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Abadi" panose="020B0604020104020204" pitchFamily="34" charset="0"/>
      <p:regular r:id="rId14"/>
      <p:bold r:id="rId15"/>
    </p:embeddedFont>
    <p:embeddedFont>
      <p:font typeface="Noto Sans JP" panose="020B0200000000000000" pitchFamily="50" charset="-128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C422C1-C638-4070-BDF9-C87231E8A6D8}">
  <a:tblStyle styleId="{19C422C1-C638-4070-BDF9-C87231E8A6D8}" styleName="Table_0">
    <a:wholeTbl>
      <a:tcTxStyle b="off" i="off">
        <a:font>
          <a:latin typeface="游ゴシック"/>
          <a:ea typeface="游ゴシック"/>
          <a:cs typeface="游ゴシック"/>
        </a:font>
        <a:srgbClr val="1B224C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7" d="100"/>
          <a:sy n="127" d="100"/>
        </p:scale>
        <p:origin x="108" y="2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badi" panose="020B0604020104020204" pitchFamily="34" charset="0"/>
        <a:ea typeface="Abadi" panose="020B0604020104020204" pitchFamily="34" charset="0"/>
        <a:cs typeface="Arial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b07555439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19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fb07555439_0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b07555439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19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3fb07555439_0_288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4318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dirty="0"/>
          </a:p>
        </p:txBody>
      </p:sp>
      <p:sp>
        <p:nvSpPr>
          <p:cNvPr id="143" name="Google Shape;143;g3fb07555439_0_288:notes"/>
          <p:cNvSpPr txBox="1">
            <a:spLocks noGrp="1"/>
          </p:cNvSpPr>
          <p:nvPr>
            <p:ph type="sldNum" idx="12"/>
          </p:nvPr>
        </p:nvSpPr>
        <p:spPr>
          <a:xfrm>
            <a:off x="3884620" y="8685225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ja" sz="1200">
                <a:solidFill>
                  <a:schemeClr val="dk1"/>
                </a:solidFill>
                <a:latin typeface="Abadi" panose="020B0604020104020204" pitchFamily="34" charset="0"/>
              </a:rPr>
              <a:t>2</a:t>
            </a:fld>
            <a:endParaRPr sz="12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b07555439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19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g3fb07555439_0_300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4318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dirty="0"/>
          </a:p>
        </p:txBody>
      </p:sp>
      <p:sp>
        <p:nvSpPr>
          <p:cNvPr id="152" name="Google Shape;152;g3fb07555439_0_300:notes"/>
          <p:cNvSpPr txBox="1">
            <a:spLocks noGrp="1"/>
          </p:cNvSpPr>
          <p:nvPr>
            <p:ph type="sldNum" idx="12"/>
          </p:nvPr>
        </p:nvSpPr>
        <p:spPr>
          <a:xfrm>
            <a:off x="3884620" y="8685225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ja" sz="1200">
                <a:solidFill>
                  <a:schemeClr val="dk1"/>
                </a:solidFill>
                <a:latin typeface="Abadi" panose="020B0604020104020204" pitchFamily="34" charset="0"/>
              </a:rPr>
              <a:t>3</a:t>
            </a:fld>
            <a:endParaRPr sz="12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b07555439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19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g3fb07555439_0_555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4318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dirty="0"/>
          </a:p>
        </p:txBody>
      </p:sp>
      <p:sp>
        <p:nvSpPr>
          <p:cNvPr id="160" name="Google Shape;160;g3fb07555439_0_555:notes"/>
          <p:cNvSpPr txBox="1">
            <a:spLocks noGrp="1"/>
          </p:cNvSpPr>
          <p:nvPr>
            <p:ph type="sldNum" idx="12"/>
          </p:nvPr>
        </p:nvSpPr>
        <p:spPr>
          <a:xfrm>
            <a:off x="3884620" y="8685225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ja" sz="1200">
                <a:solidFill>
                  <a:schemeClr val="dk1"/>
                </a:solidFill>
                <a:latin typeface="Abadi" panose="020B0604020104020204" pitchFamily="34" charset="0"/>
              </a:rPr>
              <a:t>4</a:t>
            </a:fld>
            <a:endParaRPr sz="12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b07555439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19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3fb07555439_0_314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4318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dirty="0"/>
          </a:p>
        </p:txBody>
      </p:sp>
      <p:sp>
        <p:nvSpPr>
          <p:cNvPr id="168" name="Google Shape;168;g3fb07555439_0_314:notes"/>
          <p:cNvSpPr txBox="1">
            <a:spLocks noGrp="1"/>
          </p:cNvSpPr>
          <p:nvPr>
            <p:ph type="sldNum" idx="12"/>
          </p:nvPr>
        </p:nvSpPr>
        <p:spPr>
          <a:xfrm>
            <a:off x="3884620" y="8685225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ja" sz="1200">
                <a:solidFill>
                  <a:schemeClr val="dk1"/>
                </a:solidFill>
                <a:latin typeface="Abadi" panose="020B0604020104020204" pitchFamily="34" charset="0"/>
              </a:rPr>
              <a:t>5</a:t>
            </a:fld>
            <a:endParaRPr sz="12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b07555439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19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3fb07555439_0_321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4318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dirty="0"/>
          </a:p>
        </p:txBody>
      </p:sp>
      <p:sp>
        <p:nvSpPr>
          <p:cNvPr id="176" name="Google Shape;176;g3fb07555439_0_321:notes"/>
          <p:cNvSpPr txBox="1">
            <a:spLocks noGrp="1"/>
          </p:cNvSpPr>
          <p:nvPr>
            <p:ph type="sldNum" idx="12"/>
          </p:nvPr>
        </p:nvSpPr>
        <p:spPr>
          <a:xfrm>
            <a:off x="3884620" y="8685225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ja" sz="1200">
                <a:solidFill>
                  <a:schemeClr val="dk1"/>
                </a:solidFill>
                <a:latin typeface="Abadi" panose="020B0604020104020204" pitchFamily="34" charset="0"/>
              </a:rPr>
              <a:t>6</a:t>
            </a:fld>
            <a:endParaRPr sz="12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b07555439_0_10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19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3fb07555439_0_10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b07555439_0_1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19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g3fb07555439_0_1100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4318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dirty="0"/>
          </a:p>
        </p:txBody>
      </p:sp>
      <p:sp>
        <p:nvSpPr>
          <p:cNvPr id="190" name="Google Shape;190;g3fb07555439_0_1100:notes"/>
          <p:cNvSpPr txBox="1">
            <a:spLocks noGrp="1"/>
          </p:cNvSpPr>
          <p:nvPr>
            <p:ph type="sldNum" idx="12"/>
          </p:nvPr>
        </p:nvSpPr>
        <p:spPr>
          <a:xfrm>
            <a:off x="3884620" y="8685225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ja" sz="1200">
                <a:solidFill>
                  <a:schemeClr val="dk1"/>
                </a:solidFill>
                <a:latin typeface="Abadi" panose="020B0604020104020204" pitchFamily="34" charset="0"/>
              </a:rPr>
              <a:t>8</a:t>
            </a:fld>
            <a:endParaRPr sz="12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b07555439_0_1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19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fb07555439_0_1107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4318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dirty="0"/>
          </a:p>
        </p:txBody>
      </p:sp>
      <p:sp>
        <p:nvSpPr>
          <p:cNvPr id="198" name="Google Shape;198;g3fb07555439_0_1107:notes"/>
          <p:cNvSpPr txBox="1">
            <a:spLocks noGrp="1"/>
          </p:cNvSpPr>
          <p:nvPr>
            <p:ph type="sldNum" idx="12"/>
          </p:nvPr>
        </p:nvSpPr>
        <p:spPr>
          <a:xfrm>
            <a:off x="3884620" y="8685225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ja" sz="1200">
                <a:solidFill>
                  <a:schemeClr val="dk1"/>
                </a:solidFill>
                <a:latin typeface="Abadi" panose="020B0604020104020204" pitchFamily="34" charset="0"/>
              </a:rPr>
              <a:t>9</a:t>
            </a:fld>
            <a:endParaRPr sz="12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b07555439_0_1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19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g3fb07555439_0_1114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4318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dirty="0"/>
          </a:p>
        </p:txBody>
      </p:sp>
      <p:sp>
        <p:nvSpPr>
          <p:cNvPr id="206" name="Google Shape;206;g3fb07555439_0_1114:notes"/>
          <p:cNvSpPr txBox="1">
            <a:spLocks noGrp="1"/>
          </p:cNvSpPr>
          <p:nvPr>
            <p:ph type="sldNum" idx="12"/>
          </p:nvPr>
        </p:nvSpPr>
        <p:spPr>
          <a:xfrm>
            <a:off x="3884620" y="8685225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ja" sz="1200">
                <a:solidFill>
                  <a:schemeClr val="dk1"/>
                </a:solidFill>
                <a:latin typeface="Abadi" panose="020B0604020104020204" pitchFamily="34" charset="0"/>
              </a:rPr>
              <a:t>10</a:t>
            </a:fld>
            <a:endParaRPr sz="12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fb07555439_0_1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19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g3fb07555439_0_1121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t" anchorCtr="0">
            <a:noAutofit/>
          </a:bodyPr>
          <a:lstStyle/>
          <a:p>
            <a:pPr marL="4318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dirty="0"/>
          </a:p>
        </p:txBody>
      </p:sp>
      <p:sp>
        <p:nvSpPr>
          <p:cNvPr id="214" name="Google Shape;214;g3fb07555439_0_1121:notes"/>
          <p:cNvSpPr txBox="1">
            <a:spLocks noGrp="1"/>
          </p:cNvSpPr>
          <p:nvPr>
            <p:ph type="sldNum" idx="12"/>
          </p:nvPr>
        </p:nvSpPr>
        <p:spPr>
          <a:xfrm>
            <a:off x="3884620" y="8685225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50" tIns="46600" rIns="93250" bIns="466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ja" sz="1200">
                <a:solidFill>
                  <a:schemeClr val="dk1"/>
                </a:solidFill>
                <a:latin typeface="Abadi" panose="020B0604020104020204" pitchFamily="34" charset="0"/>
              </a:rPr>
              <a:t>11</a:t>
            </a:fld>
            <a:endParaRPr sz="12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表紙-B">
  <p:cSld name="表紙-B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 userDrawn="1"/>
        </p:nvSpPr>
        <p:spPr>
          <a:xfrm>
            <a:off x="-1" y="-49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8204" y="3828704"/>
            <a:ext cx="1355004" cy="45392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/>
          <p:nvPr/>
        </p:nvSpPr>
        <p:spPr>
          <a:xfrm>
            <a:off x="2804160" y="3941691"/>
            <a:ext cx="5467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ja" sz="1900" b="0" i="0" u="none" strike="noStrike" cap="none" dirty="0">
                <a:solidFill>
                  <a:schemeClr val="dk1"/>
                </a:solidFill>
                <a:latin typeface="Abadi" panose="020F0502020204030204" pitchFamily="34" charset="0"/>
                <a:ea typeface="Arial"/>
                <a:cs typeface="Arial"/>
                <a:sym typeface="Arial"/>
              </a:rPr>
              <a:t>株式会社才流</a:t>
            </a:r>
            <a:endParaRPr sz="1200" b="0" i="0" u="none" strike="noStrike" cap="none" dirty="0">
              <a:solidFill>
                <a:srgbClr val="000000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1" y="0"/>
            <a:ext cx="88200" cy="5143500"/>
          </a:xfrm>
          <a:prstGeom prst="rect">
            <a:avLst/>
          </a:prstGeom>
          <a:solidFill>
            <a:schemeClr val="accent1"/>
          </a:solidFill>
          <a:ln w="10125" cap="flat" cmpd="sng">
            <a:solidFill>
              <a:srgbClr val="13183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1008185" y="1491853"/>
            <a:ext cx="7486500" cy="20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4100">
                <a:solidFill>
                  <a:schemeClr val="accent1"/>
                </a:solidFill>
                <a:latin typeface="Abadi" panose="020F0502020204030204" pitchFamily="34" charset="0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>
  <p:cSld name="タイトルのみ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20" name="Google Shape;20;p3"/>
          <p:cNvCxnSpPr/>
          <p:nvPr/>
        </p:nvCxnSpPr>
        <p:spPr>
          <a:xfrm>
            <a:off x="0" y="592925"/>
            <a:ext cx="9144000" cy="0"/>
          </a:xfrm>
          <a:prstGeom prst="straightConnector1">
            <a:avLst/>
          </a:prstGeom>
          <a:noFill/>
          <a:ln w="76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4055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Abadi" panose="020F0502020204030204" pitchFamily="34" charset="0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中表紙">
  <p:cSld name="中表紙">
    <p:bg>
      <p:bgPr>
        <a:solidFill>
          <a:srgbClr val="F2F2F2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ctrTitle"/>
          </p:nvPr>
        </p:nvSpPr>
        <p:spPr>
          <a:xfrm>
            <a:off x="418154" y="1626750"/>
            <a:ext cx="8307600" cy="18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MS PGothic"/>
              <a:buNone/>
              <a:defRPr sz="3400" b="1" i="0">
                <a:solidFill>
                  <a:schemeClr val="dk1"/>
                </a:solidFill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4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基本レイアウト">
  <p:cSld name="基本レイアウト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18154" y="750983"/>
            <a:ext cx="8307600" cy="5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t" anchorCtr="0">
            <a:norm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1" i="0">
                <a:solidFill>
                  <a:schemeClr val="accent1"/>
                </a:solidFill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marL="914400" lvl="1" indent="-2286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200"/>
            </a:lvl2pPr>
            <a:lvl3pPr marL="1371600" lvl="2" indent="-2286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200"/>
            </a:lvl3pPr>
            <a:lvl4pPr marL="1828800" lvl="3" indent="-2286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200"/>
            </a:lvl4pPr>
            <a:lvl5pPr marL="2286000" lvl="4" indent="-2286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200"/>
            </a:lvl5pPr>
            <a:lvl6pPr marL="2743200" lvl="5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6pPr>
            <a:lvl7pPr marL="320040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7pPr>
            <a:lvl8pPr marL="365760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8pPr>
            <a:lvl9pPr marL="411480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30" name="Google Shape;30;p5"/>
          <p:cNvCxnSpPr/>
          <p:nvPr/>
        </p:nvCxnSpPr>
        <p:spPr>
          <a:xfrm>
            <a:off x="0" y="592925"/>
            <a:ext cx="9144000" cy="0"/>
          </a:xfrm>
          <a:prstGeom prst="straightConnector1">
            <a:avLst/>
          </a:prstGeom>
          <a:noFill/>
          <a:ln w="76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4055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Abadi" panose="020F0502020204030204" pitchFamily="34" charset="0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表紙-A">
  <p:cSld name="表紙-A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6" descr="人, 男性, 立っている, 壁 が含まれている画像&#10;&#10;&#10;&#10;自動的に生成された説明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7293800" cy="503610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6"/>
          <p:cNvSpPr/>
          <p:nvPr/>
        </p:nvSpPr>
        <p:spPr>
          <a:xfrm>
            <a:off x="844062" y="852504"/>
            <a:ext cx="8299800" cy="3301500"/>
          </a:xfrm>
          <a:prstGeom prst="rect">
            <a:avLst/>
          </a:prstGeom>
          <a:solidFill>
            <a:schemeClr val="dk1">
              <a:alpha val="80780"/>
            </a:schemeClr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36" name="Google Shape;36;p6"/>
          <p:cNvCxnSpPr/>
          <p:nvPr/>
        </p:nvCxnSpPr>
        <p:spPr>
          <a:xfrm>
            <a:off x="1631852" y="3700862"/>
            <a:ext cx="6773700" cy="0"/>
          </a:xfrm>
          <a:prstGeom prst="straightConnector1">
            <a:avLst/>
          </a:prstGeom>
          <a:noFill/>
          <a:ln w="151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7" name="Google Shape;3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1852" y="3322431"/>
            <a:ext cx="993598" cy="20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6"/>
          <p:cNvSpPr txBox="1">
            <a:spLocks noGrp="1"/>
          </p:cNvSpPr>
          <p:nvPr>
            <p:ph type="ctrTitle"/>
          </p:nvPr>
        </p:nvSpPr>
        <p:spPr>
          <a:xfrm>
            <a:off x="1631854" y="1748278"/>
            <a:ext cx="6779100" cy="13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MS PGothic"/>
              <a:buNone/>
              <a:defRPr sz="3400" b="1" i="0">
                <a:solidFill>
                  <a:schemeClr val="lt1"/>
                </a:solidFill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6"/>
          <p:cNvSpPr txBox="1"/>
          <p:nvPr/>
        </p:nvSpPr>
        <p:spPr>
          <a:xfrm>
            <a:off x="3091315" y="3332804"/>
            <a:ext cx="5313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ja" sz="1600" b="0" i="0" u="none" strike="noStrike" cap="none" dirty="0">
                <a:solidFill>
                  <a:schemeClr val="lt1"/>
                </a:solidFill>
                <a:latin typeface="Abadi" panose="020F0502020204030204" pitchFamily="34" charset="0"/>
                <a:ea typeface="Arial"/>
                <a:cs typeface="Arial"/>
                <a:sym typeface="Arial"/>
              </a:rPr>
              <a:t>株式会社才流</a:t>
            </a:r>
            <a:endParaRPr sz="1000" b="0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重要なメッセージ">
  <p:cSld name="重要なメッセージ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18154" y="750781"/>
            <a:ext cx="8307600" cy="675000"/>
          </a:xfrm>
          <a:prstGeom prst="rect">
            <a:avLst/>
          </a:prstGeom>
          <a:noFill/>
          <a:ln w="253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2375" tIns="93550" rIns="62375" bIns="31175" anchor="ctr" anchorCtr="0">
            <a:norm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None/>
              <a:defRPr sz="1600" b="1" i="0">
                <a:solidFill>
                  <a:schemeClr val="accent1"/>
                </a:solidFill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311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  <a:defRPr/>
            </a:lvl3pPr>
            <a:lvl4pPr marL="1828800" lvl="3" indent="-311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  <a:defRPr/>
            </a:lvl4pPr>
            <a:lvl5pPr marL="2286000" lvl="4" indent="-311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  <a:defRPr/>
            </a:lvl5pPr>
            <a:lvl6pPr marL="2743200" lvl="5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6pPr>
            <a:lvl7pPr marL="320040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7pPr>
            <a:lvl8pPr marL="365760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8pPr>
            <a:lvl9pPr marL="411480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9pPr>
          </a:lstStyle>
          <a:p>
            <a:endParaRPr dirty="0"/>
          </a:p>
        </p:txBody>
      </p:sp>
      <p:sp>
        <p:nvSpPr>
          <p:cNvPr id="43" name="Google Shape;43;p7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44" name="Google Shape;44;p7"/>
          <p:cNvCxnSpPr/>
          <p:nvPr/>
        </p:nvCxnSpPr>
        <p:spPr>
          <a:xfrm>
            <a:off x="0" y="592925"/>
            <a:ext cx="9144000" cy="0"/>
          </a:xfrm>
          <a:prstGeom prst="straightConnector1">
            <a:avLst/>
          </a:prstGeom>
          <a:noFill/>
          <a:ln w="76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4055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Abadi" panose="020F0502020204030204" pitchFamily="34" charset="0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>
  <p:cSld name="白紙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重要なメッセージ(箇条書き)">
  <p:cSld name="重要なメッセージ(箇条書き)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body" idx="1"/>
          </p:nvPr>
        </p:nvSpPr>
        <p:spPr>
          <a:xfrm>
            <a:off x="580460" y="749526"/>
            <a:ext cx="7975200" cy="729000"/>
          </a:xfrm>
          <a:prstGeom prst="rect">
            <a:avLst/>
          </a:prstGeom>
          <a:noFill/>
          <a:ln w="253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2375" tIns="93550" rIns="62375" bIns="62375" anchor="ctr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Noto Sans Symbols"/>
              <a:buChar char="●"/>
              <a:defRPr sz="1400" b="1" i="0"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311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  <a:defRPr/>
            </a:lvl3pPr>
            <a:lvl4pPr marL="1828800" lvl="3" indent="-311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  <a:defRPr/>
            </a:lvl4pPr>
            <a:lvl5pPr marL="2286000" lvl="4" indent="-311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  <a:defRPr/>
            </a:lvl5pPr>
            <a:lvl6pPr marL="2743200" lvl="5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6pPr>
            <a:lvl7pPr marL="320040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7pPr>
            <a:lvl8pPr marL="365760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8pPr>
            <a:lvl9pPr marL="411480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9pPr>
          </a:lstStyle>
          <a:p>
            <a:endParaRPr dirty="0"/>
          </a:p>
        </p:txBody>
      </p:sp>
      <p:sp>
        <p:nvSpPr>
          <p:cNvPr id="52" name="Google Shape;52;p9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53" name="Google Shape;53;p9"/>
          <p:cNvCxnSpPr/>
          <p:nvPr/>
        </p:nvCxnSpPr>
        <p:spPr>
          <a:xfrm>
            <a:off x="0" y="592925"/>
            <a:ext cx="9144000" cy="0"/>
          </a:xfrm>
          <a:prstGeom prst="straightConnector1">
            <a:avLst/>
          </a:prstGeom>
          <a:noFill/>
          <a:ln w="76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4055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Abadi" panose="020F0502020204030204" pitchFamily="34" charset="0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解説スライド">
  <p:cSld name="解説スライド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1559679" y="201915"/>
            <a:ext cx="71661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4055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00">
                <a:latin typeface="Abadi" panose="020F0502020204030204" pitchFamily="34" charset="0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10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60" name="Google Shape;60;p10"/>
          <p:cNvCxnSpPr/>
          <p:nvPr/>
        </p:nvCxnSpPr>
        <p:spPr>
          <a:xfrm>
            <a:off x="0" y="592925"/>
            <a:ext cx="9144000" cy="0"/>
          </a:xfrm>
          <a:prstGeom prst="straightConnector1">
            <a:avLst/>
          </a:prstGeom>
          <a:noFill/>
          <a:ln w="76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事例">
  <p:cSld name="事例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63" name="Google Shape;63;p11"/>
          <p:cNvCxnSpPr/>
          <p:nvPr/>
        </p:nvCxnSpPr>
        <p:spPr>
          <a:xfrm>
            <a:off x="0" y="1057500"/>
            <a:ext cx="9144000" cy="0"/>
          </a:xfrm>
          <a:prstGeom prst="straightConnector1">
            <a:avLst/>
          </a:prstGeom>
          <a:noFill/>
          <a:ln w="76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" name="Google Shape;64;p11"/>
          <p:cNvSpPr txBox="1">
            <a:spLocks noGrp="1"/>
          </p:cNvSpPr>
          <p:nvPr>
            <p:ph type="title"/>
          </p:nvPr>
        </p:nvSpPr>
        <p:spPr>
          <a:xfrm>
            <a:off x="2187300" y="279861"/>
            <a:ext cx="63762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i="0">
                <a:solidFill>
                  <a:schemeClr val="accent1"/>
                </a:solidFill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表紙-B">
  <p:cSld name="1_表紙-B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8204" y="3828704"/>
            <a:ext cx="1355004" cy="45392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2"/>
          <p:cNvSpPr txBox="1"/>
          <p:nvPr/>
        </p:nvSpPr>
        <p:spPr>
          <a:xfrm>
            <a:off x="2804160" y="3941691"/>
            <a:ext cx="5467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ja" sz="1900" b="0" i="0" u="none" strike="noStrike" cap="none" dirty="0">
                <a:solidFill>
                  <a:schemeClr val="dk1"/>
                </a:solidFill>
                <a:latin typeface="Abadi" panose="020F0502020204030204" pitchFamily="34" charset="0"/>
                <a:ea typeface="Arial"/>
                <a:cs typeface="Arial"/>
                <a:sym typeface="Arial"/>
              </a:rPr>
              <a:t>株式会社才流</a:t>
            </a:r>
            <a:endParaRPr sz="1200" b="0" i="0" u="none" strike="noStrike" cap="none" dirty="0">
              <a:solidFill>
                <a:srgbClr val="000000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2"/>
          <p:cNvSpPr/>
          <p:nvPr/>
        </p:nvSpPr>
        <p:spPr>
          <a:xfrm>
            <a:off x="1" y="0"/>
            <a:ext cx="88200" cy="5143500"/>
          </a:xfrm>
          <a:prstGeom prst="rect">
            <a:avLst/>
          </a:prstGeom>
          <a:solidFill>
            <a:schemeClr val="accent1"/>
          </a:solidFill>
          <a:ln w="10125" cap="flat" cmpd="sng">
            <a:solidFill>
              <a:srgbClr val="13183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>
            <a:off x="1008185" y="1227053"/>
            <a:ext cx="7643100" cy="22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4300">
                <a:solidFill>
                  <a:schemeClr val="accent1"/>
                </a:solidFill>
                <a:latin typeface="Abadi" panose="020F0502020204030204" pitchFamily="34" charset="0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中表紙-h3">
  <p:cSld name="中表紙-h3"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/>
          <p:nvPr/>
        </p:nvSpPr>
        <p:spPr>
          <a:xfrm>
            <a:off x="235385" y="207366"/>
            <a:ext cx="8673300" cy="448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31175" tIns="31175" rIns="31175" bIns="311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617538" y="1549020"/>
            <a:ext cx="79089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3100">
                <a:latin typeface="Abadi" panose="020F0502020204030204" pitchFamily="34" charset="0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13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78" name="Google Shape;78;p13"/>
          <p:cNvCxnSpPr/>
          <p:nvPr/>
        </p:nvCxnSpPr>
        <p:spPr>
          <a:xfrm>
            <a:off x="4322769" y="2871555"/>
            <a:ext cx="498600" cy="0"/>
          </a:xfrm>
          <a:prstGeom prst="straightConnector1">
            <a:avLst/>
          </a:prstGeom>
          <a:noFill/>
          <a:ln w="60725" cap="flat" cmpd="sng">
            <a:solidFill>
              <a:srgbClr val="18204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表紙-B 2">
  <p:cSld name="1_表紙-B_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/>
          <p:nvPr/>
        </p:nvSpPr>
        <p:spPr>
          <a:xfrm>
            <a:off x="844077" y="852540"/>
            <a:ext cx="8300100" cy="33015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>
            <a:spLocks noGrp="1"/>
          </p:cNvSpPr>
          <p:nvPr>
            <p:ph type="ctrTitle"/>
          </p:nvPr>
        </p:nvSpPr>
        <p:spPr>
          <a:xfrm>
            <a:off x="1631883" y="1903207"/>
            <a:ext cx="6773700" cy="9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MS PGothic"/>
              <a:buNone/>
              <a:defRPr sz="3100" b="1" i="0">
                <a:solidFill>
                  <a:schemeClr val="lt1"/>
                </a:solidFill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  <p:cxnSp>
        <p:nvCxnSpPr>
          <p:cNvPr id="83" name="Google Shape;83;p14"/>
          <p:cNvCxnSpPr/>
          <p:nvPr/>
        </p:nvCxnSpPr>
        <p:spPr>
          <a:xfrm>
            <a:off x="1631883" y="3701022"/>
            <a:ext cx="6773700" cy="0"/>
          </a:xfrm>
          <a:prstGeom prst="straightConnector1">
            <a:avLst/>
          </a:prstGeom>
          <a:noFill/>
          <a:ln w="151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4" name="Google Shape;8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31883" y="3322574"/>
            <a:ext cx="972871" cy="20268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4"/>
          <p:cNvSpPr txBox="1"/>
          <p:nvPr/>
        </p:nvSpPr>
        <p:spPr>
          <a:xfrm>
            <a:off x="3100465" y="3361669"/>
            <a:ext cx="1163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 dirty="0">
                <a:solidFill>
                  <a:schemeClr val="lt1"/>
                </a:solidFill>
                <a:latin typeface="Abadi" panose="020F0502020204030204" pitchFamily="34" charset="0"/>
                <a:ea typeface="Arial"/>
                <a:cs typeface="Arial"/>
                <a:sym typeface="Arial"/>
              </a:rPr>
              <a:t>株式会社才流</a:t>
            </a:r>
            <a:endParaRPr sz="1200" b="0" i="0" u="none" strike="noStrike" cap="none" dirty="0">
              <a:solidFill>
                <a:srgbClr val="000000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アジェンダ">
  <p:cSld name="アジェンダ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580461" y="232566"/>
            <a:ext cx="79830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S PGothic"/>
              <a:buNone/>
              <a:defRPr b="0" i="0"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580461" y="777241"/>
            <a:ext cx="7983300" cy="40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t" anchorCtr="0">
            <a:normAutofit/>
          </a:bodyPr>
          <a:lstStyle>
            <a:lvl1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  <a:defRPr sz="1800"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marL="914400" lvl="1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  <a:defRPr/>
            </a:lvl5pPr>
            <a:lvl6pPr marL="2743200" lvl="5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6pPr>
            <a:lvl7pPr marL="320040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7pPr>
            <a:lvl8pPr marL="365760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8pPr>
            <a:lvl9pPr marL="411480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9pPr>
          </a:lstStyle>
          <a:p>
            <a:endParaRPr dirty="0"/>
          </a:p>
        </p:txBody>
      </p:sp>
      <p:sp>
        <p:nvSpPr>
          <p:cNvPr id="90" name="Google Shape;90;p15"/>
          <p:cNvSpPr txBox="1">
            <a:spLocks noGrp="1"/>
          </p:cNvSpPr>
          <p:nvPr>
            <p:ph type="ftr" idx="11"/>
          </p:nvPr>
        </p:nvSpPr>
        <p:spPr>
          <a:xfrm>
            <a:off x="7966242" y="4924112"/>
            <a:ext cx="1052700" cy="1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ja-JP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中表紙 1">
  <p:cSld name="中表紙B">
    <p:bg>
      <p:bgPr>
        <a:solidFill>
          <a:srgbClr val="F2F2F2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ctrTitle"/>
          </p:nvPr>
        </p:nvSpPr>
        <p:spPr>
          <a:xfrm>
            <a:off x="1155212" y="1626750"/>
            <a:ext cx="6810900" cy="18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MS PGothic"/>
              <a:buNone/>
              <a:defRPr sz="3400" b="1" i="0">
                <a:solidFill>
                  <a:schemeClr val="dk1"/>
                </a:solidFill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6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MS PGothic"/>
              <a:ea typeface="MS PGothic"/>
              <a:cs typeface="MS PGothic"/>
              <a:sym typeface="MS P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 1">
  <p:cSld name="TITLE_AND_BODY_1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title"/>
          </p:nvPr>
        </p:nvSpPr>
        <p:spPr>
          <a:xfrm>
            <a:off x="415630" y="90826"/>
            <a:ext cx="8312700" cy="367500"/>
          </a:xfrm>
          <a:prstGeom prst="rect">
            <a:avLst/>
          </a:prstGeom>
        </p:spPr>
        <p:txBody>
          <a:bodyPr spcFirstLastPara="1" wrap="square" lIns="31175" tIns="31175" rIns="31175" bIns="4055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Abad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  <p:cxnSp>
        <p:nvCxnSpPr>
          <p:cNvPr id="99" name="Google Shape;99;p17"/>
          <p:cNvCxnSpPr/>
          <p:nvPr/>
        </p:nvCxnSpPr>
        <p:spPr>
          <a:xfrm>
            <a:off x="10840" y="489857"/>
            <a:ext cx="9147300" cy="0"/>
          </a:xfrm>
          <a:prstGeom prst="straightConnector1">
            <a:avLst/>
          </a:prstGeom>
          <a:noFill/>
          <a:ln w="76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重要なメッセージ-1行">
  <p:cSld name="重要なメッセージ-1行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424209" y="180356"/>
            <a:ext cx="8307600" cy="2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Abad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 dirty="0"/>
          </a:p>
        </p:txBody>
      </p:sp>
      <p:sp>
        <p:nvSpPr>
          <p:cNvPr id="103" name="Google Shape;103;p18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104" name="Google Shape;104;p18"/>
          <p:cNvCxnSpPr/>
          <p:nvPr/>
        </p:nvCxnSpPr>
        <p:spPr>
          <a:xfrm>
            <a:off x="0" y="592925"/>
            <a:ext cx="9144000" cy="0"/>
          </a:xfrm>
          <a:prstGeom prst="straightConnector1">
            <a:avLst/>
          </a:prstGeom>
          <a:noFill/>
          <a:ln w="76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Google Shape;105;p18"/>
          <p:cNvSpPr txBox="1">
            <a:spLocks noGrp="1"/>
          </p:cNvSpPr>
          <p:nvPr>
            <p:ph type="body" idx="1"/>
          </p:nvPr>
        </p:nvSpPr>
        <p:spPr>
          <a:xfrm>
            <a:off x="424209" y="750781"/>
            <a:ext cx="8307600" cy="486000"/>
          </a:xfrm>
          <a:prstGeom prst="rect">
            <a:avLst/>
          </a:prstGeom>
          <a:noFill/>
          <a:ln w="253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1175" tIns="93550" rIns="31175" bIns="31175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None/>
              <a:defRPr sz="1600" b="1" i="0">
                <a:solidFill>
                  <a:schemeClr val="dk1"/>
                </a:solidFill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  <a:defRPr/>
            </a:lvl3pPr>
            <a:lvl4pPr marL="1828800" lvl="3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  <a:defRPr/>
            </a:lvl4pPr>
            <a:lvl5pPr marL="2286000" lvl="4" indent="-3111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  <a:defRPr/>
            </a:lvl5pPr>
            <a:lvl6pPr marL="2743200" lvl="5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重要なメッセージ 1">
  <p:cSld name="1_重要なメッセージ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/>
          <p:nvPr/>
        </p:nvSpPr>
        <p:spPr>
          <a:xfrm>
            <a:off x="0" y="0"/>
            <a:ext cx="91443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8100" tIns="39025" rIns="78100" bIns="390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MS PGothic"/>
              <a:ea typeface="MS PGothic"/>
              <a:cs typeface="MS PGothic"/>
              <a:sym typeface="MS PGothic"/>
            </a:endParaRPr>
          </a:p>
        </p:txBody>
      </p:sp>
      <p:sp>
        <p:nvSpPr>
          <p:cNvPr id="109" name="Google Shape;109;p19"/>
          <p:cNvSpPr txBox="1">
            <a:spLocks noGrp="1"/>
          </p:cNvSpPr>
          <p:nvPr>
            <p:ph type="title"/>
          </p:nvPr>
        </p:nvSpPr>
        <p:spPr>
          <a:xfrm>
            <a:off x="580471" y="232576"/>
            <a:ext cx="79830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900" tIns="33900" rIns="33900" bIns="33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S PGothic"/>
              <a:buNone/>
              <a:defRPr b="0" i="0">
                <a:latin typeface="Abadi" panose="020F0502020204030204" pitchFamily="34" charset="0"/>
                <a:ea typeface="Abadi" panose="020F0502020204030204" pitchFamily="3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 dirty="0"/>
          </a:p>
        </p:txBody>
      </p:sp>
      <p:cxnSp>
        <p:nvCxnSpPr>
          <p:cNvPr id="110" name="Google Shape;110;p19"/>
          <p:cNvCxnSpPr/>
          <p:nvPr/>
        </p:nvCxnSpPr>
        <p:spPr>
          <a:xfrm>
            <a:off x="0" y="592951"/>
            <a:ext cx="9144300" cy="0"/>
          </a:xfrm>
          <a:prstGeom prst="straightConnector1">
            <a:avLst/>
          </a:prstGeom>
          <a:noFill/>
          <a:ln w="82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表紙B">
  <p:cSld name="表紙-B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0" descr="人, 男性, 立っている, 壁 が含まれている画像&#10;&#10;&#10;&#10;自動的に生成された説明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171" cy="514372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/>
          <p:nvPr/>
        </p:nvSpPr>
        <p:spPr>
          <a:xfrm>
            <a:off x="831292" y="881780"/>
            <a:ext cx="8313000" cy="33801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F05020202040302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114" name="Google Shape;114;p20"/>
          <p:cNvCxnSpPr/>
          <p:nvPr/>
        </p:nvCxnSpPr>
        <p:spPr>
          <a:xfrm>
            <a:off x="1631883" y="3701022"/>
            <a:ext cx="6773700" cy="0"/>
          </a:xfrm>
          <a:prstGeom prst="straightConnector1">
            <a:avLst/>
          </a:prstGeom>
          <a:noFill/>
          <a:ln w="151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5" name="Google Shape;11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1883" y="3322574"/>
            <a:ext cx="993616" cy="20700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 txBox="1">
            <a:spLocks noGrp="1"/>
          </p:cNvSpPr>
          <p:nvPr>
            <p:ph type="ctrTitle"/>
          </p:nvPr>
        </p:nvSpPr>
        <p:spPr>
          <a:xfrm>
            <a:off x="1631885" y="1623043"/>
            <a:ext cx="6773400" cy="13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None/>
              <a:defRPr sz="3400" i="0">
                <a:solidFill>
                  <a:schemeClr val="lt1"/>
                </a:solidFill>
                <a:latin typeface="Abadi" panose="020F0502020204030204" pitchFamily="34" charset="0"/>
              </a:defRPr>
            </a:lvl1pPr>
            <a:lvl2pPr lvl="1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117" name="Google Shape;117;p20"/>
          <p:cNvSpPr txBox="1"/>
          <p:nvPr/>
        </p:nvSpPr>
        <p:spPr>
          <a:xfrm>
            <a:off x="3091373" y="3321380"/>
            <a:ext cx="52956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ja" sz="1600" b="1" i="0" u="none" strike="noStrike" cap="non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株式会社才流</a:t>
            </a:r>
            <a:endParaRPr sz="1000" b="1" i="0" u="none" strike="noStrike" cap="non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31175" tIns="31175" rIns="31175" bIns="405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Abadi" panose="020B0604020104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21" name="Google Shape;121;p2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31175" tIns="31175" rIns="31175" bIns="311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Abadi" panose="020B0604020104020204" pitchFamily="34" charset="0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中表紙A">
  <p:cSld name="表紙-B_1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/>
          <p:nvPr/>
        </p:nvSpPr>
        <p:spPr>
          <a:xfrm>
            <a:off x="0" y="36535"/>
            <a:ext cx="9144000" cy="482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31175" tIns="31175" rIns="31175" bIns="311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 dirty="0">
              <a:solidFill>
                <a:schemeClr val="lt1"/>
              </a:solidFill>
              <a:latin typeface="Abadi" panose="020B0604020104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646545" y="1469572"/>
            <a:ext cx="7851300" cy="19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3100">
                <a:latin typeface="Abadi" panose="020B0604020104020204" pitchFamily="34" charset="0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9pPr>
          </a:lstStyle>
          <a:p>
            <a:endParaRPr dirty="0"/>
          </a:p>
        </p:txBody>
      </p:sp>
      <p:sp>
        <p:nvSpPr>
          <p:cNvPr id="126" name="Google Shape;126;p22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B0604020104020204" pitchFamily="34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重要なメッセージ 1 1">
  <p:cSld name="重要なメッセージ_1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/>
          <p:nvPr/>
        </p:nvSpPr>
        <p:spPr>
          <a:xfrm>
            <a:off x="0" y="0"/>
            <a:ext cx="9144000" cy="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lt1"/>
              </a:solidFill>
              <a:latin typeface="Abadi" panose="020B06040201040202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130" name="Google Shape;130;p23"/>
          <p:cNvCxnSpPr/>
          <p:nvPr/>
        </p:nvCxnSpPr>
        <p:spPr>
          <a:xfrm>
            <a:off x="0" y="592925"/>
            <a:ext cx="9144000" cy="0"/>
          </a:xfrm>
          <a:prstGeom prst="straightConnector1">
            <a:avLst/>
          </a:prstGeom>
          <a:noFill/>
          <a:ln w="76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405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3"/>
          <p:cNvSpPr txBox="1"/>
          <p:nvPr/>
        </p:nvSpPr>
        <p:spPr>
          <a:xfrm>
            <a:off x="1554150" y="542725"/>
            <a:ext cx="4736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25133" y="4930205"/>
            <a:ext cx="475853" cy="1594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7;p1"/>
          <p:cNvCxnSpPr/>
          <p:nvPr/>
        </p:nvCxnSpPr>
        <p:spPr>
          <a:xfrm>
            <a:off x="0" y="4863453"/>
            <a:ext cx="9144000" cy="0"/>
          </a:xfrm>
          <a:prstGeom prst="straightConnector1">
            <a:avLst/>
          </a:prstGeom>
          <a:noFill/>
          <a:ln w="760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" name="Google Shape;9;p1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405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21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418154" y="907722"/>
            <a:ext cx="8307600" cy="37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badi" panose="020F0502020204030204" pitchFamily="34" charset="0"/>
          <a:ea typeface="Abadi" panose="020F050202020403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badi" panose="020F0502020204030204" pitchFamily="34" charset="0"/>
          <a:ea typeface="Abadi" panose="020F050202020403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646545" y="1469572"/>
            <a:ext cx="7851300" cy="19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" dirty="0">
                <a:latin typeface="Noto Sans JP" panose="020B0200000000000000" pitchFamily="50" charset="-128"/>
                <a:ea typeface="Noto Sans JP" panose="020B0200000000000000" pitchFamily="50" charset="-128"/>
              </a:rPr>
              <a:t>真因特定シート</a:t>
            </a:r>
            <a:br>
              <a:rPr lang="en-US" altLang="ja" dirty="0">
                <a:latin typeface="Noto Sans JP" panose="020B0200000000000000" pitchFamily="50" charset="-128"/>
                <a:ea typeface="Noto Sans JP" panose="020B0200000000000000" pitchFamily="50" charset="-128"/>
              </a:rPr>
            </a:br>
            <a:r>
              <a:rPr lang="ja-JP" altLang="en-US" dirty="0">
                <a:latin typeface="Noto Sans JP" panose="020B0200000000000000" pitchFamily="50" charset="-128"/>
                <a:ea typeface="Noto Sans JP" panose="020B0200000000000000" pitchFamily="50" charset="-128"/>
              </a:rPr>
              <a:t>テンプレート</a:t>
            </a:r>
            <a:endParaRPr dirty="0">
              <a:latin typeface="Noto Sans JP" panose="020B0200000000000000" pitchFamily="50" charset="-128"/>
              <a:ea typeface="Noto Sans JP" panose="020B0200000000000000" pitchFamily="50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"/>
              <a:t>ヒアリングシートの使い方</a:t>
            </a:r>
            <a:endParaRPr/>
          </a:p>
        </p:txBody>
      </p:sp>
      <p:graphicFrame>
        <p:nvGraphicFramePr>
          <p:cNvPr id="147" name="Google Shape;147;p25"/>
          <p:cNvGraphicFramePr/>
          <p:nvPr>
            <p:extLst>
              <p:ext uri="{D42A27DB-BD31-4B8C-83A1-F6EECF244321}">
                <p14:modId xmlns:p14="http://schemas.microsoft.com/office/powerpoint/2010/main" val="1863846384"/>
              </p:ext>
            </p:extLst>
          </p:nvPr>
        </p:nvGraphicFramePr>
        <p:xfrm>
          <a:off x="853078" y="1583965"/>
          <a:ext cx="7005525" cy="2634475"/>
        </p:xfrm>
        <a:graphic>
          <a:graphicData uri="http://schemas.openxmlformats.org/drawingml/2006/table">
            <a:tbl>
              <a:tblPr firstRow="1" bandRow="1">
                <a:noFill/>
                <a:tableStyleId>{19C422C1-C638-4070-BDF9-C87231E8A6D8}</a:tableStyleId>
              </a:tblPr>
              <a:tblGrid>
                <a:gridCol w="182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9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9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2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b="1" i="0" u="none" strike="noStrike" cap="none" dirty="0">
                        <a:solidFill>
                          <a:srgbClr val="FFFFFF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66475" marR="66475" marT="81000" marB="81000" anchor="ctr">
                    <a:lnL w="760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rgbClr val="FFFFFF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タイミング</a:t>
                      </a:r>
                      <a:endParaRPr sz="10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66475" marR="66475" marT="81000" marB="81000" anchor="ctr">
                    <a:lnL w="101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B22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rgbClr val="FFFFFF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目的</a:t>
                      </a:r>
                      <a:endParaRPr sz="10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33225" marR="33225" marT="81000" marB="81000" anchor="ctr">
                    <a:lnL w="101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B2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9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事前準備</a:t>
                      </a:r>
                      <a:endParaRPr sz="900" b="1" u="none" strike="noStrike" cap="none">
                        <a:solidFill>
                          <a:srgbClr val="1B224C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66475" marR="66475" marT="54000" marB="54000" anchor="ctr">
                    <a:lnL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9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ヒアリング前日まで</a:t>
                      </a:r>
                      <a:endParaRPr sz="9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66475" marR="66475" marT="54000" marB="54000" anchor="ctr">
                    <a:lnL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ja" sz="9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仮説を立て、聞くべきことを整理する</a:t>
                      </a:r>
                      <a:endParaRPr sz="9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33225" marR="33225" marT="54000" marB="54000" anchor="ctr">
                    <a:lnL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9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発散フェーズ</a:t>
                      </a:r>
                      <a:endParaRPr sz="900" b="1" i="0" u="none" strike="noStrike" cap="none">
                        <a:solidFill>
                          <a:srgbClr val="1B224C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66475" marR="66475" marT="54000" marB="54000" anchor="ctr">
                    <a:lnL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9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当日・前半</a:t>
                      </a:r>
                      <a:endParaRPr sz="9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66475" marR="66475" marT="54000" marB="54000" anchor="ctr">
                    <a:lnL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9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症状・事実を広く記録する</a:t>
                      </a:r>
                      <a:endParaRPr sz="9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33225" marR="33225" marT="54000" marB="54000" anchor="ctr">
                    <a:lnL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9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収束フェーズ</a:t>
                      </a:r>
                      <a:endParaRPr sz="900" b="1" i="0" u="none" strike="noStrike" cap="none">
                        <a:solidFill>
                          <a:srgbClr val="1B224C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66475" marR="66475" marT="54000" marB="54000" anchor="ctr">
                    <a:lnL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9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当日・後半</a:t>
                      </a:r>
                      <a:endParaRPr sz="9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66475" marR="66475" marT="54000" marB="54000" anchor="ctr">
                    <a:lnL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9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時間・関与者・お金の3軸で掘り下げる</a:t>
                      </a:r>
                      <a:endParaRPr sz="9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33225" marR="33225" marT="54000" marB="54000" anchor="ctr">
                    <a:lnL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9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事後整理</a:t>
                      </a:r>
                      <a:endParaRPr sz="900" b="1" i="0" u="none" strike="noStrike" cap="none">
                        <a:solidFill>
                          <a:srgbClr val="1B224C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66475" marR="66475" marT="54000" marB="54000" anchor="ctr">
                    <a:lnL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9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翌日まで</a:t>
                      </a:r>
                      <a:endParaRPr sz="9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66475" marR="66475" marT="54000" marB="54000" anchor="ctr">
                    <a:lnL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900" b="1" dirty="0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真因を確定し、提案の主張を組み立てる</a:t>
                      </a:r>
                      <a:endParaRPr sz="900" b="1" u="none" strike="noStrike" cap="none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33225" marR="33225" marT="54000" marB="54000" anchor="ctr">
                    <a:lnL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8" name="Google Shape;148;p25"/>
          <p:cNvSpPr txBox="1"/>
          <p:nvPr/>
        </p:nvSpPr>
        <p:spPr>
          <a:xfrm>
            <a:off x="418184" y="818277"/>
            <a:ext cx="8307600" cy="5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t" anchorCtr="0">
            <a:norm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ja" sz="1400" dirty="0">
                <a:solidFill>
                  <a:schemeClr val="dk1"/>
                </a:solidFill>
                <a:latin typeface="Noto Sans JP" panose="020B0200000000000000" pitchFamily="50" charset="-128"/>
                <a:ea typeface="Noto Sans JP" panose="020B0200000000000000" pitchFamily="50" charset="-128"/>
                <a:cs typeface="Noto Sans JP"/>
                <a:sym typeface="Noto Sans JP"/>
              </a:rPr>
              <a:t>このシートは4つのブロックで構成されています</a:t>
            </a:r>
            <a:r>
              <a:rPr lang="ja" dirty="0">
                <a:solidFill>
                  <a:schemeClr val="dk1"/>
                </a:solidFill>
                <a:latin typeface="Noto Sans JP" panose="020B0200000000000000" pitchFamily="50" charset="-128"/>
                <a:ea typeface="Noto Sans JP" panose="020B0200000000000000" pitchFamily="50" charset="-128"/>
                <a:cs typeface="Noto Sans JP"/>
                <a:sym typeface="Noto Sans JP"/>
              </a:rPr>
              <a:t>。</a:t>
            </a:r>
            <a:endParaRPr sz="1400" dirty="0">
              <a:solidFill>
                <a:srgbClr val="1B224C"/>
              </a:solidFill>
              <a:latin typeface="Noto Sans JP" panose="020B0200000000000000" pitchFamily="50" charset="-128"/>
              <a:ea typeface="Noto Sans JP" panose="020B0200000000000000" pitchFamily="50" charset="-128"/>
              <a:cs typeface="Noto Sans JP"/>
              <a:sym typeface="Noto Sans JP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"/>
              <a:t>ヒアリングの事前準備</a:t>
            </a:r>
            <a:endParaRPr/>
          </a:p>
        </p:txBody>
      </p:sp>
      <p:graphicFrame>
        <p:nvGraphicFramePr>
          <p:cNvPr id="156" name="Google Shape;156;p26"/>
          <p:cNvGraphicFramePr/>
          <p:nvPr>
            <p:extLst>
              <p:ext uri="{D42A27DB-BD31-4B8C-83A1-F6EECF244321}">
                <p14:modId xmlns:p14="http://schemas.microsoft.com/office/powerpoint/2010/main" val="1776032783"/>
              </p:ext>
            </p:extLst>
          </p:nvPr>
        </p:nvGraphicFramePr>
        <p:xfrm>
          <a:off x="418154" y="1232885"/>
          <a:ext cx="8307600" cy="2909250"/>
        </p:xfrm>
        <a:graphic>
          <a:graphicData uri="http://schemas.openxmlformats.org/drawingml/2006/table">
            <a:tbl>
              <a:tblPr firstRow="1" bandRow="1">
                <a:noFill/>
                <a:tableStyleId>{19C422C1-C638-4070-BDF9-C87231E8A6D8}</a:tableStyleId>
              </a:tblPr>
              <a:tblGrid>
                <a:gridCol w="198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項目</a:t>
                      </a:r>
                      <a:endParaRPr sz="10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記入欄</a:t>
                      </a:r>
                      <a:endParaRPr sz="1000" b="1" i="0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顧客名・担当者</a:t>
                      </a:r>
                      <a:endParaRPr sz="10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strike="noStrike" cap="none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想定される課題（症状）</a:t>
                      </a:r>
                      <a:endParaRPr sz="10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strike="noStrike" cap="none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真因の仮説（時間軸）</a:t>
                      </a:r>
                      <a:endParaRPr sz="10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strike="noStrike" cap="none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真因の仮説（関与者軸）</a:t>
                      </a:r>
                      <a:endParaRPr sz="10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strike="noStrike" cap="none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優先的に確認したいこと</a:t>
                      </a:r>
                      <a:endParaRPr sz="10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strike="noStrike" cap="none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"/>
              <a:t>ヒアリング前半：発散フェーズ</a:t>
            </a:r>
            <a:endParaRPr/>
          </a:p>
        </p:txBody>
      </p:sp>
      <p:graphicFrame>
        <p:nvGraphicFramePr>
          <p:cNvPr id="164" name="Google Shape;164;p27"/>
          <p:cNvGraphicFramePr/>
          <p:nvPr>
            <p:extLst>
              <p:ext uri="{D42A27DB-BD31-4B8C-83A1-F6EECF244321}">
                <p14:modId xmlns:p14="http://schemas.microsoft.com/office/powerpoint/2010/main" val="1359820758"/>
              </p:ext>
            </p:extLst>
          </p:nvPr>
        </p:nvGraphicFramePr>
        <p:xfrm>
          <a:off x="418154" y="1232885"/>
          <a:ext cx="8307600" cy="2898075"/>
        </p:xfrm>
        <a:graphic>
          <a:graphicData uri="http://schemas.openxmlformats.org/drawingml/2006/table">
            <a:tbl>
              <a:tblPr firstRow="1" bandRow="1">
                <a:noFill/>
                <a:tableStyleId>{19C422C1-C638-4070-BDF9-C87231E8A6D8}</a:tableStyleId>
              </a:tblPr>
              <a:tblGrid>
                <a:gridCol w="198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項目</a:t>
                      </a:r>
                      <a:endParaRPr sz="10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b="1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記入欄</a:t>
                      </a:r>
                      <a:endParaRPr sz="1000" b="1" i="0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現状（どんな状態か）</a:t>
                      </a:r>
                      <a:endParaRPr sz="1000" b="1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いつから</a:t>
                      </a:r>
                      <a:endParaRPr sz="1000" b="1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どのくらいの頻度で</a:t>
                      </a:r>
                      <a:endParaRPr sz="1000" b="1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過去に試したこと</a:t>
                      </a:r>
                      <a:endParaRPr sz="1000" b="1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その結果</a:t>
                      </a:r>
                      <a:endParaRPr sz="1000" b="1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顧客が言っている課題</a:t>
                      </a:r>
                      <a:endParaRPr sz="10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"/>
              <a:t>ヒアリング後半：収束フェーズ</a:t>
            </a:r>
            <a:endParaRPr/>
          </a:p>
        </p:txBody>
      </p:sp>
      <p:graphicFrame>
        <p:nvGraphicFramePr>
          <p:cNvPr id="172" name="Google Shape;172;p28"/>
          <p:cNvGraphicFramePr/>
          <p:nvPr>
            <p:extLst>
              <p:ext uri="{D42A27DB-BD31-4B8C-83A1-F6EECF244321}">
                <p14:modId xmlns:p14="http://schemas.microsoft.com/office/powerpoint/2010/main" val="2293651839"/>
              </p:ext>
            </p:extLst>
          </p:nvPr>
        </p:nvGraphicFramePr>
        <p:xfrm>
          <a:off x="418153" y="1240385"/>
          <a:ext cx="8270275" cy="3202875"/>
        </p:xfrm>
        <a:graphic>
          <a:graphicData uri="http://schemas.openxmlformats.org/drawingml/2006/table">
            <a:tbl>
              <a:tblPr firstRow="1" bandRow="1">
                <a:noFill/>
                <a:tableStyleId>{19C422C1-C638-4070-BDF9-C87231E8A6D8}</a:tableStyleId>
              </a:tblPr>
              <a:tblGrid>
                <a:gridCol w="197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8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latin typeface="Noto Sans JP"/>
                          <a:ea typeface="Noto Sans JP"/>
                          <a:cs typeface="Noto Sans JP"/>
                          <a:sym typeface="Noto Sans JP"/>
                        </a:rPr>
                        <a:t>項目</a:t>
                      </a:r>
                      <a:endParaRPr sz="1000" b="1" u="none" strike="noStrike" cap="none"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b="1">
                          <a:latin typeface="Noto Sans JP"/>
                          <a:ea typeface="Noto Sans JP"/>
                          <a:cs typeface="Noto Sans JP"/>
                          <a:sym typeface="Noto Sans JP"/>
                        </a:rPr>
                        <a:t>記入欄</a:t>
                      </a:r>
                      <a:endParaRPr sz="1000" b="1" i="0" u="none" strike="noStrike" cap="none"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時間</a:t>
                      </a:r>
                      <a:endParaRPr sz="1000" b="1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関与者</a:t>
                      </a:r>
                      <a:endParaRPr sz="1000" b="1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お金</a:t>
                      </a:r>
                      <a:endParaRPr sz="1000" b="1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Noto Sans JP"/>
                          <a:sym typeface="Noto Sans JP"/>
                        </a:rPr>
                        <a:t>真因候補（複数可）</a:t>
                      </a:r>
                      <a:endParaRPr sz="1000" b="1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"/>
              <a:t>真因の特定</a:t>
            </a:r>
            <a:endParaRPr/>
          </a:p>
        </p:txBody>
      </p:sp>
      <p:graphicFrame>
        <p:nvGraphicFramePr>
          <p:cNvPr id="180" name="Google Shape;180;p29"/>
          <p:cNvGraphicFramePr/>
          <p:nvPr/>
        </p:nvGraphicFramePr>
        <p:xfrm>
          <a:off x="418154" y="1232885"/>
          <a:ext cx="8307600" cy="2909250"/>
        </p:xfrm>
        <a:graphic>
          <a:graphicData uri="http://schemas.openxmlformats.org/drawingml/2006/table">
            <a:tbl>
              <a:tblPr firstRow="1" bandRow="1">
                <a:noFill/>
                <a:tableStyleId>{19C422C1-C638-4070-BDF9-C87231E8A6D8}</a:tableStyleId>
              </a:tblPr>
              <a:tblGrid>
                <a:gridCol w="198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latin typeface="Noto Sans JP"/>
                          <a:ea typeface="Noto Sans JP"/>
                          <a:cs typeface="Noto Sans JP"/>
                          <a:sym typeface="Noto Sans JP"/>
                        </a:rPr>
                        <a:t>項目</a:t>
                      </a:r>
                      <a:endParaRPr sz="1000" b="1" u="none" strike="noStrike" cap="none"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b="1">
                          <a:latin typeface="Noto Sans JP"/>
                          <a:ea typeface="Noto Sans JP"/>
                          <a:cs typeface="Noto Sans JP"/>
                          <a:sym typeface="Noto Sans JP"/>
                        </a:rPr>
                        <a:t>記入欄</a:t>
                      </a:r>
                      <a:endParaRPr sz="1000" b="1" i="0" u="none" strike="noStrike" cap="none"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/>
                          <a:ea typeface="Noto Sans JP"/>
                          <a:cs typeface="Noto Sans JP"/>
                          <a:sym typeface="Noto Sans JP"/>
                        </a:rPr>
                        <a:t>真因（確定）</a:t>
                      </a:r>
                      <a:endParaRPr sz="1000" b="1"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strike="noStrike" cap="none">
                        <a:solidFill>
                          <a:schemeClr val="dk1"/>
                        </a:solidFill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/>
                          <a:ea typeface="Noto Sans JP"/>
                          <a:cs typeface="Noto Sans JP"/>
                          <a:sym typeface="Noto Sans JP"/>
                        </a:rPr>
                        <a:t>根拠①（ヒアリング事実）</a:t>
                      </a:r>
                      <a:endParaRPr sz="1000" b="1"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strike="noStrike" cap="none" dirty="0">
                        <a:solidFill>
                          <a:schemeClr val="dk1"/>
                        </a:solidFill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/>
                          <a:ea typeface="Noto Sans JP"/>
                          <a:cs typeface="Noto Sans JP"/>
                          <a:sym typeface="Noto Sans JP"/>
                        </a:rPr>
                        <a:t>根拠②（データ・数字</a:t>
                      </a:r>
                      <a:r>
                        <a:rPr lang="ja" sz="1000">
                          <a:solidFill>
                            <a:schemeClr val="dk1"/>
                          </a:solidFill>
                          <a:latin typeface="Noto Sans JP"/>
                          <a:ea typeface="Noto Sans JP"/>
                          <a:cs typeface="Noto Sans JP"/>
                          <a:sym typeface="Noto Sans JP"/>
                        </a:rPr>
                        <a:t>）</a:t>
                      </a:r>
                      <a:endParaRPr sz="1000" b="1"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strike="noStrike" cap="none">
                        <a:solidFill>
                          <a:schemeClr val="dk1"/>
                        </a:solidFill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/>
                          <a:ea typeface="Noto Sans JP"/>
                          <a:cs typeface="Noto Sans JP"/>
                          <a:sym typeface="Noto Sans JP"/>
                        </a:rPr>
                        <a:t>根拠③（パターン・傾向）</a:t>
                      </a:r>
                      <a:endParaRPr sz="1000" b="1" u="none" strike="noStrike" cap="none"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strike="noStrike" cap="none">
                        <a:solidFill>
                          <a:schemeClr val="dk1"/>
                        </a:solidFill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/>
                          <a:ea typeface="Noto Sans JP"/>
                          <a:cs typeface="Noto Sans JP"/>
                          <a:sym typeface="Noto Sans JP"/>
                        </a:rPr>
                        <a:t>解決策</a:t>
                      </a:r>
                      <a:endParaRPr sz="1000" b="1" dirty="0"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i="0" u="none" strike="noStrike" cap="none" dirty="0">
                        <a:solidFill>
                          <a:schemeClr val="dk1"/>
                        </a:solidFill>
                        <a:latin typeface="Noto Sans JP"/>
                        <a:ea typeface="Noto Sans JP"/>
                        <a:cs typeface="Noto Sans JP"/>
                        <a:sym typeface="Noto Sans JP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646545" y="1469572"/>
            <a:ext cx="7851300" cy="19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75" tIns="31175" rIns="31175" bIns="311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" dirty="0">
                <a:latin typeface="Noto Sans JP" panose="020B0200000000000000" pitchFamily="50" charset="-128"/>
                <a:ea typeface="Noto Sans JP" panose="020B0200000000000000" pitchFamily="50" charset="-128"/>
              </a:rPr>
              <a:t>ヒアリングシートの記入例</a:t>
            </a:r>
            <a:endParaRPr dirty="0">
              <a:latin typeface="Noto Sans JP" panose="020B0200000000000000" pitchFamily="50" charset="-128"/>
              <a:ea typeface="Noto Sans JP" panose="020B0200000000000000" pitchFamily="50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"/>
              <a:t>ヒアリングの事前準備</a:t>
            </a:r>
            <a:endParaRPr/>
          </a:p>
        </p:txBody>
      </p:sp>
      <p:graphicFrame>
        <p:nvGraphicFramePr>
          <p:cNvPr id="194" name="Google Shape;194;p31"/>
          <p:cNvGraphicFramePr/>
          <p:nvPr>
            <p:extLst>
              <p:ext uri="{D42A27DB-BD31-4B8C-83A1-F6EECF244321}">
                <p14:modId xmlns:p14="http://schemas.microsoft.com/office/powerpoint/2010/main" val="1023063613"/>
              </p:ext>
            </p:extLst>
          </p:nvPr>
        </p:nvGraphicFramePr>
        <p:xfrm>
          <a:off x="418154" y="1232885"/>
          <a:ext cx="8307600" cy="2909250"/>
        </p:xfrm>
        <a:graphic>
          <a:graphicData uri="http://schemas.openxmlformats.org/drawingml/2006/table">
            <a:tbl>
              <a:tblPr firstRow="1" bandRow="1">
                <a:noFill/>
                <a:tableStyleId>{19C422C1-C638-4070-BDF9-C87231E8A6D8}</a:tableStyleId>
              </a:tblPr>
              <a:tblGrid>
                <a:gridCol w="198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latin typeface="Abadi" panose="020B0604020104020204" pitchFamily="34" charset="0"/>
                          <a:ea typeface="Arial"/>
                          <a:cs typeface="Arial"/>
                          <a:sym typeface="Arial"/>
                        </a:rPr>
                        <a:t>項目</a:t>
                      </a:r>
                      <a:endParaRPr sz="1000" b="1" u="none" strike="noStrike" cap="none" dirty="0"/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b="1" dirty="0">
                          <a:latin typeface="Abadi" panose="020B0604020104020204" pitchFamily="34" charset="0"/>
                          <a:ea typeface="Arial"/>
                          <a:cs typeface="Arial"/>
                          <a:sym typeface="Arial"/>
                        </a:rPr>
                        <a:t>記入欄</a:t>
                      </a:r>
                      <a:endParaRPr sz="1000" b="1" i="0" u="none" strike="noStrike" cap="none" dirty="0">
                        <a:latin typeface="Abadi" panose="020B060402010402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ヒアリング対象者</a:t>
                      </a:r>
                      <a:endParaRPr sz="1000" b="1" u="none" strike="noStrike" cap="none" dirty="0"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株式会社○○ / マーケティング部 山田さん</a:t>
                      </a:r>
                      <a:endParaRPr sz="1000" i="0" u="none" strike="noStrike" cap="none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latin typeface="Noto Sans JP" panose="020B0200000000000000" pitchFamily="50" charset="-128"/>
                          <a:ea typeface="Noto Sans JP" panose="020B0200000000000000" pitchFamily="50" charset="-128"/>
                        </a:rPr>
                        <a:t>想定される課題（症状）</a:t>
                      </a:r>
                      <a:endParaRPr sz="1000" b="1" u="none" strike="noStrike" cap="none"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Webサイトからのリード数が伸びていない</a:t>
                      </a: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真因の仮説（時間軸）</a:t>
                      </a:r>
                      <a:endParaRPr sz="1000" b="1" u="none" strike="noStrike" cap="none" dirty="0"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以前コンテンツSEOに取り組んだが成果が出ず、止まっている可能性</a:t>
                      </a: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真因の仮説（関与者軸）</a:t>
                      </a:r>
                      <a:endParaRPr sz="1000" b="1" u="none" strike="noStrike" cap="none" dirty="0"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予算承認者がデジタルマーケに懐疑的で投資判断が下りていない可能性</a:t>
                      </a: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優先的に確認したいこと</a:t>
                      </a:r>
                      <a:endParaRPr sz="1000" b="1" u="none" strike="noStrike" cap="none" dirty="0"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過去の取り組み内容と、意思決定の構造</a:t>
                      </a: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"/>
              <a:t>ヒアリング前半：発散フェーズ</a:t>
            </a:r>
            <a:endParaRPr/>
          </a:p>
        </p:txBody>
      </p:sp>
      <p:graphicFrame>
        <p:nvGraphicFramePr>
          <p:cNvPr id="202" name="Google Shape;202;p32"/>
          <p:cNvGraphicFramePr/>
          <p:nvPr>
            <p:extLst>
              <p:ext uri="{D42A27DB-BD31-4B8C-83A1-F6EECF244321}">
                <p14:modId xmlns:p14="http://schemas.microsoft.com/office/powerpoint/2010/main" val="382544989"/>
              </p:ext>
            </p:extLst>
          </p:nvPr>
        </p:nvGraphicFramePr>
        <p:xfrm>
          <a:off x="418154" y="1232885"/>
          <a:ext cx="8307600" cy="2745675"/>
        </p:xfrm>
        <a:graphic>
          <a:graphicData uri="http://schemas.openxmlformats.org/drawingml/2006/table">
            <a:tbl>
              <a:tblPr firstRow="1" bandRow="1">
                <a:noFill/>
                <a:tableStyleId>{19C422C1-C638-4070-BDF9-C87231E8A6D8}</a:tableStyleId>
              </a:tblPr>
              <a:tblGrid>
                <a:gridCol w="198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latin typeface="Abadi" panose="020B0604020104020204" pitchFamily="34" charset="0"/>
                          <a:ea typeface="Arial"/>
                          <a:cs typeface="Arial"/>
                          <a:sym typeface="Arial"/>
                        </a:rPr>
                        <a:t>項目</a:t>
                      </a:r>
                      <a:endParaRPr sz="1000" b="1" u="none" strike="noStrike" cap="none" dirty="0"/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b="1" dirty="0">
                          <a:latin typeface="Abadi" panose="020B0604020104020204" pitchFamily="34" charset="0"/>
                          <a:ea typeface="Arial"/>
                          <a:cs typeface="Arial"/>
                          <a:sym typeface="Arial"/>
                        </a:rPr>
                        <a:t>記入欄</a:t>
                      </a:r>
                      <a:endParaRPr sz="1000" b="1" i="0" u="none" strike="noStrike" cap="none" dirty="0">
                        <a:latin typeface="Abadi" panose="020B060402010402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現状（どんな状態か）</a:t>
                      </a:r>
                      <a:endParaRPr sz="1000" b="1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月間リード数が横ばい。展示会経由が大半でWebからはほぼゼロ</a:t>
                      </a:r>
                      <a:endParaRPr sz="1000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</a:rPr>
                        <a:t>いつから</a:t>
                      </a:r>
                      <a:endParaRPr sz="1000" b="1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</a:rPr>
                        <a:t>どのくらいの頻度で</a:t>
                      </a:r>
                      <a:endParaRPr sz="1000" b="1"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約1年前から停滞。四半期ごとに施策を変えているが改善なし</a:t>
                      </a:r>
                      <a:endParaRPr sz="1000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過去に試したこと</a:t>
                      </a:r>
                      <a:endParaRPr sz="1000" b="1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その結果</a:t>
                      </a:r>
                      <a:endParaRPr sz="1000" b="1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ブログ記事を半年間20本投稿したが流入・CVともに変化なし</a:t>
                      </a:r>
                      <a:endParaRPr sz="1000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ヒアリング対象者が</a:t>
                      </a:r>
                      <a:endParaRPr sz="1000" b="1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言っている課題</a:t>
                      </a:r>
                      <a:endParaRPr sz="1000" b="1" u="none" strike="noStrike" cap="none" dirty="0"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「コンテンツの質が低いのかもしれない」「もっといい記事を作りたい」</a:t>
                      </a:r>
                      <a:endParaRPr sz="1000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3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"/>
              <a:t>ヒアリング後半：収束フェーズ</a:t>
            </a:r>
            <a:endParaRPr/>
          </a:p>
        </p:txBody>
      </p:sp>
      <p:graphicFrame>
        <p:nvGraphicFramePr>
          <p:cNvPr id="210" name="Google Shape;210;p33"/>
          <p:cNvGraphicFramePr/>
          <p:nvPr>
            <p:extLst>
              <p:ext uri="{D42A27DB-BD31-4B8C-83A1-F6EECF244321}">
                <p14:modId xmlns:p14="http://schemas.microsoft.com/office/powerpoint/2010/main" val="3313262343"/>
              </p:ext>
            </p:extLst>
          </p:nvPr>
        </p:nvGraphicFramePr>
        <p:xfrm>
          <a:off x="418153" y="1240385"/>
          <a:ext cx="8270275" cy="2970150"/>
        </p:xfrm>
        <a:graphic>
          <a:graphicData uri="http://schemas.openxmlformats.org/drawingml/2006/table">
            <a:tbl>
              <a:tblPr firstRow="1" bandRow="1">
                <a:noFill/>
                <a:tableStyleId>{19C422C1-C638-4070-BDF9-C87231E8A6D8}</a:tableStyleId>
              </a:tblPr>
              <a:tblGrid>
                <a:gridCol w="197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8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項目</a:t>
                      </a:r>
                      <a:endParaRPr sz="1000" b="1" u="none" strike="noStrike" cap="none" dirty="0"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b="1" dirty="0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記入欄</a:t>
                      </a:r>
                      <a:endParaRPr sz="1000" b="1" i="0" u="none" strike="noStrike" cap="none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時間</a:t>
                      </a:r>
                      <a:endParaRPr sz="1000" b="1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記事を増やすことに集中していて、どのフェーズの顧客に届けるかを考えていなかった</a:t>
                      </a: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</a:rPr>
                        <a:t>関与者</a:t>
                      </a:r>
                      <a:endParaRPr sz="1000" b="1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コンテンツの方向性を決める人が不在。担当者が施策を判断しており、戦略レベルの意思決定者が関与していない</a:t>
                      </a: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お金</a:t>
                      </a:r>
                      <a:endParaRPr sz="1000" b="1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展示会1回あたり約150万円のコストで商談5件。Webが機能すれば同コストで倍以上の商談が見込める</a:t>
                      </a: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真因候補（複数可）</a:t>
                      </a:r>
                      <a:endParaRPr sz="1000" b="1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①比較検討フェーズのコンテンツが存在しない</a:t>
                      </a: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②誰に届けるかの設計がないまま記事を量産している</a:t>
                      </a: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>
            <a:spLocks noGrp="1"/>
          </p:cNvSpPr>
          <p:nvPr>
            <p:ph type="title"/>
          </p:nvPr>
        </p:nvSpPr>
        <p:spPr>
          <a:xfrm>
            <a:off x="418154" y="201915"/>
            <a:ext cx="8307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200" tIns="39600" rIns="79200" bIns="396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ja" dirty="0"/>
              <a:t>真因の特定</a:t>
            </a:r>
            <a:endParaRPr dirty="0"/>
          </a:p>
        </p:txBody>
      </p:sp>
      <p:graphicFrame>
        <p:nvGraphicFramePr>
          <p:cNvPr id="218" name="Google Shape;218;p34"/>
          <p:cNvGraphicFramePr/>
          <p:nvPr>
            <p:extLst>
              <p:ext uri="{D42A27DB-BD31-4B8C-83A1-F6EECF244321}">
                <p14:modId xmlns:p14="http://schemas.microsoft.com/office/powerpoint/2010/main" val="3040495954"/>
              </p:ext>
            </p:extLst>
          </p:nvPr>
        </p:nvGraphicFramePr>
        <p:xfrm>
          <a:off x="418154" y="1232885"/>
          <a:ext cx="8307600" cy="2909250"/>
        </p:xfrm>
        <a:graphic>
          <a:graphicData uri="http://schemas.openxmlformats.org/drawingml/2006/table">
            <a:tbl>
              <a:tblPr firstRow="1" bandRow="1">
                <a:noFill/>
                <a:tableStyleId>{19C422C1-C638-4070-BDF9-C87231E8A6D8}</a:tableStyleId>
              </a:tblPr>
              <a:tblGrid>
                <a:gridCol w="198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項目</a:t>
                      </a:r>
                      <a:endParaRPr sz="1000" b="1" u="none" strike="noStrike" cap="none" dirty="0"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b="1" dirty="0"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記入欄</a:t>
                      </a:r>
                      <a:endParaRPr sz="1000" b="1" i="0" u="none" strike="noStrike" cap="none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4D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真因（確定）</a:t>
                      </a:r>
                      <a:endParaRPr sz="1000" b="1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認知・興味フェーズ向けのコンテンツしか存在せず、検討期の顧客が問い合わせに至る導線がない</a:t>
                      </a:r>
                      <a:endParaRPr sz="1000" i="0" u="none" strike="noStrike" cap="none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</a:rPr>
                        <a:t>根拠①（ヒアリング事実）</a:t>
                      </a:r>
                      <a:endParaRPr sz="1000" b="1"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Webからの問い合わせがほぼゼロ。展示会でしか接点が生まれていないことを担当者も認識していた</a:t>
                      </a:r>
                      <a:endParaRPr sz="1000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根拠②（データ・数字</a:t>
                      </a: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）</a:t>
                      </a:r>
                      <a:endParaRPr sz="1000" b="1" dirty="0"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既存20本の記事をフェーズ別に分類すると、比較・検討フェーズ向けがゼロ本</a:t>
                      </a:r>
                      <a:endParaRPr sz="1000" i="0" u="none" strike="noStrike" cap="none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根拠③（パターン・傾向）</a:t>
                      </a:r>
                      <a:endParaRPr sz="1000" b="1" u="none" strike="noStrike" cap="none" dirty="0"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競合他社は導入事例・比較資料を複数公開しており、検討期の顧客の受け皿がある</a:t>
                      </a:r>
                      <a:endParaRPr sz="1000" i="0" u="none" strike="noStrike" cap="none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b="1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提案の主張（1文で）</a:t>
                      </a:r>
                      <a:endParaRPr sz="1000" b="1" dirty="0">
                        <a:latin typeface="Noto Sans JP" panose="020B0200000000000000" pitchFamily="50" charset="-128"/>
                        <a:ea typeface="Noto Sans JP" panose="020B0200000000000000" pitchFamily="50" charset="-128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000" dirty="0">
                          <a:solidFill>
                            <a:schemeClr val="dk1"/>
                          </a:solidFill>
                          <a:latin typeface="Noto Sans JP" panose="020B0200000000000000" pitchFamily="50" charset="-128"/>
                          <a:ea typeface="Noto Sans JP" panose="020B0200000000000000" pitchFamily="50" charset="-128"/>
                          <a:cs typeface="Arial"/>
                          <a:sym typeface="Arial"/>
                        </a:rPr>
                        <a:t>御社のリードが増えない真因は比較検討フェーズのコンテンツが存在しないことで、導入事例・比較資料の設計を優先すべきです</a:t>
                      </a:r>
                      <a:endParaRPr sz="1000" i="0" u="none" strike="noStrike" cap="none" dirty="0">
                        <a:solidFill>
                          <a:schemeClr val="dk1"/>
                        </a:solidFill>
                        <a:latin typeface="Noto Sans JP" panose="020B0200000000000000" pitchFamily="50" charset="-128"/>
                        <a:ea typeface="Noto Sans JP" panose="020B0200000000000000" pitchFamily="50" charset="-128"/>
                        <a:cs typeface="Arial"/>
                        <a:sym typeface="Arial"/>
                      </a:endParaRPr>
                    </a:p>
                  </a:txBody>
                  <a:tcPr marL="299075" marR="66475" marT="54000" marB="54000" anchor="ctr">
                    <a:lnL w="760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00" cap="flat" cmpd="sng">
                      <a:solidFill>
                        <a:schemeClr val="accent3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76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テーマ1">
  <a:themeElements>
    <a:clrScheme name="SAIRU2023">
      <a:dk1>
        <a:srgbClr val="1B224C"/>
      </a:dk1>
      <a:lt1>
        <a:srgbClr val="FFFFFF"/>
      </a:lt1>
      <a:dk2>
        <a:srgbClr val="1B224C"/>
      </a:dk2>
      <a:lt2>
        <a:srgbClr val="FFFFFF"/>
      </a:lt2>
      <a:accent1>
        <a:srgbClr val="1B224C"/>
      </a:accent1>
      <a:accent2>
        <a:srgbClr val="AA312D"/>
      </a:accent2>
      <a:accent3>
        <a:srgbClr val="AFAFAF"/>
      </a:accent3>
      <a:accent4>
        <a:srgbClr val="141400"/>
      </a:accent4>
      <a:accent5>
        <a:srgbClr val="00A9EF"/>
      </a:accent5>
      <a:accent6>
        <a:srgbClr val="00ACBA"/>
      </a:accent6>
      <a:hlink>
        <a:srgbClr val="00ACBA"/>
      </a:hlink>
      <a:folHlink>
        <a:srgbClr val="00ACBA"/>
      </a:folHlink>
    </a:clrScheme>
    <a:fontScheme name="ユーザー定義 4">
      <a:majorFont>
        <a:latin typeface="Noto Sans JP"/>
        <a:ea typeface="Noto Sans JP"/>
        <a:cs typeface=""/>
      </a:majorFont>
      <a:minorFont>
        <a:latin typeface="Noto Sans JP"/>
        <a:ea typeface="Noto Sans JP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630</Words>
  <Application>Microsoft Office PowerPoint</Application>
  <PresentationFormat>画面に合わせる (16:9)</PresentationFormat>
  <Paragraphs>130</Paragraphs>
  <Slides>11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7" baseType="lpstr">
      <vt:lpstr>Abadi</vt:lpstr>
      <vt:lpstr>Noto Sans JP</vt:lpstr>
      <vt:lpstr>Noto Sans Symbols</vt:lpstr>
      <vt:lpstr>MS PGothic</vt:lpstr>
      <vt:lpstr>Arial</vt:lpstr>
      <vt:lpstr>テーマ1</vt:lpstr>
      <vt:lpstr>真因特定シート テンプレート</vt:lpstr>
      <vt:lpstr>ヒアリングシートの使い方</vt:lpstr>
      <vt:lpstr>ヒアリングの事前準備</vt:lpstr>
      <vt:lpstr>ヒアリング前半：発散フェーズ</vt:lpstr>
      <vt:lpstr>ヒアリング後半：収束フェーズ</vt:lpstr>
      <vt:lpstr>真因の特定</vt:lpstr>
      <vt:lpstr>ヒアリングシートの記入例</vt:lpstr>
      <vt:lpstr>ヒアリングの事前準備</vt:lpstr>
      <vt:lpstr>ヒアリング前半：発散フェーズ</vt:lpstr>
      <vt:lpstr>ヒアリング後半：収束フェーズ</vt:lpstr>
      <vt:lpstr>真因の特定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安住 久美子</dc:creator>
  <cp:lastModifiedBy>安住 久美子</cp:lastModifiedBy>
  <cp:revision>2</cp:revision>
  <dcterms:modified xsi:type="dcterms:W3CDTF">2026-09-02T00:47:52Z</dcterms:modified>
</cp:coreProperties>
</file>