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5" r:id="rId11"/>
    <p:sldId id="286" r:id="rId12"/>
    <p:sldId id="287" r:id="rId13"/>
    <p:sldId id="268" r:id="rId14"/>
    <p:sldId id="288" r:id="rId15"/>
    <p:sldId id="289" r:id="rId16"/>
    <p:sldId id="29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3" r:id="rId25"/>
    <p:sldId id="284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g3/rBJniGAY5lIRYJgx5a9Oa60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99"/>
    <p:restoredTop sz="94703"/>
  </p:normalViewPr>
  <p:slideViewPr>
    <p:cSldViewPr snapToGrid="0">
      <p:cViewPr varScale="1">
        <p:scale>
          <a:sx n="161" d="100"/>
          <a:sy n="161" d="100"/>
        </p:scale>
        <p:origin x="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22981C76-6FBC-85C2-A602-343ABC86C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A684543C-28D2-21CC-1720-28A5C0D87B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B3987503-E39C-49B8-72E4-4F99CBFAA2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0566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39D88FE9-3F54-913C-C1CA-B8DDCB32B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>
            <a:extLst>
              <a:ext uri="{FF2B5EF4-FFF2-40B4-BE49-F238E27FC236}">
                <a16:creationId xmlns:a16="http://schemas.microsoft.com/office/drawing/2014/main" id="{30CC3254-F9C8-CACE-0777-E16E0B5985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>
            <a:extLst>
              <a:ext uri="{FF2B5EF4-FFF2-40B4-BE49-F238E27FC236}">
                <a16:creationId xmlns:a16="http://schemas.microsoft.com/office/drawing/2014/main" id="{E2C79009-3D64-4322-1800-F05EE27C20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09974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38CBCA90-A290-B8C2-2B0A-0D7F0281D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>
            <a:extLst>
              <a:ext uri="{FF2B5EF4-FFF2-40B4-BE49-F238E27FC236}">
                <a16:creationId xmlns:a16="http://schemas.microsoft.com/office/drawing/2014/main" id="{DCAE74C3-C9C2-1B94-0AFF-3F0B4F1CAD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8:notes">
            <a:extLst>
              <a:ext uri="{FF2B5EF4-FFF2-40B4-BE49-F238E27FC236}">
                <a16:creationId xmlns:a16="http://schemas.microsoft.com/office/drawing/2014/main" id="{77D1D49F-9E7B-C612-9643-E06C16DBC3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4094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571F4290-2749-0103-D8DD-549CF8D6C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02A6BA03-6A62-F806-22F2-46D065FCC9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C0E659AB-586D-91D6-5120-9604C3896C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270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AA110305-376A-3628-B85A-F9DCFDAEE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>
            <a:extLst>
              <a:ext uri="{FF2B5EF4-FFF2-40B4-BE49-F238E27FC236}">
                <a16:creationId xmlns:a16="http://schemas.microsoft.com/office/drawing/2014/main" id="{0962F82D-BD07-BB68-8A0C-8E9E7D93DF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>
            <a:extLst>
              <a:ext uri="{FF2B5EF4-FFF2-40B4-BE49-F238E27FC236}">
                <a16:creationId xmlns:a16="http://schemas.microsoft.com/office/drawing/2014/main" id="{EC1D4B21-A5B8-85CB-C94A-13AB116E17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5877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DF8DE824-4D09-FEA8-2D26-DD1A7C05E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>
            <a:extLst>
              <a:ext uri="{FF2B5EF4-FFF2-40B4-BE49-F238E27FC236}">
                <a16:creationId xmlns:a16="http://schemas.microsoft.com/office/drawing/2014/main" id="{F5B03613-DB75-D717-850E-78705FB89D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8:notes">
            <a:extLst>
              <a:ext uri="{FF2B5EF4-FFF2-40B4-BE49-F238E27FC236}">
                <a16:creationId xmlns:a16="http://schemas.microsoft.com/office/drawing/2014/main" id="{2236E924-BA50-8A34-AA99-7647E31EB5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9236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4" name="Google Shape;334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17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9" name="Google Shape;369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0" name="Google Shape;370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18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6" name="Google Shape;39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19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4" name="Google Shape;424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20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1" name="Google Shape;45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21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1262FF90-51EC-6AEF-5AEE-94437F38D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8A2A65FA-15E9-2A18-EDE2-BA47F8340F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EABEAF96-C792-EEE2-2C2B-53CA2558DC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14270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>
          <a:extLst>
            <a:ext uri="{FF2B5EF4-FFF2-40B4-BE49-F238E27FC236}">
              <a16:creationId xmlns:a16="http://schemas.microsoft.com/office/drawing/2014/main" id="{EF1F17FC-F9B1-EC80-9557-824E01177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>
            <a:extLst>
              <a:ext uri="{FF2B5EF4-FFF2-40B4-BE49-F238E27FC236}">
                <a16:creationId xmlns:a16="http://schemas.microsoft.com/office/drawing/2014/main" id="{06685F2A-0F72-D994-8132-39D64EA88D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Google Shape;83;p4:notes">
            <a:extLst>
              <a:ext uri="{FF2B5EF4-FFF2-40B4-BE49-F238E27FC236}">
                <a16:creationId xmlns:a16="http://schemas.microsoft.com/office/drawing/2014/main" id="{39E44680-F241-EC79-D600-3419256C95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5895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Google Shape;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4" name="Google Shape;17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表紙">
  <p:cSld name="表紙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27" descr="暗い雲のある空&#10;&#10;AI によって生成されたコンテンツは間違っている可能性があります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61" y="0"/>
            <a:ext cx="912148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7"/>
          <p:cNvSpPr txBox="1">
            <a:spLocks noGrp="1"/>
          </p:cNvSpPr>
          <p:nvPr>
            <p:ph type="title"/>
          </p:nvPr>
        </p:nvSpPr>
        <p:spPr>
          <a:xfrm>
            <a:off x="432000" y="1436619"/>
            <a:ext cx="8280000" cy="19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solidFill>
                  <a:schemeClr val="bg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中表紙">
  <p:cSld name="中表紙">
    <p:bg>
      <p:bgPr>
        <a:solidFill>
          <a:schemeClr val="bg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28" descr="暗い雲のある空&#10;&#10;AI によって生成されたコンテンツは間違っている可能性があります。"/>
          <p:cNvPicPr preferRelativeResize="0"/>
          <p:nvPr/>
        </p:nvPicPr>
        <p:blipFill rotWithShape="1">
          <a:blip r:embed="rId2">
            <a:alphaModFix/>
          </a:blip>
          <a:srcRect b="5444"/>
          <a:stretch/>
        </p:blipFill>
        <p:spPr>
          <a:xfrm>
            <a:off x="11260" y="1"/>
            <a:ext cx="9121480" cy="486345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" name="Google Shape;21;p28"/>
          <p:cNvCxnSpPr/>
          <p:nvPr/>
        </p:nvCxnSpPr>
        <p:spPr>
          <a:xfrm>
            <a:off x="4369663" y="2795454"/>
            <a:ext cx="360000" cy="0"/>
          </a:xfrm>
          <a:prstGeom prst="straightConnector1">
            <a:avLst/>
          </a:prstGeom>
          <a:noFill/>
          <a:ln w="508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" name="Google Shape;22;p28"/>
          <p:cNvCxnSpPr/>
          <p:nvPr/>
        </p:nvCxnSpPr>
        <p:spPr>
          <a:xfrm>
            <a:off x="0" y="4863453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lt1">
                <a:alpha val="2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" name="Google Shape;23;p28"/>
          <p:cNvSpPr txBox="1">
            <a:spLocks noGrp="1"/>
          </p:cNvSpPr>
          <p:nvPr>
            <p:ph type="title"/>
          </p:nvPr>
        </p:nvSpPr>
        <p:spPr>
          <a:xfrm>
            <a:off x="432000" y="1455184"/>
            <a:ext cx="828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" name="Google Shape;10;p26">
            <a:extLst>
              <a:ext uri="{FF2B5EF4-FFF2-40B4-BE49-F238E27FC236}">
                <a16:creationId xmlns:a16="http://schemas.microsoft.com/office/drawing/2014/main" id="{2B13E0F1-78AF-2B2D-9795-0C7EA96C020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 sz="900"/>
          </a:p>
        </p:txBody>
      </p:sp>
      <p:sp>
        <p:nvSpPr>
          <p:cNvPr id="3" name="Google Shape;28;p29">
            <a:extLst>
              <a:ext uri="{FF2B5EF4-FFF2-40B4-BE49-F238E27FC236}">
                <a16:creationId xmlns:a16="http://schemas.microsoft.com/office/drawing/2014/main" id="{F398C4FA-39D8-D55A-D004-133D2C5CF49E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33295" y="4922421"/>
            <a:ext cx="324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>
  <p:cSld name="タイトル・説明文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29"/>
          <p:cNvCxnSpPr/>
          <p:nvPr/>
        </p:nvCxnSpPr>
        <p:spPr>
          <a:xfrm>
            <a:off x="0" y="592925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2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" name="Google Shape;27;p29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29"/>
          <p:cNvSpPr txBox="1">
            <a:spLocks noGrp="1"/>
          </p:cNvSpPr>
          <p:nvPr>
            <p:ph type="ftr" idx="11"/>
          </p:nvPr>
        </p:nvSpPr>
        <p:spPr>
          <a:xfrm>
            <a:off x="133295" y="4922421"/>
            <a:ext cx="324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9"/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SzPts val="1400"/>
              <a:buNone/>
              <a:defRPr sz="1400">
                <a:solidFill>
                  <a:schemeClr val="tx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cxnSp>
        <p:nvCxnSpPr>
          <p:cNvPr id="30" name="Google Shape;30;p29"/>
          <p:cNvCxnSpPr/>
          <p:nvPr/>
        </p:nvCxnSpPr>
        <p:spPr>
          <a:xfrm>
            <a:off x="0" y="4863453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19607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0;p26">
            <a:extLst>
              <a:ext uri="{FF2B5EF4-FFF2-40B4-BE49-F238E27FC236}">
                <a16:creationId xmlns:a16="http://schemas.microsoft.com/office/drawing/2014/main" id="{302DC00A-A3CD-25D7-4097-EF8208DB571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 sz="9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>
  <p:cSld name="タイトル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Google Shape;32;p30"/>
          <p:cNvCxnSpPr/>
          <p:nvPr/>
        </p:nvCxnSpPr>
        <p:spPr>
          <a:xfrm>
            <a:off x="0" y="592925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2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" name="Google Shape;34;p30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ftr" idx="11"/>
          </p:nvPr>
        </p:nvSpPr>
        <p:spPr>
          <a:xfrm>
            <a:off x="133295" y="4922421"/>
            <a:ext cx="324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6" name="Google Shape;36;p30"/>
          <p:cNvCxnSpPr/>
          <p:nvPr/>
        </p:nvCxnSpPr>
        <p:spPr>
          <a:xfrm>
            <a:off x="0" y="4863453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19607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0;p26">
            <a:extLst>
              <a:ext uri="{FF2B5EF4-FFF2-40B4-BE49-F238E27FC236}">
                <a16:creationId xmlns:a16="http://schemas.microsoft.com/office/drawing/2014/main" id="{E4E5D41F-8148-A7F3-61A7-F243CFF8882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 sz="9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 sz="900"/>
          </a:p>
        </p:txBody>
      </p:sp>
      <p:sp>
        <p:nvSpPr>
          <p:cNvPr id="13" name="Google Shape;13;p26"/>
          <p:cNvSpPr txBox="1">
            <a:spLocks noGrp="1"/>
          </p:cNvSpPr>
          <p:nvPr>
            <p:ph type="ftr" idx="11"/>
          </p:nvPr>
        </p:nvSpPr>
        <p:spPr>
          <a:xfrm>
            <a:off x="133295" y="4922421"/>
            <a:ext cx="324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ja-JP" altLang="en-US">
              <a:latin typeface="+mn-ea"/>
              <a:ea typeface="+mn-ea"/>
            </a:endParaRPr>
          </a:p>
        </p:txBody>
      </p:sp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CAFCEA4-2A10-F0EF-AFA1-F1469E19B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158400"/>
            <a:ext cx="8280000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7B00D0-717C-1567-1F8D-C04E79D3E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999" y="940593"/>
            <a:ext cx="8279999" cy="3420000"/>
          </a:xfrm>
          <a:prstGeom prst="rect">
            <a:avLst/>
          </a:prstGeom>
        </p:spPr>
        <p:txBody>
          <a:bodyPr vert="horz" lIns="36000" tIns="36000" rIns="36000" bIns="3600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ctr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00" b="1" i="0" u="none" strike="noStrike" cap="none">
          <a:solidFill>
            <a:schemeClr val="tx1"/>
          </a:solidFill>
          <a:latin typeface="+mn-ea"/>
          <a:ea typeface="+mn-ea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40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+mn-ea"/>
          <a:ea typeface="+mn-ea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>
            <a:spLocks noGrp="1"/>
          </p:cNvSpPr>
          <p:nvPr>
            <p:ph type="title"/>
          </p:nvPr>
        </p:nvSpPr>
        <p:spPr>
          <a:xfrm>
            <a:off x="432000" y="1436619"/>
            <a:ext cx="8280000" cy="19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◯◯◯◯◯◯</a:t>
            </a:r>
            <a:br>
              <a:rPr lang="ja-JP" altLang="en-US"/>
            </a:br>
            <a:r>
              <a:rPr lang="ja-JP" altLang="en-US"/>
              <a:t>ご利用者向け説明会</a:t>
            </a:r>
          </a:p>
        </p:txBody>
      </p:sp>
      <p:sp>
        <p:nvSpPr>
          <p:cNvPr id="50" name="Google Shape;50;p1"/>
          <p:cNvSpPr txBox="1"/>
          <p:nvPr/>
        </p:nvSpPr>
        <p:spPr>
          <a:xfrm>
            <a:off x="432009" y="364510"/>
            <a:ext cx="64800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株式会社◯◯◯◯御中</a:t>
            </a:r>
            <a:endParaRPr dirty="0">
              <a:latin typeface="+mn-ea"/>
              <a:ea typeface="+mn-e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7451991" y="364510"/>
            <a:ext cx="1260000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LOGO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D60B9686-A7B7-9CAB-270C-F7D3E06EC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>
            <a:extLst>
              <a:ext uri="{FF2B5EF4-FFF2-40B4-BE49-F238E27FC236}">
                <a16:creationId xmlns:a16="http://schemas.microsoft.com/office/drawing/2014/main" id="{4540C5F9-9605-D411-F68F-CF0252B143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こんな方におすすめ</a:t>
            </a:r>
          </a:p>
        </p:txBody>
      </p:sp>
      <p:sp>
        <p:nvSpPr>
          <p:cNvPr id="111" name="Google Shape;111;p6">
            <a:extLst>
              <a:ext uri="{FF2B5EF4-FFF2-40B4-BE49-F238E27FC236}">
                <a16:creationId xmlns:a16="http://schemas.microsoft.com/office/drawing/2014/main" id="{E9FAA479-FC03-0655-D887-F2B6019B27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直面している課題と提供サービスで解消・得られる効果を簡潔に記入する。</a:t>
            </a:r>
          </a:p>
          <a:p>
            <a:pPr lvl="0"/>
            <a:r>
              <a:rPr lang="ja-JP" altLang="en-US"/>
              <a:t>〇〇〇〇〇〇〇〇〇〇〇〇〇〇〇〇〇〇</a:t>
            </a:r>
          </a:p>
        </p:txBody>
      </p:sp>
      <p:sp>
        <p:nvSpPr>
          <p:cNvPr id="109" name="Google Shape;109;p6">
            <a:extLst>
              <a:ext uri="{FF2B5EF4-FFF2-40B4-BE49-F238E27FC236}">
                <a16:creationId xmlns:a16="http://schemas.microsoft.com/office/drawing/2014/main" id="{486F88EF-2CD7-FADC-4BB4-7B02D29FF8D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9</a:t>
            </a:fld>
            <a:endParaRPr lang="en-US"/>
          </a:p>
        </p:txBody>
      </p:sp>
      <p:sp>
        <p:nvSpPr>
          <p:cNvPr id="112" name="Google Shape;112;p6">
            <a:extLst>
              <a:ext uri="{FF2B5EF4-FFF2-40B4-BE49-F238E27FC236}">
                <a16:creationId xmlns:a16="http://schemas.microsoft.com/office/drawing/2014/main" id="{E795E202-9D68-E19C-4F05-1E7B1268E689}"/>
              </a:ext>
            </a:extLst>
          </p:cNvPr>
          <p:cNvSpPr/>
          <p:nvPr/>
        </p:nvSpPr>
        <p:spPr>
          <a:xfrm>
            <a:off x="431800" y="1542271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①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13" name="Google Shape;113;p6">
            <a:extLst>
              <a:ext uri="{FF2B5EF4-FFF2-40B4-BE49-F238E27FC236}">
                <a16:creationId xmlns:a16="http://schemas.microsoft.com/office/drawing/2014/main" id="{80243395-887A-3EF7-BD72-7052C22CAD20}"/>
              </a:ext>
            </a:extLst>
          </p:cNvPr>
          <p:cNvSpPr/>
          <p:nvPr/>
        </p:nvSpPr>
        <p:spPr>
          <a:xfrm>
            <a:off x="4752200" y="1542271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顧客の〇〇〇を可視化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14" name="Google Shape;114;p6">
            <a:extLst>
              <a:ext uri="{FF2B5EF4-FFF2-40B4-BE49-F238E27FC236}">
                <a16:creationId xmlns:a16="http://schemas.microsoft.com/office/drawing/2014/main" id="{62F0B14B-5D32-7D69-0985-5EEA0BC37AC8}"/>
              </a:ext>
            </a:extLst>
          </p:cNvPr>
          <p:cNvGrpSpPr/>
          <p:nvPr/>
        </p:nvGrpSpPr>
        <p:grpSpPr>
          <a:xfrm>
            <a:off x="648763" y="1775603"/>
            <a:ext cx="361336" cy="361336"/>
            <a:chOff x="3664857" y="2294778"/>
            <a:chExt cx="361336" cy="361336"/>
          </a:xfrm>
        </p:grpSpPr>
        <p:sp>
          <p:nvSpPr>
            <p:cNvPr id="115" name="Google Shape;115;p6">
              <a:extLst>
                <a:ext uri="{FF2B5EF4-FFF2-40B4-BE49-F238E27FC236}">
                  <a16:creationId xmlns:a16="http://schemas.microsoft.com/office/drawing/2014/main" id="{BEE019A0-C177-3C3F-91A7-3D010227A36B}"/>
                </a:ext>
              </a:extLst>
            </p:cNvPr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16" name="Google Shape;116;p6">
              <a:extLst>
                <a:ext uri="{FF2B5EF4-FFF2-40B4-BE49-F238E27FC236}">
                  <a16:creationId xmlns:a16="http://schemas.microsoft.com/office/drawing/2014/main" id="{566483E4-28E5-53D3-C62C-205EBDA744DB}"/>
                </a:ext>
              </a:extLst>
            </p:cNvPr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17" name="Google Shape;117;p6">
                <a:extLst>
                  <a:ext uri="{FF2B5EF4-FFF2-40B4-BE49-F238E27FC236}">
                    <a16:creationId xmlns:a16="http://schemas.microsoft.com/office/drawing/2014/main" id="{90239F4B-ED41-550E-F012-07AD2391446A}"/>
                  </a:ext>
                </a:extLst>
              </p:cNvPr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18" name="Google Shape;118;p6">
                <a:extLst>
                  <a:ext uri="{FF2B5EF4-FFF2-40B4-BE49-F238E27FC236}">
                    <a16:creationId xmlns:a16="http://schemas.microsoft.com/office/drawing/2014/main" id="{75C00A2C-95E5-C8F9-5BEB-59823715E402}"/>
                  </a:ext>
                </a:extLst>
              </p:cNvPr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19" name="Google Shape;119;p6">
            <a:extLst>
              <a:ext uri="{FF2B5EF4-FFF2-40B4-BE49-F238E27FC236}">
                <a16:creationId xmlns:a16="http://schemas.microsoft.com/office/drawing/2014/main" id="{FEEFAEB8-7025-F97E-BB02-1C883869A1AE}"/>
              </a:ext>
            </a:extLst>
          </p:cNvPr>
          <p:cNvGrpSpPr/>
          <p:nvPr/>
        </p:nvGrpSpPr>
        <p:grpSpPr>
          <a:xfrm>
            <a:off x="4962995" y="1775603"/>
            <a:ext cx="361336" cy="361336"/>
            <a:chOff x="5082524" y="2074439"/>
            <a:chExt cx="361336" cy="361336"/>
          </a:xfrm>
        </p:grpSpPr>
        <p:sp>
          <p:nvSpPr>
            <p:cNvPr id="120" name="Google Shape;120;p6">
              <a:extLst>
                <a:ext uri="{FF2B5EF4-FFF2-40B4-BE49-F238E27FC236}">
                  <a16:creationId xmlns:a16="http://schemas.microsoft.com/office/drawing/2014/main" id="{CA226307-1680-110C-AAFC-287E351A2526}"/>
                </a:ext>
              </a:extLst>
            </p:cNvPr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Google Shape;121;p6">
              <a:extLst>
                <a:ext uri="{FF2B5EF4-FFF2-40B4-BE49-F238E27FC236}">
                  <a16:creationId xmlns:a16="http://schemas.microsoft.com/office/drawing/2014/main" id="{67A91F13-8773-4878-F076-D87BFE56E075}"/>
                </a:ext>
              </a:extLst>
            </p:cNvPr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22" name="Google Shape;122;p6">
            <a:extLst>
              <a:ext uri="{FF2B5EF4-FFF2-40B4-BE49-F238E27FC236}">
                <a16:creationId xmlns:a16="http://schemas.microsoft.com/office/drawing/2014/main" id="{C3FC33F2-DFAA-0BC9-34B8-13A6AF11D301}"/>
              </a:ext>
            </a:extLst>
          </p:cNvPr>
          <p:cNvSpPr/>
          <p:nvPr/>
        </p:nvSpPr>
        <p:spPr>
          <a:xfrm rot="5400000">
            <a:off x="4481532" y="1901528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23" name="Google Shape;123;p6">
            <a:extLst>
              <a:ext uri="{FF2B5EF4-FFF2-40B4-BE49-F238E27FC236}">
                <a16:creationId xmlns:a16="http://schemas.microsoft.com/office/drawing/2014/main" id="{B533A5B6-6804-6B47-F841-3465C585D4AE}"/>
              </a:ext>
            </a:extLst>
          </p:cNvPr>
          <p:cNvSpPr/>
          <p:nvPr/>
        </p:nvSpPr>
        <p:spPr>
          <a:xfrm>
            <a:off x="431800" y="2549035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dirty="0">
                <a:solidFill>
                  <a:schemeClr val="dk1"/>
                </a:solidFill>
                <a:latin typeface="+mn-ea"/>
                <a:ea typeface="+mn-ea"/>
              </a:rPr>
              <a:t>②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</a:p>
        </p:txBody>
      </p:sp>
      <p:sp>
        <p:nvSpPr>
          <p:cNvPr id="124" name="Google Shape;124;p6">
            <a:extLst>
              <a:ext uri="{FF2B5EF4-FFF2-40B4-BE49-F238E27FC236}">
                <a16:creationId xmlns:a16="http://schemas.microsoft.com/office/drawing/2014/main" id="{B2AF5896-3994-FF51-87E5-6FCE94410B08}"/>
              </a:ext>
            </a:extLst>
          </p:cNvPr>
          <p:cNvSpPr/>
          <p:nvPr/>
        </p:nvSpPr>
        <p:spPr>
          <a:xfrm>
            <a:off x="4752200" y="2549035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で</a:t>
            </a: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作業を効率化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25" name="Google Shape;125;p6">
            <a:extLst>
              <a:ext uri="{FF2B5EF4-FFF2-40B4-BE49-F238E27FC236}">
                <a16:creationId xmlns:a16="http://schemas.microsoft.com/office/drawing/2014/main" id="{276F7591-3187-26F5-6EBB-67D4D903DA98}"/>
              </a:ext>
            </a:extLst>
          </p:cNvPr>
          <p:cNvGrpSpPr/>
          <p:nvPr/>
        </p:nvGrpSpPr>
        <p:grpSpPr>
          <a:xfrm>
            <a:off x="648763" y="2782367"/>
            <a:ext cx="361336" cy="361336"/>
            <a:chOff x="3664857" y="2294778"/>
            <a:chExt cx="361336" cy="361336"/>
          </a:xfrm>
        </p:grpSpPr>
        <p:sp>
          <p:nvSpPr>
            <p:cNvPr id="126" name="Google Shape;126;p6">
              <a:extLst>
                <a:ext uri="{FF2B5EF4-FFF2-40B4-BE49-F238E27FC236}">
                  <a16:creationId xmlns:a16="http://schemas.microsoft.com/office/drawing/2014/main" id="{622A69F2-684D-AFA1-A757-5627C42FF1DB}"/>
                </a:ext>
              </a:extLst>
            </p:cNvPr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27" name="Google Shape;127;p6">
              <a:extLst>
                <a:ext uri="{FF2B5EF4-FFF2-40B4-BE49-F238E27FC236}">
                  <a16:creationId xmlns:a16="http://schemas.microsoft.com/office/drawing/2014/main" id="{48E3160A-5CA0-0435-082A-4220E9B782FE}"/>
                </a:ext>
              </a:extLst>
            </p:cNvPr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28" name="Google Shape;128;p6">
                <a:extLst>
                  <a:ext uri="{FF2B5EF4-FFF2-40B4-BE49-F238E27FC236}">
                    <a16:creationId xmlns:a16="http://schemas.microsoft.com/office/drawing/2014/main" id="{F3791BE5-BEEE-FE28-5D8D-A656846BAC9C}"/>
                  </a:ext>
                </a:extLst>
              </p:cNvPr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29" name="Google Shape;129;p6">
                <a:extLst>
                  <a:ext uri="{FF2B5EF4-FFF2-40B4-BE49-F238E27FC236}">
                    <a16:creationId xmlns:a16="http://schemas.microsoft.com/office/drawing/2014/main" id="{2A77D9F5-CB14-575C-4667-AB0784BA15BA}"/>
                  </a:ext>
                </a:extLst>
              </p:cNvPr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30" name="Google Shape;130;p6">
            <a:extLst>
              <a:ext uri="{FF2B5EF4-FFF2-40B4-BE49-F238E27FC236}">
                <a16:creationId xmlns:a16="http://schemas.microsoft.com/office/drawing/2014/main" id="{45376788-CF74-32AE-AE97-3E3F7209EFAA}"/>
              </a:ext>
            </a:extLst>
          </p:cNvPr>
          <p:cNvGrpSpPr/>
          <p:nvPr/>
        </p:nvGrpSpPr>
        <p:grpSpPr>
          <a:xfrm>
            <a:off x="4962995" y="2782367"/>
            <a:ext cx="361336" cy="361336"/>
            <a:chOff x="5082524" y="2074439"/>
            <a:chExt cx="361336" cy="361336"/>
          </a:xfrm>
        </p:grpSpPr>
        <p:sp>
          <p:nvSpPr>
            <p:cNvPr id="131" name="Google Shape;131;p6">
              <a:extLst>
                <a:ext uri="{FF2B5EF4-FFF2-40B4-BE49-F238E27FC236}">
                  <a16:creationId xmlns:a16="http://schemas.microsoft.com/office/drawing/2014/main" id="{1337FBDF-AD74-C617-3C02-251EB3E3C5CF}"/>
                </a:ext>
              </a:extLst>
            </p:cNvPr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32" name="Google Shape;132;p6">
              <a:extLst>
                <a:ext uri="{FF2B5EF4-FFF2-40B4-BE49-F238E27FC236}">
                  <a16:creationId xmlns:a16="http://schemas.microsoft.com/office/drawing/2014/main" id="{7862F789-F52C-5125-3061-867E334913CA}"/>
                </a:ext>
              </a:extLst>
            </p:cNvPr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33" name="Google Shape;133;p6">
            <a:extLst>
              <a:ext uri="{FF2B5EF4-FFF2-40B4-BE49-F238E27FC236}">
                <a16:creationId xmlns:a16="http://schemas.microsoft.com/office/drawing/2014/main" id="{43A428DF-1FBA-920A-B206-53285EFBCAC2}"/>
              </a:ext>
            </a:extLst>
          </p:cNvPr>
          <p:cNvSpPr/>
          <p:nvPr/>
        </p:nvSpPr>
        <p:spPr>
          <a:xfrm rot="5400000">
            <a:off x="4481532" y="2908292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34" name="Google Shape;134;p6">
            <a:extLst>
              <a:ext uri="{FF2B5EF4-FFF2-40B4-BE49-F238E27FC236}">
                <a16:creationId xmlns:a16="http://schemas.microsoft.com/office/drawing/2014/main" id="{64434BED-C6A9-0559-9B21-8232EBDEE2D3}"/>
              </a:ext>
            </a:extLst>
          </p:cNvPr>
          <p:cNvSpPr/>
          <p:nvPr/>
        </p:nvSpPr>
        <p:spPr>
          <a:xfrm>
            <a:off x="431800" y="3555799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dirty="0">
                <a:solidFill>
                  <a:schemeClr val="dk1"/>
                </a:solidFill>
                <a:latin typeface="+mn-ea"/>
                <a:ea typeface="+mn-ea"/>
              </a:rPr>
              <a:t>③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</a:p>
        </p:txBody>
      </p:sp>
      <p:sp>
        <p:nvSpPr>
          <p:cNvPr id="135" name="Google Shape;135;p6">
            <a:extLst>
              <a:ext uri="{FF2B5EF4-FFF2-40B4-BE49-F238E27FC236}">
                <a16:creationId xmlns:a16="http://schemas.microsoft.com/office/drawing/2014/main" id="{9308424B-D92A-458D-4830-6FA7D21F9F9E}"/>
              </a:ext>
            </a:extLst>
          </p:cNvPr>
          <p:cNvSpPr/>
          <p:nvPr/>
        </p:nvSpPr>
        <p:spPr>
          <a:xfrm>
            <a:off x="4752200" y="3555799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〇〇〇〇を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もと</a:t>
            </a: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にした信頼性のある情報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36" name="Google Shape;136;p6">
            <a:extLst>
              <a:ext uri="{FF2B5EF4-FFF2-40B4-BE49-F238E27FC236}">
                <a16:creationId xmlns:a16="http://schemas.microsoft.com/office/drawing/2014/main" id="{4676B029-1881-3C33-435D-49C92141C3E4}"/>
              </a:ext>
            </a:extLst>
          </p:cNvPr>
          <p:cNvGrpSpPr/>
          <p:nvPr/>
        </p:nvGrpSpPr>
        <p:grpSpPr>
          <a:xfrm>
            <a:off x="648763" y="3789131"/>
            <a:ext cx="361336" cy="361336"/>
            <a:chOff x="3664857" y="2294778"/>
            <a:chExt cx="361336" cy="361336"/>
          </a:xfrm>
        </p:grpSpPr>
        <p:sp>
          <p:nvSpPr>
            <p:cNvPr id="137" name="Google Shape;137;p6">
              <a:extLst>
                <a:ext uri="{FF2B5EF4-FFF2-40B4-BE49-F238E27FC236}">
                  <a16:creationId xmlns:a16="http://schemas.microsoft.com/office/drawing/2014/main" id="{22BC5CF1-13B7-A112-F6EA-2F168E93E0A4}"/>
                </a:ext>
              </a:extLst>
            </p:cNvPr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38" name="Google Shape;138;p6">
              <a:extLst>
                <a:ext uri="{FF2B5EF4-FFF2-40B4-BE49-F238E27FC236}">
                  <a16:creationId xmlns:a16="http://schemas.microsoft.com/office/drawing/2014/main" id="{A74843AA-394E-FAA7-FEC5-D660499F9F27}"/>
                </a:ext>
              </a:extLst>
            </p:cNvPr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39" name="Google Shape;139;p6">
                <a:extLst>
                  <a:ext uri="{FF2B5EF4-FFF2-40B4-BE49-F238E27FC236}">
                    <a16:creationId xmlns:a16="http://schemas.microsoft.com/office/drawing/2014/main" id="{A4E759C3-8EDB-72E2-D0EF-7F300DA424E7}"/>
                  </a:ext>
                </a:extLst>
              </p:cNvPr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40" name="Google Shape;140;p6">
                <a:extLst>
                  <a:ext uri="{FF2B5EF4-FFF2-40B4-BE49-F238E27FC236}">
                    <a16:creationId xmlns:a16="http://schemas.microsoft.com/office/drawing/2014/main" id="{F9F394DD-A45F-161C-1731-50903F96D281}"/>
                  </a:ext>
                </a:extLst>
              </p:cNvPr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41" name="Google Shape;141;p6">
            <a:extLst>
              <a:ext uri="{FF2B5EF4-FFF2-40B4-BE49-F238E27FC236}">
                <a16:creationId xmlns:a16="http://schemas.microsoft.com/office/drawing/2014/main" id="{10780660-E104-E716-7C9B-C31B0C92BF5A}"/>
              </a:ext>
            </a:extLst>
          </p:cNvPr>
          <p:cNvGrpSpPr/>
          <p:nvPr/>
        </p:nvGrpSpPr>
        <p:grpSpPr>
          <a:xfrm>
            <a:off x="4962995" y="3789131"/>
            <a:ext cx="361336" cy="361336"/>
            <a:chOff x="5082524" y="2074439"/>
            <a:chExt cx="361336" cy="361336"/>
          </a:xfrm>
        </p:grpSpPr>
        <p:sp>
          <p:nvSpPr>
            <p:cNvPr id="142" name="Google Shape;142;p6">
              <a:extLst>
                <a:ext uri="{FF2B5EF4-FFF2-40B4-BE49-F238E27FC236}">
                  <a16:creationId xmlns:a16="http://schemas.microsoft.com/office/drawing/2014/main" id="{0D360A51-3C07-FA12-3C92-1C46CDCA36A0}"/>
                </a:ext>
              </a:extLst>
            </p:cNvPr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43" name="Google Shape;143;p6">
              <a:extLst>
                <a:ext uri="{FF2B5EF4-FFF2-40B4-BE49-F238E27FC236}">
                  <a16:creationId xmlns:a16="http://schemas.microsoft.com/office/drawing/2014/main" id="{5BEC5F13-30C0-5ECB-4316-B98254A20F7E}"/>
                </a:ext>
              </a:extLst>
            </p:cNvPr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44" name="Google Shape;144;p6">
            <a:extLst>
              <a:ext uri="{FF2B5EF4-FFF2-40B4-BE49-F238E27FC236}">
                <a16:creationId xmlns:a16="http://schemas.microsoft.com/office/drawing/2014/main" id="{6CBCF5B4-871E-0354-7A8B-645AE474D487}"/>
              </a:ext>
            </a:extLst>
          </p:cNvPr>
          <p:cNvSpPr/>
          <p:nvPr/>
        </p:nvSpPr>
        <p:spPr>
          <a:xfrm rot="5400000">
            <a:off x="4481532" y="3915056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219;p10">
            <a:extLst>
              <a:ext uri="{FF2B5EF4-FFF2-40B4-BE49-F238E27FC236}">
                <a16:creationId xmlns:a16="http://schemas.microsoft.com/office/drawing/2014/main" id="{EACCF217-1211-E01A-9941-DBDC3E33A6BF}"/>
              </a:ext>
            </a:extLst>
          </p:cNvPr>
          <p:cNvSpPr/>
          <p:nvPr/>
        </p:nvSpPr>
        <p:spPr>
          <a:xfrm>
            <a:off x="0" y="0"/>
            <a:ext cx="2412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※ 製品・サービスに合わせて</a:t>
            </a:r>
            <a:endParaRPr sz="1000" b="0" i="0" u="none" strike="noStrike" cap="none">
              <a:solidFill>
                <a:srgbClr val="FFFFFF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資料を作成してください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5506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B3E8F593-06CC-B207-A39B-04BFFB2FD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>
            <a:extLst>
              <a:ext uri="{FF2B5EF4-FFF2-40B4-BE49-F238E27FC236}">
                <a16:creationId xmlns:a16="http://schemas.microsoft.com/office/drawing/2014/main" id="{80C5E769-34BF-DDC3-9BA4-B55F859930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en-US" altLang="ja-JP" dirty="0">
                <a:sym typeface="Arial"/>
              </a:rPr>
              <a:t>② </a:t>
            </a:r>
            <a:r>
              <a:rPr lang="ja-JP" altLang="en-US">
                <a:sym typeface="Arial"/>
              </a:rPr>
              <a:t>〇〇〇〇〇〇機能の特徴</a:t>
            </a:r>
            <a:endParaRPr lang="ja-JP" altLang="en-US" dirty="0">
              <a:sym typeface="Arial"/>
            </a:endParaRPr>
          </a:p>
        </p:txBody>
      </p:sp>
      <p:sp>
        <p:nvSpPr>
          <p:cNvPr id="151" name="Google Shape;151;p7">
            <a:extLst>
              <a:ext uri="{FF2B5EF4-FFF2-40B4-BE49-F238E27FC236}">
                <a16:creationId xmlns:a16="http://schemas.microsoft.com/office/drawing/2014/main" id="{6029E15A-9B50-55A5-1F8C-440CF50B22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前述の「よくある課題」に対して解決できることや機能の補足情報を記入する。</a:t>
            </a:r>
          </a:p>
          <a:p>
            <a:pPr lvl="0"/>
            <a:r>
              <a:rPr lang="ja-JP" altLang="en-US"/>
              <a:t>〇〇〇〇〇〇〇〇〇〇〇〇〇〇〇〇〇〇</a:t>
            </a:r>
          </a:p>
        </p:txBody>
      </p:sp>
      <p:sp>
        <p:nvSpPr>
          <p:cNvPr id="149" name="Google Shape;149;p7">
            <a:extLst>
              <a:ext uri="{FF2B5EF4-FFF2-40B4-BE49-F238E27FC236}">
                <a16:creationId xmlns:a16="http://schemas.microsoft.com/office/drawing/2014/main" id="{48B59070-6F40-D71B-EC73-0FA32F7A68D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10</a:t>
            </a:fld>
            <a:endParaRPr lang="en-US"/>
          </a:p>
        </p:txBody>
      </p:sp>
      <p:sp>
        <p:nvSpPr>
          <p:cNvPr id="152" name="Google Shape;152;p7">
            <a:extLst>
              <a:ext uri="{FF2B5EF4-FFF2-40B4-BE49-F238E27FC236}">
                <a16:creationId xmlns:a16="http://schemas.microsoft.com/office/drawing/2014/main" id="{5C79FB3E-9F32-7875-1FEC-3457AA0995D8}"/>
              </a:ext>
            </a:extLst>
          </p:cNvPr>
          <p:cNvSpPr/>
          <p:nvPr/>
        </p:nvSpPr>
        <p:spPr>
          <a:xfrm>
            <a:off x="431800" y="1557926"/>
            <a:ext cx="3960000" cy="270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実際の機能利用画面の</a:t>
            </a:r>
            <a:endParaRPr sz="1000" b="0" i="0" u="none" strike="noStrike" cap="none">
              <a:solidFill>
                <a:schemeClr val="bg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</a:t>
            </a:r>
            <a:endParaRPr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53" name="Google Shape;153;p7">
            <a:extLst>
              <a:ext uri="{FF2B5EF4-FFF2-40B4-BE49-F238E27FC236}">
                <a16:creationId xmlns:a16="http://schemas.microsoft.com/office/drawing/2014/main" id="{E267922F-0576-83ED-0E73-A419CF8AFC74}"/>
              </a:ext>
            </a:extLst>
          </p:cNvPr>
          <p:cNvSpPr/>
          <p:nvPr/>
        </p:nvSpPr>
        <p:spPr>
          <a:xfrm>
            <a:off x="3615557" y="367476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54" name="Google Shape;154;p7">
            <a:extLst>
              <a:ext uri="{FF2B5EF4-FFF2-40B4-BE49-F238E27FC236}">
                <a16:creationId xmlns:a16="http://schemas.microsoft.com/office/drawing/2014/main" id="{8D8D1AAB-8C17-683B-F7F8-4627D6377882}"/>
              </a:ext>
            </a:extLst>
          </p:cNvPr>
          <p:cNvSpPr txBox="1"/>
          <p:nvPr/>
        </p:nvSpPr>
        <p:spPr>
          <a:xfrm>
            <a:off x="431799" y="4362772"/>
            <a:ext cx="3960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テキストテキストテキスト</a:t>
            </a:r>
            <a:endParaRPr>
              <a:latin typeface="+mn-ea"/>
              <a:ea typeface="+mn-ea"/>
            </a:endParaRPr>
          </a:p>
        </p:txBody>
      </p:sp>
      <p:sp>
        <p:nvSpPr>
          <p:cNvPr id="155" name="Google Shape;155;p7">
            <a:extLst>
              <a:ext uri="{FF2B5EF4-FFF2-40B4-BE49-F238E27FC236}">
                <a16:creationId xmlns:a16="http://schemas.microsoft.com/office/drawing/2014/main" id="{ECF7C43E-1AB2-FC1E-7932-3E14772B1C8B}"/>
              </a:ext>
            </a:extLst>
          </p:cNvPr>
          <p:cNvSpPr/>
          <p:nvPr/>
        </p:nvSpPr>
        <p:spPr>
          <a:xfrm>
            <a:off x="4754418" y="1557926"/>
            <a:ext cx="3960000" cy="270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アウトプットサンプルの</a:t>
            </a:r>
            <a:endParaRPr sz="1000" b="0" i="0" u="none" strike="noStrike" cap="none">
              <a:solidFill>
                <a:schemeClr val="bg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スクリーンショットなど</a:t>
            </a:r>
            <a:endParaRPr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56" name="Google Shape;156;p7">
            <a:extLst>
              <a:ext uri="{FF2B5EF4-FFF2-40B4-BE49-F238E27FC236}">
                <a16:creationId xmlns:a16="http://schemas.microsoft.com/office/drawing/2014/main" id="{B8D5ABDE-81ED-B3C7-5851-185BF9B49ECC}"/>
              </a:ext>
            </a:extLst>
          </p:cNvPr>
          <p:cNvSpPr/>
          <p:nvPr/>
        </p:nvSpPr>
        <p:spPr>
          <a:xfrm>
            <a:off x="7938175" y="367476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57" name="Google Shape;157;p7">
            <a:extLst>
              <a:ext uri="{FF2B5EF4-FFF2-40B4-BE49-F238E27FC236}">
                <a16:creationId xmlns:a16="http://schemas.microsoft.com/office/drawing/2014/main" id="{461FA8C5-4AD4-51AE-0D94-B25F6A9EE60C}"/>
              </a:ext>
            </a:extLst>
          </p:cNvPr>
          <p:cNvSpPr txBox="1"/>
          <p:nvPr/>
        </p:nvSpPr>
        <p:spPr>
          <a:xfrm>
            <a:off x="4754417" y="4362772"/>
            <a:ext cx="3960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テキストテキストテキスト</a:t>
            </a:r>
            <a:endParaRPr>
              <a:latin typeface="+mn-ea"/>
              <a:ea typeface="+mn-ea"/>
            </a:endParaRPr>
          </a:p>
        </p:txBody>
      </p:sp>
      <p:sp>
        <p:nvSpPr>
          <p:cNvPr id="158" name="Google Shape;158;p7">
            <a:extLst>
              <a:ext uri="{FF2B5EF4-FFF2-40B4-BE49-F238E27FC236}">
                <a16:creationId xmlns:a16="http://schemas.microsoft.com/office/drawing/2014/main" id="{FA372941-77D4-8510-1DCD-D53608126BF0}"/>
              </a:ext>
            </a:extLst>
          </p:cNvPr>
          <p:cNvSpPr/>
          <p:nvPr/>
        </p:nvSpPr>
        <p:spPr>
          <a:xfrm>
            <a:off x="4389583" y="2673770"/>
            <a:ext cx="362619" cy="468312"/>
          </a:xfrm>
          <a:prstGeom prst="rightArrow">
            <a:avLst>
              <a:gd name="adj1" fmla="val 50000"/>
              <a:gd name="adj2" fmla="val 64112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219;p10">
            <a:extLst>
              <a:ext uri="{FF2B5EF4-FFF2-40B4-BE49-F238E27FC236}">
                <a16:creationId xmlns:a16="http://schemas.microsoft.com/office/drawing/2014/main" id="{BDE13291-7A94-B94B-FE74-E50CAAE3D865}"/>
              </a:ext>
            </a:extLst>
          </p:cNvPr>
          <p:cNvSpPr/>
          <p:nvPr/>
        </p:nvSpPr>
        <p:spPr>
          <a:xfrm>
            <a:off x="0" y="0"/>
            <a:ext cx="2412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※ 製品・サービスに合わせて</a:t>
            </a:r>
            <a:endParaRPr sz="1000" b="0" i="0" u="none" strike="noStrike" cap="none">
              <a:solidFill>
                <a:srgbClr val="FFFFFF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資料を作成してください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1003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>
          <a:extLst>
            <a:ext uri="{FF2B5EF4-FFF2-40B4-BE49-F238E27FC236}">
              <a16:creationId xmlns:a16="http://schemas.microsoft.com/office/drawing/2014/main" id="{19828A11-4ADD-D6FE-C247-0345EFD34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>
            <a:extLst>
              <a:ext uri="{FF2B5EF4-FFF2-40B4-BE49-F238E27FC236}">
                <a16:creationId xmlns:a16="http://schemas.microsoft.com/office/drawing/2014/main" id="{FA28CFE0-A8F5-2C29-867A-29E3C0D374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ワークタイム</a:t>
            </a:r>
          </a:p>
        </p:txBody>
      </p:sp>
      <p:sp>
        <p:nvSpPr>
          <p:cNvPr id="165" name="Google Shape;165;p8">
            <a:extLst>
              <a:ext uri="{FF2B5EF4-FFF2-40B4-BE49-F238E27FC236}">
                <a16:creationId xmlns:a16="http://schemas.microsoft.com/office/drawing/2014/main" id="{E87CA0D6-52AC-AD7E-0B4E-BED36194FE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〇〇〇〇〇〇機能で、自社業界の現状を把握してみましょう。</a:t>
            </a:r>
          </a:p>
        </p:txBody>
      </p:sp>
      <p:sp>
        <p:nvSpPr>
          <p:cNvPr id="163" name="Google Shape;163;p8">
            <a:extLst>
              <a:ext uri="{FF2B5EF4-FFF2-40B4-BE49-F238E27FC236}">
                <a16:creationId xmlns:a16="http://schemas.microsoft.com/office/drawing/2014/main" id="{37AF452E-3F51-C627-43ED-F81DC35C311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11</a:t>
            </a:fld>
            <a:endParaRPr lang="en-US"/>
          </a:p>
        </p:txBody>
      </p:sp>
      <p:sp>
        <p:nvSpPr>
          <p:cNvPr id="166" name="Google Shape;166;p8">
            <a:extLst>
              <a:ext uri="{FF2B5EF4-FFF2-40B4-BE49-F238E27FC236}">
                <a16:creationId xmlns:a16="http://schemas.microsoft.com/office/drawing/2014/main" id="{8B89165E-5493-65E5-503F-EA5DAA6C01BE}"/>
              </a:ext>
            </a:extLst>
          </p:cNvPr>
          <p:cNvSpPr/>
          <p:nvPr/>
        </p:nvSpPr>
        <p:spPr>
          <a:xfrm>
            <a:off x="431800" y="1466850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7" name="Google Shape;167;p8">
            <a:extLst>
              <a:ext uri="{FF2B5EF4-FFF2-40B4-BE49-F238E27FC236}">
                <a16:creationId xmlns:a16="http://schemas.microsoft.com/office/drawing/2014/main" id="{60D66B67-0577-C37B-1161-3DBDBA9AC7A8}"/>
              </a:ext>
            </a:extLst>
          </p:cNvPr>
          <p:cNvSpPr/>
          <p:nvPr/>
        </p:nvSpPr>
        <p:spPr>
          <a:xfrm>
            <a:off x="591127" y="1618000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8" name="Google Shape;168;p8">
            <a:extLst>
              <a:ext uri="{FF2B5EF4-FFF2-40B4-BE49-F238E27FC236}">
                <a16:creationId xmlns:a16="http://schemas.microsoft.com/office/drawing/2014/main" id="{871BB0F6-FED0-AA81-0E47-BCF4C3C848F9}"/>
              </a:ext>
            </a:extLst>
          </p:cNvPr>
          <p:cNvSpPr/>
          <p:nvPr/>
        </p:nvSpPr>
        <p:spPr>
          <a:xfrm>
            <a:off x="431800" y="2445904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9" name="Google Shape;169;p8">
            <a:extLst>
              <a:ext uri="{FF2B5EF4-FFF2-40B4-BE49-F238E27FC236}">
                <a16:creationId xmlns:a16="http://schemas.microsoft.com/office/drawing/2014/main" id="{82F6421F-DB8E-DA7A-DFFC-AE78C0973DFB}"/>
              </a:ext>
            </a:extLst>
          </p:cNvPr>
          <p:cNvSpPr/>
          <p:nvPr/>
        </p:nvSpPr>
        <p:spPr>
          <a:xfrm>
            <a:off x="591127" y="2597054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0" name="Google Shape;170;p8">
            <a:extLst>
              <a:ext uri="{FF2B5EF4-FFF2-40B4-BE49-F238E27FC236}">
                <a16:creationId xmlns:a16="http://schemas.microsoft.com/office/drawing/2014/main" id="{7E25A469-5BED-1647-36D4-2C09D72F54EB}"/>
              </a:ext>
            </a:extLst>
          </p:cNvPr>
          <p:cNvSpPr/>
          <p:nvPr/>
        </p:nvSpPr>
        <p:spPr>
          <a:xfrm>
            <a:off x="431800" y="3424958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1" name="Google Shape;171;p8">
            <a:extLst>
              <a:ext uri="{FF2B5EF4-FFF2-40B4-BE49-F238E27FC236}">
                <a16:creationId xmlns:a16="http://schemas.microsoft.com/office/drawing/2014/main" id="{9A4BA5A4-B350-B014-2D13-46204F29E116}"/>
              </a:ext>
            </a:extLst>
          </p:cNvPr>
          <p:cNvSpPr/>
          <p:nvPr/>
        </p:nvSpPr>
        <p:spPr>
          <a:xfrm>
            <a:off x="591127" y="3576108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3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219;p10">
            <a:extLst>
              <a:ext uri="{FF2B5EF4-FFF2-40B4-BE49-F238E27FC236}">
                <a16:creationId xmlns:a16="http://schemas.microsoft.com/office/drawing/2014/main" id="{0D6BA1EE-300C-13CF-006A-D6F5BEC3815C}"/>
              </a:ext>
            </a:extLst>
          </p:cNvPr>
          <p:cNvSpPr/>
          <p:nvPr/>
        </p:nvSpPr>
        <p:spPr>
          <a:xfrm>
            <a:off x="0" y="0"/>
            <a:ext cx="2412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※ 製品・サービスに合わせて</a:t>
            </a:r>
            <a:endParaRPr sz="1000" b="0" i="0" u="none" strike="noStrike" cap="none">
              <a:solidFill>
                <a:srgbClr val="FFFFFF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資料を作成してください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7199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3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12</a:t>
            </a:fld>
            <a:endParaRPr/>
          </a:p>
        </p:txBody>
      </p:sp>
      <p:sp>
        <p:nvSpPr>
          <p:cNvPr id="254" name="Google Shape;254;p13"/>
          <p:cNvSpPr txBox="1">
            <a:spLocks noGrp="1"/>
          </p:cNvSpPr>
          <p:nvPr>
            <p:ph type="title"/>
          </p:nvPr>
        </p:nvSpPr>
        <p:spPr>
          <a:xfrm>
            <a:off x="432000" y="1455184"/>
            <a:ext cx="828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ja-JP"/>
            </a:br>
            <a:r>
              <a:rPr lang="ja-JP"/>
              <a:t>③ 〇〇〇〇〇〇機能</a:t>
            </a:r>
            <a:endParaRPr/>
          </a:p>
        </p:txBody>
      </p:sp>
      <p:sp>
        <p:nvSpPr>
          <p:cNvPr id="255" name="Google Shape;255;p13"/>
          <p:cNvSpPr txBox="1"/>
          <p:nvPr/>
        </p:nvSpPr>
        <p:spPr>
          <a:xfrm>
            <a:off x="431800" y="3111386"/>
            <a:ext cx="82800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活用によって得られる効果</a:t>
            </a:r>
            <a:endParaRPr sz="16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894294B6-9A04-143E-0348-021776B3F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>
            <a:extLst>
              <a:ext uri="{FF2B5EF4-FFF2-40B4-BE49-F238E27FC236}">
                <a16:creationId xmlns:a16="http://schemas.microsoft.com/office/drawing/2014/main" id="{783BF248-52FD-B60A-2FA3-6C011780DF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こんな方におすすめ</a:t>
            </a:r>
          </a:p>
        </p:txBody>
      </p:sp>
      <p:sp>
        <p:nvSpPr>
          <p:cNvPr id="111" name="Google Shape;111;p6">
            <a:extLst>
              <a:ext uri="{FF2B5EF4-FFF2-40B4-BE49-F238E27FC236}">
                <a16:creationId xmlns:a16="http://schemas.microsoft.com/office/drawing/2014/main" id="{42C2DB03-D307-E753-F841-6762266B5B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直面している課題と提供サービスで解消・得られる効果を簡潔に記入する。</a:t>
            </a:r>
          </a:p>
          <a:p>
            <a:pPr lvl="0"/>
            <a:r>
              <a:rPr lang="ja-JP" altLang="en-US"/>
              <a:t>〇〇〇〇〇〇〇〇〇〇〇〇〇〇〇〇〇〇</a:t>
            </a:r>
          </a:p>
        </p:txBody>
      </p:sp>
      <p:sp>
        <p:nvSpPr>
          <p:cNvPr id="109" name="Google Shape;109;p6">
            <a:extLst>
              <a:ext uri="{FF2B5EF4-FFF2-40B4-BE49-F238E27FC236}">
                <a16:creationId xmlns:a16="http://schemas.microsoft.com/office/drawing/2014/main" id="{3DCB2AC7-62A5-B16B-913C-E349C27D8B2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13</a:t>
            </a:fld>
            <a:endParaRPr lang="en-US"/>
          </a:p>
        </p:txBody>
      </p:sp>
      <p:sp>
        <p:nvSpPr>
          <p:cNvPr id="112" name="Google Shape;112;p6">
            <a:extLst>
              <a:ext uri="{FF2B5EF4-FFF2-40B4-BE49-F238E27FC236}">
                <a16:creationId xmlns:a16="http://schemas.microsoft.com/office/drawing/2014/main" id="{DCA25007-C7C5-55F9-10E7-86E75D38EECE}"/>
              </a:ext>
            </a:extLst>
          </p:cNvPr>
          <p:cNvSpPr/>
          <p:nvPr/>
        </p:nvSpPr>
        <p:spPr>
          <a:xfrm>
            <a:off x="431800" y="1542271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①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13" name="Google Shape;113;p6">
            <a:extLst>
              <a:ext uri="{FF2B5EF4-FFF2-40B4-BE49-F238E27FC236}">
                <a16:creationId xmlns:a16="http://schemas.microsoft.com/office/drawing/2014/main" id="{D0F9D84B-CE91-55CC-19C9-8254A12C4EB1}"/>
              </a:ext>
            </a:extLst>
          </p:cNvPr>
          <p:cNvSpPr/>
          <p:nvPr/>
        </p:nvSpPr>
        <p:spPr>
          <a:xfrm>
            <a:off x="4752200" y="1542271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顧客の〇〇〇を可視化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14" name="Google Shape;114;p6">
            <a:extLst>
              <a:ext uri="{FF2B5EF4-FFF2-40B4-BE49-F238E27FC236}">
                <a16:creationId xmlns:a16="http://schemas.microsoft.com/office/drawing/2014/main" id="{56D37D7A-FBD2-39AB-DAB2-4FB3FB548C2B}"/>
              </a:ext>
            </a:extLst>
          </p:cNvPr>
          <p:cNvGrpSpPr/>
          <p:nvPr/>
        </p:nvGrpSpPr>
        <p:grpSpPr>
          <a:xfrm>
            <a:off x="648763" y="1775603"/>
            <a:ext cx="361336" cy="361336"/>
            <a:chOff x="3664857" y="2294778"/>
            <a:chExt cx="361336" cy="361336"/>
          </a:xfrm>
        </p:grpSpPr>
        <p:sp>
          <p:nvSpPr>
            <p:cNvPr id="115" name="Google Shape;115;p6">
              <a:extLst>
                <a:ext uri="{FF2B5EF4-FFF2-40B4-BE49-F238E27FC236}">
                  <a16:creationId xmlns:a16="http://schemas.microsoft.com/office/drawing/2014/main" id="{C48206FB-4E42-54DD-4F1C-7704617C96F6}"/>
                </a:ext>
              </a:extLst>
            </p:cNvPr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16" name="Google Shape;116;p6">
              <a:extLst>
                <a:ext uri="{FF2B5EF4-FFF2-40B4-BE49-F238E27FC236}">
                  <a16:creationId xmlns:a16="http://schemas.microsoft.com/office/drawing/2014/main" id="{C5CD6088-955D-A0E1-040E-89397AF1E7C0}"/>
                </a:ext>
              </a:extLst>
            </p:cNvPr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17" name="Google Shape;117;p6">
                <a:extLst>
                  <a:ext uri="{FF2B5EF4-FFF2-40B4-BE49-F238E27FC236}">
                    <a16:creationId xmlns:a16="http://schemas.microsoft.com/office/drawing/2014/main" id="{52D8328D-65DD-DAB9-33F3-A11EF7A646BD}"/>
                  </a:ext>
                </a:extLst>
              </p:cNvPr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18" name="Google Shape;118;p6">
                <a:extLst>
                  <a:ext uri="{FF2B5EF4-FFF2-40B4-BE49-F238E27FC236}">
                    <a16:creationId xmlns:a16="http://schemas.microsoft.com/office/drawing/2014/main" id="{1BE31115-27A3-33D0-434A-860757185808}"/>
                  </a:ext>
                </a:extLst>
              </p:cNvPr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19" name="Google Shape;119;p6">
            <a:extLst>
              <a:ext uri="{FF2B5EF4-FFF2-40B4-BE49-F238E27FC236}">
                <a16:creationId xmlns:a16="http://schemas.microsoft.com/office/drawing/2014/main" id="{43264275-8AA7-6BF0-2AB1-E864874530DC}"/>
              </a:ext>
            </a:extLst>
          </p:cNvPr>
          <p:cNvGrpSpPr/>
          <p:nvPr/>
        </p:nvGrpSpPr>
        <p:grpSpPr>
          <a:xfrm>
            <a:off x="4962995" y="1775603"/>
            <a:ext cx="361336" cy="361336"/>
            <a:chOff x="5082524" y="2074439"/>
            <a:chExt cx="361336" cy="361336"/>
          </a:xfrm>
        </p:grpSpPr>
        <p:sp>
          <p:nvSpPr>
            <p:cNvPr id="120" name="Google Shape;120;p6">
              <a:extLst>
                <a:ext uri="{FF2B5EF4-FFF2-40B4-BE49-F238E27FC236}">
                  <a16:creationId xmlns:a16="http://schemas.microsoft.com/office/drawing/2014/main" id="{DC9774D8-4E6F-E15D-8ED4-8E8669EB7B28}"/>
                </a:ext>
              </a:extLst>
            </p:cNvPr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Google Shape;121;p6">
              <a:extLst>
                <a:ext uri="{FF2B5EF4-FFF2-40B4-BE49-F238E27FC236}">
                  <a16:creationId xmlns:a16="http://schemas.microsoft.com/office/drawing/2014/main" id="{E602465B-AE94-4619-A0C5-6C5C73788452}"/>
                </a:ext>
              </a:extLst>
            </p:cNvPr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22" name="Google Shape;122;p6">
            <a:extLst>
              <a:ext uri="{FF2B5EF4-FFF2-40B4-BE49-F238E27FC236}">
                <a16:creationId xmlns:a16="http://schemas.microsoft.com/office/drawing/2014/main" id="{768169D5-DC2D-95E4-B4CA-EDD32606FD67}"/>
              </a:ext>
            </a:extLst>
          </p:cNvPr>
          <p:cNvSpPr/>
          <p:nvPr/>
        </p:nvSpPr>
        <p:spPr>
          <a:xfrm rot="5400000">
            <a:off x="4481532" y="1901528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23" name="Google Shape;123;p6">
            <a:extLst>
              <a:ext uri="{FF2B5EF4-FFF2-40B4-BE49-F238E27FC236}">
                <a16:creationId xmlns:a16="http://schemas.microsoft.com/office/drawing/2014/main" id="{CA11B080-2E55-B320-0EE2-F36AE35F6039}"/>
              </a:ext>
            </a:extLst>
          </p:cNvPr>
          <p:cNvSpPr/>
          <p:nvPr/>
        </p:nvSpPr>
        <p:spPr>
          <a:xfrm>
            <a:off x="431800" y="2549035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dirty="0">
                <a:solidFill>
                  <a:schemeClr val="dk1"/>
                </a:solidFill>
                <a:latin typeface="+mn-ea"/>
                <a:ea typeface="+mn-ea"/>
              </a:rPr>
              <a:t>②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</a:p>
        </p:txBody>
      </p:sp>
      <p:sp>
        <p:nvSpPr>
          <p:cNvPr id="124" name="Google Shape;124;p6">
            <a:extLst>
              <a:ext uri="{FF2B5EF4-FFF2-40B4-BE49-F238E27FC236}">
                <a16:creationId xmlns:a16="http://schemas.microsoft.com/office/drawing/2014/main" id="{C3312C83-0A7B-2CD7-9594-1CC83BD5A3F0}"/>
              </a:ext>
            </a:extLst>
          </p:cNvPr>
          <p:cNvSpPr/>
          <p:nvPr/>
        </p:nvSpPr>
        <p:spPr>
          <a:xfrm>
            <a:off x="4752200" y="2549035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で</a:t>
            </a: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作業を効率化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25" name="Google Shape;125;p6">
            <a:extLst>
              <a:ext uri="{FF2B5EF4-FFF2-40B4-BE49-F238E27FC236}">
                <a16:creationId xmlns:a16="http://schemas.microsoft.com/office/drawing/2014/main" id="{4CCB336C-D7F7-AB1C-7BA4-EFC4106BD506}"/>
              </a:ext>
            </a:extLst>
          </p:cNvPr>
          <p:cNvGrpSpPr/>
          <p:nvPr/>
        </p:nvGrpSpPr>
        <p:grpSpPr>
          <a:xfrm>
            <a:off x="648763" y="2782367"/>
            <a:ext cx="361336" cy="361336"/>
            <a:chOff x="3664857" y="2294778"/>
            <a:chExt cx="361336" cy="361336"/>
          </a:xfrm>
        </p:grpSpPr>
        <p:sp>
          <p:nvSpPr>
            <p:cNvPr id="126" name="Google Shape;126;p6">
              <a:extLst>
                <a:ext uri="{FF2B5EF4-FFF2-40B4-BE49-F238E27FC236}">
                  <a16:creationId xmlns:a16="http://schemas.microsoft.com/office/drawing/2014/main" id="{1BE615DA-AA9B-312C-CE74-0B94D7C6088F}"/>
                </a:ext>
              </a:extLst>
            </p:cNvPr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27" name="Google Shape;127;p6">
              <a:extLst>
                <a:ext uri="{FF2B5EF4-FFF2-40B4-BE49-F238E27FC236}">
                  <a16:creationId xmlns:a16="http://schemas.microsoft.com/office/drawing/2014/main" id="{7074B046-E2F4-F2D9-F7E9-810C953FC074}"/>
                </a:ext>
              </a:extLst>
            </p:cNvPr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28" name="Google Shape;128;p6">
                <a:extLst>
                  <a:ext uri="{FF2B5EF4-FFF2-40B4-BE49-F238E27FC236}">
                    <a16:creationId xmlns:a16="http://schemas.microsoft.com/office/drawing/2014/main" id="{C3BB2259-B895-15DC-DB40-2B0913B585E2}"/>
                  </a:ext>
                </a:extLst>
              </p:cNvPr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29" name="Google Shape;129;p6">
                <a:extLst>
                  <a:ext uri="{FF2B5EF4-FFF2-40B4-BE49-F238E27FC236}">
                    <a16:creationId xmlns:a16="http://schemas.microsoft.com/office/drawing/2014/main" id="{5DA45921-BDB3-1B00-1471-6306E1907CCD}"/>
                  </a:ext>
                </a:extLst>
              </p:cNvPr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30" name="Google Shape;130;p6">
            <a:extLst>
              <a:ext uri="{FF2B5EF4-FFF2-40B4-BE49-F238E27FC236}">
                <a16:creationId xmlns:a16="http://schemas.microsoft.com/office/drawing/2014/main" id="{A5DBCED5-E275-CCBF-A08B-27BFD808F177}"/>
              </a:ext>
            </a:extLst>
          </p:cNvPr>
          <p:cNvGrpSpPr/>
          <p:nvPr/>
        </p:nvGrpSpPr>
        <p:grpSpPr>
          <a:xfrm>
            <a:off x="4962995" y="2782367"/>
            <a:ext cx="361336" cy="361336"/>
            <a:chOff x="5082524" y="2074439"/>
            <a:chExt cx="361336" cy="361336"/>
          </a:xfrm>
        </p:grpSpPr>
        <p:sp>
          <p:nvSpPr>
            <p:cNvPr id="131" name="Google Shape;131;p6">
              <a:extLst>
                <a:ext uri="{FF2B5EF4-FFF2-40B4-BE49-F238E27FC236}">
                  <a16:creationId xmlns:a16="http://schemas.microsoft.com/office/drawing/2014/main" id="{D06C6E3C-DFEC-75C8-9A90-19296D483D77}"/>
                </a:ext>
              </a:extLst>
            </p:cNvPr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32" name="Google Shape;132;p6">
              <a:extLst>
                <a:ext uri="{FF2B5EF4-FFF2-40B4-BE49-F238E27FC236}">
                  <a16:creationId xmlns:a16="http://schemas.microsoft.com/office/drawing/2014/main" id="{0848C624-7693-AED3-26FF-EB3597F58E9C}"/>
                </a:ext>
              </a:extLst>
            </p:cNvPr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33" name="Google Shape;133;p6">
            <a:extLst>
              <a:ext uri="{FF2B5EF4-FFF2-40B4-BE49-F238E27FC236}">
                <a16:creationId xmlns:a16="http://schemas.microsoft.com/office/drawing/2014/main" id="{7C674D19-E555-E23A-A3BD-E1B4EF7DF1BC}"/>
              </a:ext>
            </a:extLst>
          </p:cNvPr>
          <p:cNvSpPr/>
          <p:nvPr/>
        </p:nvSpPr>
        <p:spPr>
          <a:xfrm rot="5400000">
            <a:off x="4481532" y="2908292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34" name="Google Shape;134;p6">
            <a:extLst>
              <a:ext uri="{FF2B5EF4-FFF2-40B4-BE49-F238E27FC236}">
                <a16:creationId xmlns:a16="http://schemas.microsoft.com/office/drawing/2014/main" id="{8941008C-E60F-AC60-E9A6-91430E9A7D26}"/>
              </a:ext>
            </a:extLst>
          </p:cNvPr>
          <p:cNvSpPr/>
          <p:nvPr/>
        </p:nvSpPr>
        <p:spPr>
          <a:xfrm>
            <a:off x="431800" y="3555799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dirty="0">
                <a:solidFill>
                  <a:schemeClr val="dk1"/>
                </a:solidFill>
                <a:latin typeface="+mn-ea"/>
                <a:ea typeface="+mn-ea"/>
              </a:rPr>
              <a:t>③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</a:p>
        </p:txBody>
      </p:sp>
      <p:sp>
        <p:nvSpPr>
          <p:cNvPr id="135" name="Google Shape;135;p6">
            <a:extLst>
              <a:ext uri="{FF2B5EF4-FFF2-40B4-BE49-F238E27FC236}">
                <a16:creationId xmlns:a16="http://schemas.microsoft.com/office/drawing/2014/main" id="{ACD26D6E-25FE-5542-3D2B-7AC02F247174}"/>
              </a:ext>
            </a:extLst>
          </p:cNvPr>
          <p:cNvSpPr/>
          <p:nvPr/>
        </p:nvSpPr>
        <p:spPr>
          <a:xfrm>
            <a:off x="4752200" y="3555799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〇〇〇〇を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もと</a:t>
            </a: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にした信頼性のある情報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36" name="Google Shape;136;p6">
            <a:extLst>
              <a:ext uri="{FF2B5EF4-FFF2-40B4-BE49-F238E27FC236}">
                <a16:creationId xmlns:a16="http://schemas.microsoft.com/office/drawing/2014/main" id="{86F842D0-45FD-EFA0-C523-854642FA814B}"/>
              </a:ext>
            </a:extLst>
          </p:cNvPr>
          <p:cNvGrpSpPr/>
          <p:nvPr/>
        </p:nvGrpSpPr>
        <p:grpSpPr>
          <a:xfrm>
            <a:off x="648763" y="3789131"/>
            <a:ext cx="361336" cy="361336"/>
            <a:chOff x="3664857" y="2294778"/>
            <a:chExt cx="361336" cy="361336"/>
          </a:xfrm>
        </p:grpSpPr>
        <p:sp>
          <p:nvSpPr>
            <p:cNvPr id="137" name="Google Shape;137;p6">
              <a:extLst>
                <a:ext uri="{FF2B5EF4-FFF2-40B4-BE49-F238E27FC236}">
                  <a16:creationId xmlns:a16="http://schemas.microsoft.com/office/drawing/2014/main" id="{BB696EB7-6710-7C97-A710-EE4C0306C215}"/>
                </a:ext>
              </a:extLst>
            </p:cNvPr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38" name="Google Shape;138;p6">
              <a:extLst>
                <a:ext uri="{FF2B5EF4-FFF2-40B4-BE49-F238E27FC236}">
                  <a16:creationId xmlns:a16="http://schemas.microsoft.com/office/drawing/2014/main" id="{485B1C31-1799-6040-41C2-051731057F8F}"/>
                </a:ext>
              </a:extLst>
            </p:cNvPr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39" name="Google Shape;139;p6">
                <a:extLst>
                  <a:ext uri="{FF2B5EF4-FFF2-40B4-BE49-F238E27FC236}">
                    <a16:creationId xmlns:a16="http://schemas.microsoft.com/office/drawing/2014/main" id="{8E6D5341-5EE3-2011-C048-12F29424D055}"/>
                  </a:ext>
                </a:extLst>
              </p:cNvPr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40" name="Google Shape;140;p6">
                <a:extLst>
                  <a:ext uri="{FF2B5EF4-FFF2-40B4-BE49-F238E27FC236}">
                    <a16:creationId xmlns:a16="http://schemas.microsoft.com/office/drawing/2014/main" id="{DF7DB936-18A4-98C5-E5FC-E93403F7FC92}"/>
                  </a:ext>
                </a:extLst>
              </p:cNvPr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41" name="Google Shape;141;p6">
            <a:extLst>
              <a:ext uri="{FF2B5EF4-FFF2-40B4-BE49-F238E27FC236}">
                <a16:creationId xmlns:a16="http://schemas.microsoft.com/office/drawing/2014/main" id="{5D923476-B203-1353-99B1-7A59254DC3D7}"/>
              </a:ext>
            </a:extLst>
          </p:cNvPr>
          <p:cNvGrpSpPr/>
          <p:nvPr/>
        </p:nvGrpSpPr>
        <p:grpSpPr>
          <a:xfrm>
            <a:off x="4962995" y="3789131"/>
            <a:ext cx="361336" cy="361336"/>
            <a:chOff x="5082524" y="2074439"/>
            <a:chExt cx="361336" cy="361336"/>
          </a:xfrm>
        </p:grpSpPr>
        <p:sp>
          <p:nvSpPr>
            <p:cNvPr id="142" name="Google Shape;142;p6">
              <a:extLst>
                <a:ext uri="{FF2B5EF4-FFF2-40B4-BE49-F238E27FC236}">
                  <a16:creationId xmlns:a16="http://schemas.microsoft.com/office/drawing/2014/main" id="{10A2B2C2-D3A0-0F5F-658D-4158F04F845C}"/>
                </a:ext>
              </a:extLst>
            </p:cNvPr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43" name="Google Shape;143;p6">
              <a:extLst>
                <a:ext uri="{FF2B5EF4-FFF2-40B4-BE49-F238E27FC236}">
                  <a16:creationId xmlns:a16="http://schemas.microsoft.com/office/drawing/2014/main" id="{3E06CDB3-7B62-1318-9289-71EA610FF827}"/>
                </a:ext>
              </a:extLst>
            </p:cNvPr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44" name="Google Shape;144;p6">
            <a:extLst>
              <a:ext uri="{FF2B5EF4-FFF2-40B4-BE49-F238E27FC236}">
                <a16:creationId xmlns:a16="http://schemas.microsoft.com/office/drawing/2014/main" id="{CDB23A76-5D84-D978-ED5F-AE95E3BCD4BE}"/>
              </a:ext>
            </a:extLst>
          </p:cNvPr>
          <p:cNvSpPr/>
          <p:nvPr/>
        </p:nvSpPr>
        <p:spPr>
          <a:xfrm rot="5400000">
            <a:off x="4481532" y="3915056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219;p10">
            <a:extLst>
              <a:ext uri="{FF2B5EF4-FFF2-40B4-BE49-F238E27FC236}">
                <a16:creationId xmlns:a16="http://schemas.microsoft.com/office/drawing/2014/main" id="{B92B1DAB-BB15-A3E9-2D59-E9723A9EA2DE}"/>
              </a:ext>
            </a:extLst>
          </p:cNvPr>
          <p:cNvSpPr/>
          <p:nvPr/>
        </p:nvSpPr>
        <p:spPr>
          <a:xfrm>
            <a:off x="0" y="0"/>
            <a:ext cx="2412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※ 製品・サービスに合わせて</a:t>
            </a:r>
            <a:endParaRPr sz="1000" b="0" i="0" u="none" strike="noStrike" cap="none">
              <a:solidFill>
                <a:srgbClr val="FFFFFF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資料を作成してください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6573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397CF9D9-FDC7-555C-0D40-F117A3B00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>
            <a:extLst>
              <a:ext uri="{FF2B5EF4-FFF2-40B4-BE49-F238E27FC236}">
                <a16:creationId xmlns:a16="http://schemas.microsoft.com/office/drawing/2014/main" id="{0717F4C0-258C-3F56-F260-45794AA718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en-US" altLang="ja-JP" dirty="0"/>
              <a:t>③</a:t>
            </a:r>
            <a:r>
              <a:rPr lang="en-US" altLang="ja-JP" dirty="0">
                <a:sym typeface="Arial"/>
              </a:rPr>
              <a:t> </a:t>
            </a:r>
            <a:r>
              <a:rPr lang="ja-JP" altLang="en-US">
                <a:sym typeface="Arial"/>
              </a:rPr>
              <a:t>〇〇〇〇〇〇機能の特徴</a:t>
            </a:r>
            <a:endParaRPr lang="ja-JP" altLang="en-US" dirty="0">
              <a:sym typeface="Arial"/>
            </a:endParaRPr>
          </a:p>
        </p:txBody>
      </p:sp>
      <p:sp>
        <p:nvSpPr>
          <p:cNvPr id="151" name="Google Shape;151;p7">
            <a:extLst>
              <a:ext uri="{FF2B5EF4-FFF2-40B4-BE49-F238E27FC236}">
                <a16:creationId xmlns:a16="http://schemas.microsoft.com/office/drawing/2014/main" id="{D750AEBA-4BC7-3C4A-B51F-11A3A5CA8A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前述の「よくある課題」に対して解決できることや機能の補足情報を記入する。</a:t>
            </a:r>
          </a:p>
          <a:p>
            <a:pPr lvl="0"/>
            <a:r>
              <a:rPr lang="ja-JP" altLang="en-US"/>
              <a:t>〇〇〇〇〇〇〇〇〇〇〇〇〇〇〇〇〇〇</a:t>
            </a:r>
          </a:p>
        </p:txBody>
      </p:sp>
      <p:sp>
        <p:nvSpPr>
          <p:cNvPr id="149" name="Google Shape;149;p7">
            <a:extLst>
              <a:ext uri="{FF2B5EF4-FFF2-40B4-BE49-F238E27FC236}">
                <a16:creationId xmlns:a16="http://schemas.microsoft.com/office/drawing/2014/main" id="{C03DA38B-AC64-BFCF-39DA-2B711853075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14</a:t>
            </a:fld>
            <a:endParaRPr lang="en-US"/>
          </a:p>
        </p:txBody>
      </p:sp>
      <p:sp>
        <p:nvSpPr>
          <p:cNvPr id="152" name="Google Shape;152;p7">
            <a:extLst>
              <a:ext uri="{FF2B5EF4-FFF2-40B4-BE49-F238E27FC236}">
                <a16:creationId xmlns:a16="http://schemas.microsoft.com/office/drawing/2014/main" id="{3AEC25C5-304B-F50C-8FDE-0E34FDE6F8A4}"/>
              </a:ext>
            </a:extLst>
          </p:cNvPr>
          <p:cNvSpPr/>
          <p:nvPr/>
        </p:nvSpPr>
        <p:spPr>
          <a:xfrm>
            <a:off x="431800" y="1557926"/>
            <a:ext cx="3960000" cy="270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実際の機能利用画面の</a:t>
            </a:r>
            <a:endParaRPr sz="1000" b="0" i="0" u="none" strike="noStrike" cap="none">
              <a:solidFill>
                <a:schemeClr val="bg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</a:t>
            </a:r>
            <a:endParaRPr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53" name="Google Shape;153;p7">
            <a:extLst>
              <a:ext uri="{FF2B5EF4-FFF2-40B4-BE49-F238E27FC236}">
                <a16:creationId xmlns:a16="http://schemas.microsoft.com/office/drawing/2014/main" id="{99F5332A-E2BE-CBF5-ECD5-C039AD36CECA}"/>
              </a:ext>
            </a:extLst>
          </p:cNvPr>
          <p:cNvSpPr/>
          <p:nvPr/>
        </p:nvSpPr>
        <p:spPr>
          <a:xfrm>
            <a:off x="3615557" y="367476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54" name="Google Shape;154;p7">
            <a:extLst>
              <a:ext uri="{FF2B5EF4-FFF2-40B4-BE49-F238E27FC236}">
                <a16:creationId xmlns:a16="http://schemas.microsoft.com/office/drawing/2014/main" id="{9586F616-F27F-5A63-8433-FB8B39246CD9}"/>
              </a:ext>
            </a:extLst>
          </p:cNvPr>
          <p:cNvSpPr txBox="1"/>
          <p:nvPr/>
        </p:nvSpPr>
        <p:spPr>
          <a:xfrm>
            <a:off x="431799" y="4362772"/>
            <a:ext cx="3960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テキストテキストテキスト</a:t>
            </a:r>
            <a:endParaRPr>
              <a:latin typeface="+mn-ea"/>
              <a:ea typeface="+mn-ea"/>
            </a:endParaRPr>
          </a:p>
        </p:txBody>
      </p:sp>
      <p:sp>
        <p:nvSpPr>
          <p:cNvPr id="155" name="Google Shape;155;p7">
            <a:extLst>
              <a:ext uri="{FF2B5EF4-FFF2-40B4-BE49-F238E27FC236}">
                <a16:creationId xmlns:a16="http://schemas.microsoft.com/office/drawing/2014/main" id="{6794451E-40C5-35D0-B45D-AD161DEDCDD1}"/>
              </a:ext>
            </a:extLst>
          </p:cNvPr>
          <p:cNvSpPr/>
          <p:nvPr/>
        </p:nvSpPr>
        <p:spPr>
          <a:xfrm>
            <a:off x="4754418" y="1557926"/>
            <a:ext cx="3960000" cy="270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アウトプットサンプルの</a:t>
            </a:r>
            <a:endParaRPr sz="1000" b="0" i="0" u="none" strike="noStrike" cap="none">
              <a:solidFill>
                <a:schemeClr val="bg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スクリーンショットなど</a:t>
            </a:r>
            <a:endParaRPr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56" name="Google Shape;156;p7">
            <a:extLst>
              <a:ext uri="{FF2B5EF4-FFF2-40B4-BE49-F238E27FC236}">
                <a16:creationId xmlns:a16="http://schemas.microsoft.com/office/drawing/2014/main" id="{8D746E37-E84A-0F7E-9B22-C27200B95B5A}"/>
              </a:ext>
            </a:extLst>
          </p:cNvPr>
          <p:cNvSpPr/>
          <p:nvPr/>
        </p:nvSpPr>
        <p:spPr>
          <a:xfrm>
            <a:off x="7938175" y="367476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57" name="Google Shape;157;p7">
            <a:extLst>
              <a:ext uri="{FF2B5EF4-FFF2-40B4-BE49-F238E27FC236}">
                <a16:creationId xmlns:a16="http://schemas.microsoft.com/office/drawing/2014/main" id="{A621839A-4349-92A2-2557-A313DEA27B9F}"/>
              </a:ext>
            </a:extLst>
          </p:cNvPr>
          <p:cNvSpPr txBox="1"/>
          <p:nvPr/>
        </p:nvSpPr>
        <p:spPr>
          <a:xfrm>
            <a:off x="4754417" y="4362772"/>
            <a:ext cx="3960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テキストテキストテキスト</a:t>
            </a:r>
            <a:endParaRPr>
              <a:latin typeface="+mn-ea"/>
              <a:ea typeface="+mn-ea"/>
            </a:endParaRPr>
          </a:p>
        </p:txBody>
      </p:sp>
      <p:sp>
        <p:nvSpPr>
          <p:cNvPr id="158" name="Google Shape;158;p7">
            <a:extLst>
              <a:ext uri="{FF2B5EF4-FFF2-40B4-BE49-F238E27FC236}">
                <a16:creationId xmlns:a16="http://schemas.microsoft.com/office/drawing/2014/main" id="{53F4C43D-D1D3-D2EE-BB15-FA94C1B69E8F}"/>
              </a:ext>
            </a:extLst>
          </p:cNvPr>
          <p:cNvSpPr/>
          <p:nvPr/>
        </p:nvSpPr>
        <p:spPr>
          <a:xfrm>
            <a:off x="4389583" y="2673770"/>
            <a:ext cx="362619" cy="468312"/>
          </a:xfrm>
          <a:prstGeom prst="rightArrow">
            <a:avLst>
              <a:gd name="adj1" fmla="val 50000"/>
              <a:gd name="adj2" fmla="val 64112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219;p10">
            <a:extLst>
              <a:ext uri="{FF2B5EF4-FFF2-40B4-BE49-F238E27FC236}">
                <a16:creationId xmlns:a16="http://schemas.microsoft.com/office/drawing/2014/main" id="{78FEE77C-6446-A06E-FD5E-42463CE79AA1}"/>
              </a:ext>
            </a:extLst>
          </p:cNvPr>
          <p:cNvSpPr/>
          <p:nvPr/>
        </p:nvSpPr>
        <p:spPr>
          <a:xfrm>
            <a:off x="0" y="0"/>
            <a:ext cx="2412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※ 製品・サービスに合わせて</a:t>
            </a:r>
            <a:endParaRPr sz="1000" b="0" i="0" u="none" strike="noStrike" cap="none">
              <a:solidFill>
                <a:srgbClr val="FFFFFF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資料を作成してください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9506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>
          <a:extLst>
            <a:ext uri="{FF2B5EF4-FFF2-40B4-BE49-F238E27FC236}">
              <a16:creationId xmlns:a16="http://schemas.microsoft.com/office/drawing/2014/main" id="{A44F6B75-AB8E-DB99-1FCD-0EDDA428F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>
            <a:extLst>
              <a:ext uri="{FF2B5EF4-FFF2-40B4-BE49-F238E27FC236}">
                <a16:creationId xmlns:a16="http://schemas.microsoft.com/office/drawing/2014/main" id="{BD099551-0DA1-BAC9-3316-501D8E1018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ワークタイム</a:t>
            </a:r>
          </a:p>
        </p:txBody>
      </p:sp>
      <p:sp>
        <p:nvSpPr>
          <p:cNvPr id="165" name="Google Shape;165;p8">
            <a:extLst>
              <a:ext uri="{FF2B5EF4-FFF2-40B4-BE49-F238E27FC236}">
                <a16:creationId xmlns:a16="http://schemas.microsoft.com/office/drawing/2014/main" id="{3A6DFB3D-1F03-CD1F-7CE1-D6B10F8C43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〇〇〇〇〇〇機能で、自社業界の現状を把握してみましょう。</a:t>
            </a:r>
          </a:p>
        </p:txBody>
      </p:sp>
      <p:sp>
        <p:nvSpPr>
          <p:cNvPr id="163" name="Google Shape;163;p8">
            <a:extLst>
              <a:ext uri="{FF2B5EF4-FFF2-40B4-BE49-F238E27FC236}">
                <a16:creationId xmlns:a16="http://schemas.microsoft.com/office/drawing/2014/main" id="{87DB6908-016B-33CB-33E1-23DE5949296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15</a:t>
            </a:fld>
            <a:endParaRPr lang="en-US"/>
          </a:p>
        </p:txBody>
      </p:sp>
      <p:sp>
        <p:nvSpPr>
          <p:cNvPr id="166" name="Google Shape;166;p8">
            <a:extLst>
              <a:ext uri="{FF2B5EF4-FFF2-40B4-BE49-F238E27FC236}">
                <a16:creationId xmlns:a16="http://schemas.microsoft.com/office/drawing/2014/main" id="{B7BB8537-16A2-22BA-9D24-59D1FE30D8D9}"/>
              </a:ext>
            </a:extLst>
          </p:cNvPr>
          <p:cNvSpPr/>
          <p:nvPr/>
        </p:nvSpPr>
        <p:spPr>
          <a:xfrm>
            <a:off x="431800" y="1466850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7" name="Google Shape;167;p8">
            <a:extLst>
              <a:ext uri="{FF2B5EF4-FFF2-40B4-BE49-F238E27FC236}">
                <a16:creationId xmlns:a16="http://schemas.microsoft.com/office/drawing/2014/main" id="{D0DEFA96-F70B-FB1B-ECE1-FDC4AE3D910A}"/>
              </a:ext>
            </a:extLst>
          </p:cNvPr>
          <p:cNvSpPr/>
          <p:nvPr/>
        </p:nvSpPr>
        <p:spPr>
          <a:xfrm>
            <a:off x="591127" y="1618000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8" name="Google Shape;168;p8">
            <a:extLst>
              <a:ext uri="{FF2B5EF4-FFF2-40B4-BE49-F238E27FC236}">
                <a16:creationId xmlns:a16="http://schemas.microsoft.com/office/drawing/2014/main" id="{2587C7CE-0AB2-383B-FF5A-3DD07B07FA17}"/>
              </a:ext>
            </a:extLst>
          </p:cNvPr>
          <p:cNvSpPr/>
          <p:nvPr/>
        </p:nvSpPr>
        <p:spPr>
          <a:xfrm>
            <a:off x="431800" y="2445904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9" name="Google Shape;169;p8">
            <a:extLst>
              <a:ext uri="{FF2B5EF4-FFF2-40B4-BE49-F238E27FC236}">
                <a16:creationId xmlns:a16="http://schemas.microsoft.com/office/drawing/2014/main" id="{CE15E0EB-3089-5D60-62C4-9FECCF25B928}"/>
              </a:ext>
            </a:extLst>
          </p:cNvPr>
          <p:cNvSpPr/>
          <p:nvPr/>
        </p:nvSpPr>
        <p:spPr>
          <a:xfrm>
            <a:off x="591127" y="2597054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0" name="Google Shape;170;p8">
            <a:extLst>
              <a:ext uri="{FF2B5EF4-FFF2-40B4-BE49-F238E27FC236}">
                <a16:creationId xmlns:a16="http://schemas.microsoft.com/office/drawing/2014/main" id="{DC01D718-5894-05D8-3601-02FCA2766BFC}"/>
              </a:ext>
            </a:extLst>
          </p:cNvPr>
          <p:cNvSpPr/>
          <p:nvPr/>
        </p:nvSpPr>
        <p:spPr>
          <a:xfrm>
            <a:off x="431800" y="3424958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1" name="Google Shape;171;p8">
            <a:extLst>
              <a:ext uri="{FF2B5EF4-FFF2-40B4-BE49-F238E27FC236}">
                <a16:creationId xmlns:a16="http://schemas.microsoft.com/office/drawing/2014/main" id="{F79C9C8C-38BC-1EED-4443-3FF5723AAEFD}"/>
              </a:ext>
            </a:extLst>
          </p:cNvPr>
          <p:cNvSpPr/>
          <p:nvPr/>
        </p:nvSpPr>
        <p:spPr>
          <a:xfrm>
            <a:off x="591127" y="3576108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3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219;p10">
            <a:extLst>
              <a:ext uri="{FF2B5EF4-FFF2-40B4-BE49-F238E27FC236}">
                <a16:creationId xmlns:a16="http://schemas.microsoft.com/office/drawing/2014/main" id="{AE7F5719-07EE-7C0A-0541-18387CA1C474}"/>
              </a:ext>
            </a:extLst>
          </p:cNvPr>
          <p:cNvSpPr/>
          <p:nvPr/>
        </p:nvSpPr>
        <p:spPr>
          <a:xfrm>
            <a:off x="0" y="0"/>
            <a:ext cx="2412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※ 製品・サービスに合わせて</a:t>
            </a:r>
            <a:endParaRPr sz="1000" b="0" i="0" u="none" strike="noStrike" cap="none">
              <a:solidFill>
                <a:srgbClr val="FFFFFF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rgbClr val="FFFFFF"/>
                </a:solidFill>
                <a:latin typeface="+mn-ea"/>
                <a:ea typeface="+mn-ea"/>
                <a:cs typeface="Arial"/>
                <a:sym typeface="Arial"/>
              </a:rPr>
              <a:t>資料を作成してください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0339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7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16</a:t>
            </a:fld>
            <a:endParaRPr/>
          </a:p>
        </p:txBody>
      </p:sp>
      <p:sp>
        <p:nvSpPr>
          <p:cNvPr id="331" name="Google Shape;331;p17"/>
          <p:cNvSpPr txBox="1">
            <a:spLocks noGrp="1"/>
          </p:cNvSpPr>
          <p:nvPr>
            <p:ph type="title"/>
          </p:nvPr>
        </p:nvSpPr>
        <p:spPr>
          <a:xfrm>
            <a:off x="432000" y="1455184"/>
            <a:ext cx="828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役割別 活用シーン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8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17</a:t>
            </a:fld>
            <a:endParaRPr/>
          </a:p>
        </p:txBody>
      </p:sp>
      <p:sp>
        <p:nvSpPr>
          <p:cNvPr id="338" name="Google Shape;338;p18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BtoBセールス 役割別活用シーン（The Model型）</a:t>
            </a:r>
            <a:endParaRPr/>
          </a:p>
        </p:txBody>
      </p:sp>
      <p:sp>
        <p:nvSpPr>
          <p:cNvPr id="2" name="Google Shape;502;p25">
            <a:extLst>
              <a:ext uri="{FF2B5EF4-FFF2-40B4-BE49-F238E27FC236}">
                <a16:creationId xmlns:a16="http://schemas.microsoft.com/office/drawing/2014/main" id="{408F89B3-371B-0C7F-3FCB-93AD2D68A505}"/>
              </a:ext>
            </a:extLst>
          </p:cNvPr>
          <p:cNvSpPr/>
          <p:nvPr/>
        </p:nvSpPr>
        <p:spPr>
          <a:xfrm>
            <a:off x="431800" y="951621"/>
            <a:ext cx="8280000" cy="720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2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マーケティング</a:t>
            </a:r>
            <a:endParaRPr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Google Shape;503;p25">
            <a:extLst>
              <a:ext uri="{FF2B5EF4-FFF2-40B4-BE49-F238E27FC236}">
                <a16:creationId xmlns:a16="http://schemas.microsoft.com/office/drawing/2014/main" id="{7BAD0D54-D6F9-4CF4-AE32-32FB21C229D1}"/>
              </a:ext>
            </a:extLst>
          </p:cNvPr>
          <p:cNvSpPr txBox="1"/>
          <p:nvPr/>
        </p:nvSpPr>
        <p:spPr>
          <a:xfrm>
            <a:off x="3230410" y="1044206"/>
            <a:ext cx="540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ABMやエンタープライズ企業への戦略策定</a:t>
            </a:r>
            <a:endParaRPr dirty="0">
              <a:solidFill>
                <a:schemeClr val="tx1"/>
              </a:solidFill>
              <a:latin typeface="+mn-ea"/>
              <a:ea typeface="+mn-ea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マーケ施策立案に向けた業界トレンドの調査</a:t>
            </a:r>
            <a:endParaRPr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" name="Google Shape;504;p25">
            <a:extLst>
              <a:ext uri="{FF2B5EF4-FFF2-40B4-BE49-F238E27FC236}">
                <a16:creationId xmlns:a16="http://schemas.microsoft.com/office/drawing/2014/main" id="{9784C170-F44E-C614-900A-8CC12720D7AB}"/>
              </a:ext>
            </a:extLst>
          </p:cNvPr>
          <p:cNvSpPr/>
          <p:nvPr/>
        </p:nvSpPr>
        <p:spPr>
          <a:xfrm>
            <a:off x="431800" y="1885899"/>
            <a:ext cx="8280000" cy="720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2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インサイドセールス</a:t>
            </a:r>
            <a:endParaRPr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5" name="Google Shape;505;p25">
            <a:extLst>
              <a:ext uri="{FF2B5EF4-FFF2-40B4-BE49-F238E27FC236}">
                <a16:creationId xmlns:a16="http://schemas.microsoft.com/office/drawing/2014/main" id="{C120D91D-B305-F089-7944-E783E41FC769}"/>
              </a:ext>
            </a:extLst>
          </p:cNvPr>
          <p:cNvSpPr txBox="1"/>
          <p:nvPr/>
        </p:nvSpPr>
        <p:spPr>
          <a:xfrm>
            <a:off x="3230410" y="1968545"/>
            <a:ext cx="540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架電やメールアプローチ前の事前調査</a:t>
            </a:r>
            <a:endParaRPr dirty="0">
              <a:solidFill>
                <a:schemeClr val="tx1"/>
              </a:solidFill>
              <a:latin typeface="+mn-ea"/>
              <a:ea typeface="+mn-ea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altLang="en-US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顧客動向をきっかけにした再アプローチ</a:t>
            </a:r>
          </a:p>
        </p:txBody>
      </p:sp>
      <p:sp>
        <p:nvSpPr>
          <p:cNvPr id="6" name="Google Shape;506;p25">
            <a:extLst>
              <a:ext uri="{FF2B5EF4-FFF2-40B4-BE49-F238E27FC236}">
                <a16:creationId xmlns:a16="http://schemas.microsoft.com/office/drawing/2014/main" id="{9CDC02FF-D4BB-79CE-1856-2837C9EF938F}"/>
              </a:ext>
            </a:extLst>
          </p:cNvPr>
          <p:cNvSpPr/>
          <p:nvPr/>
        </p:nvSpPr>
        <p:spPr>
          <a:xfrm>
            <a:off x="431800" y="2820177"/>
            <a:ext cx="8280000" cy="720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2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フィールドセールス</a:t>
            </a:r>
            <a:endParaRPr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7" name="Google Shape;507;p25">
            <a:extLst>
              <a:ext uri="{FF2B5EF4-FFF2-40B4-BE49-F238E27FC236}">
                <a16:creationId xmlns:a16="http://schemas.microsoft.com/office/drawing/2014/main" id="{90F32A00-00C0-8F27-9288-6FBFA6440E6C}"/>
              </a:ext>
            </a:extLst>
          </p:cNvPr>
          <p:cNvSpPr txBox="1"/>
          <p:nvPr/>
        </p:nvSpPr>
        <p:spPr>
          <a:xfrm>
            <a:off x="3230410" y="2910177"/>
            <a:ext cx="540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新規営業の商談準備</a:t>
            </a:r>
            <a:endParaRPr dirty="0">
              <a:solidFill>
                <a:schemeClr val="tx1"/>
              </a:solidFill>
              <a:latin typeface="+mn-ea"/>
              <a:ea typeface="+mn-ea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同行する上司やエンジニアなどへのブリーフィング</a:t>
            </a:r>
            <a:endParaRPr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8" name="Google Shape;508;p25">
            <a:extLst>
              <a:ext uri="{FF2B5EF4-FFF2-40B4-BE49-F238E27FC236}">
                <a16:creationId xmlns:a16="http://schemas.microsoft.com/office/drawing/2014/main" id="{266418B0-8B34-9E02-5373-BEF965809EE1}"/>
              </a:ext>
            </a:extLst>
          </p:cNvPr>
          <p:cNvSpPr/>
          <p:nvPr/>
        </p:nvSpPr>
        <p:spPr>
          <a:xfrm>
            <a:off x="431800" y="3754455"/>
            <a:ext cx="8280000" cy="720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2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カスタマーサクセス</a:t>
            </a:r>
            <a:endParaRPr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9" name="Google Shape;509;p25">
            <a:extLst>
              <a:ext uri="{FF2B5EF4-FFF2-40B4-BE49-F238E27FC236}">
                <a16:creationId xmlns:a16="http://schemas.microsoft.com/office/drawing/2014/main" id="{3E3FE15A-BFA1-3DC5-2171-5E95F93C75C0}"/>
              </a:ext>
            </a:extLst>
          </p:cNvPr>
          <p:cNvSpPr txBox="1"/>
          <p:nvPr/>
        </p:nvSpPr>
        <p:spPr>
          <a:xfrm>
            <a:off x="3230410" y="3844455"/>
            <a:ext cx="540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ハイタッチ(重点顧客)営業の事前調査</a:t>
            </a:r>
            <a:endParaRPr dirty="0">
              <a:solidFill>
                <a:schemeClr val="tx1"/>
              </a:solidFill>
              <a:latin typeface="+mn-ea"/>
              <a:ea typeface="+mn-ea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ja-JP" altLang="en-US" sz="1100" b="0" i="0" u="none" strike="noStrike" cap="none">
                <a:solidFill>
                  <a:schemeClr val="tx1"/>
                </a:solidFill>
                <a:latin typeface="+mn-ea"/>
                <a:ea typeface="+mn-ea"/>
                <a:cs typeface="Arial"/>
                <a:sym typeface="Arial"/>
              </a:rPr>
              <a:t>顧客動向をきっかけにしたアップセル・クロスセル提案</a:t>
            </a:r>
          </a:p>
        </p:txBody>
      </p:sp>
      <p:sp>
        <p:nvSpPr>
          <p:cNvPr id="10" name="Google Shape;510;p25">
            <a:extLst>
              <a:ext uri="{FF2B5EF4-FFF2-40B4-BE49-F238E27FC236}">
                <a16:creationId xmlns:a16="http://schemas.microsoft.com/office/drawing/2014/main" id="{9BD58368-1479-61E6-A213-0156C04E24D5}"/>
              </a:ext>
            </a:extLst>
          </p:cNvPr>
          <p:cNvSpPr/>
          <p:nvPr/>
        </p:nvSpPr>
        <p:spPr>
          <a:xfrm rot="10800000">
            <a:off x="1617118" y="1680387"/>
            <a:ext cx="208722" cy="119269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1" name="Google Shape;511;p25">
            <a:extLst>
              <a:ext uri="{FF2B5EF4-FFF2-40B4-BE49-F238E27FC236}">
                <a16:creationId xmlns:a16="http://schemas.microsoft.com/office/drawing/2014/main" id="{8D43AEEA-AD64-A1AF-C673-98CBD497CB06}"/>
              </a:ext>
            </a:extLst>
          </p:cNvPr>
          <p:cNvSpPr/>
          <p:nvPr/>
        </p:nvSpPr>
        <p:spPr>
          <a:xfrm rot="10800000">
            <a:off x="1617118" y="2604726"/>
            <a:ext cx="208722" cy="119269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2" name="Google Shape;512;p25">
            <a:extLst>
              <a:ext uri="{FF2B5EF4-FFF2-40B4-BE49-F238E27FC236}">
                <a16:creationId xmlns:a16="http://schemas.microsoft.com/office/drawing/2014/main" id="{182357F8-56A1-0B36-4820-216F2C64A7ED}"/>
              </a:ext>
            </a:extLst>
          </p:cNvPr>
          <p:cNvSpPr/>
          <p:nvPr/>
        </p:nvSpPr>
        <p:spPr>
          <a:xfrm rot="10800000">
            <a:off x="1617118" y="3539005"/>
            <a:ext cx="208722" cy="119269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cxnSp>
        <p:nvCxnSpPr>
          <p:cNvPr id="13" name="Google Shape;513;p25">
            <a:extLst>
              <a:ext uri="{FF2B5EF4-FFF2-40B4-BE49-F238E27FC236}">
                <a16:creationId xmlns:a16="http://schemas.microsoft.com/office/drawing/2014/main" id="{E5EA4B2C-88BA-F447-0DBD-262E7867ABFA}"/>
              </a:ext>
            </a:extLst>
          </p:cNvPr>
          <p:cNvCxnSpPr/>
          <p:nvPr/>
        </p:nvCxnSpPr>
        <p:spPr>
          <a:xfrm>
            <a:off x="3051313" y="951621"/>
            <a:ext cx="0" cy="720000"/>
          </a:xfrm>
          <a:prstGeom prst="straightConnector1">
            <a:avLst/>
          </a:pr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" name="Google Shape;514;p25">
            <a:extLst>
              <a:ext uri="{FF2B5EF4-FFF2-40B4-BE49-F238E27FC236}">
                <a16:creationId xmlns:a16="http://schemas.microsoft.com/office/drawing/2014/main" id="{8B44D5E5-96F7-CC59-55E9-103B6DB95744}"/>
              </a:ext>
            </a:extLst>
          </p:cNvPr>
          <p:cNvCxnSpPr/>
          <p:nvPr/>
        </p:nvCxnSpPr>
        <p:spPr>
          <a:xfrm>
            <a:off x="3051313" y="1886044"/>
            <a:ext cx="0" cy="720000"/>
          </a:xfrm>
          <a:prstGeom prst="straightConnector1">
            <a:avLst/>
          </a:pr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" name="Google Shape;515;p25">
            <a:extLst>
              <a:ext uri="{FF2B5EF4-FFF2-40B4-BE49-F238E27FC236}">
                <a16:creationId xmlns:a16="http://schemas.microsoft.com/office/drawing/2014/main" id="{9CE4AFE2-BFCA-9AA1-3F2C-96E4F2455737}"/>
              </a:ext>
            </a:extLst>
          </p:cNvPr>
          <p:cNvCxnSpPr/>
          <p:nvPr/>
        </p:nvCxnSpPr>
        <p:spPr>
          <a:xfrm>
            <a:off x="3051313" y="2827142"/>
            <a:ext cx="0" cy="720000"/>
          </a:xfrm>
          <a:prstGeom prst="straightConnector1">
            <a:avLst/>
          </a:pr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" name="Google Shape;516;p25">
            <a:extLst>
              <a:ext uri="{FF2B5EF4-FFF2-40B4-BE49-F238E27FC236}">
                <a16:creationId xmlns:a16="http://schemas.microsoft.com/office/drawing/2014/main" id="{06D591ED-DBE2-86D9-AA41-760AD91E6268}"/>
              </a:ext>
            </a:extLst>
          </p:cNvPr>
          <p:cNvCxnSpPr/>
          <p:nvPr/>
        </p:nvCxnSpPr>
        <p:spPr>
          <a:xfrm>
            <a:off x="3051313" y="3754891"/>
            <a:ext cx="0" cy="720000"/>
          </a:xfrm>
          <a:prstGeom prst="straightConnector1">
            <a:avLst/>
          </a:pr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7" name="Google Shape;517;p25">
            <a:extLst>
              <a:ext uri="{FF2B5EF4-FFF2-40B4-BE49-F238E27FC236}">
                <a16:creationId xmlns:a16="http://schemas.microsoft.com/office/drawing/2014/main" id="{47F3B211-D585-13CA-DEB5-A2E1CD96049E}"/>
              </a:ext>
            </a:extLst>
          </p:cNvPr>
          <p:cNvGrpSpPr/>
          <p:nvPr/>
        </p:nvGrpSpPr>
        <p:grpSpPr>
          <a:xfrm>
            <a:off x="591127" y="2011899"/>
            <a:ext cx="468000" cy="468000"/>
            <a:chOff x="591127" y="2011899"/>
            <a:chExt cx="468000" cy="468000"/>
          </a:xfrm>
        </p:grpSpPr>
        <p:sp>
          <p:nvSpPr>
            <p:cNvPr id="18" name="Google Shape;518;p25">
              <a:extLst>
                <a:ext uri="{FF2B5EF4-FFF2-40B4-BE49-F238E27FC236}">
                  <a16:creationId xmlns:a16="http://schemas.microsoft.com/office/drawing/2014/main" id="{5ECBD2DC-4F03-BF31-4E9F-5AE1E6898ED4}"/>
                </a:ext>
              </a:extLst>
            </p:cNvPr>
            <p:cNvSpPr/>
            <p:nvPr/>
          </p:nvSpPr>
          <p:spPr>
            <a:xfrm>
              <a:off x="591127" y="2011899"/>
              <a:ext cx="468000" cy="46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pic>
          <p:nvPicPr>
            <p:cNvPr id="19" name="Google Shape;519;p25" descr="リモートでの作業 枠線">
              <a:extLst>
                <a:ext uri="{FF2B5EF4-FFF2-40B4-BE49-F238E27FC236}">
                  <a16:creationId xmlns:a16="http://schemas.microsoft.com/office/drawing/2014/main" id="{F0583B76-B9F4-1452-DF23-393BE380016B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63127" y="2083899"/>
              <a:ext cx="324000" cy="32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" name="Google Shape;520;p25">
            <a:extLst>
              <a:ext uri="{FF2B5EF4-FFF2-40B4-BE49-F238E27FC236}">
                <a16:creationId xmlns:a16="http://schemas.microsoft.com/office/drawing/2014/main" id="{44AA105C-F301-2D7D-6904-757ECDA4358D}"/>
              </a:ext>
            </a:extLst>
          </p:cNvPr>
          <p:cNvGrpSpPr/>
          <p:nvPr/>
        </p:nvGrpSpPr>
        <p:grpSpPr>
          <a:xfrm>
            <a:off x="591127" y="2946177"/>
            <a:ext cx="468000" cy="468000"/>
            <a:chOff x="591127" y="2946177"/>
            <a:chExt cx="468000" cy="468000"/>
          </a:xfrm>
        </p:grpSpPr>
        <p:sp>
          <p:nvSpPr>
            <p:cNvPr id="21" name="Google Shape;521;p25">
              <a:extLst>
                <a:ext uri="{FF2B5EF4-FFF2-40B4-BE49-F238E27FC236}">
                  <a16:creationId xmlns:a16="http://schemas.microsoft.com/office/drawing/2014/main" id="{9B407210-5912-47D2-ECEA-EE790C2D559C}"/>
                </a:ext>
              </a:extLst>
            </p:cNvPr>
            <p:cNvSpPr/>
            <p:nvPr/>
          </p:nvSpPr>
          <p:spPr>
            <a:xfrm>
              <a:off x="591127" y="2946177"/>
              <a:ext cx="468000" cy="46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pic>
          <p:nvPicPr>
            <p:cNvPr id="22" name="Google Shape;522;p25" descr="役員室 枠線">
              <a:extLst>
                <a:ext uri="{FF2B5EF4-FFF2-40B4-BE49-F238E27FC236}">
                  <a16:creationId xmlns:a16="http://schemas.microsoft.com/office/drawing/2014/main" id="{32936059-C417-7ED4-528B-EDB4DFEF5C4F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45127" y="3000177"/>
              <a:ext cx="360000" cy="360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3" name="Google Shape;523;p25">
            <a:extLst>
              <a:ext uri="{FF2B5EF4-FFF2-40B4-BE49-F238E27FC236}">
                <a16:creationId xmlns:a16="http://schemas.microsoft.com/office/drawing/2014/main" id="{3B4C29DF-BB8B-65DC-23A8-0CC75FA6AC50}"/>
              </a:ext>
            </a:extLst>
          </p:cNvPr>
          <p:cNvGrpSpPr/>
          <p:nvPr/>
        </p:nvGrpSpPr>
        <p:grpSpPr>
          <a:xfrm>
            <a:off x="591127" y="3880455"/>
            <a:ext cx="468000" cy="468000"/>
            <a:chOff x="591127" y="3880455"/>
            <a:chExt cx="468000" cy="468000"/>
          </a:xfrm>
        </p:grpSpPr>
        <p:sp>
          <p:nvSpPr>
            <p:cNvPr id="24" name="Google Shape;524;p25">
              <a:extLst>
                <a:ext uri="{FF2B5EF4-FFF2-40B4-BE49-F238E27FC236}">
                  <a16:creationId xmlns:a16="http://schemas.microsoft.com/office/drawing/2014/main" id="{77844BE8-6BE5-7648-3E0C-15FAD76F3F00}"/>
                </a:ext>
              </a:extLst>
            </p:cNvPr>
            <p:cNvSpPr/>
            <p:nvPr/>
          </p:nvSpPr>
          <p:spPr>
            <a:xfrm>
              <a:off x="591127" y="3880455"/>
              <a:ext cx="468000" cy="46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pic>
          <p:nvPicPr>
            <p:cNvPr id="25" name="Google Shape;525;p25" descr="対象の人々 枠線">
              <a:extLst>
                <a:ext uri="{FF2B5EF4-FFF2-40B4-BE49-F238E27FC236}">
                  <a16:creationId xmlns:a16="http://schemas.microsoft.com/office/drawing/2014/main" id="{45CE94D0-E02B-BC24-E997-7FB375169961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62675" y="3952455"/>
              <a:ext cx="324000" cy="32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" name="Google Shape;526;p25">
            <a:extLst>
              <a:ext uri="{FF2B5EF4-FFF2-40B4-BE49-F238E27FC236}">
                <a16:creationId xmlns:a16="http://schemas.microsoft.com/office/drawing/2014/main" id="{D04CA4F9-8D78-E0DC-416A-0AAC4737F2FD}"/>
              </a:ext>
            </a:extLst>
          </p:cNvPr>
          <p:cNvGrpSpPr/>
          <p:nvPr/>
        </p:nvGrpSpPr>
        <p:grpSpPr>
          <a:xfrm>
            <a:off x="591127" y="1077621"/>
            <a:ext cx="468000" cy="468000"/>
            <a:chOff x="591127" y="1077621"/>
            <a:chExt cx="468000" cy="468000"/>
          </a:xfrm>
        </p:grpSpPr>
        <p:sp>
          <p:nvSpPr>
            <p:cNvPr id="27" name="Google Shape;527;p25">
              <a:extLst>
                <a:ext uri="{FF2B5EF4-FFF2-40B4-BE49-F238E27FC236}">
                  <a16:creationId xmlns:a16="http://schemas.microsoft.com/office/drawing/2014/main" id="{13A810B8-8F21-A79B-1D6B-773E52D79B63}"/>
                </a:ext>
              </a:extLst>
            </p:cNvPr>
            <p:cNvSpPr/>
            <p:nvPr/>
          </p:nvSpPr>
          <p:spPr>
            <a:xfrm>
              <a:off x="591127" y="1077621"/>
              <a:ext cx="468000" cy="468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pic>
          <p:nvPicPr>
            <p:cNvPr id="28" name="Google Shape;528;p25" descr="円グラフ 枠線">
              <a:extLst>
                <a:ext uri="{FF2B5EF4-FFF2-40B4-BE49-F238E27FC236}">
                  <a16:creationId xmlns:a16="http://schemas.microsoft.com/office/drawing/2014/main" id="{D79D113E-071C-70E9-A9C9-3DF151912BC4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17280" y="1194161"/>
              <a:ext cx="117174" cy="1171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Google Shape;529;p25" descr="信号 枠線">
              <a:extLst>
                <a:ext uri="{FF2B5EF4-FFF2-40B4-BE49-F238E27FC236}">
                  <a16:creationId xmlns:a16="http://schemas.microsoft.com/office/drawing/2014/main" id="{5263FC31-E01E-2C13-1A19-B6BC59D66A59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717280" y="1202927"/>
              <a:ext cx="234348" cy="23434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9"/>
          <p:cNvSpPr/>
          <p:nvPr/>
        </p:nvSpPr>
        <p:spPr>
          <a:xfrm>
            <a:off x="431800" y="2543988"/>
            <a:ext cx="3960000" cy="2052000"/>
          </a:xfrm>
          <a:prstGeom prst="roundRect">
            <a:avLst>
              <a:gd name="adj" fmla="val 2617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36000" tIns="108000" rIns="36000" bIns="108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〇〇〇活用ステップ（〇〇〇〇〇〇機能）</a:t>
            </a:r>
            <a:endParaRPr sz="9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73" name="Google Shape;373;p19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18</a:t>
            </a:fld>
            <a:endParaRPr/>
          </a:p>
        </p:txBody>
      </p:sp>
      <p:sp>
        <p:nvSpPr>
          <p:cNvPr id="374" name="Google Shape;374;p19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1. インサイドセールス - コール前調査</a:t>
            </a:r>
            <a:endParaRPr/>
          </a:p>
        </p:txBody>
      </p:sp>
      <p:sp>
        <p:nvSpPr>
          <p:cNvPr id="375" name="Google Shape;375;p19"/>
          <p:cNvSpPr/>
          <p:nvPr/>
        </p:nvSpPr>
        <p:spPr>
          <a:xfrm>
            <a:off x="6516200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カスタマーサクセス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76" name="Google Shape;376;p19"/>
          <p:cNvSpPr/>
          <p:nvPr/>
        </p:nvSpPr>
        <p:spPr>
          <a:xfrm>
            <a:off x="4486619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フィールドセールスエンプラ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77" name="Google Shape;377;p19"/>
          <p:cNvSpPr/>
          <p:nvPr/>
        </p:nvSpPr>
        <p:spPr>
          <a:xfrm>
            <a:off x="2457038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フィールドセールスSMB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78" name="Google Shape;378;p19"/>
          <p:cNvSpPr/>
          <p:nvPr/>
        </p:nvSpPr>
        <p:spPr>
          <a:xfrm>
            <a:off x="427457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dk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インサイドセールス</a:t>
            </a:r>
            <a:endParaRPr sz="3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79" name="Google Shape;379;p19"/>
          <p:cNvSpPr/>
          <p:nvPr/>
        </p:nvSpPr>
        <p:spPr>
          <a:xfrm>
            <a:off x="4718351" y="304912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0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1社あたりの調査時間が5分〜10分に削減（従来比30％削減）</a:t>
            </a:r>
            <a:endParaRPr dirty="0">
              <a:latin typeface="+mn-ea"/>
              <a:ea typeface="+mn-ea"/>
            </a:endParaRPr>
          </a:p>
          <a:p>
            <a:pPr marL="144000" marR="0" lvl="0" indent="-1440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不在時に後日架電する際も、分析レポートに情報がまとまっているため、調べ直す時間が不要</a:t>
            </a:r>
          </a:p>
        </p:txBody>
      </p:sp>
      <p:sp>
        <p:nvSpPr>
          <p:cNvPr id="380" name="Google Shape;380;p19"/>
          <p:cNvSpPr/>
          <p:nvPr/>
        </p:nvSpPr>
        <p:spPr>
          <a:xfrm>
            <a:off x="4718351" y="304912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導入後の効果</a:t>
            </a:r>
            <a:endParaRPr>
              <a:latin typeface="+mn-ea"/>
              <a:ea typeface="+mn-ea"/>
            </a:endParaRPr>
          </a:p>
        </p:txBody>
      </p:sp>
      <p:sp>
        <p:nvSpPr>
          <p:cNvPr id="381" name="Google Shape;381;p19"/>
          <p:cNvSpPr/>
          <p:nvPr/>
        </p:nvSpPr>
        <p:spPr>
          <a:xfrm>
            <a:off x="557800" y="406405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>
                <a:solidFill>
                  <a:schemeClr val="dk1"/>
                </a:solidFill>
                <a:latin typeface="+mn-ea"/>
                <a:ea typeface="+mn-ea"/>
              </a:rPr>
              <a:t>得られた情報をもとに、トークの素材を整理して商談準備を効率化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382" name="Google Shape;382;p19"/>
          <p:cNvSpPr/>
          <p:nvPr/>
        </p:nvSpPr>
        <p:spPr>
          <a:xfrm rot="10800000">
            <a:off x="2339801" y="3933739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83" name="Google Shape;383;p19"/>
          <p:cNvSpPr/>
          <p:nvPr/>
        </p:nvSpPr>
        <p:spPr>
          <a:xfrm>
            <a:off x="557800" y="3470527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出てきた分析レポートのリンクを元に中計、統合報告書、ニュースへアクセスし、情報をインプット</a:t>
            </a:r>
            <a:endParaRPr>
              <a:latin typeface="+mn-ea"/>
              <a:ea typeface="+mn-ea"/>
            </a:endParaRPr>
          </a:p>
        </p:txBody>
      </p:sp>
      <p:sp>
        <p:nvSpPr>
          <p:cNvPr id="384" name="Google Shape;384;p19"/>
          <p:cNvSpPr/>
          <p:nvPr/>
        </p:nvSpPr>
        <p:spPr>
          <a:xfrm>
            <a:off x="557800" y="287700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コール前に、〇〇〇〇〇〇〇〇〇〇〇〇を使って、</a:t>
            </a:r>
            <a:br>
              <a:rPr lang="ja-JP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</a:br>
            <a:r>
              <a:rPr lang="ja-JP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コール先企業の業績や動向を調査</a:t>
            </a:r>
            <a:endParaRPr>
              <a:latin typeface="+mn-ea"/>
              <a:ea typeface="+mn-ea"/>
            </a:endParaRPr>
          </a:p>
        </p:txBody>
      </p:sp>
      <p:sp>
        <p:nvSpPr>
          <p:cNvPr id="385" name="Google Shape;385;p19"/>
          <p:cNvSpPr/>
          <p:nvPr/>
        </p:nvSpPr>
        <p:spPr>
          <a:xfrm rot="10800000">
            <a:off x="2339801" y="3335864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86" name="Google Shape;386;p19"/>
          <p:cNvSpPr/>
          <p:nvPr/>
        </p:nvSpPr>
        <p:spPr>
          <a:xfrm>
            <a:off x="661457" y="2970513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87" name="Google Shape;387;p19"/>
          <p:cNvSpPr/>
          <p:nvPr/>
        </p:nvSpPr>
        <p:spPr>
          <a:xfrm>
            <a:off x="661457" y="3566452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88" name="Google Shape;388;p19"/>
          <p:cNvSpPr/>
          <p:nvPr/>
        </p:nvSpPr>
        <p:spPr>
          <a:xfrm>
            <a:off x="661457" y="4160200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3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89" name="Google Shape;389;p19"/>
          <p:cNvSpPr/>
          <p:nvPr/>
        </p:nvSpPr>
        <p:spPr>
          <a:xfrm>
            <a:off x="4718351" y="133618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2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社あたりの調査に</a:t>
            </a: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7〜15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分かかり、架電件数の伸び悩みにつながっていた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390" name="Google Shape;390;p19"/>
          <p:cNvSpPr/>
          <p:nvPr/>
        </p:nvSpPr>
        <p:spPr>
          <a:xfrm>
            <a:off x="4718351" y="133618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導入前の課題</a:t>
            </a:r>
            <a:endParaRPr>
              <a:latin typeface="+mn-ea"/>
              <a:ea typeface="+mn-ea"/>
            </a:endParaRPr>
          </a:p>
        </p:txBody>
      </p:sp>
      <p:sp>
        <p:nvSpPr>
          <p:cNvPr id="391" name="Google Shape;391;p19"/>
          <p:cNvSpPr txBox="1"/>
          <p:nvPr/>
        </p:nvSpPr>
        <p:spPr>
          <a:xfrm>
            <a:off x="1223799" y="1335285"/>
            <a:ext cx="316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sz="140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コール前の調査時間が〇〇％削減！</a:t>
            </a:r>
            <a:endParaRPr>
              <a:latin typeface="+mn-ea"/>
              <a:ea typeface="+mn-e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sz="140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見るべきURLを集約してくれる</a:t>
            </a:r>
            <a:endParaRPr>
              <a:latin typeface="+mn-ea"/>
              <a:ea typeface="+mn-ea"/>
            </a:endParaRPr>
          </a:p>
        </p:txBody>
      </p:sp>
      <p:sp>
        <p:nvSpPr>
          <p:cNvPr id="392" name="Google Shape;392;p19"/>
          <p:cNvSpPr/>
          <p:nvPr/>
        </p:nvSpPr>
        <p:spPr>
          <a:xfrm>
            <a:off x="427457" y="1497285"/>
            <a:ext cx="684000" cy="68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pic>
        <p:nvPicPr>
          <p:cNvPr id="393" name="Google Shape;393;p19" descr="リモートでの作業 枠線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7649" y="1588710"/>
            <a:ext cx="504000" cy="50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>
            <a:spLocks noGrp="1"/>
          </p:cNvSpPr>
          <p:nvPr>
            <p:ph type="title"/>
          </p:nvPr>
        </p:nvSpPr>
        <p:spPr>
          <a:xfrm>
            <a:off x="432000" y="1455184"/>
            <a:ext cx="8280000" cy="1080000"/>
          </a:xfrm>
          <a:noFill/>
          <a:ln>
            <a:noFill/>
          </a:ln>
        </p:spPr>
        <p:txBody>
          <a:bodyPr spcFirstLastPara="1" wrap="square" lIns="36000" tIns="36000" rIns="36000" bIns="36000" anchor="b" anchorCtr="0">
            <a:noAutofit/>
          </a:bodyPr>
          <a:lstStyle/>
          <a:p>
            <a:pPr lvl="0"/>
            <a:r>
              <a:rPr lang="ja-JP" altLang="en-US"/>
              <a:t>〇〇〇〇〇〇サービスとは</a:t>
            </a:r>
          </a:p>
        </p:txBody>
      </p:sp>
      <p:sp>
        <p:nvSpPr>
          <p:cNvPr id="56" name="Google Shape;56;p2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0"/>
          <p:cNvSpPr/>
          <p:nvPr/>
        </p:nvSpPr>
        <p:spPr>
          <a:xfrm>
            <a:off x="431800" y="2543988"/>
            <a:ext cx="3960000" cy="2052000"/>
          </a:xfrm>
          <a:prstGeom prst="roundRect">
            <a:avLst>
              <a:gd name="adj" fmla="val 261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36000" tIns="108000" rIns="36000" bIns="108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〇〇〇活用ステップ（〇〇〇〇〇〇機能）</a:t>
            </a:r>
          </a:p>
        </p:txBody>
      </p:sp>
      <p:sp>
        <p:nvSpPr>
          <p:cNvPr id="400" name="Google Shape;400;p20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19</a:t>
            </a:fld>
            <a:endParaRPr/>
          </a:p>
        </p:txBody>
      </p:sp>
      <p:sp>
        <p:nvSpPr>
          <p:cNvPr id="401" name="Google Shape;401;p20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2. フィールドセールスSMB - 提案ストーリー作成</a:t>
            </a:r>
            <a:endParaRPr/>
          </a:p>
        </p:txBody>
      </p:sp>
      <p:sp>
        <p:nvSpPr>
          <p:cNvPr id="406" name="Google Shape;406;p20"/>
          <p:cNvSpPr/>
          <p:nvPr/>
        </p:nvSpPr>
        <p:spPr>
          <a:xfrm>
            <a:off x="4718351" y="304912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0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商談準備時間を</a:t>
            </a: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15〜30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分に短縮（従来比</a:t>
            </a: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50〜75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％削減）</a:t>
            </a:r>
          </a:p>
          <a:p>
            <a:pPr marL="144000" marR="0" lvl="0" indent="-1440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顧客から「よくそこまで事前調査してくれた」と言われることが</a:t>
            </a:r>
            <a:b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</a:b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増え、早期の信頼獲得につながる</a:t>
            </a:r>
          </a:p>
        </p:txBody>
      </p:sp>
      <p:sp>
        <p:nvSpPr>
          <p:cNvPr id="407" name="Google Shape;407;p20"/>
          <p:cNvSpPr/>
          <p:nvPr/>
        </p:nvSpPr>
        <p:spPr>
          <a:xfrm>
            <a:off x="4718351" y="304912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導入後の効果</a:t>
            </a:r>
            <a:endParaRPr>
              <a:latin typeface="+mn-ea"/>
              <a:ea typeface="+mn-ea"/>
            </a:endParaRPr>
          </a:p>
        </p:txBody>
      </p:sp>
      <p:sp>
        <p:nvSpPr>
          <p:cNvPr id="408" name="Google Shape;408;p20"/>
          <p:cNvSpPr txBox="1"/>
          <p:nvPr/>
        </p:nvSpPr>
        <p:spPr>
          <a:xfrm>
            <a:off x="1223799" y="1333750"/>
            <a:ext cx="3168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sz="140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１社あたりの商談準備時間が</a:t>
            </a:r>
            <a:endParaRPr dirty="0">
              <a:latin typeface="+mn-ea"/>
              <a:ea typeface="+mn-e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sz="140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１時間から15分へ！</a:t>
            </a:r>
            <a:endParaRPr sz="105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09" name="Google Shape;409;p20"/>
          <p:cNvSpPr/>
          <p:nvPr/>
        </p:nvSpPr>
        <p:spPr>
          <a:xfrm>
            <a:off x="427457" y="1265376"/>
            <a:ext cx="684000" cy="68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10" name="Google Shape;410;p20"/>
          <p:cNvSpPr/>
          <p:nvPr/>
        </p:nvSpPr>
        <p:spPr>
          <a:xfrm>
            <a:off x="557800" y="406405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整理した提案ストーリーをもとに、当日の商談を実施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11" name="Google Shape;411;p20"/>
          <p:cNvSpPr/>
          <p:nvPr/>
        </p:nvSpPr>
        <p:spPr>
          <a:xfrm rot="10800000">
            <a:off x="2339801" y="3933739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12" name="Google Shape;412;p20"/>
          <p:cNvSpPr/>
          <p:nvPr/>
        </p:nvSpPr>
        <p:spPr>
          <a:xfrm>
            <a:off x="557800" y="3470527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分析レポートと自分が持っている顧客情報を生成</a:t>
            </a:r>
            <a:r>
              <a:rPr lang="en" altLang="ja-JP" sz="8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AI</a:t>
            </a: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ツールに入れ、</a:t>
            </a:r>
            <a:endParaRPr lang="en-US" altLang="ja-JP" sz="8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提案の論点を整理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13" name="Google Shape;413;p20"/>
          <p:cNvSpPr/>
          <p:nvPr/>
        </p:nvSpPr>
        <p:spPr>
          <a:xfrm>
            <a:off x="557800" y="287700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商談前に、〇〇〇を使って、提案ストーリーの素材となる業界情報、</a:t>
            </a:r>
            <a:endParaRPr lang="en-US" altLang="ja-JP" sz="8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業界動向、（あれば会社の動向）を調査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14" name="Google Shape;414;p20"/>
          <p:cNvSpPr/>
          <p:nvPr/>
        </p:nvSpPr>
        <p:spPr>
          <a:xfrm rot="10800000">
            <a:off x="2339801" y="3335864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15" name="Google Shape;415;p20"/>
          <p:cNvSpPr/>
          <p:nvPr/>
        </p:nvSpPr>
        <p:spPr>
          <a:xfrm>
            <a:off x="4718351" y="133618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2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商談準備に1社あたり1時間ほどかかっていた</a:t>
            </a:r>
            <a:endParaRPr dirty="0">
              <a:latin typeface="+mn-ea"/>
              <a:ea typeface="+mn-ea"/>
            </a:endParaRPr>
          </a:p>
          <a:p>
            <a:pPr marL="144000" marR="0" lvl="2" indent="-1440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さまざまな情報をもとに、自分でストーリーを一から考える必要があった</a:t>
            </a:r>
          </a:p>
        </p:txBody>
      </p:sp>
      <p:sp>
        <p:nvSpPr>
          <p:cNvPr id="416" name="Google Shape;416;p20"/>
          <p:cNvSpPr/>
          <p:nvPr/>
        </p:nvSpPr>
        <p:spPr>
          <a:xfrm>
            <a:off x="4718351" y="133618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導入前の課題</a:t>
            </a:r>
            <a:endParaRPr>
              <a:latin typeface="+mn-ea"/>
              <a:ea typeface="+mn-ea"/>
            </a:endParaRPr>
          </a:p>
        </p:txBody>
      </p:sp>
      <p:sp>
        <p:nvSpPr>
          <p:cNvPr id="417" name="Google Shape;417;p20"/>
          <p:cNvSpPr txBox="1"/>
          <p:nvPr/>
        </p:nvSpPr>
        <p:spPr>
          <a:xfrm>
            <a:off x="1223799" y="1920869"/>
            <a:ext cx="3168000" cy="4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05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初回商談時に、顧客にあわせた提案で</a:t>
            </a:r>
            <a:endParaRPr lang="en-US" altLang="ja-JP" sz="105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05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早期に信頼を獲得</a:t>
            </a:r>
          </a:p>
        </p:txBody>
      </p:sp>
      <p:pic>
        <p:nvPicPr>
          <p:cNvPr id="418" name="Google Shape;418;p20" descr="役員室 枠線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457" y="1369750"/>
            <a:ext cx="468000" cy="4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20"/>
          <p:cNvSpPr/>
          <p:nvPr/>
        </p:nvSpPr>
        <p:spPr>
          <a:xfrm>
            <a:off x="661457" y="2970513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20" name="Google Shape;420;p20"/>
          <p:cNvSpPr/>
          <p:nvPr/>
        </p:nvSpPr>
        <p:spPr>
          <a:xfrm>
            <a:off x="661457" y="3566452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21" name="Google Shape;421;p20"/>
          <p:cNvSpPr/>
          <p:nvPr/>
        </p:nvSpPr>
        <p:spPr>
          <a:xfrm>
            <a:off x="661457" y="4160200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3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375;p19">
            <a:extLst>
              <a:ext uri="{FF2B5EF4-FFF2-40B4-BE49-F238E27FC236}">
                <a16:creationId xmlns:a16="http://schemas.microsoft.com/office/drawing/2014/main" id="{20FF0B9C-2C50-26C0-CA02-D646FEF5D015}"/>
              </a:ext>
            </a:extLst>
          </p:cNvPr>
          <p:cNvSpPr/>
          <p:nvPr/>
        </p:nvSpPr>
        <p:spPr>
          <a:xfrm>
            <a:off x="6516200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カスタマーサクセス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" name="Google Shape;376;p19">
            <a:extLst>
              <a:ext uri="{FF2B5EF4-FFF2-40B4-BE49-F238E27FC236}">
                <a16:creationId xmlns:a16="http://schemas.microsoft.com/office/drawing/2014/main" id="{0572BF09-6E49-1B75-2893-80F09FB6E676}"/>
              </a:ext>
            </a:extLst>
          </p:cNvPr>
          <p:cNvSpPr/>
          <p:nvPr/>
        </p:nvSpPr>
        <p:spPr>
          <a:xfrm>
            <a:off x="4486619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フィールドセールスエンプラ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" name="Google Shape;377;p19">
            <a:extLst>
              <a:ext uri="{FF2B5EF4-FFF2-40B4-BE49-F238E27FC236}">
                <a16:creationId xmlns:a16="http://schemas.microsoft.com/office/drawing/2014/main" id="{80D681C4-4DFE-C66C-D5B0-407AF85EB5C8}"/>
              </a:ext>
            </a:extLst>
          </p:cNvPr>
          <p:cNvSpPr/>
          <p:nvPr/>
        </p:nvSpPr>
        <p:spPr>
          <a:xfrm>
            <a:off x="2457038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tx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フィールドセールスSMB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5" name="Google Shape;378;p19">
            <a:extLst>
              <a:ext uri="{FF2B5EF4-FFF2-40B4-BE49-F238E27FC236}">
                <a16:creationId xmlns:a16="http://schemas.microsoft.com/office/drawing/2014/main" id="{CA8E5CF4-C2C4-07D6-2B9D-FC4515649F2F}"/>
              </a:ext>
            </a:extLst>
          </p:cNvPr>
          <p:cNvSpPr/>
          <p:nvPr/>
        </p:nvSpPr>
        <p:spPr>
          <a:xfrm>
            <a:off x="427457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インサイドセールス</a:t>
            </a:r>
            <a:endParaRPr sz="3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1"/>
          <p:cNvSpPr/>
          <p:nvPr/>
        </p:nvSpPr>
        <p:spPr>
          <a:xfrm>
            <a:off x="431800" y="2543988"/>
            <a:ext cx="3960000" cy="2052000"/>
          </a:xfrm>
          <a:prstGeom prst="roundRect">
            <a:avLst>
              <a:gd name="adj" fmla="val 261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36000" tIns="108000" rIns="36000" bIns="108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〇〇〇活用ステップ（〇〇〇〇〇〇機能）</a:t>
            </a:r>
          </a:p>
        </p:txBody>
      </p:sp>
      <p:sp>
        <p:nvSpPr>
          <p:cNvPr id="428" name="Google Shape;428;p21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20</a:t>
            </a:fld>
            <a:endParaRPr/>
          </a:p>
        </p:txBody>
      </p:sp>
      <p:sp>
        <p:nvSpPr>
          <p:cNvPr id="429" name="Google Shape;429;p21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3. フィールドセールスエンプラ - 提案内容の情報収集</a:t>
            </a:r>
            <a:endParaRPr/>
          </a:p>
        </p:txBody>
      </p:sp>
      <p:sp>
        <p:nvSpPr>
          <p:cNvPr id="434" name="Google Shape;434;p21"/>
          <p:cNvSpPr/>
          <p:nvPr/>
        </p:nvSpPr>
        <p:spPr>
          <a:xfrm>
            <a:off x="4718351" y="304912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0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提案資料の作成が</a:t>
            </a: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時間に短縮（約</a:t>
            </a: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50%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削減）</a:t>
            </a:r>
          </a:p>
          <a:p>
            <a:pPr marL="144000" marR="0" lvl="0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膨大な情報の中から、顧客に響きそうな提案の初稿を自動で作成</a:t>
            </a:r>
          </a:p>
        </p:txBody>
      </p:sp>
      <p:sp>
        <p:nvSpPr>
          <p:cNvPr id="435" name="Google Shape;435;p21"/>
          <p:cNvSpPr/>
          <p:nvPr/>
        </p:nvSpPr>
        <p:spPr>
          <a:xfrm>
            <a:off x="4718351" y="304912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導入後の効果</a:t>
            </a:r>
            <a:endParaRPr>
              <a:latin typeface="+mn-ea"/>
              <a:ea typeface="+mn-ea"/>
            </a:endParaRPr>
          </a:p>
        </p:txBody>
      </p:sp>
      <p:sp>
        <p:nvSpPr>
          <p:cNvPr id="436" name="Google Shape;436;p21"/>
          <p:cNvSpPr txBox="1"/>
          <p:nvPr/>
        </p:nvSpPr>
        <p:spPr>
          <a:xfrm>
            <a:off x="1223799" y="1335285"/>
            <a:ext cx="316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40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膨大な顧客情報の中から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40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顧客に響きそうな提案素材を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40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営業の代わりに収集</a:t>
            </a:r>
          </a:p>
        </p:txBody>
      </p:sp>
      <p:sp>
        <p:nvSpPr>
          <p:cNvPr id="437" name="Google Shape;437;p21"/>
          <p:cNvSpPr/>
          <p:nvPr/>
        </p:nvSpPr>
        <p:spPr>
          <a:xfrm>
            <a:off x="427457" y="1497285"/>
            <a:ext cx="684000" cy="68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38" name="Google Shape;438;p21"/>
          <p:cNvSpPr/>
          <p:nvPr/>
        </p:nvSpPr>
        <p:spPr>
          <a:xfrm>
            <a:off x="557800" y="406405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作成された提案資料を参考に、提案ストーリーの初稿を作成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39" name="Google Shape;439;p21"/>
          <p:cNvSpPr/>
          <p:nvPr/>
        </p:nvSpPr>
        <p:spPr>
          <a:xfrm rot="10800000">
            <a:off x="2339801" y="3933739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40" name="Google Shape;440;p21"/>
          <p:cNvSpPr/>
          <p:nvPr/>
        </p:nvSpPr>
        <p:spPr>
          <a:xfrm>
            <a:off x="557800" y="3470527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自社商材の説明や特徴は</a:t>
            </a:r>
            <a:r>
              <a:rPr lang="en" altLang="ja-JP" sz="8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Web</a:t>
            </a: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サイトの情報をそのままコピーして入力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41" name="Google Shape;441;p21"/>
          <p:cNvSpPr/>
          <p:nvPr/>
        </p:nvSpPr>
        <p:spPr>
          <a:xfrm>
            <a:off x="557800" y="287700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営業商談前に〇〇〇を使って、</a:t>
            </a: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商談先に対する提案資料の作成を依頼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42" name="Google Shape;442;p21"/>
          <p:cNvSpPr/>
          <p:nvPr/>
        </p:nvSpPr>
        <p:spPr>
          <a:xfrm rot="10800000">
            <a:off x="2339801" y="3335864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43" name="Google Shape;443;p21"/>
          <p:cNvSpPr/>
          <p:nvPr/>
        </p:nvSpPr>
        <p:spPr>
          <a:xfrm>
            <a:off x="4718351" y="133618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2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提案資料の作成に</a:t>
            </a: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社あたり</a:t>
            </a:r>
            <a: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時間かかっていた</a:t>
            </a:r>
            <a:endParaRPr lang="en-US" altLang="ja-JP" sz="9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144000" marR="0" lvl="2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膨大な顧客情報を読み込み、提案ストーリーを考えるのに時間が</a:t>
            </a:r>
            <a:b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</a:b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かかっていた</a:t>
            </a:r>
          </a:p>
        </p:txBody>
      </p:sp>
      <p:sp>
        <p:nvSpPr>
          <p:cNvPr id="444" name="Google Shape;444;p21"/>
          <p:cNvSpPr/>
          <p:nvPr/>
        </p:nvSpPr>
        <p:spPr>
          <a:xfrm>
            <a:off x="4718351" y="133618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導入前の課題</a:t>
            </a:r>
            <a:endParaRPr>
              <a:latin typeface="+mn-ea"/>
              <a:ea typeface="+mn-ea"/>
            </a:endParaRPr>
          </a:p>
        </p:txBody>
      </p:sp>
      <p:pic>
        <p:nvPicPr>
          <p:cNvPr id="445" name="Google Shape;445;p21" descr="ブログ 枠線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5161" y="1598382"/>
            <a:ext cx="468000" cy="4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Google Shape;446;p21"/>
          <p:cNvSpPr/>
          <p:nvPr/>
        </p:nvSpPr>
        <p:spPr>
          <a:xfrm>
            <a:off x="661457" y="2970513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47" name="Google Shape;447;p21"/>
          <p:cNvSpPr/>
          <p:nvPr/>
        </p:nvSpPr>
        <p:spPr>
          <a:xfrm>
            <a:off x="661457" y="3566452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48" name="Google Shape;448;p21"/>
          <p:cNvSpPr/>
          <p:nvPr/>
        </p:nvSpPr>
        <p:spPr>
          <a:xfrm>
            <a:off x="661457" y="4160200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3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375;p19">
            <a:extLst>
              <a:ext uri="{FF2B5EF4-FFF2-40B4-BE49-F238E27FC236}">
                <a16:creationId xmlns:a16="http://schemas.microsoft.com/office/drawing/2014/main" id="{D96C1C45-593B-D9DA-F248-C5638108CEFC}"/>
              </a:ext>
            </a:extLst>
          </p:cNvPr>
          <p:cNvSpPr/>
          <p:nvPr/>
        </p:nvSpPr>
        <p:spPr>
          <a:xfrm>
            <a:off x="6516200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カスタマーサクセス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" name="Google Shape;376;p19">
            <a:extLst>
              <a:ext uri="{FF2B5EF4-FFF2-40B4-BE49-F238E27FC236}">
                <a16:creationId xmlns:a16="http://schemas.microsoft.com/office/drawing/2014/main" id="{D9C0E739-2116-CFAA-AF4A-F0BEDB5C30DA}"/>
              </a:ext>
            </a:extLst>
          </p:cNvPr>
          <p:cNvSpPr/>
          <p:nvPr/>
        </p:nvSpPr>
        <p:spPr>
          <a:xfrm>
            <a:off x="4486619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tx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フィールドセールスエンプラ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" name="Google Shape;377;p19">
            <a:extLst>
              <a:ext uri="{FF2B5EF4-FFF2-40B4-BE49-F238E27FC236}">
                <a16:creationId xmlns:a16="http://schemas.microsoft.com/office/drawing/2014/main" id="{A0F823AD-3CCF-374C-2723-9FF39A169FE0}"/>
              </a:ext>
            </a:extLst>
          </p:cNvPr>
          <p:cNvSpPr/>
          <p:nvPr/>
        </p:nvSpPr>
        <p:spPr>
          <a:xfrm>
            <a:off x="2457038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フィールドセールスSMB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5" name="Google Shape;378;p19">
            <a:extLst>
              <a:ext uri="{FF2B5EF4-FFF2-40B4-BE49-F238E27FC236}">
                <a16:creationId xmlns:a16="http://schemas.microsoft.com/office/drawing/2014/main" id="{94F3DAD4-45A6-B287-CC5F-ED58BBBA774B}"/>
              </a:ext>
            </a:extLst>
          </p:cNvPr>
          <p:cNvSpPr/>
          <p:nvPr/>
        </p:nvSpPr>
        <p:spPr>
          <a:xfrm>
            <a:off x="427457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インサイドセールス</a:t>
            </a:r>
            <a:endParaRPr sz="3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22"/>
          <p:cNvSpPr/>
          <p:nvPr/>
        </p:nvSpPr>
        <p:spPr>
          <a:xfrm>
            <a:off x="431800" y="2543988"/>
            <a:ext cx="3960000" cy="2052000"/>
          </a:xfrm>
          <a:prstGeom prst="roundRect">
            <a:avLst>
              <a:gd name="adj" fmla="val 261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36000" tIns="108000" rIns="36000" bIns="108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〇〇〇活用ステップ（〇〇〇〇〇〇機能）</a:t>
            </a:r>
          </a:p>
        </p:txBody>
      </p:sp>
      <p:sp>
        <p:nvSpPr>
          <p:cNvPr id="455" name="Google Shape;455;p22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21</a:t>
            </a:fld>
            <a:endParaRPr/>
          </a:p>
        </p:txBody>
      </p:sp>
      <p:sp>
        <p:nvSpPr>
          <p:cNvPr id="456" name="Google Shape;456;p22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4. カスタマーサクセス - 顧客・業界理解</a:t>
            </a:r>
            <a:endParaRPr/>
          </a:p>
        </p:txBody>
      </p:sp>
      <p:sp>
        <p:nvSpPr>
          <p:cNvPr id="461" name="Google Shape;461;p22"/>
          <p:cNvSpPr/>
          <p:nvPr/>
        </p:nvSpPr>
        <p:spPr>
          <a:xfrm>
            <a:off x="4718351" y="304912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0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過去の商談記録に加え、最新の業界・顧客情報をもとに、安心して顧客対応ができる</a:t>
            </a:r>
          </a:p>
        </p:txBody>
      </p:sp>
      <p:sp>
        <p:nvSpPr>
          <p:cNvPr id="462" name="Google Shape;462;p22"/>
          <p:cNvSpPr/>
          <p:nvPr/>
        </p:nvSpPr>
        <p:spPr>
          <a:xfrm>
            <a:off x="4718351" y="304912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導入後の効果</a:t>
            </a:r>
            <a:endParaRPr>
              <a:latin typeface="+mn-ea"/>
              <a:ea typeface="+mn-ea"/>
            </a:endParaRPr>
          </a:p>
        </p:txBody>
      </p:sp>
      <p:sp>
        <p:nvSpPr>
          <p:cNvPr id="463" name="Google Shape;463;p22"/>
          <p:cNvSpPr txBox="1"/>
          <p:nvPr/>
        </p:nvSpPr>
        <p:spPr>
          <a:xfrm>
            <a:off x="1223799" y="1335285"/>
            <a:ext cx="316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4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アップセル・クロスセルの際に、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4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業界や顧客の最新情報を</a:t>
            </a:r>
            <a:endParaRPr lang="en-US" altLang="ja-JP" sz="14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ja-JP" altLang="en-US" sz="14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キャッチアップ</a:t>
            </a:r>
          </a:p>
        </p:txBody>
      </p:sp>
      <p:sp>
        <p:nvSpPr>
          <p:cNvPr id="464" name="Google Shape;464;p22"/>
          <p:cNvSpPr/>
          <p:nvPr/>
        </p:nvSpPr>
        <p:spPr>
          <a:xfrm>
            <a:off x="427457" y="1497285"/>
            <a:ext cx="684000" cy="68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65" name="Google Shape;465;p22"/>
          <p:cNvSpPr/>
          <p:nvPr/>
        </p:nvSpPr>
        <p:spPr>
          <a:xfrm>
            <a:off x="557800" y="406405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顧客対応の際に、読み込んだ情報を適宜会話に織り込み、顧客から「理解してくれている担当者だ」と信頼を得る</a:t>
            </a:r>
          </a:p>
        </p:txBody>
      </p:sp>
      <p:sp>
        <p:nvSpPr>
          <p:cNvPr id="466" name="Google Shape;466;p22"/>
          <p:cNvSpPr/>
          <p:nvPr/>
        </p:nvSpPr>
        <p:spPr>
          <a:xfrm rot="10800000">
            <a:off x="2339801" y="3933739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67" name="Google Shape;467;p22"/>
          <p:cNvSpPr/>
          <p:nvPr/>
        </p:nvSpPr>
        <p:spPr>
          <a:xfrm>
            <a:off x="557800" y="3470527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作成された分析レポートを、業界と顧客の理解のために読み込む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68" name="Google Shape;468;p22"/>
          <p:cNvSpPr/>
          <p:nvPr/>
        </p:nvSpPr>
        <p:spPr>
          <a:xfrm>
            <a:off x="557800" y="2877002"/>
            <a:ext cx="3708000" cy="396000"/>
          </a:xfrm>
          <a:prstGeom prst="roundRect">
            <a:avLst>
              <a:gd name="adj" fmla="val 813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396000" tIns="36000" rIns="108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顧客対応の前に、〇〇〇を使って、</a:t>
            </a:r>
            <a:endParaRPr lang="en-US" altLang="ja-JP" sz="8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8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顧客動向と業界動向の分析レポートを作成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469" name="Google Shape;469;p22"/>
          <p:cNvSpPr/>
          <p:nvPr/>
        </p:nvSpPr>
        <p:spPr>
          <a:xfrm rot="10800000">
            <a:off x="2339801" y="3335864"/>
            <a:ext cx="144000" cy="72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3960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70" name="Google Shape;470;p22"/>
          <p:cNvSpPr/>
          <p:nvPr/>
        </p:nvSpPr>
        <p:spPr>
          <a:xfrm>
            <a:off x="4718351" y="1336181"/>
            <a:ext cx="3888000" cy="1548000"/>
          </a:xfrm>
          <a:prstGeom prst="roundRect">
            <a:avLst>
              <a:gd name="adj" fmla="val 237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360000" rIns="108000" bIns="144000" anchor="t" anchorCtr="0">
            <a:noAutofit/>
          </a:bodyPr>
          <a:lstStyle/>
          <a:p>
            <a:pPr marL="144000" marR="0" lvl="2" indent="-14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過去の商談記録しか頼りになる情報がなく、業界や顧客の理解を</a:t>
            </a:r>
            <a:br>
              <a:rPr lang="en-US" altLang="ja-JP" sz="9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</a:br>
            <a:r>
              <a:rPr lang="ja-JP" altLang="en-US" sz="9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深める時間がとれない</a:t>
            </a:r>
          </a:p>
        </p:txBody>
      </p:sp>
      <p:sp>
        <p:nvSpPr>
          <p:cNvPr id="471" name="Google Shape;471;p22"/>
          <p:cNvSpPr/>
          <p:nvPr/>
        </p:nvSpPr>
        <p:spPr>
          <a:xfrm>
            <a:off x="4718351" y="1336182"/>
            <a:ext cx="3888000" cy="288000"/>
          </a:xfrm>
          <a:prstGeom prst="round2SameRect">
            <a:avLst>
              <a:gd name="adj1" fmla="val 19187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導入前の課題</a:t>
            </a:r>
            <a:endParaRPr>
              <a:latin typeface="+mn-ea"/>
              <a:ea typeface="+mn-ea"/>
            </a:endParaRPr>
          </a:p>
        </p:txBody>
      </p:sp>
      <p:pic>
        <p:nvPicPr>
          <p:cNvPr id="472" name="Google Shape;472;p22" descr="対象の人々 枠線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3124" y="1587285"/>
            <a:ext cx="504000" cy="5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3" name="Google Shape;473;p22"/>
          <p:cNvSpPr/>
          <p:nvPr/>
        </p:nvSpPr>
        <p:spPr>
          <a:xfrm>
            <a:off x="661457" y="2970513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74" name="Google Shape;474;p22"/>
          <p:cNvSpPr/>
          <p:nvPr/>
        </p:nvSpPr>
        <p:spPr>
          <a:xfrm>
            <a:off x="661457" y="3566452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75" name="Google Shape;475;p22"/>
          <p:cNvSpPr/>
          <p:nvPr/>
        </p:nvSpPr>
        <p:spPr>
          <a:xfrm>
            <a:off x="661457" y="4160200"/>
            <a:ext cx="216000" cy="216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3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375;p19">
            <a:extLst>
              <a:ext uri="{FF2B5EF4-FFF2-40B4-BE49-F238E27FC236}">
                <a16:creationId xmlns:a16="http://schemas.microsoft.com/office/drawing/2014/main" id="{E5C4CD91-32EB-890D-47A2-D09B3116964F}"/>
              </a:ext>
            </a:extLst>
          </p:cNvPr>
          <p:cNvSpPr/>
          <p:nvPr/>
        </p:nvSpPr>
        <p:spPr>
          <a:xfrm>
            <a:off x="6516200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tx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カスタマーサクセス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" name="Google Shape;376;p19">
            <a:extLst>
              <a:ext uri="{FF2B5EF4-FFF2-40B4-BE49-F238E27FC236}">
                <a16:creationId xmlns:a16="http://schemas.microsoft.com/office/drawing/2014/main" id="{4EBF3C77-E6BF-661D-0A21-7115BD3148ED}"/>
              </a:ext>
            </a:extLst>
          </p:cNvPr>
          <p:cNvSpPr/>
          <p:nvPr/>
        </p:nvSpPr>
        <p:spPr>
          <a:xfrm>
            <a:off x="4486619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フィールドセールスエンプラ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4" name="Google Shape;377;p19">
            <a:extLst>
              <a:ext uri="{FF2B5EF4-FFF2-40B4-BE49-F238E27FC236}">
                <a16:creationId xmlns:a16="http://schemas.microsoft.com/office/drawing/2014/main" id="{14AE3772-2B95-0861-BD7A-06C21CEFD9D2}"/>
              </a:ext>
            </a:extLst>
          </p:cNvPr>
          <p:cNvSpPr/>
          <p:nvPr/>
        </p:nvSpPr>
        <p:spPr>
          <a:xfrm>
            <a:off x="2457038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8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フィールドセールスSMB</a:t>
            </a:r>
            <a:endParaRPr sz="8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5" name="Google Shape;378;p19">
            <a:extLst>
              <a:ext uri="{FF2B5EF4-FFF2-40B4-BE49-F238E27FC236}">
                <a16:creationId xmlns:a16="http://schemas.microsoft.com/office/drawing/2014/main" id="{389247A8-3933-4232-BDF7-979CE25EA9C4}"/>
              </a:ext>
            </a:extLst>
          </p:cNvPr>
          <p:cNvSpPr/>
          <p:nvPr/>
        </p:nvSpPr>
        <p:spPr>
          <a:xfrm>
            <a:off x="427457" y="846106"/>
            <a:ext cx="2196000" cy="252000"/>
          </a:xfrm>
          <a:prstGeom prst="homePlate">
            <a:avLst>
              <a:gd name="adj" fmla="val 38470"/>
            </a:avLst>
          </a:prstGeom>
          <a:solidFill>
            <a:schemeClr val="accent3">
              <a:lumMod val="9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36000" rIns="36000" bIns="36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インサイドセールス</a:t>
            </a:r>
            <a:endParaRPr sz="3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3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22</a:t>
            </a:fld>
            <a:endParaRPr/>
          </a:p>
        </p:txBody>
      </p:sp>
      <p:sp>
        <p:nvSpPr>
          <p:cNvPr id="481" name="Google Shape;481;p23"/>
          <p:cNvSpPr txBox="1">
            <a:spLocks noGrp="1"/>
          </p:cNvSpPr>
          <p:nvPr>
            <p:ph type="title"/>
          </p:nvPr>
        </p:nvSpPr>
        <p:spPr>
          <a:xfrm>
            <a:off x="432000" y="1455184"/>
            <a:ext cx="828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まとめ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19398751-4D22-7445-A658-55516AEC8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4343FEB0-CDD3-E213-B5AA-D5C15C623DBC}"/>
              </a:ext>
            </a:extLst>
          </p:cNvPr>
          <p:cNvSpPr/>
          <p:nvPr/>
        </p:nvSpPr>
        <p:spPr>
          <a:xfrm>
            <a:off x="431800" y="1468455"/>
            <a:ext cx="8280000" cy="3096000"/>
          </a:xfrm>
          <a:prstGeom prst="roundRect">
            <a:avLst>
              <a:gd name="adj" fmla="val 1783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64" name="Google Shape;64;p3">
            <a:extLst>
              <a:ext uri="{FF2B5EF4-FFF2-40B4-BE49-F238E27FC236}">
                <a16:creationId xmlns:a16="http://schemas.microsoft.com/office/drawing/2014/main" id="{D8C540D5-675C-5943-1E99-ED6051A030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〇〇〇〇サービスとは</a:t>
            </a:r>
          </a:p>
        </p:txBody>
      </p:sp>
      <p:sp>
        <p:nvSpPr>
          <p:cNvPr id="65" name="Google Shape;65;p3">
            <a:extLst>
              <a:ext uri="{FF2B5EF4-FFF2-40B4-BE49-F238E27FC236}">
                <a16:creationId xmlns:a16="http://schemas.microsoft.com/office/drawing/2014/main" id="{5DFB937B-4D2B-8FCC-0AB8-08F73FF47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〇〇を最適化する〇〇向けのサービスです。</a:t>
            </a:r>
            <a:endParaRPr lang="ja-JP" altLang="en-US" dirty="0"/>
          </a:p>
          <a:p>
            <a:pPr lvl="0"/>
            <a:r>
              <a:rPr lang="ja-JP" altLang="en-US"/>
              <a:t>知識がない方でも簡単に導入でき、コスト削減に繋がります。</a:t>
            </a:r>
            <a:endParaRPr lang="ja-JP" altLang="en-US" dirty="0"/>
          </a:p>
        </p:txBody>
      </p:sp>
      <p:sp>
        <p:nvSpPr>
          <p:cNvPr id="63" name="Google Shape;63;p3">
            <a:extLst>
              <a:ext uri="{FF2B5EF4-FFF2-40B4-BE49-F238E27FC236}">
                <a16:creationId xmlns:a16="http://schemas.microsoft.com/office/drawing/2014/main" id="{34BB23D7-B4CB-B32E-AB03-DECB89E8413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23</a:t>
            </a:fld>
            <a:endParaRPr lang="en-US"/>
          </a:p>
        </p:txBody>
      </p:sp>
      <p:sp>
        <p:nvSpPr>
          <p:cNvPr id="72" name="Google Shape;72;p3">
            <a:extLst>
              <a:ext uri="{FF2B5EF4-FFF2-40B4-BE49-F238E27FC236}">
                <a16:creationId xmlns:a16="http://schemas.microsoft.com/office/drawing/2014/main" id="{7E7E436B-D8E0-81B7-488D-3146CE48CC21}"/>
              </a:ext>
            </a:extLst>
          </p:cNvPr>
          <p:cNvSpPr/>
          <p:nvPr/>
        </p:nvSpPr>
        <p:spPr>
          <a:xfrm>
            <a:off x="728825" y="1692156"/>
            <a:ext cx="4212000" cy="377371"/>
          </a:xfrm>
          <a:prstGeom prst="roundRect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〇〇から〇〇まで一元管理できる</a:t>
            </a:r>
            <a:endParaRPr>
              <a:latin typeface="+mn-ea"/>
              <a:ea typeface="+mn-ea"/>
            </a:endParaRPr>
          </a:p>
        </p:txBody>
      </p:sp>
      <p:sp>
        <p:nvSpPr>
          <p:cNvPr id="74" name="Google Shape;74;p3">
            <a:extLst>
              <a:ext uri="{FF2B5EF4-FFF2-40B4-BE49-F238E27FC236}">
                <a16:creationId xmlns:a16="http://schemas.microsoft.com/office/drawing/2014/main" id="{DE5F2C6D-6380-F4D2-81DD-68438BD78DB5}"/>
              </a:ext>
            </a:extLst>
          </p:cNvPr>
          <p:cNvSpPr/>
          <p:nvPr/>
        </p:nvSpPr>
        <p:spPr>
          <a:xfrm>
            <a:off x="759624" y="2248303"/>
            <a:ext cx="540000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01</a:t>
            </a:r>
            <a:endParaRPr sz="18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75" name="Google Shape;75;p3">
            <a:extLst>
              <a:ext uri="{FF2B5EF4-FFF2-40B4-BE49-F238E27FC236}">
                <a16:creationId xmlns:a16="http://schemas.microsoft.com/office/drawing/2014/main" id="{4B6847B1-AD6A-5CDD-6C79-C7926533E547}"/>
              </a:ext>
            </a:extLst>
          </p:cNvPr>
          <p:cNvSpPr/>
          <p:nvPr/>
        </p:nvSpPr>
        <p:spPr>
          <a:xfrm>
            <a:off x="1340195" y="2248303"/>
            <a:ext cx="3599999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4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〇〇〇〇の作成・運用・自動更新</a:t>
            </a:r>
            <a:endParaRPr sz="12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76" name="Google Shape;76;p3">
            <a:extLst>
              <a:ext uri="{FF2B5EF4-FFF2-40B4-BE49-F238E27FC236}">
                <a16:creationId xmlns:a16="http://schemas.microsoft.com/office/drawing/2014/main" id="{27AE1FD2-EB66-20BF-57B8-E5F4259B93D5}"/>
              </a:ext>
            </a:extLst>
          </p:cNvPr>
          <p:cNvSpPr/>
          <p:nvPr/>
        </p:nvSpPr>
        <p:spPr>
          <a:xfrm>
            <a:off x="759624" y="2952846"/>
            <a:ext cx="540000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02</a:t>
            </a:r>
            <a:endParaRPr sz="18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77" name="Google Shape;77;p3">
            <a:extLst>
              <a:ext uri="{FF2B5EF4-FFF2-40B4-BE49-F238E27FC236}">
                <a16:creationId xmlns:a16="http://schemas.microsoft.com/office/drawing/2014/main" id="{FBAB33C3-DF56-160F-A1D9-0DE115F56527}"/>
              </a:ext>
            </a:extLst>
          </p:cNvPr>
          <p:cNvSpPr/>
          <p:nvPr/>
        </p:nvSpPr>
        <p:spPr>
          <a:xfrm>
            <a:off x="1340195" y="2952846"/>
            <a:ext cx="3599999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4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〇〇〇〇の編集・共有・公開</a:t>
            </a:r>
            <a:endParaRPr sz="1600" dirty="0">
              <a:latin typeface="+mn-ea"/>
              <a:ea typeface="+mn-ea"/>
            </a:endParaRPr>
          </a:p>
        </p:txBody>
      </p:sp>
      <p:sp>
        <p:nvSpPr>
          <p:cNvPr id="78" name="Google Shape;78;p3">
            <a:extLst>
              <a:ext uri="{FF2B5EF4-FFF2-40B4-BE49-F238E27FC236}">
                <a16:creationId xmlns:a16="http://schemas.microsoft.com/office/drawing/2014/main" id="{464055DD-A85A-2EBF-BB6F-D4A0E2AB1EA5}"/>
              </a:ext>
            </a:extLst>
          </p:cNvPr>
          <p:cNvSpPr/>
          <p:nvPr/>
        </p:nvSpPr>
        <p:spPr>
          <a:xfrm>
            <a:off x="759624" y="3657389"/>
            <a:ext cx="540000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03</a:t>
            </a:r>
            <a:endParaRPr sz="18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79" name="Google Shape;79;p3">
            <a:extLst>
              <a:ext uri="{FF2B5EF4-FFF2-40B4-BE49-F238E27FC236}">
                <a16:creationId xmlns:a16="http://schemas.microsoft.com/office/drawing/2014/main" id="{39880C11-77A2-06F2-C119-43AD359630FE}"/>
              </a:ext>
            </a:extLst>
          </p:cNvPr>
          <p:cNvSpPr/>
          <p:nvPr/>
        </p:nvSpPr>
        <p:spPr>
          <a:xfrm>
            <a:off x="1340195" y="3657389"/>
            <a:ext cx="3599999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4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〇〇〇〇の集計・管理・レポート作成</a:t>
            </a:r>
            <a:endParaRPr sz="1600" dirty="0">
              <a:latin typeface="+mn-ea"/>
              <a:ea typeface="+mn-ea"/>
            </a:endParaRPr>
          </a:p>
        </p:txBody>
      </p:sp>
      <p:sp>
        <p:nvSpPr>
          <p:cNvPr id="80" name="Google Shape;80;p3">
            <a:extLst>
              <a:ext uri="{FF2B5EF4-FFF2-40B4-BE49-F238E27FC236}">
                <a16:creationId xmlns:a16="http://schemas.microsoft.com/office/drawing/2014/main" id="{E6EC7F8A-A6E7-0A0C-578F-56E3309606F7}"/>
              </a:ext>
            </a:extLst>
          </p:cNvPr>
          <p:cNvSpPr/>
          <p:nvPr/>
        </p:nvSpPr>
        <p:spPr>
          <a:xfrm rot="10800000">
            <a:off x="2772740" y="2057576"/>
            <a:ext cx="124170" cy="107043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8" name="Google Shape;89;p4">
            <a:extLst>
              <a:ext uri="{FF2B5EF4-FFF2-40B4-BE49-F238E27FC236}">
                <a16:creationId xmlns:a16="http://schemas.microsoft.com/office/drawing/2014/main" id="{9D5E653A-3517-D4D9-7AD7-57DFF7E2C182}"/>
              </a:ext>
            </a:extLst>
          </p:cNvPr>
          <p:cNvSpPr txBox="1"/>
          <p:nvPr/>
        </p:nvSpPr>
        <p:spPr>
          <a:xfrm>
            <a:off x="7975600" y="3876765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" name="Google Shape;90;p4">
            <a:extLst>
              <a:ext uri="{FF2B5EF4-FFF2-40B4-BE49-F238E27FC236}">
                <a16:creationId xmlns:a16="http://schemas.microsoft.com/office/drawing/2014/main" id="{F488D0FF-ECF9-E9E5-DD07-9F9F261C8694}"/>
              </a:ext>
            </a:extLst>
          </p:cNvPr>
          <p:cNvGrpSpPr/>
          <p:nvPr/>
        </p:nvGrpSpPr>
        <p:grpSpPr>
          <a:xfrm>
            <a:off x="5179126" y="2219400"/>
            <a:ext cx="3213896" cy="2029306"/>
            <a:chOff x="5734161" y="2871968"/>
            <a:chExt cx="5141463" cy="3246402"/>
          </a:xfrm>
        </p:grpSpPr>
        <p:pic>
          <p:nvPicPr>
            <p:cNvPr id="10" name="Google Shape;91;p4">
              <a:extLst>
                <a:ext uri="{FF2B5EF4-FFF2-40B4-BE49-F238E27FC236}">
                  <a16:creationId xmlns:a16="http://schemas.microsoft.com/office/drawing/2014/main" id="{58D2B6F4-D292-81BC-4AFA-34499E5E1AE0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-90"/>
            <a:stretch/>
          </p:blipFill>
          <p:spPr>
            <a:xfrm>
              <a:off x="5734161" y="2871968"/>
              <a:ext cx="5141463" cy="28081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Google Shape;92;p4">
              <a:extLst>
                <a:ext uri="{FF2B5EF4-FFF2-40B4-BE49-F238E27FC236}">
                  <a16:creationId xmlns:a16="http://schemas.microsoft.com/office/drawing/2014/main" id="{6BD43088-E07D-19B7-6B01-4CA55A520B12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465051" y="3075854"/>
              <a:ext cx="3691234" cy="2178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Google Shape;93;p4">
              <a:extLst>
                <a:ext uri="{FF2B5EF4-FFF2-40B4-BE49-F238E27FC236}">
                  <a16:creationId xmlns:a16="http://schemas.microsoft.com/office/drawing/2014/main" id="{A2F25EBA-AF7D-6B68-B6E5-993CA890A78D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338784" y="3900447"/>
              <a:ext cx="1135638" cy="22179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94;p4">
              <a:extLst>
                <a:ext uri="{FF2B5EF4-FFF2-40B4-BE49-F238E27FC236}">
                  <a16:creationId xmlns:a16="http://schemas.microsoft.com/office/drawing/2014/main" id="{BAABE087-E508-2D5A-20B3-64CB274292C8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449257" y="4093183"/>
              <a:ext cx="926120" cy="19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" name="Google Shape;95;p4">
            <a:extLst>
              <a:ext uri="{FF2B5EF4-FFF2-40B4-BE49-F238E27FC236}">
                <a16:creationId xmlns:a16="http://schemas.microsoft.com/office/drawing/2014/main" id="{6756122B-5CDB-E4D5-37D8-436EF00C2394}"/>
              </a:ext>
            </a:extLst>
          </p:cNvPr>
          <p:cNvSpPr/>
          <p:nvPr/>
        </p:nvSpPr>
        <p:spPr>
          <a:xfrm>
            <a:off x="7418537" y="1721241"/>
            <a:ext cx="1080000" cy="108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〇〇型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〇〇ツール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75537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>
          <a:extLst>
            <a:ext uri="{FF2B5EF4-FFF2-40B4-BE49-F238E27FC236}">
              <a16:creationId xmlns:a16="http://schemas.microsoft.com/office/drawing/2014/main" id="{966991F2-189E-ACDE-913C-D745E211E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>
            <a:extLst>
              <a:ext uri="{FF2B5EF4-FFF2-40B4-BE49-F238E27FC236}">
                <a16:creationId xmlns:a16="http://schemas.microsoft.com/office/drawing/2014/main" id="{4C9C5B80-1997-322E-8985-EA01D9D365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ぜひ！〇〇〇〇〇〇サービスにアクセスしながらご視聴ください</a:t>
            </a:r>
          </a:p>
        </p:txBody>
      </p:sp>
      <p:sp>
        <p:nvSpPr>
          <p:cNvPr id="87" name="Google Shape;87;p4">
            <a:extLst>
              <a:ext uri="{FF2B5EF4-FFF2-40B4-BE49-F238E27FC236}">
                <a16:creationId xmlns:a16="http://schemas.microsoft.com/office/drawing/2014/main" id="{D014790C-B5DE-D9E6-11F8-BF9ABC5CE4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招待メールからアクセスいただけます。</a:t>
            </a:r>
          </a:p>
          <a:p>
            <a:pPr lvl="0"/>
            <a:r>
              <a:rPr lang="ja-JP" altLang="en-US"/>
              <a:t>＜件名</a:t>
            </a:r>
            <a:r>
              <a:rPr lang="en-US" altLang="ja-JP"/>
              <a:t>:【</a:t>
            </a:r>
            <a:r>
              <a:rPr lang="ja-JP" altLang="en-US"/>
              <a:t>お手続きが必要です</a:t>
            </a:r>
            <a:r>
              <a:rPr lang="en-US" altLang="ja-JP"/>
              <a:t>】 </a:t>
            </a:r>
            <a:r>
              <a:rPr lang="ja-JP" altLang="en-US"/>
              <a:t>〇〇〇〇〇〇サービス ご利用のご案内＞</a:t>
            </a:r>
          </a:p>
        </p:txBody>
      </p:sp>
      <p:sp>
        <p:nvSpPr>
          <p:cNvPr id="85" name="Google Shape;85;p4">
            <a:extLst>
              <a:ext uri="{FF2B5EF4-FFF2-40B4-BE49-F238E27FC236}">
                <a16:creationId xmlns:a16="http://schemas.microsoft.com/office/drawing/2014/main" id="{6352E116-C8A0-0E47-3910-B17EE0644A5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24</a:t>
            </a:fld>
            <a:endParaRPr lang="en-US"/>
          </a:p>
        </p:txBody>
      </p:sp>
      <p:sp>
        <p:nvSpPr>
          <p:cNvPr id="88" name="Google Shape;88;p4">
            <a:extLst>
              <a:ext uri="{FF2B5EF4-FFF2-40B4-BE49-F238E27FC236}">
                <a16:creationId xmlns:a16="http://schemas.microsoft.com/office/drawing/2014/main" id="{480B54AD-AF8D-41FF-93F2-266D6EC85992}"/>
              </a:ext>
            </a:extLst>
          </p:cNvPr>
          <p:cNvSpPr/>
          <p:nvPr/>
        </p:nvSpPr>
        <p:spPr>
          <a:xfrm>
            <a:off x="431800" y="1508019"/>
            <a:ext cx="8280000" cy="2952000"/>
          </a:xfrm>
          <a:prstGeom prst="roundRect">
            <a:avLst>
              <a:gd name="adj" fmla="val 1783"/>
            </a:avLst>
          </a:prstGeom>
          <a:noFill/>
          <a:ln w="12700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89" name="Google Shape;89;p4">
            <a:extLst>
              <a:ext uri="{FF2B5EF4-FFF2-40B4-BE49-F238E27FC236}">
                <a16:creationId xmlns:a16="http://schemas.microsoft.com/office/drawing/2014/main" id="{1EEB3CC7-A50D-BDD6-E170-3ADA51779F9D}"/>
              </a:ext>
            </a:extLst>
          </p:cNvPr>
          <p:cNvSpPr txBox="1"/>
          <p:nvPr/>
        </p:nvSpPr>
        <p:spPr>
          <a:xfrm>
            <a:off x="7975600" y="3876765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0" name="Google Shape;90;p4">
            <a:extLst>
              <a:ext uri="{FF2B5EF4-FFF2-40B4-BE49-F238E27FC236}">
                <a16:creationId xmlns:a16="http://schemas.microsoft.com/office/drawing/2014/main" id="{6BD87B50-CE27-D38F-BF83-D580EB6F0334}"/>
              </a:ext>
            </a:extLst>
          </p:cNvPr>
          <p:cNvGrpSpPr/>
          <p:nvPr/>
        </p:nvGrpSpPr>
        <p:grpSpPr>
          <a:xfrm>
            <a:off x="5179126" y="2219400"/>
            <a:ext cx="3213896" cy="2029306"/>
            <a:chOff x="5734161" y="2871968"/>
            <a:chExt cx="5141463" cy="3246402"/>
          </a:xfrm>
        </p:grpSpPr>
        <p:pic>
          <p:nvPicPr>
            <p:cNvPr id="91" name="Google Shape;91;p4">
              <a:extLst>
                <a:ext uri="{FF2B5EF4-FFF2-40B4-BE49-F238E27FC236}">
                  <a16:creationId xmlns:a16="http://schemas.microsoft.com/office/drawing/2014/main" id="{3D756DAE-61DB-C26A-26C6-5FBEFF78A2A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-90"/>
            <a:stretch/>
          </p:blipFill>
          <p:spPr>
            <a:xfrm>
              <a:off x="5734161" y="2871968"/>
              <a:ext cx="5141463" cy="28081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4">
              <a:extLst>
                <a:ext uri="{FF2B5EF4-FFF2-40B4-BE49-F238E27FC236}">
                  <a16:creationId xmlns:a16="http://schemas.microsoft.com/office/drawing/2014/main" id="{974746BE-34CD-0233-971D-CBFFB810E449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465051" y="3075854"/>
              <a:ext cx="3691234" cy="2178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4">
              <a:extLst>
                <a:ext uri="{FF2B5EF4-FFF2-40B4-BE49-F238E27FC236}">
                  <a16:creationId xmlns:a16="http://schemas.microsoft.com/office/drawing/2014/main" id="{107D264C-F12C-7930-7EE0-1C9F6D90E331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338784" y="3900447"/>
              <a:ext cx="1135638" cy="22179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4">
              <a:extLst>
                <a:ext uri="{FF2B5EF4-FFF2-40B4-BE49-F238E27FC236}">
                  <a16:creationId xmlns:a16="http://schemas.microsoft.com/office/drawing/2014/main" id="{58BD8658-2B64-C24E-A675-7E7B3C61BBD6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449257" y="4093183"/>
              <a:ext cx="926120" cy="19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" name="Google Shape;95;p4">
            <a:extLst>
              <a:ext uri="{FF2B5EF4-FFF2-40B4-BE49-F238E27FC236}">
                <a16:creationId xmlns:a16="http://schemas.microsoft.com/office/drawing/2014/main" id="{64B56C9B-6DA8-C505-0EFE-458FBA2652E5}"/>
              </a:ext>
            </a:extLst>
          </p:cNvPr>
          <p:cNvSpPr/>
          <p:nvPr/>
        </p:nvSpPr>
        <p:spPr>
          <a:xfrm>
            <a:off x="7418537" y="1721241"/>
            <a:ext cx="1080000" cy="108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〇〇型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〇〇ツール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4">
            <a:extLst>
              <a:ext uri="{FF2B5EF4-FFF2-40B4-BE49-F238E27FC236}">
                <a16:creationId xmlns:a16="http://schemas.microsoft.com/office/drawing/2014/main" id="{5A31890E-53A6-8F32-C26C-0C302ADA69AD}"/>
              </a:ext>
            </a:extLst>
          </p:cNvPr>
          <p:cNvSpPr/>
          <p:nvPr/>
        </p:nvSpPr>
        <p:spPr>
          <a:xfrm>
            <a:off x="645463" y="1728706"/>
            <a:ext cx="4320000" cy="252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実際のアカウント登録メールの</a:t>
            </a:r>
            <a:endParaRPr dirty="0">
              <a:solidFill>
                <a:schemeClr val="bg1"/>
              </a:solidFill>
              <a:latin typeface="+mn-ea"/>
              <a:ea typeface="+mn-e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</a:t>
            </a:r>
            <a:endParaRPr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97" name="Google Shape;97;p4">
            <a:extLst>
              <a:ext uri="{FF2B5EF4-FFF2-40B4-BE49-F238E27FC236}">
                <a16:creationId xmlns:a16="http://schemas.microsoft.com/office/drawing/2014/main" id="{FD018EAA-8126-2F97-6FF0-9933A2EFA724}"/>
              </a:ext>
            </a:extLst>
          </p:cNvPr>
          <p:cNvSpPr/>
          <p:nvPr/>
        </p:nvSpPr>
        <p:spPr>
          <a:xfrm>
            <a:off x="4176538" y="371595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346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〇〇〇〇サービスとは</a:t>
            </a:r>
          </a:p>
        </p:txBody>
      </p:sp>
      <p:sp>
        <p:nvSpPr>
          <p:cNvPr id="65" name="Google Shape;65;p3"/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〇〇を最適化する〇〇向けのサービスです。</a:t>
            </a:r>
            <a:endParaRPr lang="ja-JP" altLang="en-US" dirty="0"/>
          </a:p>
          <a:p>
            <a:pPr lvl="0"/>
            <a:r>
              <a:rPr lang="ja-JP" altLang="en-US"/>
              <a:t>知識がない方でも簡単に導入でき、コスト削減に繋がります。</a:t>
            </a:r>
            <a:endParaRPr lang="ja-JP" altLang="en-US" dirty="0"/>
          </a:p>
        </p:txBody>
      </p:sp>
      <p:sp>
        <p:nvSpPr>
          <p:cNvPr id="63" name="Google Shape;63;p3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2</a:t>
            </a:fld>
            <a:endParaRPr lang="en-US"/>
          </a:p>
        </p:txBody>
      </p:sp>
      <p:sp>
        <p:nvSpPr>
          <p:cNvPr id="2" name="Google Shape;62;p3">
            <a:extLst>
              <a:ext uri="{FF2B5EF4-FFF2-40B4-BE49-F238E27FC236}">
                <a16:creationId xmlns:a16="http://schemas.microsoft.com/office/drawing/2014/main" id="{ED379327-2864-1494-E67B-6C540E3FB164}"/>
              </a:ext>
            </a:extLst>
          </p:cNvPr>
          <p:cNvSpPr/>
          <p:nvPr/>
        </p:nvSpPr>
        <p:spPr>
          <a:xfrm>
            <a:off x="431800" y="1468455"/>
            <a:ext cx="8280000" cy="3096000"/>
          </a:xfrm>
          <a:prstGeom prst="roundRect">
            <a:avLst>
              <a:gd name="adj" fmla="val 1783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3" name="Google Shape;72;p3">
            <a:extLst>
              <a:ext uri="{FF2B5EF4-FFF2-40B4-BE49-F238E27FC236}">
                <a16:creationId xmlns:a16="http://schemas.microsoft.com/office/drawing/2014/main" id="{EB7B599A-C219-352E-88D7-7556250873C7}"/>
              </a:ext>
            </a:extLst>
          </p:cNvPr>
          <p:cNvSpPr/>
          <p:nvPr/>
        </p:nvSpPr>
        <p:spPr>
          <a:xfrm>
            <a:off x="728825" y="1692156"/>
            <a:ext cx="4212000" cy="377371"/>
          </a:xfrm>
          <a:prstGeom prst="roundRect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〇〇から〇〇まで一元管理できる</a:t>
            </a:r>
            <a:endParaRPr>
              <a:latin typeface="+mn-ea"/>
              <a:ea typeface="+mn-ea"/>
            </a:endParaRPr>
          </a:p>
        </p:txBody>
      </p:sp>
      <p:sp>
        <p:nvSpPr>
          <p:cNvPr id="4" name="Google Shape;74;p3">
            <a:extLst>
              <a:ext uri="{FF2B5EF4-FFF2-40B4-BE49-F238E27FC236}">
                <a16:creationId xmlns:a16="http://schemas.microsoft.com/office/drawing/2014/main" id="{DA266E99-3101-A7E0-4318-3F492DF4DE09}"/>
              </a:ext>
            </a:extLst>
          </p:cNvPr>
          <p:cNvSpPr/>
          <p:nvPr/>
        </p:nvSpPr>
        <p:spPr>
          <a:xfrm>
            <a:off x="759624" y="2248303"/>
            <a:ext cx="540000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01</a:t>
            </a:r>
            <a:endParaRPr sz="18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5" name="Google Shape;75;p3">
            <a:extLst>
              <a:ext uri="{FF2B5EF4-FFF2-40B4-BE49-F238E27FC236}">
                <a16:creationId xmlns:a16="http://schemas.microsoft.com/office/drawing/2014/main" id="{41B7480B-ECE5-DCFE-6429-3C3CB42C147E}"/>
              </a:ext>
            </a:extLst>
          </p:cNvPr>
          <p:cNvSpPr/>
          <p:nvPr/>
        </p:nvSpPr>
        <p:spPr>
          <a:xfrm>
            <a:off x="1340195" y="2248303"/>
            <a:ext cx="3599999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4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〇〇〇〇の作成・運用・自動更新</a:t>
            </a:r>
            <a:endParaRPr sz="12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6" name="Google Shape;76;p3">
            <a:extLst>
              <a:ext uri="{FF2B5EF4-FFF2-40B4-BE49-F238E27FC236}">
                <a16:creationId xmlns:a16="http://schemas.microsoft.com/office/drawing/2014/main" id="{58E41F0C-E7F6-DF9C-1AAB-D5CA00F5A6CF}"/>
              </a:ext>
            </a:extLst>
          </p:cNvPr>
          <p:cNvSpPr/>
          <p:nvPr/>
        </p:nvSpPr>
        <p:spPr>
          <a:xfrm>
            <a:off x="759624" y="2952846"/>
            <a:ext cx="540000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02</a:t>
            </a:r>
            <a:endParaRPr sz="18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7" name="Google Shape;77;p3">
            <a:extLst>
              <a:ext uri="{FF2B5EF4-FFF2-40B4-BE49-F238E27FC236}">
                <a16:creationId xmlns:a16="http://schemas.microsoft.com/office/drawing/2014/main" id="{1D30C4D5-A2BC-E5BF-1350-85CA6D06C92C}"/>
              </a:ext>
            </a:extLst>
          </p:cNvPr>
          <p:cNvSpPr/>
          <p:nvPr/>
        </p:nvSpPr>
        <p:spPr>
          <a:xfrm>
            <a:off x="1340195" y="2952846"/>
            <a:ext cx="3599999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4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〇〇〇〇の編集・共有・公開</a:t>
            </a:r>
            <a:endParaRPr sz="1600" dirty="0">
              <a:latin typeface="+mn-ea"/>
              <a:ea typeface="+mn-ea"/>
            </a:endParaRPr>
          </a:p>
        </p:txBody>
      </p:sp>
      <p:sp>
        <p:nvSpPr>
          <p:cNvPr id="15" name="Google Shape;78;p3">
            <a:extLst>
              <a:ext uri="{FF2B5EF4-FFF2-40B4-BE49-F238E27FC236}">
                <a16:creationId xmlns:a16="http://schemas.microsoft.com/office/drawing/2014/main" id="{EA096B6F-B58F-F15D-FC05-37828C33206B}"/>
              </a:ext>
            </a:extLst>
          </p:cNvPr>
          <p:cNvSpPr/>
          <p:nvPr/>
        </p:nvSpPr>
        <p:spPr>
          <a:xfrm>
            <a:off x="759624" y="3657389"/>
            <a:ext cx="540000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03</a:t>
            </a:r>
            <a:endParaRPr sz="18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" name="Google Shape;79;p3">
            <a:extLst>
              <a:ext uri="{FF2B5EF4-FFF2-40B4-BE49-F238E27FC236}">
                <a16:creationId xmlns:a16="http://schemas.microsoft.com/office/drawing/2014/main" id="{78BA8F81-777D-8300-23F2-E6C41E5B895B}"/>
              </a:ext>
            </a:extLst>
          </p:cNvPr>
          <p:cNvSpPr/>
          <p:nvPr/>
        </p:nvSpPr>
        <p:spPr>
          <a:xfrm>
            <a:off x="1340195" y="3657389"/>
            <a:ext cx="3599999" cy="61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4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〇〇〇〇の集計・管理・レポート作成</a:t>
            </a:r>
            <a:endParaRPr sz="1600" dirty="0">
              <a:latin typeface="+mn-ea"/>
              <a:ea typeface="+mn-ea"/>
            </a:endParaRPr>
          </a:p>
        </p:txBody>
      </p:sp>
      <p:sp>
        <p:nvSpPr>
          <p:cNvPr id="17" name="Google Shape;80;p3">
            <a:extLst>
              <a:ext uri="{FF2B5EF4-FFF2-40B4-BE49-F238E27FC236}">
                <a16:creationId xmlns:a16="http://schemas.microsoft.com/office/drawing/2014/main" id="{1C6567CE-E855-A79C-E7B3-0A7BEBC293D4}"/>
              </a:ext>
            </a:extLst>
          </p:cNvPr>
          <p:cNvSpPr/>
          <p:nvPr/>
        </p:nvSpPr>
        <p:spPr>
          <a:xfrm rot="10800000">
            <a:off x="2772740" y="2057576"/>
            <a:ext cx="124170" cy="107043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8" name="Google Shape;89;p4">
            <a:extLst>
              <a:ext uri="{FF2B5EF4-FFF2-40B4-BE49-F238E27FC236}">
                <a16:creationId xmlns:a16="http://schemas.microsoft.com/office/drawing/2014/main" id="{D7684CAB-28AC-919D-63B8-06FB3B0E6A42}"/>
              </a:ext>
            </a:extLst>
          </p:cNvPr>
          <p:cNvSpPr txBox="1"/>
          <p:nvPr/>
        </p:nvSpPr>
        <p:spPr>
          <a:xfrm>
            <a:off x="7975600" y="3876765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90;p4">
            <a:extLst>
              <a:ext uri="{FF2B5EF4-FFF2-40B4-BE49-F238E27FC236}">
                <a16:creationId xmlns:a16="http://schemas.microsoft.com/office/drawing/2014/main" id="{F7117517-BED9-6710-B774-579565472E9E}"/>
              </a:ext>
            </a:extLst>
          </p:cNvPr>
          <p:cNvGrpSpPr/>
          <p:nvPr/>
        </p:nvGrpSpPr>
        <p:grpSpPr>
          <a:xfrm>
            <a:off x="5179126" y="2219400"/>
            <a:ext cx="3213896" cy="2029306"/>
            <a:chOff x="5734161" y="2871968"/>
            <a:chExt cx="5141463" cy="3246402"/>
          </a:xfrm>
        </p:grpSpPr>
        <p:pic>
          <p:nvPicPr>
            <p:cNvPr id="20" name="Google Shape;91;p4">
              <a:extLst>
                <a:ext uri="{FF2B5EF4-FFF2-40B4-BE49-F238E27FC236}">
                  <a16:creationId xmlns:a16="http://schemas.microsoft.com/office/drawing/2014/main" id="{41455957-87E8-AB93-D5B8-B4BBF5CD70C2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-90"/>
            <a:stretch/>
          </p:blipFill>
          <p:spPr>
            <a:xfrm>
              <a:off x="5734161" y="2871968"/>
              <a:ext cx="5141463" cy="28081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92;p4">
              <a:extLst>
                <a:ext uri="{FF2B5EF4-FFF2-40B4-BE49-F238E27FC236}">
                  <a16:creationId xmlns:a16="http://schemas.microsoft.com/office/drawing/2014/main" id="{317CF599-C8F5-A8FE-AEDC-7D69D7F08198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465051" y="3075854"/>
              <a:ext cx="3691234" cy="2178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Google Shape;93;p4">
              <a:extLst>
                <a:ext uri="{FF2B5EF4-FFF2-40B4-BE49-F238E27FC236}">
                  <a16:creationId xmlns:a16="http://schemas.microsoft.com/office/drawing/2014/main" id="{22EE7FF4-5291-3D0C-F6DF-B46E5B54314C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338784" y="3900447"/>
              <a:ext cx="1135638" cy="22179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94;p4">
              <a:extLst>
                <a:ext uri="{FF2B5EF4-FFF2-40B4-BE49-F238E27FC236}">
                  <a16:creationId xmlns:a16="http://schemas.microsoft.com/office/drawing/2014/main" id="{05223DBD-BA65-2F59-CE87-391AEFE1BC84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449257" y="4093183"/>
              <a:ext cx="926120" cy="19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4" name="Google Shape;95;p4">
            <a:extLst>
              <a:ext uri="{FF2B5EF4-FFF2-40B4-BE49-F238E27FC236}">
                <a16:creationId xmlns:a16="http://schemas.microsoft.com/office/drawing/2014/main" id="{4BD5DFDB-9D26-4BDA-B802-DEFDA56E14A9}"/>
              </a:ext>
            </a:extLst>
          </p:cNvPr>
          <p:cNvSpPr/>
          <p:nvPr/>
        </p:nvSpPr>
        <p:spPr>
          <a:xfrm>
            <a:off x="7418537" y="1721241"/>
            <a:ext cx="1080000" cy="108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〇〇型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〇〇ツール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ぜひ！〇〇〇〇〇〇サービスにアクセスください</a:t>
            </a:r>
          </a:p>
        </p:txBody>
      </p:sp>
      <p:sp>
        <p:nvSpPr>
          <p:cNvPr id="87" name="Google Shape;87;p4"/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招待メールからアクセスいただけます。</a:t>
            </a:r>
          </a:p>
          <a:p>
            <a:pPr lvl="0"/>
            <a:r>
              <a:rPr lang="ja-JP" altLang="en-US"/>
              <a:t>＜件名</a:t>
            </a:r>
            <a:r>
              <a:rPr lang="en-US" altLang="ja-JP" dirty="0"/>
              <a:t>:【</a:t>
            </a:r>
            <a:r>
              <a:rPr lang="ja-JP" altLang="en-US"/>
              <a:t>お手続きが必要です</a:t>
            </a:r>
            <a:r>
              <a:rPr lang="en-US" altLang="ja-JP" dirty="0"/>
              <a:t>】 </a:t>
            </a:r>
            <a:r>
              <a:rPr lang="ja-JP" altLang="en-US"/>
              <a:t>〇〇〇〇〇〇サービス ご利用のご案内＞</a:t>
            </a:r>
          </a:p>
        </p:txBody>
      </p:sp>
      <p:sp>
        <p:nvSpPr>
          <p:cNvPr id="85" name="Google Shape;85;p4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3</a:t>
            </a:fld>
            <a:endParaRPr lang="en-US"/>
          </a:p>
        </p:txBody>
      </p:sp>
      <p:sp>
        <p:nvSpPr>
          <p:cNvPr id="88" name="Google Shape;88;p4"/>
          <p:cNvSpPr/>
          <p:nvPr/>
        </p:nvSpPr>
        <p:spPr>
          <a:xfrm>
            <a:off x="431800" y="1508019"/>
            <a:ext cx="8280000" cy="2952000"/>
          </a:xfrm>
          <a:prstGeom prst="roundRect">
            <a:avLst>
              <a:gd name="adj" fmla="val 1783"/>
            </a:avLst>
          </a:prstGeom>
          <a:noFill/>
          <a:ln w="12700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7975600" y="3876765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0" name="Google Shape;90;p4"/>
          <p:cNvGrpSpPr/>
          <p:nvPr/>
        </p:nvGrpSpPr>
        <p:grpSpPr>
          <a:xfrm>
            <a:off x="5179126" y="2219400"/>
            <a:ext cx="3213896" cy="2029306"/>
            <a:chOff x="5734161" y="2871968"/>
            <a:chExt cx="5141463" cy="3246402"/>
          </a:xfrm>
        </p:grpSpPr>
        <p:pic>
          <p:nvPicPr>
            <p:cNvPr id="91" name="Google Shape;91;p4"/>
            <p:cNvPicPr preferRelativeResize="0"/>
            <p:nvPr/>
          </p:nvPicPr>
          <p:blipFill rotWithShape="1">
            <a:blip r:embed="rId3">
              <a:alphaModFix/>
            </a:blip>
            <a:srcRect r="-90"/>
            <a:stretch/>
          </p:blipFill>
          <p:spPr>
            <a:xfrm>
              <a:off x="5734161" y="2871968"/>
              <a:ext cx="5141463" cy="28081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465051" y="3075854"/>
              <a:ext cx="3691234" cy="2178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4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338784" y="3900447"/>
              <a:ext cx="1135638" cy="22179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4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449257" y="4093183"/>
              <a:ext cx="926120" cy="19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" name="Google Shape;95;p4"/>
          <p:cNvSpPr/>
          <p:nvPr/>
        </p:nvSpPr>
        <p:spPr>
          <a:xfrm>
            <a:off x="7418537" y="1721241"/>
            <a:ext cx="1080000" cy="108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〇〇型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9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〇〇ツール</a:t>
            </a:r>
            <a:endParaRPr sz="9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645463" y="1728706"/>
            <a:ext cx="4320000" cy="252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実際のアカウント登録メールの</a:t>
            </a:r>
            <a:endParaRPr dirty="0">
              <a:solidFill>
                <a:schemeClr val="bg1"/>
              </a:solidFill>
              <a:latin typeface="+mn-ea"/>
              <a:ea typeface="+mn-e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</a:t>
            </a:r>
            <a:endParaRPr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4176538" y="371595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4</a:t>
            </a:fld>
            <a:endParaRPr/>
          </a:p>
        </p:txBody>
      </p:sp>
      <p:sp>
        <p:nvSpPr>
          <p:cNvPr id="103" name="Google Shape;103;p5"/>
          <p:cNvSpPr txBox="1">
            <a:spLocks noGrp="1"/>
          </p:cNvSpPr>
          <p:nvPr>
            <p:ph type="title"/>
          </p:nvPr>
        </p:nvSpPr>
        <p:spPr>
          <a:xfrm>
            <a:off x="432000" y="1455184"/>
            <a:ext cx="828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ja-JP"/>
            </a:br>
            <a:r>
              <a:rPr lang="ja-JP"/>
              <a:t>① 〇〇〇〇〇〇機能</a:t>
            </a:r>
            <a:endParaRPr dirty="0"/>
          </a:p>
        </p:txBody>
      </p:sp>
      <p:sp>
        <p:nvSpPr>
          <p:cNvPr id="104" name="Google Shape;104;p5"/>
          <p:cNvSpPr txBox="1"/>
          <p:nvPr/>
        </p:nvSpPr>
        <p:spPr>
          <a:xfrm>
            <a:off x="431800" y="3111386"/>
            <a:ext cx="82800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活用によって得られる効果</a:t>
            </a:r>
            <a:endParaRPr sz="1600" b="0" i="0" u="none" strike="noStrike" cap="none" dirty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こんな方におすすめ</a:t>
            </a:r>
          </a:p>
        </p:txBody>
      </p:sp>
      <p:sp>
        <p:nvSpPr>
          <p:cNvPr id="111" name="Google Shape;111;p6"/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直面している課題と提供サービスで解消・得られる効果を簡潔に記入する。</a:t>
            </a:r>
          </a:p>
          <a:p>
            <a:pPr lvl="0"/>
            <a:r>
              <a:rPr lang="ja-JP" altLang="en-US"/>
              <a:t>〇〇〇〇〇〇〇〇〇〇〇〇〇〇〇〇〇〇</a:t>
            </a:r>
          </a:p>
        </p:txBody>
      </p:sp>
      <p:sp>
        <p:nvSpPr>
          <p:cNvPr id="109" name="Google Shape;109;p6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5</a:t>
            </a:fld>
            <a:endParaRPr lang="en-US"/>
          </a:p>
        </p:txBody>
      </p:sp>
      <p:sp>
        <p:nvSpPr>
          <p:cNvPr id="112" name="Google Shape;112;p6"/>
          <p:cNvSpPr/>
          <p:nvPr/>
        </p:nvSpPr>
        <p:spPr>
          <a:xfrm>
            <a:off x="431800" y="1542271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①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13" name="Google Shape;113;p6"/>
          <p:cNvSpPr/>
          <p:nvPr/>
        </p:nvSpPr>
        <p:spPr>
          <a:xfrm>
            <a:off x="4752200" y="1542271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顧客の〇〇〇を可視化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14" name="Google Shape;114;p6"/>
          <p:cNvGrpSpPr/>
          <p:nvPr/>
        </p:nvGrpSpPr>
        <p:grpSpPr>
          <a:xfrm>
            <a:off x="648763" y="1775603"/>
            <a:ext cx="361336" cy="361336"/>
            <a:chOff x="3664857" y="2294778"/>
            <a:chExt cx="361336" cy="361336"/>
          </a:xfrm>
        </p:grpSpPr>
        <p:sp>
          <p:nvSpPr>
            <p:cNvPr id="115" name="Google Shape;115;p6"/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16" name="Google Shape;116;p6"/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17" name="Google Shape;117;p6"/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18" name="Google Shape;118;p6"/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19" name="Google Shape;119;p6"/>
          <p:cNvGrpSpPr/>
          <p:nvPr/>
        </p:nvGrpSpPr>
        <p:grpSpPr>
          <a:xfrm>
            <a:off x="4962995" y="1775603"/>
            <a:ext cx="361336" cy="361336"/>
            <a:chOff x="5082524" y="2074439"/>
            <a:chExt cx="361336" cy="361336"/>
          </a:xfrm>
        </p:grpSpPr>
        <p:sp>
          <p:nvSpPr>
            <p:cNvPr id="120" name="Google Shape;120;p6"/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22" name="Google Shape;122;p6"/>
          <p:cNvSpPr/>
          <p:nvPr/>
        </p:nvSpPr>
        <p:spPr>
          <a:xfrm rot="5400000">
            <a:off x="4481532" y="1901528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431800" y="2549035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dirty="0">
                <a:solidFill>
                  <a:schemeClr val="dk1"/>
                </a:solidFill>
                <a:latin typeface="+mn-ea"/>
                <a:ea typeface="+mn-ea"/>
              </a:rPr>
              <a:t>②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</a:p>
        </p:txBody>
      </p:sp>
      <p:sp>
        <p:nvSpPr>
          <p:cNvPr id="124" name="Google Shape;124;p6"/>
          <p:cNvSpPr/>
          <p:nvPr/>
        </p:nvSpPr>
        <p:spPr>
          <a:xfrm>
            <a:off x="4752200" y="2549035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で</a:t>
            </a: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作業を効率化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25" name="Google Shape;125;p6"/>
          <p:cNvGrpSpPr/>
          <p:nvPr/>
        </p:nvGrpSpPr>
        <p:grpSpPr>
          <a:xfrm>
            <a:off x="648763" y="2782367"/>
            <a:ext cx="361336" cy="361336"/>
            <a:chOff x="3664857" y="2294778"/>
            <a:chExt cx="361336" cy="361336"/>
          </a:xfrm>
        </p:grpSpPr>
        <p:sp>
          <p:nvSpPr>
            <p:cNvPr id="126" name="Google Shape;126;p6"/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27" name="Google Shape;127;p6"/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28" name="Google Shape;128;p6"/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29" name="Google Shape;129;p6"/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30" name="Google Shape;130;p6"/>
          <p:cNvGrpSpPr/>
          <p:nvPr/>
        </p:nvGrpSpPr>
        <p:grpSpPr>
          <a:xfrm>
            <a:off x="4962995" y="2782367"/>
            <a:ext cx="361336" cy="361336"/>
            <a:chOff x="5082524" y="2074439"/>
            <a:chExt cx="361336" cy="361336"/>
          </a:xfrm>
        </p:grpSpPr>
        <p:sp>
          <p:nvSpPr>
            <p:cNvPr id="131" name="Google Shape;131;p6"/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32" name="Google Shape;132;p6"/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33" name="Google Shape;133;p6"/>
          <p:cNvSpPr/>
          <p:nvPr/>
        </p:nvSpPr>
        <p:spPr>
          <a:xfrm rot="5400000">
            <a:off x="4481532" y="2908292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431800" y="3555799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直面している課題</a:t>
            </a:r>
            <a:r>
              <a:rPr lang="en-US" altLang="ja-JP" sz="1100" dirty="0">
                <a:solidFill>
                  <a:schemeClr val="dk1"/>
                </a:solidFill>
                <a:latin typeface="+mn-ea"/>
                <a:ea typeface="+mn-ea"/>
              </a:rPr>
              <a:t>③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〇〇〇〇〇〇</a:t>
            </a:r>
          </a:p>
        </p:txBody>
      </p:sp>
      <p:sp>
        <p:nvSpPr>
          <p:cNvPr id="135" name="Google Shape;135;p6"/>
          <p:cNvSpPr/>
          <p:nvPr/>
        </p:nvSpPr>
        <p:spPr>
          <a:xfrm>
            <a:off x="4752200" y="3555799"/>
            <a:ext cx="3960000" cy="828000"/>
          </a:xfrm>
          <a:prstGeom prst="roundRect">
            <a:avLst>
              <a:gd name="adj" fmla="val 6943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20000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〇〇〇〇を</a:t>
            </a:r>
            <a:r>
              <a:rPr lang="ja-JP" altLang="en-US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もと</a:t>
            </a:r>
            <a:r>
              <a:rPr lang="ja-JP" sz="11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にした信頼性のある情報</a:t>
            </a:r>
            <a:endParaRPr sz="11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136" name="Google Shape;136;p6"/>
          <p:cNvGrpSpPr/>
          <p:nvPr/>
        </p:nvGrpSpPr>
        <p:grpSpPr>
          <a:xfrm>
            <a:off x="648763" y="3789131"/>
            <a:ext cx="361336" cy="361336"/>
            <a:chOff x="3664857" y="2294778"/>
            <a:chExt cx="361336" cy="361336"/>
          </a:xfrm>
        </p:grpSpPr>
        <p:sp>
          <p:nvSpPr>
            <p:cNvPr id="137" name="Google Shape;137;p6"/>
            <p:cNvSpPr/>
            <p:nvPr/>
          </p:nvSpPr>
          <p:spPr>
            <a:xfrm>
              <a:off x="3664857" y="2294778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138" name="Google Shape;138;p6"/>
            <p:cNvGrpSpPr/>
            <p:nvPr/>
          </p:nvGrpSpPr>
          <p:grpSpPr>
            <a:xfrm>
              <a:off x="3773525" y="2402703"/>
              <a:ext cx="144000" cy="144000"/>
              <a:chOff x="4558044" y="3139266"/>
              <a:chExt cx="288000" cy="288000"/>
            </a:xfrm>
          </p:grpSpPr>
          <p:cxnSp>
            <p:nvCxnSpPr>
              <p:cNvPr id="139" name="Google Shape;139;p6"/>
              <p:cNvCxnSpPr/>
              <p:nvPr/>
            </p:nvCxnSpPr>
            <p:spPr>
              <a:xfrm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40" name="Google Shape;140;p6"/>
              <p:cNvCxnSpPr/>
              <p:nvPr/>
            </p:nvCxnSpPr>
            <p:spPr>
              <a:xfrm flipH="1">
                <a:off x="4558044" y="3139266"/>
                <a:ext cx="288000" cy="288000"/>
              </a:xfrm>
              <a:prstGeom prst="straightConnector1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grpSp>
        <p:nvGrpSpPr>
          <p:cNvPr id="141" name="Google Shape;141;p6"/>
          <p:cNvGrpSpPr/>
          <p:nvPr/>
        </p:nvGrpSpPr>
        <p:grpSpPr>
          <a:xfrm>
            <a:off x="4962995" y="3789131"/>
            <a:ext cx="361336" cy="361336"/>
            <a:chOff x="5082524" y="2074439"/>
            <a:chExt cx="361336" cy="361336"/>
          </a:xfrm>
        </p:grpSpPr>
        <p:sp>
          <p:nvSpPr>
            <p:cNvPr id="142" name="Google Shape;142;p6"/>
            <p:cNvSpPr/>
            <p:nvPr/>
          </p:nvSpPr>
          <p:spPr>
            <a:xfrm>
              <a:off x="5082524" y="2074439"/>
              <a:ext cx="361336" cy="361336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143" name="Google Shape;143;p6"/>
            <p:cNvSpPr/>
            <p:nvPr/>
          </p:nvSpPr>
          <p:spPr>
            <a:xfrm>
              <a:off x="5191192" y="2182364"/>
              <a:ext cx="144000" cy="144000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44" name="Google Shape;144;p6"/>
          <p:cNvSpPr/>
          <p:nvPr/>
        </p:nvSpPr>
        <p:spPr>
          <a:xfrm rot="5400000">
            <a:off x="4481532" y="3915056"/>
            <a:ext cx="216000" cy="1080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en-US" altLang="ja-JP" dirty="0">
                <a:sym typeface="Arial"/>
              </a:rPr>
              <a:t>① </a:t>
            </a:r>
            <a:r>
              <a:rPr lang="ja-JP" altLang="en-US">
                <a:sym typeface="Arial"/>
              </a:rPr>
              <a:t>〇〇〇〇〇〇機能の特徴</a:t>
            </a:r>
            <a:endParaRPr lang="ja-JP" altLang="en-US" dirty="0">
              <a:sym typeface="Arial"/>
            </a:endParaRPr>
          </a:p>
        </p:txBody>
      </p:sp>
      <p:sp>
        <p:nvSpPr>
          <p:cNvPr id="151" name="Google Shape;151;p7"/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前述の「よくある課題」に対して解決できることや機能の補足情報を記入する。</a:t>
            </a:r>
          </a:p>
          <a:p>
            <a:pPr lvl="0"/>
            <a:r>
              <a:rPr lang="ja-JP" altLang="en-US"/>
              <a:t>〇〇〇〇〇〇〇〇〇〇〇〇〇〇〇〇〇〇</a:t>
            </a:r>
          </a:p>
        </p:txBody>
      </p:sp>
      <p:sp>
        <p:nvSpPr>
          <p:cNvPr id="149" name="Google Shape;149;p7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6</a:t>
            </a:fld>
            <a:endParaRPr lang="en-US"/>
          </a:p>
        </p:txBody>
      </p:sp>
      <p:sp>
        <p:nvSpPr>
          <p:cNvPr id="152" name="Google Shape;152;p7"/>
          <p:cNvSpPr/>
          <p:nvPr/>
        </p:nvSpPr>
        <p:spPr>
          <a:xfrm>
            <a:off x="431800" y="1557926"/>
            <a:ext cx="3960000" cy="270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実際の機能利用画面の</a:t>
            </a:r>
            <a:endParaRPr sz="1000" b="0" i="0" u="none" strike="noStrike" cap="none">
              <a:solidFill>
                <a:schemeClr val="bg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</a:t>
            </a:r>
            <a:endParaRPr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3615557" y="367476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54" name="Google Shape;154;p7"/>
          <p:cNvSpPr txBox="1"/>
          <p:nvPr/>
        </p:nvSpPr>
        <p:spPr>
          <a:xfrm>
            <a:off x="431799" y="4362772"/>
            <a:ext cx="3960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テキストテキストテキスト</a:t>
            </a:r>
            <a:endParaRPr>
              <a:latin typeface="+mn-ea"/>
              <a:ea typeface="+mn-ea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4754418" y="1557926"/>
            <a:ext cx="3960000" cy="2700000"/>
          </a:xfrm>
          <a:prstGeom prst="roundRect">
            <a:avLst>
              <a:gd name="adj" fmla="val 1781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アウトプットサンプルの</a:t>
            </a:r>
            <a:endParaRPr sz="1000" b="0" i="0" u="none" strike="noStrike" cap="none">
              <a:solidFill>
                <a:schemeClr val="bg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bg1"/>
                </a:solidFill>
                <a:latin typeface="+mn-ea"/>
                <a:ea typeface="+mn-ea"/>
                <a:cs typeface="Arial"/>
                <a:sym typeface="Arial"/>
              </a:rPr>
              <a:t>スクリーンショットなど</a:t>
            </a:r>
            <a:endParaRPr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7938175" y="3674764"/>
            <a:ext cx="542926" cy="343229"/>
          </a:xfrm>
          <a:custGeom>
            <a:avLst/>
            <a:gdLst/>
            <a:ahLst/>
            <a:cxnLst/>
            <a:rect l="l" t="t" r="r" b="b"/>
            <a:pathLst>
              <a:path w="1714501" h="1083880" extrusionOk="0">
                <a:moveTo>
                  <a:pt x="1085851" y="0"/>
                </a:moveTo>
                <a:lnTo>
                  <a:pt x="1714501" y="1083880"/>
                </a:lnTo>
                <a:lnTo>
                  <a:pt x="457200" y="1083880"/>
                </a:lnTo>
                <a:lnTo>
                  <a:pt x="457201" y="1083879"/>
                </a:lnTo>
                <a:lnTo>
                  <a:pt x="0" y="1083879"/>
                </a:lnTo>
                <a:lnTo>
                  <a:pt x="414338" y="369504"/>
                </a:lnTo>
                <a:lnTo>
                  <a:pt x="642938" y="763643"/>
                </a:lnTo>
                <a:close/>
                <a:moveTo>
                  <a:pt x="596357" y="0"/>
                </a:moveTo>
                <a:cubicBezTo>
                  <a:pt x="673211" y="0"/>
                  <a:pt x="735514" y="62303"/>
                  <a:pt x="735514" y="139157"/>
                </a:cubicBezTo>
                <a:cubicBezTo>
                  <a:pt x="735514" y="216011"/>
                  <a:pt x="673211" y="278314"/>
                  <a:pt x="596357" y="278314"/>
                </a:cubicBezTo>
                <a:cubicBezTo>
                  <a:pt x="519503" y="278314"/>
                  <a:pt x="457200" y="216011"/>
                  <a:pt x="457200" y="139157"/>
                </a:cubicBezTo>
                <a:cubicBezTo>
                  <a:pt x="457200" y="62303"/>
                  <a:pt x="519503" y="0"/>
                  <a:pt x="5963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57" name="Google Shape;157;p7"/>
          <p:cNvSpPr txBox="1"/>
          <p:nvPr/>
        </p:nvSpPr>
        <p:spPr>
          <a:xfrm>
            <a:off x="4754417" y="4362772"/>
            <a:ext cx="3960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テキストテキストテキスト</a:t>
            </a:r>
            <a:endParaRPr>
              <a:latin typeface="+mn-ea"/>
              <a:ea typeface="+mn-ea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4389583" y="2673770"/>
            <a:ext cx="362619" cy="468312"/>
          </a:xfrm>
          <a:prstGeom prst="rightArrow">
            <a:avLst>
              <a:gd name="adj1" fmla="val 50000"/>
              <a:gd name="adj2" fmla="val 64112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/>
          <p:cNvSpPr txBox="1">
            <a:spLocks noGrp="1"/>
          </p:cNvSpPr>
          <p:nvPr>
            <p:ph type="title"/>
          </p:nvPr>
        </p:nvSpPr>
        <p:spPr>
          <a:xfrm>
            <a:off x="432000" y="159731"/>
            <a:ext cx="8280000" cy="36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r>
              <a:rPr lang="ja-JP" altLang="en-US"/>
              <a:t>ワークタイム</a:t>
            </a:r>
          </a:p>
        </p:txBody>
      </p:sp>
      <p:sp>
        <p:nvSpPr>
          <p:cNvPr id="165" name="Google Shape;165;p8"/>
          <p:cNvSpPr txBox="1">
            <a:spLocks noGrp="1"/>
          </p:cNvSpPr>
          <p:nvPr>
            <p:ph type="body" idx="1"/>
          </p:nvPr>
        </p:nvSpPr>
        <p:spPr>
          <a:xfrm>
            <a:off x="431800" y="758825"/>
            <a:ext cx="8280400" cy="576000"/>
          </a:xfr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lvl="0"/>
            <a:r>
              <a:rPr lang="ja-JP" altLang="en-US"/>
              <a:t>〇〇〇〇〇〇機能で、自社業界の現状を把握してみましょう。</a:t>
            </a:r>
          </a:p>
        </p:txBody>
      </p:sp>
      <p:sp>
        <p:nvSpPr>
          <p:cNvPr id="163" name="Google Shape;163;p8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lvl="0"/>
            <a:fld id="{00000000-1234-1234-1234-123412341234}" type="slidenum">
              <a:rPr lang="en-US" altLang="ja-JP"/>
              <a:pPr lvl="0"/>
              <a:t>7</a:t>
            </a:fld>
            <a:endParaRPr lang="en-US"/>
          </a:p>
        </p:txBody>
      </p:sp>
      <p:sp>
        <p:nvSpPr>
          <p:cNvPr id="166" name="Google Shape;166;p8"/>
          <p:cNvSpPr/>
          <p:nvPr/>
        </p:nvSpPr>
        <p:spPr>
          <a:xfrm>
            <a:off x="431800" y="1466850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7" name="Google Shape;167;p8"/>
          <p:cNvSpPr/>
          <p:nvPr/>
        </p:nvSpPr>
        <p:spPr>
          <a:xfrm>
            <a:off x="591127" y="1618000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1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8" name="Google Shape;168;p8"/>
          <p:cNvSpPr/>
          <p:nvPr/>
        </p:nvSpPr>
        <p:spPr>
          <a:xfrm>
            <a:off x="431800" y="2445904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69" name="Google Shape;169;p8"/>
          <p:cNvSpPr/>
          <p:nvPr/>
        </p:nvSpPr>
        <p:spPr>
          <a:xfrm>
            <a:off x="591127" y="2597054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2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0" name="Google Shape;170;p8"/>
          <p:cNvSpPr/>
          <p:nvPr/>
        </p:nvSpPr>
        <p:spPr>
          <a:xfrm>
            <a:off x="431800" y="3424958"/>
            <a:ext cx="8280400" cy="828000"/>
          </a:xfrm>
          <a:prstGeom prst="roundRect">
            <a:avLst>
              <a:gd name="adj" fmla="val 6943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827975" tIns="72000" rIns="72000" bIns="72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検索ワードやプロンプトなど、作業に必要な例題を記入する。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◯◯◯◯◯◯◯◯◯◯◯◯◯◯</a:t>
            </a:r>
            <a:endParaRPr sz="1200" b="0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1" name="Google Shape;171;p8"/>
          <p:cNvSpPr/>
          <p:nvPr/>
        </p:nvSpPr>
        <p:spPr>
          <a:xfrm>
            <a:off x="591127" y="3576108"/>
            <a:ext cx="540000" cy="5400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お題</a:t>
            </a:r>
            <a:endParaRPr sz="8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3</a:t>
            </a:r>
            <a:endParaRPr sz="10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"/>
          <p:cNvSpPr txBox="1">
            <a:spLocks noGrp="1"/>
          </p:cNvSpPr>
          <p:nvPr>
            <p:ph type="sldNum" idx="12"/>
          </p:nvPr>
        </p:nvSpPr>
        <p:spPr>
          <a:xfrm>
            <a:off x="8650705" y="4907553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8</a:t>
            </a:fld>
            <a:endParaRPr/>
          </a:p>
        </p:txBody>
      </p:sp>
      <p:sp>
        <p:nvSpPr>
          <p:cNvPr id="177" name="Google Shape;177;p9"/>
          <p:cNvSpPr txBox="1">
            <a:spLocks noGrp="1"/>
          </p:cNvSpPr>
          <p:nvPr>
            <p:ph type="title"/>
          </p:nvPr>
        </p:nvSpPr>
        <p:spPr>
          <a:xfrm>
            <a:off x="432000" y="1455184"/>
            <a:ext cx="828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ja-JP"/>
            </a:br>
            <a:r>
              <a:rPr lang="ja-JP"/>
              <a:t>② 〇〇〇〇〇〇機能</a:t>
            </a:r>
            <a:endParaRPr/>
          </a:p>
        </p:txBody>
      </p:sp>
      <p:sp>
        <p:nvSpPr>
          <p:cNvPr id="178" name="Google Shape;178;p9"/>
          <p:cNvSpPr txBox="1"/>
          <p:nvPr/>
        </p:nvSpPr>
        <p:spPr>
          <a:xfrm>
            <a:off x="431800" y="3111386"/>
            <a:ext cx="82800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0" i="0" u="none" strike="noStrike" cap="none">
                <a:solidFill>
                  <a:schemeClr val="lt1"/>
                </a:solidFill>
                <a:latin typeface="+mn-ea"/>
                <a:ea typeface="+mn-ea"/>
                <a:cs typeface="Arial"/>
                <a:sym typeface="Arial"/>
              </a:rPr>
              <a:t>活用によって得られる効果</a:t>
            </a:r>
            <a:endParaRPr sz="1600" b="0" i="0" u="none" strike="noStrike" cap="none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IRU-PPTテーマ16対9">
  <a:themeElements>
    <a:clrScheme name="SAIRU_color202508">
      <a:dk1>
        <a:srgbClr val="1B224C"/>
      </a:dk1>
      <a:lt1>
        <a:srgbClr val="FFFFFF"/>
      </a:lt1>
      <a:dk2>
        <a:srgbClr val="1B224C"/>
      </a:dk2>
      <a:lt2>
        <a:srgbClr val="E6EAF0"/>
      </a:lt2>
      <a:accent1>
        <a:srgbClr val="1B224C"/>
      </a:accent1>
      <a:accent2>
        <a:srgbClr val="BB1D6E"/>
      </a:accent2>
      <a:accent3>
        <a:srgbClr val="D3D9DF"/>
      </a:accent3>
      <a:accent4>
        <a:srgbClr val="141400"/>
      </a:accent4>
      <a:accent5>
        <a:srgbClr val="1E61C9"/>
      </a:accent5>
      <a:accent6>
        <a:srgbClr val="008E95"/>
      </a:accent6>
      <a:hlink>
        <a:srgbClr val="008E95"/>
      </a:hlink>
      <a:folHlink>
        <a:srgbClr val="008E95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1695</Words>
  <Application>Microsoft Macintosh PowerPoint</Application>
  <PresentationFormat>画面に合わせる (16:9)</PresentationFormat>
  <Paragraphs>284</Paragraphs>
  <Slides>25</Slides>
  <Notes>25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8" baseType="lpstr">
      <vt:lpstr>游ゴシック</vt:lpstr>
      <vt:lpstr>Arial</vt:lpstr>
      <vt:lpstr>SAIRU-PPTテーマ16対9</vt:lpstr>
      <vt:lpstr>◯◯◯◯◯◯ ご利用者向け説明会</vt:lpstr>
      <vt:lpstr>〇〇〇〇〇〇サービスとは</vt:lpstr>
      <vt:lpstr>〇〇〇〇サービスとは</vt:lpstr>
      <vt:lpstr>ぜひ！〇〇〇〇〇〇サービスにアクセスください</vt:lpstr>
      <vt:lpstr> ① 〇〇〇〇〇〇機能</vt:lpstr>
      <vt:lpstr>こんな方におすすめ</vt:lpstr>
      <vt:lpstr>① 〇〇〇〇〇〇機能の特徴</vt:lpstr>
      <vt:lpstr>ワークタイム</vt:lpstr>
      <vt:lpstr> ② 〇〇〇〇〇〇機能</vt:lpstr>
      <vt:lpstr>こんな方におすすめ</vt:lpstr>
      <vt:lpstr>② 〇〇〇〇〇〇機能の特徴</vt:lpstr>
      <vt:lpstr>ワークタイム</vt:lpstr>
      <vt:lpstr> ③ 〇〇〇〇〇〇機能</vt:lpstr>
      <vt:lpstr>こんな方におすすめ</vt:lpstr>
      <vt:lpstr>③ 〇〇〇〇〇〇機能の特徴</vt:lpstr>
      <vt:lpstr>ワークタイム</vt:lpstr>
      <vt:lpstr>役割別 活用シーン</vt:lpstr>
      <vt:lpstr>BtoBセールス 役割別活用シーン（The Model型）</vt:lpstr>
      <vt:lpstr>1. インサイドセールス - コール前調査</vt:lpstr>
      <vt:lpstr>2. フィールドセールスSMB - 提案ストーリー作成</vt:lpstr>
      <vt:lpstr>3. フィールドセールスエンプラ - 提案内容の情報収集</vt:lpstr>
      <vt:lpstr>4. カスタマーサクセス - 顧客・業界理解</vt:lpstr>
      <vt:lpstr>まとめ</vt:lpstr>
      <vt:lpstr>〇〇〇〇サービスとは</vt:lpstr>
      <vt:lpstr>ぜひ！〇〇〇〇〇〇サービスにアクセスしながらご視聴ください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矢野 絢子</cp:lastModifiedBy>
  <cp:revision>6</cp:revision>
  <dcterms:created xsi:type="dcterms:W3CDTF">2025-07-31T00:26:16Z</dcterms:created>
  <dcterms:modified xsi:type="dcterms:W3CDTF">2026-05-13T02:54:12Z</dcterms:modified>
</cp:coreProperties>
</file>