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691813" cy="7559675"/>
  <p:notesSz cx="7559675" cy="10691813"/>
  <p:embeddedFontLst>
    <p:embeddedFont>
      <p:font typeface="Noto Sans" panose="020B0502040504020204" pitchFamily="34" charset="0"/>
      <p:regular r:id="rId17"/>
      <p:bold r:id="rId18"/>
      <p:italic r:id="rId19"/>
      <p:boldItalic r:id="rId20"/>
    </p:embeddedFont>
    <p:embeddedFont>
      <p:font typeface="Noto Sans Symbols"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Ul3eYJ+jwvhdJD0qIbL6Gu42b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6780A6-CDEC-4A11-A467-575A8B83C0DB}">
  <a:tblStyle styleId="{286780A6-CDEC-4A11-A467-575A8B83C0D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50CB76B-BF59-4440-A5FA-A63382E7D5D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0" d="100"/>
          <a:sy n="110" d="100"/>
        </p:scale>
        <p:origin x="11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1B224C"/>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1" i="0" u="none" strike="noStrike" cap="none">
                <a:solidFill>
                  <a:srgbClr val="1B224C"/>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1" i="0" u="none" strike="noStrike" cap="none">
                <a:solidFill>
                  <a:srgbClr val="1B224C"/>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1" i="0" u="none" strike="noStrike" cap="none">
                <a:solidFill>
                  <a:srgbClr val="1B224C"/>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1" i="0" u="none" strike="noStrike" cap="none">
                <a:solidFill>
                  <a:srgbClr val="1B224C"/>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1B224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43048" y="972344"/>
            <a:ext cx="5369100" cy="3796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1B224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1B224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rgbClr val="1B224C"/>
                </a:solidFill>
                <a:latin typeface="Arial"/>
                <a:ea typeface="Arial"/>
                <a:cs typeface="Arial"/>
                <a:sym typeface="Arial"/>
              </a:rPr>
              <a:t>‹#›</a:t>
            </a:fld>
            <a:endParaRPr sz="1200" b="0" i="0" u="none" strike="noStrike" cap="none">
              <a:solidFill>
                <a:srgbClr val="1B224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5: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9" name="Google Shape;2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ltLang="ja-JP"/>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txBox="1">
            <a:spLocks noGrp="1"/>
          </p:cNvSpPr>
          <p:nvPr>
            <p:ph type="body" idx="1"/>
          </p:nvPr>
        </p:nvSpPr>
        <p:spPr>
          <a:xfrm>
            <a:off x="685802" y="4400555"/>
            <a:ext cx="5486400" cy="360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300"/>
              <a:buNone/>
            </a:pPr>
            <a:endParaRPr>
              <a:latin typeface="Noto Sans Symbols"/>
              <a:ea typeface="Noto Sans Symbols"/>
              <a:cs typeface="Noto Sans Symbols"/>
              <a:sym typeface="Noto Sans Symbols"/>
            </a:endParaRPr>
          </a:p>
        </p:txBody>
      </p:sp>
      <p:sp>
        <p:nvSpPr>
          <p:cNvPr id="292" name="Google Shape;292;p7: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8: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8:notes"/>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600"/>
              <a:buFont typeface="Noto Sans Symbols"/>
              <a:buNone/>
            </a:pPr>
            <a:endParaRPr sz="1200" b="1"/>
          </a:p>
          <a:p>
            <a:pPr marL="457200" lvl="0" indent="-228600" algn="l" rtl="0">
              <a:lnSpc>
                <a:spcPct val="100000"/>
              </a:lnSpc>
              <a:spcBef>
                <a:spcPts val="0"/>
              </a:spcBef>
              <a:spcAft>
                <a:spcPts val="0"/>
              </a:spcAft>
              <a:buSzPts val="1600"/>
              <a:buFont typeface="Noto Sans Symbols"/>
              <a:buNone/>
            </a:pPr>
            <a:endParaRPr sz="1200" b="1"/>
          </a:p>
          <a:p>
            <a:pPr marL="457200" marR="0" lvl="0" indent="-228600" algn="l" rtl="0">
              <a:lnSpc>
                <a:spcPct val="100000"/>
              </a:lnSpc>
              <a:spcBef>
                <a:spcPts val="0"/>
              </a:spcBef>
              <a:spcAft>
                <a:spcPts val="0"/>
              </a:spcAft>
              <a:buSzPts val="1400"/>
              <a:buNone/>
            </a:pPr>
            <a:endParaRPr/>
          </a:p>
        </p:txBody>
      </p:sp>
      <p:sp>
        <p:nvSpPr>
          <p:cNvPr id="302" name="Google Shape;30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1B224C"/>
                </a:solidFill>
                <a:latin typeface="Arial"/>
                <a:ea typeface="Arial"/>
                <a:cs typeface="Arial"/>
                <a:sym typeface="Arial"/>
              </a:rPr>
              <a:t>12</a:t>
            </a:fld>
            <a:endParaRPr sz="1200" b="0" i="0" u="none" strike="noStrike" cap="none">
              <a:solidFill>
                <a:srgbClr val="1B224C"/>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6:notes"/>
          <p:cNvSpPr txBox="1">
            <a:spLocks noGrp="1"/>
          </p:cNvSpPr>
          <p:nvPr>
            <p:ph type="body" idx="1"/>
          </p:nvPr>
        </p:nvSpPr>
        <p:spPr>
          <a:xfrm>
            <a:off x="685800" y="4956135"/>
            <a:ext cx="5486400" cy="2428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6: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8" name="Google Shape;78;p4: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10: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1:notes"/>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ja-JP"/>
              <a:t>&lt;ポイント&gt;</a:t>
            </a:r>
            <a:endParaRPr/>
          </a:p>
          <a:p>
            <a:pPr marL="0" lvl="0" indent="0" algn="l" rtl="0">
              <a:lnSpc>
                <a:spcPct val="100000"/>
              </a:lnSpc>
              <a:spcBef>
                <a:spcPts val="0"/>
              </a:spcBef>
              <a:spcAft>
                <a:spcPts val="0"/>
              </a:spcAft>
              <a:buSzPts val="1400"/>
              <a:buNone/>
            </a:pPr>
            <a:r>
              <a:rPr lang="ja-JP"/>
              <a:t>・このスライドの主な目的は、レビュー対象者に「どのような企業か」を思い出してもらうこと</a:t>
            </a:r>
            <a:endParaRPr/>
          </a:p>
          <a:p>
            <a:pPr marL="0" lvl="0" indent="0" algn="l" rtl="0">
              <a:lnSpc>
                <a:spcPct val="100000"/>
              </a:lnSpc>
              <a:spcBef>
                <a:spcPts val="0"/>
              </a:spcBef>
              <a:spcAft>
                <a:spcPts val="0"/>
              </a:spcAft>
              <a:buSzPts val="1400"/>
              <a:buNone/>
            </a:pPr>
            <a:r>
              <a:rPr lang="ja-JP"/>
              <a:t>・詳細の分析は、レビュー対象者は求めていないことが多い</a:t>
            </a:r>
            <a:endParaRPr/>
          </a:p>
          <a:p>
            <a:pPr marL="0" lvl="0" indent="0" algn="l" rtl="0">
              <a:lnSpc>
                <a:spcPct val="100000"/>
              </a:lnSpc>
              <a:spcBef>
                <a:spcPts val="0"/>
              </a:spcBef>
              <a:spcAft>
                <a:spcPts val="0"/>
              </a:spcAft>
              <a:buSzPts val="1400"/>
              <a:buNone/>
            </a:pPr>
            <a:r>
              <a:rPr lang="ja-JP"/>
              <a:t>・プロンプトの活用は有効だが、関連する一次情報には目を通しておくこと。「このページの記載内容について質問された場合、回答できるか」を基準にするとよい</a:t>
            </a:r>
            <a:endParaRPr/>
          </a:p>
        </p:txBody>
      </p:sp>
      <p:sp>
        <p:nvSpPr>
          <p:cNvPr id="90" name="Google Shape;90;p11: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2: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2:notes"/>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ja-JP"/>
              <a:t>&lt;ポイント&gt;</a:t>
            </a:r>
            <a:endParaRPr/>
          </a:p>
          <a:p>
            <a:pPr marL="457200" marR="0" lvl="0" indent="-228600" algn="l" rtl="0">
              <a:lnSpc>
                <a:spcPct val="100000"/>
              </a:lnSpc>
              <a:spcBef>
                <a:spcPts val="0"/>
              </a:spcBef>
              <a:spcAft>
                <a:spcPts val="0"/>
              </a:spcAft>
              <a:buSzPts val="1400"/>
              <a:buNone/>
            </a:pPr>
            <a:r>
              <a:rPr lang="ja-JP"/>
              <a:t>方向性は、フリーフォーマットだと作成者のスキルによりかなり質がばらつきます。</a:t>
            </a:r>
            <a:endParaRPr/>
          </a:p>
          <a:p>
            <a:pPr marL="457200" marR="0" lvl="0" indent="-228600" algn="l" rtl="0">
              <a:lnSpc>
                <a:spcPct val="100000"/>
              </a:lnSpc>
              <a:spcBef>
                <a:spcPts val="0"/>
              </a:spcBef>
              <a:spcAft>
                <a:spcPts val="0"/>
              </a:spcAft>
              <a:buSzPts val="1400"/>
              <a:buNone/>
            </a:pPr>
            <a:r>
              <a:rPr lang="ja-JP"/>
              <a:t>本テンプレートのように、慣れるまでは「穴埋め形式」にすることがおすすめです。穴を埋めようとすると、( )内のことを調査・思考する必要があるからです。</a:t>
            </a:r>
            <a:endParaRPr/>
          </a:p>
        </p:txBody>
      </p:sp>
      <p:sp>
        <p:nvSpPr>
          <p:cNvPr id="99" name="Google Shape;9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ltLang="ja-JP"/>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3:notes"/>
          <p:cNvSpPr txBox="1">
            <a:spLocks noGrp="1"/>
          </p:cNvSpPr>
          <p:nvPr>
            <p:ph type="body" idx="1"/>
          </p:nvPr>
        </p:nvSpPr>
        <p:spPr>
          <a:xfrm>
            <a:off x="685802" y="4400555"/>
            <a:ext cx="5486400" cy="36006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300"/>
              <a:buNone/>
            </a:pPr>
            <a:r>
              <a:rPr lang="ja-JP">
                <a:latin typeface="Noto Sans Symbols"/>
                <a:ea typeface="Noto Sans Symbols"/>
                <a:cs typeface="Noto Sans Symbols"/>
                <a:sym typeface="Noto Sans Symbols"/>
              </a:rPr>
              <a:t>&lt;ポイント&gt;</a:t>
            </a:r>
            <a:endParaRPr/>
          </a:p>
          <a:p>
            <a:pPr marL="0" lvl="0" indent="0" algn="l" rtl="0">
              <a:lnSpc>
                <a:spcPct val="100000"/>
              </a:lnSpc>
              <a:spcBef>
                <a:spcPts val="0"/>
              </a:spcBef>
              <a:spcAft>
                <a:spcPts val="0"/>
              </a:spcAft>
              <a:buSzPts val="1300"/>
              <a:buNone/>
            </a:pPr>
            <a:r>
              <a:rPr lang="ja-JP">
                <a:latin typeface="Noto Sans Symbols"/>
                <a:ea typeface="Noto Sans Symbols"/>
                <a:cs typeface="Noto Sans Symbols"/>
                <a:sym typeface="Noto Sans Symbols"/>
              </a:rPr>
              <a:t>営業の中で「可能性がある」とロジックがあるものは、SFAの案件登録等をする前でも記入して良い。</a:t>
            </a:r>
            <a:endParaRPr/>
          </a:p>
          <a:p>
            <a:pPr marL="0" lvl="0" indent="0" algn="l" rtl="0">
              <a:lnSpc>
                <a:spcPct val="100000"/>
              </a:lnSpc>
              <a:spcBef>
                <a:spcPts val="0"/>
              </a:spcBef>
              <a:spcAft>
                <a:spcPts val="0"/>
              </a:spcAft>
              <a:buSzPts val="1300"/>
              <a:buNone/>
            </a:pPr>
            <a:r>
              <a:rPr lang="ja-JP">
                <a:latin typeface="Noto Sans Symbols"/>
                <a:ea typeface="Noto Sans Symbols"/>
                <a:cs typeface="Noto Sans Symbols"/>
                <a:sym typeface="Noto Sans Symbols"/>
              </a:rPr>
              <a:t>「もっとLTVを拡大できる余地がないか」「何を優先すべきか」を議論することが目的。</a:t>
            </a:r>
            <a:endParaRPr>
              <a:latin typeface="Noto Sans Symbols"/>
              <a:ea typeface="Noto Sans Symbols"/>
              <a:cs typeface="Noto Sans Symbols"/>
              <a:sym typeface="Noto Sans Symbols"/>
            </a:endParaRPr>
          </a:p>
        </p:txBody>
      </p:sp>
      <p:sp>
        <p:nvSpPr>
          <p:cNvPr id="129" name="Google Shape;129;p13: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a:spLocks noGrp="1" noRot="1" noChangeAspect="1"/>
          </p:cNvSpPr>
          <p:nvPr>
            <p:ph type="sldImg" idx="2"/>
          </p:nvPr>
        </p:nvSpPr>
        <p:spPr>
          <a:xfrm>
            <a:off x="742950" y="973138"/>
            <a:ext cx="5368925" cy="3795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4:notes"/>
          <p:cNvSpPr txBox="1">
            <a:spLocks noGrp="1"/>
          </p:cNvSpPr>
          <p:nvPr>
            <p:ph type="body" idx="1"/>
          </p:nvPr>
        </p:nvSpPr>
        <p:spPr>
          <a:xfrm>
            <a:off x="685800" y="4956135"/>
            <a:ext cx="5486400" cy="2428513"/>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600"/>
              <a:buFont typeface="Noto Sans Symbols"/>
              <a:buNone/>
            </a:pPr>
            <a:r>
              <a:rPr lang="ja-JP" sz="1200" b="1"/>
              <a:t>&lt;ポイント&gt;</a:t>
            </a:r>
            <a:endParaRPr/>
          </a:p>
          <a:p>
            <a:pPr marL="457200" lvl="0" indent="-228600" algn="l" rtl="0">
              <a:lnSpc>
                <a:spcPct val="100000"/>
              </a:lnSpc>
              <a:spcBef>
                <a:spcPts val="0"/>
              </a:spcBef>
              <a:spcAft>
                <a:spcPts val="0"/>
              </a:spcAft>
              <a:buSzPts val="1600"/>
              <a:buFont typeface="Noto Sans Symbols"/>
              <a:buNone/>
            </a:pPr>
            <a:r>
              <a:rPr lang="ja-JP" sz="1200" b="1"/>
              <a:t>・関係性と役割でプロットを行う</a:t>
            </a:r>
            <a:endParaRPr sz="1200" b="1"/>
          </a:p>
          <a:p>
            <a:pPr marL="457200" lvl="0" indent="-228600" algn="l" rtl="0">
              <a:lnSpc>
                <a:spcPct val="100000"/>
              </a:lnSpc>
              <a:spcBef>
                <a:spcPts val="0"/>
              </a:spcBef>
              <a:spcAft>
                <a:spcPts val="0"/>
              </a:spcAft>
              <a:buSzPts val="1600"/>
              <a:buFont typeface="Noto Sans Symbols"/>
              <a:buNone/>
            </a:pPr>
            <a:r>
              <a:rPr lang="ja-JP" sz="1200" b="1"/>
              <a:t>・会えていないが、意思決定に関与する部署・人が存在する場合は点線で記載をすると議論がしやすい。</a:t>
            </a:r>
            <a:endParaRPr sz="1200" b="1"/>
          </a:p>
          <a:p>
            <a:pPr marL="457200" lvl="0" indent="-228600" algn="l" rtl="0">
              <a:lnSpc>
                <a:spcPct val="100000"/>
              </a:lnSpc>
              <a:spcBef>
                <a:spcPts val="0"/>
              </a:spcBef>
              <a:spcAft>
                <a:spcPts val="0"/>
              </a:spcAft>
              <a:buSzPts val="1600"/>
              <a:buFont typeface="Noto Sans Symbols"/>
              <a:buNone/>
            </a:pPr>
            <a:r>
              <a:rPr lang="ja-JP" sz="1200" b="1"/>
              <a:t>・「リスクはどこにあるか」を洗い出すことが目的</a:t>
            </a:r>
            <a:endParaRPr sz="1200" b="1"/>
          </a:p>
          <a:p>
            <a:pPr marL="457200" lvl="0" indent="-228600" algn="l" rtl="0">
              <a:lnSpc>
                <a:spcPct val="100000"/>
              </a:lnSpc>
              <a:spcBef>
                <a:spcPts val="0"/>
              </a:spcBef>
              <a:spcAft>
                <a:spcPts val="0"/>
              </a:spcAft>
              <a:buSzPts val="1600"/>
              <a:buFont typeface="Noto Sans Symbols"/>
              <a:buNone/>
            </a:pPr>
            <a:endParaRPr sz="1200" b="1"/>
          </a:p>
          <a:p>
            <a:pPr marL="457200" marR="0" lvl="0" indent="-228600" algn="l" rtl="0">
              <a:lnSpc>
                <a:spcPct val="100000"/>
              </a:lnSpc>
              <a:spcBef>
                <a:spcPts val="0"/>
              </a:spcBef>
              <a:spcAft>
                <a:spcPts val="0"/>
              </a:spcAft>
              <a:buSzPts val="1400"/>
              <a:buNone/>
            </a:pPr>
            <a:endParaRPr/>
          </a:p>
        </p:txBody>
      </p:sp>
      <p:sp>
        <p:nvSpPr>
          <p:cNvPr id="140" name="Google Shape;14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1B224C"/>
                </a:solidFill>
                <a:latin typeface="Arial"/>
                <a:ea typeface="Arial"/>
                <a:cs typeface="Arial"/>
                <a:sym typeface="Arial"/>
              </a:rPr>
              <a:t>6</a:t>
            </a:fld>
            <a:endParaRPr sz="1200" b="0" i="0" u="none" strike="noStrike" cap="none">
              <a:solidFill>
                <a:srgbClr val="1B224C"/>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5:notes"/>
          <p:cNvSpPr txBox="1">
            <a:spLocks noGrp="1"/>
          </p:cNvSpPr>
          <p:nvPr>
            <p:ph type="body" idx="1"/>
          </p:nvPr>
        </p:nvSpPr>
        <p:spPr>
          <a:xfrm>
            <a:off x="437759" y="5824914"/>
            <a:ext cx="6228543" cy="342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00"/>
              </a:spcBef>
              <a:spcAft>
                <a:spcPts val="0"/>
              </a:spcAft>
              <a:buSzPts val="1400"/>
              <a:buNone/>
            </a:pPr>
            <a:r>
              <a:rPr lang="ja-JP"/>
              <a:t>&lt;ポイント&gt;</a:t>
            </a:r>
            <a:endParaRPr/>
          </a:p>
          <a:p>
            <a:pPr marL="0" lvl="0" indent="0" algn="l" rtl="0">
              <a:lnSpc>
                <a:spcPct val="100000"/>
              </a:lnSpc>
              <a:spcBef>
                <a:spcPts val="800"/>
              </a:spcBef>
              <a:spcAft>
                <a:spcPts val="0"/>
              </a:spcAft>
              <a:buSzPts val="1400"/>
              <a:buNone/>
            </a:pPr>
            <a:r>
              <a:rPr lang="ja-JP"/>
              <a:t>3ヶ月後を先に書くことがポイント。その上で1-2ヶ月目で何をしないといけないかを逆算する。</a:t>
            </a:r>
            <a:endParaRPr/>
          </a:p>
          <a:p>
            <a:pPr marL="0" lvl="0" indent="0" algn="l" rtl="0">
              <a:lnSpc>
                <a:spcPct val="100000"/>
              </a:lnSpc>
              <a:spcBef>
                <a:spcPts val="800"/>
              </a:spcBef>
              <a:spcAft>
                <a:spcPts val="600"/>
              </a:spcAft>
              <a:buSzPts val="1400"/>
              <a:buNone/>
            </a:pPr>
            <a:r>
              <a:rPr lang="ja-JP"/>
              <a:t>先に1ヶ月から書いていくとどうしても「個人が動く前提で余裕があるスケジュール」になってしまい、進捗が遅延しがちになる。</a:t>
            </a:r>
            <a:endParaRPr/>
          </a:p>
        </p:txBody>
      </p:sp>
      <p:sp>
        <p:nvSpPr>
          <p:cNvPr id="222" name="Google Shape;222;p15:notes"/>
          <p:cNvSpPr>
            <a:spLocks noGrp="1" noRot="1" noChangeAspect="1"/>
          </p:cNvSpPr>
          <p:nvPr>
            <p:ph type="sldImg" idx="2"/>
          </p:nvPr>
        </p:nvSpPr>
        <p:spPr>
          <a:xfrm>
            <a:off x="503238" y="1087438"/>
            <a:ext cx="6110287" cy="4321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2:notes"/>
          <p:cNvSpPr>
            <a:spLocks noGrp="1" noRot="1" noChangeAspect="1"/>
          </p:cNvSpPr>
          <p:nvPr>
            <p:ph type="sldImg" idx="2"/>
          </p:nvPr>
        </p:nvSpPr>
        <p:spPr>
          <a:xfrm>
            <a:off x="1246188" y="1143000"/>
            <a:ext cx="43656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表紙-B">
  <p:cSld name="表紙-B">
    <p:spTree>
      <p:nvGrpSpPr>
        <p:cNvPr id="1" name="Shape 15"/>
        <p:cNvGrpSpPr/>
        <p:nvPr/>
      </p:nvGrpSpPr>
      <p:grpSpPr>
        <a:xfrm>
          <a:off x="0" y="0"/>
          <a:ext cx="0" cy="0"/>
          <a:chOff x="0" y="0"/>
          <a:chExt cx="0" cy="0"/>
        </a:xfrm>
      </p:grpSpPr>
      <p:sp>
        <p:nvSpPr>
          <p:cNvPr id="16" name="Google Shape;16;p17"/>
          <p:cNvSpPr/>
          <p:nvPr/>
        </p:nvSpPr>
        <p:spPr>
          <a:xfrm>
            <a:off x="0" y="0"/>
            <a:ext cx="10692000" cy="7560000"/>
          </a:xfrm>
          <a:prstGeom prst="rect">
            <a:avLst/>
          </a:prstGeom>
          <a:solidFill>
            <a:schemeClr val="l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pic>
        <p:nvPicPr>
          <p:cNvPr id="17" name="Google Shape;17;p17"/>
          <p:cNvPicPr preferRelativeResize="0"/>
          <p:nvPr/>
        </p:nvPicPr>
        <p:blipFill rotWithShape="1">
          <a:blip r:embed="rId2">
            <a:alphaModFix/>
          </a:blip>
          <a:srcRect/>
          <a:stretch/>
        </p:blipFill>
        <p:spPr>
          <a:xfrm>
            <a:off x="1178884" y="5627491"/>
            <a:ext cx="1991608" cy="667188"/>
          </a:xfrm>
          <a:prstGeom prst="rect">
            <a:avLst/>
          </a:prstGeom>
          <a:noFill/>
          <a:ln>
            <a:noFill/>
          </a:ln>
        </p:spPr>
      </p:pic>
      <p:sp>
        <p:nvSpPr>
          <p:cNvPr id="18" name="Google Shape;18;p17"/>
          <p:cNvSpPr txBox="1"/>
          <p:nvPr/>
        </p:nvSpPr>
        <p:spPr>
          <a:xfrm>
            <a:off x="3278880" y="5793562"/>
            <a:ext cx="63933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Arial"/>
                <a:ea typeface="Arial"/>
                <a:cs typeface="Arial"/>
                <a:sym typeface="Arial"/>
              </a:rPr>
              <a:t>株式会社才流</a:t>
            </a:r>
            <a:endParaRPr sz="1500" b="0" i="0" u="none" strike="noStrike" cap="none">
              <a:solidFill>
                <a:srgbClr val="000000"/>
              </a:solidFill>
              <a:latin typeface="Arial"/>
              <a:ea typeface="Arial"/>
              <a:cs typeface="Arial"/>
              <a:sym typeface="Arial"/>
            </a:endParaRPr>
          </a:p>
        </p:txBody>
      </p:sp>
      <p:sp>
        <p:nvSpPr>
          <p:cNvPr id="19" name="Google Shape;19;p17"/>
          <p:cNvSpPr/>
          <p:nvPr/>
        </p:nvSpPr>
        <p:spPr>
          <a:xfrm>
            <a:off x="1" y="0"/>
            <a:ext cx="103500" cy="7560000"/>
          </a:xfrm>
          <a:prstGeom prst="rect">
            <a:avLst/>
          </a:prstGeom>
          <a:solidFill>
            <a:schemeClr val="accent1"/>
          </a:solidFill>
          <a:ln w="12700" cap="flat" cmpd="sng">
            <a:solidFill>
              <a:srgbClr val="131837"/>
            </a:solidFill>
            <a:prstDash val="solid"/>
            <a:miter lim="800000"/>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sp>
        <p:nvSpPr>
          <p:cNvPr id="20" name="Google Shape;20;p17"/>
          <p:cNvSpPr txBox="1">
            <a:spLocks noGrp="1"/>
          </p:cNvSpPr>
          <p:nvPr>
            <p:ph type="body" idx="1"/>
          </p:nvPr>
        </p:nvSpPr>
        <p:spPr>
          <a:xfrm>
            <a:off x="1178862" y="2192751"/>
            <a:ext cx="8754000" cy="3043200"/>
          </a:xfrm>
          <a:prstGeom prst="rect">
            <a:avLst/>
          </a:prstGeom>
          <a:noFill/>
          <a:ln>
            <a:noFill/>
          </a:ln>
        </p:spPr>
        <p:txBody>
          <a:bodyPr spcFirstLastPara="1" wrap="square" lIns="39125" tIns="39125" rIns="39125" bIns="39125" anchor="ctr" anchorCtr="0">
            <a:normAutofit/>
          </a:bodyPr>
          <a:lstStyle>
            <a:lvl1pPr marL="457200" lvl="0" indent="-228600" algn="l">
              <a:lnSpc>
                <a:spcPct val="100000"/>
              </a:lnSpc>
              <a:spcBef>
                <a:spcPts val="0"/>
              </a:spcBef>
              <a:spcAft>
                <a:spcPts val="0"/>
              </a:spcAft>
              <a:buSzPts val="1500"/>
              <a:buNone/>
              <a:defRPr sz="5200">
                <a:solidFill>
                  <a:schemeClr val="accent1"/>
                </a:solidFill>
              </a:defRPr>
            </a:lvl1pPr>
            <a:lvl2pPr marL="914400" lvl="1" indent="-228600" algn="l">
              <a:lnSpc>
                <a:spcPct val="100000"/>
              </a:lnSpc>
              <a:spcBef>
                <a:spcPts val="1300"/>
              </a:spcBef>
              <a:spcAft>
                <a:spcPts val="0"/>
              </a:spcAft>
              <a:buSzPts val="1500"/>
              <a:buNone/>
              <a:defRPr/>
            </a:lvl2pPr>
            <a:lvl3pPr marL="1371600" lvl="2" indent="-228600" algn="l">
              <a:lnSpc>
                <a:spcPct val="100000"/>
              </a:lnSpc>
              <a:spcBef>
                <a:spcPts val="0"/>
              </a:spcBef>
              <a:spcAft>
                <a:spcPts val="0"/>
              </a:spcAft>
              <a:buSzPts val="1500"/>
              <a:buNone/>
              <a:defRPr/>
            </a:lvl3pPr>
            <a:lvl4pPr marL="1828800" lvl="3" indent="-228600" algn="l">
              <a:lnSpc>
                <a:spcPct val="100000"/>
              </a:lnSpc>
              <a:spcBef>
                <a:spcPts val="400"/>
              </a:spcBef>
              <a:spcAft>
                <a:spcPts val="0"/>
              </a:spcAft>
              <a:buSzPts val="1500"/>
              <a:buNone/>
              <a:defRPr/>
            </a:lvl4pPr>
            <a:lvl5pPr marL="2286000" lvl="4" indent="-228600" algn="l">
              <a:lnSpc>
                <a:spcPct val="100000"/>
              </a:lnSpc>
              <a:spcBef>
                <a:spcPts val="400"/>
              </a:spcBef>
              <a:spcAft>
                <a:spcPts val="0"/>
              </a:spcAft>
              <a:buSzPts val="1500"/>
              <a:buNone/>
              <a:defRPr/>
            </a:lvl5pPr>
            <a:lvl6pPr marL="2743200" lvl="5" indent="-228600" algn="l">
              <a:lnSpc>
                <a:spcPct val="100000"/>
              </a:lnSpc>
              <a:spcBef>
                <a:spcPts val="400"/>
              </a:spcBef>
              <a:spcAft>
                <a:spcPts val="0"/>
              </a:spcAft>
              <a:buSzPts val="1500"/>
              <a:buNone/>
              <a:defRPr/>
            </a:lvl6pPr>
            <a:lvl7pPr marL="3200400" lvl="6" indent="-228600" algn="l">
              <a:lnSpc>
                <a:spcPct val="100000"/>
              </a:lnSpc>
              <a:spcBef>
                <a:spcPts val="0"/>
              </a:spcBef>
              <a:spcAft>
                <a:spcPts val="0"/>
              </a:spcAft>
              <a:buSzPts val="1500"/>
              <a:buNone/>
              <a:defRPr/>
            </a:lvl7pPr>
            <a:lvl8pPr marL="3657600" lvl="7" indent="-228600" algn="l">
              <a:lnSpc>
                <a:spcPct val="100000"/>
              </a:lnSpc>
              <a:spcBef>
                <a:spcPts val="0"/>
              </a:spcBef>
              <a:spcAft>
                <a:spcPts val="0"/>
              </a:spcAft>
              <a:buSzPts val="1500"/>
              <a:buNone/>
              <a:defRPr/>
            </a:lvl8pPr>
            <a:lvl9pPr marL="4114800" lvl="8" indent="-228600"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事例">
  <p:cSld name="事例">
    <p:spTree>
      <p:nvGrpSpPr>
        <p:cNvPr id="1" name="Shape 65"/>
        <p:cNvGrpSpPr/>
        <p:nvPr/>
      </p:nvGrpSpPr>
      <p:grpSpPr>
        <a:xfrm>
          <a:off x="0" y="0"/>
          <a:ext cx="0" cy="0"/>
          <a:chOff x="0" y="0"/>
          <a:chExt cx="0" cy="0"/>
        </a:xfrm>
      </p:grpSpPr>
      <p:sp>
        <p:nvSpPr>
          <p:cNvPr id="66" name="Google Shape;66;p25"/>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chemeClr val="lt1"/>
              </a:solidFill>
              <a:latin typeface="Arial"/>
              <a:ea typeface="Arial"/>
              <a:cs typeface="Arial"/>
              <a:sym typeface="Arial"/>
            </a:endParaRPr>
          </a:p>
        </p:txBody>
      </p:sp>
      <p:cxnSp>
        <p:nvCxnSpPr>
          <p:cNvPr id="67" name="Google Shape;67;p25"/>
          <p:cNvCxnSpPr/>
          <p:nvPr/>
        </p:nvCxnSpPr>
        <p:spPr>
          <a:xfrm>
            <a:off x="0" y="1554331"/>
            <a:ext cx="10692000" cy="0"/>
          </a:xfrm>
          <a:prstGeom prst="straightConnector1">
            <a:avLst/>
          </a:prstGeom>
          <a:noFill/>
          <a:ln w="9525" cap="flat" cmpd="sng">
            <a:solidFill>
              <a:schemeClr val="accent3"/>
            </a:solidFill>
            <a:prstDash val="solid"/>
            <a:round/>
            <a:headEnd type="none" w="sm" len="sm"/>
            <a:tailEnd type="none" w="sm" len="sm"/>
          </a:ln>
        </p:spPr>
      </p:cxnSp>
      <p:sp>
        <p:nvSpPr>
          <p:cNvPr id="68" name="Google Shape;68;p25"/>
          <p:cNvSpPr txBox="1">
            <a:spLocks noGrp="1"/>
          </p:cNvSpPr>
          <p:nvPr>
            <p:ph type="title"/>
          </p:nvPr>
        </p:nvSpPr>
        <p:spPr>
          <a:xfrm>
            <a:off x="2557591" y="411344"/>
            <a:ext cx="7455600" cy="424200"/>
          </a:xfrm>
          <a:prstGeom prst="rect">
            <a:avLst/>
          </a:prstGeom>
          <a:noFill/>
          <a:ln>
            <a:noFill/>
          </a:ln>
        </p:spPr>
        <p:txBody>
          <a:bodyPr spcFirstLastPara="1" wrap="square" lIns="39125" tIns="39125" rIns="39125" bIns="39125" anchor="ctr" anchorCtr="0">
            <a:normAutofit/>
          </a:bodyPr>
          <a:lstStyle>
            <a:lvl1pPr lvl="0" algn="l">
              <a:lnSpc>
                <a:spcPct val="100000"/>
              </a:lnSpc>
              <a:spcBef>
                <a:spcPts val="0"/>
              </a:spcBef>
              <a:spcAft>
                <a:spcPts val="0"/>
              </a:spcAft>
              <a:buSzPts val="2200"/>
              <a:buNone/>
              <a:defRPr b="1" i="0">
                <a:solidFill>
                  <a:schemeClr val="accent1"/>
                </a:solidFill>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9" name="Google Shape;69;p25"/>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重要なメッセージ">
  <p:cSld name="重要なメッセージ">
    <p:spTree>
      <p:nvGrpSpPr>
        <p:cNvPr id="1" name="Shape 21"/>
        <p:cNvGrpSpPr/>
        <p:nvPr/>
      </p:nvGrpSpPr>
      <p:grpSpPr>
        <a:xfrm>
          <a:off x="0" y="0"/>
          <a:ext cx="0" cy="0"/>
          <a:chOff x="0" y="0"/>
          <a:chExt cx="0" cy="0"/>
        </a:xfrm>
      </p:grpSpPr>
      <p:sp>
        <p:nvSpPr>
          <p:cNvPr id="22" name="Google Shape;22;p19"/>
          <p:cNvSpPr txBox="1">
            <a:spLocks noGrp="1"/>
          </p:cNvSpPr>
          <p:nvPr>
            <p:ph type="body" idx="1"/>
          </p:nvPr>
        </p:nvSpPr>
        <p:spPr>
          <a:xfrm>
            <a:off x="488944" y="1103511"/>
            <a:ext cx="9714000" cy="992100"/>
          </a:xfrm>
          <a:prstGeom prst="rect">
            <a:avLst/>
          </a:prstGeom>
          <a:noFill/>
          <a:ln w="31750" cap="flat" cmpd="sng">
            <a:solidFill>
              <a:schemeClr val="accent6"/>
            </a:solidFill>
            <a:prstDash val="solid"/>
            <a:round/>
            <a:headEnd type="none" w="sm" len="sm"/>
            <a:tailEnd type="none" w="sm" len="sm"/>
          </a:ln>
        </p:spPr>
        <p:txBody>
          <a:bodyPr spcFirstLastPara="1" wrap="square" lIns="78275" tIns="117400" rIns="78275" bIns="39125" anchor="ctr" anchorCtr="0">
            <a:normAutofit/>
          </a:bodyPr>
          <a:lstStyle>
            <a:lvl1pPr marL="457200" lvl="0" indent="-228600" algn="ctr">
              <a:lnSpc>
                <a:spcPct val="100000"/>
              </a:lnSpc>
              <a:spcBef>
                <a:spcPts val="0"/>
              </a:spcBef>
              <a:spcAft>
                <a:spcPts val="0"/>
              </a:spcAft>
              <a:buSzPts val="1700"/>
              <a:buFont typeface="Noto Sans Symbols"/>
              <a:buNone/>
              <a:defRPr sz="2000" b="1" i="0">
                <a:solidFill>
                  <a:schemeClr val="accent1"/>
                </a:solidFill>
                <a:latin typeface="Arial"/>
                <a:ea typeface="Arial"/>
                <a:cs typeface="Arial"/>
                <a:sym typeface="Arial"/>
              </a:defRPr>
            </a:lvl1pPr>
            <a:lvl2pPr marL="914400" lvl="1" indent="-228600" algn="l">
              <a:lnSpc>
                <a:spcPct val="100000"/>
              </a:lnSpc>
              <a:spcBef>
                <a:spcPts val="700"/>
              </a:spcBef>
              <a:spcAft>
                <a:spcPts val="0"/>
              </a:spcAft>
              <a:buSzPts val="1400"/>
              <a:buNone/>
              <a:defRPr/>
            </a:lvl2pPr>
            <a:lvl3pPr marL="1371600" lvl="2" indent="-330200" algn="l">
              <a:lnSpc>
                <a:spcPct val="100000"/>
              </a:lnSpc>
              <a:spcBef>
                <a:spcPts val="700"/>
              </a:spcBef>
              <a:spcAft>
                <a:spcPts val="0"/>
              </a:spcAft>
              <a:buSzPts val="1600"/>
              <a:buChar char="•"/>
              <a:defRPr/>
            </a:lvl3pPr>
            <a:lvl4pPr marL="1828800" lvl="3" indent="-330200" algn="l">
              <a:lnSpc>
                <a:spcPct val="100000"/>
              </a:lnSpc>
              <a:spcBef>
                <a:spcPts val="700"/>
              </a:spcBef>
              <a:spcAft>
                <a:spcPts val="0"/>
              </a:spcAft>
              <a:buSzPts val="1600"/>
              <a:buChar char="•"/>
              <a:defRPr/>
            </a:lvl4pPr>
            <a:lvl5pPr marL="2286000" lvl="4" indent="-330200" algn="l">
              <a:lnSpc>
                <a:spcPct val="100000"/>
              </a:lnSpc>
              <a:spcBef>
                <a:spcPts val="700"/>
              </a:spcBef>
              <a:spcAft>
                <a:spcPts val="0"/>
              </a:spcAft>
              <a:buSzPts val="1600"/>
              <a:buChar char="•"/>
              <a:defRPr/>
            </a:lvl5pPr>
            <a:lvl6pPr marL="2743200" lvl="5" indent="-355600" algn="l">
              <a:lnSpc>
                <a:spcPct val="90000"/>
              </a:lnSpc>
              <a:spcBef>
                <a:spcPts val="700"/>
              </a:spcBef>
              <a:spcAft>
                <a:spcPts val="0"/>
              </a:spcAft>
              <a:buClr>
                <a:schemeClr val="dk1"/>
              </a:buClr>
              <a:buSzPts val="2000"/>
              <a:buChar char="•"/>
              <a:defRPr/>
            </a:lvl6pPr>
            <a:lvl7pPr marL="3200400" lvl="6" indent="-355600" algn="l">
              <a:lnSpc>
                <a:spcPct val="90000"/>
              </a:lnSpc>
              <a:spcBef>
                <a:spcPts val="500"/>
              </a:spcBef>
              <a:spcAft>
                <a:spcPts val="0"/>
              </a:spcAft>
              <a:buClr>
                <a:schemeClr val="dk1"/>
              </a:buClr>
              <a:buSzPts val="2000"/>
              <a:buChar char="•"/>
              <a:defRPr/>
            </a:lvl7pPr>
            <a:lvl8pPr marL="3657600" lvl="7" indent="-355600" algn="l">
              <a:lnSpc>
                <a:spcPct val="90000"/>
              </a:lnSpc>
              <a:spcBef>
                <a:spcPts val="500"/>
              </a:spcBef>
              <a:spcAft>
                <a:spcPts val="0"/>
              </a:spcAft>
              <a:buClr>
                <a:schemeClr val="dk1"/>
              </a:buClr>
              <a:buSzPts val="2000"/>
              <a:buChar char="•"/>
              <a:defRPr/>
            </a:lvl8pPr>
            <a:lvl9pPr marL="4114800" lvl="8" indent="-355600" algn="l">
              <a:lnSpc>
                <a:spcPct val="90000"/>
              </a:lnSpc>
              <a:spcBef>
                <a:spcPts val="500"/>
              </a:spcBef>
              <a:spcAft>
                <a:spcPts val="0"/>
              </a:spcAft>
              <a:buClr>
                <a:schemeClr val="dk1"/>
              </a:buClr>
              <a:buSzPts val="2000"/>
              <a:buChar char="•"/>
              <a:defRPr/>
            </a:lvl9pPr>
          </a:lstStyle>
          <a:p>
            <a:endParaRPr/>
          </a:p>
        </p:txBody>
      </p:sp>
      <p:sp>
        <p:nvSpPr>
          <p:cNvPr id="23" name="Google Shape;23;p19"/>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cxnSp>
        <p:nvCxnSpPr>
          <p:cNvPr id="24" name="Google Shape;24;p19"/>
          <p:cNvCxnSpPr/>
          <p:nvPr/>
        </p:nvCxnSpPr>
        <p:spPr>
          <a:xfrm>
            <a:off x="0" y="871491"/>
            <a:ext cx="10692000" cy="0"/>
          </a:xfrm>
          <a:prstGeom prst="straightConnector1">
            <a:avLst/>
          </a:prstGeom>
          <a:noFill/>
          <a:ln w="9525" cap="flat" cmpd="sng">
            <a:solidFill>
              <a:schemeClr val="accent3"/>
            </a:solidFill>
            <a:prstDash val="solid"/>
            <a:miter lim="800000"/>
            <a:headEnd type="none" w="sm" len="sm"/>
            <a:tailEnd type="none" w="sm" len="sm"/>
          </a:ln>
        </p:spPr>
      </p:cxnSp>
      <p:sp>
        <p:nvSpPr>
          <p:cNvPr id="25" name="Google Shape;25;p19"/>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6" name="Google Shape;26;p19"/>
          <p:cNvSpPr txBox="1">
            <a:spLocks noGrp="1"/>
          </p:cNvSpPr>
          <p:nvPr>
            <p:ph type="title"/>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中表紙">
  <p:cSld name="中表紙">
    <p:bg>
      <p:bgPr>
        <a:solidFill>
          <a:srgbClr val="F2F2F2"/>
        </a:solidFill>
        <a:effectLst/>
      </p:bgPr>
    </p:bg>
    <p:spTree>
      <p:nvGrpSpPr>
        <p:cNvPr id="1" name="Shape 27"/>
        <p:cNvGrpSpPr/>
        <p:nvPr/>
      </p:nvGrpSpPr>
      <p:grpSpPr>
        <a:xfrm>
          <a:off x="0" y="0"/>
          <a:ext cx="0" cy="0"/>
          <a:chOff x="0" y="0"/>
          <a:chExt cx="0" cy="0"/>
        </a:xfrm>
      </p:grpSpPr>
      <p:sp>
        <p:nvSpPr>
          <p:cNvPr id="28" name="Google Shape;28;p18"/>
          <p:cNvSpPr txBox="1">
            <a:spLocks noGrp="1"/>
          </p:cNvSpPr>
          <p:nvPr>
            <p:ph type="ctrTitle"/>
          </p:nvPr>
        </p:nvSpPr>
        <p:spPr>
          <a:xfrm>
            <a:off x="488935" y="2390921"/>
            <a:ext cx="9713943" cy="2777833"/>
          </a:xfrm>
          <a:prstGeom prst="rect">
            <a:avLst/>
          </a:prstGeom>
          <a:noFill/>
          <a:ln>
            <a:noFill/>
          </a:ln>
        </p:spPr>
        <p:txBody>
          <a:bodyPr spcFirstLastPara="1" wrap="square" lIns="36000" tIns="36000" rIns="36000" bIns="36000" anchor="ctr" anchorCtr="0">
            <a:normAutofit/>
          </a:bodyPr>
          <a:lstStyle>
            <a:lvl1pPr lvl="0" algn="ctr">
              <a:lnSpc>
                <a:spcPct val="100000"/>
              </a:lnSpc>
              <a:spcBef>
                <a:spcPts val="0"/>
              </a:spcBef>
              <a:spcAft>
                <a:spcPts val="0"/>
              </a:spcAft>
              <a:buClr>
                <a:schemeClr val="dk1"/>
              </a:buClr>
              <a:buSzPts val="4400"/>
              <a:buFont typeface="MS PGothic"/>
              <a:buNone/>
              <a:defRPr sz="4317" b="1" i="0">
                <a:solidFill>
                  <a:schemeClr val="dk1"/>
                </a:solidFill>
                <a:latin typeface="Arial"/>
                <a:ea typeface="Arial"/>
                <a:cs typeface="Arial"/>
                <a:sym typeface="Arial"/>
              </a:defRPr>
            </a:lvl1pPr>
            <a:lvl2pPr lvl="1" algn="l">
              <a:lnSpc>
                <a:spcPct val="100000"/>
              </a:lnSpc>
              <a:spcBef>
                <a:spcPts val="648"/>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p:nvPr/>
        </p:nvSpPr>
        <p:spPr>
          <a:xfrm>
            <a:off x="0" y="0"/>
            <a:ext cx="10691813" cy="53608"/>
          </a:xfrm>
          <a:prstGeom prst="rect">
            <a:avLst/>
          </a:prstGeom>
          <a:solidFill>
            <a:schemeClr val="accent1"/>
          </a:solidFill>
          <a:ln>
            <a:noFill/>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43" b="1" i="0" u="none" strike="noStrike" cap="none">
              <a:solidFill>
                <a:schemeClr val="lt1"/>
              </a:solidFill>
              <a:latin typeface="Arial"/>
              <a:ea typeface="Arial"/>
              <a:cs typeface="Arial"/>
              <a:sym typeface="Arial"/>
            </a:endParaRPr>
          </a:p>
        </p:txBody>
      </p:sp>
      <p:sp>
        <p:nvSpPr>
          <p:cNvPr id="30" name="Google Shape;30;p18"/>
          <p:cNvSpPr txBox="1">
            <a:spLocks noGrp="1"/>
          </p:cNvSpPr>
          <p:nvPr>
            <p:ph type="sldNum" idx="12"/>
          </p:nvPr>
        </p:nvSpPr>
        <p:spPr>
          <a:xfrm>
            <a:off x="8779318" y="7157193"/>
            <a:ext cx="1912496" cy="402483"/>
          </a:xfrm>
          <a:prstGeom prst="rect">
            <a:avLst/>
          </a:prstGeom>
          <a:noFill/>
          <a:ln>
            <a:noFill/>
          </a:ln>
        </p:spPr>
        <p:txBody>
          <a:bodyPr spcFirstLastPara="1" wrap="square" lIns="72000" tIns="72000" rIns="180000" bIns="72000" anchor="ctr" anchorCtr="0">
            <a:noAutofit/>
          </a:bodyPr>
          <a:lstStyle>
            <a:lvl1pPr marL="0" marR="0" lvl="0"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基本レイアウト">
  <p:cSld name="基本レイアウト">
    <p:spTree>
      <p:nvGrpSpPr>
        <p:cNvPr id="1" name="Shape 31"/>
        <p:cNvGrpSpPr/>
        <p:nvPr/>
      </p:nvGrpSpPr>
      <p:grpSpPr>
        <a:xfrm>
          <a:off x="0" y="0"/>
          <a:ext cx="0" cy="0"/>
          <a:chOff x="0" y="0"/>
          <a:chExt cx="0" cy="0"/>
        </a:xfrm>
      </p:grpSpPr>
      <p:sp>
        <p:nvSpPr>
          <p:cNvPr id="32" name="Google Shape;32;p20"/>
          <p:cNvSpPr txBox="1">
            <a:spLocks noGrp="1"/>
          </p:cNvSpPr>
          <p:nvPr>
            <p:ph type="body" idx="1"/>
          </p:nvPr>
        </p:nvSpPr>
        <p:spPr>
          <a:xfrm>
            <a:off x="678725" y="1103806"/>
            <a:ext cx="9334500" cy="651000"/>
          </a:xfrm>
          <a:prstGeom prst="rect">
            <a:avLst/>
          </a:prstGeom>
          <a:noFill/>
          <a:ln>
            <a:noFill/>
          </a:ln>
        </p:spPr>
        <p:txBody>
          <a:bodyPr spcFirstLastPara="1" wrap="square" lIns="39125" tIns="39125" rIns="39125" bIns="39125" anchor="t" anchorCtr="0">
            <a:normAutofit/>
          </a:bodyPr>
          <a:lstStyle>
            <a:lvl1pPr marL="457200" lvl="0" indent="-228600" algn="ctr">
              <a:lnSpc>
                <a:spcPct val="100000"/>
              </a:lnSpc>
              <a:spcBef>
                <a:spcPts val="0"/>
              </a:spcBef>
              <a:spcAft>
                <a:spcPts val="0"/>
              </a:spcAft>
              <a:buSzPts val="1400"/>
              <a:buNone/>
              <a:defRPr sz="1700" b="0" i="0">
                <a:solidFill>
                  <a:schemeClr val="dk1"/>
                </a:solidFill>
                <a:latin typeface="Arial"/>
                <a:ea typeface="Arial"/>
                <a:cs typeface="Arial"/>
                <a:sym typeface="Arial"/>
              </a:defRPr>
            </a:lvl1pPr>
            <a:lvl2pPr marL="914400" lvl="1" indent="-228600" algn="ctr">
              <a:lnSpc>
                <a:spcPct val="100000"/>
              </a:lnSpc>
              <a:spcBef>
                <a:spcPts val="700"/>
              </a:spcBef>
              <a:spcAft>
                <a:spcPts val="0"/>
              </a:spcAft>
              <a:buSzPts val="1200"/>
              <a:buNone/>
              <a:defRPr sz="1500"/>
            </a:lvl2pPr>
            <a:lvl3pPr marL="1371600" lvl="2" indent="-228600" algn="ctr">
              <a:lnSpc>
                <a:spcPct val="100000"/>
              </a:lnSpc>
              <a:spcBef>
                <a:spcPts val="700"/>
              </a:spcBef>
              <a:spcAft>
                <a:spcPts val="0"/>
              </a:spcAft>
              <a:buSzPts val="1200"/>
              <a:buNone/>
              <a:defRPr sz="1500"/>
            </a:lvl3pPr>
            <a:lvl4pPr marL="1828800" lvl="3" indent="-228600" algn="ctr">
              <a:lnSpc>
                <a:spcPct val="100000"/>
              </a:lnSpc>
              <a:spcBef>
                <a:spcPts val="700"/>
              </a:spcBef>
              <a:spcAft>
                <a:spcPts val="0"/>
              </a:spcAft>
              <a:buSzPts val="1200"/>
              <a:buNone/>
              <a:defRPr sz="1500"/>
            </a:lvl4pPr>
            <a:lvl5pPr marL="2286000" lvl="4" indent="-228600" algn="ctr">
              <a:lnSpc>
                <a:spcPct val="100000"/>
              </a:lnSpc>
              <a:spcBef>
                <a:spcPts val="700"/>
              </a:spcBef>
              <a:spcAft>
                <a:spcPts val="0"/>
              </a:spcAft>
              <a:buSzPts val="1200"/>
              <a:buNone/>
              <a:defRPr sz="1500"/>
            </a:lvl5pPr>
            <a:lvl6pPr marL="2743200" lvl="5" indent="-355600" algn="l">
              <a:lnSpc>
                <a:spcPct val="90000"/>
              </a:lnSpc>
              <a:spcBef>
                <a:spcPts val="700"/>
              </a:spcBef>
              <a:spcAft>
                <a:spcPts val="0"/>
              </a:spcAft>
              <a:buClr>
                <a:schemeClr val="dk1"/>
              </a:buClr>
              <a:buSzPts val="2000"/>
              <a:buChar char="•"/>
              <a:defRPr/>
            </a:lvl6pPr>
            <a:lvl7pPr marL="3200400" lvl="6" indent="-355600" algn="l">
              <a:lnSpc>
                <a:spcPct val="90000"/>
              </a:lnSpc>
              <a:spcBef>
                <a:spcPts val="500"/>
              </a:spcBef>
              <a:spcAft>
                <a:spcPts val="0"/>
              </a:spcAft>
              <a:buClr>
                <a:schemeClr val="dk1"/>
              </a:buClr>
              <a:buSzPts val="2000"/>
              <a:buChar char="•"/>
              <a:defRPr/>
            </a:lvl7pPr>
            <a:lvl8pPr marL="3657600" lvl="7" indent="-355600" algn="l">
              <a:lnSpc>
                <a:spcPct val="90000"/>
              </a:lnSpc>
              <a:spcBef>
                <a:spcPts val="500"/>
              </a:spcBef>
              <a:spcAft>
                <a:spcPts val="0"/>
              </a:spcAft>
              <a:buClr>
                <a:schemeClr val="dk1"/>
              </a:buClr>
              <a:buSzPts val="2000"/>
              <a:buChar char="•"/>
              <a:defRPr/>
            </a:lvl8pPr>
            <a:lvl9pPr marL="4114800" lvl="8" indent="-355600" algn="l">
              <a:lnSpc>
                <a:spcPct val="90000"/>
              </a:lnSpc>
              <a:spcBef>
                <a:spcPts val="500"/>
              </a:spcBef>
              <a:spcAft>
                <a:spcPts val="0"/>
              </a:spcAft>
              <a:buClr>
                <a:schemeClr val="dk1"/>
              </a:buClr>
              <a:buSzPts val="2000"/>
              <a:buChar char="•"/>
              <a:defRPr/>
            </a:lvl9pPr>
          </a:lstStyle>
          <a:p>
            <a:endParaRPr/>
          </a:p>
        </p:txBody>
      </p:sp>
      <p:sp>
        <p:nvSpPr>
          <p:cNvPr id="33" name="Google Shape;33;p20"/>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MS PGothic"/>
              <a:ea typeface="MS PGothic"/>
              <a:cs typeface="MS PGothic"/>
              <a:sym typeface="MS PGothic"/>
            </a:endParaRPr>
          </a:p>
        </p:txBody>
      </p:sp>
      <p:cxnSp>
        <p:nvCxnSpPr>
          <p:cNvPr id="34" name="Google Shape;34;p20"/>
          <p:cNvCxnSpPr/>
          <p:nvPr/>
        </p:nvCxnSpPr>
        <p:spPr>
          <a:xfrm>
            <a:off x="0" y="871491"/>
            <a:ext cx="10692000" cy="0"/>
          </a:xfrm>
          <a:prstGeom prst="straightConnector1">
            <a:avLst/>
          </a:prstGeom>
          <a:noFill/>
          <a:ln w="9525" cap="flat" cmpd="sng">
            <a:solidFill>
              <a:schemeClr val="accent3"/>
            </a:solidFill>
            <a:prstDash val="solid"/>
            <a:miter lim="800000"/>
            <a:headEnd type="none" w="sm" len="sm"/>
            <a:tailEnd type="none" w="sm" len="sm"/>
          </a:ln>
        </p:spPr>
      </p:cxnSp>
      <p:sp>
        <p:nvSpPr>
          <p:cNvPr id="35" name="Google Shape;35;p20"/>
          <p:cNvSpPr txBox="1">
            <a:spLocks noGrp="1"/>
          </p:cNvSpPr>
          <p:nvPr>
            <p:ph type="title"/>
          </p:nvPr>
        </p:nvSpPr>
        <p:spPr>
          <a:xfrm>
            <a:off x="678728" y="341829"/>
            <a:ext cx="9334500" cy="424200"/>
          </a:xfrm>
          <a:prstGeom prst="rect">
            <a:avLst/>
          </a:prstGeom>
          <a:noFill/>
          <a:ln>
            <a:noFill/>
          </a:ln>
        </p:spPr>
        <p:txBody>
          <a:bodyPr spcFirstLastPara="1" wrap="square" lIns="39125" tIns="39125" rIns="39125" bIns="39125" anchor="ctr" anchorCtr="0">
            <a:normAutofit/>
          </a:bodyPr>
          <a:lstStyle>
            <a:lvl1pPr lvl="0" algn="ctr">
              <a:lnSpc>
                <a:spcPct val="100000"/>
              </a:lnSpc>
              <a:spcBef>
                <a:spcPts val="0"/>
              </a:spcBef>
              <a:spcAft>
                <a:spcPts val="0"/>
              </a:spcAft>
              <a:buClr>
                <a:schemeClr val="dk1"/>
              </a:buClr>
              <a:buSzPts val="2200"/>
              <a:buFont typeface="MS PGothic"/>
              <a:buNone/>
              <a:defRPr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20"/>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重要なメッセージ">
  <p:cSld name="1_重要なメッセージ">
    <p:spTree>
      <p:nvGrpSpPr>
        <p:cNvPr id="1" name="Shape 37"/>
        <p:cNvGrpSpPr/>
        <p:nvPr/>
      </p:nvGrpSpPr>
      <p:grpSpPr>
        <a:xfrm>
          <a:off x="0" y="0"/>
          <a:ext cx="0" cy="0"/>
          <a:chOff x="0" y="0"/>
          <a:chExt cx="0" cy="0"/>
        </a:xfrm>
      </p:grpSpPr>
      <p:sp>
        <p:nvSpPr>
          <p:cNvPr id="38" name="Google Shape;38;p21"/>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9" name="Google Shape;39;p21"/>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MS PGothic"/>
              <a:ea typeface="MS PGothic"/>
              <a:cs typeface="MS PGothic"/>
              <a:sym typeface="MS PGothic"/>
            </a:endParaRPr>
          </a:p>
        </p:txBody>
      </p:sp>
      <p:sp>
        <p:nvSpPr>
          <p:cNvPr id="40" name="Google Shape;40;p21"/>
          <p:cNvSpPr txBox="1">
            <a:spLocks noGrp="1"/>
          </p:cNvSpPr>
          <p:nvPr>
            <p:ph type="title"/>
          </p:nvPr>
        </p:nvSpPr>
        <p:spPr>
          <a:xfrm>
            <a:off x="678728" y="341829"/>
            <a:ext cx="9334500" cy="424200"/>
          </a:xfrm>
          <a:prstGeom prst="rect">
            <a:avLst/>
          </a:prstGeom>
          <a:noFill/>
          <a:ln>
            <a:noFill/>
          </a:ln>
        </p:spPr>
        <p:txBody>
          <a:bodyPr spcFirstLastPara="1" wrap="square" lIns="39125" tIns="39125" rIns="39125" bIns="39125" anchor="ctr" anchorCtr="0">
            <a:normAutofit/>
          </a:bodyPr>
          <a:lstStyle>
            <a:lvl1pPr lvl="0" algn="ctr">
              <a:lnSpc>
                <a:spcPct val="100000"/>
              </a:lnSpc>
              <a:spcBef>
                <a:spcPts val="0"/>
              </a:spcBef>
              <a:spcAft>
                <a:spcPts val="0"/>
              </a:spcAft>
              <a:buClr>
                <a:schemeClr val="dk1"/>
              </a:buClr>
              <a:buSzPts val="2200"/>
              <a:buFont typeface="MS PGothic"/>
              <a:buNone/>
              <a:defRPr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cxnSp>
        <p:nvCxnSpPr>
          <p:cNvPr id="41" name="Google Shape;41;p21"/>
          <p:cNvCxnSpPr/>
          <p:nvPr/>
        </p:nvCxnSpPr>
        <p:spPr>
          <a:xfrm>
            <a:off x="0" y="871491"/>
            <a:ext cx="10692000" cy="0"/>
          </a:xfrm>
          <a:prstGeom prst="straightConnector1">
            <a:avLst/>
          </a:prstGeom>
          <a:noFill/>
          <a:ln w="9525" cap="flat" cmpd="sng">
            <a:solidFill>
              <a:schemeClr val="accent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42"/>
        <p:cNvGrpSpPr/>
        <p:nvPr/>
      </p:nvGrpSpPr>
      <p:grpSpPr>
        <a:xfrm>
          <a:off x="0" y="0"/>
          <a:ext cx="0" cy="0"/>
          <a:chOff x="0" y="0"/>
          <a:chExt cx="0" cy="0"/>
        </a:xfrm>
      </p:grpSpPr>
      <p:sp>
        <p:nvSpPr>
          <p:cNvPr id="43" name="Google Shape;43;p27"/>
          <p:cNvSpPr/>
          <p:nvPr/>
        </p:nvSpPr>
        <p:spPr>
          <a:xfrm>
            <a:off x="0" y="0"/>
            <a:ext cx="10691813" cy="53573"/>
          </a:xfrm>
          <a:prstGeom prst="rect">
            <a:avLst/>
          </a:prstGeom>
          <a:solidFill>
            <a:schemeClr val="accent1"/>
          </a:solidFill>
          <a:ln>
            <a:noFill/>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43" b="1" i="0" u="none" strike="noStrike" cap="none">
              <a:solidFill>
                <a:schemeClr val="lt1"/>
              </a:solidFill>
              <a:latin typeface="Arial"/>
              <a:ea typeface="Arial"/>
              <a:cs typeface="Arial"/>
              <a:sym typeface="Arial"/>
            </a:endParaRPr>
          </a:p>
        </p:txBody>
      </p:sp>
      <p:cxnSp>
        <p:nvCxnSpPr>
          <p:cNvPr id="44" name="Google Shape;44;p27"/>
          <p:cNvCxnSpPr/>
          <p:nvPr/>
        </p:nvCxnSpPr>
        <p:spPr>
          <a:xfrm>
            <a:off x="0" y="871454"/>
            <a:ext cx="10691813" cy="0"/>
          </a:xfrm>
          <a:prstGeom prst="straightConnector1">
            <a:avLst/>
          </a:prstGeom>
          <a:noFill/>
          <a:ln w="9525" cap="flat" cmpd="sng">
            <a:solidFill>
              <a:schemeClr val="accent3"/>
            </a:solidFill>
            <a:prstDash val="solid"/>
            <a:miter lim="800000"/>
            <a:headEnd type="none" w="sm" len="sm"/>
            <a:tailEnd type="none" w="sm" len="sm"/>
          </a:ln>
        </p:spPr>
      </p:cxnSp>
      <p:sp>
        <p:nvSpPr>
          <p:cNvPr id="45" name="Google Shape;45;p27"/>
          <p:cNvSpPr txBox="1">
            <a:spLocks noGrp="1"/>
          </p:cNvSpPr>
          <p:nvPr>
            <p:ph type="sldNum" idx="12"/>
          </p:nvPr>
        </p:nvSpPr>
        <p:spPr>
          <a:xfrm>
            <a:off x="8779318" y="7157192"/>
            <a:ext cx="1912352" cy="402455"/>
          </a:xfrm>
          <a:prstGeom prst="rect">
            <a:avLst/>
          </a:prstGeom>
          <a:noFill/>
          <a:ln>
            <a:noFill/>
          </a:ln>
        </p:spPr>
        <p:txBody>
          <a:bodyPr spcFirstLastPara="1" wrap="square" lIns="72000" tIns="72000" rIns="180000" bIns="72000" anchor="ctr" anchorCtr="0">
            <a:noAutofit/>
          </a:bodyPr>
          <a:lstStyle>
            <a:lvl1pPr marL="0" marR="0" lvl="0"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511"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6" name="Google Shape;46;p27"/>
          <p:cNvSpPr txBox="1">
            <a:spLocks noGrp="1"/>
          </p:cNvSpPr>
          <p:nvPr>
            <p:ph type="title"/>
          </p:nvPr>
        </p:nvSpPr>
        <p:spPr>
          <a:xfrm>
            <a:off x="488935" y="296765"/>
            <a:ext cx="9713943" cy="396833"/>
          </a:xfrm>
          <a:prstGeom prst="rect">
            <a:avLst/>
          </a:prstGeom>
          <a:noFill/>
          <a:ln>
            <a:noFill/>
          </a:ln>
        </p:spPr>
        <p:txBody>
          <a:bodyPr spcFirstLastPara="1" wrap="square" lIns="36000" tIns="36000" rIns="36000" bIns="468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表紙-A">
  <p:cSld name="表紙-A">
    <p:spTree>
      <p:nvGrpSpPr>
        <p:cNvPr id="1" name="Shape 47"/>
        <p:cNvGrpSpPr/>
        <p:nvPr/>
      </p:nvGrpSpPr>
      <p:grpSpPr>
        <a:xfrm>
          <a:off x="0" y="0"/>
          <a:ext cx="0" cy="0"/>
          <a:chOff x="0" y="0"/>
          <a:chExt cx="0" cy="0"/>
        </a:xfrm>
      </p:grpSpPr>
      <p:pic>
        <p:nvPicPr>
          <p:cNvPr id="48" name="Google Shape;48;p22" descr="人, 男性, 立っている, 壁 が含まれている画像&#10;&#10;&#10;&#10;自動的に生成された説明"/>
          <p:cNvPicPr preferRelativeResize="0"/>
          <p:nvPr/>
        </p:nvPicPr>
        <p:blipFill rotWithShape="1">
          <a:blip r:embed="rId2">
            <a:alphaModFix/>
          </a:blip>
          <a:srcRect l="-1"/>
          <a:stretch/>
        </p:blipFill>
        <p:spPr>
          <a:xfrm>
            <a:off x="0" y="0"/>
            <a:ext cx="10720545" cy="7402154"/>
          </a:xfrm>
          <a:prstGeom prst="rect">
            <a:avLst/>
          </a:prstGeom>
          <a:noFill/>
          <a:ln>
            <a:noFill/>
          </a:ln>
        </p:spPr>
      </p:pic>
      <p:sp>
        <p:nvSpPr>
          <p:cNvPr id="49" name="Google Shape;49;p22"/>
          <p:cNvSpPr/>
          <p:nvPr/>
        </p:nvSpPr>
        <p:spPr>
          <a:xfrm>
            <a:off x="986954" y="1253024"/>
            <a:ext cx="9705000" cy="4852500"/>
          </a:xfrm>
          <a:prstGeom prst="rect">
            <a:avLst/>
          </a:prstGeom>
          <a:solidFill>
            <a:schemeClr val="dk1">
              <a:alpha val="80000"/>
            </a:schemeClr>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cxnSp>
        <p:nvCxnSpPr>
          <p:cNvPr id="50" name="Google Shape;50;p22"/>
          <p:cNvCxnSpPr/>
          <p:nvPr/>
        </p:nvCxnSpPr>
        <p:spPr>
          <a:xfrm>
            <a:off x="1908111" y="5439588"/>
            <a:ext cx="7920300" cy="0"/>
          </a:xfrm>
          <a:prstGeom prst="straightConnector1">
            <a:avLst/>
          </a:prstGeom>
          <a:noFill/>
          <a:ln w="19050" cap="flat" cmpd="sng">
            <a:solidFill>
              <a:schemeClr val="lt1"/>
            </a:solidFill>
            <a:prstDash val="solid"/>
            <a:miter lim="800000"/>
            <a:headEnd type="none" w="sm" len="sm"/>
            <a:tailEnd type="none" w="sm" len="sm"/>
          </a:ln>
        </p:spPr>
      </p:cxnSp>
      <p:pic>
        <p:nvPicPr>
          <p:cNvPr id="51" name="Google Shape;51;p22"/>
          <p:cNvPicPr preferRelativeResize="0"/>
          <p:nvPr/>
        </p:nvPicPr>
        <p:blipFill rotWithShape="1">
          <a:blip r:embed="rId3">
            <a:alphaModFix/>
          </a:blip>
          <a:srcRect/>
          <a:stretch/>
        </p:blipFill>
        <p:spPr>
          <a:xfrm>
            <a:off x="1908111" y="4883363"/>
            <a:ext cx="1460406" cy="304251"/>
          </a:xfrm>
          <a:prstGeom prst="rect">
            <a:avLst/>
          </a:prstGeom>
          <a:noFill/>
          <a:ln>
            <a:noFill/>
          </a:ln>
        </p:spPr>
      </p:pic>
      <p:sp>
        <p:nvSpPr>
          <p:cNvPr id="52" name="Google Shape;52;p22"/>
          <p:cNvSpPr txBox="1">
            <a:spLocks noGrp="1"/>
          </p:cNvSpPr>
          <p:nvPr>
            <p:ph type="ctrTitle"/>
          </p:nvPr>
        </p:nvSpPr>
        <p:spPr>
          <a:xfrm>
            <a:off x="1908113" y="2569647"/>
            <a:ext cx="7926600" cy="1984200"/>
          </a:xfrm>
          <a:prstGeom prst="rect">
            <a:avLst/>
          </a:prstGeom>
          <a:noFill/>
          <a:ln>
            <a:noFill/>
          </a:ln>
        </p:spPr>
        <p:txBody>
          <a:bodyPr spcFirstLastPara="1" wrap="square" lIns="39125" tIns="39125" rIns="39125" bIns="39125" anchor="ctr" anchorCtr="0">
            <a:normAutofit/>
          </a:bodyPr>
          <a:lstStyle>
            <a:lvl1pPr lvl="0" algn="l">
              <a:lnSpc>
                <a:spcPct val="100000"/>
              </a:lnSpc>
              <a:spcBef>
                <a:spcPts val="0"/>
              </a:spcBef>
              <a:spcAft>
                <a:spcPts val="0"/>
              </a:spcAft>
              <a:buClr>
                <a:schemeClr val="dk1"/>
              </a:buClr>
              <a:buSzPts val="5200"/>
              <a:buFont typeface="MS PGothic"/>
              <a:buNone/>
              <a:defRPr sz="4300" b="1" i="0">
                <a:solidFill>
                  <a:schemeClr val="lt1"/>
                </a:solidFill>
                <a:latin typeface="Arial"/>
                <a:ea typeface="Arial"/>
                <a:cs typeface="Arial"/>
                <a:sym typeface="Arial"/>
              </a:defRPr>
            </a:lvl1pPr>
            <a:lvl2pPr lvl="1" algn="l">
              <a:lnSpc>
                <a:spcPct val="100000"/>
              </a:lnSpc>
              <a:spcBef>
                <a:spcPts val="70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22"/>
          <p:cNvSpPr txBox="1"/>
          <p:nvPr/>
        </p:nvSpPr>
        <p:spPr>
          <a:xfrm>
            <a:off x="3614648" y="4898609"/>
            <a:ext cx="62136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000" b="0" i="0" u="none" strike="noStrike" cap="none">
                <a:solidFill>
                  <a:schemeClr val="lt1"/>
                </a:solidFill>
                <a:latin typeface="Arial"/>
                <a:ea typeface="Arial"/>
                <a:cs typeface="Arial"/>
                <a:sym typeface="Arial"/>
              </a:rPr>
              <a:t>株式会社才流</a:t>
            </a:r>
            <a:endParaRPr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重要なメッセージ(箇条書き)">
  <p:cSld name="重要なメッセージ(箇条書き)">
    <p:spTree>
      <p:nvGrpSpPr>
        <p:cNvPr id="1" name="Shape 54"/>
        <p:cNvGrpSpPr/>
        <p:nvPr/>
      </p:nvGrpSpPr>
      <p:grpSpPr>
        <a:xfrm>
          <a:off x="0" y="0"/>
          <a:ext cx="0" cy="0"/>
          <a:chOff x="0" y="0"/>
          <a:chExt cx="0" cy="0"/>
        </a:xfrm>
      </p:grpSpPr>
      <p:sp>
        <p:nvSpPr>
          <p:cNvPr id="55" name="Google Shape;55;p23"/>
          <p:cNvSpPr txBox="1">
            <a:spLocks noGrp="1"/>
          </p:cNvSpPr>
          <p:nvPr>
            <p:ph type="body" idx="1"/>
          </p:nvPr>
        </p:nvSpPr>
        <p:spPr>
          <a:xfrm>
            <a:off x="678727" y="1101666"/>
            <a:ext cx="9325500" cy="1071600"/>
          </a:xfrm>
          <a:prstGeom prst="rect">
            <a:avLst/>
          </a:prstGeom>
          <a:noFill/>
          <a:ln w="31750" cap="flat" cmpd="sng">
            <a:solidFill>
              <a:schemeClr val="accent6"/>
            </a:solidFill>
            <a:prstDash val="solid"/>
            <a:round/>
            <a:headEnd type="none" w="sm" len="sm"/>
            <a:tailEnd type="none" w="sm" len="sm"/>
          </a:ln>
        </p:spPr>
        <p:txBody>
          <a:bodyPr spcFirstLastPara="1" wrap="square" lIns="78275" tIns="117400" rIns="78275" bIns="78275" anchor="ctr" anchorCtr="0">
            <a:noAutofit/>
          </a:bodyPr>
          <a:lstStyle>
            <a:lvl1pPr marL="457200" marR="0" lvl="0" indent="-330200" algn="l">
              <a:lnSpc>
                <a:spcPct val="100000"/>
              </a:lnSpc>
              <a:spcBef>
                <a:spcPts val="0"/>
              </a:spcBef>
              <a:spcAft>
                <a:spcPts val="0"/>
              </a:spcAft>
              <a:buClr>
                <a:schemeClr val="accent6"/>
              </a:buClr>
              <a:buSzPts val="1600"/>
              <a:buFont typeface="Noto Sans Symbols"/>
              <a:buChar char="●"/>
              <a:defRPr sz="1700" b="1" i="0">
                <a:latin typeface="Arial"/>
                <a:ea typeface="Arial"/>
                <a:cs typeface="Arial"/>
                <a:sym typeface="Arial"/>
              </a:defRPr>
            </a:lvl1pPr>
            <a:lvl2pPr marL="914400" lvl="1" indent="-228600" algn="l">
              <a:lnSpc>
                <a:spcPct val="100000"/>
              </a:lnSpc>
              <a:spcBef>
                <a:spcPts val="700"/>
              </a:spcBef>
              <a:spcAft>
                <a:spcPts val="0"/>
              </a:spcAft>
              <a:buSzPts val="1400"/>
              <a:buNone/>
              <a:defRPr/>
            </a:lvl2pPr>
            <a:lvl3pPr marL="1371600" lvl="2" indent="-330200" algn="l">
              <a:lnSpc>
                <a:spcPct val="100000"/>
              </a:lnSpc>
              <a:spcBef>
                <a:spcPts val="700"/>
              </a:spcBef>
              <a:spcAft>
                <a:spcPts val="0"/>
              </a:spcAft>
              <a:buSzPts val="1600"/>
              <a:buChar char="•"/>
              <a:defRPr/>
            </a:lvl3pPr>
            <a:lvl4pPr marL="1828800" lvl="3" indent="-330200" algn="l">
              <a:lnSpc>
                <a:spcPct val="100000"/>
              </a:lnSpc>
              <a:spcBef>
                <a:spcPts val="700"/>
              </a:spcBef>
              <a:spcAft>
                <a:spcPts val="0"/>
              </a:spcAft>
              <a:buSzPts val="1600"/>
              <a:buChar char="•"/>
              <a:defRPr/>
            </a:lvl4pPr>
            <a:lvl5pPr marL="2286000" lvl="4" indent="-330200" algn="l">
              <a:lnSpc>
                <a:spcPct val="100000"/>
              </a:lnSpc>
              <a:spcBef>
                <a:spcPts val="700"/>
              </a:spcBef>
              <a:spcAft>
                <a:spcPts val="0"/>
              </a:spcAft>
              <a:buSzPts val="1600"/>
              <a:buChar char="•"/>
              <a:defRPr/>
            </a:lvl5pPr>
            <a:lvl6pPr marL="2743200" lvl="5" indent="-355600" algn="l">
              <a:lnSpc>
                <a:spcPct val="90000"/>
              </a:lnSpc>
              <a:spcBef>
                <a:spcPts val="700"/>
              </a:spcBef>
              <a:spcAft>
                <a:spcPts val="0"/>
              </a:spcAft>
              <a:buClr>
                <a:schemeClr val="dk1"/>
              </a:buClr>
              <a:buSzPts val="2000"/>
              <a:buChar char="•"/>
              <a:defRPr/>
            </a:lvl6pPr>
            <a:lvl7pPr marL="3200400" lvl="6" indent="-355600" algn="l">
              <a:lnSpc>
                <a:spcPct val="90000"/>
              </a:lnSpc>
              <a:spcBef>
                <a:spcPts val="500"/>
              </a:spcBef>
              <a:spcAft>
                <a:spcPts val="0"/>
              </a:spcAft>
              <a:buClr>
                <a:schemeClr val="dk1"/>
              </a:buClr>
              <a:buSzPts val="2000"/>
              <a:buChar char="•"/>
              <a:defRPr/>
            </a:lvl7pPr>
            <a:lvl8pPr marL="3657600" lvl="7" indent="-355600" algn="l">
              <a:lnSpc>
                <a:spcPct val="90000"/>
              </a:lnSpc>
              <a:spcBef>
                <a:spcPts val="500"/>
              </a:spcBef>
              <a:spcAft>
                <a:spcPts val="0"/>
              </a:spcAft>
              <a:buClr>
                <a:schemeClr val="dk1"/>
              </a:buClr>
              <a:buSzPts val="2000"/>
              <a:buChar char="•"/>
              <a:defRPr/>
            </a:lvl8pPr>
            <a:lvl9pPr marL="4114800" lvl="8" indent="-355600" algn="l">
              <a:lnSpc>
                <a:spcPct val="90000"/>
              </a:lnSpc>
              <a:spcBef>
                <a:spcPts val="500"/>
              </a:spcBef>
              <a:spcAft>
                <a:spcPts val="0"/>
              </a:spcAft>
              <a:buClr>
                <a:schemeClr val="dk1"/>
              </a:buClr>
              <a:buSzPts val="2000"/>
              <a:buChar char="•"/>
              <a:defRPr/>
            </a:lvl9pPr>
          </a:lstStyle>
          <a:p>
            <a:endParaRPr/>
          </a:p>
        </p:txBody>
      </p:sp>
      <p:sp>
        <p:nvSpPr>
          <p:cNvPr id="56" name="Google Shape;56;p23"/>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cxnSp>
        <p:nvCxnSpPr>
          <p:cNvPr id="57" name="Google Shape;57;p23"/>
          <p:cNvCxnSpPr/>
          <p:nvPr/>
        </p:nvCxnSpPr>
        <p:spPr>
          <a:xfrm>
            <a:off x="0" y="871491"/>
            <a:ext cx="10692000" cy="0"/>
          </a:xfrm>
          <a:prstGeom prst="straightConnector1">
            <a:avLst/>
          </a:prstGeom>
          <a:noFill/>
          <a:ln w="9525" cap="flat" cmpd="sng">
            <a:solidFill>
              <a:schemeClr val="accent3"/>
            </a:solidFill>
            <a:prstDash val="solid"/>
            <a:miter lim="800000"/>
            <a:headEnd type="none" w="sm" len="sm"/>
            <a:tailEnd type="none" w="sm" len="sm"/>
          </a:ln>
        </p:spPr>
      </p:cxnSp>
      <p:sp>
        <p:nvSpPr>
          <p:cNvPr id="58" name="Google Shape;58;p23"/>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59" name="Google Shape;59;p23"/>
          <p:cNvSpPr txBox="1">
            <a:spLocks noGrp="1"/>
          </p:cNvSpPr>
          <p:nvPr>
            <p:ph type="title"/>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解説スライド">
  <p:cSld name="解説スライド">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1823719" y="296778"/>
            <a:ext cx="8379300" cy="396900"/>
          </a:xfrm>
          <a:prstGeom prst="rect">
            <a:avLst/>
          </a:prstGeom>
          <a:noFill/>
          <a:ln>
            <a:noFill/>
          </a:ln>
        </p:spPr>
        <p:txBody>
          <a:bodyPr spcFirstLastPara="1" wrap="square" lIns="39125" tIns="39125" rIns="39125" bIns="50875" anchor="ctr" anchorCtr="0">
            <a:noAutofit/>
          </a:bodyPr>
          <a:lstStyle>
            <a:lvl1pPr lvl="0" algn="l">
              <a:lnSpc>
                <a:spcPct val="100000"/>
              </a:lnSpc>
              <a:spcBef>
                <a:spcPts val="0"/>
              </a:spcBef>
              <a:spcAft>
                <a:spcPts val="0"/>
              </a:spcAft>
              <a:buSzPts val="1500"/>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2" name="Google Shape;62;p24"/>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63" name="Google Shape;63;p24"/>
          <p:cNvSpPr/>
          <p:nvPr/>
        </p:nvSpPr>
        <p:spPr>
          <a:xfrm>
            <a:off x="0" y="0"/>
            <a:ext cx="10692000" cy="53700"/>
          </a:xfrm>
          <a:prstGeom prst="rect">
            <a:avLst/>
          </a:prstGeom>
          <a:solidFill>
            <a:schemeClr val="accent1"/>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Arial"/>
              <a:ea typeface="Arial"/>
              <a:cs typeface="Arial"/>
              <a:sym typeface="Arial"/>
            </a:endParaRPr>
          </a:p>
        </p:txBody>
      </p:sp>
      <p:cxnSp>
        <p:nvCxnSpPr>
          <p:cNvPr id="64" name="Google Shape;64;p24"/>
          <p:cNvCxnSpPr/>
          <p:nvPr/>
        </p:nvCxnSpPr>
        <p:spPr>
          <a:xfrm>
            <a:off x="0" y="871491"/>
            <a:ext cx="10692000" cy="0"/>
          </a:xfrm>
          <a:prstGeom prst="straightConnector1">
            <a:avLst/>
          </a:prstGeom>
          <a:noFill/>
          <a:ln w="9525" cap="flat" cmpd="sng">
            <a:solidFill>
              <a:schemeClr val="accent3"/>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12">
            <a:alphaModFix/>
          </a:blip>
          <a:srcRect/>
          <a:stretch/>
        </p:blipFill>
        <p:spPr>
          <a:xfrm>
            <a:off x="146317" y="7246495"/>
            <a:ext cx="699416" cy="234304"/>
          </a:xfrm>
          <a:prstGeom prst="rect">
            <a:avLst/>
          </a:prstGeom>
          <a:noFill/>
          <a:ln>
            <a:noFill/>
          </a:ln>
        </p:spPr>
      </p:pic>
      <p:cxnSp>
        <p:nvCxnSpPr>
          <p:cNvPr id="11" name="Google Shape;11;p16"/>
          <p:cNvCxnSpPr/>
          <p:nvPr/>
        </p:nvCxnSpPr>
        <p:spPr>
          <a:xfrm>
            <a:off x="0" y="7148382"/>
            <a:ext cx="10692000" cy="0"/>
          </a:xfrm>
          <a:prstGeom prst="straightConnector1">
            <a:avLst/>
          </a:prstGeom>
          <a:noFill/>
          <a:ln w="9525" cap="flat" cmpd="sng">
            <a:solidFill>
              <a:srgbClr val="F2F2F2"/>
            </a:solidFill>
            <a:prstDash val="solid"/>
            <a:miter lim="800000"/>
            <a:headEnd type="none" w="sm" len="sm"/>
            <a:tailEnd type="none" w="sm" len="sm"/>
          </a:ln>
        </p:spPr>
      </p:cxnSp>
      <p:sp>
        <p:nvSpPr>
          <p:cNvPr id="12" name="Google Shape;12;p16"/>
          <p:cNvSpPr txBox="1">
            <a:spLocks noGrp="1"/>
          </p:cNvSpPr>
          <p:nvPr>
            <p:ph type="sldNum" idx="12"/>
          </p:nvPr>
        </p:nvSpPr>
        <p:spPr>
          <a:xfrm>
            <a:off x="8779471" y="7157500"/>
            <a:ext cx="1912500" cy="402600"/>
          </a:xfrm>
          <a:prstGeom prst="rect">
            <a:avLst/>
          </a:prstGeom>
          <a:noFill/>
          <a:ln>
            <a:noFill/>
          </a:ln>
        </p:spPr>
        <p:txBody>
          <a:bodyPr spcFirstLastPara="1" wrap="square" lIns="78275" tIns="78275" rIns="195675" bIns="78275"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3" name="Google Shape;13;p16"/>
          <p:cNvSpPr txBox="1">
            <a:spLocks noGrp="1"/>
          </p:cNvSpPr>
          <p:nvPr>
            <p:ph type="title"/>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lvl1pPr marR="0" lvl="0" algn="ctr" rtl="0">
              <a:lnSpc>
                <a:spcPct val="100000"/>
              </a:lnSpc>
              <a:spcBef>
                <a:spcPts val="0"/>
              </a:spcBef>
              <a:spcAft>
                <a:spcPts val="0"/>
              </a:spcAft>
              <a:buClr>
                <a:srgbClr val="000000"/>
              </a:buClr>
              <a:buSzPts val="1500"/>
              <a:buFont typeface="Arial"/>
              <a:buNone/>
              <a:defRPr sz="26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14" name="Google Shape;14;p16"/>
          <p:cNvSpPr txBox="1">
            <a:spLocks noGrp="1"/>
          </p:cNvSpPr>
          <p:nvPr>
            <p:ph type="body" idx="1"/>
          </p:nvPr>
        </p:nvSpPr>
        <p:spPr>
          <a:xfrm>
            <a:off x="488944" y="1334185"/>
            <a:ext cx="9714000" cy="5556000"/>
          </a:xfrm>
          <a:prstGeom prst="rect">
            <a:avLst/>
          </a:prstGeom>
          <a:noFill/>
          <a:ln>
            <a:noFill/>
          </a:ln>
        </p:spPr>
        <p:txBody>
          <a:bodyPr spcFirstLastPara="1" wrap="square" lIns="39125" tIns="39125" rIns="39125" bIns="39125" anchor="t" anchorCtr="0">
            <a:normAutofit/>
          </a:bodyPr>
          <a:lstStyle>
            <a:lvl1pPr marL="457200" marR="0" lvl="0" indent="-228600" algn="l" rtl="0">
              <a:lnSpc>
                <a:spcPct val="100000"/>
              </a:lnSpc>
              <a:spcBef>
                <a:spcPts val="0"/>
              </a:spcBef>
              <a:spcAft>
                <a:spcPts val="0"/>
              </a:spcAft>
              <a:buClr>
                <a:srgbClr val="000000"/>
              </a:buClr>
              <a:buSzPts val="15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rgbClr val="000000"/>
              </a:buClr>
              <a:buSzPts val="15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5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500"/>
              <a:buFont typeface="Arial"/>
              <a:buNone/>
              <a:defRPr sz="2000" b="0" i="0" u="none" strike="noStrike" cap="none">
                <a:solidFill>
                  <a:schemeClr val="dk1"/>
                </a:solidFill>
                <a:latin typeface="Arial"/>
                <a:ea typeface="Arial"/>
                <a:cs typeface="Arial"/>
                <a:sym typeface="Arial"/>
              </a:defRPr>
            </a:lvl4pPr>
            <a:lvl5pPr marL="2286000" marR="0" lvl="4" indent="-228600" algn="l" rtl="0">
              <a:lnSpc>
                <a:spcPct val="100000"/>
              </a:lnSpc>
              <a:spcBef>
                <a:spcPts val="400"/>
              </a:spcBef>
              <a:spcAft>
                <a:spcPts val="0"/>
              </a:spcAft>
              <a:buClr>
                <a:srgbClr val="000000"/>
              </a:buClr>
              <a:buSzPts val="1500"/>
              <a:buFont typeface="Arial"/>
              <a:buNone/>
              <a:defRPr sz="2000" b="0" i="0" u="none" strike="noStrike" cap="none">
                <a:solidFill>
                  <a:schemeClr val="dk1"/>
                </a:solidFill>
                <a:latin typeface="Arial"/>
                <a:ea typeface="Arial"/>
                <a:cs typeface="Arial"/>
                <a:sym typeface="Arial"/>
              </a:defRPr>
            </a:lvl5pPr>
            <a:lvl6pPr marL="2743200" marR="0" lvl="5" indent="-228600" algn="l" rtl="0">
              <a:lnSpc>
                <a:spcPct val="100000"/>
              </a:lnSpc>
              <a:spcBef>
                <a:spcPts val="40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jsn50E89VVATwPhfl8Oj-F_TgXg7HhH_mCoT1GurN0E/cop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
          <p:cNvSpPr txBox="1"/>
          <p:nvPr/>
        </p:nvSpPr>
        <p:spPr>
          <a:xfrm>
            <a:off x="1178862" y="1803543"/>
            <a:ext cx="8937000" cy="3373200"/>
          </a:xfrm>
          <a:prstGeom prst="rect">
            <a:avLst/>
          </a:prstGeom>
          <a:noFill/>
          <a:ln>
            <a:noFill/>
          </a:ln>
        </p:spPr>
        <p:txBody>
          <a:bodyPr spcFirstLastPara="1" wrap="square" lIns="39125" tIns="39125" rIns="39125" bIns="39125" anchor="ctr" anchorCtr="0">
            <a:normAutofit/>
          </a:bodyPr>
          <a:lstStyle/>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1B224C"/>
                </a:solidFill>
                <a:latin typeface="Arial"/>
                <a:ea typeface="Arial"/>
                <a:cs typeface="Arial"/>
                <a:sym typeface="Arial"/>
              </a:rPr>
              <a:t>アカウントプラン</a:t>
            </a:r>
            <a:endParaRPr sz="5400" b="1" i="0" u="none" strike="noStrike" cap="none">
              <a:solidFill>
                <a:srgbClr val="1B224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r>
              <a:rPr lang="ja-JP" sz="5400" b="1" i="0" u="none" strike="noStrike" cap="none">
                <a:solidFill>
                  <a:srgbClr val="1B224C"/>
                </a:solidFill>
                <a:latin typeface="Arial"/>
                <a:ea typeface="Arial"/>
                <a:cs typeface="Arial"/>
                <a:sym typeface="Arial"/>
              </a:rPr>
              <a:t>テンプレート</a:t>
            </a:r>
            <a:endParaRPr sz="5400" b="1" i="0" u="none" strike="noStrike" cap="none">
              <a:solidFill>
                <a:srgbClr val="1B224C"/>
              </a:solidFill>
              <a:latin typeface="Arial"/>
              <a:ea typeface="Arial"/>
              <a:cs typeface="Arial"/>
              <a:sym typeface="Arial"/>
            </a:endParaRPr>
          </a:p>
        </p:txBody>
      </p:sp>
      <p:sp>
        <p:nvSpPr>
          <p:cNvPr id="75" name="Google Shape;75;p1"/>
          <p:cNvSpPr txBox="1"/>
          <p:nvPr/>
        </p:nvSpPr>
        <p:spPr>
          <a:xfrm>
            <a:off x="1269857" y="6297827"/>
            <a:ext cx="53565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1B224C"/>
                </a:solidFill>
                <a:latin typeface="Arial"/>
                <a:ea typeface="Arial"/>
                <a:cs typeface="Arial"/>
                <a:sym typeface="Arial"/>
              </a:rPr>
              <a:t>2026/03/13 updade</a:t>
            </a:r>
            <a:endParaRPr sz="1400" b="1" i="0" u="none" strike="noStrike" cap="none">
              <a:solidFill>
                <a:srgbClr val="1B224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p:nvPr/>
        </p:nvSpPr>
        <p:spPr>
          <a:xfrm>
            <a:off x="-844262" y="2076723"/>
            <a:ext cx="0" cy="0"/>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53" name="Google Shape;253;p5"/>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①顧客概要</a:t>
            </a:r>
            <a:endParaRPr sz="2600" b="1" i="0" u="none" strike="noStrike" cap="none">
              <a:solidFill>
                <a:srgbClr val="1B224C"/>
              </a:solidFill>
              <a:latin typeface="Arial"/>
              <a:ea typeface="Arial"/>
              <a:cs typeface="Arial"/>
              <a:sym typeface="Arial"/>
            </a:endParaRPr>
          </a:p>
        </p:txBody>
      </p:sp>
      <p:graphicFrame>
        <p:nvGraphicFramePr>
          <p:cNvPr id="254" name="Google Shape;254;p5"/>
          <p:cNvGraphicFramePr/>
          <p:nvPr/>
        </p:nvGraphicFramePr>
        <p:xfrm>
          <a:off x="488819" y="3137597"/>
          <a:ext cx="3000000" cy="3000000"/>
        </p:xfrm>
        <a:graphic>
          <a:graphicData uri="http://schemas.openxmlformats.org/drawingml/2006/table">
            <a:tbl>
              <a:tblPr>
                <a:noFill/>
                <a:tableStyleId>{950CB76B-BF59-4440-A5FA-A63382E7D5DB}</a:tableStyleId>
              </a:tblPr>
              <a:tblGrid>
                <a:gridCol w="1872675">
                  <a:extLst>
                    <a:ext uri="{9D8B030D-6E8A-4147-A177-3AD203B41FA5}">
                      <a16:colId xmlns:a16="http://schemas.microsoft.com/office/drawing/2014/main" val="20000"/>
                    </a:ext>
                  </a:extLst>
                </a:gridCol>
                <a:gridCol w="7841450">
                  <a:extLst>
                    <a:ext uri="{9D8B030D-6E8A-4147-A177-3AD203B41FA5}">
                      <a16:colId xmlns:a16="http://schemas.microsoft.com/office/drawing/2014/main" val="20001"/>
                    </a:ext>
                  </a:extLst>
                </a:gridCol>
              </a:tblGrid>
              <a:tr h="10715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主要事業</a:t>
                      </a:r>
                      <a:endParaRPr sz="1300" b="1" i="0" u="none" strike="noStrike" cap="none">
                        <a:solidFill>
                          <a:srgbClr val="1B224C"/>
                        </a:solidFill>
                        <a:latin typeface="Arial"/>
                        <a:ea typeface="Arial"/>
                        <a:cs typeface="Arial"/>
                        <a:sym typeface="Arial"/>
                      </a:endParaRPr>
                    </a:p>
                  </a:txBody>
                  <a:tcPr marL="77725" marR="77725" marT="79375" marB="79375"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dot"/>
                      <a:round/>
                      <a:headEnd type="none" w="sm" len="sm"/>
                      <a:tailEnd type="none" w="sm" len="sm"/>
                    </a:lnB>
                    <a:solidFill>
                      <a:srgbClr val="F2F2F2"/>
                    </a:solidFill>
                  </a:tcPr>
                </a:tc>
                <a:tc>
                  <a:txBody>
                    <a:bodyPr/>
                    <a:lstStyle/>
                    <a:p>
                      <a:pPr marL="190500" marR="0" lvl="0" indent="-190500" algn="l" rtl="0">
                        <a:lnSpc>
                          <a:spcPct val="100000"/>
                        </a:lnSpc>
                        <a:spcBef>
                          <a:spcPts val="0"/>
                        </a:spcBef>
                        <a:spcAft>
                          <a:spcPts val="0"/>
                        </a:spcAft>
                        <a:buClr>
                          <a:srgbClr val="1B224C"/>
                        </a:buClr>
                        <a:buSzPts val="1300"/>
                        <a:buFont typeface="Arial"/>
                        <a:buChar char="•"/>
                      </a:pPr>
                      <a:r>
                        <a:rPr lang="ja-JP" sz="1200" u="none" strike="noStrike" cap="none">
                          <a:solidFill>
                            <a:srgbClr val="1B224C"/>
                          </a:solidFill>
                        </a:rPr>
                        <a:t>オンラインプラットフォーム事業：クレジットカード、ID連携などの多様な課金・決済手段を含む統合プラットフォームの提供</a:t>
                      </a:r>
                      <a:endParaRPr sz="1200" u="none" strike="noStrike" cap="none">
                        <a:solidFill>
                          <a:srgbClr val="1B224C"/>
                        </a:solidFill>
                      </a:endParaRPr>
                    </a:p>
                    <a:p>
                      <a:pPr marL="190500" marR="0" lvl="0" indent="-190500" algn="l" rtl="0">
                        <a:lnSpc>
                          <a:spcPct val="100000"/>
                        </a:lnSpc>
                        <a:spcBef>
                          <a:spcPts val="0"/>
                        </a:spcBef>
                        <a:spcAft>
                          <a:spcPts val="0"/>
                        </a:spcAft>
                        <a:buClr>
                          <a:srgbClr val="1B224C"/>
                        </a:buClr>
                        <a:buSzPts val="1300"/>
                        <a:buFont typeface="Arial"/>
                        <a:buChar char="•"/>
                      </a:pPr>
                      <a:r>
                        <a:rPr lang="ja-JP" sz="1200" u="none" strike="noStrike" cap="none">
                          <a:solidFill>
                            <a:srgbClr val="1B224C"/>
                          </a:solidFill>
                        </a:rPr>
                        <a:t>店舗向けDXソリューション：店舗向けに、業務効率化や顧客管理（CRM）などのデジタル化手段をサポート</a:t>
                      </a:r>
                      <a:endParaRPr sz="1200" u="none" strike="noStrike" cap="none">
                        <a:solidFill>
                          <a:srgbClr val="1B224C"/>
                        </a:solidFill>
                      </a:endParaRPr>
                    </a:p>
                    <a:p>
                      <a:pPr marL="190500" marR="0" lvl="0" indent="-190500" algn="l" rtl="0">
                        <a:lnSpc>
                          <a:spcPct val="100000"/>
                        </a:lnSpc>
                        <a:spcBef>
                          <a:spcPts val="0"/>
                        </a:spcBef>
                        <a:spcAft>
                          <a:spcPts val="0"/>
                        </a:spcAft>
                        <a:buClr>
                          <a:srgbClr val="1B224C"/>
                        </a:buClr>
                        <a:buSzPts val="1300"/>
                        <a:buFont typeface="Arial"/>
                        <a:buChar char="•"/>
                      </a:pPr>
                      <a:r>
                        <a:rPr lang="ja-JP" sz="1200" u="none" strike="noStrike" cap="none">
                          <a:solidFill>
                            <a:srgbClr val="1B224C"/>
                          </a:solidFill>
                        </a:rPr>
                        <a:t>モバイルサービス事業（スーパーアプリ・FinTech）：国内最大級のユーザー基盤を持つモバイルアプリとID連携を活用したサービスを展開</a:t>
                      </a:r>
                      <a:endParaRPr sz="1200" u="none" strike="noStrike" cap="none">
                        <a:solidFill>
                          <a:srgbClr val="1B224C"/>
                        </a:solidFill>
                      </a:endParaRPr>
                    </a:p>
                  </a:txBody>
                  <a:tcPr marL="155425" marR="116575" marT="119050" marB="11905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0"/>
                  </a:ext>
                </a:extLst>
              </a:tr>
              <a:tr h="10715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主要競合</a:t>
                      </a:r>
                      <a:endParaRPr sz="1300" b="1" i="0" u="none" strike="noStrike" cap="none">
                        <a:solidFill>
                          <a:srgbClr val="1B224C"/>
                        </a:solidFill>
                        <a:latin typeface="Arial"/>
                        <a:ea typeface="Arial"/>
                        <a:cs typeface="Arial"/>
                        <a:sym typeface="Arial"/>
                      </a:endParaRPr>
                    </a:p>
                  </a:txBody>
                  <a:tcPr marL="77725" marR="77725" marT="79375" marB="79375"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dot"/>
                      <a:round/>
                      <a:headEnd type="none" w="sm" len="sm"/>
                      <a:tailEnd type="none" w="sm" len="sm"/>
                    </a:lnB>
                    <a:solidFill>
                      <a:srgbClr val="F2F2F2"/>
                    </a:solidFill>
                  </a:tcPr>
                </a:tc>
                <a:tc>
                  <a:txBody>
                    <a:bodyPr/>
                    <a:lstStyle/>
                    <a:p>
                      <a:pPr marL="190500" marR="0" lvl="0" indent="-190500" algn="l" rtl="0">
                        <a:lnSpc>
                          <a:spcPct val="100000"/>
                        </a:lnSpc>
                        <a:spcBef>
                          <a:spcPts val="0"/>
                        </a:spcBef>
                        <a:spcAft>
                          <a:spcPts val="0"/>
                        </a:spcAft>
                        <a:buClr>
                          <a:srgbClr val="1B224C"/>
                        </a:buClr>
                        <a:buSzPts val="1300"/>
                        <a:buFont typeface="Arial"/>
                        <a:buChar char="•"/>
                      </a:pPr>
                      <a:r>
                        <a:rPr lang="ja-JP" sz="1200" u="none" strike="noStrike" cap="none">
                          <a:solidFill>
                            <a:srgbClr val="1B224C"/>
                          </a:solidFill>
                        </a:rPr>
                        <a:t>競合X社（業界最大手の専業プレイヤー）：ECプラットフォーム市場で強力なシェアを持つ専業事業者。特にオンライン分野でのリーダー企業</a:t>
                      </a:r>
                      <a:endParaRPr sz="1200" u="none" strike="noStrike" cap="none">
                        <a:solidFill>
                          <a:srgbClr val="1B224C"/>
                        </a:solidFill>
                      </a:endParaRPr>
                    </a:p>
                    <a:p>
                      <a:pPr marL="190500" marR="0" lvl="0" indent="-190500" algn="l" rtl="0">
                        <a:lnSpc>
                          <a:spcPct val="100000"/>
                        </a:lnSpc>
                        <a:spcBef>
                          <a:spcPts val="0"/>
                        </a:spcBef>
                        <a:spcAft>
                          <a:spcPts val="0"/>
                        </a:spcAft>
                        <a:buClr>
                          <a:srgbClr val="1B224C"/>
                        </a:buClr>
                        <a:buSzPts val="1300"/>
                        <a:buFont typeface="Arial"/>
                        <a:buChar char="•"/>
                      </a:pPr>
                      <a:r>
                        <a:rPr lang="ja-JP" sz="1200" u="none" strike="noStrike" cap="none">
                          <a:solidFill>
                            <a:srgbClr val="1B224C"/>
                          </a:solidFill>
                        </a:rPr>
                        <a:t>競合Y社（経済圏を持つ大手IT）：自社経済圏との連携により、オンライン、およびオフラインで幅広いサービスを提供。ポイントプログラムとの統合が強</a:t>
                      </a:r>
                      <a:endParaRPr sz="1200" u="none" strike="noStrike" cap="none">
                        <a:solidFill>
                          <a:srgbClr val="1B224C"/>
                        </a:solidFill>
                      </a:endParaRPr>
                    </a:p>
                  </a:txBody>
                  <a:tcPr marL="155425" marR="116575" marT="119050" marB="11905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dot"/>
                      <a:round/>
                      <a:headEnd type="none" w="sm" len="sm"/>
                      <a:tailEnd type="none" w="sm" len="sm"/>
                    </a:lnB>
                    <a:solidFill>
                      <a:srgbClr val="FFFFFF"/>
                    </a:solidFill>
                  </a:tcPr>
                </a:tc>
                <a:extLst>
                  <a:ext uri="{0D108BD9-81ED-4DB2-BD59-A6C34878D82A}">
                    <a16:rowId xmlns:a16="http://schemas.microsoft.com/office/drawing/2014/main" val="10001"/>
                  </a:ext>
                </a:extLst>
              </a:tr>
              <a:tr h="10715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主要顧客</a:t>
                      </a:r>
                      <a:endParaRPr sz="1300" b="1" i="0" u="none" strike="noStrike" cap="none">
                        <a:solidFill>
                          <a:srgbClr val="1B224C"/>
                        </a:solidFill>
                        <a:latin typeface="Arial"/>
                        <a:ea typeface="Arial"/>
                        <a:cs typeface="Arial"/>
                        <a:sym typeface="Arial"/>
                      </a:endParaRPr>
                    </a:p>
                  </a:txBody>
                  <a:tcPr marL="77725" marR="77725" marT="79375" marB="79375"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solid"/>
                      <a:round/>
                      <a:headEnd type="none" w="sm" len="sm"/>
                      <a:tailEnd type="none" w="sm" len="sm"/>
                    </a:lnB>
                    <a:solidFill>
                      <a:srgbClr val="F2F2F2"/>
                    </a:solidFill>
                  </a:tcPr>
                </a:tc>
                <a:tc>
                  <a:txBody>
                    <a:bodyPr/>
                    <a:lstStyle/>
                    <a:p>
                      <a:pPr marL="457200" marR="0" lvl="0" indent="-311150" algn="l" rtl="0">
                        <a:lnSpc>
                          <a:spcPct val="115000"/>
                        </a:lnSpc>
                        <a:spcBef>
                          <a:spcPts val="0"/>
                        </a:spcBef>
                        <a:spcAft>
                          <a:spcPts val="0"/>
                        </a:spcAft>
                        <a:buClr>
                          <a:srgbClr val="1B224C"/>
                        </a:buClr>
                        <a:buSzPts val="1300"/>
                        <a:buFont typeface="Arial"/>
                        <a:buChar char="•"/>
                      </a:pPr>
                      <a:r>
                        <a:rPr lang="ja-JP" sz="1100" u="none" strike="noStrike" cap="none"/>
                        <a:t>大手ECサイト運営会社：日本国内での年間売上高1000億円規模のオンライン小売業者、とくに多様な顧客接点が必要な企業</a:t>
                      </a:r>
                      <a:endParaRPr sz="1100" u="none" strike="noStrike" cap="none"/>
                    </a:p>
                    <a:p>
                      <a:pPr marL="457200" marR="0" lvl="0" indent="-311150" algn="l" rtl="0">
                        <a:lnSpc>
                          <a:spcPct val="115000"/>
                        </a:lnSpc>
                        <a:spcBef>
                          <a:spcPts val="0"/>
                        </a:spcBef>
                        <a:spcAft>
                          <a:spcPts val="0"/>
                        </a:spcAft>
                        <a:buClr>
                          <a:srgbClr val="1B224C"/>
                        </a:buClr>
                        <a:buSzPts val="1300"/>
                        <a:buFont typeface="Arial"/>
                        <a:buChar char="•"/>
                      </a:pPr>
                      <a:r>
                        <a:rPr lang="ja-JP" sz="1100" u="none" strike="noStrike" cap="none"/>
                        <a:t>小売業チェーン店：年商500億円以上の大手、全国展開している小売チェーン</a:t>
                      </a:r>
                      <a:endParaRPr sz="1100" u="none" strike="noStrike" cap="none"/>
                    </a:p>
                    <a:p>
                      <a:pPr marL="457200" marR="0" lvl="0" indent="-311150" algn="l" rtl="0">
                        <a:lnSpc>
                          <a:spcPct val="115000"/>
                        </a:lnSpc>
                        <a:spcBef>
                          <a:spcPts val="0"/>
                        </a:spcBef>
                        <a:spcAft>
                          <a:spcPts val="0"/>
                        </a:spcAft>
                        <a:buClr>
                          <a:srgbClr val="1B224C"/>
                        </a:buClr>
                        <a:buSzPts val="1300"/>
                        <a:buFont typeface="Arial"/>
                        <a:buChar char="•"/>
                      </a:pPr>
                      <a:r>
                        <a:rPr lang="ja-JP" sz="1100" u="none" strike="noStrike" cap="none"/>
                        <a:t>サブスクリプションサービス提供企業：年商200億円規模の企業で、定期課金モデルに依存するビジネス</a:t>
                      </a:r>
                      <a:endParaRPr sz="1200" u="none" strike="noStrike" cap="none">
                        <a:solidFill>
                          <a:srgbClr val="1B224C"/>
                        </a:solidFill>
                      </a:endParaRPr>
                    </a:p>
                  </a:txBody>
                  <a:tcPr marL="155425" marR="116575" marT="119050" marB="119050" anchor="ctr">
                    <a:lnL w="9525"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255" name="Google Shape;255;p5"/>
          <p:cNvGraphicFramePr/>
          <p:nvPr/>
        </p:nvGraphicFramePr>
        <p:xfrm>
          <a:off x="488819" y="1641538"/>
          <a:ext cx="3000000" cy="3000000"/>
        </p:xfrm>
        <a:graphic>
          <a:graphicData uri="http://schemas.openxmlformats.org/drawingml/2006/table">
            <a:tbl>
              <a:tblPr>
                <a:noFill/>
                <a:tableStyleId>{950CB76B-BF59-4440-A5FA-A63382E7D5DB}</a:tableStyleId>
              </a:tblPr>
              <a:tblGrid>
                <a:gridCol w="1860325">
                  <a:extLst>
                    <a:ext uri="{9D8B030D-6E8A-4147-A177-3AD203B41FA5}">
                      <a16:colId xmlns:a16="http://schemas.microsoft.com/office/drawing/2014/main" val="20000"/>
                    </a:ext>
                  </a:extLst>
                </a:gridCol>
                <a:gridCol w="2643150">
                  <a:extLst>
                    <a:ext uri="{9D8B030D-6E8A-4147-A177-3AD203B41FA5}">
                      <a16:colId xmlns:a16="http://schemas.microsoft.com/office/drawing/2014/main" val="20001"/>
                    </a:ext>
                  </a:extLst>
                </a:gridCol>
                <a:gridCol w="1280000">
                  <a:extLst>
                    <a:ext uri="{9D8B030D-6E8A-4147-A177-3AD203B41FA5}">
                      <a16:colId xmlns:a16="http://schemas.microsoft.com/office/drawing/2014/main" val="20002"/>
                    </a:ext>
                  </a:extLst>
                </a:gridCol>
                <a:gridCol w="3930650">
                  <a:extLst>
                    <a:ext uri="{9D8B030D-6E8A-4147-A177-3AD203B41FA5}">
                      <a16:colId xmlns:a16="http://schemas.microsoft.com/office/drawing/2014/main" val="20003"/>
                    </a:ext>
                  </a:extLst>
                </a:gridCol>
              </a:tblGrid>
              <a:tr h="42425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企業名</a:t>
                      </a:r>
                      <a:endParaRPr sz="1300" b="1" i="0" u="none" strike="noStrike" cap="none">
                        <a:solidFill>
                          <a:srgbClr val="1B224C"/>
                        </a:solidFill>
                        <a:latin typeface="Arial"/>
                        <a:ea typeface="Arial"/>
                        <a:cs typeface="Arial"/>
                        <a:sym typeface="Arial"/>
                      </a:endParaRPr>
                    </a:p>
                  </a:txBody>
                  <a:tcPr marL="77725" marR="77725" marT="79375" marB="79375" anchor="ctr">
                    <a:lnL w="12700"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dot"/>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1B224C"/>
                        </a:buClr>
                        <a:buSzPts val="1200"/>
                        <a:buFont typeface="Arial"/>
                        <a:buNone/>
                      </a:pPr>
                      <a:r>
                        <a:rPr lang="ja-JP" sz="1300" b="1" u="none" strike="noStrike" cap="none">
                          <a:solidFill>
                            <a:srgbClr val="1B224C"/>
                          </a:solidFill>
                        </a:rPr>
                        <a:t>A社</a:t>
                      </a:r>
                      <a:endParaRPr sz="1300" b="1" i="0" u="none" strike="noStrike" cap="none">
                        <a:solidFill>
                          <a:srgbClr val="1B224C"/>
                        </a:solidFill>
                      </a:endParaRPr>
                    </a:p>
                  </a:txBody>
                  <a:tcPr marL="77725" marR="77725" marT="79375" marB="79375" anchor="ctr">
                    <a:lnL w="9525"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dot"/>
                      <a:round/>
                      <a:headEnd type="none" w="sm" len="sm"/>
                      <a:tailEnd type="none" w="sm" len="sm"/>
                    </a:lnB>
                    <a:solidFill>
                      <a:srgbClr val="FFFFFF"/>
                    </a:solidFill>
                  </a:tcPr>
                </a:tc>
                <a:tc rowSpan="3">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売上高・利益</a:t>
                      </a:r>
                      <a:endParaRPr sz="1500" u="none" strike="noStrike" cap="none"/>
                    </a:p>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過去3年間推移</a:t>
                      </a:r>
                      <a:endParaRPr sz="1300" b="1" i="0" u="none" strike="noStrike" cap="none">
                        <a:solidFill>
                          <a:srgbClr val="1B224C"/>
                        </a:solidFill>
                        <a:latin typeface="Arial"/>
                        <a:ea typeface="Arial"/>
                        <a:cs typeface="Arial"/>
                        <a:sym typeface="Arial"/>
                      </a:endParaRPr>
                    </a:p>
                  </a:txBody>
                  <a:tcPr marL="77725" marR="77725" marT="79375" marB="79375" anchor="ctr">
                    <a:lnL w="12700"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F2F2F2"/>
                    </a:solidFill>
                  </a:tcPr>
                </a:tc>
                <a:tc rowSpan="3">
                  <a:txBody>
                    <a:bodyPr/>
                    <a:lstStyle/>
                    <a:p>
                      <a:pPr marL="190500" marR="0" lvl="0" indent="-190500" algn="l" rtl="0">
                        <a:lnSpc>
                          <a:spcPct val="100000"/>
                        </a:lnSpc>
                        <a:spcBef>
                          <a:spcPts val="0"/>
                        </a:spcBef>
                        <a:spcAft>
                          <a:spcPts val="0"/>
                        </a:spcAft>
                        <a:buClr>
                          <a:srgbClr val="1B224C"/>
                        </a:buClr>
                        <a:buSzPts val="1200"/>
                        <a:buFont typeface="Arial"/>
                        <a:buChar char="•"/>
                      </a:pPr>
                      <a:r>
                        <a:rPr lang="ja-JP" sz="1300" b="1" i="0" u="none" strike="noStrike" cap="none">
                          <a:solidFill>
                            <a:srgbClr val="1B224C"/>
                          </a:solidFill>
                        </a:rPr>
                        <a:t>-億円/-億円(202</a:t>
                      </a:r>
                      <a:r>
                        <a:rPr lang="ja-JP" sz="1300" b="1" u="none" strike="noStrike" cap="none">
                          <a:solidFill>
                            <a:srgbClr val="1B224C"/>
                          </a:solidFill>
                        </a:rPr>
                        <a:t>3</a:t>
                      </a:r>
                      <a:r>
                        <a:rPr lang="ja-JP" sz="1300" b="1" i="0" u="none" strike="noStrike" cap="none">
                          <a:solidFill>
                            <a:srgbClr val="1B224C"/>
                          </a:solidFill>
                        </a:rPr>
                        <a:t>年3月期)</a:t>
                      </a:r>
                      <a:endParaRPr sz="1500" b="1" u="none" strike="noStrike" cap="none"/>
                    </a:p>
                    <a:p>
                      <a:pPr marL="190500" marR="0" lvl="0" indent="-190500" algn="l" rtl="0">
                        <a:lnSpc>
                          <a:spcPct val="100000"/>
                        </a:lnSpc>
                        <a:spcBef>
                          <a:spcPts val="0"/>
                        </a:spcBef>
                        <a:spcAft>
                          <a:spcPts val="0"/>
                        </a:spcAft>
                        <a:buClr>
                          <a:srgbClr val="1B224C"/>
                        </a:buClr>
                        <a:buSzPts val="1200"/>
                        <a:buFont typeface="Arial"/>
                        <a:buChar char="•"/>
                      </a:pPr>
                      <a:r>
                        <a:rPr lang="ja-JP" sz="1300" b="1" i="0" u="none" strike="noStrike" cap="none">
                          <a:solidFill>
                            <a:srgbClr val="1B224C"/>
                          </a:solidFill>
                        </a:rPr>
                        <a:t>-億円/-億円(202</a:t>
                      </a:r>
                      <a:r>
                        <a:rPr lang="ja-JP" sz="1300" b="1" u="none" strike="noStrike" cap="none">
                          <a:solidFill>
                            <a:srgbClr val="1B224C"/>
                          </a:solidFill>
                        </a:rPr>
                        <a:t>4</a:t>
                      </a:r>
                      <a:r>
                        <a:rPr lang="ja-JP" sz="1300" b="1" i="0" u="none" strike="noStrike" cap="none">
                          <a:solidFill>
                            <a:srgbClr val="1B224C"/>
                          </a:solidFill>
                        </a:rPr>
                        <a:t>年3月期)</a:t>
                      </a:r>
                      <a:endParaRPr sz="1500" b="1" u="none" strike="noStrike" cap="none"/>
                    </a:p>
                    <a:p>
                      <a:pPr marL="190500" marR="0" lvl="0" indent="-190500" algn="l" rtl="0">
                        <a:lnSpc>
                          <a:spcPct val="100000"/>
                        </a:lnSpc>
                        <a:spcBef>
                          <a:spcPts val="0"/>
                        </a:spcBef>
                        <a:spcAft>
                          <a:spcPts val="0"/>
                        </a:spcAft>
                        <a:buClr>
                          <a:srgbClr val="1B224C"/>
                        </a:buClr>
                        <a:buSzPts val="1200"/>
                        <a:buFont typeface="Arial"/>
                        <a:buChar char="•"/>
                      </a:pPr>
                      <a:r>
                        <a:rPr lang="ja-JP" sz="1300" b="1" u="none" strike="noStrike" cap="none">
                          <a:solidFill>
                            <a:srgbClr val="1B224C"/>
                          </a:solidFill>
                        </a:rPr>
                        <a:t>300</a:t>
                      </a:r>
                      <a:r>
                        <a:rPr lang="ja-JP" sz="1300" b="1" i="0" u="none" strike="noStrike" cap="none">
                          <a:solidFill>
                            <a:srgbClr val="1B224C"/>
                          </a:solidFill>
                        </a:rPr>
                        <a:t>億円/-億円(202</a:t>
                      </a:r>
                      <a:r>
                        <a:rPr lang="ja-JP" sz="1300" b="1" u="none" strike="noStrike" cap="none">
                          <a:solidFill>
                            <a:srgbClr val="1B224C"/>
                          </a:solidFill>
                        </a:rPr>
                        <a:t>5</a:t>
                      </a:r>
                      <a:r>
                        <a:rPr lang="ja-JP" sz="1300" b="1" i="0" u="none" strike="noStrike" cap="none">
                          <a:solidFill>
                            <a:srgbClr val="1B224C"/>
                          </a:solidFill>
                        </a:rPr>
                        <a:t>年3月期)</a:t>
                      </a:r>
                      <a:endParaRPr sz="1300" b="1" i="0" u="none" strike="noStrike" cap="none">
                        <a:solidFill>
                          <a:srgbClr val="1B224C"/>
                        </a:solidFill>
                      </a:endParaRPr>
                    </a:p>
                    <a:p>
                      <a:pPr marL="0" marR="0" lvl="0" indent="0" algn="l" rtl="0">
                        <a:lnSpc>
                          <a:spcPct val="100000"/>
                        </a:lnSpc>
                        <a:spcBef>
                          <a:spcPts val="0"/>
                        </a:spcBef>
                        <a:spcAft>
                          <a:spcPts val="0"/>
                        </a:spcAft>
                        <a:buClr>
                          <a:srgbClr val="000000"/>
                        </a:buClr>
                        <a:buSzPts val="1300"/>
                        <a:buFont typeface="Arial"/>
                        <a:buNone/>
                      </a:pPr>
                      <a:r>
                        <a:rPr lang="ja-JP" sz="1300" b="1" u="none" strike="noStrike" cap="none">
                          <a:solidFill>
                            <a:srgbClr val="1B224C"/>
                          </a:solidFill>
                        </a:rPr>
                        <a:t>※その他は情報を拾えず</a:t>
                      </a:r>
                      <a:endParaRPr sz="1300" b="1" u="none" strike="noStrike" cap="none">
                        <a:solidFill>
                          <a:srgbClr val="1B224C"/>
                        </a:solidFill>
                      </a:endParaRPr>
                    </a:p>
                  </a:txBody>
                  <a:tcPr marL="77725" marR="77725" marT="79375" marB="79375" anchor="ctr">
                    <a:lnL w="9525"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solid"/>
                      <a:round/>
                      <a:headEnd type="none" w="sm" len="sm"/>
                      <a:tailEnd type="none" w="sm" len="sm"/>
                    </a:lnT>
                    <a:lnB w="12700" cap="flat" cmpd="sng">
                      <a:solidFill>
                        <a:srgbClr val="1B224C"/>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2425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業界</a:t>
                      </a:r>
                      <a:endParaRPr sz="1300" b="1" i="0" u="none" strike="noStrike" cap="none">
                        <a:solidFill>
                          <a:srgbClr val="1B224C"/>
                        </a:solidFill>
                        <a:latin typeface="Arial"/>
                        <a:ea typeface="Arial"/>
                        <a:cs typeface="Arial"/>
                        <a:sym typeface="Arial"/>
                      </a:endParaRPr>
                    </a:p>
                  </a:txBody>
                  <a:tcPr marL="77725" marR="77725" marT="79375" marB="79375" anchor="ctr">
                    <a:lnL w="12700"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dot"/>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1B224C"/>
                        </a:buClr>
                        <a:buSzPts val="1200"/>
                        <a:buFont typeface="Arial"/>
                        <a:buNone/>
                      </a:pPr>
                      <a:r>
                        <a:rPr lang="ja-JP" sz="1300" b="1" u="none" strike="noStrike" cap="none">
                          <a:solidFill>
                            <a:srgbClr val="1B224C"/>
                          </a:solidFill>
                        </a:rPr>
                        <a:t>IT・インターネットサービス（プラットフォーム・FinTech事業）</a:t>
                      </a:r>
                      <a:endParaRPr sz="1300" b="1" i="0" u="none" strike="noStrike" cap="none">
                        <a:solidFill>
                          <a:srgbClr val="1B224C"/>
                        </a:solidFill>
                      </a:endParaRPr>
                    </a:p>
                  </a:txBody>
                  <a:tcPr marL="77725" marR="77725" marT="79375" marB="79375" anchor="ctr">
                    <a:lnL w="9525"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dot"/>
                      <a:round/>
                      <a:headEnd type="none" w="sm" len="sm"/>
                      <a:tailEnd type="none" w="sm" len="sm"/>
                    </a:lnB>
                    <a:solidFill>
                      <a:srgbClr val="FFFFFF"/>
                    </a:solidFill>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1"/>
                  </a:ext>
                </a:extLst>
              </a:tr>
              <a:tr h="42425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rgbClr val="1B224C"/>
                          </a:solidFill>
                          <a:latin typeface="Arial"/>
                          <a:ea typeface="Arial"/>
                          <a:cs typeface="Arial"/>
                          <a:sym typeface="Arial"/>
                        </a:rPr>
                        <a:t>従業員数</a:t>
                      </a:r>
                      <a:endParaRPr sz="1300" b="1" i="0" u="none" strike="noStrike" cap="none">
                        <a:solidFill>
                          <a:srgbClr val="1B224C"/>
                        </a:solidFill>
                        <a:latin typeface="Arial"/>
                        <a:ea typeface="Arial"/>
                        <a:cs typeface="Arial"/>
                        <a:sym typeface="Arial"/>
                      </a:endParaRPr>
                    </a:p>
                  </a:txBody>
                  <a:tcPr marL="77725" marR="77725" marT="79375" marB="79375" anchor="ctr">
                    <a:lnL w="12700" cap="flat" cmpd="sng">
                      <a:solidFill>
                        <a:srgbClr val="1B224C"/>
                      </a:solidFill>
                      <a:prstDash val="solid"/>
                      <a:round/>
                      <a:headEnd type="none" w="sm" len="sm"/>
                      <a:tailEnd type="none" w="sm" len="sm"/>
                    </a:lnL>
                    <a:lnR w="9525"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1B224C"/>
                        </a:buClr>
                        <a:buSzPts val="1200"/>
                        <a:buFont typeface="Arial"/>
                        <a:buNone/>
                      </a:pPr>
                      <a:r>
                        <a:rPr lang="ja-JP" sz="1300" b="1" u="none" strike="noStrike" cap="none">
                          <a:solidFill>
                            <a:srgbClr val="1B224C"/>
                          </a:solidFill>
                        </a:rPr>
                        <a:t>500</a:t>
                      </a:r>
                      <a:r>
                        <a:rPr lang="ja-JP" sz="1300" b="1" i="0" u="none" strike="noStrike" cap="none">
                          <a:solidFill>
                            <a:srgbClr val="1B224C"/>
                          </a:solidFill>
                        </a:rPr>
                        <a:t>名 (202</a:t>
                      </a:r>
                      <a:r>
                        <a:rPr lang="ja-JP" sz="1300" b="1" u="none" strike="noStrike" cap="none">
                          <a:solidFill>
                            <a:srgbClr val="1B224C"/>
                          </a:solidFill>
                        </a:rPr>
                        <a:t>5</a:t>
                      </a:r>
                      <a:r>
                        <a:rPr lang="ja-JP" sz="1300" b="1" i="0" u="none" strike="noStrike" cap="none">
                          <a:solidFill>
                            <a:srgbClr val="1B224C"/>
                          </a:solidFill>
                        </a:rPr>
                        <a:t>年4月時点)</a:t>
                      </a:r>
                      <a:endParaRPr sz="1500" b="1" u="none" strike="noStrike" cap="none"/>
                    </a:p>
                  </a:txBody>
                  <a:tcPr marL="77725" marR="77725" marT="79375" marB="79375" anchor="ctr">
                    <a:lnL w="9525" cap="flat" cmpd="sng">
                      <a:solidFill>
                        <a:srgbClr val="1B224C"/>
                      </a:solidFill>
                      <a:prstDash val="solid"/>
                      <a:round/>
                      <a:headEnd type="none" w="sm" len="sm"/>
                      <a:tailEnd type="none" w="sm" len="sm"/>
                    </a:lnL>
                    <a:lnR w="12700" cap="flat" cmpd="sng">
                      <a:solidFill>
                        <a:srgbClr val="1B224C"/>
                      </a:solidFill>
                      <a:prstDash val="solid"/>
                      <a:round/>
                      <a:headEnd type="none" w="sm" len="sm"/>
                      <a:tailEnd type="none" w="sm" len="sm"/>
                    </a:lnR>
                    <a:lnT w="12700" cap="flat" cmpd="sng">
                      <a:solidFill>
                        <a:srgbClr val="1B224C"/>
                      </a:solidFill>
                      <a:prstDash val="dot"/>
                      <a:round/>
                      <a:headEnd type="none" w="sm" len="sm"/>
                      <a:tailEnd type="none" w="sm" len="sm"/>
                    </a:lnT>
                    <a:lnB w="12700" cap="flat" cmpd="sng">
                      <a:solidFill>
                        <a:srgbClr val="1B224C"/>
                      </a:solidFill>
                      <a:prstDash val="solid"/>
                      <a:round/>
                      <a:headEnd type="none" w="sm" len="sm"/>
                      <a:tailEnd type="none" w="sm" len="sm"/>
                    </a:lnB>
                    <a:solidFill>
                      <a:srgbClr val="FFFFFF"/>
                    </a:solidFill>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②ゴールと方向性</a:t>
            </a:r>
            <a:endParaRPr sz="2600" b="1" i="0" u="none" strike="noStrike" cap="none">
              <a:solidFill>
                <a:srgbClr val="1B224C"/>
              </a:solidFill>
              <a:latin typeface="Arial"/>
              <a:ea typeface="Arial"/>
              <a:cs typeface="Arial"/>
              <a:sym typeface="Arial"/>
            </a:endParaRPr>
          </a:p>
        </p:txBody>
      </p:sp>
      <p:sp>
        <p:nvSpPr>
          <p:cNvPr id="262" name="Google Shape;262;p6"/>
          <p:cNvSpPr/>
          <p:nvPr/>
        </p:nvSpPr>
        <p:spPr>
          <a:xfrm>
            <a:off x="786032" y="1125586"/>
            <a:ext cx="4108875" cy="2627100"/>
          </a:xfrm>
          <a:prstGeom prst="roundRect">
            <a:avLst>
              <a:gd name="adj" fmla="val 4327"/>
            </a:avLst>
          </a:prstGeom>
          <a:solidFill>
            <a:srgbClr val="FFFFFF"/>
          </a:solidFill>
          <a:ln w="25400" cap="flat" cmpd="sng">
            <a:solidFill>
              <a:srgbClr val="1318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sp>
        <p:nvSpPr>
          <p:cNvPr id="263" name="Google Shape;263;p6"/>
          <p:cNvSpPr/>
          <p:nvPr/>
        </p:nvSpPr>
        <p:spPr>
          <a:xfrm>
            <a:off x="786033" y="1125587"/>
            <a:ext cx="4095300" cy="514800"/>
          </a:xfrm>
          <a:prstGeom prst="round2SameRect">
            <a:avLst>
              <a:gd name="adj1" fmla="val 16667"/>
              <a:gd name="adj2" fmla="val 0"/>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27"/>
              <a:buFont typeface="Arial"/>
              <a:buNone/>
            </a:pPr>
            <a:r>
              <a:rPr lang="ja-JP" sz="1727" b="1" i="0" u="none" strike="noStrike" cap="none">
                <a:solidFill>
                  <a:srgbClr val="FFFFFF"/>
                </a:solidFill>
                <a:latin typeface="Arial"/>
                <a:ea typeface="Arial"/>
                <a:cs typeface="Arial"/>
                <a:sym typeface="Arial"/>
              </a:rPr>
              <a:t>ゴール（3年後の状態）</a:t>
            </a:r>
            <a:endParaRPr sz="1727" b="1" i="0" u="none" strike="noStrike" cap="none">
              <a:solidFill>
                <a:srgbClr val="FFFFFF"/>
              </a:solidFill>
              <a:latin typeface="Arial"/>
              <a:ea typeface="Arial"/>
              <a:cs typeface="Arial"/>
              <a:sym typeface="Arial"/>
            </a:endParaRPr>
          </a:p>
        </p:txBody>
      </p:sp>
      <p:sp>
        <p:nvSpPr>
          <p:cNvPr id="264" name="Google Shape;264;p6"/>
          <p:cNvSpPr txBox="1"/>
          <p:nvPr/>
        </p:nvSpPr>
        <p:spPr>
          <a:xfrm>
            <a:off x="915397" y="1674364"/>
            <a:ext cx="3841318" cy="1429800"/>
          </a:xfrm>
          <a:prstGeom prst="rect">
            <a:avLst/>
          </a:prstGeom>
          <a:noFill/>
          <a:ln>
            <a:noFill/>
          </a:ln>
        </p:spPr>
        <p:txBody>
          <a:bodyPr spcFirstLastPara="1" wrap="square" lIns="38850" tIns="38850" rIns="38850" bIns="38850" anchor="t" anchorCtr="0">
            <a:noAutofit/>
          </a:bodyPr>
          <a:lstStyle/>
          <a:p>
            <a:pPr marL="171450" marR="0" lvl="0" indent="-171450" algn="l" rtl="0">
              <a:lnSpc>
                <a:spcPct val="150000"/>
              </a:lnSpc>
              <a:spcBef>
                <a:spcPts val="0"/>
              </a:spcBef>
              <a:spcAft>
                <a:spcPts val="0"/>
              </a:spcAft>
              <a:buClr>
                <a:srgbClr val="000000"/>
              </a:buClr>
              <a:buSzPts val="1200"/>
              <a:buFont typeface="Arial"/>
              <a:buChar char="•"/>
            </a:pPr>
            <a:r>
              <a:rPr lang="ja-JP" sz="1200" b="1" i="0" u="none" strike="noStrike" cap="none">
                <a:solidFill>
                  <a:srgbClr val="1B224C"/>
                </a:solidFill>
                <a:latin typeface="Arial"/>
                <a:ea typeface="Arial"/>
                <a:cs typeface="Arial"/>
                <a:sym typeface="Arial"/>
              </a:rPr>
              <a:t>営業・マーケティング・パートナーセールスの各領域でプロセスが仕組み化され、高い成長率を安定して継続できている状態（顧客）</a:t>
            </a:r>
            <a:endParaRPr sz="1400" b="0" i="0" u="none" strike="noStrike" cap="none">
              <a:solidFill>
                <a:srgbClr val="000000"/>
              </a:solidFill>
              <a:latin typeface="Arial"/>
              <a:ea typeface="Arial"/>
              <a:cs typeface="Arial"/>
              <a:sym typeface="Arial"/>
            </a:endParaRPr>
          </a:p>
          <a:p>
            <a:pPr marL="171450" marR="0" lvl="0" indent="-171450" algn="l" rtl="0">
              <a:lnSpc>
                <a:spcPct val="150000"/>
              </a:lnSpc>
              <a:spcBef>
                <a:spcPts val="0"/>
              </a:spcBef>
              <a:spcAft>
                <a:spcPts val="0"/>
              </a:spcAft>
              <a:buClr>
                <a:srgbClr val="000000"/>
              </a:buClr>
              <a:buSzPts val="1200"/>
              <a:buFont typeface="Arial"/>
              <a:buChar char="•"/>
            </a:pPr>
            <a:r>
              <a:rPr lang="ja-JP" sz="1200" b="1" i="0" u="none" strike="noStrike" cap="none">
                <a:solidFill>
                  <a:srgbClr val="1B224C"/>
                </a:solidFill>
                <a:latin typeface="Arial"/>
                <a:ea typeface="Arial"/>
                <a:cs typeface="Arial"/>
                <a:sym typeface="Arial"/>
              </a:rPr>
              <a:t>総合プラットフォーマーとして企業から圧倒的に第一想起されている状態（顧客）</a:t>
            </a:r>
            <a:endParaRPr sz="1400" b="0" i="0" u="none" strike="noStrike" cap="none">
              <a:solidFill>
                <a:srgbClr val="000000"/>
              </a:solidFill>
              <a:latin typeface="Arial"/>
              <a:ea typeface="Arial"/>
              <a:cs typeface="Arial"/>
              <a:sym typeface="Arial"/>
            </a:endParaRPr>
          </a:p>
          <a:p>
            <a:pPr marL="171450" marR="0" lvl="0" indent="-171450" algn="l" rtl="0">
              <a:lnSpc>
                <a:spcPct val="150000"/>
              </a:lnSpc>
              <a:spcBef>
                <a:spcPts val="0"/>
              </a:spcBef>
              <a:spcAft>
                <a:spcPts val="0"/>
              </a:spcAft>
              <a:buClr>
                <a:srgbClr val="000000"/>
              </a:buClr>
              <a:buSzPts val="1200"/>
              <a:buFont typeface="Arial"/>
              <a:buChar char="•"/>
            </a:pPr>
            <a:r>
              <a:rPr lang="ja-JP" sz="1200" b="1" i="0" u="none" strike="noStrike" cap="none">
                <a:solidFill>
                  <a:srgbClr val="1B224C"/>
                </a:solidFill>
                <a:latin typeface="Arial"/>
                <a:ea typeface="Arial"/>
                <a:cs typeface="Arial"/>
                <a:sym typeface="Arial"/>
              </a:rPr>
              <a:t>各プロセスの仕組み化や改善について役員から継続的に相談を受け、支援ができている状態（自社）</a:t>
            </a:r>
            <a:endParaRPr sz="1400" b="0" i="0" u="none" strike="noStrike" cap="none">
              <a:solidFill>
                <a:srgbClr val="000000"/>
              </a:solidFill>
              <a:latin typeface="Arial"/>
              <a:ea typeface="Arial"/>
              <a:cs typeface="Arial"/>
              <a:sym typeface="Arial"/>
            </a:endParaRPr>
          </a:p>
        </p:txBody>
      </p:sp>
      <p:sp>
        <p:nvSpPr>
          <p:cNvPr id="265" name="Google Shape;265;p6"/>
          <p:cNvSpPr/>
          <p:nvPr/>
        </p:nvSpPr>
        <p:spPr>
          <a:xfrm>
            <a:off x="786034" y="3943168"/>
            <a:ext cx="9172800" cy="2955600"/>
          </a:xfrm>
          <a:prstGeom prst="roundRect">
            <a:avLst>
              <a:gd name="adj" fmla="val 4327"/>
            </a:avLst>
          </a:prstGeom>
          <a:solidFill>
            <a:srgbClr val="FFFFFF"/>
          </a:solidFill>
          <a:ln w="25400" cap="flat" cmpd="sng">
            <a:solidFill>
              <a:srgbClr val="1318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66" name="Google Shape;266;p6"/>
          <p:cNvSpPr/>
          <p:nvPr/>
        </p:nvSpPr>
        <p:spPr>
          <a:xfrm>
            <a:off x="786034" y="3943167"/>
            <a:ext cx="9172800" cy="514800"/>
          </a:xfrm>
          <a:prstGeom prst="round2SameRect">
            <a:avLst>
              <a:gd name="adj1" fmla="val 16667"/>
              <a:gd name="adj2" fmla="val 0"/>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27"/>
              <a:buFont typeface="Arial"/>
              <a:buNone/>
            </a:pPr>
            <a:r>
              <a:rPr lang="ja-JP" sz="1727" b="1" i="0" u="none" strike="noStrike" cap="none">
                <a:solidFill>
                  <a:srgbClr val="FFFFFF"/>
                </a:solidFill>
                <a:latin typeface="Arial"/>
                <a:ea typeface="Arial"/>
                <a:cs typeface="Arial"/>
                <a:sym typeface="Arial"/>
              </a:rPr>
              <a:t>方向性</a:t>
            </a:r>
            <a:endParaRPr sz="1400" b="0" i="0" u="none" strike="noStrike" cap="none">
              <a:solidFill>
                <a:srgbClr val="000000"/>
              </a:solidFill>
              <a:latin typeface="Arial"/>
              <a:ea typeface="Arial"/>
              <a:cs typeface="Arial"/>
              <a:sym typeface="Arial"/>
            </a:endParaRPr>
          </a:p>
        </p:txBody>
      </p:sp>
      <p:sp>
        <p:nvSpPr>
          <p:cNvPr id="267" name="Google Shape;267;p6"/>
          <p:cNvSpPr txBox="1"/>
          <p:nvPr/>
        </p:nvSpPr>
        <p:spPr>
          <a:xfrm>
            <a:off x="946002" y="4545598"/>
            <a:ext cx="8850300" cy="2352900"/>
          </a:xfrm>
          <a:prstGeom prst="rect">
            <a:avLst/>
          </a:prstGeom>
          <a:noFill/>
          <a:ln>
            <a:noFill/>
          </a:ln>
        </p:spPr>
        <p:txBody>
          <a:bodyPr spcFirstLastPara="1" wrap="square" lIns="38850" tIns="38850" rIns="38850" bIns="38850" anchor="t" anchorCtr="0">
            <a:noAutofit/>
          </a:bodyPr>
          <a:lstStyle/>
          <a:p>
            <a:pPr marL="0" marR="0" lvl="0" indent="0" algn="l" rtl="0">
              <a:lnSpc>
                <a:spcPct val="150000"/>
              </a:lnSpc>
              <a:spcBef>
                <a:spcPts val="0"/>
              </a:spcBef>
              <a:spcAft>
                <a:spcPts val="0"/>
              </a:spcAft>
              <a:buClr>
                <a:srgbClr val="000000"/>
              </a:buClr>
              <a:buSzPts val="1200"/>
              <a:buFont typeface="Arial"/>
              <a:buNone/>
            </a:pPr>
            <a:r>
              <a:rPr lang="ja-JP" sz="1200" b="1" i="0" u="none" strike="noStrike" cap="none">
                <a:solidFill>
                  <a:srgbClr val="1B224C"/>
                </a:solidFill>
                <a:latin typeface="Arial"/>
                <a:ea typeface="Arial"/>
                <a:cs typeface="Arial"/>
                <a:sym typeface="Arial"/>
              </a:rPr>
              <a:t>お客さまは</a:t>
            </a:r>
            <a:r>
              <a:rPr lang="ja-JP" sz="1200" b="1" i="0" u="none" strike="noStrike" cap="none">
                <a:solidFill>
                  <a:srgbClr val="00ACBA"/>
                </a:solidFill>
                <a:latin typeface="Arial"/>
                <a:ea typeface="Arial"/>
                <a:cs typeface="Arial"/>
                <a:sym typeface="Arial"/>
              </a:rPr>
              <a:t>&lt;2027年3月末&gt;</a:t>
            </a:r>
            <a:r>
              <a:rPr lang="ja-JP" sz="1200" b="1" i="0" u="none" strike="noStrike" cap="none">
                <a:solidFill>
                  <a:srgbClr val="1B224C"/>
                </a:solidFill>
                <a:latin typeface="Arial"/>
                <a:ea typeface="Arial"/>
                <a:cs typeface="Arial"/>
                <a:sym typeface="Arial"/>
              </a:rPr>
              <a:t>までに</a:t>
            </a:r>
            <a:r>
              <a:rPr lang="ja-JP" sz="1200" b="1" i="0" u="none" strike="noStrike" cap="none">
                <a:solidFill>
                  <a:srgbClr val="00ACBA"/>
                </a:solidFill>
                <a:latin typeface="Arial"/>
                <a:ea typeface="Arial"/>
                <a:cs typeface="Arial"/>
                <a:sym typeface="Arial"/>
              </a:rPr>
              <a:t>&lt;売上X00億円&gt;</a:t>
            </a:r>
            <a:r>
              <a:rPr lang="ja-JP" sz="1200" b="1" i="0" u="none" strike="noStrike" cap="none">
                <a:solidFill>
                  <a:srgbClr val="1B224C"/>
                </a:solidFill>
                <a:latin typeface="Arial"/>
                <a:ea typeface="Arial"/>
                <a:cs typeface="Arial"/>
                <a:sym typeface="Arial"/>
              </a:rPr>
              <a:t>を達成したいと考えているが、</a:t>
            </a:r>
            <a:r>
              <a:rPr lang="ja-JP" sz="1200" b="1" i="0" u="none" strike="noStrike" cap="none">
                <a:solidFill>
                  <a:srgbClr val="00ACBA"/>
                </a:solidFill>
                <a:latin typeface="Arial"/>
                <a:ea typeface="Arial"/>
                <a:cs typeface="Arial"/>
                <a:sym typeface="Arial"/>
              </a:rPr>
              <a:t>&lt;競合X社などの攻勢&gt;</a:t>
            </a:r>
            <a:r>
              <a:rPr lang="ja-JP" sz="1200" b="1" i="0" u="none" strike="noStrike" cap="none">
                <a:solidFill>
                  <a:srgbClr val="1B224C"/>
                </a:solidFill>
                <a:latin typeface="Arial"/>
                <a:ea typeface="Arial"/>
                <a:cs typeface="Arial"/>
                <a:sym typeface="Arial"/>
              </a:rPr>
              <a:t>や</a:t>
            </a:r>
            <a:r>
              <a:rPr lang="ja-JP" sz="1200" b="1" i="0" u="none" strike="noStrike" cap="none">
                <a:solidFill>
                  <a:srgbClr val="00ACBA"/>
                </a:solidFill>
                <a:latin typeface="Arial"/>
                <a:ea typeface="Arial"/>
                <a:cs typeface="Arial"/>
                <a:sym typeface="Arial"/>
              </a:rPr>
              <a:t>&lt;大手企業開拓の属人化&gt;</a:t>
            </a:r>
            <a:r>
              <a:rPr lang="ja-JP" sz="1200" b="1" i="0" u="none" strike="noStrike" cap="none">
                <a:solidFill>
                  <a:srgbClr val="1B224C"/>
                </a:solidFill>
                <a:latin typeface="Arial"/>
                <a:ea typeface="Arial"/>
                <a:cs typeface="Arial"/>
                <a:sym typeface="Arial"/>
              </a:rPr>
              <a:t>といった問題があり、達成にリスクがある状態である。</a:t>
            </a:r>
            <a:endParaRPr sz="1200" b="1" i="0" u="none" strike="noStrike" cap="none">
              <a:solidFill>
                <a:srgbClr val="1B224C"/>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ja-JP" sz="1200" b="1" i="0" u="none" strike="noStrike" cap="none">
                <a:solidFill>
                  <a:srgbClr val="1B224C"/>
                </a:solidFill>
                <a:latin typeface="Arial"/>
                <a:ea typeface="Arial"/>
                <a:cs typeface="Arial"/>
                <a:sym typeface="Arial"/>
              </a:rPr>
              <a:t>弊社の</a:t>
            </a:r>
            <a:r>
              <a:rPr lang="ja-JP" sz="1200" b="1" i="0" u="none" strike="noStrike" cap="none">
                <a:solidFill>
                  <a:srgbClr val="00ACBA"/>
                </a:solidFill>
                <a:latin typeface="Arial"/>
                <a:ea typeface="Arial"/>
                <a:cs typeface="Arial"/>
                <a:sym typeface="Arial"/>
              </a:rPr>
              <a:t>&lt;法人営業・マーケティング支援&gt;</a:t>
            </a:r>
            <a:r>
              <a:rPr lang="ja-JP" sz="1200" b="1" i="0" u="none" strike="noStrike" cap="none">
                <a:solidFill>
                  <a:srgbClr val="1B224C"/>
                </a:solidFill>
                <a:latin typeface="Arial"/>
                <a:ea typeface="Arial"/>
                <a:cs typeface="Arial"/>
                <a:sym typeface="Arial"/>
              </a:rPr>
              <a:t>を利用いただき、</a:t>
            </a:r>
            <a:r>
              <a:rPr lang="ja-JP" sz="1200" b="1" i="0" u="none" strike="noStrike" cap="none">
                <a:solidFill>
                  <a:srgbClr val="00ACBA"/>
                </a:solidFill>
                <a:latin typeface="Arial"/>
                <a:ea typeface="Arial"/>
                <a:cs typeface="Arial"/>
                <a:sym typeface="Arial"/>
              </a:rPr>
              <a:t>&lt;大手企業開拓の標準化・文化の定着、および都度発生する営業課題への対応&gt;</a:t>
            </a:r>
            <a:r>
              <a:rPr lang="ja-JP" sz="1200" b="1" i="0" u="none" strike="noStrike" cap="none">
                <a:solidFill>
                  <a:srgbClr val="1B224C"/>
                </a:solidFill>
                <a:latin typeface="Arial"/>
                <a:ea typeface="Arial"/>
                <a:cs typeface="Arial"/>
                <a:sym typeface="Arial"/>
              </a:rPr>
              <a:t>が実現できると上記を解決・促進をすることができるが、これは自社が</a:t>
            </a:r>
            <a:r>
              <a:rPr lang="ja-JP" sz="1200" b="1" i="0" u="none" strike="noStrike" cap="none">
                <a:solidFill>
                  <a:srgbClr val="00ACBA"/>
                </a:solidFill>
                <a:latin typeface="Arial"/>
                <a:ea typeface="Arial"/>
                <a:cs typeface="Arial"/>
                <a:sym typeface="Arial"/>
              </a:rPr>
              <a:t>&lt;マーケティングから営業・パートナーまで、全領域を一気通貫、かつ再現性ある形で実行支援できる&gt;</a:t>
            </a:r>
            <a:r>
              <a:rPr lang="ja-JP" sz="1200" b="1" i="0" u="none" strike="noStrike" cap="none">
                <a:solidFill>
                  <a:srgbClr val="1B224C"/>
                </a:solidFill>
                <a:latin typeface="Arial"/>
                <a:ea typeface="Arial"/>
                <a:cs typeface="Arial"/>
                <a:sym typeface="Arial"/>
              </a:rPr>
              <a:t>ため可能であり、他社や他の手段では</a:t>
            </a:r>
            <a:r>
              <a:rPr lang="ja-JP" sz="1200" b="1" i="0" u="none" strike="noStrike" cap="none">
                <a:solidFill>
                  <a:srgbClr val="00ACBA"/>
                </a:solidFill>
                <a:latin typeface="Arial"/>
                <a:ea typeface="Arial"/>
                <a:cs typeface="Arial"/>
                <a:sym typeface="Arial"/>
              </a:rPr>
              <a:t>&lt;部分的な改善に留まったり、戦略や実務のいずれかに偏ったりする可能性があり&gt;</a:t>
            </a:r>
            <a:r>
              <a:rPr lang="ja-JP" sz="1200" b="1" i="0" u="none" strike="noStrike" cap="none">
                <a:solidFill>
                  <a:srgbClr val="1B224C"/>
                </a:solidFill>
                <a:latin typeface="Arial"/>
                <a:ea typeface="Arial"/>
                <a:cs typeface="Arial"/>
                <a:sym typeface="Arial"/>
              </a:rPr>
              <a:t>難しいと思われる。</a:t>
            </a:r>
            <a:endParaRPr sz="1200" b="1" i="0" u="none" strike="noStrike" cap="none">
              <a:solidFill>
                <a:srgbClr val="7F7F7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ja-JP" sz="1200" b="1" i="0" u="none" strike="noStrike" cap="none">
                <a:solidFill>
                  <a:srgbClr val="1B224C"/>
                </a:solidFill>
                <a:latin typeface="Arial"/>
                <a:ea typeface="Arial"/>
                <a:cs typeface="Arial"/>
                <a:sym typeface="Arial"/>
              </a:rPr>
              <a:t>現在、</a:t>
            </a:r>
            <a:r>
              <a:rPr lang="ja-JP" sz="1200" b="1" i="0" u="none" strike="noStrike" cap="none">
                <a:solidFill>
                  <a:srgbClr val="00ACBA"/>
                </a:solidFill>
                <a:latin typeface="Arial"/>
                <a:ea typeface="Arial"/>
                <a:cs typeface="Arial"/>
                <a:sym typeface="Arial"/>
              </a:rPr>
              <a:t>&lt;コンサルを使わず自社で取り組む予定&gt;</a:t>
            </a:r>
            <a:r>
              <a:rPr lang="ja-JP" sz="1200" b="1" i="0" u="none" strike="noStrike" cap="none">
                <a:solidFill>
                  <a:srgbClr val="1B224C"/>
                </a:solidFill>
                <a:latin typeface="Arial"/>
                <a:ea typeface="Arial"/>
                <a:cs typeface="Arial"/>
                <a:sym typeface="Arial"/>
              </a:rPr>
              <a:t>だが、</a:t>
            </a:r>
            <a:r>
              <a:rPr lang="ja-JP" sz="1200" b="1" i="0" u="none" strike="noStrike" cap="none">
                <a:solidFill>
                  <a:srgbClr val="00ACBA"/>
                </a:solidFill>
                <a:latin typeface="Arial"/>
                <a:ea typeface="Arial"/>
                <a:cs typeface="Arial"/>
                <a:sym typeface="Arial"/>
              </a:rPr>
              <a:t>&lt;現場からはマネジャーの取り組み方針に対して不信があり、頓挫する可能性が高い状態&gt;</a:t>
            </a:r>
            <a:r>
              <a:rPr lang="ja-JP" sz="1200" b="1" i="0" u="none" strike="noStrike" cap="none">
                <a:solidFill>
                  <a:srgbClr val="1B224C"/>
                </a:solidFill>
                <a:latin typeface="Arial"/>
                <a:ea typeface="Arial"/>
                <a:cs typeface="Arial"/>
                <a:sym typeface="Arial"/>
              </a:rPr>
              <a:t>であるため、</a:t>
            </a:r>
            <a:r>
              <a:rPr lang="ja-JP" sz="1200" b="1" i="0" u="none" strike="noStrike" cap="none">
                <a:solidFill>
                  <a:srgbClr val="00ACBA"/>
                </a:solidFill>
                <a:latin typeface="Arial"/>
                <a:ea typeface="Arial"/>
                <a:cs typeface="Arial"/>
                <a:sym typeface="Arial"/>
              </a:rPr>
              <a:t>&lt;改善案と来期提案を10月末までに役員層に提案&gt;</a:t>
            </a:r>
            <a:r>
              <a:rPr lang="ja-JP" sz="1200" b="1" i="0" u="none" strike="noStrike" cap="none">
                <a:solidFill>
                  <a:srgbClr val="1B224C"/>
                </a:solidFill>
                <a:latin typeface="Arial"/>
                <a:ea typeface="Arial"/>
                <a:cs typeface="Arial"/>
                <a:sym typeface="Arial"/>
              </a:rPr>
              <a:t>を行う方針である。</a:t>
            </a:r>
            <a:endParaRPr sz="1200" b="0" i="0" u="none" strike="noStrike" cap="none">
              <a:solidFill>
                <a:srgbClr val="000000"/>
              </a:solidFill>
              <a:latin typeface="Arial"/>
              <a:ea typeface="Arial"/>
              <a:cs typeface="Arial"/>
              <a:sym typeface="Arial"/>
            </a:endParaRPr>
          </a:p>
        </p:txBody>
      </p:sp>
      <p:sp>
        <p:nvSpPr>
          <p:cNvPr id="268" name="Google Shape;268;p6"/>
          <p:cNvSpPr/>
          <p:nvPr/>
        </p:nvSpPr>
        <p:spPr>
          <a:xfrm>
            <a:off x="5900319" y="1520982"/>
            <a:ext cx="3692400" cy="1843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sp>
        <p:nvSpPr>
          <p:cNvPr id="269" name="Google Shape;269;p6"/>
          <p:cNvSpPr/>
          <p:nvPr/>
        </p:nvSpPr>
        <p:spPr>
          <a:xfrm>
            <a:off x="6428205" y="3005111"/>
            <a:ext cx="424200" cy="359400"/>
          </a:xfrm>
          <a:prstGeom prst="rect">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cxnSp>
        <p:nvCxnSpPr>
          <p:cNvPr id="270" name="Google Shape;270;p6"/>
          <p:cNvCxnSpPr/>
          <p:nvPr/>
        </p:nvCxnSpPr>
        <p:spPr>
          <a:xfrm>
            <a:off x="5900320" y="3005112"/>
            <a:ext cx="3692400" cy="0"/>
          </a:xfrm>
          <a:prstGeom prst="straightConnector1">
            <a:avLst/>
          </a:prstGeom>
          <a:noFill/>
          <a:ln w="9525" cap="flat" cmpd="sng">
            <a:solidFill>
              <a:srgbClr val="A5A5A5"/>
            </a:solidFill>
            <a:prstDash val="dot"/>
            <a:round/>
            <a:headEnd type="none" w="sm" len="sm"/>
            <a:tailEnd type="none" w="sm" len="sm"/>
          </a:ln>
        </p:spPr>
      </p:cxnSp>
      <p:cxnSp>
        <p:nvCxnSpPr>
          <p:cNvPr id="271" name="Google Shape;271;p6"/>
          <p:cNvCxnSpPr/>
          <p:nvPr/>
        </p:nvCxnSpPr>
        <p:spPr>
          <a:xfrm>
            <a:off x="5900320" y="2629387"/>
            <a:ext cx="3692400" cy="0"/>
          </a:xfrm>
          <a:prstGeom prst="straightConnector1">
            <a:avLst/>
          </a:prstGeom>
          <a:noFill/>
          <a:ln w="9525" cap="flat" cmpd="sng">
            <a:solidFill>
              <a:srgbClr val="A5A5A5"/>
            </a:solidFill>
            <a:prstDash val="dot"/>
            <a:round/>
            <a:headEnd type="none" w="sm" len="sm"/>
            <a:tailEnd type="none" w="sm" len="sm"/>
          </a:ln>
        </p:spPr>
      </p:cxnSp>
      <p:cxnSp>
        <p:nvCxnSpPr>
          <p:cNvPr id="272" name="Google Shape;272;p6"/>
          <p:cNvCxnSpPr/>
          <p:nvPr/>
        </p:nvCxnSpPr>
        <p:spPr>
          <a:xfrm>
            <a:off x="5900320" y="2253664"/>
            <a:ext cx="3692400" cy="0"/>
          </a:xfrm>
          <a:prstGeom prst="straightConnector1">
            <a:avLst/>
          </a:prstGeom>
          <a:noFill/>
          <a:ln w="9525" cap="flat" cmpd="sng">
            <a:solidFill>
              <a:srgbClr val="A5A5A5"/>
            </a:solidFill>
            <a:prstDash val="dot"/>
            <a:round/>
            <a:headEnd type="none" w="sm" len="sm"/>
            <a:tailEnd type="none" w="sm" len="sm"/>
          </a:ln>
        </p:spPr>
      </p:cxnSp>
      <p:cxnSp>
        <p:nvCxnSpPr>
          <p:cNvPr id="273" name="Google Shape;273;p6"/>
          <p:cNvCxnSpPr/>
          <p:nvPr/>
        </p:nvCxnSpPr>
        <p:spPr>
          <a:xfrm>
            <a:off x="5900320" y="1877940"/>
            <a:ext cx="3692400" cy="0"/>
          </a:xfrm>
          <a:prstGeom prst="straightConnector1">
            <a:avLst/>
          </a:prstGeom>
          <a:noFill/>
          <a:ln w="9525" cap="flat" cmpd="sng">
            <a:solidFill>
              <a:srgbClr val="A5A5A5"/>
            </a:solidFill>
            <a:prstDash val="dot"/>
            <a:round/>
            <a:headEnd type="none" w="sm" len="sm"/>
            <a:tailEnd type="none" w="sm" len="sm"/>
          </a:ln>
        </p:spPr>
      </p:cxnSp>
      <p:sp>
        <p:nvSpPr>
          <p:cNvPr id="274" name="Google Shape;274;p6"/>
          <p:cNvSpPr/>
          <p:nvPr/>
        </p:nvSpPr>
        <p:spPr>
          <a:xfrm>
            <a:off x="7537395" y="3005111"/>
            <a:ext cx="424200" cy="359400"/>
          </a:xfrm>
          <a:prstGeom prst="rect">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sp>
        <p:nvSpPr>
          <p:cNvPr id="275" name="Google Shape;275;p6"/>
          <p:cNvSpPr/>
          <p:nvPr/>
        </p:nvSpPr>
        <p:spPr>
          <a:xfrm>
            <a:off x="8646586" y="2995731"/>
            <a:ext cx="424200" cy="359400"/>
          </a:xfrm>
          <a:prstGeom prst="rect">
            <a:avLst/>
          </a:prstGeom>
          <a:solidFill>
            <a:srgbClr val="1B22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sp>
        <p:nvSpPr>
          <p:cNvPr id="276" name="Google Shape;276;p6"/>
          <p:cNvSpPr/>
          <p:nvPr/>
        </p:nvSpPr>
        <p:spPr>
          <a:xfrm>
            <a:off x="6428205" y="2861803"/>
            <a:ext cx="424200" cy="144600"/>
          </a:xfrm>
          <a:prstGeom prst="rect">
            <a:avLst/>
          </a:prstGeom>
          <a:solidFill>
            <a:srgbClr val="1B224C">
              <a:alpha val="4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sp>
        <p:nvSpPr>
          <p:cNvPr id="277" name="Google Shape;277;p6"/>
          <p:cNvSpPr/>
          <p:nvPr/>
        </p:nvSpPr>
        <p:spPr>
          <a:xfrm>
            <a:off x="7537393" y="2435079"/>
            <a:ext cx="424200" cy="568800"/>
          </a:xfrm>
          <a:prstGeom prst="rect">
            <a:avLst/>
          </a:prstGeom>
          <a:solidFill>
            <a:srgbClr val="1B224C">
              <a:alpha val="4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sp>
        <p:nvSpPr>
          <p:cNvPr id="278" name="Google Shape;278;p6"/>
          <p:cNvSpPr/>
          <p:nvPr/>
        </p:nvSpPr>
        <p:spPr>
          <a:xfrm>
            <a:off x="8646584" y="1876675"/>
            <a:ext cx="415500" cy="1127100"/>
          </a:xfrm>
          <a:prstGeom prst="rect">
            <a:avLst/>
          </a:prstGeom>
          <a:solidFill>
            <a:srgbClr val="1B224C">
              <a:alpha val="4196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rgbClr val="FFFFFF"/>
              </a:solidFill>
              <a:latin typeface="Arial"/>
              <a:ea typeface="Arial"/>
              <a:cs typeface="Arial"/>
              <a:sym typeface="Arial"/>
            </a:endParaRPr>
          </a:p>
        </p:txBody>
      </p:sp>
      <p:sp>
        <p:nvSpPr>
          <p:cNvPr id="279" name="Google Shape;279;p6"/>
          <p:cNvSpPr txBox="1"/>
          <p:nvPr/>
        </p:nvSpPr>
        <p:spPr>
          <a:xfrm>
            <a:off x="6283178" y="3407922"/>
            <a:ext cx="6738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FY10</a:t>
            </a:r>
            <a:endParaRPr sz="863" b="0" i="0" u="none" strike="noStrike" cap="none">
              <a:solidFill>
                <a:srgbClr val="000000"/>
              </a:solidFill>
              <a:latin typeface="Arial"/>
              <a:ea typeface="Arial"/>
              <a:cs typeface="Arial"/>
              <a:sym typeface="Arial"/>
            </a:endParaRPr>
          </a:p>
        </p:txBody>
      </p:sp>
      <p:sp>
        <p:nvSpPr>
          <p:cNvPr id="280" name="Google Shape;280;p6"/>
          <p:cNvSpPr txBox="1"/>
          <p:nvPr/>
        </p:nvSpPr>
        <p:spPr>
          <a:xfrm>
            <a:off x="7397987" y="3407922"/>
            <a:ext cx="6738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FY11</a:t>
            </a:r>
            <a:endParaRPr sz="863" b="0" i="0" u="none" strike="noStrike" cap="none">
              <a:solidFill>
                <a:srgbClr val="000000"/>
              </a:solidFill>
              <a:latin typeface="Arial"/>
              <a:ea typeface="Arial"/>
              <a:cs typeface="Arial"/>
              <a:sym typeface="Arial"/>
            </a:endParaRPr>
          </a:p>
        </p:txBody>
      </p:sp>
      <p:sp>
        <p:nvSpPr>
          <p:cNvPr id="281" name="Google Shape;281;p6"/>
          <p:cNvSpPr txBox="1"/>
          <p:nvPr/>
        </p:nvSpPr>
        <p:spPr>
          <a:xfrm>
            <a:off x="8517532" y="3420524"/>
            <a:ext cx="6738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FY12</a:t>
            </a:r>
            <a:endParaRPr sz="863" b="0" i="0" u="none" strike="noStrike" cap="none">
              <a:solidFill>
                <a:srgbClr val="000000"/>
              </a:solidFill>
              <a:latin typeface="Arial"/>
              <a:ea typeface="Arial"/>
              <a:cs typeface="Arial"/>
              <a:sym typeface="Arial"/>
            </a:endParaRPr>
          </a:p>
        </p:txBody>
      </p:sp>
      <p:sp>
        <p:nvSpPr>
          <p:cNvPr id="282" name="Google Shape;282;p6"/>
          <p:cNvSpPr txBox="1"/>
          <p:nvPr/>
        </p:nvSpPr>
        <p:spPr>
          <a:xfrm>
            <a:off x="5250719" y="1241203"/>
            <a:ext cx="10914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（累計契約金額）</a:t>
            </a:r>
            <a:endParaRPr sz="863" b="0" i="0" u="none" strike="noStrike" cap="none">
              <a:solidFill>
                <a:srgbClr val="000000"/>
              </a:solidFill>
              <a:latin typeface="Arial"/>
              <a:ea typeface="Arial"/>
              <a:cs typeface="Arial"/>
              <a:sym typeface="Arial"/>
            </a:endParaRPr>
          </a:p>
        </p:txBody>
      </p:sp>
      <p:sp>
        <p:nvSpPr>
          <p:cNvPr id="283" name="Google Shape;283;p6"/>
          <p:cNvSpPr txBox="1"/>
          <p:nvPr/>
        </p:nvSpPr>
        <p:spPr>
          <a:xfrm>
            <a:off x="5367034" y="2904870"/>
            <a:ext cx="6738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1000</a:t>
            </a:r>
            <a:endParaRPr sz="863" b="0" i="0" u="none" strike="noStrike" cap="none">
              <a:solidFill>
                <a:srgbClr val="000000"/>
              </a:solidFill>
              <a:latin typeface="Arial"/>
              <a:ea typeface="Arial"/>
              <a:cs typeface="Arial"/>
              <a:sym typeface="Arial"/>
            </a:endParaRPr>
          </a:p>
        </p:txBody>
      </p:sp>
      <p:sp>
        <p:nvSpPr>
          <p:cNvPr id="284" name="Google Shape;284;p6"/>
          <p:cNvSpPr txBox="1"/>
          <p:nvPr/>
        </p:nvSpPr>
        <p:spPr>
          <a:xfrm>
            <a:off x="5367035" y="2511557"/>
            <a:ext cx="6738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2000</a:t>
            </a:r>
            <a:endParaRPr sz="863" b="0" i="0" u="none" strike="noStrike" cap="none">
              <a:solidFill>
                <a:srgbClr val="000000"/>
              </a:solidFill>
              <a:latin typeface="Arial"/>
              <a:ea typeface="Arial"/>
              <a:cs typeface="Arial"/>
              <a:sym typeface="Arial"/>
            </a:endParaRPr>
          </a:p>
        </p:txBody>
      </p:sp>
      <p:sp>
        <p:nvSpPr>
          <p:cNvPr id="285" name="Google Shape;285;p6"/>
          <p:cNvSpPr txBox="1"/>
          <p:nvPr/>
        </p:nvSpPr>
        <p:spPr>
          <a:xfrm>
            <a:off x="5358560" y="2154127"/>
            <a:ext cx="6738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3000</a:t>
            </a:r>
            <a:endParaRPr sz="863" b="0" i="0" u="none" strike="noStrike" cap="none">
              <a:solidFill>
                <a:srgbClr val="000000"/>
              </a:solidFill>
              <a:latin typeface="Arial"/>
              <a:ea typeface="Arial"/>
              <a:cs typeface="Arial"/>
              <a:sym typeface="Arial"/>
            </a:endParaRPr>
          </a:p>
        </p:txBody>
      </p:sp>
      <p:sp>
        <p:nvSpPr>
          <p:cNvPr id="286" name="Google Shape;286;p6"/>
          <p:cNvSpPr txBox="1"/>
          <p:nvPr/>
        </p:nvSpPr>
        <p:spPr>
          <a:xfrm>
            <a:off x="5358560" y="1761673"/>
            <a:ext cx="673800" cy="225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rgbClr val="1B224C"/>
                </a:solidFill>
                <a:latin typeface="Arial"/>
                <a:ea typeface="Arial"/>
                <a:cs typeface="Arial"/>
                <a:sym typeface="Arial"/>
              </a:rPr>
              <a:t>4000</a:t>
            </a:r>
            <a:endParaRPr sz="863" b="0" i="0" u="none" strike="noStrike" cap="none">
              <a:solidFill>
                <a:srgbClr val="000000"/>
              </a:solidFill>
              <a:latin typeface="Arial"/>
              <a:ea typeface="Arial"/>
              <a:cs typeface="Arial"/>
              <a:sym typeface="Arial"/>
            </a:endParaRPr>
          </a:p>
        </p:txBody>
      </p:sp>
      <p:sp>
        <p:nvSpPr>
          <p:cNvPr id="287" name="Google Shape;287;p6"/>
          <p:cNvSpPr/>
          <p:nvPr/>
        </p:nvSpPr>
        <p:spPr>
          <a:xfrm>
            <a:off x="6002856" y="2089011"/>
            <a:ext cx="1234500" cy="547800"/>
          </a:xfrm>
          <a:prstGeom prst="wedgeRectCallout">
            <a:avLst>
              <a:gd name="adj1" fmla="val 5616"/>
              <a:gd name="adj2" fmla="val 77003"/>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1B224C"/>
                </a:solidFill>
                <a:latin typeface="Arial"/>
                <a:ea typeface="Arial"/>
                <a:cs typeface="Arial"/>
                <a:sym typeface="Arial"/>
              </a:rPr>
              <a:t>今年は</a:t>
            </a:r>
            <a:endParaRPr sz="9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1B224C"/>
                </a:solidFill>
                <a:latin typeface="Arial"/>
                <a:ea typeface="Arial"/>
                <a:cs typeface="Arial"/>
                <a:sym typeface="Arial"/>
              </a:rPr>
              <a:t>来期提案の仕込み</a:t>
            </a:r>
            <a:endParaRPr sz="1400" b="1" i="0" u="none" strike="noStrike" cap="none">
              <a:solidFill>
                <a:srgbClr val="000000"/>
              </a:solidFill>
              <a:latin typeface="Arial"/>
              <a:ea typeface="Arial"/>
              <a:cs typeface="Arial"/>
              <a:sym typeface="Arial"/>
            </a:endParaRPr>
          </a:p>
        </p:txBody>
      </p:sp>
      <p:sp>
        <p:nvSpPr>
          <p:cNvPr id="288" name="Google Shape;288;p6"/>
          <p:cNvSpPr/>
          <p:nvPr/>
        </p:nvSpPr>
        <p:spPr>
          <a:xfrm>
            <a:off x="7339778" y="1845559"/>
            <a:ext cx="1006800" cy="433200"/>
          </a:xfrm>
          <a:prstGeom prst="wedgeRectCallout">
            <a:avLst>
              <a:gd name="adj1" fmla="val 5616"/>
              <a:gd name="adj2" fmla="val 77003"/>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1B224C"/>
                </a:solidFill>
                <a:latin typeface="Arial"/>
                <a:ea typeface="Arial"/>
                <a:cs typeface="Arial"/>
                <a:sym typeface="Arial"/>
              </a:rPr>
              <a:t>営業支援中心</a:t>
            </a:r>
            <a:endParaRPr sz="1400" b="1" i="0" u="none" strike="noStrike" cap="none">
              <a:solidFill>
                <a:srgbClr val="000000"/>
              </a:solidFill>
              <a:latin typeface="Arial"/>
              <a:ea typeface="Arial"/>
              <a:cs typeface="Arial"/>
              <a:sym typeface="Arial"/>
            </a:endParaRPr>
          </a:p>
        </p:txBody>
      </p:sp>
      <p:sp>
        <p:nvSpPr>
          <p:cNvPr id="289" name="Google Shape;289;p6"/>
          <p:cNvSpPr/>
          <p:nvPr/>
        </p:nvSpPr>
        <p:spPr>
          <a:xfrm>
            <a:off x="8457013" y="1272075"/>
            <a:ext cx="1210500" cy="433200"/>
          </a:xfrm>
          <a:prstGeom prst="wedgeRectCallout">
            <a:avLst>
              <a:gd name="adj1" fmla="val 5616"/>
              <a:gd name="adj2" fmla="val 77003"/>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1B224C"/>
                </a:solidFill>
                <a:latin typeface="Arial"/>
                <a:ea typeface="Arial"/>
                <a:cs typeface="Arial"/>
                <a:sym typeface="Arial"/>
              </a:rPr>
              <a:t>マーケ・パートナーセールス中心</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7"/>
          <p:cNvSpPr txBox="1"/>
          <p:nvPr/>
        </p:nvSpPr>
        <p:spPr>
          <a:xfrm>
            <a:off x="-839961" y="1479830"/>
            <a:ext cx="0" cy="0"/>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95" name="Google Shape;295;p7"/>
          <p:cNvSpPr txBox="1"/>
          <p:nvPr/>
        </p:nvSpPr>
        <p:spPr>
          <a:xfrm>
            <a:off x="-382364" y="1021001"/>
            <a:ext cx="0" cy="0"/>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96" name="Google Shape;296;p7"/>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③ポテンシャルマップ</a:t>
            </a:r>
            <a:endParaRPr sz="2600" b="1" i="0" u="none" strike="noStrike" cap="none" dirty="0">
              <a:solidFill>
                <a:srgbClr val="1B224C"/>
              </a:solidFill>
              <a:latin typeface="Arial"/>
              <a:ea typeface="Arial"/>
              <a:cs typeface="Arial"/>
              <a:sym typeface="Arial"/>
            </a:endParaRPr>
          </a:p>
        </p:txBody>
      </p:sp>
      <p:pic>
        <p:nvPicPr>
          <p:cNvPr id="297" name="Google Shape;297;p7"/>
          <p:cNvPicPr preferRelativeResize="0"/>
          <p:nvPr/>
        </p:nvPicPr>
        <p:blipFill>
          <a:blip r:embed="rId3">
            <a:alphaModFix/>
          </a:blip>
          <a:stretch>
            <a:fillRect/>
          </a:stretch>
        </p:blipFill>
        <p:spPr>
          <a:xfrm>
            <a:off x="152400" y="1869047"/>
            <a:ext cx="10387000" cy="4336370"/>
          </a:xfrm>
          <a:prstGeom prst="rect">
            <a:avLst/>
          </a:prstGeom>
          <a:noFill/>
          <a:ln>
            <a:noFill/>
          </a:ln>
        </p:spPr>
      </p:pic>
      <p:sp>
        <p:nvSpPr>
          <p:cNvPr id="298" name="Google Shape;298;p7"/>
          <p:cNvSpPr txBox="1"/>
          <p:nvPr/>
        </p:nvSpPr>
        <p:spPr>
          <a:xfrm>
            <a:off x="472308" y="2067172"/>
            <a:ext cx="7686900" cy="4245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11"/>
              <a:buFont typeface="Arial"/>
              <a:buNone/>
            </a:pPr>
            <a:r>
              <a:rPr lang="ja-JP" sz="1511" b="0" i="0" u="none" strike="noStrike" cap="none">
                <a:solidFill>
                  <a:srgbClr val="000000"/>
                </a:solidFill>
                <a:latin typeface="Arial"/>
                <a:ea typeface="Arial"/>
                <a:cs typeface="Arial"/>
                <a:sym typeface="Arial"/>
              </a:rPr>
              <a:t>現在、取引</a:t>
            </a:r>
            <a:r>
              <a:rPr lang="ja-JP" altLang="en-US" sz="1511" b="0" i="0" u="none" strike="noStrike" cap="none">
                <a:solidFill>
                  <a:srgbClr val="000000"/>
                </a:solidFill>
                <a:latin typeface="Arial"/>
                <a:ea typeface="Arial"/>
                <a:cs typeface="Arial"/>
                <a:sym typeface="Arial"/>
              </a:rPr>
              <a:t>金額</a:t>
            </a:r>
            <a:r>
              <a:rPr lang="ja-JP" sz="1511" b="0" i="0" u="none" strike="noStrike" cap="none">
                <a:solidFill>
                  <a:srgbClr val="000000"/>
                </a:solidFill>
                <a:latin typeface="Arial"/>
                <a:ea typeface="Arial"/>
                <a:cs typeface="Arial"/>
                <a:sym typeface="Arial"/>
              </a:rPr>
              <a:t>は1,000万だが、</a:t>
            </a:r>
            <a:r>
              <a:rPr lang="en-US" altLang="ja-JP" sz="1511" b="0" i="0" u="none" strike="noStrike" cap="none" dirty="0">
                <a:solidFill>
                  <a:srgbClr val="000000"/>
                </a:solidFill>
                <a:latin typeface="Arial"/>
                <a:ea typeface="Arial"/>
                <a:cs typeface="Arial"/>
                <a:sym typeface="Arial"/>
              </a:rPr>
              <a:t>LTV</a:t>
            </a:r>
            <a:r>
              <a:rPr lang="ja-JP" sz="1511" b="0" i="0" u="none" strike="noStrike" cap="none">
                <a:solidFill>
                  <a:srgbClr val="000000"/>
                </a:solidFill>
                <a:latin typeface="Arial"/>
                <a:ea typeface="Arial"/>
                <a:cs typeface="Arial"/>
                <a:sym typeface="Arial"/>
              </a:rPr>
              <a:t>は</a:t>
            </a:r>
            <a:r>
              <a:rPr lang="ja-JP" sz="2159" b="0" i="0" u="none" strike="noStrike" cap="none">
                <a:solidFill>
                  <a:srgbClr val="00ACBA"/>
                </a:solidFill>
                <a:latin typeface="Arial"/>
                <a:ea typeface="Arial"/>
                <a:cs typeface="Arial"/>
                <a:sym typeface="Arial"/>
              </a:rPr>
              <a:t>13,000</a:t>
            </a:r>
            <a:r>
              <a:rPr lang="ja-JP" sz="1511" b="0" i="0" u="none" strike="noStrike" cap="none">
                <a:solidFill>
                  <a:srgbClr val="000000"/>
                </a:solidFill>
                <a:latin typeface="Arial"/>
                <a:ea typeface="Arial"/>
                <a:cs typeface="Arial"/>
                <a:sym typeface="Arial"/>
              </a:rPr>
              <a:t>万円以上</a:t>
            </a:r>
            <a:r>
              <a:rPr lang="ja-JP" altLang="en-US" sz="1511" b="0" i="0" u="none" strike="noStrike" cap="none">
                <a:solidFill>
                  <a:srgbClr val="000000"/>
                </a:solidFill>
                <a:latin typeface="Arial"/>
                <a:ea typeface="Arial"/>
                <a:cs typeface="Arial"/>
                <a:sym typeface="Arial"/>
              </a:rPr>
              <a:t>を</a:t>
            </a:r>
            <a:r>
              <a:rPr lang="ja-JP" sz="1511" b="0" i="0" u="none" strike="noStrike" cap="none">
                <a:solidFill>
                  <a:srgbClr val="000000"/>
                </a:solidFill>
                <a:latin typeface="Arial"/>
                <a:ea typeface="Arial"/>
                <a:cs typeface="Arial"/>
                <a:sym typeface="Arial"/>
              </a:rPr>
              <a:t>見込</a:t>
            </a:r>
            <a:r>
              <a:rPr lang="ja-JP" altLang="en-US" sz="1511" b="0" i="0" u="none" strike="noStrike" cap="none">
                <a:solidFill>
                  <a:srgbClr val="000000"/>
                </a:solidFill>
                <a:latin typeface="Arial"/>
                <a:ea typeface="Arial"/>
                <a:cs typeface="Arial"/>
                <a:sym typeface="Arial"/>
              </a:rPr>
              <a:t>め</a:t>
            </a:r>
            <a:r>
              <a:rPr lang="ja-JP" sz="1511" b="0" i="0" u="none" strike="noStrike" cap="none">
                <a:solidFill>
                  <a:srgbClr val="000000"/>
                </a:solidFill>
                <a:latin typeface="Arial"/>
                <a:ea typeface="Arial"/>
                <a:cs typeface="Arial"/>
                <a:sym typeface="Arial"/>
              </a:rPr>
              <a:t>る</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8"/>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④リレーションマップ</a:t>
            </a:r>
            <a:endParaRPr sz="2600" b="1" i="0" u="none" strike="noStrike" cap="none">
              <a:solidFill>
                <a:srgbClr val="1B224C"/>
              </a:solidFill>
              <a:latin typeface="Arial"/>
              <a:ea typeface="Arial"/>
              <a:cs typeface="Arial"/>
              <a:sym typeface="Arial"/>
            </a:endParaRPr>
          </a:p>
        </p:txBody>
      </p:sp>
      <p:sp>
        <p:nvSpPr>
          <p:cNvPr id="305" name="Google Shape;305;p8"/>
          <p:cNvSpPr txBox="1">
            <a:spLocks noGrp="1"/>
          </p:cNvSpPr>
          <p:nvPr>
            <p:ph type="sldNum" idx="12"/>
          </p:nvPr>
        </p:nvSpPr>
        <p:spPr>
          <a:xfrm>
            <a:off x="8586960" y="6759092"/>
            <a:ext cx="1771800" cy="365100"/>
          </a:xfrm>
          <a:prstGeom prst="rect">
            <a:avLst/>
          </a:prstGeom>
          <a:noFill/>
          <a:ln>
            <a:noFill/>
          </a:ln>
        </p:spPr>
        <p:txBody>
          <a:bodyPr spcFirstLastPara="1" wrap="square" lIns="72000" tIns="72000" rIns="180000" bIns="720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12</a:t>
            </a:fld>
            <a:endParaRPr/>
          </a:p>
        </p:txBody>
      </p:sp>
      <p:sp>
        <p:nvSpPr>
          <p:cNvPr id="306" name="Google Shape;306;p8"/>
          <p:cNvSpPr/>
          <p:nvPr/>
        </p:nvSpPr>
        <p:spPr>
          <a:xfrm>
            <a:off x="518606" y="2542342"/>
            <a:ext cx="9654600" cy="384300"/>
          </a:xfrm>
          <a:prstGeom prst="rect">
            <a:avLst/>
          </a:prstGeom>
          <a:solidFill>
            <a:srgbClr val="FFFFFF"/>
          </a:solidFill>
          <a:ln w="19050"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CEO 松本様　※親会社の常務　</a:t>
            </a:r>
            <a:endParaRPr sz="1000" b="1" i="0" u="none" strike="noStrike" cap="none">
              <a:solidFill>
                <a:srgbClr val="1B224C"/>
              </a:solidFill>
              <a:latin typeface="Arial"/>
              <a:ea typeface="Arial"/>
              <a:cs typeface="Arial"/>
              <a:sym typeface="Arial"/>
            </a:endParaRPr>
          </a:p>
        </p:txBody>
      </p:sp>
      <p:sp>
        <p:nvSpPr>
          <p:cNvPr id="307" name="Google Shape;307;p8"/>
          <p:cNvSpPr/>
          <p:nvPr/>
        </p:nvSpPr>
        <p:spPr>
          <a:xfrm>
            <a:off x="518607" y="3135244"/>
            <a:ext cx="48897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副社長 営業統括</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鈴木様</a:t>
            </a:r>
            <a:endParaRPr sz="1000" b="1" i="0" u="none" strike="noStrike" cap="none">
              <a:solidFill>
                <a:srgbClr val="1B224C"/>
              </a:solidFill>
              <a:latin typeface="Arial"/>
              <a:ea typeface="Arial"/>
              <a:cs typeface="Arial"/>
              <a:sym typeface="Arial"/>
            </a:endParaRPr>
          </a:p>
        </p:txBody>
      </p:sp>
      <p:sp>
        <p:nvSpPr>
          <p:cNvPr id="308" name="Google Shape;308;p8"/>
          <p:cNvSpPr/>
          <p:nvPr/>
        </p:nvSpPr>
        <p:spPr>
          <a:xfrm>
            <a:off x="5601033" y="3142535"/>
            <a:ext cx="21423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常務取締役 企画部門管轄</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 森様</a:t>
            </a:r>
            <a:endParaRPr sz="1000" b="1" i="0" u="none" strike="noStrike" cap="none">
              <a:solidFill>
                <a:srgbClr val="1B224C"/>
              </a:solidFill>
              <a:latin typeface="Arial"/>
              <a:ea typeface="Arial"/>
              <a:cs typeface="Arial"/>
              <a:sym typeface="Arial"/>
            </a:endParaRPr>
          </a:p>
        </p:txBody>
      </p:sp>
      <p:sp>
        <p:nvSpPr>
          <p:cNvPr id="309" name="Google Shape;309;p8"/>
          <p:cNvSpPr/>
          <p:nvPr/>
        </p:nvSpPr>
        <p:spPr>
          <a:xfrm>
            <a:off x="8793932" y="3162554"/>
            <a:ext cx="1379400" cy="384300"/>
          </a:xfrm>
          <a:prstGeom prst="rect">
            <a:avLst/>
          </a:prstGeom>
          <a:solidFill>
            <a:srgbClr val="FFFFFF"/>
          </a:solidFill>
          <a:ln w="19050"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取締役 CFO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永野様</a:t>
            </a:r>
            <a:endParaRPr sz="1000" b="1" i="0" u="none" strike="noStrike" cap="none">
              <a:solidFill>
                <a:srgbClr val="1B224C"/>
              </a:solidFill>
              <a:latin typeface="Arial"/>
              <a:ea typeface="Arial"/>
              <a:cs typeface="Arial"/>
              <a:sym typeface="Arial"/>
            </a:endParaRPr>
          </a:p>
        </p:txBody>
      </p:sp>
      <p:sp>
        <p:nvSpPr>
          <p:cNvPr id="310" name="Google Shape;310;p8"/>
          <p:cNvSpPr/>
          <p:nvPr/>
        </p:nvSpPr>
        <p:spPr>
          <a:xfrm>
            <a:off x="8793932" y="4069906"/>
            <a:ext cx="1379400" cy="384300"/>
          </a:xfrm>
          <a:prstGeom prst="rect">
            <a:avLst/>
          </a:prstGeom>
          <a:solidFill>
            <a:srgbClr val="FFFFFF"/>
          </a:solidFill>
          <a:ln w="19050"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取締役 佐々木様</a:t>
            </a:r>
            <a:endParaRPr sz="1000" b="1" i="0" u="none" strike="noStrike" cap="none">
              <a:solidFill>
                <a:srgbClr val="1B224C"/>
              </a:solidFill>
              <a:latin typeface="Arial"/>
              <a:ea typeface="Arial"/>
              <a:cs typeface="Arial"/>
              <a:sym typeface="Arial"/>
            </a:endParaRPr>
          </a:p>
        </p:txBody>
      </p:sp>
      <p:sp>
        <p:nvSpPr>
          <p:cNvPr id="311" name="Google Shape;311;p8"/>
          <p:cNvSpPr/>
          <p:nvPr/>
        </p:nvSpPr>
        <p:spPr>
          <a:xfrm>
            <a:off x="8793932" y="3607724"/>
            <a:ext cx="1379400" cy="384300"/>
          </a:xfrm>
          <a:prstGeom prst="rect">
            <a:avLst/>
          </a:prstGeom>
          <a:solidFill>
            <a:srgbClr val="FFFFFF"/>
          </a:solidFill>
          <a:ln w="19050"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取締役 藤井様</a:t>
            </a:r>
            <a:endParaRPr sz="1000" b="1" i="0" u="none" strike="noStrike" cap="none">
              <a:solidFill>
                <a:srgbClr val="1B224C"/>
              </a:solidFill>
              <a:latin typeface="Arial"/>
              <a:ea typeface="Arial"/>
              <a:cs typeface="Arial"/>
              <a:sym typeface="Arial"/>
            </a:endParaRPr>
          </a:p>
        </p:txBody>
      </p:sp>
      <p:sp>
        <p:nvSpPr>
          <p:cNvPr id="312" name="Google Shape;312;p8"/>
          <p:cNvSpPr/>
          <p:nvPr/>
        </p:nvSpPr>
        <p:spPr>
          <a:xfrm>
            <a:off x="5601032" y="3864872"/>
            <a:ext cx="29964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マーケティング部 部長 坂田様</a:t>
            </a:r>
            <a:endParaRPr sz="1000" b="1" i="0" u="none" strike="noStrike" cap="none">
              <a:solidFill>
                <a:srgbClr val="1B224C"/>
              </a:solidFill>
              <a:latin typeface="Arial"/>
              <a:ea typeface="Arial"/>
              <a:cs typeface="Arial"/>
              <a:sym typeface="Arial"/>
            </a:endParaRPr>
          </a:p>
        </p:txBody>
      </p:sp>
      <p:sp>
        <p:nvSpPr>
          <p:cNvPr id="313" name="Google Shape;313;p8"/>
          <p:cNvSpPr/>
          <p:nvPr/>
        </p:nvSpPr>
        <p:spPr>
          <a:xfrm>
            <a:off x="518606" y="3864872"/>
            <a:ext cx="23505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営業一部　部長</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田原様</a:t>
            </a:r>
            <a:endParaRPr sz="1000" b="1" i="0" u="none" strike="noStrike" cap="none">
              <a:solidFill>
                <a:srgbClr val="1B224C"/>
              </a:solidFill>
              <a:latin typeface="Arial"/>
              <a:ea typeface="Arial"/>
              <a:cs typeface="Arial"/>
              <a:sym typeface="Arial"/>
            </a:endParaRPr>
          </a:p>
        </p:txBody>
      </p:sp>
      <p:sp>
        <p:nvSpPr>
          <p:cNvPr id="314" name="Google Shape;314;p8"/>
          <p:cNvSpPr/>
          <p:nvPr/>
        </p:nvSpPr>
        <p:spPr>
          <a:xfrm>
            <a:off x="518607" y="4402350"/>
            <a:ext cx="34602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　副部長 中井様</a:t>
            </a:r>
            <a:endParaRPr sz="1000" b="1" i="0" u="none" strike="noStrike" cap="none">
              <a:solidFill>
                <a:srgbClr val="1B224C"/>
              </a:solidFill>
              <a:latin typeface="Arial"/>
              <a:ea typeface="Arial"/>
              <a:cs typeface="Arial"/>
              <a:sym typeface="Arial"/>
            </a:endParaRPr>
          </a:p>
        </p:txBody>
      </p:sp>
      <p:sp>
        <p:nvSpPr>
          <p:cNvPr id="315" name="Google Shape;315;p8"/>
          <p:cNvSpPr/>
          <p:nvPr/>
        </p:nvSpPr>
        <p:spPr>
          <a:xfrm>
            <a:off x="518606" y="4939827"/>
            <a:ext cx="3460200" cy="15384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営業メンバー</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豊田様、寺尾様</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杉江様、高田様</a:t>
            </a:r>
            <a:endParaRPr sz="1000" b="1" i="0" u="none" strike="noStrike" cap="none">
              <a:solidFill>
                <a:srgbClr val="1B224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1B224C"/>
              </a:solidFill>
              <a:latin typeface="Arial"/>
              <a:ea typeface="Arial"/>
              <a:cs typeface="Arial"/>
              <a:sym typeface="Arial"/>
            </a:endParaRPr>
          </a:p>
        </p:txBody>
      </p:sp>
      <p:sp>
        <p:nvSpPr>
          <p:cNvPr id="316" name="Google Shape;316;p8"/>
          <p:cNvSpPr/>
          <p:nvPr/>
        </p:nvSpPr>
        <p:spPr>
          <a:xfrm>
            <a:off x="3092986" y="3865829"/>
            <a:ext cx="2315400" cy="384300"/>
          </a:xfrm>
          <a:prstGeom prst="rect">
            <a:avLst/>
          </a:prstGeom>
          <a:solidFill>
            <a:srgbClr val="FFFFFF"/>
          </a:solidFill>
          <a:ln w="19050"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営業二部　部長</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岸本様</a:t>
            </a:r>
            <a:endParaRPr sz="1000" b="1" i="0" u="none" strike="noStrike" cap="none">
              <a:solidFill>
                <a:srgbClr val="1B224C"/>
              </a:solidFill>
              <a:latin typeface="Arial"/>
              <a:ea typeface="Arial"/>
              <a:cs typeface="Arial"/>
              <a:sym typeface="Arial"/>
            </a:endParaRPr>
          </a:p>
        </p:txBody>
      </p:sp>
      <p:sp>
        <p:nvSpPr>
          <p:cNvPr id="317" name="Google Shape;317;p8"/>
          <p:cNvSpPr/>
          <p:nvPr/>
        </p:nvSpPr>
        <p:spPr>
          <a:xfrm>
            <a:off x="4348006" y="4402350"/>
            <a:ext cx="10527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中田</a:t>
            </a:r>
            <a:r>
              <a:rPr lang="ja-JP" sz="1000" b="1" i="0" u="none" strike="noStrike" cap="none">
                <a:solidFill>
                  <a:schemeClr val="dk1"/>
                </a:solidFill>
                <a:latin typeface="Arial"/>
                <a:ea typeface="Arial"/>
                <a:cs typeface="Arial"/>
                <a:sym typeface="Arial"/>
              </a:rPr>
              <a:t>様</a:t>
            </a:r>
            <a:endParaRPr sz="1000" b="1" i="0" u="none" strike="noStrike" cap="none">
              <a:solidFill>
                <a:srgbClr val="1B224C"/>
              </a:solidFill>
              <a:latin typeface="Arial"/>
              <a:ea typeface="Arial"/>
              <a:cs typeface="Arial"/>
              <a:sym typeface="Arial"/>
            </a:endParaRPr>
          </a:p>
        </p:txBody>
      </p:sp>
      <p:sp>
        <p:nvSpPr>
          <p:cNvPr id="318" name="Google Shape;318;p8"/>
          <p:cNvSpPr/>
          <p:nvPr/>
        </p:nvSpPr>
        <p:spPr>
          <a:xfrm>
            <a:off x="5601033" y="4402350"/>
            <a:ext cx="966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藤田</a:t>
            </a:r>
            <a:r>
              <a:rPr lang="ja-JP" sz="1000" b="1" i="0" u="none" strike="noStrike" cap="none">
                <a:solidFill>
                  <a:schemeClr val="dk1"/>
                </a:solidFill>
                <a:latin typeface="Arial"/>
                <a:ea typeface="Arial"/>
                <a:cs typeface="Arial"/>
                <a:sym typeface="Arial"/>
              </a:rPr>
              <a:t>様</a:t>
            </a:r>
            <a:endParaRPr sz="1000" b="1" i="0" u="none" strike="noStrike" cap="none">
              <a:solidFill>
                <a:srgbClr val="1B224C"/>
              </a:solidFill>
              <a:latin typeface="Arial"/>
              <a:ea typeface="Arial"/>
              <a:cs typeface="Arial"/>
              <a:sym typeface="Arial"/>
            </a:endParaRPr>
          </a:p>
        </p:txBody>
      </p:sp>
      <p:sp>
        <p:nvSpPr>
          <p:cNvPr id="319" name="Google Shape;319;p8"/>
          <p:cNvSpPr/>
          <p:nvPr/>
        </p:nvSpPr>
        <p:spPr>
          <a:xfrm>
            <a:off x="5601033" y="4891496"/>
            <a:ext cx="966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島田</a:t>
            </a:r>
            <a:r>
              <a:rPr lang="ja-JP" sz="1000" b="1" i="0" u="none" strike="noStrike" cap="none">
                <a:solidFill>
                  <a:schemeClr val="dk1"/>
                </a:solidFill>
                <a:latin typeface="Arial"/>
                <a:ea typeface="Arial"/>
                <a:cs typeface="Arial"/>
                <a:sym typeface="Arial"/>
              </a:rPr>
              <a:t>様</a:t>
            </a:r>
            <a:endParaRPr sz="1000" b="1" i="0" u="none" strike="noStrike" cap="none">
              <a:solidFill>
                <a:srgbClr val="1B224C"/>
              </a:solidFill>
              <a:latin typeface="Arial"/>
              <a:ea typeface="Arial"/>
              <a:cs typeface="Arial"/>
              <a:sym typeface="Arial"/>
            </a:endParaRPr>
          </a:p>
        </p:txBody>
      </p:sp>
      <p:sp>
        <p:nvSpPr>
          <p:cNvPr id="320" name="Google Shape;320;p8"/>
          <p:cNvSpPr/>
          <p:nvPr/>
        </p:nvSpPr>
        <p:spPr>
          <a:xfrm>
            <a:off x="5599447" y="5371433"/>
            <a:ext cx="966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濱口</a:t>
            </a:r>
            <a:r>
              <a:rPr lang="ja-JP" sz="1000" b="1" i="0" u="none" strike="noStrike" cap="none">
                <a:solidFill>
                  <a:schemeClr val="dk1"/>
                </a:solidFill>
                <a:latin typeface="Arial"/>
                <a:ea typeface="Arial"/>
                <a:cs typeface="Arial"/>
                <a:sym typeface="Arial"/>
              </a:rPr>
              <a:t>様</a:t>
            </a:r>
            <a:endParaRPr sz="1000" b="1" i="0" u="none" strike="noStrike" cap="none">
              <a:solidFill>
                <a:srgbClr val="1B224C"/>
              </a:solidFill>
              <a:latin typeface="Arial"/>
              <a:ea typeface="Arial"/>
              <a:cs typeface="Arial"/>
              <a:sym typeface="Arial"/>
            </a:endParaRPr>
          </a:p>
        </p:txBody>
      </p:sp>
      <p:sp>
        <p:nvSpPr>
          <p:cNvPr id="321" name="Google Shape;321;p8"/>
          <p:cNvSpPr/>
          <p:nvPr/>
        </p:nvSpPr>
        <p:spPr>
          <a:xfrm>
            <a:off x="6622446" y="4893973"/>
            <a:ext cx="966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木本</a:t>
            </a:r>
            <a:r>
              <a:rPr lang="ja-JP" sz="1000" b="1" i="0" u="none" strike="noStrike" cap="none">
                <a:solidFill>
                  <a:schemeClr val="dk1"/>
                </a:solidFill>
                <a:latin typeface="Arial"/>
                <a:ea typeface="Arial"/>
                <a:cs typeface="Arial"/>
                <a:sym typeface="Arial"/>
              </a:rPr>
              <a:t>様</a:t>
            </a:r>
            <a:endParaRPr sz="1000" b="1" i="0" u="none" strike="noStrike" cap="none">
              <a:solidFill>
                <a:srgbClr val="1B224C"/>
              </a:solidFill>
              <a:latin typeface="Arial"/>
              <a:ea typeface="Arial"/>
              <a:cs typeface="Arial"/>
              <a:sym typeface="Arial"/>
            </a:endParaRPr>
          </a:p>
        </p:txBody>
      </p:sp>
      <p:sp>
        <p:nvSpPr>
          <p:cNvPr id="322" name="Google Shape;322;p8"/>
          <p:cNvSpPr/>
          <p:nvPr/>
        </p:nvSpPr>
        <p:spPr>
          <a:xfrm>
            <a:off x="6622445" y="5371433"/>
            <a:ext cx="966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中川</a:t>
            </a:r>
            <a:r>
              <a:rPr lang="ja-JP" sz="1000" b="1" i="0" u="none" strike="noStrike" cap="none">
                <a:solidFill>
                  <a:schemeClr val="dk1"/>
                </a:solidFill>
                <a:latin typeface="Arial"/>
                <a:ea typeface="Arial"/>
                <a:cs typeface="Arial"/>
                <a:sym typeface="Arial"/>
              </a:rPr>
              <a:t>様</a:t>
            </a:r>
            <a:endParaRPr sz="1000" b="1" i="0" u="none" strike="noStrike" cap="none">
              <a:solidFill>
                <a:srgbClr val="1B224C"/>
              </a:solidFill>
              <a:latin typeface="Arial"/>
              <a:ea typeface="Arial"/>
              <a:cs typeface="Arial"/>
              <a:sym typeface="Arial"/>
            </a:endParaRPr>
          </a:p>
        </p:txBody>
      </p:sp>
      <p:sp>
        <p:nvSpPr>
          <p:cNvPr id="323" name="Google Shape;323;p8"/>
          <p:cNvSpPr/>
          <p:nvPr/>
        </p:nvSpPr>
        <p:spPr>
          <a:xfrm>
            <a:off x="7636476" y="4893973"/>
            <a:ext cx="966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渡瀬</a:t>
            </a:r>
            <a:r>
              <a:rPr lang="ja-JP" sz="1000" b="1" i="0" u="none" strike="noStrike" cap="none">
                <a:solidFill>
                  <a:schemeClr val="dk1"/>
                </a:solidFill>
                <a:latin typeface="Arial"/>
                <a:ea typeface="Arial"/>
                <a:cs typeface="Arial"/>
                <a:sym typeface="Arial"/>
              </a:rPr>
              <a:t>様</a:t>
            </a:r>
            <a:endParaRPr sz="1000" b="1" i="0" u="none" strike="noStrike" cap="none">
              <a:solidFill>
                <a:srgbClr val="1B224C"/>
              </a:solidFill>
              <a:latin typeface="Arial"/>
              <a:ea typeface="Arial"/>
              <a:cs typeface="Arial"/>
              <a:sym typeface="Arial"/>
            </a:endParaRPr>
          </a:p>
        </p:txBody>
      </p:sp>
      <p:sp>
        <p:nvSpPr>
          <p:cNvPr id="324" name="Google Shape;324;p8"/>
          <p:cNvSpPr/>
          <p:nvPr/>
        </p:nvSpPr>
        <p:spPr>
          <a:xfrm>
            <a:off x="8082135" y="6243554"/>
            <a:ext cx="15648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グループ会社A 岡社長</a:t>
            </a:r>
            <a:endParaRPr sz="1000" b="1" i="0" u="none" strike="noStrike" cap="none">
              <a:solidFill>
                <a:srgbClr val="1B224C"/>
              </a:solidFill>
              <a:latin typeface="Arial"/>
              <a:ea typeface="Arial"/>
              <a:cs typeface="Arial"/>
              <a:sym typeface="Arial"/>
            </a:endParaRPr>
          </a:p>
        </p:txBody>
      </p:sp>
      <p:cxnSp>
        <p:nvCxnSpPr>
          <p:cNvPr id="325" name="Google Shape;325;p8"/>
          <p:cNvCxnSpPr/>
          <p:nvPr/>
        </p:nvCxnSpPr>
        <p:spPr>
          <a:xfrm>
            <a:off x="7743350" y="6049909"/>
            <a:ext cx="2902500" cy="0"/>
          </a:xfrm>
          <a:prstGeom prst="straightConnector1">
            <a:avLst/>
          </a:prstGeom>
          <a:noFill/>
          <a:ln w="19050" cap="flat" cmpd="sng">
            <a:solidFill>
              <a:srgbClr val="18204B"/>
            </a:solidFill>
            <a:prstDash val="dot"/>
            <a:round/>
            <a:headEnd type="none" w="sm" len="sm"/>
            <a:tailEnd type="none" w="sm" len="sm"/>
          </a:ln>
        </p:spPr>
      </p:cxnSp>
      <p:cxnSp>
        <p:nvCxnSpPr>
          <p:cNvPr id="326" name="Google Shape;326;p8"/>
          <p:cNvCxnSpPr/>
          <p:nvPr/>
        </p:nvCxnSpPr>
        <p:spPr>
          <a:xfrm>
            <a:off x="7743350" y="6049909"/>
            <a:ext cx="0" cy="1074300"/>
          </a:xfrm>
          <a:prstGeom prst="straightConnector1">
            <a:avLst/>
          </a:prstGeom>
          <a:noFill/>
          <a:ln w="19050" cap="flat" cmpd="sng">
            <a:solidFill>
              <a:srgbClr val="18204B"/>
            </a:solidFill>
            <a:prstDash val="dot"/>
            <a:round/>
            <a:headEnd type="none" w="sm" len="sm"/>
            <a:tailEnd type="none" w="sm" len="sm"/>
          </a:ln>
        </p:spPr>
      </p:cxnSp>
      <p:sp>
        <p:nvSpPr>
          <p:cNvPr id="327" name="Google Shape;327;p8"/>
          <p:cNvSpPr/>
          <p:nvPr/>
        </p:nvSpPr>
        <p:spPr>
          <a:xfrm>
            <a:off x="8082136" y="6702771"/>
            <a:ext cx="15648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グループ会社B 谷社長</a:t>
            </a:r>
            <a:endParaRPr sz="1000" b="1" i="0" u="none" strike="noStrike" cap="none">
              <a:solidFill>
                <a:srgbClr val="1B224C"/>
              </a:solidFill>
              <a:latin typeface="Arial"/>
              <a:ea typeface="Arial"/>
              <a:cs typeface="Arial"/>
              <a:sym typeface="Arial"/>
            </a:endParaRPr>
          </a:p>
        </p:txBody>
      </p:sp>
      <p:cxnSp>
        <p:nvCxnSpPr>
          <p:cNvPr id="328" name="Google Shape;328;p8"/>
          <p:cNvCxnSpPr>
            <a:endCxn id="307" idx="0"/>
          </p:cNvCxnSpPr>
          <p:nvPr/>
        </p:nvCxnSpPr>
        <p:spPr>
          <a:xfrm>
            <a:off x="2963457" y="2926744"/>
            <a:ext cx="0" cy="208500"/>
          </a:xfrm>
          <a:prstGeom prst="straightConnector1">
            <a:avLst/>
          </a:prstGeom>
          <a:noFill/>
          <a:ln w="19050" cap="flat" cmpd="sng">
            <a:solidFill>
              <a:srgbClr val="1B224C"/>
            </a:solidFill>
            <a:prstDash val="solid"/>
            <a:round/>
            <a:headEnd type="none" w="sm" len="sm"/>
            <a:tailEnd type="none" w="sm" len="sm"/>
          </a:ln>
        </p:spPr>
      </p:cxnSp>
      <p:cxnSp>
        <p:nvCxnSpPr>
          <p:cNvPr id="329" name="Google Shape;329;p8"/>
          <p:cNvCxnSpPr>
            <a:endCxn id="308" idx="0"/>
          </p:cNvCxnSpPr>
          <p:nvPr/>
        </p:nvCxnSpPr>
        <p:spPr>
          <a:xfrm>
            <a:off x="6672183" y="2926535"/>
            <a:ext cx="0" cy="216000"/>
          </a:xfrm>
          <a:prstGeom prst="straightConnector1">
            <a:avLst/>
          </a:prstGeom>
          <a:noFill/>
          <a:ln w="19050" cap="flat" cmpd="sng">
            <a:solidFill>
              <a:srgbClr val="1B224C"/>
            </a:solidFill>
            <a:prstDash val="solid"/>
            <a:round/>
            <a:headEnd type="none" w="sm" len="sm"/>
            <a:tailEnd type="none" w="sm" len="sm"/>
          </a:ln>
        </p:spPr>
      </p:cxnSp>
      <p:cxnSp>
        <p:nvCxnSpPr>
          <p:cNvPr id="330" name="Google Shape;330;p8"/>
          <p:cNvCxnSpPr/>
          <p:nvPr/>
        </p:nvCxnSpPr>
        <p:spPr>
          <a:xfrm>
            <a:off x="9484666" y="2926642"/>
            <a:ext cx="0" cy="216000"/>
          </a:xfrm>
          <a:prstGeom prst="straightConnector1">
            <a:avLst/>
          </a:prstGeom>
          <a:noFill/>
          <a:ln w="19050" cap="flat" cmpd="sng">
            <a:solidFill>
              <a:srgbClr val="1B224C"/>
            </a:solidFill>
            <a:prstDash val="dot"/>
            <a:round/>
            <a:headEnd type="none" w="sm" len="sm"/>
            <a:tailEnd type="none" w="sm" len="sm"/>
          </a:ln>
        </p:spPr>
      </p:cxnSp>
      <p:cxnSp>
        <p:nvCxnSpPr>
          <p:cNvPr id="331" name="Google Shape;331;p8"/>
          <p:cNvCxnSpPr>
            <a:stCxn id="307" idx="2"/>
            <a:endCxn id="313" idx="0"/>
          </p:cNvCxnSpPr>
          <p:nvPr/>
        </p:nvCxnSpPr>
        <p:spPr>
          <a:xfrm rot="5400000">
            <a:off x="2156007" y="3057394"/>
            <a:ext cx="345300" cy="1269600"/>
          </a:xfrm>
          <a:prstGeom prst="bentConnector3">
            <a:avLst>
              <a:gd name="adj1" fmla="val 50004"/>
            </a:avLst>
          </a:prstGeom>
          <a:noFill/>
          <a:ln w="19050" cap="flat" cmpd="sng">
            <a:solidFill>
              <a:srgbClr val="18204B"/>
            </a:solidFill>
            <a:prstDash val="solid"/>
            <a:round/>
            <a:headEnd type="none" w="sm" len="sm"/>
            <a:tailEnd type="none" w="sm" len="sm"/>
          </a:ln>
        </p:spPr>
      </p:cxnSp>
      <p:cxnSp>
        <p:nvCxnSpPr>
          <p:cNvPr id="332" name="Google Shape;332;p8"/>
          <p:cNvCxnSpPr>
            <a:stCxn id="307" idx="2"/>
            <a:endCxn id="316" idx="0"/>
          </p:cNvCxnSpPr>
          <p:nvPr/>
        </p:nvCxnSpPr>
        <p:spPr>
          <a:xfrm rot="-5400000" flipH="1">
            <a:off x="3434007" y="3048994"/>
            <a:ext cx="346200" cy="1287300"/>
          </a:xfrm>
          <a:prstGeom prst="bentConnector3">
            <a:avLst>
              <a:gd name="adj1" fmla="val 50012"/>
            </a:avLst>
          </a:prstGeom>
          <a:noFill/>
          <a:ln w="19050" cap="flat" cmpd="sng">
            <a:solidFill>
              <a:srgbClr val="18204B"/>
            </a:solidFill>
            <a:prstDash val="solid"/>
            <a:round/>
            <a:headEnd type="none" w="sm" len="sm"/>
            <a:tailEnd type="none" w="sm" len="sm"/>
          </a:ln>
        </p:spPr>
      </p:cxnSp>
      <p:cxnSp>
        <p:nvCxnSpPr>
          <p:cNvPr id="333" name="Google Shape;333;p8"/>
          <p:cNvCxnSpPr>
            <a:stCxn id="317" idx="0"/>
          </p:cNvCxnSpPr>
          <p:nvPr/>
        </p:nvCxnSpPr>
        <p:spPr>
          <a:xfrm rot="10800000">
            <a:off x="4874356" y="4273350"/>
            <a:ext cx="0" cy="129000"/>
          </a:xfrm>
          <a:prstGeom prst="straightConnector1">
            <a:avLst/>
          </a:prstGeom>
          <a:noFill/>
          <a:ln w="19050" cap="flat" cmpd="sng">
            <a:solidFill>
              <a:srgbClr val="1B224C"/>
            </a:solidFill>
            <a:prstDash val="solid"/>
            <a:round/>
            <a:headEnd type="none" w="sm" len="sm"/>
            <a:tailEnd type="none" w="sm" len="sm"/>
          </a:ln>
        </p:spPr>
      </p:cxnSp>
      <p:cxnSp>
        <p:nvCxnSpPr>
          <p:cNvPr id="334" name="Google Shape;334;p8"/>
          <p:cNvCxnSpPr>
            <a:stCxn id="313" idx="2"/>
          </p:cNvCxnSpPr>
          <p:nvPr/>
        </p:nvCxnSpPr>
        <p:spPr>
          <a:xfrm>
            <a:off x="1693856" y="4249172"/>
            <a:ext cx="0" cy="153300"/>
          </a:xfrm>
          <a:prstGeom prst="straightConnector1">
            <a:avLst/>
          </a:prstGeom>
          <a:noFill/>
          <a:ln w="19050" cap="flat" cmpd="sng">
            <a:solidFill>
              <a:srgbClr val="1B224C"/>
            </a:solidFill>
            <a:prstDash val="solid"/>
            <a:round/>
            <a:headEnd type="none" w="sm" len="sm"/>
            <a:tailEnd type="none" w="sm" len="sm"/>
          </a:ln>
        </p:spPr>
      </p:cxnSp>
      <p:cxnSp>
        <p:nvCxnSpPr>
          <p:cNvPr id="335" name="Google Shape;335;p8"/>
          <p:cNvCxnSpPr>
            <a:stCxn id="308" idx="2"/>
          </p:cNvCxnSpPr>
          <p:nvPr/>
        </p:nvCxnSpPr>
        <p:spPr>
          <a:xfrm>
            <a:off x="6672183" y="3526835"/>
            <a:ext cx="0" cy="330300"/>
          </a:xfrm>
          <a:prstGeom prst="straightConnector1">
            <a:avLst/>
          </a:prstGeom>
          <a:noFill/>
          <a:ln w="19050" cap="flat" cmpd="sng">
            <a:solidFill>
              <a:srgbClr val="1B224C"/>
            </a:solidFill>
            <a:prstDash val="dot"/>
            <a:round/>
            <a:headEnd type="none" w="sm" len="sm"/>
            <a:tailEnd type="none" w="sm" len="sm"/>
          </a:ln>
        </p:spPr>
      </p:cxnSp>
      <p:sp>
        <p:nvSpPr>
          <p:cNvPr id="336" name="Google Shape;336;p8"/>
          <p:cNvSpPr/>
          <p:nvPr/>
        </p:nvSpPr>
        <p:spPr>
          <a:xfrm>
            <a:off x="455813" y="4369906"/>
            <a:ext cx="170400" cy="168600"/>
          </a:xfrm>
          <a:prstGeom prst="ellipse">
            <a:avLst/>
          </a:prstGeom>
          <a:solidFill>
            <a:srgbClr val="00ACBA"/>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37" name="Google Shape;337;p8"/>
          <p:cNvSpPr/>
          <p:nvPr/>
        </p:nvSpPr>
        <p:spPr>
          <a:xfrm>
            <a:off x="1463237" y="5518431"/>
            <a:ext cx="170400" cy="168600"/>
          </a:xfrm>
          <a:prstGeom prst="ellipse">
            <a:avLst/>
          </a:prstGeom>
          <a:solidFill>
            <a:srgbClr val="00ACBA"/>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38" name="Google Shape;338;p8"/>
          <p:cNvSpPr/>
          <p:nvPr/>
        </p:nvSpPr>
        <p:spPr>
          <a:xfrm>
            <a:off x="5530477" y="4836628"/>
            <a:ext cx="170400" cy="168600"/>
          </a:xfrm>
          <a:prstGeom prst="ellipse">
            <a:avLst/>
          </a:prstGeom>
          <a:solidFill>
            <a:srgbClr val="141400"/>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39" name="Google Shape;339;p8"/>
          <p:cNvSpPr/>
          <p:nvPr/>
        </p:nvSpPr>
        <p:spPr>
          <a:xfrm>
            <a:off x="7580582" y="4824628"/>
            <a:ext cx="170400" cy="168600"/>
          </a:xfrm>
          <a:prstGeom prst="ellipse">
            <a:avLst/>
          </a:prstGeom>
          <a:solidFill>
            <a:srgbClr val="141400"/>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40" name="Google Shape;340;p8"/>
          <p:cNvSpPr/>
          <p:nvPr/>
        </p:nvSpPr>
        <p:spPr>
          <a:xfrm>
            <a:off x="5530477" y="3808740"/>
            <a:ext cx="170400" cy="168600"/>
          </a:xfrm>
          <a:prstGeom prst="ellipse">
            <a:avLst/>
          </a:prstGeom>
          <a:solidFill>
            <a:srgbClr val="AFAFAF"/>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41" name="Google Shape;341;p8"/>
          <p:cNvSpPr/>
          <p:nvPr/>
        </p:nvSpPr>
        <p:spPr>
          <a:xfrm>
            <a:off x="7667424" y="4179696"/>
            <a:ext cx="970800" cy="344400"/>
          </a:xfrm>
          <a:prstGeom prst="rect">
            <a:avLst/>
          </a:prstGeom>
          <a:solidFill>
            <a:srgbClr val="1B224C"/>
          </a:solidFill>
          <a:ln w="25400" cap="flat" cmpd="sng">
            <a:solidFill>
              <a:srgbClr val="FFFFFF"/>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FFFFFF"/>
                </a:solidFill>
                <a:latin typeface="Arial"/>
                <a:ea typeface="Arial"/>
                <a:cs typeface="Arial"/>
                <a:sym typeface="Arial"/>
              </a:rPr>
              <a:t>佐々木部長</a:t>
            </a:r>
            <a:endParaRPr sz="9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FFFFFF"/>
                </a:solidFill>
                <a:latin typeface="Arial"/>
                <a:ea typeface="Arial"/>
                <a:cs typeface="Arial"/>
                <a:sym typeface="Arial"/>
              </a:rPr>
              <a:t>2023/09面談</a:t>
            </a:r>
            <a:endParaRPr sz="1600" b="0" i="0" u="none" strike="noStrike" cap="none">
              <a:solidFill>
                <a:srgbClr val="000000"/>
              </a:solidFill>
              <a:latin typeface="Arial"/>
              <a:ea typeface="Arial"/>
              <a:cs typeface="Arial"/>
              <a:sym typeface="Arial"/>
            </a:endParaRPr>
          </a:p>
        </p:txBody>
      </p:sp>
      <p:sp>
        <p:nvSpPr>
          <p:cNvPr id="342" name="Google Shape;342;p8"/>
          <p:cNvSpPr/>
          <p:nvPr/>
        </p:nvSpPr>
        <p:spPr>
          <a:xfrm>
            <a:off x="5676509" y="5230451"/>
            <a:ext cx="812400" cy="90600"/>
          </a:xfrm>
          <a:prstGeom prst="rect">
            <a:avLst/>
          </a:prstGeom>
          <a:solidFill>
            <a:srgbClr val="D8D8D8"/>
          </a:solidFill>
          <a:ln w="25400" cap="flat" cmpd="sng">
            <a:solidFill>
              <a:srgbClr val="D8D8D8"/>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1B224C"/>
                </a:solidFill>
                <a:latin typeface="Arial"/>
                <a:ea typeface="Arial"/>
                <a:cs typeface="Arial"/>
                <a:sym typeface="Arial"/>
              </a:rPr>
              <a:t>カウンター</a:t>
            </a:r>
            <a:endParaRPr sz="900" b="1" i="0" u="none" strike="noStrike" cap="none">
              <a:solidFill>
                <a:srgbClr val="1B224C"/>
              </a:solidFill>
              <a:latin typeface="Arial"/>
              <a:ea typeface="Arial"/>
              <a:cs typeface="Arial"/>
              <a:sym typeface="Arial"/>
            </a:endParaRPr>
          </a:p>
        </p:txBody>
      </p:sp>
      <p:sp>
        <p:nvSpPr>
          <p:cNvPr id="343" name="Google Shape;343;p8"/>
          <p:cNvSpPr/>
          <p:nvPr/>
        </p:nvSpPr>
        <p:spPr>
          <a:xfrm>
            <a:off x="9561930" y="6283365"/>
            <a:ext cx="970800" cy="344400"/>
          </a:xfrm>
          <a:prstGeom prst="rect">
            <a:avLst/>
          </a:prstGeom>
          <a:solidFill>
            <a:srgbClr val="1B224C"/>
          </a:solidFill>
          <a:ln w="25400" cap="flat" cmpd="sng">
            <a:solidFill>
              <a:srgbClr val="FFFFFF"/>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FFFFFF"/>
                </a:solidFill>
                <a:latin typeface="Arial"/>
                <a:ea typeface="Arial"/>
                <a:cs typeface="Arial"/>
                <a:sym typeface="Arial"/>
              </a:rPr>
              <a:t>常務 西川様</a:t>
            </a:r>
            <a:endParaRPr sz="9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FFFFFF"/>
                </a:solidFill>
                <a:latin typeface="Arial"/>
                <a:ea typeface="Arial"/>
                <a:cs typeface="Arial"/>
                <a:sym typeface="Arial"/>
              </a:rPr>
              <a:t> 面識あり</a:t>
            </a:r>
            <a:endParaRPr sz="1600" b="0" i="0" u="none" strike="noStrike" cap="none">
              <a:solidFill>
                <a:srgbClr val="000000"/>
              </a:solidFill>
              <a:latin typeface="Arial"/>
              <a:ea typeface="Arial"/>
              <a:cs typeface="Arial"/>
              <a:sym typeface="Arial"/>
            </a:endParaRPr>
          </a:p>
        </p:txBody>
      </p:sp>
      <p:sp>
        <p:nvSpPr>
          <p:cNvPr id="344" name="Google Shape;344;p8"/>
          <p:cNvSpPr/>
          <p:nvPr/>
        </p:nvSpPr>
        <p:spPr>
          <a:xfrm>
            <a:off x="8028741" y="6174961"/>
            <a:ext cx="170400" cy="168600"/>
          </a:xfrm>
          <a:prstGeom prst="ellipse">
            <a:avLst/>
          </a:prstGeom>
          <a:solidFill>
            <a:srgbClr val="00ACBA"/>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45" name="Google Shape;345;p8"/>
          <p:cNvSpPr/>
          <p:nvPr/>
        </p:nvSpPr>
        <p:spPr>
          <a:xfrm>
            <a:off x="8034541" y="6652898"/>
            <a:ext cx="170400" cy="168600"/>
          </a:xfrm>
          <a:prstGeom prst="ellipse">
            <a:avLst/>
          </a:prstGeom>
          <a:solidFill>
            <a:srgbClr val="00ACBA"/>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46" name="Google Shape;346;p8"/>
          <p:cNvSpPr/>
          <p:nvPr/>
        </p:nvSpPr>
        <p:spPr>
          <a:xfrm>
            <a:off x="9561930" y="6722676"/>
            <a:ext cx="970800" cy="344400"/>
          </a:xfrm>
          <a:prstGeom prst="rect">
            <a:avLst/>
          </a:prstGeom>
          <a:solidFill>
            <a:srgbClr val="1B224C"/>
          </a:solidFill>
          <a:ln w="25400" cap="flat" cmpd="sng">
            <a:solidFill>
              <a:srgbClr val="FFFFFF"/>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FFFFFF"/>
                </a:solidFill>
                <a:latin typeface="Arial"/>
                <a:ea typeface="Arial"/>
                <a:cs typeface="Arial"/>
                <a:sym typeface="Arial"/>
              </a:rPr>
              <a:t>細川様</a:t>
            </a:r>
            <a:endParaRPr sz="9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FFFFFF"/>
                </a:solidFill>
                <a:latin typeface="Arial"/>
                <a:ea typeface="Arial"/>
                <a:cs typeface="Arial"/>
                <a:sym typeface="Arial"/>
              </a:rPr>
              <a:t> 過去PRJ実施</a:t>
            </a:r>
            <a:endParaRPr sz="1600" b="0" i="0" u="none" strike="noStrike" cap="none">
              <a:solidFill>
                <a:srgbClr val="000000"/>
              </a:solidFill>
              <a:latin typeface="Arial"/>
              <a:ea typeface="Arial"/>
              <a:cs typeface="Arial"/>
              <a:sym typeface="Arial"/>
            </a:endParaRPr>
          </a:p>
        </p:txBody>
      </p:sp>
      <p:sp>
        <p:nvSpPr>
          <p:cNvPr id="347" name="Google Shape;347;p8"/>
          <p:cNvSpPr/>
          <p:nvPr/>
        </p:nvSpPr>
        <p:spPr>
          <a:xfrm>
            <a:off x="3450148" y="4359394"/>
            <a:ext cx="656930" cy="168600"/>
          </a:xfrm>
          <a:prstGeom prst="rect">
            <a:avLst/>
          </a:prstGeom>
          <a:solidFill>
            <a:srgbClr val="00ACBA"/>
          </a:solidFill>
          <a:ln w="25400" cap="flat" cmpd="sng">
            <a:solidFill>
              <a:srgbClr val="00ACBA"/>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FFFFFF"/>
                </a:solidFill>
                <a:latin typeface="Arial"/>
                <a:ea typeface="Arial"/>
                <a:cs typeface="Arial"/>
                <a:sym typeface="Arial"/>
              </a:rPr>
              <a:t>影響者</a:t>
            </a:r>
            <a:endParaRPr sz="900" b="1" i="0" u="none" strike="noStrike" cap="none">
              <a:solidFill>
                <a:srgbClr val="FFFFFF"/>
              </a:solidFill>
              <a:latin typeface="Arial"/>
              <a:ea typeface="Arial"/>
              <a:cs typeface="Arial"/>
              <a:sym typeface="Arial"/>
            </a:endParaRPr>
          </a:p>
        </p:txBody>
      </p:sp>
      <p:sp>
        <p:nvSpPr>
          <p:cNvPr id="348" name="Google Shape;348;p8"/>
          <p:cNvSpPr/>
          <p:nvPr/>
        </p:nvSpPr>
        <p:spPr>
          <a:xfrm>
            <a:off x="2443908" y="3811649"/>
            <a:ext cx="554700" cy="283800"/>
          </a:xfrm>
          <a:prstGeom prst="rect">
            <a:avLst/>
          </a:prstGeom>
          <a:solidFill>
            <a:srgbClr val="F3CFCE"/>
          </a:solidFill>
          <a:ln w="25400" cap="flat" cmpd="sng">
            <a:solidFill>
              <a:srgbClr val="F3CFCE"/>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1B224C"/>
                </a:solidFill>
                <a:latin typeface="Arial"/>
                <a:ea typeface="Arial"/>
                <a:cs typeface="Arial"/>
                <a:sym typeface="Arial"/>
              </a:rPr>
              <a:t>準意思決定者</a:t>
            </a:r>
            <a:endParaRPr sz="900" b="1" i="0" u="none" strike="noStrike" cap="none">
              <a:solidFill>
                <a:srgbClr val="1B224C"/>
              </a:solidFill>
              <a:latin typeface="Arial"/>
              <a:ea typeface="Arial"/>
              <a:cs typeface="Arial"/>
              <a:sym typeface="Arial"/>
            </a:endParaRPr>
          </a:p>
        </p:txBody>
      </p:sp>
      <p:sp>
        <p:nvSpPr>
          <p:cNvPr id="349" name="Google Shape;349;p8"/>
          <p:cNvSpPr/>
          <p:nvPr/>
        </p:nvSpPr>
        <p:spPr>
          <a:xfrm>
            <a:off x="8135814" y="3800348"/>
            <a:ext cx="554700" cy="283800"/>
          </a:xfrm>
          <a:prstGeom prst="rect">
            <a:avLst/>
          </a:prstGeom>
          <a:solidFill>
            <a:srgbClr val="F3CFCE"/>
          </a:solidFill>
          <a:ln w="25400" cap="flat" cmpd="sng">
            <a:solidFill>
              <a:srgbClr val="F3CFCE"/>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1B224C"/>
                </a:solidFill>
                <a:latin typeface="Arial"/>
                <a:ea typeface="Arial"/>
                <a:cs typeface="Arial"/>
                <a:sym typeface="Arial"/>
              </a:rPr>
              <a:t>準意思決定者</a:t>
            </a:r>
            <a:endParaRPr sz="900" b="1" i="0" u="none" strike="noStrike" cap="none">
              <a:solidFill>
                <a:srgbClr val="1B224C"/>
              </a:solidFill>
              <a:latin typeface="Arial"/>
              <a:ea typeface="Arial"/>
              <a:cs typeface="Arial"/>
              <a:sym typeface="Arial"/>
            </a:endParaRPr>
          </a:p>
        </p:txBody>
      </p:sp>
      <p:sp>
        <p:nvSpPr>
          <p:cNvPr id="350" name="Google Shape;350;p8"/>
          <p:cNvSpPr/>
          <p:nvPr/>
        </p:nvSpPr>
        <p:spPr>
          <a:xfrm>
            <a:off x="5827540" y="6140685"/>
            <a:ext cx="1123200" cy="384300"/>
          </a:xfrm>
          <a:prstGeom prst="wedgeRectCallout">
            <a:avLst>
              <a:gd name="adj1" fmla="val 19145"/>
              <a:gd name="adj2" fmla="val -106260"/>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000000"/>
                </a:solidFill>
                <a:latin typeface="Arial"/>
                <a:ea typeface="Arial"/>
                <a:cs typeface="Arial"/>
                <a:sym typeface="Arial"/>
              </a:rPr>
              <a:t>推進室内の役割や担当が不明確</a:t>
            </a:r>
            <a:endParaRPr sz="900" b="1" i="0" u="none" strike="noStrike" cap="none">
              <a:solidFill>
                <a:srgbClr val="000000"/>
              </a:solidFill>
              <a:latin typeface="Arial"/>
              <a:ea typeface="Arial"/>
              <a:cs typeface="Arial"/>
              <a:sym typeface="Arial"/>
            </a:endParaRPr>
          </a:p>
        </p:txBody>
      </p:sp>
      <p:sp>
        <p:nvSpPr>
          <p:cNvPr id="351" name="Google Shape;351;p8"/>
          <p:cNvSpPr/>
          <p:nvPr/>
        </p:nvSpPr>
        <p:spPr>
          <a:xfrm>
            <a:off x="542389" y="1930214"/>
            <a:ext cx="1706400" cy="435900"/>
          </a:xfrm>
          <a:prstGeom prst="wedgeRectCallout">
            <a:avLst>
              <a:gd name="adj1" fmla="val 20994"/>
              <a:gd name="adj2" fmla="val 86355"/>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rgbClr val="000000"/>
                </a:solidFill>
                <a:latin typeface="Arial"/>
                <a:ea typeface="Arial"/>
                <a:cs typeface="Arial"/>
                <a:sym typeface="Arial"/>
              </a:rPr>
              <a:t>正しく意思決定者が把握できていないため、確認が必要</a:t>
            </a:r>
            <a:endParaRPr sz="900" b="1" i="0" u="none" strike="noStrike" cap="none">
              <a:solidFill>
                <a:srgbClr val="000000"/>
              </a:solidFill>
              <a:latin typeface="Arial"/>
              <a:ea typeface="Arial"/>
              <a:cs typeface="Arial"/>
              <a:sym typeface="Arial"/>
            </a:endParaRPr>
          </a:p>
        </p:txBody>
      </p:sp>
      <p:sp>
        <p:nvSpPr>
          <p:cNvPr id="352" name="Google Shape;352;p8"/>
          <p:cNvSpPr/>
          <p:nvPr/>
        </p:nvSpPr>
        <p:spPr>
          <a:xfrm>
            <a:off x="452891" y="3830861"/>
            <a:ext cx="170400" cy="168600"/>
          </a:xfrm>
          <a:prstGeom prst="ellipse">
            <a:avLst/>
          </a:prstGeom>
          <a:solidFill>
            <a:srgbClr val="AFAFAF"/>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53" name="Google Shape;353;p8"/>
          <p:cNvSpPr/>
          <p:nvPr/>
        </p:nvSpPr>
        <p:spPr>
          <a:xfrm>
            <a:off x="1463237" y="5839427"/>
            <a:ext cx="170400" cy="168600"/>
          </a:xfrm>
          <a:prstGeom prst="ellipse">
            <a:avLst/>
          </a:prstGeom>
          <a:solidFill>
            <a:srgbClr val="AFAFAF"/>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FFFFFF"/>
              </a:solidFill>
              <a:latin typeface="Arial"/>
              <a:ea typeface="Arial"/>
              <a:cs typeface="Arial"/>
              <a:sym typeface="Arial"/>
            </a:endParaRPr>
          </a:p>
        </p:txBody>
      </p:sp>
      <p:sp>
        <p:nvSpPr>
          <p:cNvPr id="354" name="Google Shape;354;p8"/>
          <p:cNvSpPr txBox="1"/>
          <p:nvPr/>
        </p:nvSpPr>
        <p:spPr>
          <a:xfrm rot="10800000">
            <a:off x="4638278" y="1891619"/>
            <a:ext cx="62400" cy="51900"/>
          </a:xfrm>
          <a:prstGeom prst="rect">
            <a:avLst/>
          </a:prstGeom>
          <a:noFill/>
          <a:ln>
            <a:noFill/>
          </a:ln>
        </p:spPr>
        <p:txBody>
          <a:bodyPr spcFirstLastPara="1" wrap="square" lIns="31800" tIns="31800" rIns="31800" bIns="318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1600" b="0" i="0" u="none" strike="noStrike" cap="none">
              <a:solidFill>
                <a:schemeClr val="dk1"/>
              </a:solidFill>
              <a:latin typeface="Arial"/>
              <a:ea typeface="Arial"/>
              <a:cs typeface="Arial"/>
              <a:sym typeface="Arial"/>
            </a:endParaRPr>
          </a:p>
        </p:txBody>
      </p:sp>
      <p:sp>
        <p:nvSpPr>
          <p:cNvPr id="355" name="Google Shape;355;p8"/>
          <p:cNvSpPr/>
          <p:nvPr/>
        </p:nvSpPr>
        <p:spPr>
          <a:xfrm>
            <a:off x="3640556" y="993630"/>
            <a:ext cx="1060120" cy="19309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意思決定者</a:t>
            </a:r>
            <a:endParaRPr sz="900" b="1" i="0" u="none" strike="noStrike" cap="none">
              <a:solidFill>
                <a:schemeClr val="lt1"/>
              </a:solidFill>
              <a:latin typeface="Arial"/>
              <a:ea typeface="Arial"/>
              <a:cs typeface="Arial"/>
              <a:sym typeface="Arial"/>
            </a:endParaRPr>
          </a:p>
        </p:txBody>
      </p:sp>
      <p:sp>
        <p:nvSpPr>
          <p:cNvPr id="356" name="Google Shape;356;p8"/>
          <p:cNvSpPr/>
          <p:nvPr/>
        </p:nvSpPr>
        <p:spPr>
          <a:xfrm>
            <a:off x="3648831" y="1518158"/>
            <a:ext cx="1060120" cy="197514"/>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影響者</a:t>
            </a:r>
            <a:endParaRPr sz="900" b="1" i="0" u="none" strike="noStrike" cap="none">
              <a:solidFill>
                <a:schemeClr val="lt1"/>
              </a:solidFill>
              <a:latin typeface="Arial"/>
              <a:ea typeface="Arial"/>
              <a:cs typeface="Arial"/>
              <a:sym typeface="Arial"/>
            </a:endParaRPr>
          </a:p>
        </p:txBody>
      </p:sp>
      <p:sp>
        <p:nvSpPr>
          <p:cNvPr id="357" name="Google Shape;357;p8"/>
          <p:cNvSpPr/>
          <p:nvPr/>
        </p:nvSpPr>
        <p:spPr>
          <a:xfrm>
            <a:off x="3637344" y="1782629"/>
            <a:ext cx="1060120" cy="197514"/>
          </a:xfrm>
          <a:prstGeom prst="rect">
            <a:avLst/>
          </a:prstGeom>
          <a:solidFill>
            <a:srgbClr val="D8D8D8"/>
          </a:solidFill>
          <a:ln w="25400" cap="flat" cmpd="sng">
            <a:solidFill>
              <a:srgbClr val="D8D8D8"/>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カウンター</a:t>
            </a:r>
            <a:endParaRPr sz="900" b="1" i="0" u="none" strike="noStrike" cap="none">
              <a:solidFill>
                <a:schemeClr val="dk1"/>
              </a:solidFill>
              <a:latin typeface="Arial"/>
              <a:ea typeface="Arial"/>
              <a:cs typeface="Arial"/>
              <a:sym typeface="Arial"/>
            </a:endParaRPr>
          </a:p>
        </p:txBody>
      </p:sp>
      <p:sp>
        <p:nvSpPr>
          <p:cNvPr id="358" name="Google Shape;358;p8"/>
          <p:cNvSpPr/>
          <p:nvPr/>
        </p:nvSpPr>
        <p:spPr>
          <a:xfrm>
            <a:off x="7550244" y="1273420"/>
            <a:ext cx="170400" cy="168600"/>
          </a:xfrm>
          <a:prstGeom prst="ellipse">
            <a:avLst/>
          </a:prstGeom>
          <a:solidFill>
            <a:schemeClr val="accent6"/>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359" name="Google Shape;359;p8"/>
          <p:cNvSpPr/>
          <p:nvPr/>
        </p:nvSpPr>
        <p:spPr>
          <a:xfrm>
            <a:off x="7550244" y="1541238"/>
            <a:ext cx="170400" cy="168600"/>
          </a:xfrm>
          <a:prstGeom prst="ellipse">
            <a:avLst/>
          </a:prstGeom>
          <a:solidFill>
            <a:schemeClr val="accent3"/>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360" name="Google Shape;360;p8"/>
          <p:cNvSpPr/>
          <p:nvPr/>
        </p:nvSpPr>
        <p:spPr>
          <a:xfrm>
            <a:off x="7550244" y="1809057"/>
            <a:ext cx="170400" cy="168600"/>
          </a:xfrm>
          <a:prstGeom prst="ellipse">
            <a:avLst/>
          </a:prstGeom>
          <a:solidFill>
            <a:schemeClr val="accent2"/>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361" name="Google Shape;361;p8"/>
          <p:cNvSpPr/>
          <p:nvPr/>
        </p:nvSpPr>
        <p:spPr>
          <a:xfrm>
            <a:off x="9591469" y="994145"/>
            <a:ext cx="970695" cy="344489"/>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Aさん 2022/05</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提案同席</a:t>
            </a:r>
            <a:endParaRPr sz="900" b="1" i="0" u="none" strike="noStrike" cap="none">
              <a:solidFill>
                <a:schemeClr val="lt1"/>
              </a:solidFill>
              <a:latin typeface="Arial"/>
              <a:ea typeface="Arial"/>
              <a:cs typeface="Arial"/>
              <a:sym typeface="Arial"/>
            </a:endParaRPr>
          </a:p>
        </p:txBody>
      </p:sp>
      <p:sp>
        <p:nvSpPr>
          <p:cNvPr id="362" name="Google Shape;362;p8"/>
          <p:cNvSpPr/>
          <p:nvPr/>
        </p:nvSpPr>
        <p:spPr>
          <a:xfrm>
            <a:off x="9626330" y="1561175"/>
            <a:ext cx="935834" cy="206349"/>
          </a:xfrm>
          <a:prstGeom prst="wedgeRectCallout">
            <a:avLst>
              <a:gd name="adj1" fmla="val 61171"/>
              <a:gd name="adj2" fmla="val 47459"/>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コメント</a:t>
            </a:r>
            <a:endParaRPr sz="1400" b="1" i="0" u="none" strike="noStrike" cap="none">
              <a:solidFill>
                <a:srgbClr val="000000"/>
              </a:solidFill>
              <a:latin typeface="Arial"/>
              <a:ea typeface="Arial"/>
              <a:cs typeface="Arial"/>
              <a:sym typeface="Arial"/>
            </a:endParaRPr>
          </a:p>
        </p:txBody>
      </p:sp>
      <p:sp>
        <p:nvSpPr>
          <p:cNvPr id="363" name="Google Shape;363;p8"/>
          <p:cNvSpPr/>
          <p:nvPr/>
        </p:nvSpPr>
        <p:spPr>
          <a:xfrm>
            <a:off x="7550244" y="1005602"/>
            <a:ext cx="170400" cy="168600"/>
          </a:xfrm>
          <a:prstGeom prst="ellipse">
            <a:avLst/>
          </a:prstGeom>
          <a:solidFill>
            <a:schemeClr val="accent4"/>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364" name="Google Shape;364;p8"/>
          <p:cNvSpPr/>
          <p:nvPr/>
        </p:nvSpPr>
        <p:spPr>
          <a:xfrm>
            <a:off x="3640556" y="1253687"/>
            <a:ext cx="1060120" cy="197514"/>
          </a:xfrm>
          <a:prstGeom prst="rect">
            <a:avLst/>
          </a:prstGeom>
          <a:solidFill>
            <a:srgbClr val="F3CFCE"/>
          </a:solidFill>
          <a:ln w="25400" cap="flat" cmpd="sng">
            <a:solidFill>
              <a:srgbClr val="F3CFCE"/>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準意思決定者</a:t>
            </a:r>
            <a:endParaRPr sz="900" b="1" i="0" u="none" strike="noStrike" cap="none">
              <a:solidFill>
                <a:schemeClr val="dk1"/>
              </a:solidFill>
              <a:latin typeface="Arial"/>
              <a:ea typeface="Arial"/>
              <a:cs typeface="Arial"/>
              <a:sym typeface="Arial"/>
            </a:endParaRPr>
          </a:p>
        </p:txBody>
      </p:sp>
      <p:cxnSp>
        <p:nvCxnSpPr>
          <p:cNvPr id="365" name="Google Shape;365;p8"/>
          <p:cNvCxnSpPr/>
          <p:nvPr/>
        </p:nvCxnSpPr>
        <p:spPr>
          <a:xfrm>
            <a:off x="9141895" y="1084102"/>
            <a:ext cx="0" cy="574287"/>
          </a:xfrm>
          <a:prstGeom prst="straightConnector1">
            <a:avLst/>
          </a:prstGeom>
          <a:noFill/>
          <a:ln w="19050" cap="flat" cmpd="sng">
            <a:solidFill>
              <a:srgbClr val="00818B"/>
            </a:solidFill>
            <a:prstDash val="solid"/>
            <a:round/>
            <a:headEnd type="triangle" w="med" len="med"/>
            <a:tailEnd type="triangle" w="med" len="med"/>
          </a:ln>
        </p:spPr>
      </p:cxnSp>
      <p:cxnSp>
        <p:nvCxnSpPr>
          <p:cNvPr id="366" name="Google Shape;366;p8"/>
          <p:cNvCxnSpPr/>
          <p:nvPr/>
        </p:nvCxnSpPr>
        <p:spPr>
          <a:xfrm>
            <a:off x="8945405" y="1102150"/>
            <a:ext cx="0" cy="550947"/>
          </a:xfrm>
          <a:prstGeom prst="straightConnector1">
            <a:avLst/>
          </a:prstGeom>
          <a:noFill/>
          <a:ln w="19050" cap="flat" cmpd="sng">
            <a:solidFill>
              <a:srgbClr val="00818B"/>
            </a:solidFill>
            <a:prstDash val="solid"/>
            <a:round/>
            <a:headEnd type="none" w="sm" len="sm"/>
            <a:tailEnd type="triangle" w="med" len="med"/>
          </a:ln>
        </p:spPr>
      </p:cxnSp>
      <p:sp>
        <p:nvSpPr>
          <p:cNvPr id="367" name="Google Shape;367;p8"/>
          <p:cNvSpPr txBox="1"/>
          <p:nvPr/>
        </p:nvSpPr>
        <p:spPr>
          <a:xfrm>
            <a:off x="4646850" y="986496"/>
            <a:ext cx="17970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…最終的な決裁権をもつ人</a:t>
            </a:r>
            <a:endParaRPr/>
          </a:p>
        </p:txBody>
      </p:sp>
      <p:sp>
        <p:nvSpPr>
          <p:cNvPr id="368" name="Google Shape;368;p8"/>
          <p:cNvSpPr txBox="1"/>
          <p:nvPr/>
        </p:nvSpPr>
        <p:spPr>
          <a:xfrm>
            <a:off x="4653090" y="1232449"/>
            <a:ext cx="2352477"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…意思決定者以外で、決裁権をもつ人</a:t>
            </a:r>
            <a:endParaRPr/>
          </a:p>
        </p:txBody>
      </p:sp>
      <p:sp>
        <p:nvSpPr>
          <p:cNvPr id="369" name="Google Shape;369;p8"/>
          <p:cNvSpPr txBox="1"/>
          <p:nvPr/>
        </p:nvSpPr>
        <p:spPr>
          <a:xfrm>
            <a:off x="4657149" y="1478402"/>
            <a:ext cx="3654648"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…決裁権はないが、意思決定に強い影響を与える人</a:t>
            </a:r>
            <a:endParaRPr/>
          </a:p>
        </p:txBody>
      </p:sp>
      <p:sp>
        <p:nvSpPr>
          <p:cNvPr id="370" name="Google Shape;370;p8"/>
          <p:cNvSpPr txBox="1"/>
          <p:nvPr/>
        </p:nvSpPr>
        <p:spPr>
          <a:xfrm>
            <a:off x="4666939" y="1755553"/>
            <a:ext cx="2806685"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…普段から意思疎通をとっている人</a:t>
            </a:r>
            <a:endParaRPr/>
          </a:p>
        </p:txBody>
      </p:sp>
      <p:sp>
        <p:nvSpPr>
          <p:cNvPr id="371" name="Google Shape;371;p8"/>
          <p:cNvSpPr txBox="1"/>
          <p:nvPr/>
        </p:nvSpPr>
        <p:spPr>
          <a:xfrm>
            <a:off x="7720644" y="949935"/>
            <a:ext cx="12225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…強い推進者</a:t>
            </a:r>
            <a:endParaRPr sz="900" b="1" i="0" u="none" strike="noStrike" cap="none">
              <a:solidFill>
                <a:schemeClr val="dk1"/>
              </a:solidFill>
              <a:latin typeface="Arial"/>
              <a:ea typeface="Arial"/>
              <a:cs typeface="Arial"/>
              <a:sym typeface="Arial"/>
            </a:endParaRPr>
          </a:p>
        </p:txBody>
      </p:sp>
      <p:sp>
        <p:nvSpPr>
          <p:cNvPr id="372" name="Google Shape;372;p8"/>
          <p:cNvSpPr txBox="1"/>
          <p:nvPr/>
        </p:nvSpPr>
        <p:spPr>
          <a:xfrm>
            <a:off x="7720644" y="1219966"/>
            <a:ext cx="11760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…好意的</a:t>
            </a:r>
            <a:endParaRPr sz="900" b="1" i="0" u="none" strike="noStrike" cap="none">
              <a:solidFill>
                <a:schemeClr val="dk1"/>
              </a:solidFill>
              <a:latin typeface="Arial"/>
              <a:ea typeface="Arial"/>
              <a:cs typeface="Arial"/>
              <a:sym typeface="Arial"/>
            </a:endParaRPr>
          </a:p>
        </p:txBody>
      </p:sp>
      <p:sp>
        <p:nvSpPr>
          <p:cNvPr id="373" name="Google Shape;373;p8"/>
          <p:cNvSpPr txBox="1"/>
          <p:nvPr/>
        </p:nvSpPr>
        <p:spPr>
          <a:xfrm>
            <a:off x="7720644" y="1489997"/>
            <a:ext cx="15669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…ニュートラル</a:t>
            </a:r>
            <a:endParaRPr sz="900" b="1" i="0" u="none" strike="noStrike" cap="none">
              <a:solidFill>
                <a:schemeClr val="dk1"/>
              </a:solidFill>
              <a:latin typeface="Arial"/>
              <a:ea typeface="Arial"/>
              <a:cs typeface="Arial"/>
              <a:sym typeface="Arial"/>
            </a:endParaRPr>
          </a:p>
        </p:txBody>
      </p:sp>
      <p:sp>
        <p:nvSpPr>
          <p:cNvPr id="374" name="Google Shape;374;p8"/>
          <p:cNvSpPr txBox="1"/>
          <p:nvPr/>
        </p:nvSpPr>
        <p:spPr>
          <a:xfrm>
            <a:off x="7720644" y="1760029"/>
            <a:ext cx="15669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…敵対的</a:t>
            </a:r>
            <a:endParaRPr sz="900" b="1" i="0" u="none" strike="noStrike" cap="none">
              <a:solidFill>
                <a:schemeClr val="dk1"/>
              </a:solidFill>
              <a:latin typeface="Arial"/>
              <a:ea typeface="Arial"/>
              <a:cs typeface="Arial"/>
              <a:sym typeface="Arial"/>
            </a:endParaRPr>
          </a:p>
        </p:txBody>
      </p:sp>
      <p:sp>
        <p:nvSpPr>
          <p:cNvPr id="375" name="Google Shape;375;p8"/>
          <p:cNvSpPr txBox="1"/>
          <p:nvPr/>
        </p:nvSpPr>
        <p:spPr>
          <a:xfrm>
            <a:off x="8666177" y="1769083"/>
            <a:ext cx="773100" cy="238820"/>
          </a:xfrm>
          <a:prstGeom prst="rect">
            <a:avLst/>
          </a:prstGeom>
          <a:noFill/>
          <a:ln>
            <a:noFill/>
          </a:ln>
        </p:spPr>
        <p:txBody>
          <a:bodyPr spcFirstLastPara="1" wrap="square" lIns="99375" tIns="49675" rIns="99375" bIns="496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関係性</a:t>
            </a:r>
            <a:endParaRPr sz="1600" b="1" i="0" u="none" strike="noStrike" cap="none">
              <a:solidFill>
                <a:schemeClr val="dk1"/>
              </a:solidFill>
              <a:latin typeface="Arial"/>
              <a:ea typeface="Arial"/>
              <a:cs typeface="Arial"/>
              <a:sym typeface="Arial"/>
            </a:endParaRPr>
          </a:p>
        </p:txBody>
      </p:sp>
      <p:sp>
        <p:nvSpPr>
          <p:cNvPr id="376" name="Google Shape;376;p8"/>
          <p:cNvSpPr txBox="1"/>
          <p:nvPr/>
        </p:nvSpPr>
        <p:spPr>
          <a:xfrm>
            <a:off x="9466883" y="1772047"/>
            <a:ext cx="1213500" cy="238820"/>
          </a:xfrm>
          <a:prstGeom prst="rect">
            <a:avLst/>
          </a:prstGeom>
          <a:noFill/>
          <a:ln>
            <a:noFill/>
          </a:ln>
        </p:spPr>
        <p:txBody>
          <a:bodyPr spcFirstLastPara="1" wrap="square" lIns="99375" tIns="49675" rIns="99375" bIns="496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補足や留意事項</a:t>
            </a:r>
            <a:endParaRPr sz="1600" b="1" i="0" u="none" strike="noStrike" cap="none">
              <a:solidFill>
                <a:schemeClr val="dk1"/>
              </a:solidFill>
              <a:latin typeface="Arial"/>
              <a:ea typeface="Arial"/>
              <a:cs typeface="Arial"/>
              <a:sym typeface="Arial"/>
            </a:endParaRPr>
          </a:p>
        </p:txBody>
      </p:sp>
      <p:sp>
        <p:nvSpPr>
          <p:cNvPr id="377" name="Google Shape;377;p8"/>
          <p:cNvSpPr txBox="1"/>
          <p:nvPr/>
        </p:nvSpPr>
        <p:spPr>
          <a:xfrm>
            <a:off x="9413669" y="1302917"/>
            <a:ext cx="1429800" cy="238820"/>
          </a:xfrm>
          <a:prstGeom prst="rect">
            <a:avLst/>
          </a:prstGeom>
          <a:noFill/>
          <a:ln>
            <a:noFill/>
          </a:ln>
        </p:spPr>
        <p:txBody>
          <a:bodyPr spcFirstLastPara="1" wrap="square" lIns="99375" tIns="49675" rIns="99375" bIns="496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弊社役員との接点</a:t>
            </a:r>
            <a:endParaRPr sz="1600" b="1"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6"/>
          <p:cNvSpPr txBox="1">
            <a:spLocks noGrp="1"/>
          </p:cNvSpPr>
          <p:nvPr>
            <p:ph type="sldNum" idx="12"/>
          </p:nvPr>
        </p:nvSpPr>
        <p:spPr>
          <a:xfrm>
            <a:off x="8779317" y="7086760"/>
            <a:ext cx="1912351" cy="394062"/>
          </a:xfrm>
          <a:prstGeom prst="rect">
            <a:avLst/>
          </a:prstGeom>
          <a:noFill/>
          <a:ln>
            <a:noFill/>
          </a:ln>
        </p:spPr>
        <p:txBody>
          <a:bodyPr spcFirstLastPara="1" wrap="square" lIns="77700" tIns="77700" rIns="194275" bIns="77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a:t>13</a:t>
            </a:fld>
            <a:endParaRPr/>
          </a:p>
        </p:txBody>
      </p:sp>
      <p:sp>
        <p:nvSpPr>
          <p:cNvPr id="384" name="Google Shape;384;p26"/>
          <p:cNvSpPr txBox="1"/>
          <p:nvPr/>
        </p:nvSpPr>
        <p:spPr>
          <a:xfrm>
            <a:off x="103609" y="329203"/>
            <a:ext cx="10484582" cy="428385"/>
          </a:xfrm>
          <a:prstGeom prst="rect">
            <a:avLst/>
          </a:prstGeom>
          <a:noFill/>
          <a:ln>
            <a:noFill/>
          </a:ln>
        </p:spPr>
        <p:txBody>
          <a:bodyPr spcFirstLastPara="1" wrap="square" lIns="42225" tIns="42225" rIns="42225" bIns="54900" anchor="ctr" anchorCtr="0">
            <a:noAutofit/>
          </a:bodyPr>
          <a:lstStyle/>
          <a:p>
            <a:pPr marL="0" marR="0" lvl="0" indent="0" algn="ctr" rtl="0">
              <a:lnSpc>
                <a:spcPct val="100000"/>
              </a:lnSpc>
              <a:spcBef>
                <a:spcPts val="0"/>
              </a:spcBef>
              <a:spcAft>
                <a:spcPts val="0"/>
              </a:spcAft>
              <a:buNone/>
            </a:pPr>
            <a:r>
              <a:rPr lang="ja-JP" sz="2806" b="1" i="0" u="none" strike="noStrike" cap="none">
                <a:solidFill>
                  <a:srgbClr val="1B224C"/>
                </a:solidFill>
                <a:latin typeface="Arial"/>
                <a:ea typeface="Arial"/>
                <a:cs typeface="Arial"/>
                <a:sym typeface="Arial"/>
              </a:rPr>
              <a:t>⑤アクションプランの作成イメージ</a:t>
            </a:r>
            <a:endParaRPr sz="2806" b="1" i="0" u="none" strike="noStrike" cap="none">
              <a:solidFill>
                <a:srgbClr val="1B224C"/>
              </a:solidFill>
              <a:latin typeface="Arial"/>
              <a:ea typeface="Arial"/>
              <a:cs typeface="Arial"/>
              <a:sym typeface="Arial"/>
            </a:endParaRPr>
          </a:p>
        </p:txBody>
      </p:sp>
      <p:sp>
        <p:nvSpPr>
          <p:cNvPr id="385" name="Google Shape;385;p26"/>
          <p:cNvSpPr/>
          <p:nvPr/>
        </p:nvSpPr>
        <p:spPr>
          <a:xfrm>
            <a:off x="412303" y="2893509"/>
            <a:ext cx="3069606" cy="2367612"/>
          </a:xfrm>
          <a:prstGeom prst="roundRect">
            <a:avLst>
              <a:gd name="adj" fmla="val 2381"/>
            </a:avLst>
          </a:prstGeom>
          <a:solidFill>
            <a:srgbClr val="F2F2F2"/>
          </a:solidFill>
          <a:ln>
            <a:noFill/>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None/>
            </a:pPr>
            <a:endParaRPr sz="1794" b="1" i="0" u="none" strike="noStrike" cap="none">
              <a:solidFill>
                <a:schemeClr val="dk1"/>
              </a:solidFill>
              <a:latin typeface="Arial"/>
              <a:ea typeface="Arial"/>
              <a:cs typeface="Arial"/>
              <a:sym typeface="Arial"/>
            </a:endParaRPr>
          </a:p>
        </p:txBody>
      </p:sp>
      <p:sp>
        <p:nvSpPr>
          <p:cNvPr id="386" name="Google Shape;386;p26"/>
          <p:cNvSpPr/>
          <p:nvPr/>
        </p:nvSpPr>
        <p:spPr>
          <a:xfrm>
            <a:off x="3714530" y="2893520"/>
            <a:ext cx="3069606" cy="2367612"/>
          </a:xfrm>
          <a:prstGeom prst="roundRect">
            <a:avLst>
              <a:gd name="adj" fmla="val 2381"/>
            </a:avLst>
          </a:prstGeom>
          <a:solidFill>
            <a:srgbClr val="F2F2F2"/>
          </a:solidFill>
          <a:ln>
            <a:noFill/>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None/>
            </a:pPr>
            <a:endParaRPr sz="1794" b="1" i="0" u="none" strike="noStrike" cap="none">
              <a:solidFill>
                <a:schemeClr val="dk1"/>
              </a:solidFill>
              <a:latin typeface="Arial"/>
              <a:ea typeface="Arial"/>
              <a:cs typeface="Arial"/>
              <a:sym typeface="Arial"/>
            </a:endParaRPr>
          </a:p>
        </p:txBody>
      </p:sp>
      <p:sp>
        <p:nvSpPr>
          <p:cNvPr id="387" name="Google Shape;387;p26"/>
          <p:cNvSpPr/>
          <p:nvPr/>
        </p:nvSpPr>
        <p:spPr>
          <a:xfrm>
            <a:off x="7016740" y="2893535"/>
            <a:ext cx="3069606" cy="2367612"/>
          </a:xfrm>
          <a:prstGeom prst="roundRect">
            <a:avLst>
              <a:gd name="adj" fmla="val 2381"/>
            </a:avLst>
          </a:prstGeom>
          <a:solidFill>
            <a:srgbClr val="F2F2F2"/>
          </a:solidFill>
          <a:ln>
            <a:noFill/>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None/>
            </a:pPr>
            <a:endParaRPr sz="1794" b="1" i="0" u="none" strike="noStrike" cap="none">
              <a:solidFill>
                <a:schemeClr val="dk1"/>
              </a:solidFill>
              <a:latin typeface="Arial"/>
              <a:ea typeface="Arial"/>
              <a:cs typeface="Arial"/>
              <a:sym typeface="Arial"/>
            </a:endParaRPr>
          </a:p>
        </p:txBody>
      </p:sp>
      <p:sp>
        <p:nvSpPr>
          <p:cNvPr id="388" name="Google Shape;388;p26"/>
          <p:cNvSpPr txBox="1"/>
          <p:nvPr/>
        </p:nvSpPr>
        <p:spPr>
          <a:xfrm>
            <a:off x="606580" y="2989493"/>
            <a:ext cx="2784016" cy="2164918"/>
          </a:xfrm>
          <a:prstGeom prst="rect">
            <a:avLst/>
          </a:prstGeom>
          <a:noFill/>
          <a:ln>
            <a:noFill/>
          </a:ln>
        </p:spPr>
        <p:txBody>
          <a:bodyPr spcFirstLastPara="1" wrap="square" lIns="35850" tIns="35850" rIns="35850" bIns="35850" anchor="t" anchorCtr="0">
            <a:spAutoFit/>
          </a:bodyPr>
          <a:lstStyle/>
          <a:p>
            <a:pPr marL="194273" marR="0" lvl="0" indent="-194273" algn="l" rtl="0">
              <a:lnSpc>
                <a:spcPct val="150000"/>
              </a:lnSpc>
              <a:spcBef>
                <a:spcPts val="0"/>
              </a:spcBef>
              <a:spcAft>
                <a:spcPts val="0"/>
              </a:spcAft>
              <a:buClr>
                <a:srgbClr val="0F1C50"/>
              </a:buClr>
              <a:buSzPts val="1200"/>
              <a:buFont typeface="Noto Sans Symbols"/>
              <a:buChar char="●"/>
            </a:pPr>
            <a:r>
              <a:rPr lang="ja-JP" sz="1295" b="1" i="0" u="none" strike="noStrike" cap="none">
                <a:solidFill>
                  <a:schemeClr val="dk1"/>
                </a:solidFill>
                <a:latin typeface="Arial"/>
                <a:ea typeface="Arial"/>
                <a:cs typeface="Arial"/>
                <a:sym typeface="Arial"/>
              </a:rPr>
              <a:t>カウンターの島田様に意思決定のプロセスと関与者（とくに意思決定者がどなたか）を確認する</a:t>
            </a:r>
            <a:endParaRPr sz="1295" b="1" i="0" u="none" strike="noStrike" cap="none">
              <a:solidFill>
                <a:schemeClr val="dk1"/>
              </a:solidFill>
              <a:latin typeface="Arial"/>
              <a:ea typeface="Arial"/>
              <a:cs typeface="Arial"/>
              <a:sym typeface="Arial"/>
            </a:endParaRPr>
          </a:p>
          <a:p>
            <a:pPr marL="194273" marR="0" lvl="0" indent="-194273" algn="l" rtl="0">
              <a:lnSpc>
                <a:spcPct val="150000"/>
              </a:lnSpc>
              <a:spcBef>
                <a:spcPts val="0"/>
              </a:spcBef>
              <a:spcAft>
                <a:spcPts val="0"/>
              </a:spcAft>
              <a:buClr>
                <a:srgbClr val="0F1C50"/>
              </a:buClr>
              <a:buSzPts val="1200"/>
              <a:buFont typeface="Noto Sans Symbols"/>
              <a:buChar char="●"/>
            </a:pPr>
            <a:r>
              <a:rPr lang="ja-JP" sz="1295" b="1" i="0" u="none" strike="noStrike" cap="none">
                <a:solidFill>
                  <a:schemeClr val="dk1"/>
                </a:solidFill>
                <a:latin typeface="Arial"/>
                <a:ea typeface="Arial"/>
                <a:cs typeface="Arial"/>
                <a:sym typeface="Arial"/>
              </a:rPr>
              <a:t>豊田様、寺尾様、中井様から現在の営業部門での困りごとや、坂田様や田原様の最近の関心事項について情報を得ておく</a:t>
            </a:r>
            <a:endParaRPr sz="1295" b="1" i="0" u="none" strike="noStrike" cap="none">
              <a:solidFill>
                <a:schemeClr val="dk1"/>
              </a:solidFill>
              <a:latin typeface="Arial"/>
              <a:ea typeface="Arial"/>
              <a:cs typeface="Arial"/>
              <a:sym typeface="Arial"/>
            </a:endParaRPr>
          </a:p>
        </p:txBody>
      </p:sp>
      <p:sp>
        <p:nvSpPr>
          <p:cNvPr id="389" name="Google Shape;389;p26"/>
          <p:cNvSpPr txBox="1"/>
          <p:nvPr/>
        </p:nvSpPr>
        <p:spPr>
          <a:xfrm>
            <a:off x="3908809" y="3076336"/>
            <a:ext cx="2681048" cy="2164918"/>
          </a:xfrm>
          <a:prstGeom prst="rect">
            <a:avLst/>
          </a:prstGeom>
          <a:noFill/>
          <a:ln>
            <a:noFill/>
          </a:ln>
        </p:spPr>
        <p:txBody>
          <a:bodyPr spcFirstLastPara="1" wrap="square" lIns="35850" tIns="35850" rIns="35850" bIns="35850" anchor="t" anchorCtr="0">
            <a:spAutoFit/>
          </a:bodyPr>
          <a:lstStyle/>
          <a:p>
            <a:pPr marL="194273" marR="0" lvl="0" indent="-194273" algn="l" rtl="0">
              <a:lnSpc>
                <a:spcPct val="150000"/>
              </a:lnSpc>
              <a:spcBef>
                <a:spcPts val="0"/>
              </a:spcBef>
              <a:spcAft>
                <a:spcPts val="0"/>
              </a:spcAft>
              <a:buClr>
                <a:srgbClr val="0F1C50"/>
              </a:buClr>
              <a:buSzPts val="1200"/>
              <a:buFont typeface="Noto Sans Symbols"/>
              <a:buChar char="●"/>
            </a:pPr>
            <a:r>
              <a:rPr lang="ja-JP" sz="1295" b="1" i="0" u="none" strike="noStrike" cap="none">
                <a:solidFill>
                  <a:schemeClr val="dk1"/>
                </a:solidFill>
                <a:latin typeface="Arial"/>
                <a:ea typeface="Arial"/>
                <a:cs typeface="Arial"/>
                <a:sym typeface="Arial"/>
              </a:rPr>
              <a:t>佐々木部長から坂田様に連絡していただき、提案の方向性についてフィードバックを受ける</a:t>
            </a:r>
            <a:endParaRPr sz="1295" b="1" i="0" u="none" strike="noStrike" cap="none">
              <a:solidFill>
                <a:schemeClr val="dk1"/>
              </a:solidFill>
              <a:latin typeface="Arial"/>
              <a:ea typeface="Arial"/>
              <a:cs typeface="Arial"/>
              <a:sym typeface="Arial"/>
            </a:endParaRPr>
          </a:p>
          <a:p>
            <a:pPr marL="194273" marR="0" lvl="0" indent="-194273" algn="l" rtl="0">
              <a:lnSpc>
                <a:spcPct val="150000"/>
              </a:lnSpc>
              <a:spcBef>
                <a:spcPts val="0"/>
              </a:spcBef>
              <a:spcAft>
                <a:spcPts val="0"/>
              </a:spcAft>
              <a:buClr>
                <a:schemeClr val="accent2"/>
              </a:buClr>
              <a:buSzPts val="1200"/>
              <a:buFont typeface="Noto Sans Symbols"/>
              <a:buChar char="●"/>
            </a:pPr>
            <a:r>
              <a:rPr lang="ja-JP" sz="1295" b="1" i="0" u="none" strike="noStrike" cap="none">
                <a:solidFill>
                  <a:schemeClr val="dk1"/>
                </a:solidFill>
                <a:latin typeface="Arial"/>
                <a:ea typeface="Arial"/>
                <a:cs typeface="Arial"/>
                <a:sym typeface="Arial"/>
              </a:rPr>
              <a:t>提案書にフィードバックを反映後、佐々木様、田原様それぞれから提案の方向性について合意いただく</a:t>
            </a:r>
            <a:endParaRPr sz="1295" b="1" i="0" u="none" strike="noStrike" cap="none">
              <a:solidFill>
                <a:schemeClr val="dk1"/>
              </a:solidFill>
              <a:latin typeface="Arial"/>
              <a:ea typeface="Arial"/>
              <a:cs typeface="Arial"/>
              <a:sym typeface="Arial"/>
            </a:endParaRPr>
          </a:p>
        </p:txBody>
      </p:sp>
      <p:sp>
        <p:nvSpPr>
          <p:cNvPr id="390" name="Google Shape;390;p26"/>
          <p:cNvSpPr txBox="1"/>
          <p:nvPr/>
        </p:nvSpPr>
        <p:spPr>
          <a:xfrm>
            <a:off x="7211013" y="3066395"/>
            <a:ext cx="2681048" cy="2164918"/>
          </a:xfrm>
          <a:prstGeom prst="rect">
            <a:avLst/>
          </a:prstGeom>
          <a:noFill/>
          <a:ln>
            <a:noFill/>
          </a:ln>
        </p:spPr>
        <p:txBody>
          <a:bodyPr spcFirstLastPara="1" wrap="square" lIns="35850" tIns="35850" rIns="35850" bIns="35850" anchor="t" anchorCtr="0">
            <a:spAutoFit/>
          </a:bodyPr>
          <a:lstStyle/>
          <a:p>
            <a:pPr marL="194273" marR="0" lvl="0" indent="-194273" algn="l" rtl="0">
              <a:lnSpc>
                <a:spcPct val="150000"/>
              </a:lnSpc>
              <a:spcBef>
                <a:spcPts val="0"/>
              </a:spcBef>
              <a:spcAft>
                <a:spcPts val="0"/>
              </a:spcAft>
              <a:buClr>
                <a:srgbClr val="0F1C50"/>
              </a:buClr>
              <a:buSzPts val="1200"/>
              <a:buFont typeface="Noto Sans Symbols"/>
              <a:buChar char="●"/>
            </a:pPr>
            <a:r>
              <a:rPr lang="ja-JP" sz="1295" b="1" i="0" u="none" strike="noStrike" cap="none">
                <a:solidFill>
                  <a:schemeClr val="dk1"/>
                </a:solidFill>
                <a:latin typeface="Arial"/>
                <a:ea typeface="Arial"/>
                <a:cs typeface="Arial"/>
                <a:sym typeface="Arial"/>
              </a:rPr>
              <a:t>意思決定者（現在不明、島田様から情報収集予定）と面談を行い、提案方向性を提示する</a:t>
            </a:r>
            <a:endParaRPr sz="1295" b="1" i="0" u="none" strike="noStrike" cap="none">
              <a:solidFill>
                <a:schemeClr val="dk1"/>
              </a:solidFill>
              <a:latin typeface="Arial"/>
              <a:ea typeface="Arial"/>
              <a:cs typeface="Arial"/>
              <a:sym typeface="Arial"/>
            </a:endParaRPr>
          </a:p>
          <a:p>
            <a:pPr marL="194273" marR="0" lvl="0" indent="-194273" algn="l" rtl="0">
              <a:lnSpc>
                <a:spcPct val="150000"/>
              </a:lnSpc>
              <a:spcBef>
                <a:spcPts val="0"/>
              </a:spcBef>
              <a:spcAft>
                <a:spcPts val="0"/>
              </a:spcAft>
              <a:buClr>
                <a:srgbClr val="0F1C50"/>
              </a:buClr>
              <a:buSzPts val="1200"/>
              <a:buFont typeface="Noto Sans Symbols"/>
              <a:buChar char="●"/>
            </a:pPr>
            <a:r>
              <a:rPr lang="ja-JP" sz="1295" b="1" i="0" u="none" strike="noStrike" cap="none">
                <a:solidFill>
                  <a:schemeClr val="dk1"/>
                </a:solidFill>
                <a:latin typeface="Arial"/>
                <a:ea typeface="Arial"/>
                <a:cs typeface="Arial"/>
                <a:sym typeface="Arial"/>
              </a:rPr>
              <a:t>フィードバックを受け、修正案を提示し、来期の予算申請に含めていただく</a:t>
            </a:r>
            <a:endParaRPr sz="1295" b="1" i="0" u="none" strike="noStrike" cap="none">
              <a:solidFill>
                <a:schemeClr val="dk1"/>
              </a:solidFill>
              <a:latin typeface="Arial"/>
              <a:ea typeface="Arial"/>
              <a:cs typeface="Arial"/>
              <a:sym typeface="Arial"/>
            </a:endParaRPr>
          </a:p>
          <a:p>
            <a:pPr marL="194273" marR="0" lvl="0" indent="-112030" algn="l" rtl="0">
              <a:lnSpc>
                <a:spcPct val="150000"/>
              </a:lnSpc>
              <a:spcBef>
                <a:spcPts val="0"/>
              </a:spcBef>
              <a:spcAft>
                <a:spcPts val="0"/>
              </a:spcAft>
              <a:buNone/>
            </a:pPr>
            <a:endParaRPr sz="1295" b="1" i="0" u="none" strike="noStrike" cap="none">
              <a:solidFill>
                <a:schemeClr val="dk1"/>
              </a:solidFill>
              <a:latin typeface="Arial"/>
              <a:ea typeface="Arial"/>
              <a:cs typeface="Arial"/>
              <a:sym typeface="Arial"/>
            </a:endParaRPr>
          </a:p>
        </p:txBody>
      </p:sp>
      <p:sp>
        <p:nvSpPr>
          <p:cNvPr id="391" name="Google Shape;391;p26"/>
          <p:cNvSpPr/>
          <p:nvPr/>
        </p:nvSpPr>
        <p:spPr>
          <a:xfrm>
            <a:off x="6557013" y="1507379"/>
            <a:ext cx="3691298" cy="512249"/>
          </a:xfrm>
          <a:prstGeom prst="homePlate">
            <a:avLst>
              <a:gd name="adj" fmla="val 50000"/>
            </a:avLst>
          </a:prstGeom>
          <a:solidFill>
            <a:srgbClr val="1B224C"/>
          </a:solidFill>
          <a:ln w="19050" cap="flat" cmpd="sng">
            <a:solidFill>
              <a:srgbClr val="FFFFFF"/>
            </a:solidFill>
            <a:prstDash val="solid"/>
            <a:miter lim="800000"/>
            <a:headEnd type="none" w="sm" len="sm"/>
            <a:tailEnd type="none" w="sm" len="sm"/>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None/>
            </a:pPr>
            <a:endParaRPr sz="1794" b="1" i="0" u="none" strike="noStrike" cap="none">
              <a:solidFill>
                <a:srgbClr val="1B224C"/>
              </a:solidFill>
              <a:latin typeface="Arial"/>
              <a:ea typeface="Arial"/>
              <a:cs typeface="Arial"/>
              <a:sym typeface="Arial"/>
            </a:endParaRPr>
          </a:p>
        </p:txBody>
      </p:sp>
      <p:sp>
        <p:nvSpPr>
          <p:cNvPr id="392" name="Google Shape;392;p26"/>
          <p:cNvSpPr/>
          <p:nvPr/>
        </p:nvSpPr>
        <p:spPr>
          <a:xfrm>
            <a:off x="3421867" y="1507379"/>
            <a:ext cx="3691298" cy="512249"/>
          </a:xfrm>
          <a:prstGeom prst="homePlate">
            <a:avLst>
              <a:gd name="adj" fmla="val 50000"/>
            </a:avLst>
          </a:prstGeom>
          <a:solidFill>
            <a:srgbClr val="1B224C"/>
          </a:solidFill>
          <a:ln w="19050" cap="flat" cmpd="sng">
            <a:solidFill>
              <a:srgbClr val="FFFFFF"/>
            </a:solidFill>
            <a:prstDash val="solid"/>
            <a:miter lim="800000"/>
            <a:headEnd type="none" w="sm" len="sm"/>
            <a:tailEnd type="none" w="sm" len="sm"/>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None/>
            </a:pPr>
            <a:endParaRPr sz="1794" b="1" i="0" u="none" strike="noStrike" cap="none">
              <a:solidFill>
                <a:srgbClr val="1B224C"/>
              </a:solidFill>
              <a:latin typeface="Arial"/>
              <a:ea typeface="Arial"/>
              <a:cs typeface="Arial"/>
              <a:sym typeface="Arial"/>
            </a:endParaRPr>
          </a:p>
        </p:txBody>
      </p:sp>
      <p:sp>
        <p:nvSpPr>
          <p:cNvPr id="393" name="Google Shape;393;p26"/>
          <p:cNvSpPr/>
          <p:nvPr/>
        </p:nvSpPr>
        <p:spPr>
          <a:xfrm>
            <a:off x="412303" y="1506656"/>
            <a:ext cx="3691298" cy="512249"/>
          </a:xfrm>
          <a:prstGeom prst="homePlate">
            <a:avLst>
              <a:gd name="adj" fmla="val 50000"/>
            </a:avLst>
          </a:prstGeom>
          <a:solidFill>
            <a:srgbClr val="1B224C"/>
          </a:solidFill>
          <a:ln w="19050" cap="flat" cmpd="sng">
            <a:solidFill>
              <a:srgbClr val="FFFFFF"/>
            </a:solidFill>
            <a:prstDash val="solid"/>
            <a:miter lim="800000"/>
            <a:headEnd type="none" w="sm" len="sm"/>
            <a:tailEnd type="none" w="sm" len="sm"/>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None/>
            </a:pPr>
            <a:endParaRPr sz="1794" b="1" i="0" u="none" strike="noStrike" cap="none">
              <a:solidFill>
                <a:srgbClr val="1B224C"/>
              </a:solidFill>
              <a:latin typeface="Arial"/>
              <a:ea typeface="Arial"/>
              <a:cs typeface="Arial"/>
              <a:sym typeface="Arial"/>
            </a:endParaRPr>
          </a:p>
        </p:txBody>
      </p:sp>
      <p:sp>
        <p:nvSpPr>
          <p:cNvPr id="394" name="Google Shape;394;p26"/>
          <p:cNvSpPr txBox="1"/>
          <p:nvPr/>
        </p:nvSpPr>
        <p:spPr>
          <a:xfrm>
            <a:off x="981459" y="1592592"/>
            <a:ext cx="2409058" cy="378520"/>
          </a:xfrm>
          <a:prstGeom prst="rect">
            <a:avLst/>
          </a:prstGeom>
          <a:noFill/>
          <a:ln>
            <a:noFill/>
          </a:ln>
        </p:spPr>
        <p:txBody>
          <a:bodyPr spcFirstLastPara="1" wrap="square" lIns="35850" tIns="35850" rIns="35850" bIns="35850" anchor="ctr" anchorCtr="0">
            <a:noAutofit/>
          </a:bodyPr>
          <a:lstStyle/>
          <a:p>
            <a:pPr marL="0" marR="0" lvl="0" indent="0" algn="ctr" rtl="0">
              <a:lnSpc>
                <a:spcPct val="100000"/>
              </a:lnSpc>
              <a:spcBef>
                <a:spcPts val="0"/>
              </a:spcBef>
              <a:spcAft>
                <a:spcPts val="0"/>
              </a:spcAft>
              <a:buNone/>
            </a:pPr>
            <a:r>
              <a:rPr lang="ja-JP" sz="1511" b="1" i="0" u="none" strike="noStrike" cap="none">
                <a:solidFill>
                  <a:srgbClr val="FFFFFF"/>
                </a:solidFill>
                <a:latin typeface="Arial"/>
                <a:ea typeface="Arial"/>
                <a:cs typeface="Arial"/>
                <a:sym typeface="Arial"/>
              </a:rPr>
              <a:t>1か月目</a:t>
            </a:r>
            <a:endParaRPr sz="1511" b="1" i="0" u="none" strike="noStrike" cap="none">
              <a:solidFill>
                <a:srgbClr val="FFFFFF"/>
              </a:solidFill>
              <a:latin typeface="Arial"/>
              <a:ea typeface="Arial"/>
              <a:cs typeface="Arial"/>
              <a:sym typeface="Arial"/>
            </a:endParaRPr>
          </a:p>
        </p:txBody>
      </p:sp>
      <p:sp>
        <p:nvSpPr>
          <p:cNvPr id="395" name="Google Shape;395;p26"/>
          <p:cNvSpPr txBox="1"/>
          <p:nvPr/>
        </p:nvSpPr>
        <p:spPr>
          <a:xfrm>
            <a:off x="4219908" y="1592592"/>
            <a:ext cx="2409058" cy="378520"/>
          </a:xfrm>
          <a:prstGeom prst="rect">
            <a:avLst/>
          </a:prstGeom>
          <a:noFill/>
          <a:ln>
            <a:noFill/>
          </a:ln>
        </p:spPr>
        <p:txBody>
          <a:bodyPr spcFirstLastPara="1" wrap="square" lIns="35850" tIns="35850" rIns="35850" bIns="35850" anchor="ctr" anchorCtr="0">
            <a:noAutofit/>
          </a:bodyPr>
          <a:lstStyle/>
          <a:p>
            <a:pPr marL="0" marR="0" lvl="0" indent="0" algn="ctr" rtl="0">
              <a:lnSpc>
                <a:spcPct val="100000"/>
              </a:lnSpc>
              <a:spcBef>
                <a:spcPts val="0"/>
              </a:spcBef>
              <a:spcAft>
                <a:spcPts val="0"/>
              </a:spcAft>
              <a:buNone/>
            </a:pPr>
            <a:r>
              <a:rPr lang="ja-JP" sz="1511" b="1" i="0" u="none" strike="noStrike" cap="none">
                <a:solidFill>
                  <a:srgbClr val="FFFFFF"/>
                </a:solidFill>
                <a:latin typeface="Arial"/>
                <a:ea typeface="Arial"/>
                <a:cs typeface="Arial"/>
                <a:sym typeface="Arial"/>
              </a:rPr>
              <a:t>2か月目</a:t>
            </a:r>
            <a:endParaRPr sz="1511" b="1" i="0" u="none" strike="noStrike" cap="none">
              <a:solidFill>
                <a:srgbClr val="FFFFFF"/>
              </a:solidFill>
              <a:latin typeface="Arial"/>
              <a:ea typeface="Arial"/>
              <a:cs typeface="Arial"/>
              <a:sym typeface="Arial"/>
            </a:endParaRPr>
          </a:p>
        </p:txBody>
      </p:sp>
      <p:sp>
        <p:nvSpPr>
          <p:cNvPr id="396" name="Google Shape;396;p26"/>
          <p:cNvSpPr txBox="1"/>
          <p:nvPr/>
        </p:nvSpPr>
        <p:spPr>
          <a:xfrm>
            <a:off x="7229471" y="1592592"/>
            <a:ext cx="2409058" cy="378520"/>
          </a:xfrm>
          <a:prstGeom prst="rect">
            <a:avLst/>
          </a:prstGeom>
          <a:noFill/>
          <a:ln>
            <a:noFill/>
          </a:ln>
        </p:spPr>
        <p:txBody>
          <a:bodyPr spcFirstLastPara="1" wrap="square" lIns="35850" tIns="35850" rIns="35850" bIns="35850" anchor="ctr" anchorCtr="0">
            <a:noAutofit/>
          </a:bodyPr>
          <a:lstStyle/>
          <a:p>
            <a:pPr marL="0" marR="0" lvl="0" indent="0" algn="ctr" rtl="0">
              <a:lnSpc>
                <a:spcPct val="100000"/>
              </a:lnSpc>
              <a:spcBef>
                <a:spcPts val="0"/>
              </a:spcBef>
              <a:spcAft>
                <a:spcPts val="0"/>
              </a:spcAft>
              <a:buNone/>
            </a:pPr>
            <a:r>
              <a:rPr lang="ja-JP" sz="1511" b="1" i="0" u="none" strike="noStrike" cap="none">
                <a:solidFill>
                  <a:srgbClr val="FFFFFF"/>
                </a:solidFill>
                <a:latin typeface="Arial"/>
                <a:ea typeface="Arial"/>
                <a:cs typeface="Arial"/>
                <a:sym typeface="Arial"/>
              </a:rPr>
              <a:t>3か月目</a:t>
            </a:r>
            <a:endParaRPr sz="1511" b="1" i="0" u="none" strike="noStrike" cap="none">
              <a:solidFill>
                <a:srgbClr val="FFFFFF"/>
              </a:solidFill>
              <a:latin typeface="Arial"/>
              <a:ea typeface="Arial"/>
              <a:cs typeface="Arial"/>
              <a:sym typeface="Arial"/>
            </a:endParaRPr>
          </a:p>
        </p:txBody>
      </p:sp>
      <p:sp>
        <p:nvSpPr>
          <p:cNvPr id="397" name="Google Shape;397;p26"/>
          <p:cNvSpPr txBox="1"/>
          <p:nvPr/>
        </p:nvSpPr>
        <p:spPr>
          <a:xfrm>
            <a:off x="412303" y="2207406"/>
            <a:ext cx="3069606" cy="512249"/>
          </a:xfrm>
          <a:prstGeom prst="rect">
            <a:avLst/>
          </a:prstGeom>
          <a:noFill/>
          <a:ln>
            <a:noFill/>
          </a:ln>
        </p:spPr>
        <p:txBody>
          <a:bodyPr spcFirstLastPara="1" wrap="square" lIns="35850" tIns="35850" rIns="35850" bIns="35850" anchor="ctr" anchorCtr="0">
            <a:noAutofit/>
          </a:bodyPr>
          <a:lstStyle/>
          <a:p>
            <a:pPr marL="0" marR="0" lvl="0" indent="0" algn="ctr" rtl="0">
              <a:lnSpc>
                <a:spcPct val="100000"/>
              </a:lnSpc>
              <a:spcBef>
                <a:spcPts val="398"/>
              </a:spcBef>
              <a:spcAft>
                <a:spcPts val="0"/>
              </a:spcAft>
              <a:buNone/>
            </a:pPr>
            <a:r>
              <a:rPr lang="ja-JP" sz="1594" b="1" i="0" u="none" strike="noStrike" cap="none">
                <a:solidFill>
                  <a:schemeClr val="dk1"/>
                </a:solidFill>
                <a:latin typeface="Arial"/>
                <a:ea typeface="Arial"/>
                <a:cs typeface="Arial"/>
                <a:sym typeface="Arial"/>
              </a:rPr>
              <a:t>意思決定のプロセスと</a:t>
            </a:r>
            <a:endParaRPr sz="1594" b="1" i="0" u="none" strike="noStrike" cap="none">
              <a:solidFill>
                <a:schemeClr val="dk1"/>
              </a:solidFill>
              <a:latin typeface="Arial"/>
              <a:ea typeface="Arial"/>
              <a:cs typeface="Arial"/>
              <a:sym typeface="Arial"/>
            </a:endParaRPr>
          </a:p>
          <a:p>
            <a:pPr marL="0" marR="0" lvl="0" indent="0" algn="ctr" rtl="0">
              <a:lnSpc>
                <a:spcPct val="100000"/>
              </a:lnSpc>
              <a:spcBef>
                <a:spcPts val="398"/>
              </a:spcBef>
              <a:spcAft>
                <a:spcPts val="0"/>
              </a:spcAft>
              <a:buNone/>
            </a:pPr>
            <a:r>
              <a:rPr lang="ja-JP" sz="1594" b="1" i="0" u="none" strike="noStrike" cap="none">
                <a:solidFill>
                  <a:schemeClr val="dk1"/>
                </a:solidFill>
                <a:latin typeface="Arial"/>
                <a:ea typeface="Arial"/>
                <a:cs typeface="Arial"/>
                <a:sym typeface="Arial"/>
              </a:rPr>
              <a:t>関係者を確認する</a:t>
            </a:r>
            <a:endParaRPr sz="1594" b="1" i="0" u="none" strike="noStrike" cap="none">
              <a:solidFill>
                <a:schemeClr val="dk1"/>
              </a:solidFill>
              <a:latin typeface="Arial"/>
              <a:ea typeface="Arial"/>
              <a:cs typeface="Arial"/>
              <a:sym typeface="Arial"/>
            </a:endParaRPr>
          </a:p>
        </p:txBody>
      </p:sp>
      <p:sp>
        <p:nvSpPr>
          <p:cNvPr id="398" name="Google Shape;398;p26"/>
          <p:cNvSpPr txBox="1"/>
          <p:nvPr/>
        </p:nvSpPr>
        <p:spPr>
          <a:xfrm>
            <a:off x="3714518" y="2207406"/>
            <a:ext cx="3069606" cy="512249"/>
          </a:xfrm>
          <a:prstGeom prst="rect">
            <a:avLst/>
          </a:prstGeom>
          <a:noFill/>
          <a:ln>
            <a:noFill/>
          </a:ln>
        </p:spPr>
        <p:txBody>
          <a:bodyPr spcFirstLastPara="1" wrap="square" lIns="35850" tIns="35850" rIns="35850" bIns="35850" anchor="ctr" anchorCtr="0">
            <a:noAutofit/>
          </a:bodyPr>
          <a:lstStyle/>
          <a:p>
            <a:pPr marL="0" marR="0" lvl="0" indent="0" algn="ctr" rtl="0">
              <a:lnSpc>
                <a:spcPct val="100000"/>
              </a:lnSpc>
              <a:spcBef>
                <a:spcPts val="797"/>
              </a:spcBef>
              <a:spcAft>
                <a:spcPts val="398"/>
              </a:spcAft>
              <a:buNone/>
            </a:pPr>
            <a:r>
              <a:rPr lang="ja-JP" sz="1594" b="1" i="0" u="none" strike="noStrike" cap="none">
                <a:solidFill>
                  <a:schemeClr val="dk1"/>
                </a:solidFill>
                <a:latin typeface="Arial"/>
                <a:ea typeface="Arial"/>
                <a:cs typeface="Arial"/>
                <a:sym typeface="Arial"/>
              </a:rPr>
              <a:t>意思決定関与者の意向を確認し、提案の方向性を合意する</a:t>
            </a:r>
            <a:endParaRPr sz="1594" b="1" i="0" u="none" strike="noStrike" cap="none">
              <a:solidFill>
                <a:schemeClr val="dk1"/>
              </a:solidFill>
              <a:latin typeface="Arial"/>
              <a:ea typeface="Arial"/>
              <a:cs typeface="Arial"/>
              <a:sym typeface="Arial"/>
            </a:endParaRPr>
          </a:p>
        </p:txBody>
      </p:sp>
      <p:sp>
        <p:nvSpPr>
          <p:cNvPr id="399" name="Google Shape;399;p26"/>
          <p:cNvSpPr txBox="1"/>
          <p:nvPr/>
        </p:nvSpPr>
        <p:spPr>
          <a:xfrm>
            <a:off x="7016732" y="2207406"/>
            <a:ext cx="3069606" cy="512249"/>
          </a:xfrm>
          <a:prstGeom prst="rect">
            <a:avLst/>
          </a:prstGeom>
          <a:noFill/>
          <a:ln>
            <a:noFill/>
          </a:ln>
        </p:spPr>
        <p:txBody>
          <a:bodyPr spcFirstLastPara="1" wrap="square" lIns="35850" tIns="35850" rIns="35850" bIns="35850" anchor="ctr" anchorCtr="0">
            <a:noAutofit/>
          </a:bodyPr>
          <a:lstStyle/>
          <a:p>
            <a:pPr marL="0" marR="0" lvl="0" indent="0" algn="ctr" rtl="0">
              <a:lnSpc>
                <a:spcPct val="100000"/>
              </a:lnSpc>
              <a:spcBef>
                <a:spcPts val="398"/>
              </a:spcBef>
              <a:spcAft>
                <a:spcPts val="0"/>
              </a:spcAft>
              <a:buNone/>
            </a:pPr>
            <a:r>
              <a:rPr lang="ja-JP" sz="1594" b="1" i="0" u="none" strike="noStrike" cap="none">
                <a:solidFill>
                  <a:schemeClr val="dk1"/>
                </a:solidFill>
                <a:latin typeface="Arial"/>
                <a:ea typeface="Arial"/>
                <a:cs typeface="Arial"/>
                <a:sym typeface="Arial"/>
              </a:rPr>
              <a:t>意思決定者との面談を行い、来期の提案方向性を合意する</a:t>
            </a:r>
            <a:endParaRPr sz="1594" b="1" i="0" u="none" strike="noStrike" cap="none">
              <a:solidFill>
                <a:schemeClr val="dk1"/>
              </a:solidFill>
              <a:latin typeface="Arial"/>
              <a:ea typeface="Arial"/>
              <a:cs typeface="Arial"/>
              <a:sym typeface="Arial"/>
            </a:endParaRPr>
          </a:p>
        </p:txBody>
      </p:sp>
      <p:sp>
        <p:nvSpPr>
          <p:cNvPr id="400" name="Google Shape;400;p26"/>
          <p:cNvSpPr/>
          <p:nvPr/>
        </p:nvSpPr>
        <p:spPr>
          <a:xfrm>
            <a:off x="412303" y="5435225"/>
            <a:ext cx="9674115" cy="1582077"/>
          </a:xfrm>
          <a:prstGeom prst="roundRect">
            <a:avLst>
              <a:gd name="adj" fmla="val 3504"/>
            </a:avLst>
          </a:prstGeom>
          <a:solidFill>
            <a:srgbClr val="F2F2F2"/>
          </a:solidFill>
          <a:ln>
            <a:noFill/>
          </a:ln>
        </p:spPr>
        <p:txBody>
          <a:bodyPr spcFirstLastPara="1" wrap="square" lIns="107250" tIns="53600" rIns="107250" bIns="53600" anchor="ctr" anchorCtr="0">
            <a:noAutofit/>
          </a:bodyPr>
          <a:lstStyle/>
          <a:p>
            <a:pPr marL="0" marR="0" lvl="0" indent="0" algn="ctr" rtl="0">
              <a:lnSpc>
                <a:spcPct val="100000"/>
              </a:lnSpc>
              <a:spcBef>
                <a:spcPts val="0"/>
              </a:spcBef>
              <a:spcAft>
                <a:spcPts val="0"/>
              </a:spcAft>
              <a:buNone/>
            </a:pPr>
            <a:endParaRPr sz="1619" b="1" i="0" u="none" strike="noStrike" cap="none">
              <a:solidFill>
                <a:srgbClr val="FFFFFF"/>
              </a:solidFill>
              <a:latin typeface="Arial"/>
              <a:ea typeface="Arial"/>
              <a:cs typeface="Arial"/>
              <a:sym typeface="Arial"/>
            </a:endParaRPr>
          </a:p>
        </p:txBody>
      </p:sp>
      <p:sp>
        <p:nvSpPr>
          <p:cNvPr id="401" name="Google Shape;401;p26"/>
          <p:cNvSpPr txBox="1"/>
          <p:nvPr/>
        </p:nvSpPr>
        <p:spPr>
          <a:xfrm>
            <a:off x="3714530" y="5679696"/>
            <a:ext cx="6166411" cy="1036312"/>
          </a:xfrm>
          <a:prstGeom prst="rect">
            <a:avLst/>
          </a:prstGeom>
          <a:noFill/>
          <a:ln>
            <a:noFill/>
          </a:ln>
        </p:spPr>
        <p:txBody>
          <a:bodyPr spcFirstLastPara="1" wrap="square" lIns="42225" tIns="42225" rIns="42225" bIns="42225" anchor="t" anchorCtr="0">
            <a:spAutoFit/>
          </a:bodyPr>
          <a:lstStyle/>
          <a:p>
            <a:pPr marL="370092" marR="0" lvl="0" indent="-191900" algn="l" rtl="0">
              <a:lnSpc>
                <a:spcPct val="100000"/>
              </a:lnSpc>
              <a:spcBef>
                <a:spcPts val="432"/>
              </a:spcBef>
              <a:spcAft>
                <a:spcPts val="0"/>
              </a:spcAft>
              <a:buClr>
                <a:srgbClr val="1B224C"/>
              </a:buClr>
              <a:buSzPts val="1400"/>
              <a:buFont typeface="Noto Sans"/>
              <a:buChar char="●"/>
            </a:pPr>
            <a:r>
              <a:rPr lang="ja-JP" sz="1295" b="1" i="0" u="none" strike="noStrike" cap="none">
                <a:solidFill>
                  <a:srgbClr val="1B224C"/>
                </a:solidFill>
                <a:latin typeface="Arial"/>
                <a:ea typeface="Arial"/>
                <a:cs typeface="Arial"/>
                <a:sym typeface="Arial"/>
              </a:rPr>
              <a:t>先方の社内の動きが早く、当社が正しく状況を掴めていない可能性がある</a:t>
            </a:r>
            <a:endParaRPr sz="1295" b="1" i="0" u="none" strike="noStrike" cap="none">
              <a:solidFill>
                <a:srgbClr val="1B224C"/>
              </a:solidFill>
              <a:latin typeface="Arial"/>
              <a:ea typeface="Arial"/>
              <a:cs typeface="Arial"/>
              <a:sym typeface="Arial"/>
            </a:endParaRPr>
          </a:p>
          <a:p>
            <a:pPr marL="370092" marR="0" lvl="0" indent="-191900" algn="l" rtl="0">
              <a:lnSpc>
                <a:spcPct val="100000"/>
              </a:lnSpc>
              <a:spcBef>
                <a:spcPts val="432"/>
              </a:spcBef>
              <a:spcAft>
                <a:spcPts val="0"/>
              </a:spcAft>
              <a:buClr>
                <a:srgbClr val="1B224C"/>
              </a:buClr>
              <a:buSzPts val="1400"/>
              <a:buFont typeface="Noto Sans"/>
              <a:buChar char="●"/>
            </a:pPr>
            <a:r>
              <a:rPr lang="ja-JP" sz="1295" b="1" i="0" u="none" strike="noStrike" cap="none">
                <a:solidFill>
                  <a:srgbClr val="1B224C"/>
                </a:solidFill>
                <a:latin typeface="Arial"/>
                <a:ea typeface="Arial"/>
                <a:cs typeface="Arial"/>
                <a:sym typeface="Arial"/>
              </a:rPr>
              <a:t>現場レベルのアプローチでは得られる情報に限りがある</a:t>
            </a:r>
            <a:endParaRPr sz="1295" b="1" i="0" u="none" strike="noStrike" cap="none">
              <a:solidFill>
                <a:srgbClr val="1B224C"/>
              </a:solidFill>
              <a:latin typeface="Arial"/>
              <a:ea typeface="Arial"/>
              <a:cs typeface="Arial"/>
              <a:sym typeface="Arial"/>
            </a:endParaRPr>
          </a:p>
          <a:p>
            <a:pPr marL="370092" marR="0" lvl="0" indent="-191900" algn="l" rtl="0">
              <a:lnSpc>
                <a:spcPct val="100000"/>
              </a:lnSpc>
              <a:spcBef>
                <a:spcPts val="432"/>
              </a:spcBef>
              <a:spcAft>
                <a:spcPts val="0"/>
              </a:spcAft>
              <a:buClr>
                <a:srgbClr val="1B224C"/>
              </a:buClr>
              <a:buSzPts val="1400"/>
              <a:buFont typeface="Noto Sans"/>
              <a:buChar char="●"/>
            </a:pPr>
            <a:r>
              <a:rPr lang="ja-JP" sz="1295" b="1" i="0" u="none" strike="noStrike" cap="none">
                <a:solidFill>
                  <a:srgbClr val="1B224C"/>
                </a:solidFill>
                <a:latin typeface="Arial"/>
                <a:ea typeface="Arial"/>
                <a:cs typeface="Arial"/>
                <a:sym typeface="Arial"/>
              </a:rPr>
              <a:t>関係性がある弊社の佐々木部長から坂田様にご連絡のうえ、一度直接お話しいただきたい</a:t>
            </a:r>
            <a:endParaRPr sz="1295" b="1" i="0" u="none" strike="noStrike" cap="none">
              <a:solidFill>
                <a:srgbClr val="1B224C"/>
              </a:solidFill>
              <a:latin typeface="Arial"/>
              <a:ea typeface="Arial"/>
              <a:cs typeface="Arial"/>
              <a:sym typeface="Arial"/>
            </a:endParaRPr>
          </a:p>
        </p:txBody>
      </p:sp>
      <p:sp>
        <p:nvSpPr>
          <p:cNvPr id="402" name="Google Shape;402;p26"/>
          <p:cNvSpPr/>
          <p:nvPr/>
        </p:nvSpPr>
        <p:spPr>
          <a:xfrm>
            <a:off x="857947" y="5929027"/>
            <a:ext cx="2440466" cy="594493"/>
          </a:xfrm>
          <a:prstGeom prst="roundRect">
            <a:avLst>
              <a:gd name="adj" fmla="val 46662"/>
            </a:avLst>
          </a:prstGeom>
          <a:solidFill>
            <a:srgbClr val="1B224C"/>
          </a:solidFill>
          <a:ln w="25400" cap="flat" cmpd="sng">
            <a:solidFill>
              <a:srgbClr val="0B0E20"/>
            </a:solidFill>
            <a:prstDash val="solid"/>
            <a:round/>
            <a:headEnd type="none" w="sm" len="sm"/>
            <a:tailEnd type="none" w="sm" len="sm"/>
          </a:ln>
        </p:spPr>
        <p:txBody>
          <a:bodyPr spcFirstLastPara="1" wrap="square" lIns="98675" tIns="49325" rIns="98675" bIns="49325" anchor="ctr" anchorCtr="0">
            <a:noAutofit/>
          </a:bodyPr>
          <a:lstStyle/>
          <a:p>
            <a:pPr marL="0" marR="0" lvl="0" indent="0" algn="ctr" rtl="0">
              <a:lnSpc>
                <a:spcPct val="100000"/>
              </a:lnSpc>
              <a:spcBef>
                <a:spcPts val="0"/>
              </a:spcBef>
              <a:spcAft>
                <a:spcPts val="0"/>
              </a:spcAft>
              <a:buNone/>
            </a:pPr>
            <a:r>
              <a:rPr lang="ja-JP" sz="1511" b="0" i="0" u="none" strike="noStrike" cap="none">
                <a:solidFill>
                  <a:srgbClr val="FFFFFF"/>
                </a:solidFill>
                <a:latin typeface="Arial"/>
                <a:ea typeface="Arial"/>
                <a:cs typeface="Arial"/>
                <a:sym typeface="Arial"/>
              </a:rPr>
              <a:t>リスク解消の相談事項</a:t>
            </a:r>
            <a:endParaRPr sz="1511"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p:nvPr/>
        </p:nvSpPr>
        <p:spPr>
          <a:xfrm>
            <a:off x="-844262" y="2076723"/>
            <a:ext cx="0" cy="0"/>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81" name="Google Shape;81;p4"/>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アカウントプラン基本の5枚</a:t>
            </a:r>
            <a:endParaRPr sz="2600" b="1" i="0" u="none" strike="noStrike" cap="none">
              <a:solidFill>
                <a:srgbClr val="1B224C"/>
              </a:solidFill>
              <a:latin typeface="Arial"/>
              <a:ea typeface="Arial"/>
              <a:cs typeface="Arial"/>
              <a:sym typeface="Arial"/>
            </a:endParaRPr>
          </a:p>
        </p:txBody>
      </p:sp>
      <p:pic>
        <p:nvPicPr>
          <p:cNvPr id="82" name="Google Shape;82;p4"/>
          <p:cNvPicPr preferRelativeResize="0"/>
          <p:nvPr/>
        </p:nvPicPr>
        <p:blipFill rotWithShape="1">
          <a:blip r:embed="rId3">
            <a:alphaModFix/>
          </a:blip>
          <a:srcRect/>
          <a:stretch/>
        </p:blipFill>
        <p:spPr>
          <a:xfrm>
            <a:off x="977111" y="1408971"/>
            <a:ext cx="8737590" cy="54346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a:off x="488935" y="3099861"/>
            <a:ext cx="9713942" cy="1359952"/>
          </a:xfrm>
          <a:prstGeom prst="rect">
            <a:avLst/>
          </a:prstGeom>
          <a:noFill/>
          <a:ln>
            <a:noFill/>
          </a:ln>
        </p:spPr>
        <p:txBody>
          <a:bodyPr spcFirstLastPara="1" wrap="square" lIns="38850" tIns="38850" rIns="38850" bIns="38850" anchor="ctr" anchorCtr="0">
            <a:normAutofit/>
          </a:bodyPr>
          <a:lstStyle/>
          <a:p>
            <a:pPr marL="0" lvl="0" indent="0" algn="ctr" rtl="0">
              <a:lnSpc>
                <a:spcPct val="100000"/>
              </a:lnSpc>
              <a:spcBef>
                <a:spcPts val="0"/>
              </a:spcBef>
              <a:spcAft>
                <a:spcPts val="0"/>
              </a:spcAft>
              <a:buSzPts val="5256"/>
              <a:buNone/>
            </a:pPr>
            <a:r>
              <a:rPr lang="ja-JP"/>
              <a:t>アカウントプラン雛形</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p:nvPr/>
        </p:nvSpPr>
        <p:spPr>
          <a:xfrm>
            <a:off x="-844262" y="2076723"/>
            <a:ext cx="0" cy="0"/>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93" name="Google Shape;93;p11"/>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①顧客概要</a:t>
            </a:r>
            <a:endParaRPr sz="2600" b="1" i="0" u="none" strike="noStrike" cap="none">
              <a:solidFill>
                <a:srgbClr val="1B224C"/>
              </a:solidFill>
              <a:latin typeface="Arial"/>
              <a:ea typeface="Arial"/>
              <a:cs typeface="Arial"/>
              <a:sym typeface="Arial"/>
            </a:endParaRPr>
          </a:p>
        </p:txBody>
      </p:sp>
      <p:graphicFrame>
        <p:nvGraphicFramePr>
          <p:cNvPr id="94" name="Google Shape;94;p11"/>
          <p:cNvGraphicFramePr/>
          <p:nvPr/>
        </p:nvGraphicFramePr>
        <p:xfrm>
          <a:off x="488944" y="3199199"/>
          <a:ext cx="3000000" cy="3000000"/>
        </p:xfrm>
        <a:graphic>
          <a:graphicData uri="http://schemas.openxmlformats.org/drawingml/2006/table">
            <a:tbl>
              <a:tblPr>
                <a:noFill/>
                <a:tableStyleId>{286780A6-CDEC-4A11-A467-575A8B83C0DB}</a:tableStyleId>
              </a:tblPr>
              <a:tblGrid>
                <a:gridCol w="1872675">
                  <a:extLst>
                    <a:ext uri="{9D8B030D-6E8A-4147-A177-3AD203B41FA5}">
                      <a16:colId xmlns:a16="http://schemas.microsoft.com/office/drawing/2014/main" val="20000"/>
                    </a:ext>
                  </a:extLst>
                </a:gridCol>
                <a:gridCol w="7841450">
                  <a:extLst>
                    <a:ext uri="{9D8B030D-6E8A-4147-A177-3AD203B41FA5}">
                      <a16:colId xmlns:a16="http://schemas.microsoft.com/office/drawing/2014/main" val="20001"/>
                    </a:ext>
                  </a:extLst>
                </a:gridCol>
              </a:tblGrid>
              <a:tr h="10715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主要事業</a:t>
                      </a:r>
                      <a:endParaRPr sz="1300" b="1" i="0" u="none" strike="noStrike" cap="none">
                        <a:solidFill>
                          <a:schemeClr val="dk1"/>
                        </a:solidFill>
                        <a:latin typeface="Arial"/>
                        <a:ea typeface="Arial"/>
                        <a:cs typeface="Arial"/>
                        <a:sym typeface="Arial"/>
                      </a:endParaRPr>
                    </a:p>
                  </a:txBody>
                  <a:tcPr marL="77725" marR="77725" marT="79375" marB="793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事業</a:t>
                      </a:r>
                      <a:r>
                        <a:rPr lang="ja-JP" sz="1300" b="1" u="none" strike="noStrike" cap="none">
                          <a:solidFill>
                            <a:schemeClr val="dk1"/>
                          </a:solidFill>
                        </a:rPr>
                        <a:t>1（</a:t>
                      </a:r>
                      <a:r>
                        <a:rPr lang="ja-JP" sz="1300" b="1" i="0" u="none" strike="noStrike" cap="none">
                          <a:solidFill>
                            <a:schemeClr val="dk1"/>
                          </a:solidFill>
                        </a:rPr>
                        <a:t>どこに、何を、どのように提供しているか等</a:t>
                      </a:r>
                      <a:r>
                        <a:rPr lang="ja-JP" sz="1300" b="1" u="none" strike="noStrike" cap="none">
                          <a:solidFill>
                            <a:schemeClr val="dk1"/>
                          </a:solidFill>
                        </a:rPr>
                        <a:t>）</a:t>
                      </a:r>
                      <a:endParaRPr sz="1300" b="1" u="none" strike="noStrike" cap="none"/>
                    </a:p>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事業</a:t>
                      </a:r>
                      <a:r>
                        <a:rPr lang="ja-JP" sz="1300" b="1" u="none" strike="noStrike" cap="none">
                          <a:solidFill>
                            <a:schemeClr val="dk1"/>
                          </a:solidFill>
                        </a:rPr>
                        <a:t>2</a:t>
                      </a:r>
                      <a:endParaRPr sz="1300" b="1" i="0" u="none" strike="noStrike" cap="none">
                        <a:solidFill>
                          <a:schemeClr val="dk1"/>
                        </a:solidFill>
                      </a:endParaRPr>
                    </a:p>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事業</a:t>
                      </a:r>
                      <a:r>
                        <a:rPr lang="ja-JP" sz="1300" b="1" u="none" strike="noStrike" cap="none">
                          <a:solidFill>
                            <a:schemeClr val="dk1"/>
                          </a:solidFill>
                        </a:rPr>
                        <a:t>3</a:t>
                      </a:r>
                      <a:endParaRPr sz="1300" b="1" u="none" strike="noStrike" cap="none"/>
                    </a:p>
                  </a:txBody>
                  <a:tcPr marL="155425" marR="116575" marT="119050" marB="1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FFFFFF"/>
                    </a:solidFill>
                  </a:tcPr>
                </a:tc>
                <a:extLst>
                  <a:ext uri="{0D108BD9-81ED-4DB2-BD59-A6C34878D82A}">
                    <a16:rowId xmlns:a16="http://schemas.microsoft.com/office/drawing/2014/main" val="10000"/>
                  </a:ext>
                </a:extLst>
              </a:tr>
              <a:tr h="10715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主要競合</a:t>
                      </a:r>
                      <a:endParaRPr sz="1300" b="1" i="0" u="none" strike="noStrike" cap="none">
                        <a:solidFill>
                          <a:schemeClr val="dk1"/>
                        </a:solidFill>
                        <a:latin typeface="Arial"/>
                        <a:ea typeface="Arial"/>
                        <a:cs typeface="Arial"/>
                        <a:sym typeface="Arial"/>
                      </a:endParaRPr>
                    </a:p>
                  </a:txBody>
                  <a:tcPr marL="77725" marR="77725" marT="79375" marB="793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競合</a:t>
                      </a:r>
                      <a:r>
                        <a:rPr lang="ja-JP" sz="1300" b="1" u="none" strike="noStrike" cap="none">
                          <a:solidFill>
                            <a:schemeClr val="dk1"/>
                          </a:solidFill>
                        </a:rPr>
                        <a:t>1（</a:t>
                      </a:r>
                      <a:r>
                        <a:rPr lang="ja-JP" sz="1300" b="1" i="0" u="none" strike="noStrike" cap="none">
                          <a:solidFill>
                            <a:schemeClr val="dk1"/>
                          </a:solidFill>
                        </a:rPr>
                        <a:t>シェア、売上規模、最近の</a:t>
                      </a:r>
                      <a:r>
                        <a:rPr lang="ja-JP" sz="1300" b="1" u="none" strike="noStrike" cap="none">
                          <a:solidFill>
                            <a:schemeClr val="dk1"/>
                          </a:solidFill>
                        </a:rPr>
                        <a:t>トピックス</a:t>
                      </a:r>
                      <a:r>
                        <a:rPr lang="ja-JP" sz="1300" b="1" i="0" u="none" strike="noStrike" cap="none">
                          <a:solidFill>
                            <a:schemeClr val="dk1"/>
                          </a:solidFill>
                        </a:rPr>
                        <a:t>等</a:t>
                      </a:r>
                      <a:r>
                        <a:rPr lang="ja-JP" sz="1300" b="1" u="none" strike="noStrike" cap="none">
                          <a:solidFill>
                            <a:schemeClr val="dk1"/>
                          </a:solidFill>
                        </a:rPr>
                        <a:t>）</a:t>
                      </a:r>
                      <a:endParaRPr sz="1300" b="1" u="none" strike="noStrike" cap="none"/>
                    </a:p>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競合</a:t>
                      </a:r>
                      <a:r>
                        <a:rPr lang="ja-JP" sz="1300" b="1" u="none" strike="noStrike" cap="none">
                          <a:solidFill>
                            <a:schemeClr val="dk1"/>
                          </a:solidFill>
                        </a:rPr>
                        <a:t>2</a:t>
                      </a:r>
                      <a:endParaRPr sz="1300" b="1" u="none" strike="noStrike" cap="none"/>
                    </a:p>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競合</a:t>
                      </a:r>
                      <a:r>
                        <a:rPr lang="ja-JP" sz="1300" b="1" u="none" strike="noStrike" cap="none">
                          <a:solidFill>
                            <a:schemeClr val="dk1"/>
                          </a:solidFill>
                        </a:rPr>
                        <a:t>3</a:t>
                      </a:r>
                      <a:endParaRPr sz="1300" b="1" i="0" u="none" strike="noStrike" cap="none">
                        <a:solidFill>
                          <a:schemeClr val="dk1"/>
                        </a:solidFill>
                      </a:endParaRPr>
                    </a:p>
                  </a:txBody>
                  <a:tcPr marL="155425" marR="116575" marT="119050" marB="1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FFFFF"/>
                    </a:solidFill>
                  </a:tcPr>
                </a:tc>
                <a:extLst>
                  <a:ext uri="{0D108BD9-81ED-4DB2-BD59-A6C34878D82A}">
                    <a16:rowId xmlns:a16="http://schemas.microsoft.com/office/drawing/2014/main" val="10001"/>
                  </a:ext>
                </a:extLst>
              </a:tr>
              <a:tr h="107150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主要顧客</a:t>
                      </a:r>
                      <a:endParaRPr sz="1300" b="1" i="0" u="none" strike="noStrike" cap="none">
                        <a:solidFill>
                          <a:schemeClr val="dk1"/>
                        </a:solidFill>
                        <a:latin typeface="Arial"/>
                        <a:ea typeface="Arial"/>
                        <a:cs typeface="Arial"/>
                        <a:sym typeface="Arial"/>
                      </a:endParaRPr>
                    </a:p>
                  </a:txBody>
                  <a:tcPr marL="77725" marR="77725" marT="79375" marB="7937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主要顧客</a:t>
                      </a:r>
                      <a:r>
                        <a:rPr lang="ja-JP" sz="1300" b="1" u="none" strike="noStrike" cap="none">
                          <a:solidFill>
                            <a:schemeClr val="dk1"/>
                          </a:solidFill>
                        </a:rPr>
                        <a:t>1（</a:t>
                      </a:r>
                      <a:r>
                        <a:rPr lang="ja-JP" sz="1300" b="1" i="0" u="none" strike="noStrike" cap="none">
                          <a:solidFill>
                            <a:schemeClr val="dk1"/>
                          </a:solidFill>
                        </a:rPr>
                        <a:t>どの属性の、どのような課題を持っている人か</a:t>
                      </a:r>
                      <a:r>
                        <a:rPr lang="ja-JP" sz="1300" b="1" u="none" strike="noStrike" cap="none">
                          <a:solidFill>
                            <a:schemeClr val="dk1"/>
                          </a:solidFill>
                        </a:rPr>
                        <a:t>）</a:t>
                      </a:r>
                      <a:r>
                        <a:rPr lang="ja-JP" sz="1100" b="1" i="0" u="none" strike="noStrike" cap="none">
                          <a:solidFill>
                            <a:schemeClr val="dk1"/>
                          </a:solidFill>
                        </a:rPr>
                        <a:t>※toCの場合</a:t>
                      </a:r>
                      <a:endParaRPr sz="1100" b="1" i="0" u="none" strike="noStrike" cap="none">
                        <a:solidFill>
                          <a:schemeClr val="dk1"/>
                        </a:solidFill>
                      </a:endParaRPr>
                    </a:p>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主要顧客</a:t>
                      </a:r>
                      <a:r>
                        <a:rPr lang="ja-JP" sz="1300" b="1" u="none" strike="noStrike" cap="none">
                          <a:solidFill>
                            <a:schemeClr val="dk1"/>
                          </a:solidFill>
                        </a:rPr>
                        <a:t>2（</a:t>
                      </a:r>
                      <a:r>
                        <a:rPr lang="ja-JP" sz="1300" b="1" i="0" u="none" strike="noStrike" cap="none">
                          <a:solidFill>
                            <a:schemeClr val="dk1"/>
                          </a:solidFill>
                        </a:rPr>
                        <a:t>業種、売上規模等</a:t>
                      </a:r>
                      <a:r>
                        <a:rPr lang="ja-JP" sz="1300" b="1" u="none" strike="noStrike" cap="none">
                          <a:solidFill>
                            <a:schemeClr val="dk1"/>
                          </a:solidFill>
                        </a:rPr>
                        <a:t>）</a:t>
                      </a:r>
                      <a:r>
                        <a:rPr lang="ja-JP" sz="1300" b="1" i="0" u="none" strike="noStrike" cap="none">
                          <a:solidFill>
                            <a:schemeClr val="dk1"/>
                          </a:solidFill>
                        </a:rPr>
                        <a:t>※toBの場合</a:t>
                      </a:r>
                      <a:endParaRPr sz="1300" b="1" i="0" u="none" strike="noStrike" cap="none">
                        <a:solidFill>
                          <a:schemeClr val="dk1"/>
                        </a:solidFill>
                      </a:endParaRPr>
                    </a:p>
                    <a:p>
                      <a:pPr marL="190500" marR="0" lvl="0" indent="-190500" algn="l" rtl="0">
                        <a:lnSpc>
                          <a:spcPct val="100000"/>
                        </a:lnSpc>
                        <a:spcBef>
                          <a:spcPts val="0"/>
                        </a:spcBef>
                        <a:spcAft>
                          <a:spcPts val="0"/>
                        </a:spcAft>
                        <a:buClr>
                          <a:schemeClr val="dk1"/>
                        </a:buClr>
                        <a:buSzPts val="1300"/>
                        <a:buFont typeface="Arial"/>
                        <a:buChar char="•"/>
                      </a:pPr>
                      <a:r>
                        <a:rPr lang="ja-JP" sz="1300" b="1" i="0" u="none" strike="noStrike" cap="none">
                          <a:solidFill>
                            <a:schemeClr val="dk1"/>
                          </a:solidFill>
                        </a:rPr>
                        <a:t>主要顧客</a:t>
                      </a:r>
                      <a:r>
                        <a:rPr lang="ja-JP" sz="1300" b="1" u="none" strike="noStrike" cap="none">
                          <a:solidFill>
                            <a:schemeClr val="dk1"/>
                          </a:solidFill>
                        </a:rPr>
                        <a:t>3</a:t>
                      </a:r>
                      <a:endParaRPr sz="1300" b="1" i="0" u="none" strike="noStrike" cap="none">
                        <a:solidFill>
                          <a:schemeClr val="dk1"/>
                        </a:solidFill>
                      </a:endParaRPr>
                    </a:p>
                  </a:txBody>
                  <a:tcPr marL="155425" marR="116575" marT="119050" marB="11905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95" name="Google Shape;95;p11"/>
          <p:cNvGraphicFramePr/>
          <p:nvPr/>
        </p:nvGraphicFramePr>
        <p:xfrm>
          <a:off x="488944" y="1703140"/>
          <a:ext cx="3000000" cy="3000000"/>
        </p:xfrm>
        <a:graphic>
          <a:graphicData uri="http://schemas.openxmlformats.org/drawingml/2006/table">
            <a:tbl>
              <a:tblPr>
                <a:noFill/>
                <a:tableStyleId>{286780A6-CDEC-4A11-A467-575A8B83C0DB}</a:tableStyleId>
              </a:tblPr>
              <a:tblGrid>
                <a:gridCol w="1860325">
                  <a:extLst>
                    <a:ext uri="{9D8B030D-6E8A-4147-A177-3AD203B41FA5}">
                      <a16:colId xmlns:a16="http://schemas.microsoft.com/office/drawing/2014/main" val="20000"/>
                    </a:ext>
                  </a:extLst>
                </a:gridCol>
                <a:gridCol w="2491500">
                  <a:extLst>
                    <a:ext uri="{9D8B030D-6E8A-4147-A177-3AD203B41FA5}">
                      <a16:colId xmlns:a16="http://schemas.microsoft.com/office/drawing/2014/main" val="20001"/>
                    </a:ext>
                  </a:extLst>
                </a:gridCol>
                <a:gridCol w="1431650">
                  <a:extLst>
                    <a:ext uri="{9D8B030D-6E8A-4147-A177-3AD203B41FA5}">
                      <a16:colId xmlns:a16="http://schemas.microsoft.com/office/drawing/2014/main" val="20002"/>
                    </a:ext>
                  </a:extLst>
                </a:gridCol>
                <a:gridCol w="3930650">
                  <a:extLst>
                    <a:ext uri="{9D8B030D-6E8A-4147-A177-3AD203B41FA5}">
                      <a16:colId xmlns:a16="http://schemas.microsoft.com/office/drawing/2014/main" val="20003"/>
                    </a:ext>
                  </a:extLst>
                </a:gridCol>
              </a:tblGrid>
              <a:tr h="42425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企業名</a:t>
                      </a:r>
                      <a:endParaRPr sz="1300" b="1" i="0" u="none" strike="noStrike" cap="none">
                        <a:solidFill>
                          <a:schemeClr val="dk1"/>
                        </a:solidFill>
                        <a:latin typeface="Arial"/>
                        <a:ea typeface="Arial"/>
                        <a:cs typeface="Arial"/>
                        <a:sym typeface="Arial"/>
                      </a:endParaRPr>
                    </a:p>
                  </a:txBody>
                  <a:tcPr marL="77725" marR="77725" marT="79375" marB="7937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300" b="1" i="0" u="none" strike="noStrike" cap="none">
                          <a:solidFill>
                            <a:schemeClr val="dk1"/>
                          </a:solidFill>
                        </a:rPr>
                        <a:t>株式会社〇〇〇</a:t>
                      </a:r>
                      <a:endParaRPr sz="1300" b="1" i="0" u="none" strike="noStrike" cap="none">
                        <a:solidFill>
                          <a:schemeClr val="dk1"/>
                        </a:solidFill>
                      </a:endParaRPr>
                    </a:p>
                  </a:txBody>
                  <a:tcPr marL="77725" marR="77725" marT="79375" marB="7937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FFFFFF"/>
                    </a:solidFill>
                  </a:tcPr>
                </a:tc>
                <a:tc rowSpan="3">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売上高・利益</a:t>
                      </a:r>
                      <a:endParaRPr sz="1500" u="none" strike="noStrike" cap="none"/>
                    </a:p>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過去3年間推移</a:t>
                      </a:r>
                      <a:endParaRPr sz="1300" b="1" i="0" u="none" strike="noStrike" cap="none">
                        <a:solidFill>
                          <a:schemeClr val="dk1"/>
                        </a:solidFill>
                        <a:latin typeface="Arial"/>
                        <a:ea typeface="Arial"/>
                        <a:cs typeface="Arial"/>
                        <a:sym typeface="Arial"/>
                      </a:endParaRPr>
                    </a:p>
                  </a:txBody>
                  <a:tcPr marL="77725" marR="77725" marT="79375" marB="7937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rowSpan="3">
                  <a:txBody>
                    <a:bodyPr/>
                    <a:lstStyle/>
                    <a:p>
                      <a:pPr marL="190500" marR="0" lvl="0" indent="-190500" algn="l" rtl="0">
                        <a:lnSpc>
                          <a:spcPct val="100000"/>
                        </a:lnSpc>
                        <a:spcBef>
                          <a:spcPts val="0"/>
                        </a:spcBef>
                        <a:spcAft>
                          <a:spcPts val="0"/>
                        </a:spcAft>
                        <a:buClr>
                          <a:schemeClr val="dk1"/>
                        </a:buClr>
                        <a:buSzPts val="1200"/>
                        <a:buFont typeface="Arial"/>
                        <a:buChar char="•"/>
                      </a:pPr>
                      <a:r>
                        <a:rPr lang="ja-JP" sz="1300" b="1" i="0" u="none" strike="noStrike" cap="none">
                          <a:solidFill>
                            <a:schemeClr val="dk1"/>
                          </a:solidFill>
                        </a:rPr>
                        <a:t>X,000億円/X00億円(2023年3月期)</a:t>
                      </a:r>
                      <a:endParaRPr sz="1500" b="1" u="none" strike="noStrike" cap="none"/>
                    </a:p>
                    <a:p>
                      <a:pPr marL="190500" marR="0" lvl="0" indent="-190500" algn="l" rtl="0">
                        <a:lnSpc>
                          <a:spcPct val="100000"/>
                        </a:lnSpc>
                        <a:spcBef>
                          <a:spcPts val="0"/>
                        </a:spcBef>
                        <a:spcAft>
                          <a:spcPts val="0"/>
                        </a:spcAft>
                        <a:buClr>
                          <a:schemeClr val="dk1"/>
                        </a:buClr>
                        <a:buSzPts val="1200"/>
                        <a:buFont typeface="Arial"/>
                        <a:buChar char="•"/>
                      </a:pPr>
                      <a:r>
                        <a:rPr lang="ja-JP" sz="1300" b="1" i="0" u="none" strike="noStrike" cap="none">
                          <a:solidFill>
                            <a:schemeClr val="dk1"/>
                          </a:solidFill>
                        </a:rPr>
                        <a:t>X,000億円/X00億円(2024年3月期)</a:t>
                      </a:r>
                      <a:endParaRPr sz="1500" b="1" u="none" strike="noStrike" cap="none"/>
                    </a:p>
                    <a:p>
                      <a:pPr marL="190500" marR="0" lvl="0" indent="-190500" algn="l" rtl="0">
                        <a:lnSpc>
                          <a:spcPct val="100000"/>
                        </a:lnSpc>
                        <a:spcBef>
                          <a:spcPts val="0"/>
                        </a:spcBef>
                        <a:spcAft>
                          <a:spcPts val="0"/>
                        </a:spcAft>
                        <a:buClr>
                          <a:schemeClr val="dk1"/>
                        </a:buClr>
                        <a:buSzPts val="1200"/>
                        <a:buFont typeface="Arial"/>
                        <a:buChar char="•"/>
                      </a:pPr>
                      <a:r>
                        <a:rPr lang="ja-JP" sz="1300" b="1" i="0" u="none" strike="noStrike" cap="none">
                          <a:solidFill>
                            <a:schemeClr val="dk1"/>
                          </a:solidFill>
                        </a:rPr>
                        <a:t>X,000億円/X00億円(2025年3月期)</a:t>
                      </a:r>
                      <a:endParaRPr sz="1500" b="1" u="none" strike="noStrike" cap="none"/>
                    </a:p>
                  </a:txBody>
                  <a:tcPr marL="77725" marR="77725" marT="79375" marB="7937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2425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業界</a:t>
                      </a:r>
                      <a:endParaRPr sz="1300" b="1" i="0" u="none" strike="noStrike" cap="none">
                        <a:solidFill>
                          <a:schemeClr val="dk1"/>
                        </a:solidFill>
                        <a:latin typeface="Arial"/>
                        <a:ea typeface="Arial"/>
                        <a:cs typeface="Arial"/>
                        <a:sym typeface="Arial"/>
                      </a:endParaRPr>
                    </a:p>
                  </a:txBody>
                  <a:tcPr marL="77725" marR="77725" marT="79375" marB="7937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300" b="1" u="none" strike="noStrike" cap="none">
                          <a:solidFill>
                            <a:schemeClr val="dk1"/>
                          </a:solidFill>
                        </a:rPr>
                        <a:t>〇〇〇</a:t>
                      </a:r>
                      <a:r>
                        <a:rPr lang="ja-JP" sz="1300" b="1" i="0" u="none" strike="noStrike" cap="none">
                          <a:solidFill>
                            <a:schemeClr val="dk1"/>
                          </a:solidFill>
                        </a:rPr>
                        <a:t>業</a:t>
                      </a:r>
                      <a:endParaRPr sz="1300" b="1" i="0" u="none" strike="noStrike" cap="none">
                        <a:solidFill>
                          <a:schemeClr val="dk1"/>
                        </a:solidFill>
                      </a:endParaRPr>
                    </a:p>
                  </a:txBody>
                  <a:tcPr marL="77725" marR="77725" marT="79375" marB="7937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FFFFF"/>
                    </a:solidFill>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1"/>
                  </a:ext>
                </a:extLst>
              </a:tr>
              <a:tr h="424250">
                <a:tc>
                  <a:txBody>
                    <a:bodyPr/>
                    <a:lstStyle/>
                    <a:p>
                      <a:pPr marL="0" marR="0" lvl="0" indent="0" algn="ctr" rtl="0">
                        <a:lnSpc>
                          <a:spcPct val="100000"/>
                        </a:lnSpc>
                        <a:spcBef>
                          <a:spcPts val="0"/>
                        </a:spcBef>
                        <a:spcAft>
                          <a:spcPts val="0"/>
                        </a:spcAft>
                        <a:buClr>
                          <a:srgbClr val="000000"/>
                        </a:buClr>
                        <a:buSzPts val="1300"/>
                        <a:buFont typeface="Arial"/>
                        <a:buNone/>
                      </a:pPr>
                      <a:r>
                        <a:rPr lang="ja-JP" sz="1300" b="1" i="0" u="none" strike="noStrike" cap="none">
                          <a:solidFill>
                            <a:schemeClr val="dk1"/>
                          </a:solidFill>
                          <a:latin typeface="Arial"/>
                          <a:ea typeface="Arial"/>
                          <a:cs typeface="Arial"/>
                          <a:sym typeface="Arial"/>
                        </a:rPr>
                        <a:t>従業員数</a:t>
                      </a:r>
                      <a:endParaRPr sz="1300" b="1" i="0" u="none" strike="noStrike" cap="none">
                        <a:solidFill>
                          <a:schemeClr val="dk1"/>
                        </a:solidFill>
                        <a:latin typeface="Arial"/>
                        <a:ea typeface="Arial"/>
                        <a:cs typeface="Arial"/>
                        <a:sym typeface="Arial"/>
                      </a:endParaRPr>
                    </a:p>
                  </a:txBody>
                  <a:tcPr marL="77725" marR="77725" marT="79375" marB="7937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ja-JP" sz="1300" b="1" u="none" strike="noStrike" cap="none">
                          <a:solidFill>
                            <a:schemeClr val="dk1"/>
                          </a:solidFill>
                        </a:rPr>
                        <a:t>〇〇〇</a:t>
                      </a:r>
                      <a:r>
                        <a:rPr lang="ja-JP" sz="1300" b="1" i="0" u="none" strike="noStrike" cap="none">
                          <a:solidFill>
                            <a:schemeClr val="dk1"/>
                          </a:solidFill>
                        </a:rPr>
                        <a:t>名</a:t>
                      </a:r>
                      <a:endParaRPr sz="1500" b="1" u="none" strike="noStrike" cap="none"/>
                    </a:p>
                  </a:txBody>
                  <a:tcPr marL="77725" marR="77725" marT="79375" marB="7937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solidFill>
                      <a:srgbClr val="FFFFFF"/>
                    </a:solidFill>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②ゴールと方向性</a:t>
            </a:r>
            <a:endParaRPr sz="2600" b="1" i="0" u="none" strike="noStrike" cap="none">
              <a:solidFill>
                <a:srgbClr val="1B224C"/>
              </a:solidFill>
              <a:latin typeface="Arial"/>
              <a:ea typeface="Arial"/>
              <a:cs typeface="Arial"/>
              <a:sym typeface="Arial"/>
            </a:endParaRPr>
          </a:p>
        </p:txBody>
      </p:sp>
      <p:sp>
        <p:nvSpPr>
          <p:cNvPr id="102" name="Google Shape;102;p12"/>
          <p:cNvSpPr/>
          <p:nvPr/>
        </p:nvSpPr>
        <p:spPr>
          <a:xfrm>
            <a:off x="805015" y="1472077"/>
            <a:ext cx="4095441" cy="2358440"/>
          </a:xfrm>
          <a:prstGeom prst="roundRect">
            <a:avLst>
              <a:gd name="adj" fmla="val 4327"/>
            </a:avLst>
          </a:prstGeom>
          <a:solidFill>
            <a:schemeClr val="lt1"/>
          </a:solidFill>
          <a:ln w="25400" cap="flat" cmpd="sng">
            <a:solidFill>
              <a:srgbClr val="1318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03" name="Google Shape;103;p12"/>
          <p:cNvSpPr/>
          <p:nvPr/>
        </p:nvSpPr>
        <p:spPr>
          <a:xfrm>
            <a:off x="805015" y="1472077"/>
            <a:ext cx="4095441" cy="514923"/>
          </a:xfrm>
          <a:prstGeom prst="round2Same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27"/>
              <a:buFont typeface="Arial"/>
              <a:buNone/>
            </a:pPr>
            <a:r>
              <a:rPr lang="ja-JP" sz="1727" b="1" i="0" u="none" strike="noStrike" cap="none">
                <a:solidFill>
                  <a:schemeClr val="lt1"/>
                </a:solidFill>
                <a:latin typeface="Arial"/>
                <a:ea typeface="Arial"/>
                <a:cs typeface="Arial"/>
                <a:sym typeface="Arial"/>
              </a:rPr>
              <a:t>目的(3年後の状態)</a:t>
            </a:r>
            <a:endParaRPr sz="1727" b="1" i="0" u="none" strike="noStrike" cap="none">
              <a:solidFill>
                <a:schemeClr val="lt1"/>
              </a:solidFill>
              <a:latin typeface="Arial"/>
              <a:ea typeface="Arial"/>
              <a:cs typeface="Arial"/>
              <a:sym typeface="Arial"/>
            </a:endParaRPr>
          </a:p>
        </p:txBody>
      </p:sp>
      <p:sp>
        <p:nvSpPr>
          <p:cNvPr id="104" name="Google Shape;104;p12"/>
          <p:cNvSpPr txBox="1"/>
          <p:nvPr/>
        </p:nvSpPr>
        <p:spPr>
          <a:xfrm>
            <a:off x="975601" y="2148545"/>
            <a:ext cx="3754268" cy="1429787"/>
          </a:xfrm>
          <a:prstGeom prst="rect">
            <a:avLst/>
          </a:prstGeom>
          <a:noFill/>
          <a:ln>
            <a:noFill/>
          </a:ln>
        </p:spPr>
        <p:txBody>
          <a:bodyPr spcFirstLastPara="1" wrap="square" lIns="38850" tIns="38850" rIns="38850" bIns="38850" anchor="t" anchorCtr="0">
            <a:noAutofit/>
          </a:bodyPr>
          <a:lstStyle/>
          <a:p>
            <a:pPr marL="0" marR="0" lvl="0" indent="0" algn="l" rtl="0">
              <a:lnSpc>
                <a:spcPct val="150000"/>
              </a:lnSpc>
              <a:spcBef>
                <a:spcPts val="0"/>
              </a:spcBef>
              <a:spcAft>
                <a:spcPts val="0"/>
              </a:spcAft>
              <a:buClr>
                <a:srgbClr val="000000"/>
              </a:buClr>
              <a:buSzPts val="1511"/>
              <a:buFont typeface="Arial"/>
              <a:buNone/>
            </a:pPr>
            <a:endParaRPr sz="1511" b="1" i="0" u="none" strike="noStrike" cap="none">
              <a:solidFill>
                <a:schemeClr val="accent1"/>
              </a:solidFill>
              <a:latin typeface="Arial"/>
              <a:ea typeface="Arial"/>
              <a:cs typeface="Arial"/>
              <a:sym typeface="Arial"/>
            </a:endParaRPr>
          </a:p>
        </p:txBody>
      </p:sp>
      <p:sp>
        <p:nvSpPr>
          <p:cNvPr id="105" name="Google Shape;105;p12"/>
          <p:cNvSpPr/>
          <p:nvPr/>
        </p:nvSpPr>
        <p:spPr>
          <a:xfrm>
            <a:off x="805016" y="4099097"/>
            <a:ext cx="9172747" cy="2413337"/>
          </a:xfrm>
          <a:prstGeom prst="roundRect">
            <a:avLst>
              <a:gd name="adj" fmla="val 4327"/>
            </a:avLst>
          </a:prstGeom>
          <a:solidFill>
            <a:schemeClr val="lt1"/>
          </a:solidFill>
          <a:ln w="25400" cap="flat" cmpd="sng">
            <a:solidFill>
              <a:srgbClr val="13183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06" name="Google Shape;106;p12"/>
          <p:cNvSpPr/>
          <p:nvPr/>
        </p:nvSpPr>
        <p:spPr>
          <a:xfrm>
            <a:off x="805016" y="4099096"/>
            <a:ext cx="9172747" cy="514923"/>
          </a:xfrm>
          <a:prstGeom prst="round2SameRect">
            <a:avLst>
              <a:gd name="adj1" fmla="val 166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27"/>
              <a:buFont typeface="Arial"/>
              <a:buNone/>
            </a:pPr>
            <a:r>
              <a:rPr lang="ja-JP" sz="1727" b="1" i="0" u="none" strike="noStrike" cap="none">
                <a:solidFill>
                  <a:schemeClr val="lt1"/>
                </a:solidFill>
                <a:latin typeface="Arial"/>
                <a:ea typeface="Arial"/>
                <a:cs typeface="Arial"/>
                <a:sym typeface="Arial"/>
              </a:rPr>
              <a:t>方向性</a:t>
            </a:r>
            <a:endParaRPr sz="1400" b="0" i="0" u="none" strike="noStrike" cap="none">
              <a:solidFill>
                <a:srgbClr val="000000"/>
              </a:solidFill>
              <a:latin typeface="Arial"/>
              <a:ea typeface="Arial"/>
              <a:cs typeface="Arial"/>
              <a:sym typeface="Arial"/>
            </a:endParaRPr>
          </a:p>
        </p:txBody>
      </p:sp>
      <p:sp>
        <p:nvSpPr>
          <p:cNvPr id="107" name="Google Shape;107;p12"/>
          <p:cNvSpPr txBox="1"/>
          <p:nvPr/>
        </p:nvSpPr>
        <p:spPr>
          <a:xfrm>
            <a:off x="1124940" y="4776820"/>
            <a:ext cx="8831307" cy="1503975"/>
          </a:xfrm>
          <a:prstGeom prst="rect">
            <a:avLst/>
          </a:prstGeom>
          <a:noFill/>
          <a:ln>
            <a:noFill/>
          </a:ln>
        </p:spPr>
        <p:txBody>
          <a:bodyPr spcFirstLastPara="1" wrap="square" lIns="38850" tIns="38850" rIns="38850" bIns="38850" anchor="t" anchorCtr="0">
            <a:noAutofit/>
          </a:bodyPr>
          <a:lstStyle/>
          <a:p>
            <a:pPr marL="0" marR="0" lvl="0" indent="0" algn="l" rtl="0">
              <a:lnSpc>
                <a:spcPct val="150000"/>
              </a:lnSpc>
              <a:spcBef>
                <a:spcPts val="0"/>
              </a:spcBef>
              <a:spcAft>
                <a:spcPts val="0"/>
              </a:spcAft>
              <a:buClr>
                <a:srgbClr val="000000"/>
              </a:buClr>
              <a:buSzPts val="1295"/>
              <a:buFont typeface="Arial"/>
              <a:buNone/>
            </a:pPr>
            <a:r>
              <a:rPr lang="ja-JP" sz="1295" b="1" i="0" u="none" strike="noStrike" cap="none">
                <a:solidFill>
                  <a:schemeClr val="accent1"/>
                </a:solidFill>
                <a:latin typeface="Arial"/>
                <a:ea typeface="Arial"/>
                <a:cs typeface="Arial"/>
                <a:sym typeface="Arial"/>
              </a:rPr>
              <a:t>お客様は</a:t>
            </a:r>
            <a:r>
              <a:rPr lang="ja-JP" sz="1295" b="1" i="0" u="none" strike="noStrike" cap="none">
                <a:solidFill>
                  <a:schemeClr val="accent6"/>
                </a:solidFill>
                <a:latin typeface="Arial"/>
                <a:ea typeface="Arial"/>
                <a:cs typeface="Arial"/>
                <a:sym typeface="Arial"/>
              </a:rPr>
              <a:t>&lt;いつ&gt;</a:t>
            </a:r>
            <a:r>
              <a:rPr lang="ja-JP" sz="1295" b="1" i="0" u="none" strike="noStrike" cap="none">
                <a:solidFill>
                  <a:schemeClr val="accent1"/>
                </a:solidFill>
                <a:latin typeface="Arial"/>
                <a:ea typeface="Arial"/>
                <a:cs typeface="Arial"/>
                <a:sym typeface="Arial"/>
              </a:rPr>
              <a:t>までに</a:t>
            </a:r>
            <a:r>
              <a:rPr lang="ja-JP" sz="1295" b="1" i="0" u="none" strike="noStrike" cap="none">
                <a:solidFill>
                  <a:schemeClr val="accent6"/>
                </a:solidFill>
                <a:latin typeface="Arial"/>
                <a:ea typeface="Arial"/>
                <a:cs typeface="Arial"/>
                <a:sym typeface="Arial"/>
              </a:rPr>
              <a:t>&lt;目標&gt;</a:t>
            </a:r>
            <a:r>
              <a:rPr lang="ja-JP" sz="1295" b="1" i="0" u="none" strike="noStrike" cap="none">
                <a:solidFill>
                  <a:schemeClr val="accent1"/>
                </a:solidFill>
                <a:latin typeface="Arial"/>
                <a:ea typeface="Arial"/>
                <a:cs typeface="Arial"/>
                <a:sym typeface="Arial"/>
              </a:rPr>
              <a:t>をしたいと考えているが、</a:t>
            </a:r>
            <a:r>
              <a:rPr lang="ja-JP" sz="1295" b="1" i="0" u="none" strike="noStrike" cap="none">
                <a:solidFill>
                  <a:srgbClr val="7F7F7F"/>
                </a:solidFill>
                <a:latin typeface="Arial"/>
                <a:ea typeface="Arial"/>
                <a:cs typeface="Arial"/>
                <a:sym typeface="Arial"/>
              </a:rPr>
              <a:t>(中期経営計画や営業活動より)</a:t>
            </a:r>
            <a:endParaRPr sz="1511" b="1" i="0" u="none" strike="noStrike" cap="none">
              <a:solidFill>
                <a:srgbClr val="7F7F7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95"/>
              <a:buFont typeface="Arial"/>
              <a:buNone/>
            </a:pPr>
            <a:r>
              <a:rPr lang="ja-JP" sz="1295" b="1" i="0" u="none" strike="noStrike" cap="none">
                <a:solidFill>
                  <a:schemeClr val="accent6"/>
                </a:solidFill>
                <a:latin typeface="Arial"/>
                <a:ea typeface="Arial"/>
                <a:cs typeface="Arial"/>
                <a:sym typeface="Arial"/>
              </a:rPr>
              <a:t>&lt;外部環境&gt;</a:t>
            </a:r>
            <a:r>
              <a:rPr lang="ja-JP" sz="1295" b="1" i="0" u="none" strike="noStrike" cap="none">
                <a:solidFill>
                  <a:schemeClr val="accent1"/>
                </a:solidFill>
                <a:latin typeface="Arial"/>
                <a:ea typeface="Arial"/>
                <a:cs typeface="Arial"/>
                <a:sym typeface="Arial"/>
              </a:rPr>
              <a:t>や</a:t>
            </a:r>
            <a:r>
              <a:rPr lang="ja-JP" sz="1295" b="1" i="0" u="none" strike="noStrike" cap="none">
                <a:solidFill>
                  <a:schemeClr val="accent6"/>
                </a:solidFill>
                <a:latin typeface="Arial"/>
                <a:ea typeface="Arial"/>
                <a:cs typeface="Arial"/>
                <a:sym typeface="Arial"/>
              </a:rPr>
              <a:t>&lt;内部環境&gt;</a:t>
            </a:r>
            <a:r>
              <a:rPr lang="ja-JP" sz="1295" b="1" i="0" u="none" strike="noStrike" cap="none">
                <a:solidFill>
                  <a:schemeClr val="accent1"/>
                </a:solidFill>
                <a:latin typeface="Arial"/>
                <a:ea typeface="Arial"/>
                <a:cs typeface="Arial"/>
                <a:sym typeface="Arial"/>
              </a:rPr>
              <a:t>といった問題があり、達成が困難またはリスクがある状態である。</a:t>
            </a:r>
            <a:r>
              <a:rPr lang="ja-JP" sz="1295" b="1" i="0" u="none" strike="noStrike" cap="none">
                <a:solidFill>
                  <a:srgbClr val="7F7F7F"/>
                </a:solidFill>
                <a:latin typeface="Arial"/>
                <a:ea typeface="Arial"/>
                <a:cs typeface="Arial"/>
                <a:sym typeface="Arial"/>
              </a:rPr>
              <a:t>(ニュース、IR)</a:t>
            </a:r>
            <a:endParaRPr sz="1511" b="1" i="0" u="none" strike="noStrike" cap="none">
              <a:solidFill>
                <a:srgbClr val="7F7F7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95"/>
              <a:buFont typeface="Arial"/>
              <a:buNone/>
            </a:pPr>
            <a:r>
              <a:rPr lang="ja-JP" sz="1295" b="1" i="0" u="none" strike="noStrike" cap="none">
                <a:solidFill>
                  <a:schemeClr val="accent1"/>
                </a:solidFill>
                <a:latin typeface="Arial"/>
                <a:ea typeface="Arial"/>
                <a:cs typeface="Arial"/>
                <a:sym typeface="Arial"/>
              </a:rPr>
              <a:t>弊社の</a:t>
            </a:r>
            <a:r>
              <a:rPr lang="ja-JP" sz="1295" b="1" i="0" u="none" strike="noStrike" cap="none">
                <a:solidFill>
                  <a:schemeClr val="accent6"/>
                </a:solidFill>
                <a:latin typeface="Arial"/>
                <a:ea typeface="Arial"/>
                <a:cs typeface="Arial"/>
                <a:sym typeface="Arial"/>
              </a:rPr>
              <a:t>&lt;サービス&gt;</a:t>
            </a:r>
            <a:r>
              <a:rPr lang="ja-JP" sz="1295" b="1" i="0" u="none" strike="noStrike" cap="none">
                <a:solidFill>
                  <a:schemeClr val="accent1"/>
                </a:solidFill>
                <a:latin typeface="Arial"/>
                <a:ea typeface="Arial"/>
                <a:cs typeface="Arial"/>
                <a:sym typeface="Arial"/>
              </a:rPr>
              <a:t>を利用頂き、</a:t>
            </a:r>
            <a:r>
              <a:rPr lang="ja-JP" sz="1295" b="1" i="0" u="none" strike="noStrike" cap="none">
                <a:solidFill>
                  <a:schemeClr val="accent6"/>
                </a:solidFill>
                <a:latin typeface="Arial"/>
                <a:ea typeface="Arial"/>
                <a:cs typeface="Arial"/>
                <a:sym typeface="Arial"/>
              </a:rPr>
              <a:t>&lt;解決すること&gt;</a:t>
            </a:r>
            <a:r>
              <a:rPr lang="ja-JP" sz="1295" b="1" i="0" u="none" strike="noStrike" cap="none">
                <a:solidFill>
                  <a:schemeClr val="accent1"/>
                </a:solidFill>
                <a:latin typeface="Arial"/>
                <a:ea typeface="Arial"/>
                <a:cs typeface="Arial"/>
                <a:sym typeface="Arial"/>
              </a:rPr>
              <a:t>が実現できると上記を解決・促進をすることができるが、</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95"/>
              <a:buFont typeface="Arial"/>
              <a:buNone/>
            </a:pPr>
            <a:r>
              <a:rPr lang="ja-JP" sz="1295" b="1" i="0" u="none" strike="noStrike" cap="none">
                <a:solidFill>
                  <a:schemeClr val="accent1"/>
                </a:solidFill>
                <a:latin typeface="Arial"/>
                <a:ea typeface="Arial"/>
                <a:cs typeface="Arial"/>
                <a:sym typeface="Arial"/>
              </a:rPr>
              <a:t>これは自社が</a:t>
            </a:r>
            <a:r>
              <a:rPr lang="ja-JP" sz="1295" b="1" i="0" u="none" strike="noStrike" cap="none">
                <a:solidFill>
                  <a:schemeClr val="accent6"/>
                </a:solidFill>
                <a:latin typeface="Arial"/>
                <a:ea typeface="Arial"/>
                <a:cs typeface="Arial"/>
                <a:sym typeface="Arial"/>
              </a:rPr>
              <a:t>&lt;差別化ポイント&gt;</a:t>
            </a:r>
            <a:r>
              <a:rPr lang="ja-JP" sz="1295" b="1" i="0" u="none" strike="noStrike" cap="none">
                <a:solidFill>
                  <a:schemeClr val="accent1"/>
                </a:solidFill>
                <a:latin typeface="Arial"/>
                <a:ea typeface="Arial"/>
                <a:cs typeface="Arial"/>
                <a:sym typeface="Arial"/>
              </a:rPr>
              <a:t>であるからこそ可能であり、他社や他の手段では難しいと思われる。</a:t>
            </a:r>
            <a:r>
              <a:rPr lang="ja-JP" sz="1295" b="1" i="0" u="none" strike="noStrike" cap="none">
                <a:solidFill>
                  <a:srgbClr val="7F7F7F"/>
                </a:solidFill>
                <a:latin typeface="Arial"/>
                <a:ea typeface="Arial"/>
                <a:cs typeface="Arial"/>
                <a:sym typeface="Arial"/>
              </a:rPr>
              <a:t>(持論)</a:t>
            </a:r>
            <a:endParaRPr sz="1295" b="1" i="0" u="none" strike="noStrike" cap="none">
              <a:solidFill>
                <a:srgbClr val="7F7F7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95"/>
              <a:buFont typeface="Arial"/>
              <a:buNone/>
            </a:pPr>
            <a:r>
              <a:rPr lang="ja-JP" sz="1295" b="1" i="0" u="none" strike="noStrike" cap="none">
                <a:solidFill>
                  <a:schemeClr val="accent1"/>
                </a:solidFill>
                <a:latin typeface="Arial"/>
                <a:ea typeface="Arial"/>
                <a:cs typeface="Arial"/>
                <a:sym typeface="Arial"/>
              </a:rPr>
              <a:t>現在、</a:t>
            </a:r>
            <a:r>
              <a:rPr lang="ja-JP" sz="1295" b="1" i="0" u="none" strike="noStrike" cap="none">
                <a:solidFill>
                  <a:schemeClr val="accent6"/>
                </a:solidFill>
                <a:latin typeface="Arial"/>
                <a:ea typeface="Arial"/>
                <a:cs typeface="Arial"/>
                <a:sym typeface="Arial"/>
              </a:rPr>
              <a:t>&lt;現況&gt;</a:t>
            </a:r>
            <a:r>
              <a:rPr lang="ja-JP" sz="1295" b="1" i="0" u="none" strike="noStrike" cap="none">
                <a:solidFill>
                  <a:schemeClr val="accent1"/>
                </a:solidFill>
                <a:latin typeface="Arial"/>
                <a:ea typeface="Arial"/>
                <a:cs typeface="Arial"/>
                <a:sym typeface="Arial"/>
              </a:rPr>
              <a:t>であり、</a:t>
            </a:r>
            <a:r>
              <a:rPr lang="ja-JP" sz="1295" b="1" i="0" u="none" strike="noStrike" cap="none">
                <a:solidFill>
                  <a:schemeClr val="accent6"/>
                </a:solidFill>
                <a:latin typeface="Arial"/>
                <a:ea typeface="Arial"/>
                <a:cs typeface="Arial"/>
                <a:sym typeface="Arial"/>
              </a:rPr>
              <a:t>&lt;困っていること&gt;</a:t>
            </a:r>
            <a:r>
              <a:rPr lang="ja-JP" sz="1295" b="1" i="0" u="none" strike="noStrike" cap="none">
                <a:solidFill>
                  <a:schemeClr val="accent1"/>
                </a:solidFill>
                <a:latin typeface="Arial"/>
                <a:ea typeface="Arial"/>
                <a:cs typeface="Arial"/>
                <a:sym typeface="Arial"/>
              </a:rPr>
              <a:t>がある為、</a:t>
            </a:r>
            <a:r>
              <a:rPr lang="ja-JP" sz="1295" b="1" i="0" u="none" strike="noStrike" cap="none">
                <a:solidFill>
                  <a:schemeClr val="accent6"/>
                </a:solidFill>
                <a:latin typeface="Arial"/>
                <a:ea typeface="Arial"/>
                <a:cs typeface="Arial"/>
                <a:sym typeface="Arial"/>
              </a:rPr>
              <a:t>&lt;ネクストアクション&gt;</a:t>
            </a:r>
            <a:r>
              <a:rPr lang="ja-JP" sz="1295" b="1" i="0" u="none" strike="noStrike" cap="none">
                <a:solidFill>
                  <a:schemeClr val="accent1"/>
                </a:solidFill>
                <a:latin typeface="Arial"/>
                <a:ea typeface="Arial"/>
                <a:cs typeface="Arial"/>
                <a:sym typeface="Arial"/>
              </a:rPr>
              <a:t>を行っていく方針である。</a:t>
            </a:r>
            <a:r>
              <a:rPr lang="ja-JP" sz="1295" b="1" i="0" u="none" strike="noStrike" cap="none">
                <a:solidFill>
                  <a:srgbClr val="7F7F7F"/>
                </a:solidFill>
                <a:latin typeface="Arial"/>
                <a:ea typeface="Arial"/>
                <a:cs typeface="Arial"/>
                <a:sym typeface="Arial"/>
              </a:rPr>
              <a:t>(持論)</a:t>
            </a:r>
            <a:endParaRPr sz="1400" b="0" i="0" u="none" strike="noStrike" cap="none">
              <a:solidFill>
                <a:srgbClr val="000000"/>
              </a:solidFill>
              <a:latin typeface="Arial"/>
              <a:ea typeface="Arial"/>
              <a:cs typeface="Arial"/>
              <a:sym typeface="Arial"/>
            </a:endParaRPr>
          </a:p>
        </p:txBody>
      </p:sp>
      <p:sp>
        <p:nvSpPr>
          <p:cNvPr id="108" name="Google Shape;108;p12"/>
          <p:cNvSpPr/>
          <p:nvPr/>
        </p:nvSpPr>
        <p:spPr>
          <a:xfrm>
            <a:off x="5954926" y="1843722"/>
            <a:ext cx="3692304" cy="184351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09" name="Google Shape;109;p12"/>
          <p:cNvSpPr/>
          <p:nvPr/>
        </p:nvSpPr>
        <p:spPr>
          <a:xfrm>
            <a:off x="6482812" y="3327851"/>
            <a:ext cx="424216" cy="35938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cxnSp>
        <p:nvCxnSpPr>
          <p:cNvPr id="110" name="Google Shape;110;p12"/>
          <p:cNvCxnSpPr/>
          <p:nvPr/>
        </p:nvCxnSpPr>
        <p:spPr>
          <a:xfrm>
            <a:off x="5954927" y="3327852"/>
            <a:ext cx="3692303" cy="0"/>
          </a:xfrm>
          <a:prstGeom prst="straightConnector1">
            <a:avLst/>
          </a:prstGeom>
          <a:noFill/>
          <a:ln w="9525" cap="flat" cmpd="sng">
            <a:solidFill>
              <a:srgbClr val="A5A5A5"/>
            </a:solidFill>
            <a:prstDash val="dot"/>
            <a:round/>
            <a:headEnd type="none" w="sm" len="sm"/>
            <a:tailEnd type="none" w="sm" len="sm"/>
          </a:ln>
        </p:spPr>
      </p:cxnSp>
      <p:cxnSp>
        <p:nvCxnSpPr>
          <p:cNvPr id="111" name="Google Shape;111;p12"/>
          <p:cNvCxnSpPr/>
          <p:nvPr/>
        </p:nvCxnSpPr>
        <p:spPr>
          <a:xfrm>
            <a:off x="5954927" y="2952127"/>
            <a:ext cx="3692303" cy="0"/>
          </a:xfrm>
          <a:prstGeom prst="straightConnector1">
            <a:avLst/>
          </a:prstGeom>
          <a:noFill/>
          <a:ln w="9525" cap="flat" cmpd="sng">
            <a:solidFill>
              <a:srgbClr val="A5A5A5"/>
            </a:solidFill>
            <a:prstDash val="dot"/>
            <a:round/>
            <a:headEnd type="none" w="sm" len="sm"/>
            <a:tailEnd type="none" w="sm" len="sm"/>
          </a:ln>
        </p:spPr>
      </p:cxnSp>
      <p:cxnSp>
        <p:nvCxnSpPr>
          <p:cNvPr id="112" name="Google Shape;112;p12"/>
          <p:cNvCxnSpPr/>
          <p:nvPr/>
        </p:nvCxnSpPr>
        <p:spPr>
          <a:xfrm>
            <a:off x="5954927" y="2576404"/>
            <a:ext cx="3692303" cy="0"/>
          </a:xfrm>
          <a:prstGeom prst="straightConnector1">
            <a:avLst/>
          </a:prstGeom>
          <a:noFill/>
          <a:ln w="9525" cap="flat" cmpd="sng">
            <a:solidFill>
              <a:srgbClr val="A5A5A5"/>
            </a:solidFill>
            <a:prstDash val="dot"/>
            <a:round/>
            <a:headEnd type="none" w="sm" len="sm"/>
            <a:tailEnd type="none" w="sm" len="sm"/>
          </a:ln>
        </p:spPr>
      </p:cxnSp>
      <p:cxnSp>
        <p:nvCxnSpPr>
          <p:cNvPr id="113" name="Google Shape;113;p12"/>
          <p:cNvCxnSpPr/>
          <p:nvPr/>
        </p:nvCxnSpPr>
        <p:spPr>
          <a:xfrm>
            <a:off x="5954927" y="2200680"/>
            <a:ext cx="3692303" cy="0"/>
          </a:xfrm>
          <a:prstGeom prst="straightConnector1">
            <a:avLst/>
          </a:prstGeom>
          <a:noFill/>
          <a:ln w="9525" cap="flat" cmpd="sng">
            <a:solidFill>
              <a:srgbClr val="A5A5A5"/>
            </a:solidFill>
            <a:prstDash val="dot"/>
            <a:round/>
            <a:headEnd type="none" w="sm" len="sm"/>
            <a:tailEnd type="none" w="sm" len="sm"/>
          </a:ln>
        </p:spPr>
      </p:cxnSp>
      <p:sp>
        <p:nvSpPr>
          <p:cNvPr id="114" name="Google Shape;114;p12"/>
          <p:cNvSpPr/>
          <p:nvPr/>
        </p:nvSpPr>
        <p:spPr>
          <a:xfrm>
            <a:off x="7592002" y="3327851"/>
            <a:ext cx="424216" cy="35938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15" name="Google Shape;115;p12"/>
          <p:cNvSpPr/>
          <p:nvPr/>
        </p:nvSpPr>
        <p:spPr>
          <a:xfrm>
            <a:off x="8701193" y="3318471"/>
            <a:ext cx="424216" cy="35938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16" name="Google Shape;116;p12"/>
          <p:cNvSpPr/>
          <p:nvPr/>
        </p:nvSpPr>
        <p:spPr>
          <a:xfrm>
            <a:off x="6482812" y="3068971"/>
            <a:ext cx="424216" cy="260150"/>
          </a:xfrm>
          <a:prstGeom prst="rect">
            <a:avLst/>
          </a:prstGeom>
          <a:solidFill>
            <a:schemeClr val="dk1">
              <a:alpha val="4274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17" name="Google Shape;117;p12"/>
          <p:cNvSpPr/>
          <p:nvPr/>
        </p:nvSpPr>
        <p:spPr>
          <a:xfrm>
            <a:off x="7592000" y="2757819"/>
            <a:ext cx="424215" cy="568764"/>
          </a:xfrm>
          <a:prstGeom prst="rect">
            <a:avLst/>
          </a:prstGeom>
          <a:solidFill>
            <a:schemeClr val="dk1">
              <a:alpha val="4274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18" name="Google Shape;118;p12"/>
          <p:cNvSpPr/>
          <p:nvPr/>
        </p:nvSpPr>
        <p:spPr>
          <a:xfrm>
            <a:off x="8701191" y="2442353"/>
            <a:ext cx="415638" cy="884231"/>
          </a:xfrm>
          <a:prstGeom prst="rect">
            <a:avLst/>
          </a:prstGeom>
          <a:solidFill>
            <a:schemeClr val="dk1">
              <a:alpha val="4274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11"/>
              <a:buFont typeface="Arial"/>
              <a:buNone/>
            </a:pPr>
            <a:endParaRPr sz="1511" b="0" i="0" u="none" strike="noStrike" cap="none">
              <a:solidFill>
                <a:schemeClr val="lt1"/>
              </a:solidFill>
              <a:latin typeface="Arial"/>
              <a:ea typeface="Arial"/>
              <a:cs typeface="Arial"/>
              <a:sym typeface="Arial"/>
            </a:endParaRPr>
          </a:p>
        </p:txBody>
      </p:sp>
      <p:sp>
        <p:nvSpPr>
          <p:cNvPr id="119" name="Google Shape;119;p12"/>
          <p:cNvSpPr txBox="1"/>
          <p:nvPr/>
        </p:nvSpPr>
        <p:spPr>
          <a:xfrm>
            <a:off x="6337785" y="3730662"/>
            <a:ext cx="673743"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FYXX</a:t>
            </a:r>
            <a:endParaRPr sz="863" b="0" i="0" u="none" strike="noStrike" cap="none">
              <a:solidFill>
                <a:srgbClr val="000000"/>
              </a:solidFill>
              <a:latin typeface="Arial"/>
              <a:ea typeface="Arial"/>
              <a:cs typeface="Arial"/>
              <a:sym typeface="Arial"/>
            </a:endParaRPr>
          </a:p>
        </p:txBody>
      </p:sp>
      <p:sp>
        <p:nvSpPr>
          <p:cNvPr id="120" name="Google Shape;120;p12"/>
          <p:cNvSpPr txBox="1"/>
          <p:nvPr/>
        </p:nvSpPr>
        <p:spPr>
          <a:xfrm>
            <a:off x="7452594" y="3730662"/>
            <a:ext cx="673743"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FYXX</a:t>
            </a:r>
            <a:endParaRPr sz="863" b="0" i="0" u="none" strike="noStrike" cap="none">
              <a:solidFill>
                <a:srgbClr val="000000"/>
              </a:solidFill>
              <a:latin typeface="Arial"/>
              <a:ea typeface="Arial"/>
              <a:cs typeface="Arial"/>
              <a:sym typeface="Arial"/>
            </a:endParaRPr>
          </a:p>
        </p:txBody>
      </p:sp>
      <p:sp>
        <p:nvSpPr>
          <p:cNvPr id="121" name="Google Shape;121;p12"/>
          <p:cNvSpPr txBox="1"/>
          <p:nvPr/>
        </p:nvSpPr>
        <p:spPr>
          <a:xfrm>
            <a:off x="8572139" y="3743264"/>
            <a:ext cx="673743"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FYXX</a:t>
            </a:r>
            <a:endParaRPr sz="863" b="0" i="0" u="none" strike="noStrike" cap="none">
              <a:solidFill>
                <a:srgbClr val="000000"/>
              </a:solidFill>
              <a:latin typeface="Arial"/>
              <a:ea typeface="Arial"/>
              <a:cs typeface="Arial"/>
              <a:sym typeface="Arial"/>
            </a:endParaRPr>
          </a:p>
        </p:txBody>
      </p:sp>
      <p:sp>
        <p:nvSpPr>
          <p:cNvPr id="122" name="Google Shape;122;p12"/>
          <p:cNvSpPr txBox="1"/>
          <p:nvPr/>
        </p:nvSpPr>
        <p:spPr>
          <a:xfrm>
            <a:off x="5305326" y="1563943"/>
            <a:ext cx="1091424"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(契約金額)</a:t>
            </a:r>
            <a:endParaRPr sz="863" b="0" i="0" u="none" strike="noStrike" cap="none">
              <a:solidFill>
                <a:srgbClr val="000000"/>
              </a:solidFill>
              <a:latin typeface="Arial"/>
              <a:ea typeface="Arial"/>
              <a:cs typeface="Arial"/>
              <a:sym typeface="Arial"/>
            </a:endParaRPr>
          </a:p>
        </p:txBody>
      </p:sp>
      <p:sp>
        <p:nvSpPr>
          <p:cNvPr id="123" name="Google Shape;123;p12"/>
          <p:cNvSpPr txBox="1"/>
          <p:nvPr/>
        </p:nvSpPr>
        <p:spPr>
          <a:xfrm>
            <a:off x="5421641" y="3227610"/>
            <a:ext cx="673743"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100</a:t>
            </a:r>
            <a:endParaRPr sz="863" b="0" i="0" u="none" strike="noStrike" cap="none">
              <a:solidFill>
                <a:srgbClr val="000000"/>
              </a:solidFill>
              <a:latin typeface="Arial"/>
              <a:ea typeface="Arial"/>
              <a:cs typeface="Arial"/>
              <a:sym typeface="Arial"/>
            </a:endParaRPr>
          </a:p>
        </p:txBody>
      </p:sp>
      <p:sp>
        <p:nvSpPr>
          <p:cNvPr id="124" name="Google Shape;124;p12"/>
          <p:cNvSpPr txBox="1"/>
          <p:nvPr/>
        </p:nvSpPr>
        <p:spPr>
          <a:xfrm>
            <a:off x="5421642" y="2834297"/>
            <a:ext cx="673743"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200</a:t>
            </a:r>
            <a:endParaRPr sz="863" b="0" i="0" u="none" strike="noStrike" cap="none">
              <a:solidFill>
                <a:srgbClr val="000000"/>
              </a:solidFill>
              <a:latin typeface="Arial"/>
              <a:ea typeface="Arial"/>
              <a:cs typeface="Arial"/>
              <a:sym typeface="Arial"/>
            </a:endParaRPr>
          </a:p>
        </p:txBody>
      </p:sp>
      <p:sp>
        <p:nvSpPr>
          <p:cNvPr id="125" name="Google Shape;125;p12"/>
          <p:cNvSpPr txBox="1"/>
          <p:nvPr/>
        </p:nvSpPr>
        <p:spPr>
          <a:xfrm>
            <a:off x="5413167" y="2476867"/>
            <a:ext cx="673743"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300</a:t>
            </a:r>
            <a:endParaRPr sz="863" b="0" i="0" u="none" strike="noStrike" cap="none">
              <a:solidFill>
                <a:srgbClr val="000000"/>
              </a:solidFill>
              <a:latin typeface="Arial"/>
              <a:ea typeface="Arial"/>
              <a:cs typeface="Arial"/>
              <a:sym typeface="Arial"/>
            </a:endParaRPr>
          </a:p>
        </p:txBody>
      </p:sp>
      <p:sp>
        <p:nvSpPr>
          <p:cNvPr id="126" name="Google Shape;126;p12"/>
          <p:cNvSpPr txBox="1"/>
          <p:nvPr/>
        </p:nvSpPr>
        <p:spPr>
          <a:xfrm>
            <a:off x="5413167" y="2084413"/>
            <a:ext cx="673743" cy="2251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63"/>
              <a:buFont typeface="Arial"/>
              <a:buNone/>
            </a:pPr>
            <a:r>
              <a:rPr lang="ja-JP" sz="863" b="1" i="0" u="none" strike="noStrike" cap="none">
                <a:solidFill>
                  <a:schemeClr val="accent1"/>
                </a:solidFill>
                <a:latin typeface="Arial"/>
                <a:ea typeface="Arial"/>
                <a:cs typeface="Arial"/>
                <a:sym typeface="Arial"/>
              </a:rPr>
              <a:t>400</a:t>
            </a:r>
            <a:endParaRPr sz="863"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3"/>
          <p:cNvSpPr txBox="1"/>
          <p:nvPr/>
        </p:nvSpPr>
        <p:spPr>
          <a:xfrm>
            <a:off x="-839961" y="1479830"/>
            <a:ext cx="0" cy="0"/>
          </a:xfrm>
          <a:prstGeom prst="rect">
            <a:avLst/>
          </a:prstGeom>
          <a:noFill/>
          <a:ln>
            <a:noFill/>
          </a:ln>
        </p:spPr>
        <p:txBody>
          <a:bodyPr spcFirstLastPara="1" wrap="square" lIns="39125" tIns="39125" rIns="39125" bIns="39125" anchor="t"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132" name="Google Shape;132;p13"/>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③ポテンシャルマップ</a:t>
            </a:r>
            <a:endParaRPr sz="2600" b="1" i="0" u="none" strike="noStrike" cap="none">
              <a:solidFill>
                <a:srgbClr val="1B224C"/>
              </a:solidFill>
              <a:latin typeface="Arial"/>
              <a:ea typeface="Arial"/>
              <a:cs typeface="Arial"/>
              <a:sym typeface="Arial"/>
            </a:endParaRPr>
          </a:p>
        </p:txBody>
      </p:sp>
      <p:graphicFrame>
        <p:nvGraphicFramePr>
          <p:cNvPr id="133" name="Google Shape;133;p13"/>
          <p:cNvGraphicFramePr/>
          <p:nvPr/>
        </p:nvGraphicFramePr>
        <p:xfrm>
          <a:off x="497555" y="2269346"/>
          <a:ext cx="3000000" cy="3000000"/>
        </p:xfrm>
        <a:graphic>
          <a:graphicData uri="http://schemas.openxmlformats.org/drawingml/2006/table">
            <a:tbl>
              <a:tblPr>
                <a:noFill/>
                <a:tableStyleId>{286780A6-CDEC-4A11-A467-575A8B83C0DB}</a:tableStyleId>
              </a:tblPr>
              <a:tblGrid>
                <a:gridCol w="744225">
                  <a:extLst>
                    <a:ext uri="{9D8B030D-6E8A-4147-A177-3AD203B41FA5}">
                      <a16:colId xmlns:a16="http://schemas.microsoft.com/office/drawing/2014/main" val="20000"/>
                    </a:ext>
                  </a:extLst>
                </a:gridCol>
                <a:gridCol w="1010250">
                  <a:extLst>
                    <a:ext uri="{9D8B030D-6E8A-4147-A177-3AD203B41FA5}">
                      <a16:colId xmlns:a16="http://schemas.microsoft.com/office/drawing/2014/main" val="20001"/>
                    </a:ext>
                  </a:extLst>
                </a:gridCol>
                <a:gridCol w="1010250">
                  <a:extLst>
                    <a:ext uri="{9D8B030D-6E8A-4147-A177-3AD203B41FA5}">
                      <a16:colId xmlns:a16="http://schemas.microsoft.com/office/drawing/2014/main" val="20002"/>
                    </a:ext>
                  </a:extLst>
                </a:gridCol>
                <a:gridCol w="1010250">
                  <a:extLst>
                    <a:ext uri="{9D8B030D-6E8A-4147-A177-3AD203B41FA5}">
                      <a16:colId xmlns:a16="http://schemas.microsoft.com/office/drawing/2014/main" val="20003"/>
                    </a:ext>
                  </a:extLst>
                </a:gridCol>
                <a:gridCol w="1010250">
                  <a:extLst>
                    <a:ext uri="{9D8B030D-6E8A-4147-A177-3AD203B41FA5}">
                      <a16:colId xmlns:a16="http://schemas.microsoft.com/office/drawing/2014/main" val="20004"/>
                    </a:ext>
                  </a:extLst>
                </a:gridCol>
                <a:gridCol w="1010250">
                  <a:extLst>
                    <a:ext uri="{9D8B030D-6E8A-4147-A177-3AD203B41FA5}">
                      <a16:colId xmlns:a16="http://schemas.microsoft.com/office/drawing/2014/main" val="20005"/>
                    </a:ext>
                  </a:extLst>
                </a:gridCol>
                <a:gridCol w="1010250">
                  <a:extLst>
                    <a:ext uri="{9D8B030D-6E8A-4147-A177-3AD203B41FA5}">
                      <a16:colId xmlns:a16="http://schemas.microsoft.com/office/drawing/2014/main" val="20006"/>
                    </a:ext>
                  </a:extLst>
                </a:gridCol>
              </a:tblGrid>
              <a:tr h="408350">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事業部</a:t>
                      </a:r>
                      <a:endParaRPr sz="1100" u="none" strike="noStrike" cap="none">
                        <a:solidFill>
                          <a:schemeClr val="lt1"/>
                        </a:solidFill>
                      </a:endParaRPr>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製品種類</a:t>
                      </a:r>
                      <a:endParaRPr sz="14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自社製品</a:t>
                      </a:r>
                      <a:endParaRPr sz="1100" u="none" strike="noStrike" cap="none">
                        <a:solidFill>
                          <a:schemeClr val="lt1"/>
                        </a:solidFill>
                      </a:endParaRPr>
                    </a:p>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A</a:t>
                      </a:r>
                      <a:endParaRPr sz="1100" u="none" strike="noStrike" cap="none">
                        <a:solidFill>
                          <a:schemeClr val="lt1"/>
                        </a:solidFill>
                      </a:endParaRPr>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自社製品</a:t>
                      </a:r>
                      <a:endParaRPr sz="1100" u="none" strike="noStrike" cap="none">
                        <a:solidFill>
                          <a:schemeClr val="lt1"/>
                        </a:solidFill>
                      </a:endParaRPr>
                    </a:p>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B</a:t>
                      </a:r>
                      <a:endParaRPr sz="1100" u="none" strike="noStrike" cap="none">
                        <a:solidFill>
                          <a:schemeClr val="lt1"/>
                        </a:solidFill>
                      </a:endParaRPr>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自社製品</a:t>
                      </a:r>
                      <a:endParaRPr sz="1100" u="none" strike="noStrike" cap="none">
                        <a:solidFill>
                          <a:schemeClr val="lt1"/>
                        </a:solidFill>
                      </a:endParaRPr>
                    </a:p>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C</a:t>
                      </a:r>
                      <a:endParaRPr sz="1100" u="none" strike="noStrike" cap="none">
                        <a:solidFill>
                          <a:schemeClr val="lt1"/>
                        </a:solidFill>
                      </a:endParaRPr>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オプション</a:t>
                      </a:r>
                      <a:endParaRPr sz="1100" u="none" strike="noStrike" cap="none">
                        <a:solidFill>
                          <a:schemeClr val="lt1"/>
                        </a:solidFill>
                      </a:endParaRPr>
                    </a:p>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A</a:t>
                      </a:r>
                      <a:endParaRPr sz="1100" u="none" strike="noStrike" cap="none">
                        <a:solidFill>
                          <a:schemeClr val="lt1"/>
                        </a:solidFill>
                      </a:endParaRPr>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オプション</a:t>
                      </a:r>
                      <a:endParaRPr sz="1100" u="none" strike="noStrike" cap="none">
                        <a:solidFill>
                          <a:schemeClr val="lt1"/>
                        </a:solidFill>
                      </a:endParaRPr>
                    </a:p>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B</a:t>
                      </a:r>
                      <a:endParaRPr sz="1100" u="none" strike="noStrike" cap="none">
                        <a:solidFill>
                          <a:schemeClr val="lt1"/>
                        </a:solidFill>
                      </a:endParaRPr>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dk1"/>
                    </a:solidFill>
                  </a:tcPr>
                </a:tc>
                <a:extLst>
                  <a:ext uri="{0D108BD9-81ED-4DB2-BD59-A6C34878D82A}">
                    <a16:rowId xmlns:a16="http://schemas.microsoft.com/office/drawing/2014/main" val="10000"/>
                  </a:ext>
                </a:extLst>
              </a:tr>
              <a:tr h="284650">
                <a:tc rowSpan="3">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事業A</a:t>
                      </a: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サービスA</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2846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サービスB</a:t>
                      </a:r>
                      <a:endParaRPr sz="14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2846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サービスC</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solidFill>
                          <a:schemeClr val="accent6"/>
                        </a:solidFill>
                      </a:endParaRPr>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284650">
                <a:tc rowSpan="4">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事業B</a:t>
                      </a: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サービスD</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2846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サービスE</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2846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サービスF</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6"/>
                  </a:ext>
                </a:extLst>
              </a:tr>
              <a:tr h="2846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サービスG</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7"/>
                  </a:ext>
                </a:extLst>
              </a:tr>
              <a:tr h="284650">
                <a:tc rowSpan="2">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事業C</a:t>
                      </a: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サービスH</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8"/>
                  </a:ext>
                </a:extLst>
              </a:tr>
              <a:tr h="2846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u="none" strike="noStrike" cap="none"/>
                        <a:t>サービスI</a:t>
                      </a: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9"/>
                  </a:ext>
                </a:extLst>
              </a:tr>
              <a:tr h="284650">
                <a:tc gridSpan="2">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t>合計</a:t>
                      </a:r>
                      <a:endParaRPr sz="14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134" name="Google Shape;134;p13"/>
          <p:cNvGraphicFramePr/>
          <p:nvPr/>
        </p:nvGraphicFramePr>
        <p:xfrm>
          <a:off x="7541575" y="2269346"/>
          <a:ext cx="3000000" cy="3000000"/>
        </p:xfrm>
        <a:graphic>
          <a:graphicData uri="http://schemas.openxmlformats.org/drawingml/2006/table">
            <a:tbl>
              <a:tblPr>
                <a:noFill/>
                <a:tableStyleId>{286780A6-CDEC-4A11-A467-575A8B83C0DB}</a:tableStyleId>
              </a:tblPr>
              <a:tblGrid>
                <a:gridCol w="903475">
                  <a:extLst>
                    <a:ext uri="{9D8B030D-6E8A-4147-A177-3AD203B41FA5}">
                      <a16:colId xmlns:a16="http://schemas.microsoft.com/office/drawing/2014/main" val="20000"/>
                    </a:ext>
                  </a:extLst>
                </a:gridCol>
                <a:gridCol w="903475">
                  <a:extLst>
                    <a:ext uri="{9D8B030D-6E8A-4147-A177-3AD203B41FA5}">
                      <a16:colId xmlns:a16="http://schemas.microsoft.com/office/drawing/2014/main" val="20001"/>
                    </a:ext>
                  </a:extLst>
                </a:gridCol>
                <a:gridCol w="903475">
                  <a:extLst>
                    <a:ext uri="{9D8B030D-6E8A-4147-A177-3AD203B41FA5}">
                      <a16:colId xmlns:a16="http://schemas.microsoft.com/office/drawing/2014/main" val="20002"/>
                    </a:ext>
                  </a:extLst>
                </a:gridCol>
              </a:tblGrid>
              <a:tr h="402950">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lt1"/>
                          </a:solidFill>
                          <a:latin typeface="Arial"/>
                          <a:ea typeface="Arial"/>
                          <a:cs typeface="Arial"/>
                          <a:sym typeface="Arial"/>
                        </a:rPr>
                        <a:t>現在取引量</a:t>
                      </a:r>
                      <a:endParaRPr sz="1100" b="0" i="0" u="none" strike="noStrike" cap="none">
                        <a:solidFill>
                          <a:schemeClr val="lt1"/>
                        </a:solidFill>
                        <a:latin typeface="Arial"/>
                        <a:ea typeface="Arial"/>
                        <a:cs typeface="Arial"/>
                        <a:sym typeface="Arial"/>
                      </a:endParaRPr>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現在商談中</a:t>
                      </a:r>
                      <a:endParaRPr sz="14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1100" u="none" strike="noStrike" cap="none">
                          <a:solidFill>
                            <a:schemeClr val="lt1"/>
                          </a:solidFill>
                        </a:rPr>
                        <a:t>将来見込</a:t>
                      </a:r>
                      <a:endParaRPr sz="14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chemeClr val="accent6"/>
                    </a:solidFill>
                  </a:tcPr>
                </a:tc>
                <a:extLst>
                  <a:ext uri="{0D108BD9-81ED-4DB2-BD59-A6C34878D82A}">
                    <a16:rowId xmlns:a16="http://schemas.microsoft.com/office/drawing/2014/main" val="10000"/>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6"/>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7"/>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8"/>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9"/>
                  </a:ext>
                </a:extLst>
              </a:tr>
              <a:tr h="284650">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p>
                  </a:txBody>
                  <a:tcPr marL="79375" marR="79375" marT="39675" marB="3967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135" name="Google Shape;135;p13"/>
          <p:cNvSpPr txBox="1"/>
          <p:nvPr/>
        </p:nvSpPr>
        <p:spPr>
          <a:xfrm>
            <a:off x="488944" y="1620452"/>
            <a:ext cx="7686816" cy="4246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11"/>
              <a:buFont typeface="Arial"/>
              <a:buNone/>
            </a:pPr>
            <a:r>
              <a:rPr lang="ja-JP" sz="1511" b="0" i="0" u="none" strike="noStrike" cap="none">
                <a:solidFill>
                  <a:srgbClr val="000000"/>
                </a:solidFill>
                <a:latin typeface="Arial"/>
                <a:ea typeface="Arial"/>
                <a:cs typeface="Arial"/>
                <a:sym typeface="Arial"/>
              </a:rPr>
              <a:t>現在、取引量はXXX万だが、ポテンシャルとしては</a:t>
            </a:r>
            <a:r>
              <a:rPr lang="ja-JP" sz="2159" b="0" i="0" u="none" strike="noStrike" cap="none">
                <a:solidFill>
                  <a:schemeClr val="accent6"/>
                </a:solidFill>
                <a:latin typeface="Arial"/>
                <a:ea typeface="Arial"/>
                <a:cs typeface="Arial"/>
                <a:sym typeface="Arial"/>
              </a:rPr>
              <a:t>XXX</a:t>
            </a:r>
            <a:r>
              <a:rPr lang="ja-JP" sz="1511" b="0" i="0" u="none" strike="noStrike" cap="none">
                <a:solidFill>
                  <a:srgbClr val="000000"/>
                </a:solidFill>
                <a:latin typeface="Arial"/>
                <a:ea typeface="Arial"/>
                <a:cs typeface="Arial"/>
                <a:sym typeface="Arial"/>
              </a:rPr>
              <a:t>万円以上の見込みがある</a:t>
            </a:r>
            <a:endParaRPr sz="1400" b="0" i="0" u="none" strike="noStrike" cap="none">
              <a:solidFill>
                <a:srgbClr val="000000"/>
              </a:solidFill>
              <a:latin typeface="Arial"/>
              <a:ea typeface="Arial"/>
              <a:cs typeface="Arial"/>
              <a:sym typeface="Arial"/>
            </a:endParaRPr>
          </a:p>
        </p:txBody>
      </p:sp>
      <p:sp>
        <p:nvSpPr>
          <p:cNvPr id="136" name="Google Shape;136;p13"/>
          <p:cNvSpPr txBox="1"/>
          <p:nvPr/>
        </p:nvSpPr>
        <p:spPr>
          <a:xfrm>
            <a:off x="497555" y="6053559"/>
            <a:ext cx="718658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ポテンシャルマップ作成のテンプレートは、以下のリンクから無料でコピーできます。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スプレッドシートで作成後、スライドに貼り付ける運用を推奨します。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ポテンシャルマップ作成テンプレート（Googleスプレッドシート形式）</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④リレーションマップ</a:t>
            </a:r>
            <a:endParaRPr sz="2600" b="1" i="0" u="none" strike="noStrike" cap="none">
              <a:solidFill>
                <a:srgbClr val="1B224C"/>
              </a:solidFill>
              <a:latin typeface="Arial"/>
              <a:ea typeface="Arial"/>
              <a:cs typeface="Arial"/>
              <a:sym typeface="Arial"/>
            </a:endParaRPr>
          </a:p>
        </p:txBody>
      </p:sp>
      <p:cxnSp>
        <p:nvCxnSpPr>
          <p:cNvPr id="143" name="Google Shape;143;p14"/>
          <p:cNvCxnSpPr/>
          <p:nvPr/>
        </p:nvCxnSpPr>
        <p:spPr>
          <a:xfrm>
            <a:off x="4560633" y="4023634"/>
            <a:ext cx="0" cy="369900"/>
          </a:xfrm>
          <a:prstGeom prst="straightConnector1">
            <a:avLst/>
          </a:prstGeom>
          <a:noFill/>
          <a:ln w="19050" cap="flat" cmpd="sng">
            <a:solidFill>
              <a:schemeClr val="dk1"/>
            </a:solidFill>
            <a:prstDash val="solid"/>
            <a:round/>
            <a:headEnd type="none" w="sm" len="sm"/>
            <a:tailEnd type="none" w="sm" len="sm"/>
          </a:ln>
        </p:spPr>
      </p:cxnSp>
      <p:cxnSp>
        <p:nvCxnSpPr>
          <p:cNvPr id="144" name="Google Shape;144;p14"/>
          <p:cNvCxnSpPr/>
          <p:nvPr/>
        </p:nvCxnSpPr>
        <p:spPr>
          <a:xfrm>
            <a:off x="955458" y="4593981"/>
            <a:ext cx="2397600" cy="10200"/>
          </a:xfrm>
          <a:prstGeom prst="straightConnector1">
            <a:avLst/>
          </a:prstGeom>
          <a:noFill/>
          <a:ln w="19050" cap="flat" cmpd="sng">
            <a:solidFill>
              <a:schemeClr val="dk1"/>
            </a:solidFill>
            <a:prstDash val="solid"/>
            <a:round/>
            <a:headEnd type="none" w="sm" len="sm"/>
            <a:tailEnd type="none" w="sm" len="sm"/>
          </a:ln>
        </p:spPr>
      </p:cxnSp>
      <p:sp>
        <p:nvSpPr>
          <p:cNvPr id="145" name="Google Shape;145;p14"/>
          <p:cNvSpPr/>
          <p:nvPr/>
        </p:nvSpPr>
        <p:spPr>
          <a:xfrm>
            <a:off x="424571" y="5320909"/>
            <a:ext cx="1080600" cy="9858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Bさん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t>
            </a:r>
            <a:endParaRPr sz="1000" b="1" i="0" u="none" strike="noStrike" cap="none">
              <a:solidFill>
                <a:srgbClr val="1B224C"/>
              </a:solidFill>
              <a:latin typeface="Arial"/>
              <a:ea typeface="Arial"/>
              <a:cs typeface="Arial"/>
              <a:sym typeface="Arial"/>
            </a:endParaRPr>
          </a:p>
        </p:txBody>
      </p:sp>
      <p:sp>
        <p:nvSpPr>
          <p:cNvPr id="146" name="Google Shape;146;p14"/>
          <p:cNvSpPr/>
          <p:nvPr/>
        </p:nvSpPr>
        <p:spPr>
          <a:xfrm>
            <a:off x="1619317" y="5320909"/>
            <a:ext cx="1080600" cy="9858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Bさん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t>
            </a:r>
            <a:endParaRPr sz="1000" b="1" i="0" u="none" strike="noStrike" cap="none">
              <a:solidFill>
                <a:srgbClr val="1B224C"/>
              </a:solidFill>
              <a:latin typeface="Arial"/>
              <a:ea typeface="Arial"/>
              <a:cs typeface="Arial"/>
              <a:sym typeface="Arial"/>
            </a:endParaRPr>
          </a:p>
        </p:txBody>
      </p:sp>
      <p:sp>
        <p:nvSpPr>
          <p:cNvPr id="147" name="Google Shape;147;p14"/>
          <p:cNvSpPr/>
          <p:nvPr/>
        </p:nvSpPr>
        <p:spPr>
          <a:xfrm>
            <a:off x="2814064" y="5320909"/>
            <a:ext cx="1080600" cy="9858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Bさん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t>
            </a:r>
            <a:endParaRPr sz="1000" b="1" i="0" u="none" strike="noStrike" cap="none">
              <a:solidFill>
                <a:srgbClr val="1B224C"/>
              </a:solidFill>
              <a:latin typeface="Arial"/>
              <a:ea typeface="Arial"/>
              <a:cs typeface="Arial"/>
              <a:sym typeface="Arial"/>
            </a:endParaRPr>
          </a:p>
        </p:txBody>
      </p:sp>
      <p:sp>
        <p:nvSpPr>
          <p:cNvPr id="148" name="Google Shape;148;p14"/>
          <p:cNvSpPr/>
          <p:nvPr/>
        </p:nvSpPr>
        <p:spPr>
          <a:xfrm>
            <a:off x="5208181" y="5320909"/>
            <a:ext cx="1080600" cy="9858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Bさん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t>
            </a:r>
            <a:endParaRPr sz="1000" b="1" i="0" u="none" strike="noStrike" cap="none">
              <a:solidFill>
                <a:srgbClr val="1B224C"/>
              </a:solidFill>
              <a:latin typeface="Arial"/>
              <a:ea typeface="Arial"/>
              <a:cs typeface="Arial"/>
              <a:sym typeface="Arial"/>
            </a:endParaRPr>
          </a:p>
        </p:txBody>
      </p:sp>
      <p:sp>
        <p:nvSpPr>
          <p:cNvPr id="149" name="Google Shape;149;p14"/>
          <p:cNvSpPr/>
          <p:nvPr/>
        </p:nvSpPr>
        <p:spPr>
          <a:xfrm>
            <a:off x="424570" y="4773859"/>
            <a:ext cx="1080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A課Aさん</a:t>
            </a:r>
            <a:endParaRPr sz="1000" b="1" i="0" u="none" strike="noStrike" cap="none">
              <a:solidFill>
                <a:srgbClr val="1B224C"/>
              </a:solidFill>
              <a:latin typeface="Arial"/>
              <a:ea typeface="Arial"/>
              <a:cs typeface="Arial"/>
              <a:sym typeface="Arial"/>
            </a:endParaRPr>
          </a:p>
        </p:txBody>
      </p:sp>
      <p:sp>
        <p:nvSpPr>
          <p:cNvPr id="150" name="Google Shape;150;p14"/>
          <p:cNvSpPr/>
          <p:nvPr/>
        </p:nvSpPr>
        <p:spPr>
          <a:xfrm>
            <a:off x="1619318" y="4773859"/>
            <a:ext cx="1080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B課Bさん</a:t>
            </a:r>
            <a:endParaRPr sz="1000" b="1" i="0" u="none" strike="noStrike" cap="none">
              <a:solidFill>
                <a:srgbClr val="1B224C"/>
              </a:solidFill>
              <a:latin typeface="Arial"/>
              <a:ea typeface="Arial"/>
              <a:cs typeface="Arial"/>
              <a:sym typeface="Arial"/>
            </a:endParaRPr>
          </a:p>
        </p:txBody>
      </p:sp>
      <p:sp>
        <p:nvSpPr>
          <p:cNvPr id="151" name="Google Shape;151;p14"/>
          <p:cNvSpPr/>
          <p:nvPr/>
        </p:nvSpPr>
        <p:spPr>
          <a:xfrm>
            <a:off x="2814065" y="4773859"/>
            <a:ext cx="1080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C部Cさん</a:t>
            </a:r>
            <a:endParaRPr sz="1000" b="1" i="0" u="none" strike="noStrike" cap="none">
              <a:solidFill>
                <a:srgbClr val="1B224C"/>
              </a:solidFill>
              <a:latin typeface="Arial"/>
              <a:ea typeface="Arial"/>
              <a:cs typeface="Arial"/>
              <a:sym typeface="Arial"/>
            </a:endParaRPr>
          </a:p>
        </p:txBody>
      </p:sp>
      <p:sp>
        <p:nvSpPr>
          <p:cNvPr id="152" name="Google Shape;152;p14"/>
          <p:cNvSpPr/>
          <p:nvPr/>
        </p:nvSpPr>
        <p:spPr>
          <a:xfrm>
            <a:off x="4008821" y="4367734"/>
            <a:ext cx="1080600" cy="7905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Aさん</a:t>
            </a:r>
            <a:endParaRPr sz="1000" b="1" i="0" u="none" strike="noStrike" cap="none">
              <a:solidFill>
                <a:srgbClr val="1B224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t>
            </a:r>
            <a:endParaRPr sz="1000" b="1" i="0" u="none" strike="noStrike" cap="none">
              <a:solidFill>
                <a:srgbClr val="1B224C"/>
              </a:solidFill>
              <a:latin typeface="Arial"/>
              <a:ea typeface="Arial"/>
              <a:cs typeface="Arial"/>
              <a:sym typeface="Arial"/>
            </a:endParaRPr>
          </a:p>
        </p:txBody>
      </p:sp>
      <p:sp>
        <p:nvSpPr>
          <p:cNvPr id="153" name="Google Shape;153;p14"/>
          <p:cNvSpPr/>
          <p:nvPr/>
        </p:nvSpPr>
        <p:spPr>
          <a:xfrm>
            <a:off x="5208182" y="4773859"/>
            <a:ext cx="1080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A課Aさん</a:t>
            </a:r>
            <a:endParaRPr sz="1000" b="1" i="0" u="none" strike="noStrike" cap="none">
              <a:solidFill>
                <a:srgbClr val="1B224C"/>
              </a:solidFill>
              <a:latin typeface="Arial"/>
              <a:ea typeface="Arial"/>
              <a:cs typeface="Arial"/>
              <a:sym typeface="Arial"/>
            </a:endParaRPr>
          </a:p>
        </p:txBody>
      </p:sp>
      <p:sp>
        <p:nvSpPr>
          <p:cNvPr id="154" name="Google Shape;154;p14"/>
          <p:cNvSpPr/>
          <p:nvPr/>
        </p:nvSpPr>
        <p:spPr>
          <a:xfrm>
            <a:off x="1403032" y="5251503"/>
            <a:ext cx="170400" cy="168900"/>
          </a:xfrm>
          <a:prstGeom prst="ellipse">
            <a:avLst/>
          </a:prstGeom>
          <a:solidFill>
            <a:schemeClr val="accent6"/>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 name="Google Shape;155;p14"/>
          <p:cNvSpPr/>
          <p:nvPr/>
        </p:nvSpPr>
        <p:spPr>
          <a:xfrm>
            <a:off x="337871" y="5215209"/>
            <a:ext cx="582900" cy="205200"/>
          </a:xfrm>
          <a:prstGeom prst="rect">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カウ</a:t>
            </a:r>
            <a:endParaRPr sz="900" b="1" i="0" u="none" strike="noStrike" cap="none">
              <a:solidFill>
                <a:schemeClr val="dk1"/>
              </a:solidFill>
              <a:latin typeface="Arial"/>
              <a:ea typeface="Arial"/>
              <a:cs typeface="Arial"/>
              <a:sym typeface="Arial"/>
            </a:endParaRPr>
          </a:p>
        </p:txBody>
      </p:sp>
      <p:sp>
        <p:nvSpPr>
          <p:cNvPr id="156" name="Google Shape;156;p14"/>
          <p:cNvSpPr/>
          <p:nvPr/>
        </p:nvSpPr>
        <p:spPr>
          <a:xfrm>
            <a:off x="1403025" y="4705089"/>
            <a:ext cx="170400" cy="168600"/>
          </a:xfrm>
          <a:prstGeom prst="ellipse">
            <a:avLst/>
          </a:prstGeom>
          <a:solidFill>
            <a:schemeClr val="accent4"/>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7" name="Google Shape;157;p14"/>
          <p:cNvSpPr/>
          <p:nvPr/>
        </p:nvSpPr>
        <p:spPr>
          <a:xfrm>
            <a:off x="337871" y="4660982"/>
            <a:ext cx="582900" cy="205200"/>
          </a:xfrm>
          <a:prstGeom prst="rect">
            <a:avLst/>
          </a:prstGeom>
          <a:solidFill>
            <a:schemeClr val="accent6"/>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影響者</a:t>
            </a:r>
            <a:endParaRPr sz="900" b="1" i="0" u="none" strike="noStrike" cap="none">
              <a:solidFill>
                <a:schemeClr val="lt1"/>
              </a:solidFill>
              <a:latin typeface="Arial"/>
              <a:ea typeface="Arial"/>
              <a:cs typeface="Arial"/>
              <a:sym typeface="Arial"/>
            </a:endParaRPr>
          </a:p>
        </p:txBody>
      </p:sp>
      <p:sp>
        <p:nvSpPr>
          <p:cNvPr id="158" name="Google Shape;158;p14"/>
          <p:cNvSpPr/>
          <p:nvPr/>
        </p:nvSpPr>
        <p:spPr>
          <a:xfrm>
            <a:off x="2812422" y="3661638"/>
            <a:ext cx="1080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A部A様</a:t>
            </a:r>
            <a:endParaRPr sz="1000" b="1" i="0" u="none" strike="noStrike" cap="none">
              <a:solidFill>
                <a:srgbClr val="1B224C"/>
              </a:solidFill>
              <a:latin typeface="Arial"/>
              <a:ea typeface="Arial"/>
              <a:cs typeface="Arial"/>
              <a:sym typeface="Arial"/>
            </a:endParaRPr>
          </a:p>
        </p:txBody>
      </p:sp>
      <p:sp>
        <p:nvSpPr>
          <p:cNvPr id="159" name="Google Shape;159;p14"/>
          <p:cNvSpPr/>
          <p:nvPr/>
        </p:nvSpPr>
        <p:spPr>
          <a:xfrm>
            <a:off x="2725723" y="3548761"/>
            <a:ext cx="582900" cy="205200"/>
          </a:xfrm>
          <a:prstGeom prst="rect">
            <a:avLst/>
          </a:prstGeom>
          <a:solidFill>
            <a:srgbClr val="F3CFCE"/>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準決</a:t>
            </a:r>
            <a:endParaRPr sz="900" b="1" i="0" u="none" strike="noStrike" cap="none">
              <a:solidFill>
                <a:schemeClr val="dk1"/>
              </a:solidFill>
              <a:latin typeface="Arial"/>
              <a:ea typeface="Arial"/>
              <a:cs typeface="Arial"/>
              <a:sym typeface="Arial"/>
            </a:endParaRPr>
          </a:p>
        </p:txBody>
      </p:sp>
      <p:sp>
        <p:nvSpPr>
          <p:cNvPr id="160" name="Google Shape;160;p14"/>
          <p:cNvSpPr/>
          <p:nvPr/>
        </p:nvSpPr>
        <p:spPr>
          <a:xfrm>
            <a:off x="2814071" y="4049436"/>
            <a:ext cx="1080600" cy="318300"/>
          </a:xfrm>
          <a:prstGeom prst="rect">
            <a:avLst/>
          </a:prstGeom>
          <a:solidFill>
            <a:schemeClr val="dk2"/>
          </a:solidFill>
          <a:ln w="25400" cap="flat" cmpd="sng">
            <a:solidFill>
              <a:schemeClr val="dk1"/>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Arial"/>
                <a:ea typeface="Arial"/>
                <a:cs typeface="Arial"/>
                <a:sym typeface="Arial"/>
              </a:rPr>
              <a:t>Bさん 2022/05</a:t>
            </a: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Arial"/>
                <a:ea typeface="Arial"/>
                <a:cs typeface="Arial"/>
                <a:sym typeface="Arial"/>
              </a:rPr>
              <a:t>提案同席</a:t>
            </a:r>
            <a:endParaRPr sz="800" b="1" i="0" u="none" strike="noStrike" cap="none">
              <a:solidFill>
                <a:schemeClr val="lt1"/>
              </a:solidFill>
              <a:latin typeface="Arial"/>
              <a:ea typeface="Arial"/>
              <a:cs typeface="Arial"/>
              <a:sym typeface="Arial"/>
            </a:endParaRPr>
          </a:p>
        </p:txBody>
      </p:sp>
      <p:cxnSp>
        <p:nvCxnSpPr>
          <p:cNvPr id="161" name="Google Shape;161;p14"/>
          <p:cNvCxnSpPr>
            <a:stCxn id="160" idx="1"/>
            <a:endCxn id="150" idx="0"/>
          </p:cNvCxnSpPr>
          <p:nvPr/>
        </p:nvCxnSpPr>
        <p:spPr>
          <a:xfrm flipH="1">
            <a:off x="2159471" y="4208586"/>
            <a:ext cx="654600" cy="565200"/>
          </a:xfrm>
          <a:prstGeom prst="straightConnector1">
            <a:avLst/>
          </a:prstGeom>
          <a:noFill/>
          <a:ln w="19050" cap="flat" cmpd="sng">
            <a:solidFill>
              <a:srgbClr val="00818B"/>
            </a:solidFill>
            <a:prstDash val="solid"/>
            <a:round/>
            <a:headEnd type="triangle" w="med" len="med"/>
            <a:tailEnd type="triangle" w="med" len="med"/>
          </a:ln>
        </p:spPr>
      </p:cxnSp>
      <p:sp>
        <p:nvSpPr>
          <p:cNvPr id="162" name="Google Shape;162;p14"/>
          <p:cNvSpPr/>
          <p:nvPr/>
        </p:nvSpPr>
        <p:spPr>
          <a:xfrm>
            <a:off x="1428970" y="4284794"/>
            <a:ext cx="934500" cy="237300"/>
          </a:xfrm>
          <a:prstGeom prst="wedgeRectCallout">
            <a:avLst>
              <a:gd name="adj1" fmla="val 63264"/>
              <a:gd name="adj2" fmla="val 20065"/>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dk1"/>
                </a:solidFill>
                <a:latin typeface="Arial"/>
                <a:ea typeface="Arial"/>
                <a:cs typeface="Arial"/>
                <a:sym typeface="Arial"/>
              </a:rPr>
              <a:t>関係性が強い</a:t>
            </a:r>
            <a:endParaRPr sz="1500" b="1" i="0" u="none" strike="noStrike" cap="none">
              <a:solidFill>
                <a:srgbClr val="000000"/>
              </a:solidFill>
              <a:latin typeface="Arial"/>
              <a:ea typeface="Arial"/>
              <a:cs typeface="Arial"/>
              <a:sym typeface="Arial"/>
            </a:endParaRPr>
          </a:p>
        </p:txBody>
      </p:sp>
      <p:sp>
        <p:nvSpPr>
          <p:cNvPr id="163" name="Google Shape;163;p14"/>
          <p:cNvSpPr/>
          <p:nvPr/>
        </p:nvSpPr>
        <p:spPr>
          <a:xfrm>
            <a:off x="4018116" y="3661638"/>
            <a:ext cx="1080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B部B様</a:t>
            </a:r>
            <a:endParaRPr sz="1000" b="1" i="0" u="none" strike="noStrike" cap="none">
              <a:solidFill>
                <a:srgbClr val="1B224C"/>
              </a:solidFill>
              <a:latin typeface="Arial"/>
              <a:ea typeface="Arial"/>
              <a:cs typeface="Arial"/>
              <a:sym typeface="Arial"/>
            </a:endParaRPr>
          </a:p>
        </p:txBody>
      </p:sp>
      <p:sp>
        <p:nvSpPr>
          <p:cNvPr id="164" name="Google Shape;164;p14"/>
          <p:cNvSpPr/>
          <p:nvPr/>
        </p:nvSpPr>
        <p:spPr>
          <a:xfrm>
            <a:off x="3931416" y="3548761"/>
            <a:ext cx="582900" cy="205200"/>
          </a:xfrm>
          <a:prstGeom prst="rect">
            <a:avLst/>
          </a:prstGeom>
          <a:solidFill>
            <a:srgbClr val="F3CFCE"/>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準決</a:t>
            </a:r>
            <a:endParaRPr sz="900" b="1" i="0" u="none" strike="noStrike" cap="none">
              <a:solidFill>
                <a:schemeClr val="dk1"/>
              </a:solidFill>
              <a:latin typeface="Arial"/>
              <a:ea typeface="Arial"/>
              <a:cs typeface="Arial"/>
              <a:sym typeface="Arial"/>
            </a:endParaRPr>
          </a:p>
        </p:txBody>
      </p:sp>
      <p:sp>
        <p:nvSpPr>
          <p:cNvPr id="165" name="Google Shape;165;p14"/>
          <p:cNvSpPr/>
          <p:nvPr/>
        </p:nvSpPr>
        <p:spPr>
          <a:xfrm>
            <a:off x="5208182" y="3661634"/>
            <a:ext cx="1080600" cy="384300"/>
          </a:xfrm>
          <a:prstGeom prst="rect">
            <a:avLst/>
          </a:prstGeom>
          <a:solidFill>
            <a:srgbClr val="FFFFFF"/>
          </a:solidFill>
          <a:ln w="9525"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C部C様</a:t>
            </a:r>
            <a:endParaRPr sz="1000" b="1" i="0" u="none" strike="noStrike" cap="none">
              <a:solidFill>
                <a:srgbClr val="1B224C"/>
              </a:solidFill>
              <a:latin typeface="Arial"/>
              <a:ea typeface="Arial"/>
              <a:cs typeface="Arial"/>
              <a:sym typeface="Arial"/>
            </a:endParaRPr>
          </a:p>
        </p:txBody>
      </p:sp>
      <p:sp>
        <p:nvSpPr>
          <p:cNvPr id="166" name="Google Shape;166;p14"/>
          <p:cNvSpPr/>
          <p:nvPr/>
        </p:nvSpPr>
        <p:spPr>
          <a:xfrm>
            <a:off x="6402930" y="3661634"/>
            <a:ext cx="1080600" cy="384300"/>
          </a:xfrm>
          <a:prstGeom prst="rect">
            <a:avLst/>
          </a:prstGeom>
          <a:solidFill>
            <a:srgbClr val="FFFFFF"/>
          </a:solidFill>
          <a:ln w="9525"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D部D様</a:t>
            </a:r>
            <a:endParaRPr sz="1000" b="1" i="0" u="none" strike="noStrike" cap="none">
              <a:solidFill>
                <a:srgbClr val="1B224C"/>
              </a:solidFill>
              <a:latin typeface="Arial"/>
              <a:ea typeface="Arial"/>
              <a:cs typeface="Arial"/>
              <a:sym typeface="Arial"/>
            </a:endParaRPr>
          </a:p>
        </p:txBody>
      </p:sp>
      <p:sp>
        <p:nvSpPr>
          <p:cNvPr id="167" name="Google Shape;167;p14"/>
          <p:cNvSpPr/>
          <p:nvPr/>
        </p:nvSpPr>
        <p:spPr>
          <a:xfrm>
            <a:off x="7597677" y="3661634"/>
            <a:ext cx="1080600" cy="384300"/>
          </a:xfrm>
          <a:prstGeom prst="rect">
            <a:avLst/>
          </a:prstGeom>
          <a:solidFill>
            <a:srgbClr val="FFFFFF"/>
          </a:solidFill>
          <a:ln w="9525"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E部E様</a:t>
            </a:r>
            <a:endParaRPr sz="1000" b="1" i="0" u="none" strike="noStrike" cap="none">
              <a:solidFill>
                <a:srgbClr val="1B224C"/>
              </a:solidFill>
              <a:latin typeface="Arial"/>
              <a:ea typeface="Arial"/>
              <a:cs typeface="Arial"/>
              <a:sym typeface="Arial"/>
            </a:endParaRPr>
          </a:p>
        </p:txBody>
      </p:sp>
      <p:sp>
        <p:nvSpPr>
          <p:cNvPr id="168" name="Google Shape;168;p14"/>
          <p:cNvSpPr/>
          <p:nvPr/>
        </p:nvSpPr>
        <p:spPr>
          <a:xfrm>
            <a:off x="8792424" y="3661634"/>
            <a:ext cx="1080600" cy="384300"/>
          </a:xfrm>
          <a:prstGeom prst="rect">
            <a:avLst/>
          </a:prstGeom>
          <a:solidFill>
            <a:srgbClr val="FFFFFF"/>
          </a:solidFill>
          <a:ln w="9525"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F部F様</a:t>
            </a:r>
            <a:endParaRPr sz="1000" b="1" i="0" u="none" strike="noStrike" cap="none">
              <a:solidFill>
                <a:srgbClr val="1B224C"/>
              </a:solidFill>
              <a:latin typeface="Arial"/>
              <a:ea typeface="Arial"/>
              <a:cs typeface="Arial"/>
              <a:sym typeface="Arial"/>
            </a:endParaRPr>
          </a:p>
        </p:txBody>
      </p:sp>
      <p:sp>
        <p:nvSpPr>
          <p:cNvPr id="169" name="Google Shape;169;p14"/>
          <p:cNvSpPr/>
          <p:nvPr/>
        </p:nvSpPr>
        <p:spPr>
          <a:xfrm>
            <a:off x="6402930" y="4773859"/>
            <a:ext cx="1080600" cy="384300"/>
          </a:xfrm>
          <a:prstGeom prst="rect">
            <a:avLst/>
          </a:prstGeom>
          <a:solidFill>
            <a:srgbClr val="FFFFFF"/>
          </a:solidFill>
          <a:ln w="9525"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B課Bさん</a:t>
            </a:r>
            <a:endParaRPr sz="1000" b="1" i="0" u="none" strike="noStrike" cap="none">
              <a:solidFill>
                <a:srgbClr val="1B224C"/>
              </a:solidFill>
              <a:latin typeface="Arial"/>
              <a:ea typeface="Arial"/>
              <a:cs typeface="Arial"/>
              <a:sym typeface="Arial"/>
            </a:endParaRPr>
          </a:p>
        </p:txBody>
      </p:sp>
      <p:sp>
        <p:nvSpPr>
          <p:cNvPr id="170" name="Google Shape;170;p14"/>
          <p:cNvSpPr/>
          <p:nvPr/>
        </p:nvSpPr>
        <p:spPr>
          <a:xfrm>
            <a:off x="7597677" y="4773859"/>
            <a:ext cx="1080600" cy="384300"/>
          </a:xfrm>
          <a:prstGeom prst="rect">
            <a:avLst/>
          </a:prstGeom>
          <a:solidFill>
            <a:srgbClr val="FFFFFF"/>
          </a:solidFill>
          <a:ln w="9525" cap="flat" cmpd="sng">
            <a:solidFill>
              <a:srgbClr val="1B224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C部Cさん</a:t>
            </a:r>
            <a:endParaRPr sz="1000" b="1" i="0" u="none" strike="noStrike" cap="none">
              <a:solidFill>
                <a:srgbClr val="1B224C"/>
              </a:solidFill>
              <a:latin typeface="Arial"/>
              <a:ea typeface="Arial"/>
              <a:cs typeface="Arial"/>
              <a:sym typeface="Arial"/>
            </a:endParaRPr>
          </a:p>
        </p:txBody>
      </p:sp>
      <p:sp>
        <p:nvSpPr>
          <p:cNvPr id="171" name="Google Shape;171;p14"/>
          <p:cNvSpPr/>
          <p:nvPr/>
        </p:nvSpPr>
        <p:spPr>
          <a:xfrm>
            <a:off x="9287544" y="3175762"/>
            <a:ext cx="860700" cy="353400"/>
          </a:xfrm>
          <a:prstGeom prst="roundRect">
            <a:avLst>
              <a:gd name="adj" fmla="val 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400"/>
              </a:spcBef>
              <a:spcAft>
                <a:spcPts val="0"/>
              </a:spcAft>
              <a:buClr>
                <a:srgbClr val="000000"/>
              </a:buClr>
              <a:buSzPts val="800"/>
              <a:buFont typeface="Arial"/>
              <a:buNone/>
            </a:pPr>
            <a:r>
              <a:rPr lang="ja-JP" sz="800" b="1" i="0" u="none" strike="noStrike" cap="none">
                <a:solidFill>
                  <a:srgbClr val="1B224C"/>
                </a:solidFill>
                <a:latin typeface="Arial"/>
                <a:ea typeface="Arial"/>
                <a:cs typeface="Arial"/>
                <a:sym typeface="Arial"/>
              </a:rPr>
              <a:t>予算の取り</a:t>
            </a:r>
            <a:br>
              <a:rPr lang="ja-JP" sz="800" b="1" i="0" u="none" strike="noStrike" cap="none">
                <a:solidFill>
                  <a:srgbClr val="1B224C"/>
                </a:solidFill>
                <a:latin typeface="Arial"/>
                <a:ea typeface="Arial"/>
                <a:cs typeface="Arial"/>
                <a:sym typeface="Arial"/>
              </a:rPr>
            </a:br>
            <a:r>
              <a:rPr lang="ja-JP" sz="800" b="1" i="0" u="none" strike="noStrike" cap="none">
                <a:solidFill>
                  <a:srgbClr val="1B224C"/>
                </a:solidFill>
                <a:latin typeface="Arial"/>
                <a:ea typeface="Arial"/>
                <a:cs typeface="Arial"/>
                <a:sym typeface="Arial"/>
              </a:rPr>
              <a:t>まとめはここ</a:t>
            </a:r>
            <a:endParaRPr sz="800" b="1" i="0" u="none" strike="noStrike" cap="none">
              <a:solidFill>
                <a:srgbClr val="1B224C"/>
              </a:solidFill>
              <a:latin typeface="Arial"/>
              <a:ea typeface="Arial"/>
              <a:cs typeface="Arial"/>
              <a:sym typeface="Arial"/>
            </a:endParaRPr>
          </a:p>
        </p:txBody>
      </p:sp>
      <p:sp>
        <p:nvSpPr>
          <p:cNvPr id="172" name="Google Shape;172;p14"/>
          <p:cNvSpPr/>
          <p:nvPr/>
        </p:nvSpPr>
        <p:spPr>
          <a:xfrm rot="10800000">
            <a:off x="9672145" y="3521464"/>
            <a:ext cx="91500" cy="789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1B224C"/>
              </a:solidFill>
              <a:latin typeface="Arial"/>
              <a:ea typeface="Arial"/>
              <a:cs typeface="Arial"/>
              <a:sym typeface="Arial"/>
            </a:endParaRPr>
          </a:p>
        </p:txBody>
      </p:sp>
      <p:sp>
        <p:nvSpPr>
          <p:cNvPr id="173" name="Google Shape;173;p14"/>
          <p:cNvSpPr/>
          <p:nvPr/>
        </p:nvSpPr>
        <p:spPr>
          <a:xfrm>
            <a:off x="4018120" y="2947159"/>
            <a:ext cx="3579600" cy="384300"/>
          </a:xfrm>
          <a:prstGeom prst="rect">
            <a:avLst/>
          </a:prstGeom>
          <a:solidFill>
            <a:srgbClr val="FFFFFF"/>
          </a:solidFill>
          <a:ln w="19050" cap="flat" cmpd="sng">
            <a:solidFill>
              <a:srgbClr val="1B22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1B224C"/>
                </a:solidFill>
                <a:latin typeface="Arial"/>
                <a:ea typeface="Arial"/>
                <a:cs typeface="Arial"/>
                <a:sym typeface="Arial"/>
              </a:rPr>
              <a:t>代表取締役社長 A様 2022年に就任のプロパー</a:t>
            </a:r>
            <a:endParaRPr sz="1000" b="1" i="0" u="none" strike="noStrike" cap="none">
              <a:solidFill>
                <a:srgbClr val="1B224C"/>
              </a:solidFill>
              <a:latin typeface="Arial"/>
              <a:ea typeface="Arial"/>
              <a:cs typeface="Arial"/>
              <a:sym typeface="Arial"/>
            </a:endParaRPr>
          </a:p>
        </p:txBody>
      </p:sp>
      <p:sp>
        <p:nvSpPr>
          <p:cNvPr id="174" name="Google Shape;174;p14"/>
          <p:cNvSpPr/>
          <p:nvPr/>
        </p:nvSpPr>
        <p:spPr>
          <a:xfrm>
            <a:off x="7561646" y="2945760"/>
            <a:ext cx="1080600" cy="384300"/>
          </a:xfrm>
          <a:prstGeom prst="rect">
            <a:avLst/>
          </a:prstGeom>
          <a:solidFill>
            <a:schemeClr val="dk2"/>
          </a:solidFill>
          <a:ln w="25400" cap="flat" cmpd="sng">
            <a:solidFill>
              <a:schemeClr val="dk1"/>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Arial"/>
                <a:ea typeface="Arial"/>
                <a:cs typeface="Arial"/>
                <a:sym typeface="Arial"/>
              </a:rPr>
              <a:t>Aさん 2022/05</a:t>
            </a:r>
            <a:endParaRPr sz="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ja-JP" sz="800" b="1" i="0" u="none" strike="noStrike" cap="none">
                <a:solidFill>
                  <a:schemeClr val="lt1"/>
                </a:solidFill>
                <a:latin typeface="Arial"/>
                <a:ea typeface="Arial"/>
                <a:cs typeface="Arial"/>
                <a:sym typeface="Arial"/>
              </a:rPr>
              <a:t>提案同席</a:t>
            </a:r>
            <a:endParaRPr sz="800" b="1" i="0" u="none" strike="noStrike" cap="none">
              <a:solidFill>
                <a:schemeClr val="lt1"/>
              </a:solidFill>
              <a:latin typeface="Arial"/>
              <a:ea typeface="Arial"/>
              <a:cs typeface="Arial"/>
              <a:sym typeface="Arial"/>
            </a:endParaRPr>
          </a:p>
        </p:txBody>
      </p:sp>
      <p:sp>
        <p:nvSpPr>
          <p:cNvPr id="175" name="Google Shape;175;p14"/>
          <p:cNvSpPr/>
          <p:nvPr/>
        </p:nvSpPr>
        <p:spPr>
          <a:xfrm>
            <a:off x="3931420" y="2843484"/>
            <a:ext cx="860700" cy="205200"/>
          </a:xfrm>
          <a:prstGeom prst="rect">
            <a:avLst/>
          </a:prstGeom>
          <a:solidFill>
            <a:schemeClr val="accent2"/>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chemeClr val="lt1"/>
                </a:solidFill>
                <a:latin typeface="Arial"/>
                <a:ea typeface="Arial"/>
                <a:cs typeface="Arial"/>
                <a:sym typeface="Arial"/>
              </a:rPr>
              <a:t>意思決定者</a:t>
            </a:r>
            <a:endParaRPr sz="900" b="1" i="0" u="none" strike="noStrike" cap="none">
              <a:solidFill>
                <a:schemeClr val="lt1"/>
              </a:solidFill>
              <a:latin typeface="Arial"/>
              <a:ea typeface="Arial"/>
              <a:cs typeface="Arial"/>
              <a:sym typeface="Arial"/>
            </a:endParaRPr>
          </a:p>
        </p:txBody>
      </p:sp>
      <p:sp>
        <p:nvSpPr>
          <p:cNvPr id="176" name="Google Shape;176;p14"/>
          <p:cNvSpPr txBox="1"/>
          <p:nvPr/>
        </p:nvSpPr>
        <p:spPr>
          <a:xfrm>
            <a:off x="7483527" y="6120716"/>
            <a:ext cx="2603100" cy="186000"/>
          </a:xfrm>
          <a:prstGeom prst="rect">
            <a:avLst/>
          </a:prstGeom>
          <a:noFill/>
          <a:ln>
            <a:noFill/>
          </a:ln>
        </p:spPr>
        <p:txBody>
          <a:bodyPr spcFirstLastPara="1" wrap="square" lIns="31800" tIns="31800" rIns="31800" bIns="318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ja-JP" sz="800" b="1" i="0" u="none" strike="noStrike" cap="none">
                <a:solidFill>
                  <a:schemeClr val="dk1"/>
                </a:solidFill>
                <a:latin typeface="Arial"/>
                <a:ea typeface="Arial"/>
                <a:cs typeface="Arial"/>
                <a:sym typeface="Arial"/>
              </a:rPr>
              <a:t>更新日：YYYY/XX/XX　担当：B</a:t>
            </a:r>
            <a:endParaRPr sz="800" b="1" i="0" u="none" strike="noStrike" cap="none">
              <a:solidFill>
                <a:schemeClr val="dk1"/>
              </a:solidFill>
              <a:latin typeface="Arial"/>
              <a:ea typeface="Arial"/>
              <a:cs typeface="Arial"/>
              <a:sym typeface="Arial"/>
            </a:endParaRPr>
          </a:p>
        </p:txBody>
      </p:sp>
      <p:sp>
        <p:nvSpPr>
          <p:cNvPr id="177" name="Google Shape;177;p14"/>
          <p:cNvSpPr/>
          <p:nvPr/>
        </p:nvSpPr>
        <p:spPr>
          <a:xfrm>
            <a:off x="2606794" y="4704926"/>
            <a:ext cx="170400" cy="168900"/>
          </a:xfrm>
          <a:prstGeom prst="ellipse">
            <a:avLst/>
          </a:prstGeom>
          <a:solidFill>
            <a:schemeClr val="accent2"/>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8" name="Google Shape;178;p14"/>
          <p:cNvSpPr/>
          <p:nvPr/>
        </p:nvSpPr>
        <p:spPr>
          <a:xfrm>
            <a:off x="3804009" y="4279829"/>
            <a:ext cx="170400" cy="168900"/>
          </a:xfrm>
          <a:prstGeom prst="ellipse">
            <a:avLst/>
          </a:prstGeom>
          <a:solidFill>
            <a:schemeClr val="accent3"/>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79" name="Google Shape;179;p14"/>
          <p:cNvSpPr/>
          <p:nvPr/>
        </p:nvSpPr>
        <p:spPr>
          <a:xfrm>
            <a:off x="8554901" y="2861627"/>
            <a:ext cx="170400" cy="168900"/>
          </a:xfrm>
          <a:prstGeom prst="ellipse">
            <a:avLst/>
          </a:prstGeom>
          <a:solidFill>
            <a:schemeClr val="accent6"/>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80" name="Google Shape;180;p14"/>
          <p:cNvSpPr/>
          <p:nvPr/>
        </p:nvSpPr>
        <p:spPr>
          <a:xfrm>
            <a:off x="5167179" y="3548761"/>
            <a:ext cx="582900" cy="205200"/>
          </a:xfrm>
          <a:prstGeom prst="rect">
            <a:avLst/>
          </a:prstGeom>
          <a:solidFill>
            <a:srgbClr val="F3CFCE"/>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準決</a:t>
            </a:r>
            <a:endParaRPr sz="900" b="1" i="0" u="none" strike="noStrike" cap="none">
              <a:solidFill>
                <a:schemeClr val="dk1"/>
              </a:solidFill>
              <a:latin typeface="Arial"/>
              <a:ea typeface="Arial"/>
              <a:cs typeface="Arial"/>
              <a:sym typeface="Arial"/>
            </a:endParaRPr>
          </a:p>
        </p:txBody>
      </p:sp>
      <p:cxnSp>
        <p:nvCxnSpPr>
          <p:cNvPr id="181" name="Google Shape;181;p14"/>
          <p:cNvCxnSpPr/>
          <p:nvPr/>
        </p:nvCxnSpPr>
        <p:spPr>
          <a:xfrm>
            <a:off x="6356183" y="3320109"/>
            <a:ext cx="0" cy="176400"/>
          </a:xfrm>
          <a:prstGeom prst="straightConnector1">
            <a:avLst/>
          </a:prstGeom>
          <a:noFill/>
          <a:ln w="19050" cap="flat" cmpd="sng">
            <a:solidFill>
              <a:schemeClr val="dk1"/>
            </a:solidFill>
            <a:prstDash val="solid"/>
            <a:round/>
            <a:headEnd type="none" w="sm" len="sm"/>
            <a:tailEnd type="none" w="sm" len="sm"/>
          </a:ln>
        </p:spPr>
      </p:cxnSp>
      <p:cxnSp>
        <p:nvCxnSpPr>
          <p:cNvPr id="182" name="Google Shape;182;p14"/>
          <p:cNvCxnSpPr/>
          <p:nvPr/>
        </p:nvCxnSpPr>
        <p:spPr>
          <a:xfrm>
            <a:off x="3368433" y="3481135"/>
            <a:ext cx="0" cy="186000"/>
          </a:xfrm>
          <a:prstGeom prst="straightConnector1">
            <a:avLst/>
          </a:prstGeom>
          <a:noFill/>
          <a:ln w="19050" cap="flat" cmpd="sng">
            <a:solidFill>
              <a:schemeClr val="dk1"/>
            </a:solidFill>
            <a:prstDash val="solid"/>
            <a:round/>
            <a:headEnd type="none" w="sm" len="sm"/>
            <a:tailEnd type="none" w="sm" len="sm"/>
          </a:ln>
        </p:spPr>
      </p:cxnSp>
      <p:cxnSp>
        <p:nvCxnSpPr>
          <p:cNvPr id="183" name="Google Shape;183;p14"/>
          <p:cNvCxnSpPr/>
          <p:nvPr/>
        </p:nvCxnSpPr>
        <p:spPr>
          <a:xfrm>
            <a:off x="4560633" y="3481135"/>
            <a:ext cx="0" cy="186000"/>
          </a:xfrm>
          <a:prstGeom prst="straightConnector1">
            <a:avLst/>
          </a:prstGeom>
          <a:noFill/>
          <a:ln w="19050" cap="flat" cmpd="sng">
            <a:solidFill>
              <a:schemeClr val="dk1"/>
            </a:solidFill>
            <a:prstDash val="solid"/>
            <a:round/>
            <a:headEnd type="none" w="sm" len="sm"/>
            <a:tailEnd type="none" w="sm" len="sm"/>
          </a:ln>
        </p:spPr>
      </p:cxnSp>
      <p:cxnSp>
        <p:nvCxnSpPr>
          <p:cNvPr id="184" name="Google Shape;184;p14"/>
          <p:cNvCxnSpPr/>
          <p:nvPr/>
        </p:nvCxnSpPr>
        <p:spPr>
          <a:xfrm>
            <a:off x="5807908" y="3481135"/>
            <a:ext cx="0" cy="186000"/>
          </a:xfrm>
          <a:prstGeom prst="straightConnector1">
            <a:avLst/>
          </a:prstGeom>
          <a:noFill/>
          <a:ln w="19050" cap="flat" cmpd="sng">
            <a:solidFill>
              <a:schemeClr val="dk1"/>
            </a:solidFill>
            <a:prstDash val="solid"/>
            <a:round/>
            <a:headEnd type="none" w="sm" len="sm"/>
            <a:tailEnd type="none" w="sm" len="sm"/>
          </a:ln>
        </p:spPr>
      </p:cxnSp>
      <p:cxnSp>
        <p:nvCxnSpPr>
          <p:cNvPr id="185" name="Google Shape;185;p14"/>
          <p:cNvCxnSpPr/>
          <p:nvPr/>
        </p:nvCxnSpPr>
        <p:spPr>
          <a:xfrm>
            <a:off x="6943233" y="3481135"/>
            <a:ext cx="0" cy="186000"/>
          </a:xfrm>
          <a:prstGeom prst="straightConnector1">
            <a:avLst/>
          </a:prstGeom>
          <a:noFill/>
          <a:ln w="19050" cap="flat" cmpd="sng">
            <a:solidFill>
              <a:schemeClr val="dk1"/>
            </a:solidFill>
            <a:prstDash val="solid"/>
            <a:round/>
            <a:headEnd type="none" w="sm" len="sm"/>
            <a:tailEnd type="none" w="sm" len="sm"/>
          </a:ln>
        </p:spPr>
      </p:cxnSp>
      <p:cxnSp>
        <p:nvCxnSpPr>
          <p:cNvPr id="186" name="Google Shape;186;p14"/>
          <p:cNvCxnSpPr/>
          <p:nvPr/>
        </p:nvCxnSpPr>
        <p:spPr>
          <a:xfrm>
            <a:off x="8137983" y="3481135"/>
            <a:ext cx="0" cy="186000"/>
          </a:xfrm>
          <a:prstGeom prst="straightConnector1">
            <a:avLst/>
          </a:prstGeom>
          <a:noFill/>
          <a:ln w="19050" cap="flat" cmpd="sng">
            <a:solidFill>
              <a:schemeClr val="dk1"/>
            </a:solidFill>
            <a:prstDash val="solid"/>
            <a:round/>
            <a:headEnd type="none" w="sm" len="sm"/>
            <a:tailEnd type="none" w="sm" len="sm"/>
          </a:ln>
        </p:spPr>
      </p:cxnSp>
      <p:cxnSp>
        <p:nvCxnSpPr>
          <p:cNvPr id="187" name="Google Shape;187;p14"/>
          <p:cNvCxnSpPr/>
          <p:nvPr/>
        </p:nvCxnSpPr>
        <p:spPr>
          <a:xfrm>
            <a:off x="9211333" y="3481135"/>
            <a:ext cx="0" cy="186000"/>
          </a:xfrm>
          <a:prstGeom prst="straightConnector1">
            <a:avLst/>
          </a:prstGeom>
          <a:noFill/>
          <a:ln w="19050" cap="flat" cmpd="sng">
            <a:solidFill>
              <a:schemeClr val="dk1"/>
            </a:solidFill>
            <a:prstDash val="solid"/>
            <a:round/>
            <a:headEnd type="none" w="sm" len="sm"/>
            <a:tailEnd type="none" w="sm" len="sm"/>
          </a:ln>
        </p:spPr>
      </p:cxnSp>
      <p:cxnSp>
        <p:nvCxnSpPr>
          <p:cNvPr id="188" name="Google Shape;188;p14"/>
          <p:cNvCxnSpPr/>
          <p:nvPr/>
        </p:nvCxnSpPr>
        <p:spPr>
          <a:xfrm>
            <a:off x="3360328" y="3481833"/>
            <a:ext cx="5842800" cy="10200"/>
          </a:xfrm>
          <a:prstGeom prst="straightConnector1">
            <a:avLst/>
          </a:prstGeom>
          <a:noFill/>
          <a:ln w="19050" cap="flat" cmpd="sng">
            <a:solidFill>
              <a:schemeClr val="dk2"/>
            </a:solidFill>
            <a:prstDash val="solid"/>
            <a:round/>
            <a:headEnd type="none" w="sm" len="sm"/>
            <a:tailEnd type="none" w="sm" len="sm"/>
          </a:ln>
        </p:spPr>
      </p:cxnSp>
      <p:cxnSp>
        <p:nvCxnSpPr>
          <p:cNvPr id="189" name="Google Shape;189;p14"/>
          <p:cNvCxnSpPr>
            <a:stCxn id="160" idx="2"/>
            <a:endCxn id="151" idx="0"/>
          </p:cNvCxnSpPr>
          <p:nvPr/>
        </p:nvCxnSpPr>
        <p:spPr>
          <a:xfrm>
            <a:off x="3354371" y="4367736"/>
            <a:ext cx="0" cy="406200"/>
          </a:xfrm>
          <a:prstGeom prst="straightConnector1">
            <a:avLst/>
          </a:prstGeom>
          <a:noFill/>
          <a:ln w="19050" cap="flat" cmpd="sng">
            <a:solidFill>
              <a:schemeClr val="dk1"/>
            </a:solidFill>
            <a:prstDash val="solid"/>
            <a:round/>
            <a:headEnd type="none" w="sm" len="sm"/>
            <a:tailEnd type="none" w="sm" len="sm"/>
          </a:ln>
        </p:spPr>
      </p:cxnSp>
      <p:cxnSp>
        <p:nvCxnSpPr>
          <p:cNvPr id="190" name="Google Shape;190;p14"/>
          <p:cNvCxnSpPr/>
          <p:nvPr/>
        </p:nvCxnSpPr>
        <p:spPr>
          <a:xfrm>
            <a:off x="964833" y="4587935"/>
            <a:ext cx="0" cy="186000"/>
          </a:xfrm>
          <a:prstGeom prst="straightConnector1">
            <a:avLst/>
          </a:prstGeom>
          <a:noFill/>
          <a:ln w="19050" cap="flat" cmpd="sng">
            <a:solidFill>
              <a:schemeClr val="dk1"/>
            </a:solidFill>
            <a:prstDash val="solid"/>
            <a:round/>
            <a:headEnd type="none" w="sm" len="sm"/>
            <a:tailEnd type="none" w="sm" len="sm"/>
          </a:ln>
        </p:spPr>
      </p:cxnSp>
      <p:cxnSp>
        <p:nvCxnSpPr>
          <p:cNvPr id="191" name="Google Shape;191;p14"/>
          <p:cNvCxnSpPr/>
          <p:nvPr/>
        </p:nvCxnSpPr>
        <p:spPr>
          <a:xfrm>
            <a:off x="2159608" y="4587935"/>
            <a:ext cx="0" cy="186000"/>
          </a:xfrm>
          <a:prstGeom prst="straightConnector1">
            <a:avLst/>
          </a:prstGeom>
          <a:noFill/>
          <a:ln w="19050" cap="flat" cmpd="sng">
            <a:solidFill>
              <a:schemeClr val="dk1"/>
            </a:solidFill>
            <a:prstDash val="solid"/>
            <a:round/>
            <a:headEnd type="none" w="sm" len="sm"/>
            <a:tailEnd type="none" w="sm" len="sm"/>
          </a:ln>
        </p:spPr>
      </p:cxnSp>
      <p:cxnSp>
        <p:nvCxnSpPr>
          <p:cNvPr id="192" name="Google Shape;192;p14"/>
          <p:cNvCxnSpPr/>
          <p:nvPr/>
        </p:nvCxnSpPr>
        <p:spPr>
          <a:xfrm>
            <a:off x="5816508" y="4039948"/>
            <a:ext cx="0" cy="738000"/>
          </a:xfrm>
          <a:prstGeom prst="straightConnector1">
            <a:avLst/>
          </a:prstGeom>
          <a:noFill/>
          <a:ln w="19050" cap="flat" cmpd="sng">
            <a:solidFill>
              <a:schemeClr val="dk1"/>
            </a:solidFill>
            <a:prstDash val="solid"/>
            <a:round/>
            <a:headEnd type="none" w="sm" len="sm"/>
            <a:tailEnd type="none" w="sm" len="sm"/>
          </a:ln>
        </p:spPr>
      </p:cxnSp>
      <p:cxnSp>
        <p:nvCxnSpPr>
          <p:cNvPr id="193" name="Google Shape;193;p14"/>
          <p:cNvCxnSpPr/>
          <p:nvPr/>
        </p:nvCxnSpPr>
        <p:spPr>
          <a:xfrm>
            <a:off x="6934583" y="4393654"/>
            <a:ext cx="0" cy="384300"/>
          </a:xfrm>
          <a:prstGeom prst="straightConnector1">
            <a:avLst/>
          </a:prstGeom>
          <a:noFill/>
          <a:ln w="19050" cap="flat" cmpd="sng">
            <a:solidFill>
              <a:schemeClr val="dk1"/>
            </a:solidFill>
            <a:prstDash val="solid"/>
            <a:round/>
            <a:headEnd type="none" w="sm" len="sm"/>
            <a:tailEnd type="none" w="sm" len="sm"/>
          </a:ln>
        </p:spPr>
      </p:cxnSp>
      <p:cxnSp>
        <p:nvCxnSpPr>
          <p:cNvPr id="194" name="Google Shape;194;p14"/>
          <p:cNvCxnSpPr/>
          <p:nvPr/>
        </p:nvCxnSpPr>
        <p:spPr>
          <a:xfrm>
            <a:off x="8137983" y="4393654"/>
            <a:ext cx="0" cy="384300"/>
          </a:xfrm>
          <a:prstGeom prst="straightConnector1">
            <a:avLst/>
          </a:prstGeom>
          <a:noFill/>
          <a:ln w="19050" cap="flat" cmpd="sng">
            <a:solidFill>
              <a:schemeClr val="dk1"/>
            </a:solidFill>
            <a:prstDash val="solid"/>
            <a:round/>
            <a:headEnd type="none" w="sm" len="sm"/>
            <a:tailEnd type="none" w="sm" len="sm"/>
          </a:ln>
        </p:spPr>
      </p:cxnSp>
      <p:cxnSp>
        <p:nvCxnSpPr>
          <p:cNvPr id="195" name="Google Shape;195;p14"/>
          <p:cNvCxnSpPr/>
          <p:nvPr/>
        </p:nvCxnSpPr>
        <p:spPr>
          <a:xfrm>
            <a:off x="5814333" y="4399609"/>
            <a:ext cx="2330700" cy="0"/>
          </a:xfrm>
          <a:prstGeom prst="straightConnector1">
            <a:avLst/>
          </a:prstGeom>
          <a:noFill/>
          <a:ln w="19050" cap="flat" cmpd="sng">
            <a:solidFill>
              <a:schemeClr val="dk1"/>
            </a:solidFill>
            <a:prstDash val="solid"/>
            <a:round/>
            <a:headEnd type="none" w="sm" len="sm"/>
            <a:tailEnd type="none" w="sm" len="sm"/>
          </a:ln>
        </p:spPr>
      </p:cxnSp>
      <p:sp>
        <p:nvSpPr>
          <p:cNvPr id="196" name="Google Shape;196;p14"/>
          <p:cNvSpPr txBox="1"/>
          <p:nvPr/>
        </p:nvSpPr>
        <p:spPr>
          <a:xfrm rot="10800000">
            <a:off x="4638278" y="1974744"/>
            <a:ext cx="62400" cy="51900"/>
          </a:xfrm>
          <a:prstGeom prst="rect">
            <a:avLst/>
          </a:prstGeom>
          <a:noFill/>
          <a:ln>
            <a:noFill/>
          </a:ln>
        </p:spPr>
        <p:txBody>
          <a:bodyPr spcFirstLastPara="1" wrap="square" lIns="31800" tIns="31800" rIns="31800" bIns="318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1600" b="0" i="0" u="none" strike="noStrike" cap="none">
              <a:solidFill>
                <a:schemeClr val="dk1"/>
              </a:solidFill>
              <a:latin typeface="Arial"/>
              <a:ea typeface="Arial"/>
              <a:cs typeface="Arial"/>
              <a:sym typeface="Arial"/>
            </a:endParaRPr>
          </a:p>
        </p:txBody>
      </p:sp>
      <p:sp>
        <p:nvSpPr>
          <p:cNvPr id="197" name="Google Shape;197;p14"/>
          <p:cNvSpPr/>
          <p:nvPr/>
        </p:nvSpPr>
        <p:spPr>
          <a:xfrm>
            <a:off x="3640556" y="1076755"/>
            <a:ext cx="1060120" cy="193099"/>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意思決定者</a:t>
            </a:r>
            <a:endParaRPr sz="900" b="1" i="0" u="none" strike="noStrike" cap="none">
              <a:solidFill>
                <a:schemeClr val="lt1"/>
              </a:solidFill>
              <a:latin typeface="Arial"/>
              <a:ea typeface="Arial"/>
              <a:cs typeface="Arial"/>
              <a:sym typeface="Arial"/>
            </a:endParaRPr>
          </a:p>
        </p:txBody>
      </p:sp>
      <p:sp>
        <p:nvSpPr>
          <p:cNvPr id="198" name="Google Shape;198;p14"/>
          <p:cNvSpPr/>
          <p:nvPr/>
        </p:nvSpPr>
        <p:spPr>
          <a:xfrm>
            <a:off x="3648831" y="1601283"/>
            <a:ext cx="1060120" cy="197514"/>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影響者</a:t>
            </a:r>
            <a:endParaRPr sz="900" b="1" i="0" u="none" strike="noStrike" cap="none">
              <a:solidFill>
                <a:schemeClr val="lt1"/>
              </a:solidFill>
              <a:latin typeface="Arial"/>
              <a:ea typeface="Arial"/>
              <a:cs typeface="Arial"/>
              <a:sym typeface="Arial"/>
            </a:endParaRPr>
          </a:p>
        </p:txBody>
      </p:sp>
      <p:sp>
        <p:nvSpPr>
          <p:cNvPr id="199" name="Google Shape;199;p14"/>
          <p:cNvSpPr/>
          <p:nvPr/>
        </p:nvSpPr>
        <p:spPr>
          <a:xfrm>
            <a:off x="3637344" y="1865754"/>
            <a:ext cx="1060120" cy="197514"/>
          </a:xfrm>
          <a:prstGeom prst="rect">
            <a:avLst/>
          </a:prstGeom>
          <a:solidFill>
            <a:srgbClr val="D8D8D8"/>
          </a:solidFill>
          <a:ln w="25400" cap="flat" cmpd="sng">
            <a:solidFill>
              <a:srgbClr val="D8D8D8"/>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カウンター</a:t>
            </a:r>
            <a:endParaRPr sz="900" b="1" i="0" u="none" strike="noStrike" cap="none">
              <a:solidFill>
                <a:schemeClr val="dk1"/>
              </a:solidFill>
              <a:latin typeface="Arial"/>
              <a:ea typeface="Arial"/>
              <a:cs typeface="Arial"/>
              <a:sym typeface="Arial"/>
            </a:endParaRPr>
          </a:p>
        </p:txBody>
      </p:sp>
      <p:sp>
        <p:nvSpPr>
          <p:cNvPr id="200" name="Google Shape;200;p14"/>
          <p:cNvSpPr/>
          <p:nvPr/>
        </p:nvSpPr>
        <p:spPr>
          <a:xfrm>
            <a:off x="7550244" y="1356545"/>
            <a:ext cx="170400" cy="168600"/>
          </a:xfrm>
          <a:prstGeom prst="ellipse">
            <a:avLst/>
          </a:prstGeom>
          <a:solidFill>
            <a:schemeClr val="accent6"/>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201" name="Google Shape;201;p14"/>
          <p:cNvSpPr/>
          <p:nvPr/>
        </p:nvSpPr>
        <p:spPr>
          <a:xfrm>
            <a:off x="7550244" y="1624363"/>
            <a:ext cx="170400" cy="168600"/>
          </a:xfrm>
          <a:prstGeom prst="ellipse">
            <a:avLst/>
          </a:prstGeom>
          <a:solidFill>
            <a:schemeClr val="accent3"/>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202" name="Google Shape;202;p14"/>
          <p:cNvSpPr/>
          <p:nvPr/>
        </p:nvSpPr>
        <p:spPr>
          <a:xfrm>
            <a:off x="7550244" y="1892182"/>
            <a:ext cx="170400" cy="168600"/>
          </a:xfrm>
          <a:prstGeom prst="ellipse">
            <a:avLst/>
          </a:prstGeom>
          <a:solidFill>
            <a:schemeClr val="accent2"/>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203" name="Google Shape;203;p14"/>
          <p:cNvSpPr/>
          <p:nvPr/>
        </p:nvSpPr>
        <p:spPr>
          <a:xfrm>
            <a:off x="9591469" y="1077270"/>
            <a:ext cx="970695" cy="344489"/>
          </a:xfrm>
          <a:prstGeom prst="rect">
            <a:avLst/>
          </a:prstGeom>
          <a:solidFill>
            <a:schemeClr val="dk2"/>
          </a:solidFill>
          <a:ln w="25400" cap="flat" cmpd="sng">
            <a:solidFill>
              <a:schemeClr val="lt1"/>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Aさん 2022/05</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lt1"/>
                </a:solidFill>
                <a:latin typeface="Arial"/>
                <a:ea typeface="Arial"/>
                <a:cs typeface="Arial"/>
                <a:sym typeface="Arial"/>
              </a:rPr>
              <a:t>提案同席</a:t>
            </a:r>
            <a:endParaRPr sz="900" b="1" i="0" u="none" strike="noStrike" cap="none">
              <a:solidFill>
                <a:schemeClr val="lt1"/>
              </a:solidFill>
              <a:latin typeface="Arial"/>
              <a:ea typeface="Arial"/>
              <a:cs typeface="Arial"/>
              <a:sym typeface="Arial"/>
            </a:endParaRPr>
          </a:p>
        </p:txBody>
      </p:sp>
      <p:sp>
        <p:nvSpPr>
          <p:cNvPr id="204" name="Google Shape;204;p14"/>
          <p:cNvSpPr/>
          <p:nvPr/>
        </p:nvSpPr>
        <p:spPr>
          <a:xfrm>
            <a:off x="9626330" y="1644300"/>
            <a:ext cx="935834" cy="206349"/>
          </a:xfrm>
          <a:prstGeom prst="wedgeRectCallout">
            <a:avLst>
              <a:gd name="adj1" fmla="val 61171"/>
              <a:gd name="adj2" fmla="val 47459"/>
            </a:avLst>
          </a:prstGeom>
          <a:solidFill>
            <a:srgbClr val="D8D8D8"/>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コメント</a:t>
            </a:r>
            <a:endParaRPr sz="1400" b="1" i="0" u="none" strike="noStrike" cap="none">
              <a:solidFill>
                <a:srgbClr val="000000"/>
              </a:solidFill>
              <a:latin typeface="Arial"/>
              <a:ea typeface="Arial"/>
              <a:cs typeface="Arial"/>
              <a:sym typeface="Arial"/>
            </a:endParaRPr>
          </a:p>
        </p:txBody>
      </p:sp>
      <p:sp>
        <p:nvSpPr>
          <p:cNvPr id="205" name="Google Shape;205;p14"/>
          <p:cNvSpPr/>
          <p:nvPr/>
        </p:nvSpPr>
        <p:spPr>
          <a:xfrm>
            <a:off x="7550244" y="1088727"/>
            <a:ext cx="170400" cy="168600"/>
          </a:xfrm>
          <a:prstGeom prst="ellipse">
            <a:avLst/>
          </a:prstGeom>
          <a:solidFill>
            <a:schemeClr val="accent4"/>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chemeClr val="lt1"/>
              </a:solidFill>
              <a:latin typeface="Arial"/>
              <a:ea typeface="Arial"/>
              <a:cs typeface="Arial"/>
              <a:sym typeface="Arial"/>
            </a:endParaRPr>
          </a:p>
        </p:txBody>
      </p:sp>
      <p:sp>
        <p:nvSpPr>
          <p:cNvPr id="206" name="Google Shape;206;p14"/>
          <p:cNvSpPr/>
          <p:nvPr/>
        </p:nvSpPr>
        <p:spPr>
          <a:xfrm>
            <a:off x="3640556" y="1336812"/>
            <a:ext cx="1060120" cy="197514"/>
          </a:xfrm>
          <a:prstGeom prst="rect">
            <a:avLst/>
          </a:prstGeom>
          <a:solidFill>
            <a:srgbClr val="F3CFCE"/>
          </a:solidFill>
          <a:ln w="25400" cap="flat" cmpd="sng">
            <a:solidFill>
              <a:srgbClr val="F3CFCE"/>
            </a:solidFill>
            <a:prstDash val="solid"/>
            <a:round/>
            <a:headEnd type="none" w="sm" len="sm"/>
            <a:tailEnd type="none" w="sm" len="sm"/>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準意思決定者</a:t>
            </a:r>
            <a:endParaRPr sz="900" b="1" i="0" u="none" strike="noStrike" cap="none">
              <a:solidFill>
                <a:schemeClr val="dk1"/>
              </a:solidFill>
              <a:latin typeface="Arial"/>
              <a:ea typeface="Arial"/>
              <a:cs typeface="Arial"/>
              <a:sym typeface="Arial"/>
            </a:endParaRPr>
          </a:p>
        </p:txBody>
      </p:sp>
      <p:cxnSp>
        <p:nvCxnSpPr>
          <p:cNvPr id="207" name="Google Shape;207;p14"/>
          <p:cNvCxnSpPr/>
          <p:nvPr/>
        </p:nvCxnSpPr>
        <p:spPr>
          <a:xfrm>
            <a:off x="9141895" y="1167227"/>
            <a:ext cx="0" cy="574287"/>
          </a:xfrm>
          <a:prstGeom prst="straightConnector1">
            <a:avLst/>
          </a:prstGeom>
          <a:noFill/>
          <a:ln w="19050" cap="flat" cmpd="sng">
            <a:solidFill>
              <a:srgbClr val="00818B"/>
            </a:solidFill>
            <a:prstDash val="solid"/>
            <a:round/>
            <a:headEnd type="triangle" w="med" len="med"/>
            <a:tailEnd type="triangle" w="med" len="med"/>
          </a:ln>
        </p:spPr>
      </p:cxnSp>
      <p:cxnSp>
        <p:nvCxnSpPr>
          <p:cNvPr id="208" name="Google Shape;208;p14"/>
          <p:cNvCxnSpPr/>
          <p:nvPr/>
        </p:nvCxnSpPr>
        <p:spPr>
          <a:xfrm>
            <a:off x="8945405" y="1185275"/>
            <a:ext cx="0" cy="550947"/>
          </a:xfrm>
          <a:prstGeom prst="straightConnector1">
            <a:avLst/>
          </a:prstGeom>
          <a:noFill/>
          <a:ln w="19050" cap="flat" cmpd="sng">
            <a:solidFill>
              <a:srgbClr val="00818B"/>
            </a:solidFill>
            <a:prstDash val="solid"/>
            <a:round/>
            <a:headEnd type="none" w="sm" len="sm"/>
            <a:tailEnd type="triangle" w="med" len="med"/>
          </a:ln>
        </p:spPr>
      </p:cxnSp>
      <p:sp>
        <p:nvSpPr>
          <p:cNvPr id="209" name="Google Shape;209;p14"/>
          <p:cNvSpPr txBox="1"/>
          <p:nvPr/>
        </p:nvSpPr>
        <p:spPr>
          <a:xfrm>
            <a:off x="4646850" y="1069621"/>
            <a:ext cx="17970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…最終的な決裁権をもつ人</a:t>
            </a:r>
            <a:endParaRPr/>
          </a:p>
        </p:txBody>
      </p:sp>
      <p:sp>
        <p:nvSpPr>
          <p:cNvPr id="210" name="Google Shape;210;p14"/>
          <p:cNvSpPr txBox="1"/>
          <p:nvPr/>
        </p:nvSpPr>
        <p:spPr>
          <a:xfrm>
            <a:off x="4653090" y="1315574"/>
            <a:ext cx="2352477"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…意思決定者以外で、決裁権をもつ人</a:t>
            </a:r>
            <a:endParaRPr/>
          </a:p>
        </p:txBody>
      </p:sp>
      <p:sp>
        <p:nvSpPr>
          <p:cNvPr id="211" name="Google Shape;211;p14"/>
          <p:cNvSpPr txBox="1"/>
          <p:nvPr/>
        </p:nvSpPr>
        <p:spPr>
          <a:xfrm>
            <a:off x="4657149" y="1561527"/>
            <a:ext cx="3654648"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…決裁権はないが、意思決定に強い影響を与える人</a:t>
            </a:r>
            <a:endParaRPr/>
          </a:p>
        </p:txBody>
      </p:sp>
      <p:sp>
        <p:nvSpPr>
          <p:cNvPr id="212" name="Google Shape;212;p14"/>
          <p:cNvSpPr txBox="1"/>
          <p:nvPr/>
        </p:nvSpPr>
        <p:spPr>
          <a:xfrm>
            <a:off x="4666939" y="1838678"/>
            <a:ext cx="2806685"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None/>
            </a:pPr>
            <a:r>
              <a:rPr lang="ja-JP" sz="900" b="1" i="0" u="none" strike="noStrike" cap="none">
                <a:solidFill>
                  <a:schemeClr val="dk1"/>
                </a:solidFill>
                <a:latin typeface="Arial"/>
                <a:ea typeface="Arial"/>
                <a:cs typeface="Arial"/>
                <a:sym typeface="Arial"/>
              </a:rPr>
              <a:t>…普段から意思疎通をとっている人</a:t>
            </a:r>
            <a:endParaRPr/>
          </a:p>
        </p:txBody>
      </p:sp>
      <p:sp>
        <p:nvSpPr>
          <p:cNvPr id="213" name="Google Shape;213;p14"/>
          <p:cNvSpPr txBox="1"/>
          <p:nvPr/>
        </p:nvSpPr>
        <p:spPr>
          <a:xfrm>
            <a:off x="7720644" y="1033060"/>
            <a:ext cx="12225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…強い推進者</a:t>
            </a:r>
            <a:endParaRPr sz="900" b="1" i="0" u="none" strike="noStrike" cap="none">
              <a:solidFill>
                <a:schemeClr val="dk1"/>
              </a:solidFill>
              <a:latin typeface="Arial"/>
              <a:ea typeface="Arial"/>
              <a:cs typeface="Arial"/>
              <a:sym typeface="Arial"/>
            </a:endParaRPr>
          </a:p>
        </p:txBody>
      </p:sp>
      <p:sp>
        <p:nvSpPr>
          <p:cNvPr id="214" name="Google Shape;214;p14"/>
          <p:cNvSpPr txBox="1"/>
          <p:nvPr/>
        </p:nvSpPr>
        <p:spPr>
          <a:xfrm>
            <a:off x="7720644" y="1303091"/>
            <a:ext cx="11760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…好意的</a:t>
            </a:r>
            <a:endParaRPr sz="900" b="1" i="0" u="none" strike="noStrike" cap="none">
              <a:solidFill>
                <a:schemeClr val="dk1"/>
              </a:solidFill>
              <a:latin typeface="Arial"/>
              <a:ea typeface="Arial"/>
              <a:cs typeface="Arial"/>
              <a:sym typeface="Arial"/>
            </a:endParaRPr>
          </a:p>
        </p:txBody>
      </p:sp>
      <p:sp>
        <p:nvSpPr>
          <p:cNvPr id="215" name="Google Shape;215;p14"/>
          <p:cNvSpPr txBox="1"/>
          <p:nvPr/>
        </p:nvSpPr>
        <p:spPr>
          <a:xfrm>
            <a:off x="7720644" y="1573122"/>
            <a:ext cx="15669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…ニュートラル</a:t>
            </a:r>
            <a:endParaRPr sz="900" b="1" i="0" u="none" strike="noStrike" cap="none">
              <a:solidFill>
                <a:schemeClr val="dk1"/>
              </a:solidFill>
              <a:latin typeface="Arial"/>
              <a:ea typeface="Arial"/>
              <a:cs typeface="Arial"/>
              <a:sym typeface="Arial"/>
            </a:endParaRPr>
          </a:p>
        </p:txBody>
      </p:sp>
      <p:sp>
        <p:nvSpPr>
          <p:cNvPr id="216" name="Google Shape;216;p14"/>
          <p:cNvSpPr txBox="1"/>
          <p:nvPr/>
        </p:nvSpPr>
        <p:spPr>
          <a:xfrm>
            <a:off x="7720644" y="1843154"/>
            <a:ext cx="1566900" cy="238820"/>
          </a:xfrm>
          <a:prstGeom prst="rect">
            <a:avLst/>
          </a:prstGeom>
          <a:noFill/>
          <a:ln>
            <a:noFill/>
          </a:ln>
        </p:spPr>
        <p:txBody>
          <a:bodyPr spcFirstLastPara="1" wrap="square" lIns="99375" tIns="49675" rIns="99375" bIns="496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…敵対的</a:t>
            </a:r>
            <a:endParaRPr sz="900" b="1" i="0" u="none" strike="noStrike" cap="none">
              <a:solidFill>
                <a:schemeClr val="dk1"/>
              </a:solidFill>
              <a:latin typeface="Arial"/>
              <a:ea typeface="Arial"/>
              <a:cs typeface="Arial"/>
              <a:sym typeface="Arial"/>
            </a:endParaRPr>
          </a:p>
        </p:txBody>
      </p:sp>
      <p:sp>
        <p:nvSpPr>
          <p:cNvPr id="217" name="Google Shape;217;p14"/>
          <p:cNvSpPr txBox="1"/>
          <p:nvPr/>
        </p:nvSpPr>
        <p:spPr>
          <a:xfrm>
            <a:off x="8666177" y="1852208"/>
            <a:ext cx="773100" cy="238820"/>
          </a:xfrm>
          <a:prstGeom prst="rect">
            <a:avLst/>
          </a:prstGeom>
          <a:noFill/>
          <a:ln>
            <a:noFill/>
          </a:ln>
        </p:spPr>
        <p:txBody>
          <a:bodyPr spcFirstLastPara="1" wrap="square" lIns="99375" tIns="49675" rIns="99375" bIns="496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関係性</a:t>
            </a:r>
            <a:endParaRPr sz="1600" b="1" i="0" u="none" strike="noStrike" cap="none">
              <a:solidFill>
                <a:schemeClr val="dk1"/>
              </a:solidFill>
              <a:latin typeface="Arial"/>
              <a:ea typeface="Arial"/>
              <a:cs typeface="Arial"/>
              <a:sym typeface="Arial"/>
            </a:endParaRPr>
          </a:p>
        </p:txBody>
      </p:sp>
      <p:sp>
        <p:nvSpPr>
          <p:cNvPr id="218" name="Google Shape;218;p14"/>
          <p:cNvSpPr txBox="1"/>
          <p:nvPr/>
        </p:nvSpPr>
        <p:spPr>
          <a:xfrm>
            <a:off x="9466883" y="1855172"/>
            <a:ext cx="1213500" cy="238820"/>
          </a:xfrm>
          <a:prstGeom prst="rect">
            <a:avLst/>
          </a:prstGeom>
          <a:noFill/>
          <a:ln>
            <a:noFill/>
          </a:ln>
        </p:spPr>
        <p:txBody>
          <a:bodyPr spcFirstLastPara="1" wrap="square" lIns="99375" tIns="49675" rIns="99375" bIns="496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補足や留意事項</a:t>
            </a:r>
            <a:endParaRPr sz="1600" b="1" i="0" u="none" strike="noStrike" cap="none">
              <a:solidFill>
                <a:schemeClr val="dk1"/>
              </a:solidFill>
              <a:latin typeface="Arial"/>
              <a:ea typeface="Arial"/>
              <a:cs typeface="Arial"/>
              <a:sym typeface="Arial"/>
            </a:endParaRPr>
          </a:p>
        </p:txBody>
      </p:sp>
      <p:sp>
        <p:nvSpPr>
          <p:cNvPr id="219" name="Google Shape;219;p14"/>
          <p:cNvSpPr txBox="1"/>
          <p:nvPr/>
        </p:nvSpPr>
        <p:spPr>
          <a:xfrm>
            <a:off x="9413669" y="1386042"/>
            <a:ext cx="1429800" cy="238820"/>
          </a:xfrm>
          <a:prstGeom prst="rect">
            <a:avLst/>
          </a:prstGeom>
          <a:noFill/>
          <a:ln>
            <a:noFill/>
          </a:ln>
        </p:spPr>
        <p:txBody>
          <a:bodyPr spcFirstLastPara="1" wrap="square" lIns="99375" tIns="49675" rIns="99375" bIns="496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900" b="1" i="0" u="none" strike="noStrike" cap="none">
                <a:solidFill>
                  <a:schemeClr val="dk1"/>
                </a:solidFill>
                <a:latin typeface="Arial"/>
                <a:ea typeface="Arial"/>
                <a:cs typeface="Arial"/>
                <a:sym typeface="Arial"/>
              </a:rPr>
              <a:t>弊社役員との接点</a:t>
            </a:r>
            <a:endParaRPr sz="1600" b="1"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p:nvPr/>
        </p:nvSpPr>
        <p:spPr>
          <a:xfrm>
            <a:off x="488944" y="296778"/>
            <a:ext cx="9714000" cy="396900"/>
          </a:xfrm>
          <a:prstGeom prst="rect">
            <a:avLst/>
          </a:prstGeom>
          <a:noFill/>
          <a:ln>
            <a:noFill/>
          </a:ln>
        </p:spPr>
        <p:txBody>
          <a:bodyPr spcFirstLastPara="1" wrap="square" lIns="39125" tIns="39125" rIns="39125" bIns="5087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ja-JP" sz="2600" b="1" i="0" u="none" strike="noStrike" cap="none">
                <a:solidFill>
                  <a:srgbClr val="1B224C"/>
                </a:solidFill>
                <a:latin typeface="Arial"/>
                <a:ea typeface="Arial"/>
                <a:cs typeface="Arial"/>
                <a:sym typeface="Arial"/>
              </a:rPr>
              <a:t>⑤アクションプラン</a:t>
            </a:r>
            <a:endParaRPr sz="2600" b="1" i="0" u="none" strike="noStrike" cap="none">
              <a:solidFill>
                <a:srgbClr val="1B224C"/>
              </a:solidFill>
              <a:latin typeface="Arial"/>
              <a:ea typeface="Arial"/>
              <a:cs typeface="Arial"/>
              <a:sym typeface="Arial"/>
            </a:endParaRPr>
          </a:p>
        </p:txBody>
      </p:sp>
      <p:sp>
        <p:nvSpPr>
          <p:cNvPr id="225" name="Google Shape;225;p15"/>
          <p:cNvSpPr/>
          <p:nvPr/>
        </p:nvSpPr>
        <p:spPr>
          <a:xfrm>
            <a:off x="864356" y="3016685"/>
            <a:ext cx="2844000" cy="16647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i="0" u="none" strike="noStrike" cap="none">
              <a:solidFill>
                <a:srgbClr val="1B224C"/>
              </a:solidFill>
              <a:latin typeface="Arial"/>
              <a:ea typeface="Arial"/>
              <a:cs typeface="Arial"/>
              <a:sym typeface="Arial"/>
            </a:endParaRPr>
          </a:p>
        </p:txBody>
      </p:sp>
      <p:sp>
        <p:nvSpPr>
          <p:cNvPr id="226" name="Google Shape;226;p15"/>
          <p:cNvSpPr/>
          <p:nvPr/>
        </p:nvSpPr>
        <p:spPr>
          <a:xfrm>
            <a:off x="3923869" y="3016685"/>
            <a:ext cx="2844000" cy="16647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i="0" u="none" strike="noStrike" cap="none">
              <a:solidFill>
                <a:srgbClr val="1B224C"/>
              </a:solidFill>
              <a:latin typeface="Arial"/>
              <a:ea typeface="Arial"/>
              <a:cs typeface="Arial"/>
              <a:sym typeface="Arial"/>
            </a:endParaRPr>
          </a:p>
        </p:txBody>
      </p:sp>
      <p:sp>
        <p:nvSpPr>
          <p:cNvPr id="227" name="Google Shape;227;p15"/>
          <p:cNvSpPr/>
          <p:nvPr/>
        </p:nvSpPr>
        <p:spPr>
          <a:xfrm>
            <a:off x="6983381" y="3016685"/>
            <a:ext cx="2844000" cy="1664700"/>
          </a:xfrm>
          <a:prstGeom prst="roundRect">
            <a:avLst>
              <a:gd name="adj" fmla="val 2381"/>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i="0" u="none" strike="noStrike" cap="none">
              <a:solidFill>
                <a:srgbClr val="1B224C"/>
              </a:solidFill>
              <a:latin typeface="Arial"/>
              <a:ea typeface="Arial"/>
              <a:cs typeface="Arial"/>
              <a:sym typeface="Arial"/>
            </a:endParaRPr>
          </a:p>
        </p:txBody>
      </p:sp>
      <p:sp>
        <p:nvSpPr>
          <p:cNvPr id="228" name="Google Shape;228;p15"/>
          <p:cNvSpPr txBox="1"/>
          <p:nvPr/>
        </p:nvSpPr>
        <p:spPr>
          <a:xfrm>
            <a:off x="1044355" y="3176864"/>
            <a:ext cx="2579325" cy="1175095"/>
          </a:xfrm>
          <a:prstGeom prst="rect">
            <a:avLst/>
          </a:prstGeom>
          <a:noFill/>
          <a:ln>
            <a:noFill/>
          </a:ln>
        </p:spPr>
        <p:txBody>
          <a:bodyPr spcFirstLastPara="1" wrap="square" lIns="33225" tIns="33225" rIns="33225" bIns="33225" anchor="t" anchorCtr="0">
            <a:spAutoFit/>
          </a:bodyPr>
          <a:lstStyle/>
          <a:p>
            <a:pPr marL="179999" marR="0" lvl="0" indent="-179999" algn="l" rtl="0">
              <a:lnSpc>
                <a:spcPct val="150000"/>
              </a:lnSpc>
              <a:spcBef>
                <a:spcPts val="0"/>
              </a:spcBef>
              <a:spcAft>
                <a:spcPts val="0"/>
              </a:spcAft>
              <a:buClr>
                <a:srgbClr val="0F1C50"/>
              </a:buClr>
              <a:buSzPts val="1200"/>
              <a:buFont typeface="Noto Sans Symbols"/>
              <a:buChar char="●"/>
            </a:pPr>
            <a:r>
              <a:rPr lang="ja-JP" sz="1200" b="1" i="0" u="none" strike="noStrike" cap="none">
                <a:solidFill>
                  <a:srgbClr val="1B224C"/>
                </a:solidFill>
                <a:latin typeface="Arial"/>
                <a:ea typeface="Arial"/>
                <a:cs typeface="Arial"/>
                <a:sym typeface="Arial"/>
              </a:rPr>
              <a:t>部内で3名以上と新たに面談実施</a:t>
            </a:r>
            <a:endParaRPr sz="1200" b="1" i="0" u="none" strike="noStrike" cap="none">
              <a:solidFill>
                <a:srgbClr val="1B224C"/>
              </a:solidFill>
              <a:latin typeface="Arial"/>
              <a:ea typeface="Arial"/>
              <a:cs typeface="Arial"/>
              <a:sym typeface="Arial"/>
            </a:endParaRPr>
          </a:p>
          <a:p>
            <a:pPr marL="179999" marR="0" lvl="0" indent="-179999" algn="l" rtl="0">
              <a:lnSpc>
                <a:spcPct val="150000"/>
              </a:lnSpc>
              <a:spcBef>
                <a:spcPts val="0"/>
              </a:spcBef>
              <a:spcAft>
                <a:spcPts val="0"/>
              </a:spcAft>
              <a:buClr>
                <a:srgbClr val="0F1C50"/>
              </a:buClr>
              <a:buSzPts val="1200"/>
              <a:buFont typeface="Noto Sans Symbols"/>
              <a:buChar char="●"/>
            </a:pPr>
            <a:r>
              <a:rPr lang="ja-JP" sz="1200" b="1" i="0" u="none" strike="noStrike" cap="none">
                <a:solidFill>
                  <a:srgbClr val="1B224C"/>
                </a:solidFill>
                <a:latin typeface="Arial"/>
                <a:ea typeface="Arial"/>
                <a:cs typeface="Arial"/>
                <a:sym typeface="Arial"/>
              </a:rPr>
              <a:t>A部向けの仮説提案を作成し</a:t>
            </a:r>
            <a:br>
              <a:rPr lang="ja-JP" sz="1200" b="1" i="0" u="none" strike="noStrike" cap="none">
                <a:solidFill>
                  <a:srgbClr val="1B224C"/>
                </a:solidFill>
                <a:latin typeface="Arial"/>
                <a:ea typeface="Arial"/>
                <a:cs typeface="Arial"/>
                <a:sym typeface="Arial"/>
              </a:rPr>
            </a:br>
            <a:r>
              <a:rPr lang="ja-JP" sz="1200" b="1" i="0" u="none" strike="noStrike" cap="none">
                <a:solidFill>
                  <a:srgbClr val="1B224C"/>
                </a:solidFill>
                <a:latin typeface="Arial"/>
                <a:ea typeface="Arial"/>
                <a:cs typeface="Arial"/>
                <a:sym typeface="Arial"/>
              </a:rPr>
              <a:t>提示してフィードバックを</a:t>
            </a:r>
            <a:br>
              <a:rPr lang="ja-JP" sz="1200" b="1" i="0" u="none" strike="noStrike" cap="none">
                <a:solidFill>
                  <a:srgbClr val="1B224C"/>
                </a:solidFill>
                <a:latin typeface="Arial"/>
                <a:ea typeface="Arial"/>
                <a:cs typeface="Arial"/>
                <a:sym typeface="Arial"/>
              </a:rPr>
            </a:br>
            <a:r>
              <a:rPr lang="ja-JP" sz="1200" b="1" i="0" u="none" strike="noStrike" cap="none">
                <a:solidFill>
                  <a:srgbClr val="1B224C"/>
                </a:solidFill>
                <a:latin typeface="Arial"/>
                <a:ea typeface="Arial"/>
                <a:cs typeface="Arial"/>
                <a:sym typeface="Arial"/>
              </a:rPr>
              <a:t>もらっている</a:t>
            </a:r>
            <a:endParaRPr sz="1200" b="1" i="0" u="none" strike="noStrike" cap="none">
              <a:solidFill>
                <a:srgbClr val="1B224C"/>
              </a:solidFill>
              <a:latin typeface="Arial"/>
              <a:ea typeface="Arial"/>
              <a:cs typeface="Arial"/>
              <a:sym typeface="Arial"/>
            </a:endParaRPr>
          </a:p>
        </p:txBody>
      </p:sp>
      <p:sp>
        <p:nvSpPr>
          <p:cNvPr id="229" name="Google Shape;229;p15"/>
          <p:cNvSpPr txBox="1"/>
          <p:nvPr/>
        </p:nvSpPr>
        <p:spPr>
          <a:xfrm>
            <a:off x="4103870" y="3176864"/>
            <a:ext cx="2484000" cy="1452093"/>
          </a:xfrm>
          <a:prstGeom prst="rect">
            <a:avLst/>
          </a:prstGeom>
          <a:noFill/>
          <a:ln>
            <a:noFill/>
          </a:ln>
        </p:spPr>
        <p:txBody>
          <a:bodyPr spcFirstLastPara="1" wrap="square" lIns="33225" tIns="33225" rIns="33225" bIns="33225" anchor="t" anchorCtr="0">
            <a:spAutoFit/>
          </a:bodyPr>
          <a:lstStyle/>
          <a:p>
            <a:pPr marL="179999" marR="0" lvl="0" indent="-179999" algn="l" rtl="0">
              <a:lnSpc>
                <a:spcPct val="150000"/>
              </a:lnSpc>
              <a:spcBef>
                <a:spcPts val="0"/>
              </a:spcBef>
              <a:spcAft>
                <a:spcPts val="0"/>
              </a:spcAft>
              <a:buClr>
                <a:srgbClr val="0F1C50"/>
              </a:buClr>
              <a:buSzPts val="1200"/>
              <a:buFont typeface="Noto Sans Symbols"/>
              <a:buChar char="●"/>
            </a:pPr>
            <a:r>
              <a:rPr lang="ja-JP" sz="1200" b="1" i="0" u="none" strike="noStrike" cap="none">
                <a:solidFill>
                  <a:srgbClr val="1B224C"/>
                </a:solidFill>
                <a:latin typeface="Arial"/>
                <a:ea typeface="Arial"/>
                <a:cs typeface="Arial"/>
                <a:sym typeface="Arial"/>
              </a:rPr>
              <a:t>他部署を紹介を頂く(2部署)</a:t>
            </a:r>
            <a:endParaRPr sz="1200" b="1" i="0" u="none" strike="noStrike" cap="none">
              <a:solidFill>
                <a:srgbClr val="1B224C"/>
              </a:solidFill>
              <a:latin typeface="Arial"/>
              <a:ea typeface="Arial"/>
              <a:cs typeface="Arial"/>
              <a:sym typeface="Arial"/>
            </a:endParaRPr>
          </a:p>
          <a:p>
            <a:pPr marL="179999" marR="0" lvl="0" indent="-179999" algn="l" rtl="0">
              <a:lnSpc>
                <a:spcPct val="150000"/>
              </a:lnSpc>
              <a:spcBef>
                <a:spcPts val="0"/>
              </a:spcBef>
              <a:spcAft>
                <a:spcPts val="0"/>
              </a:spcAft>
              <a:buClr>
                <a:srgbClr val="0F1C50"/>
              </a:buClr>
              <a:buSzPts val="1200"/>
              <a:buFont typeface="Noto Sans Symbols"/>
              <a:buChar char="●"/>
            </a:pPr>
            <a:r>
              <a:rPr lang="ja-JP" sz="1200" b="1" i="0" u="none" strike="noStrike" cap="none">
                <a:solidFill>
                  <a:srgbClr val="1B224C"/>
                </a:solidFill>
                <a:latin typeface="Arial"/>
                <a:ea typeface="Arial"/>
                <a:cs typeface="Arial"/>
                <a:sym typeface="Arial"/>
              </a:rPr>
              <a:t>仮説提案について、</a:t>
            </a:r>
            <a:br>
              <a:rPr lang="ja-JP" sz="1200" b="1" i="0" u="none" strike="noStrike" cap="none">
                <a:solidFill>
                  <a:srgbClr val="1B224C"/>
                </a:solidFill>
                <a:latin typeface="Arial"/>
                <a:ea typeface="Arial"/>
                <a:cs typeface="Arial"/>
                <a:sym typeface="Arial"/>
              </a:rPr>
            </a:br>
            <a:r>
              <a:rPr lang="ja-JP" sz="1200" b="1" i="0" u="none" strike="noStrike" cap="none">
                <a:solidFill>
                  <a:srgbClr val="1B224C"/>
                </a:solidFill>
                <a:latin typeface="Arial"/>
                <a:ea typeface="Arial"/>
                <a:cs typeface="Arial"/>
                <a:sym typeface="Arial"/>
              </a:rPr>
              <a:t>担当者（カウンター）からは「採用したい」の言葉をいただいている</a:t>
            </a:r>
            <a:endParaRPr sz="1200" b="1" i="0" u="none" strike="noStrike" cap="none">
              <a:solidFill>
                <a:srgbClr val="1B224C"/>
              </a:solidFill>
              <a:latin typeface="Arial"/>
              <a:ea typeface="Arial"/>
              <a:cs typeface="Arial"/>
              <a:sym typeface="Arial"/>
            </a:endParaRPr>
          </a:p>
        </p:txBody>
      </p:sp>
      <p:sp>
        <p:nvSpPr>
          <p:cNvPr id="230" name="Google Shape;230;p15"/>
          <p:cNvSpPr txBox="1"/>
          <p:nvPr/>
        </p:nvSpPr>
        <p:spPr>
          <a:xfrm>
            <a:off x="7163384" y="3176864"/>
            <a:ext cx="2484000" cy="1452093"/>
          </a:xfrm>
          <a:prstGeom prst="rect">
            <a:avLst/>
          </a:prstGeom>
          <a:noFill/>
          <a:ln>
            <a:noFill/>
          </a:ln>
        </p:spPr>
        <p:txBody>
          <a:bodyPr spcFirstLastPara="1" wrap="square" lIns="33225" tIns="33225" rIns="33225" bIns="33225" anchor="t" anchorCtr="0">
            <a:spAutoFit/>
          </a:bodyPr>
          <a:lstStyle/>
          <a:p>
            <a:pPr marL="179999" marR="0" lvl="0" indent="-179999" algn="l" rtl="0">
              <a:lnSpc>
                <a:spcPct val="150000"/>
              </a:lnSpc>
              <a:spcBef>
                <a:spcPts val="0"/>
              </a:spcBef>
              <a:spcAft>
                <a:spcPts val="0"/>
              </a:spcAft>
              <a:buClr>
                <a:srgbClr val="0F1C50"/>
              </a:buClr>
              <a:buSzPts val="1200"/>
              <a:buFont typeface="Noto Sans Symbols"/>
              <a:buChar char="●"/>
            </a:pPr>
            <a:r>
              <a:rPr lang="ja-JP" sz="1200" b="1" i="0" u="none" strike="noStrike" cap="none">
                <a:solidFill>
                  <a:srgbClr val="1B224C"/>
                </a:solidFill>
                <a:latin typeface="Arial"/>
                <a:ea typeface="Arial"/>
                <a:cs typeface="Arial"/>
                <a:sym typeface="Arial"/>
              </a:rPr>
              <a:t>決裁関与者、キーパーソンが把握できている</a:t>
            </a:r>
            <a:endParaRPr sz="1200" b="1" i="0" u="none" strike="noStrike" cap="none">
              <a:solidFill>
                <a:srgbClr val="1B224C"/>
              </a:solidFill>
              <a:latin typeface="Arial"/>
              <a:ea typeface="Arial"/>
              <a:cs typeface="Arial"/>
              <a:sym typeface="Arial"/>
            </a:endParaRPr>
          </a:p>
          <a:p>
            <a:pPr marL="179999" marR="0" lvl="0" indent="-179999" algn="l" rtl="0">
              <a:lnSpc>
                <a:spcPct val="150000"/>
              </a:lnSpc>
              <a:spcBef>
                <a:spcPts val="0"/>
              </a:spcBef>
              <a:spcAft>
                <a:spcPts val="0"/>
              </a:spcAft>
              <a:buClr>
                <a:srgbClr val="0F1C50"/>
              </a:buClr>
              <a:buSzPts val="1200"/>
              <a:buFont typeface="Noto Sans Symbols"/>
              <a:buChar char="●"/>
            </a:pPr>
            <a:r>
              <a:rPr lang="ja-JP" sz="1200" b="1" i="0" u="none" strike="noStrike" cap="none">
                <a:solidFill>
                  <a:srgbClr val="1B224C"/>
                </a:solidFill>
                <a:latin typeface="Arial"/>
                <a:ea typeface="Arial"/>
                <a:cs typeface="Arial"/>
                <a:sym typeface="Arial"/>
              </a:rPr>
              <a:t>キーパーソンに対して役員同席の面談ができており、提案合意を得ている</a:t>
            </a:r>
            <a:endParaRPr sz="1200" b="1" i="0" u="none" strike="noStrike" cap="none">
              <a:solidFill>
                <a:srgbClr val="1B224C"/>
              </a:solidFill>
              <a:latin typeface="Arial"/>
              <a:ea typeface="Arial"/>
              <a:cs typeface="Arial"/>
              <a:sym typeface="Arial"/>
            </a:endParaRPr>
          </a:p>
        </p:txBody>
      </p:sp>
      <p:sp>
        <p:nvSpPr>
          <p:cNvPr id="231" name="Google Shape;231;p15"/>
          <p:cNvSpPr/>
          <p:nvPr/>
        </p:nvSpPr>
        <p:spPr>
          <a:xfrm>
            <a:off x="6557451" y="1732431"/>
            <a:ext cx="3420000" cy="474600"/>
          </a:xfrm>
          <a:prstGeom prst="homePlate">
            <a:avLst>
              <a:gd name="adj" fmla="val 50000"/>
            </a:avLst>
          </a:prstGeom>
          <a:solidFill>
            <a:srgbClr val="1B224C"/>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i="0" u="none" strike="noStrike" cap="none">
              <a:solidFill>
                <a:srgbClr val="1B224C"/>
              </a:solidFill>
              <a:latin typeface="Arial"/>
              <a:ea typeface="Arial"/>
              <a:cs typeface="Arial"/>
              <a:sym typeface="Arial"/>
            </a:endParaRPr>
          </a:p>
        </p:txBody>
      </p:sp>
      <p:sp>
        <p:nvSpPr>
          <p:cNvPr id="232" name="Google Shape;232;p15"/>
          <p:cNvSpPr/>
          <p:nvPr/>
        </p:nvSpPr>
        <p:spPr>
          <a:xfrm>
            <a:off x="3652727" y="1732431"/>
            <a:ext cx="3420000" cy="474600"/>
          </a:xfrm>
          <a:prstGeom prst="homePlate">
            <a:avLst>
              <a:gd name="adj" fmla="val 50000"/>
            </a:avLst>
          </a:prstGeom>
          <a:solidFill>
            <a:srgbClr val="1B224C"/>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i="0" u="none" strike="noStrike" cap="none">
              <a:solidFill>
                <a:srgbClr val="1B224C"/>
              </a:solidFill>
              <a:latin typeface="Arial"/>
              <a:ea typeface="Arial"/>
              <a:cs typeface="Arial"/>
              <a:sym typeface="Arial"/>
            </a:endParaRPr>
          </a:p>
        </p:txBody>
      </p:sp>
      <p:sp>
        <p:nvSpPr>
          <p:cNvPr id="233" name="Google Shape;233;p15"/>
          <p:cNvSpPr/>
          <p:nvPr/>
        </p:nvSpPr>
        <p:spPr>
          <a:xfrm>
            <a:off x="864356" y="1731761"/>
            <a:ext cx="3420000" cy="474600"/>
          </a:xfrm>
          <a:prstGeom prst="homePlate">
            <a:avLst>
              <a:gd name="adj" fmla="val 50000"/>
            </a:avLst>
          </a:prstGeom>
          <a:solidFill>
            <a:srgbClr val="1B224C"/>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62"/>
              <a:buFont typeface="Arial"/>
              <a:buNone/>
            </a:pPr>
            <a:endParaRPr sz="1662" b="1" i="0" u="none" strike="noStrike" cap="none">
              <a:solidFill>
                <a:srgbClr val="1B224C"/>
              </a:solidFill>
              <a:latin typeface="Arial"/>
              <a:ea typeface="Arial"/>
              <a:cs typeface="Arial"/>
              <a:sym typeface="Arial"/>
            </a:endParaRPr>
          </a:p>
        </p:txBody>
      </p:sp>
      <p:sp>
        <p:nvSpPr>
          <p:cNvPr id="234" name="Google Shape;234;p15"/>
          <p:cNvSpPr txBox="1"/>
          <p:nvPr/>
        </p:nvSpPr>
        <p:spPr>
          <a:xfrm>
            <a:off x="1391681" y="1811381"/>
            <a:ext cx="2232000" cy="3507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FFFF"/>
                </a:solidFill>
                <a:latin typeface="Arial"/>
                <a:ea typeface="Arial"/>
                <a:cs typeface="Arial"/>
                <a:sym typeface="Arial"/>
              </a:rPr>
              <a:t>1ヶ月目</a:t>
            </a:r>
            <a:endParaRPr sz="1400" b="1" i="0" u="none" strike="noStrike" cap="none">
              <a:solidFill>
                <a:srgbClr val="FFFFFF"/>
              </a:solidFill>
              <a:latin typeface="Arial"/>
              <a:ea typeface="Arial"/>
              <a:cs typeface="Arial"/>
              <a:sym typeface="Arial"/>
            </a:endParaRPr>
          </a:p>
        </p:txBody>
      </p:sp>
      <p:sp>
        <p:nvSpPr>
          <p:cNvPr id="235" name="Google Shape;235;p15"/>
          <p:cNvSpPr txBox="1"/>
          <p:nvPr/>
        </p:nvSpPr>
        <p:spPr>
          <a:xfrm>
            <a:off x="4392115" y="1811381"/>
            <a:ext cx="2232000" cy="3507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FFFF"/>
                </a:solidFill>
                <a:latin typeface="Arial"/>
                <a:ea typeface="Arial"/>
                <a:cs typeface="Arial"/>
                <a:sym typeface="Arial"/>
              </a:rPr>
              <a:t>2ヶ月目</a:t>
            </a:r>
            <a:endParaRPr sz="1400" b="1" i="0" u="none" strike="noStrike" cap="none">
              <a:solidFill>
                <a:srgbClr val="FFFFFF"/>
              </a:solidFill>
              <a:latin typeface="Arial"/>
              <a:ea typeface="Arial"/>
              <a:cs typeface="Arial"/>
              <a:sym typeface="Arial"/>
            </a:endParaRPr>
          </a:p>
        </p:txBody>
      </p:sp>
      <p:sp>
        <p:nvSpPr>
          <p:cNvPr id="236" name="Google Shape;236;p15"/>
          <p:cNvSpPr txBox="1"/>
          <p:nvPr/>
        </p:nvSpPr>
        <p:spPr>
          <a:xfrm>
            <a:off x="7180485" y="1811381"/>
            <a:ext cx="2232000" cy="3507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FFFF"/>
                </a:solidFill>
                <a:latin typeface="Arial"/>
                <a:ea typeface="Arial"/>
                <a:cs typeface="Arial"/>
                <a:sym typeface="Arial"/>
              </a:rPr>
              <a:t>3ヶ月目</a:t>
            </a:r>
            <a:endParaRPr sz="1400" b="1" i="0" u="none" strike="noStrike" cap="none">
              <a:solidFill>
                <a:srgbClr val="FFFFFF"/>
              </a:solidFill>
              <a:latin typeface="Arial"/>
              <a:ea typeface="Arial"/>
              <a:cs typeface="Arial"/>
              <a:sym typeface="Arial"/>
            </a:endParaRPr>
          </a:p>
        </p:txBody>
      </p:sp>
      <p:sp>
        <p:nvSpPr>
          <p:cNvPr id="237" name="Google Shape;237;p15"/>
          <p:cNvSpPr txBox="1"/>
          <p:nvPr/>
        </p:nvSpPr>
        <p:spPr>
          <a:xfrm>
            <a:off x="864356" y="2381009"/>
            <a:ext cx="2844000" cy="4746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369"/>
              </a:spcBef>
              <a:spcAft>
                <a:spcPts val="369"/>
              </a:spcAft>
              <a:buClr>
                <a:srgbClr val="000000"/>
              </a:buClr>
              <a:buSzPts val="1477"/>
              <a:buFont typeface="Arial"/>
              <a:buNone/>
            </a:pPr>
            <a:r>
              <a:rPr lang="ja-JP" sz="1477" b="1" i="0" u="none" strike="noStrike" cap="none">
                <a:solidFill>
                  <a:srgbClr val="1B224C"/>
                </a:solidFill>
                <a:latin typeface="Arial"/>
                <a:ea typeface="Arial"/>
                <a:cs typeface="Arial"/>
                <a:sym typeface="Arial"/>
              </a:rPr>
              <a:t>A部との接点強化</a:t>
            </a:r>
            <a:endParaRPr sz="1477" b="1" i="0" u="none" strike="noStrike" cap="none">
              <a:solidFill>
                <a:srgbClr val="1B224C"/>
              </a:solidFill>
              <a:latin typeface="Arial"/>
              <a:ea typeface="Arial"/>
              <a:cs typeface="Arial"/>
              <a:sym typeface="Arial"/>
            </a:endParaRPr>
          </a:p>
        </p:txBody>
      </p:sp>
      <p:sp>
        <p:nvSpPr>
          <p:cNvPr id="238" name="Google Shape;238;p15"/>
          <p:cNvSpPr txBox="1"/>
          <p:nvPr/>
        </p:nvSpPr>
        <p:spPr>
          <a:xfrm>
            <a:off x="3923870" y="2381009"/>
            <a:ext cx="2844000" cy="4746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369"/>
              </a:spcBef>
              <a:spcAft>
                <a:spcPts val="369"/>
              </a:spcAft>
              <a:buClr>
                <a:srgbClr val="000000"/>
              </a:buClr>
              <a:buSzPts val="1477"/>
              <a:buFont typeface="Arial"/>
              <a:buNone/>
            </a:pPr>
            <a:r>
              <a:rPr lang="ja-JP" sz="1477" b="1" i="0" u="none" strike="noStrike" cap="none">
                <a:solidFill>
                  <a:srgbClr val="1B224C"/>
                </a:solidFill>
                <a:latin typeface="Arial"/>
                <a:ea typeface="Arial"/>
                <a:cs typeface="Arial"/>
                <a:sym typeface="Arial"/>
              </a:rPr>
              <a:t>他部署やグループ会社の開拓</a:t>
            </a:r>
            <a:endParaRPr sz="1477" b="1" i="0" u="none" strike="noStrike" cap="none">
              <a:solidFill>
                <a:srgbClr val="1B224C"/>
              </a:solidFill>
              <a:latin typeface="Arial"/>
              <a:ea typeface="Arial"/>
              <a:cs typeface="Arial"/>
              <a:sym typeface="Arial"/>
            </a:endParaRPr>
          </a:p>
        </p:txBody>
      </p:sp>
      <p:sp>
        <p:nvSpPr>
          <p:cNvPr id="239" name="Google Shape;239;p15"/>
          <p:cNvSpPr txBox="1"/>
          <p:nvPr/>
        </p:nvSpPr>
        <p:spPr>
          <a:xfrm>
            <a:off x="6983382" y="2381009"/>
            <a:ext cx="2844000" cy="474600"/>
          </a:xfrm>
          <a:prstGeom prst="rect">
            <a:avLst/>
          </a:prstGeom>
          <a:noFill/>
          <a:ln>
            <a:noFill/>
          </a:ln>
        </p:spPr>
        <p:txBody>
          <a:bodyPr spcFirstLastPara="1" wrap="square" lIns="33225" tIns="33225" rIns="33225" bIns="33225" anchor="ctr" anchorCtr="0">
            <a:noAutofit/>
          </a:bodyPr>
          <a:lstStyle/>
          <a:p>
            <a:pPr marL="0" marR="0" lvl="0" indent="0" algn="ctr" rtl="0">
              <a:lnSpc>
                <a:spcPct val="100000"/>
              </a:lnSpc>
              <a:spcBef>
                <a:spcPts val="369"/>
              </a:spcBef>
              <a:spcAft>
                <a:spcPts val="369"/>
              </a:spcAft>
              <a:buClr>
                <a:srgbClr val="000000"/>
              </a:buClr>
              <a:buSzPts val="1477"/>
              <a:buFont typeface="Arial"/>
              <a:buNone/>
            </a:pPr>
            <a:r>
              <a:rPr lang="ja-JP" sz="1477" b="1" i="0" u="none" strike="noStrike" cap="none">
                <a:solidFill>
                  <a:srgbClr val="1B224C"/>
                </a:solidFill>
                <a:latin typeface="Arial"/>
                <a:ea typeface="Arial"/>
                <a:cs typeface="Arial"/>
                <a:sym typeface="Arial"/>
              </a:rPr>
              <a:t>キーパーソンの特定と提案合意</a:t>
            </a:r>
            <a:endParaRPr sz="1477" b="1" i="0" u="none" strike="noStrike" cap="none">
              <a:solidFill>
                <a:srgbClr val="1B224C"/>
              </a:solidFill>
              <a:latin typeface="Arial"/>
              <a:ea typeface="Arial"/>
              <a:cs typeface="Arial"/>
              <a:sym typeface="Arial"/>
            </a:endParaRPr>
          </a:p>
        </p:txBody>
      </p:sp>
      <p:sp>
        <p:nvSpPr>
          <p:cNvPr id="240" name="Google Shape;240;p15"/>
          <p:cNvSpPr/>
          <p:nvPr/>
        </p:nvSpPr>
        <p:spPr>
          <a:xfrm>
            <a:off x="864356" y="4919310"/>
            <a:ext cx="8963100" cy="1300800"/>
          </a:xfrm>
          <a:prstGeom prst="roundRect">
            <a:avLst>
              <a:gd name="adj" fmla="val 3504"/>
            </a:avLst>
          </a:prstGeom>
          <a:solidFill>
            <a:srgbClr val="F2F2F2"/>
          </a:solidFill>
          <a:ln>
            <a:noFill/>
          </a:ln>
        </p:spPr>
        <p:txBody>
          <a:bodyPr spcFirstLastPara="1" wrap="square" lIns="99375" tIns="49675" rIns="99375" bIns="4967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FFFFFF"/>
              </a:solidFill>
              <a:latin typeface="Arial"/>
              <a:ea typeface="Arial"/>
              <a:cs typeface="Arial"/>
              <a:sym typeface="Arial"/>
            </a:endParaRPr>
          </a:p>
        </p:txBody>
      </p:sp>
      <p:sp>
        <p:nvSpPr>
          <p:cNvPr id="241" name="Google Shape;241;p15"/>
          <p:cNvSpPr txBox="1"/>
          <p:nvPr/>
        </p:nvSpPr>
        <p:spPr>
          <a:xfrm>
            <a:off x="4003690" y="5242493"/>
            <a:ext cx="5380060" cy="550938"/>
          </a:xfrm>
          <a:prstGeom prst="rect">
            <a:avLst/>
          </a:prstGeom>
          <a:noFill/>
          <a:ln>
            <a:noFill/>
          </a:ln>
        </p:spPr>
        <p:txBody>
          <a:bodyPr spcFirstLastPara="1" wrap="square" lIns="39125" tIns="39125" rIns="39125" bIns="39125" anchor="t" anchorCtr="0">
            <a:spAutoFit/>
          </a:bodyPr>
          <a:lstStyle/>
          <a:p>
            <a:pPr marL="342900" marR="0" lvl="0" indent="-177800" algn="l" rtl="0">
              <a:lnSpc>
                <a:spcPct val="100000"/>
              </a:lnSpc>
              <a:spcBef>
                <a:spcPts val="400"/>
              </a:spcBef>
              <a:spcAft>
                <a:spcPts val="0"/>
              </a:spcAft>
              <a:buClr>
                <a:schemeClr val="dk1"/>
              </a:buClr>
              <a:buSzPts val="1400"/>
              <a:buFont typeface="Noto Sans"/>
              <a:buChar char="●"/>
            </a:pPr>
            <a:r>
              <a:rPr lang="ja-JP" sz="1200" b="1" i="0" u="none" strike="noStrike" cap="none">
                <a:solidFill>
                  <a:srgbClr val="1B224C"/>
                </a:solidFill>
                <a:latin typeface="Arial"/>
                <a:ea typeface="Arial"/>
                <a:cs typeface="Arial"/>
                <a:sym typeface="Arial"/>
              </a:rPr>
              <a:t>他部署を紹介いただくためのの手段が浮かばない</a:t>
            </a:r>
            <a:endParaRPr sz="1200" b="1" i="0" u="none" strike="noStrike" cap="none">
              <a:solidFill>
                <a:srgbClr val="1B224C"/>
              </a:solidFill>
              <a:latin typeface="Arial"/>
              <a:ea typeface="Arial"/>
              <a:cs typeface="Arial"/>
              <a:sym typeface="Arial"/>
            </a:endParaRPr>
          </a:p>
          <a:p>
            <a:pPr marL="342900" marR="0" lvl="0" indent="-177800" algn="l" rtl="0">
              <a:lnSpc>
                <a:spcPct val="100000"/>
              </a:lnSpc>
              <a:spcBef>
                <a:spcPts val="400"/>
              </a:spcBef>
              <a:spcAft>
                <a:spcPts val="0"/>
              </a:spcAft>
              <a:buClr>
                <a:schemeClr val="dk1"/>
              </a:buClr>
              <a:buSzPts val="1400"/>
              <a:buFont typeface="Noto Sans"/>
              <a:buChar char="●"/>
            </a:pPr>
            <a:r>
              <a:rPr lang="ja-JP" sz="1200" b="1" i="0" u="none" strike="noStrike" cap="none">
                <a:solidFill>
                  <a:srgbClr val="1B224C"/>
                </a:solidFill>
                <a:latin typeface="Arial"/>
                <a:ea typeface="Arial"/>
                <a:cs typeface="Arial"/>
                <a:sym typeface="Arial"/>
              </a:rPr>
              <a:t>案件を増やすためのアプローチの方向性について意見をもらいたい</a:t>
            </a:r>
            <a:endParaRPr sz="1200" b="1" i="0" u="none" strike="noStrike" cap="none">
              <a:solidFill>
                <a:srgbClr val="1B224C"/>
              </a:solidFill>
              <a:latin typeface="Arial"/>
              <a:ea typeface="Arial"/>
              <a:cs typeface="Arial"/>
              <a:sym typeface="Arial"/>
            </a:endParaRPr>
          </a:p>
        </p:txBody>
      </p:sp>
      <p:sp>
        <p:nvSpPr>
          <p:cNvPr id="242" name="Google Shape;242;p15"/>
          <p:cNvSpPr/>
          <p:nvPr/>
        </p:nvSpPr>
        <p:spPr>
          <a:xfrm>
            <a:off x="1302647" y="5292419"/>
            <a:ext cx="2261046" cy="550938"/>
          </a:xfrm>
          <a:prstGeom prst="roundRect">
            <a:avLst>
              <a:gd name="adj" fmla="val 46662"/>
            </a:avLst>
          </a:prstGeom>
          <a:solidFill>
            <a:schemeClr val="accent1"/>
          </a:solidFill>
          <a:ln w="25400" cap="flat" cmpd="sng">
            <a:solidFill>
              <a:srgbClr val="0B0E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リスク解消の相談事項</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
          <p:cNvSpPr txBox="1">
            <a:spLocks noGrp="1"/>
          </p:cNvSpPr>
          <p:nvPr>
            <p:ph type="ctrTitle"/>
          </p:nvPr>
        </p:nvSpPr>
        <p:spPr>
          <a:xfrm>
            <a:off x="488935" y="3099861"/>
            <a:ext cx="9713942" cy="1359952"/>
          </a:xfrm>
          <a:prstGeom prst="rect">
            <a:avLst/>
          </a:prstGeom>
          <a:noFill/>
          <a:ln>
            <a:noFill/>
          </a:ln>
        </p:spPr>
        <p:txBody>
          <a:bodyPr spcFirstLastPara="1" wrap="square" lIns="38850" tIns="38850" rIns="38850" bIns="38850" anchor="ctr" anchorCtr="0">
            <a:normAutofit/>
          </a:bodyPr>
          <a:lstStyle/>
          <a:p>
            <a:pPr marL="0" lvl="0" indent="0" algn="ctr" rtl="0">
              <a:lnSpc>
                <a:spcPct val="100000"/>
              </a:lnSpc>
              <a:spcBef>
                <a:spcPts val="0"/>
              </a:spcBef>
              <a:spcAft>
                <a:spcPts val="0"/>
              </a:spcAft>
              <a:buSzPts val="5256"/>
              <a:buNone/>
            </a:pPr>
            <a:r>
              <a:rPr lang="ja-JP"/>
              <a:t>アカウントプラン記載例</a:t>
            </a:r>
            <a:endParaRPr/>
          </a:p>
        </p:txBody>
      </p:sp>
    </p:spTree>
  </p:cSld>
  <p:clrMapOvr>
    <a:masterClrMapping/>
  </p:clrMapOvr>
</p:sld>
</file>

<file path=ppt/theme/theme1.xml><?xml version="1.0" encoding="utf-8"?>
<a:theme xmlns:a="http://schemas.openxmlformats.org/drawingml/2006/main" name="テーマ1">
  <a:themeElements>
    <a:clrScheme name="SAIRU2023">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0ACBA"/>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2125</Words>
  <Application>Microsoft Macintosh PowerPoint</Application>
  <PresentationFormat>ユーザー設定</PresentationFormat>
  <Paragraphs>309</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Noto Sans Symbols</vt:lpstr>
      <vt:lpstr>MS PGothic</vt:lpstr>
      <vt:lpstr>Arial</vt:lpstr>
      <vt:lpstr>Noto Sans</vt:lpstr>
      <vt:lpstr>テーマ1</vt:lpstr>
      <vt:lpstr>PowerPoint プレゼンテーション</vt:lpstr>
      <vt:lpstr>PowerPoint プレゼンテーション</vt:lpstr>
      <vt:lpstr>アカウントプラン雛形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アカウントプラン記載例</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矢野 絢子</cp:lastModifiedBy>
  <cp:revision>1</cp:revision>
  <dcterms:modified xsi:type="dcterms:W3CDTF">2026-03-02T08:15:26Z</dcterms:modified>
</cp:coreProperties>
</file>