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60" r:id="rId3"/>
    <p:sldId id="261" r:id="rId4"/>
  </p:sldIdLst>
  <p:sldSz cx="7559675" cy="1069181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" roundtripDataSignature="AMtx7mglgOYl/i9gbTSAQejcuSGccq8Aw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F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21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5" Type="http://schemas.openxmlformats.org/officeDocument/2006/relationships/notesMaster" Target="notesMasters/notesMaster1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ja-JP" altLang="en-US"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ja-JP" altLang="en-US"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338388" y="1143000"/>
            <a:ext cx="21812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ja-JP" altLang="en-US"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>
              <a:defRPr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pPr algn="r">
              <a:buSzPts val="1200"/>
            </a:pPr>
            <a:fld id="{00000000-1234-1234-1234-123412341234}" type="slidenum">
              <a:rPr lang="en-US" altLang="ja-JP" sz="1200" smtClean="0">
                <a:solidFill>
                  <a:schemeClr val="dk1"/>
                </a:solidFill>
              </a:rPr>
              <a:pPr algn="r">
                <a:buSzPts val="1200"/>
              </a:pPr>
              <a:t>‹#›</a:t>
            </a:fld>
            <a:endParaRPr lang="ja-JP" altLang="en-US" sz="1200" dirty="0">
              <a:solidFill>
                <a:schemeClr val="dk1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游ゴシック" panose="020B0400000000000000" pitchFamily="50" charset="-128"/>
        <a:ea typeface="游ゴシック" panose="020B0400000000000000" pitchFamily="50" charset="-128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2" name="Google Shape;2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">
          <a:extLst>
            <a:ext uri="{FF2B5EF4-FFF2-40B4-BE49-F238E27FC236}">
              <a16:creationId xmlns:a16="http://schemas.microsoft.com/office/drawing/2014/main" id="{D5B62934-6AC0-AD55-BD0F-63ADB16817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:notes">
            <a:extLst>
              <a:ext uri="{FF2B5EF4-FFF2-40B4-BE49-F238E27FC236}">
                <a16:creationId xmlns:a16="http://schemas.microsoft.com/office/drawing/2014/main" id="{CD108547-67B2-E3E0-1737-00AB9112372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2" name="Google Shape;22;p1:notes">
            <a:extLst>
              <a:ext uri="{FF2B5EF4-FFF2-40B4-BE49-F238E27FC236}">
                <a16:creationId xmlns:a16="http://schemas.microsoft.com/office/drawing/2014/main" id="{9425DB79-28FE-BB93-D40F-9A6AB67525F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592720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">
          <a:extLst>
            <a:ext uri="{FF2B5EF4-FFF2-40B4-BE49-F238E27FC236}">
              <a16:creationId xmlns:a16="http://schemas.microsoft.com/office/drawing/2014/main" id="{C299ADF5-BA93-3735-208D-5C9700F6F1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:notes">
            <a:extLst>
              <a:ext uri="{FF2B5EF4-FFF2-40B4-BE49-F238E27FC236}">
                <a16:creationId xmlns:a16="http://schemas.microsoft.com/office/drawing/2014/main" id="{FBBB10EE-C448-7C00-EA28-DA3E4803105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2" name="Google Shape;22;p1:notes">
            <a:extLst>
              <a:ext uri="{FF2B5EF4-FFF2-40B4-BE49-F238E27FC236}">
                <a16:creationId xmlns:a16="http://schemas.microsoft.com/office/drawing/2014/main" id="{5A93EC4B-BA65-B176-C9F1-5F8A1371EC0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278279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4白紙">
  <p:cSld name="A4白紙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35561" y="10395798"/>
            <a:ext cx="648000" cy="21708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" name="Google Shape;14;p4"/>
          <p:cNvCxnSpPr/>
          <p:nvPr/>
        </p:nvCxnSpPr>
        <p:spPr>
          <a:xfrm>
            <a:off x="0" y="10306796"/>
            <a:ext cx="7559675" cy="0"/>
          </a:xfrm>
          <a:prstGeom prst="straightConnector1">
            <a:avLst/>
          </a:prstGeom>
          <a:noFill/>
          <a:ln w="9525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" name="Google Shape;15;p4"/>
          <p:cNvSpPr txBox="1">
            <a:spLocks noGrp="1"/>
          </p:cNvSpPr>
          <p:nvPr>
            <p:ph type="body" idx="1"/>
          </p:nvPr>
        </p:nvSpPr>
        <p:spPr>
          <a:xfrm>
            <a:off x="473226" y="1001310"/>
            <a:ext cx="6613217" cy="590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600" b="0" i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/>
                <a:sym typeface="Arial"/>
              </a:defRPr>
            </a:lvl1pPr>
            <a:lvl2pPr marL="914400" lvl="1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 sz="1400"/>
            </a:lvl2pPr>
            <a:lvl3pPr marL="1371600" lvl="2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 sz="1400"/>
            </a:lvl3pPr>
            <a:lvl4pPr marL="1828800" lvl="3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 sz="1400"/>
            </a:lvl4pPr>
            <a:lvl5pPr marL="2286000" lvl="4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16" name="Google Shape;16;p4"/>
          <p:cNvSpPr/>
          <p:nvPr/>
        </p:nvSpPr>
        <p:spPr>
          <a:xfrm>
            <a:off x="0" y="0"/>
            <a:ext cx="7574927" cy="48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73229" y="310088"/>
            <a:ext cx="661321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  <a:defRPr b="0" i="0">
                <a:latin typeface="游ゴシック" panose="020B0400000000000000" pitchFamily="50" charset="-128"/>
                <a:ea typeface="游ゴシック" panose="020B0400000000000000" pitchFamily="50" charset="-128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cxnSp>
        <p:nvCxnSpPr>
          <p:cNvPr id="18" name="Google Shape;18;p4"/>
          <p:cNvCxnSpPr/>
          <p:nvPr/>
        </p:nvCxnSpPr>
        <p:spPr>
          <a:xfrm>
            <a:off x="0" y="790567"/>
            <a:ext cx="7559675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4タテ">
  <p:cSld name="A4タテ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title"/>
          </p:nvPr>
        </p:nvSpPr>
        <p:spPr>
          <a:xfrm>
            <a:off x="539837" y="569242"/>
            <a:ext cx="6480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539837" y="1237534"/>
            <a:ext cx="6480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游ゴシック" panose="020B0400000000000000" pitchFamily="50" charset="-128"/>
          <a:ea typeface="游ゴシック" panose="020B0400000000000000" pitchFamily="50" charset="-128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游ゴシック" panose="020B0400000000000000" pitchFamily="50" charset="-128"/>
          <a:ea typeface="游ゴシック" panose="020B0400000000000000" pitchFamily="50" charset="-128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"/>
          <p:cNvSpPr txBox="1">
            <a:spLocks noGrp="1"/>
          </p:cNvSpPr>
          <p:nvPr>
            <p:ph type="title"/>
          </p:nvPr>
        </p:nvSpPr>
        <p:spPr>
          <a:xfrm>
            <a:off x="473229" y="310088"/>
            <a:ext cx="661321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</a:pPr>
            <a:r>
              <a:rPr lang="ja-JP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トークスクリプト</a:t>
            </a:r>
            <a:endParaRPr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3" name="Google Shape;33;p1"/>
          <p:cNvSpPr/>
          <p:nvPr/>
        </p:nvSpPr>
        <p:spPr>
          <a:xfrm>
            <a:off x="2767748" y="4015329"/>
            <a:ext cx="2089185" cy="1884290"/>
          </a:xfrm>
          <a:prstGeom prst="rect">
            <a:avLst/>
          </a:prstGeom>
          <a:noFill/>
          <a:ln w="12700">
            <a:solidFill>
              <a:schemeClr val="bg1">
                <a:lumMod val="85000"/>
              </a:schemeClr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 sz="1100" i="0" u="none" strike="noStrike" cap="none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左様でございますか。</a:t>
            </a:r>
            <a:endParaRPr sz="1100" i="0" u="none" strike="noStrike" cap="none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i="0" u="none" strike="noStrike" cap="none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 sz="1100" i="0" u="none" strike="noStrike" cap="none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それでは</a:t>
            </a:r>
            <a:r>
              <a:rPr lang="ja-JP" altLang="en-US" sz="1100" i="0" u="none" strike="noStrike" cap="none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、あらためて</a:t>
            </a:r>
            <a:r>
              <a:rPr lang="ja-JP" sz="1100" i="0" u="none" strike="noStrike" cap="none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お電話</a:t>
            </a:r>
            <a:r>
              <a:rPr lang="ja-JP" altLang="en-US" sz="11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を</a:t>
            </a:r>
            <a:r>
              <a:rPr lang="ja-JP" sz="1100" i="0" u="none" strike="noStrike" cap="none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差し上げます</a:t>
            </a:r>
            <a:r>
              <a:rPr lang="ja-JP" altLang="en-US" sz="1100" i="0" u="none" strike="noStrike" cap="none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。</a:t>
            </a:r>
            <a:r>
              <a:rPr lang="ja-JP" sz="1100" i="0" u="none" strike="noStrike" cap="none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恐れ入りますが</a:t>
            </a:r>
            <a:r>
              <a:rPr lang="ja-JP" altLang="en-US" sz="1100" i="0" u="none" strike="noStrike" cap="none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、担当者様が</a:t>
            </a:r>
            <a:r>
              <a:rPr lang="ja-JP" sz="1100" i="0" u="none" strike="noStrike" cap="none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戻られるお時間を教えていただけますでしょうか？</a:t>
            </a:r>
            <a:endParaRPr sz="1100" i="0" u="none" strike="noStrike" cap="none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39" name="Google Shape;39;p1"/>
          <p:cNvSpPr/>
          <p:nvPr/>
        </p:nvSpPr>
        <p:spPr>
          <a:xfrm>
            <a:off x="5907245" y="8092250"/>
            <a:ext cx="1178195" cy="2156651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85000"/>
              </a:schemeClr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 sz="1100" b="0" i="0" u="none" strike="noStrike" cap="none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かしこまりました。それではまた機会がございましたらご連絡させていただきます。</a:t>
            </a:r>
            <a:r>
              <a:rPr lang="ja-JP" altLang="en-US" sz="1100" b="0" i="0" u="none" strike="noStrike" cap="none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ご対応いただき、</a:t>
            </a:r>
            <a:r>
              <a:rPr lang="ja-JP" sz="1100" b="0" i="0" u="none" strike="noStrike" cap="none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ありがとうございました。</a:t>
            </a:r>
            <a:endParaRPr sz="1100" b="0" i="0" u="none" strike="noStrike" cap="none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26" name="Google Shape;26;p1"/>
          <p:cNvSpPr/>
          <p:nvPr/>
        </p:nvSpPr>
        <p:spPr>
          <a:xfrm>
            <a:off x="487891" y="1764059"/>
            <a:ext cx="6598550" cy="1237999"/>
          </a:xfrm>
          <a:prstGeom prst="rect">
            <a:avLst/>
          </a:prstGeom>
          <a:solidFill>
            <a:schemeClr val="lt1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ja-JP" altLang="en-US" sz="1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お忙しいところ恐れ入ります。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株式会社●●の▲▲です。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弊社が展開している●●サービスが、御社のお役に立てると考えご連絡いたしました。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●●担当の方はいらっしゃいますでしょうか？</a:t>
            </a:r>
            <a:endParaRPr lang="ja-JP" altLang="en-US" sz="1100" i="0" u="none" strike="noStrike" cap="none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35" name="Google Shape;35;p1"/>
          <p:cNvSpPr/>
          <p:nvPr/>
        </p:nvSpPr>
        <p:spPr>
          <a:xfrm>
            <a:off x="4984608" y="4011228"/>
            <a:ext cx="2101833" cy="3402016"/>
          </a:xfrm>
          <a:prstGeom prst="rect">
            <a:avLst/>
          </a:prstGeom>
          <a:noFill/>
          <a:ln w="12700">
            <a:solidFill>
              <a:schemeClr val="bg1">
                <a:lumMod val="85000"/>
              </a:schemeClr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 sz="1100" b="0" i="0" u="none" strike="noStrike" cap="none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お忙しい</a:t>
            </a:r>
            <a:r>
              <a:rPr lang="ja-JP" altLang="en-US" sz="1100" b="0" i="0" u="none" strike="noStrike" cap="none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なか</a:t>
            </a:r>
            <a:r>
              <a:rPr lang="ja-JP" sz="1100" b="0" i="0" u="none" strike="noStrike" cap="none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大変失礼いたしました。</a:t>
            </a:r>
            <a:endParaRPr lang="en-US" altLang="ja-JP" sz="1100" b="0" i="0" u="none" strike="noStrike" cap="none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br>
              <a:rPr lang="ja-JP" sz="1100" b="0" i="0" u="none" strike="noStrike" cap="none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</a:br>
            <a:r>
              <a:rPr lang="ja-JP" sz="1100" b="0" i="0" u="none" strike="noStrike" cap="none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現在、</a:t>
            </a:r>
            <a:r>
              <a:rPr lang="ja-JP" sz="11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積極的に</a:t>
            </a:r>
            <a:r>
              <a:rPr lang="ja-JP" altLang="en-US" sz="11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〇〇（新規事業の領域やテーマなど）</a:t>
            </a:r>
            <a:r>
              <a:rPr lang="ja-JP" sz="11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に投資</a:t>
            </a:r>
            <a:r>
              <a:rPr lang="ja-JP" sz="1100" b="0" i="0" u="none" strike="noStrike" cap="none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されている</a:t>
            </a:r>
            <a:r>
              <a:rPr lang="ja-JP" sz="1100" b="0" i="0" u="none" strike="noStrike" cap="none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0"/>
                  </a:ext>
                </a:extLst>
              </a:rPr>
              <a:t>企業様</a:t>
            </a:r>
            <a:r>
              <a:rPr lang="ja-JP" sz="1100" b="0" i="0" u="none" strike="noStrike" cap="none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に連絡を差し上げております。</a:t>
            </a:r>
            <a:endParaRPr lang="en-US" altLang="ja-JP" sz="1100" b="0" i="0" u="none" strike="noStrike" cap="none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 altLang="en-US" sz="1100" b="0" i="0" u="none" strike="noStrike" cap="none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御社に</a:t>
            </a:r>
            <a:r>
              <a:rPr lang="ja-JP" sz="1100" b="0" i="0" u="none" strike="noStrike" cap="none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有益な情報をお届けしたくご連絡いたしました。</a:t>
            </a:r>
            <a:endParaRPr sz="1100" b="0" i="0" u="none" strike="noStrike" cap="none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 sz="1100" b="0" i="0" u="none" strike="noStrike" cap="none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御社の情報収集のためにお聞きいただくだけでも構いませんので、1分ほどお時間いただけませんでしょうか？</a:t>
            </a:r>
            <a:endParaRPr sz="1100" b="0" i="0" u="none" strike="noStrike" cap="none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49" name="Google Shape;49;p1"/>
          <p:cNvSpPr/>
          <p:nvPr/>
        </p:nvSpPr>
        <p:spPr>
          <a:xfrm>
            <a:off x="540413" y="4054287"/>
            <a:ext cx="2089185" cy="6601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 sz="1200" b="1" i="0" u="none" strike="noStrike" cap="none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次</a:t>
            </a:r>
            <a:r>
              <a:rPr lang="ja-JP" altLang="en-US" sz="1200" b="1" i="0" u="none" strike="noStrike" cap="none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ページの</a:t>
            </a:r>
            <a:endParaRPr lang="en-US" altLang="ja-JP" sz="1200" b="1" i="0" u="none" strike="noStrike" cap="none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  <a:p>
            <a:pPr marL="0" marR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 altLang="en-US" sz="1200" b="1" i="0" u="none" strike="noStrike" cap="none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「導入・紹介」</a:t>
            </a:r>
            <a:r>
              <a:rPr lang="ja-JP" sz="1200" b="1" i="0" u="none" strike="noStrike" cap="none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に</a:t>
            </a:r>
            <a:r>
              <a:rPr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進む</a:t>
            </a:r>
            <a:endParaRPr sz="1200" b="1" i="0" u="none" strike="noStrike" cap="none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64" name="四角形: 角を丸くする 63">
            <a:extLst>
              <a:ext uri="{FF2B5EF4-FFF2-40B4-BE49-F238E27FC236}">
                <a16:creationId xmlns:a16="http://schemas.microsoft.com/office/drawing/2014/main" id="{FC41CF24-D739-A35A-6BE2-5AC9ACED3C14}"/>
              </a:ext>
            </a:extLst>
          </p:cNvPr>
          <p:cNvSpPr/>
          <p:nvPr/>
        </p:nvSpPr>
        <p:spPr>
          <a:xfrm>
            <a:off x="540414" y="3124808"/>
            <a:ext cx="2089185" cy="39818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</a:rPr>
              <a:t>取次</a:t>
            </a:r>
            <a:r>
              <a:rPr lang="en-US" altLang="ja-JP" sz="1200" b="1" dirty="0">
                <a:solidFill>
                  <a:schemeClr val="tx1"/>
                </a:solidFill>
              </a:rPr>
              <a:t>OK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5" name="四角形: 角を丸くする 64">
            <a:extLst>
              <a:ext uri="{FF2B5EF4-FFF2-40B4-BE49-F238E27FC236}">
                <a16:creationId xmlns:a16="http://schemas.microsoft.com/office/drawing/2014/main" id="{D1E40F2E-AE39-686E-D010-A91C7BCCE0C8}"/>
              </a:ext>
            </a:extLst>
          </p:cNvPr>
          <p:cNvSpPr/>
          <p:nvPr/>
        </p:nvSpPr>
        <p:spPr>
          <a:xfrm>
            <a:off x="2767749" y="3124808"/>
            <a:ext cx="2089185" cy="39818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</a:rPr>
              <a:t>担当者不在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7" name="四角形: 角を丸くする 66">
            <a:extLst>
              <a:ext uri="{FF2B5EF4-FFF2-40B4-BE49-F238E27FC236}">
                <a16:creationId xmlns:a16="http://schemas.microsoft.com/office/drawing/2014/main" id="{37968726-AFB4-B56D-FC03-AF364E55134F}"/>
              </a:ext>
            </a:extLst>
          </p:cNvPr>
          <p:cNvSpPr/>
          <p:nvPr/>
        </p:nvSpPr>
        <p:spPr>
          <a:xfrm>
            <a:off x="4995085" y="3121017"/>
            <a:ext cx="2075692" cy="39818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</a:rPr>
              <a:t>受付拒否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8" name="四角形: 角を丸くする 67">
            <a:extLst>
              <a:ext uri="{FF2B5EF4-FFF2-40B4-BE49-F238E27FC236}">
                <a16:creationId xmlns:a16="http://schemas.microsoft.com/office/drawing/2014/main" id="{D308C07E-2A1A-2F93-94F8-F6E9A5B8373C}"/>
              </a:ext>
            </a:extLst>
          </p:cNvPr>
          <p:cNvSpPr/>
          <p:nvPr/>
        </p:nvSpPr>
        <p:spPr>
          <a:xfrm>
            <a:off x="472226" y="1031636"/>
            <a:ext cx="6613214" cy="63174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</a:rPr>
              <a:t>挨拶・取次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69" name="二等辺三角形 68">
            <a:extLst>
              <a:ext uri="{FF2B5EF4-FFF2-40B4-BE49-F238E27FC236}">
                <a16:creationId xmlns:a16="http://schemas.microsoft.com/office/drawing/2014/main" id="{58BDE968-4FE6-F76D-7022-50C3F35CFA34}"/>
              </a:ext>
            </a:extLst>
          </p:cNvPr>
          <p:cNvSpPr/>
          <p:nvPr/>
        </p:nvSpPr>
        <p:spPr>
          <a:xfrm rot="10800000">
            <a:off x="1484747" y="3673159"/>
            <a:ext cx="200520" cy="181579"/>
          </a:xfrm>
          <a:prstGeom prst="triangle">
            <a:avLst/>
          </a:prstGeom>
          <a:solidFill>
            <a:srgbClr val="008F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Google Shape;49;p1">
            <a:extLst>
              <a:ext uri="{FF2B5EF4-FFF2-40B4-BE49-F238E27FC236}">
                <a16:creationId xmlns:a16="http://schemas.microsoft.com/office/drawing/2014/main" id="{191FA82C-1321-E918-2B75-EFBB7375B272}"/>
              </a:ext>
            </a:extLst>
          </p:cNvPr>
          <p:cNvSpPr/>
          <p:nvPr/>
        </p:nvSpPr>
        <p:spPr>
          <a:xfrm>
            <a:off x="2726908" y="6391956"/>
            <a:ext cx="2089185" cy="398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 altLang="en-US" sz="1200" b="1" i="0" u="none" strike="noStrike" cap="none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あらためて架電</a:t>
            </a:r>
            <a:endParaRPr sz="1200" b="1" i="0" u="none" strike="noStrike" cap="none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85" name="Google Shape;49;p1">
            <a:extLst>
              <a:ext uri="{FF2B5EF4-FFF2-40B4-BE49-F238E27FC236}">
                <a16:creationId xmlns:a16="http://schemas.microsoft.com/office/drawing/2014/main" id="{6567F367-A1FA-6C6F-E422-50D74F4F1A38}"/>
              </a:ext>
            </a:extLst>
          </p:cNvPr>
          <p:cNvSpPr/>
          <p:nvPr/>
        </p:nvSpPr>
        <p:spPr>
          <a:xfrm>
            <a:off x="2734240" y="7280046"/>
            <a:ext cx="2089185" cy="10313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 altLang="en-US" sz="1200" b="1" i="0" u="none" strike="noStrike" cap="none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返答によって</a:t>
            </a:r>
            <a:endParaRPr lang="en-US" altLang="ja-JP" sz="1200" b="1" i="0" u="none" strike="noStrike" cap="none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  <a:p>
            <a:pPr marL="0" marR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次ページの</a:t>
            </a:r>
            <a:r>
              <a:rPr lang="ja-JP" altLang="en-US" sz="1200" b="1" i="0" u="none" strike="noStrike" cap="none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「導入・紹介」</a:t>
            </a:r>
            <a:r>
              <a:rPr lang="en-US" altLang="ja-JP" sz="1200" b="1" i="0" u="none" strike="noStrike" cap="none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or</a:t>
            </a:r>
            <a:r>
              <a:rPr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「受付拒否」に進む</a:t>
            </a:r>
            <a:endParaRPr sz="1200" b="1" i="0" u="none" strike="noStrike" cap="none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87" name="二等辺三角形 86">
            <a:extLst>
              <a:ext uri="{FF2B5EF4-FFF2-40B4-BE49-F238E27FC236}">
                <a16:creationId xmlns:a16="http://schemas.microsoft.com/office/drawing/2014/main" id="{3613596F-8723-32AD-5826-AA8D47B48A1E}"/>
              </a:ext>
            </a:extLst>
          </p:cNvPr>
          <p:cNvSpPr/>
          <p:nvPr/>
        </p:nvSpPr>
        <p:spPr>
          <a:xfrm rot="10800000">
            <a:off x="3729708" y="3678371"/>
            <a:ext cx="200520" cy="181579"/>
          </a:xfrm>
          <a:prstGeom prst="triangle">
            <a:avLst/>
          </a:prstGeom>
          <a:solidFill>
            <a:srgbClr val="008F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二等辺三角形 87">
            <a:extLst>
              <a:ext uri="{FF2B5EF4-FFF2-40B4-BE49-F238E27FC236}">
                <a16:creationId xmlns:a16="http://schemas.microsoft.com/office/drawing/2014/main" id="{0DF9CCB9-D697-7AD6-BDE6-F43F20B64697}"/>
              </a:ext>
            </a:extLst>
          </p:cNvPr>
          <p:cNvSpPr/>
          <p:nvPr/>
        </p:nvSpPr>
        <p:spPr>
          <a:xfrm rot="10800000">
            <a:off x="5974669" y="3673159"/>
            <a:ext cx="200520" cy="181579"/>
          </a:xfrm>
          <a:prstGeom prst="triangle">
            <a:avLst/>
          </a:prstGeom>
          <a:solidFill>
            <a:srgbClr val="008F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二等辺三角形 88">
            <a:extLst>
              <a:ext uri="{FF2B5EF4-FFF2-40B4-BE49-F238E27FC236}">
                <a16:creationId xmlns:a16="http://schemas.microsoft.com/office/drawing/2014/main" id="{704AC517-242D-2BCD-4F4F-896DE1CDA254}"/>
              </a:ext>
            </a:extLst>
          </p:cNvPr>
          <p:cNvSpPr/>
          <p:nvPr/>
        </p:nvSpPr>
        <p:spPr>
          <a:xfrm rot="10800000">
            <a:off x="3712080" y="6056213"/>
            <a:ext cx="200520" cy="181579"/>
          </a:xfrm>
          <a:prstGeom prst="triangle">
            <a:avLst/>
          </a:prstGeom>
          <a:solidFill>
            <a:srgbClr val="008F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二等辺三角形 89">
            <a:extLst>
              <a:ext uri="{FF2B5EF4-FFF2-40B4-BE49-F238E27FC236}">
                <a16:creationId xmlns:a16="http://schemas.microsoft.com/office/drawing/2014/main" id="{97863AA0-E2F3-73AF-9339-6BAC39FED2B0}"/>
              </a:ext>
            </a:extLst>
          </p:cNvPr>
          <p:cNvSpPr/>
          <p:nvPr/>
        </p:nvSpPr>
        <p:spPr>
          <a:xfrm rot="10800000">
            <a:off x="3712080" y="6944303"/>
            <a:ext cx="200520" cy="181579"/>
          </a:xfrm>
          <a:prstGeom prst="triangle">
            <a:avLst/>
          </a:prstGeom>
          <a:solidFill>
            <a:srgbClr val="008F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AEEEA9DF-D5F0-2FA0-48CF-13649437F7E6}"/>
              </a:ext>
            </a:extLst>
          </p:cNvPr>
          <p:cNvSpPr/>
          <p:nvPr/>
        </p:nvSpPr>
        <p:spPr>
          <a:xfrm>
            <a:off x="4995085" y="7553655"/>
            <a:ext cx="771752" cy="39818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solidFill>
                  <a:schemeClr val="tx1"/>
                </a:solidFill>
              </a:rPr>
              <a:t>OK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62099D70-6EFA-8E3B-E6DC-4F47FD578FCD}"/>
              </a:ext>
            </a:extLst>
          </p:cNvPr>
          <p:cNvSpPr/>
          <p:nvPr/>
        </p:nvSpPr>
        <p:spPr>
          <a:xfrm>
            <a:off x="5907246" y="7553655"/>
            <a:ext cx="1178195" cy="39818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solidFill>
                  <a:schemeClr val="tx1"/>
                </a:solidFill>
              </a:rPr>
              <a:t>NG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7" name="Google Shape;49;p1">
            <a:extLst>
              <a:ext uri="{FF2B5EF4-FFF2-40B4-BE49-F238E27FC236}">
                <a16:creationId xmlns:a16="http://schemas.microsoft.com/office/drawing/2014/main" id="{38469E43-5843-F728-2DAB-1DD9C28D93F5}"/>
              </a:ext>
            </a:extLst>
          </p:cNvPr>
          <p:cNvSpPr/>
          <p:nvPr/>
        </p:nvSpPr>
        <p:spPr>
          <a:xfrm>
            <a:off x="4782098" y="8422414"/>
            <a:ext cx="1013207" cy="16426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 sz="1200" b="1" i="0" u="none" strike="noStrike" cap="none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次</a:t>
            </a:r>
            <a:r>
              <a:rPr lang="ja-JP" altLang="en-US" sz="1200" b="1" i="0" u="none" strike="noStrike" cap="none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ページ</a:t>
            </a:r>
            <a:endParaRPr lang="en-US" altLang="ja-JP" sz="12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 altLang="en-US" sz="1200" b="1" i="0" u="none" strike="noStrike" cap="none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「サービス紹介」に</a:t>
            </a:r>
            <a:r>
              <a:rPr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進む</a:t>
            </a:r>
            <a:endParaRPr sz="1200" b="1" i="0" u="none" strike="noStrike" cap="none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8" name="二等辺三角形 7">
            <a:extLst>
              <a:ext uri="{FF2B5EF4-FFF2-40B4-BE49-F238E27FC236}">
                <a16:creationId xmlns:a16="http://schemas.microsoft.com/office/drawing/2014/main" id="{4267C94B-5909-1EBD-1C6F-51BE713026F1}"/>
              </a:ext>
            </a:extLst>
          </p:cNvPr>
          <p:cNvSpPr/>
          <p:nvPr/>
        </p:nvSpPr>
        <p:spPr>
          <a:xfrm rot="10800000">
            <a:off x="5188443" y="8220646"/>
            <a:ext cx="200520" cy="181579"/>
          </a:xfrm>
          <a:prstGeom prst="triangle">
            <a:avLst/>
          </a:prstGeom>
          <a:solidFill>
            <a:srgbClr val="008F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>
          <a:extLst>
            <a:ext uri="{FF2B5EF4-FFF2-40B4-BE49-F238E27FC236}">
              <a16:creationId xmlns:a16="http://schemas.microsoft.com/office/drawing/2014/main" id="{0BF82B64-BCED-12CE-8747-DD3A0479D1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">
            <a:extLst>
              <a:ext uri="{FF2B5EF4-FFF2-40B4-BE49-F238E27FC236}">
                <a16:creationId xmlns:a16="http://schemas.microsoft.com/office/drawing/2014/main" id="{9A1697A6-0926-A96F-1FB2-CC964DBD9D9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73229" y="310088"/>
            <a:ext cx="661321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</a:pPr>
            <a:r>
              <a:rPr lang="ja-JP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トークスクリプト</a:t>
            </a:r>
            <a:endParaRPr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9" name="Google Shape;39;p1">
            <a:extLst>
              <a:ext uri="{FF2B5EF4-FFF2-40B4-BE49-F238E27FC236}">
                <a16:creationId xmlns:a16="http://schemas.microsoft.com/office/drawing/2014/main" id="{67237440-A7A0-E16F-1A43-9DDB0BA25FC2}"/>
              </a:ext>
            </a:extLst>
          </p:cNvPr>
          <p:cNvSpPr/>
          <p:nvPr/>
        </p:nvSpPr>
        <p:spPr>
          <a:xfrm>
            <a:off x="501553" y="6738556"/>
            <a:ext cx="4292515" cy="350889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85000"/>
              </a:schemeClr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lnSpc>
                <a:spcPct val="130000"/>
              </a:lnSpc>
              <a:buSzPts val="1100"/>
            </a:pPr>
            <a:r>
              <a:rPr lang="ja-JP" altLang="en-US" sz="11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ありがとうございます。</a:t>
            </a:r>
          </a:p>
          <a:p>
            <a:pPr lvl="0">
              <a:lnSpc>
                <a:spcPct val="130000"/>
              </a:lnSpc>
              <a:buSzPts val="1100"/>
            </a:pPr>
            <a:r>
              <a:rPr lang="ja-JP" altLang="en-US" sz="11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当日はオンラインミーティングで実施させていただけましたら幸いです。</a:t>
            </a:r>
          </a:p>
          <a:p>
            <a:pPr lvl="0">
              <a:lnSpc>
                <a:spcPct val="130000"/>
              </a:lnSpc>
              <a:buSzPts val="1100"/>
            </a:pPr>
            <a:r>
              <a:rPr lang="ja-JP" altLang="en-US" sz="11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来週●曜日または●曜日であれば、午前午後のどちらがご都合よろしいでしょうか？</a:t>
            </a:r>
          </a:p>
          <a:p>
            <a:pPr lvl="0">
              <a:lnSpc>
                <a:spcPct val="130000"/>
              </a:lnSpc>
              <a:buSzPts val="1100"/>
            </a:pPr>
            <a:r>
              <a:rPr lang="en-US" altLang="ja-JP" sz="11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…</a:t>
            </a:r>
            <a:endParaRPr lang="ja-JP" altLang="en-US" sz="11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lvl="0">
              <a:lnSpc>
                <a:spcPct val="130000"/>
              </a:lnSpc>
              <a:buSzPts val="1100"/>
            </a:pPr>
            <a:r>
              <a:rPr lang="ja-JP" altLang="en-US" sz="11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では、●曜日の●時から</a:t>
            </a:r>
            <a:r>
              <a:rPr lang="en-US" altLang="ja-JP" sz="11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lang="ja-JP" altLang="en-US" sz="11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時間でいかがでしょうか？</a:t>
            </a:r>
          </a:p>
          <a:p>
            <a:pPr lvl="0">
              <a:lnSpc>
                <a:spcPct val="130000"/>
              </a:lnSpc>
              <a:buSzPts val="1100"/>
            </a:pPr>
            <a:r>
              <a:rPr lang="ja-JP" altLang="en-US" sz="11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では、●月●日の●時でお願いいたします。</a:t>
            </a:r>
          </a:p>
          <a:p>
            <a:pPr lvl="0">
              <a:lnSpc>
                <a:spcPct val="130000"/>
              </a:lnSpc>
              <a:buSzPts val="1100"/>
            </a:pPr>
            <a:endParaRPr lang="ja-JP" altLang="en-US" sz="11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lvl="0">
              <a:lnSpc>
                <a:spcPct val="130000"/>
              </a:lnSpc>
              <a:buSzPts val="1100"/>
            </a:pPr>
            <a:r>
              <a:rPr lang="ja-JP" altLang="en-US" sz="11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参加</a:t>
            </a:r>
            <a:r>
              <a:rPr lang="en-US" altLang="ja-JP" sz="11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URL</a:t>
            </a:r>
            <a:r>
              <a:rPr lang="ja-JP" altLang="en-US" sz="11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はメールアドレスにお送りさせていただければ、幸いです。お手数おかけしますが、ご連絡用にメールアドレスを教えていただけないでしょうか？</a:t>
            </a:r>
            <a:endParaRPr lang="en-US" altLang="ja-JP" sz="11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lvl="0">
              <a:lnSpc>
                <a:spcPct val="130000"/>
              </a:lnSpc>
              <a:buSzPts val="1100"/>
            </a:pPr>
            <a:endParaRPr lang="ja-JP" altLang="en-US" sz="11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lvl="0">
              <a:lnSpc>
                <a:spcPct val="130000"/>
              </a:lnSpc>
              <a:buSzPts val="1100"/>
            </a:pPr>
            <a:r>
              <a:rPr lang="ja-JP" altLang="en-US" sz="11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当日はよろしくお願いいたします。</a:t>
            </a:r>
            <a:endParaRPr sz="1100" b="0" i="0" u="none" strike="noStrike" cap="none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26" name="Google Shape;26;p1">
            <a:extLst>
              <a:ext uri="{FF2B5EF4-FFF2-40B4-BE49-F238E27FC236}">
                <a16:creationId xmlns:a16="http://schemas.microsoft.com/office/drawing/2014/main" id="{F91893F2-9139-CCA1-41F9-24092944C91A}"/>
              </a:ext>
            </a:extLst>
          </p:cNvPr>
          <p:cNvSpPr/>
          <p:nvPr/>
        </p:nvSpPr>
        <p:spPr>
          <a:xfrm>
            <a:off x="486890" y="2217591"/>
            <a:ext cx="6598550" cy="1025983"/>
          </a:xfrm>
          <a:prstGeom prst="rect">
            <a:avLst/>
          </a:prstGeom>
          <a:solidFill>
            <a:schemeClr val="lt1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lnSpc>
                <a:spcPct val="130000"/>
              </a:lnSpc>
              <a:buSzPts val="1100"/>
            </a:pPr>
            <a:r>
              <a:rPr lang="ja-JP" altLang="en-US" sz="11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お世話になっております。株式会社＊＊＊＊の●●です。</a:t>
            </a:r>
            <a:endParaRPr lang="en-US" altLang="ja-JP" sz="11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30000"/>
              </a:lnSpc>
              <a:buSzPts val="1100"/>
            </a:pPr>
            <a:r>
              <a:rPr lang="ja-JP" altLang="en-US" sz="11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弊社が提供する〇〇サービスが御社のお役に立てると考え、詳細をご紹介したいと思いまして、ご連絡いたしました。</a:t>
            </a:r>
            <a:endParaRPr lang="ja-JP" altLang="en-US" sz="1100" i="0" u="none" strike="noStrike" cap="none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35" name="Google Shape;35;p1">
            <a:extLst>
              <a:ext uri="{FF2B5EF4-FFF2-40B4-BE49-F238E27FC236}">
                <a16:creationId xmlns:a16="http://schemas.microsoft.com/office/drawing/2014/main" id="{21674D09-F76F-AEB8-5749-5D3F281CDA19}"/>
              </a:ext>
            </a:extLst>
          </p:cNvPr>
          <p:cNvSpPr/>
          <p:nvPr/>
        </p:nvSpPr>
        <p:spPr>
          <a:xfrm>
            <a:off x="501554" y="3694694"/>
            <a:ext cx="6583886" cy="824628"/>
          </a:xfrm>
          <a:prstGeom prst="rect">
            <a:avLst/>
          </a:prstGeom>
          <a:noFill/>
          <a:ln w="12700">
            <a:solidFill>
              <a:schemeClr val="bg1">
                <a:lumMod val="85000"/>
              </a:schemeClr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 altLang="en-US" sz="1100" b="0" i="0" u="none" strike="noStrike" cap="none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本サービスは、多くの企業が抱える〇〇の課題を、</a:t>
            </a:r>
            <a:r>
              <a:rPr lang="ja-JP" altLang="en-US" sz="11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△△</a:t>
            </a:r>
            <a:r>
              <a:rPr lang="ja-JP" altLang="en-US" sz="1100" b="0" i="0" u="none" strike="noStrike" cap="none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により解消し、成果につながる仕組み作りを支援するサービスです。最新の技術・ノウハウを活用し、御社に最適な提案をさせていただきます。</a:t>
            </a:r>
          </a:p>
        </p:txBody>
      </p:sp>
      <p:sp>
        <p:nvSpPr>
          <p:cNvPr id="67" name="四角形: 角を丸くする 66">
            <a:extLst>
              <a:ext uri="{FF2B5EF4-FFF2-40B4-BE49-F238E27FC236}">
                <a16:creationId xmlns:a16="http://schemas.microsoft.com/office/drawing/2014/main" id="{6CFC45A8-8E0F-5EEE-5D97-88C387296189}"/>
              </a:ext>
            </a:extLst>
          </p:cNvPr>
          <p:cNvSpPr/>
          <p:nvPr/>
        </p:nvSpPr>
        <p:spPr>
          <a:xfrm>
            <a:off x="501553" y="5952453"/>
            <a:ext cx="4292515" cy="39818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</a:rPr>
              <a:t>アポイント</a:t>
            </a:r>
            <a:r>
              <a:rPr kumimoji="1" lang="en-US" altLang="ja-JP" sz="1200" b="1" dirty="0">
                <a:solidFill>
                  <a:schemeClr val="tx1"/>
                </a:solidFill>
              </a:rPr>
              <a:t>OK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8" name="四角形: 角を丸くする 67">
            <a:extLst>
              <a:ext uri="{FF2B5EF4-FFF2-40B4-BE49-F238E27FC236}">
                <a16:creationId xmlns:a16="http://schemas.microsoft.com/office/drawing/2014/main" id="{D7FBCE69-4F7D-21B1-4505-0212ACA4E216}"/>
              </a:ext>
            </a:extLst>
          </p:cNvPr>
          <p:cNvSpPr/>
          <p:nvPr/>
        </p:nvSpPr>
        <p:spPr>
          <a:xfrm>
            <a:off x="472226" y="1031636"/>
            <a:ext cx="6613214" cy="63174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</a:rPr>
              <a:t>サービス紹介・アポイント設定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69" name="二等辺三角形 68">
            <a:extLst>
              <a:ext uri="{FF2B5EF4-FFF2-40B4-BE49-F238E27FC236}">
                <a16:creationId xmlns:a16="http://schemas.microsoft.com/office/drawing/2014/main" id="{7A7ADDE9-4A9D-7931-FBDA-AB1D8D134352}"/>
              </a:ext>
            </a:extLst>
          </p:cNvPr>
          <p:cNvSpPr/>
          <p:nvPr/>
        </p:nvSpPr>
        <p:spPr>
          <a:xfrm rot="10800000">
            <a:off x="3671241" y="3352003"/>
            <a:ext cx="200520" cy="181579"/>
          </a:xfrm>
          <a:prstGeom prst="triangle">
            <a:avLst/>
          </a:prstGeom>
          <a:solidFill>
            <a:srgbClr val="008F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Google Shape;49;p1">
            <a:extLst>
              <a:ext uri="{FF2B5EF4-FFF2-40B4-BE49-F238E27FC236}">
                <a16:creationId xmlns:a16="http://schemas.microsoft.com/office/drawing/2014/main" id="{E5E36125-D5D6-C032-E4CA-897C165FCD46}"/>
              </a:ext>
            </a:extLst>
          </p:cNvPr>
          <p:cNvSpPr/>
          <p:nvPr/>
        </p:nvSpPr>
        <p:spPr>
          <a:xfrm>
            <a:off x="472225" y="1781760"/>
            <a:ext cx="2280859" cy="384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 altLang="en-US" sz="1200" b="1" i="0" u="none" strike="noStrike" cap="none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挨拶と連絡した理由</a:t>
            </a:r>
            <a:endParaRPr sz="1200" b="1" i="0" u="none" strike="noStrike" cap="none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5" name="Google Shape;49;p1">
            <a:extLst>
              <a:ext uri="{FF2B5EF4-FFF2-40B4-BE49-F238E27FC236}">
                <a16:creationId xmlns:a16="http://schemas.microsoft.com/office/drawing/2014/main" id="{908954C9-E7F0-87A6-0029-FCE1EA7FBDAC}"/>
              </a:ext>
            </a:extLst>
          </p:cNvPr>
          <p:cNvSpPr/>
          <p:nvPr/>
        </p:nvSpPr>
        <p:spPr>
          <a:xfrm>
            <a:off x="486889" y="3274453"/>
            <a:ext cx="2280859" cy="4202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サービス紹介</a:t>
            </a:r>
            <a:endParaRPr sz="1200" b="1" i="0" u="none" strike="noStrike" cap="none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6" name="Google Shape;35;p1">
            <a:extLst>
              <a:ext uri="{FF2B5EF4-FFF2-40B4-BE49-F238E27FC236}">
                <a16:creationId xmlns:a16="http://schemas.microsoft.com/office/drawing/2014/main" id="{D4DD9431-518E-3C65-13B3-411F707AE3C3}"/>
              </a:ext>
            </a:extLst>
          </p:cNvPr>
          <p:cNvSpPr/>
          <p:nvPr/>
        </p:nvSpPr>
        <p:spPr>
          <a:xfrm>
            <a:off x="501554" y="4974088"/>
            <a:ext cx="6583886" cy="824628"/>
          </a:xfrm>
          <a:prstGeom prst="rect">
            <a:avLst/>
          </a:prstGeom>
          <a:noFill/>
          <a:ln w="12700">
            <a:solidFill>
              <a:schemeClr val="bg1">
                <a:lumMod val="85000"/>
              </a:schemeClr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lnSpc>
                <a:spcPct val="130000"/>
              </a:lnSpc>
              <a:buSzPts val="1100"/>
            </a:pPr>
            <a:r>
              <a:rPr lang="ja-JP" altLang="en-US" sz="11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具体的なイメージを持っていただけるよう、ご説明させていただきたいと存じますが、一度打ち合わせのお時間をいただけますでしょうか。</a:t>
            </a:r>
          </a:p>
        </p:txBody>
      </p:sp>
      <p:sp>
        <p:nvSpPr>
          <p:cNvPr id="7" name="二等辺三角形 6">
            <a:extLst>
              <a:ext uri="{FF2B5EF4-FFF2-40B4-BE49-F238E27FC236}">
                <a16:creationId xmlns:a16="http://schemas.microsoft.com/office/drawing/2014/main" id="{5A521845-D2B1-3CA2-F3F6-B42A3A4AD8CC}"/>
              </a:ext>
            </a:extLst>
          </p:cNvPr>
          <p:cNvSpPr/>
          <p:nvPr/>
        </p:nvSpPr>
        <p:spPr>
          <a:xfrm rot="10800000">
            <a:off x="3671241" y="4648959"/>
            <a:ext cx="200520" cy="181579"/>
          </a:xfrm>
          <a:prstGeom prst="triangle">
            <a:avLst/>
          </a:prstGeom>
          <a:solidFill>
            <a:srgbClr val="008F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Google Shape;49;p1">
            <a:extLst>
              <a:ext uri="{FF2B5EF4-FFF2-40B4-BE49-F238E27FC236}">
                <a16:creationId xmlns:a16="http://schemas.microsoft.com/office/drawing/2014/main" id="{18D80A69-D3AB-174C-C6D2-AAEB5399F24C}"/>
              </a:ext>
            </a:extLst>
          </p:cNvPr>
          <p:cNvSpPr/>
          <p:nvPr/>
        </p:nvSpPr>
        <p:spPr>
          <a:xfrm>
            <a:off x="472225" y="4623132"/>
            <a:ext cx="2280859" cy="316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 altLang="en-US" sz="1200" b="1" i="0" u="none" strike="noStrike" cap="none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クロージング</a:t>
            </a:r>
            <a:endParaRPr sz="1200" b="1" i="0" u="none" strike="noStrike" cap="none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05F93FB5-59A7-51A7-C1C6-CF6AA3DE480A}"/>
              </a:ext>
            </a:extLst>
          </p:cNvPr>
          <p:cNvSpPr/>
          <p:nvPr/>
        </p:nvSpPr>
        <p:spPr>
          <a:xfrm>
            <a:off x="4958088" y="5952453"/>
            <a:ext cx="2127352" cy="39818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</a:rPr>
              <a:t>アポイント</a:t>
            </a:r>
            <a:r>
              <a:rPr kumimoji="1" lang="en-US" altLang="ja-JP" sz="1200" b="1" dirty="0">
                <a:solidFill>
                  <a:schemeClr val="tx1"/>
                </a:solidFill>
              </a:rPr>
              <a:t>NG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0" name="Google Shape;39;p1">
            <a:extLst>
              <a:ext uri="{FF2B5EF4-FFF2-40B4-BE49-F238E27FC236}">
                <a16:creationId xmlns:a16="http://schemas.microsoft.com/office/drawing/2014/main" id="{C03B1334-2343-12E0-5D96-A1179B21AFDC}"/>
              </a:ext>
            </a:extLst>
          </p:cNvPr>
          <p:cNvSpPr/>
          <p:nvPr/>
        </p:nvSpPr>
        <p:spPr>
          <a:xfrm>
            <a:off x="4958088" y="6738556"/>
            <a:ext cx="2127352" cy="1279395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85000"/>
              </a:schemeClr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lnSpc>
                <a:spcPct val="130000"/>
              </a:lnSpc>
              <a:buSzPts val="1100"/>
            </a:pPr>
            <a:r>
              <a:rPr lang="ja-JP" altLang="en-US" sz="11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ちなみに、多くの</a:t>
            </a:r>
            <a:r>
              <a:rPr lang="en-US" altLang="ja-JP" sz="11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BtoB</a:t>
            </a:r>
            <a:r>
              <a:rPr lang="ja-JP" altLang="en-US" sz="11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企業様が〇〇に課題を抱えていると言われていますが、御社では何か課題に感じていらっしゃる点はございますか？</a:t>
            </a: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285000E6-D3C2-D9E8-769F-AEE2EA2F6919}"/>
              </a:ext>
            </a:extLst>
          </p:cNvPr>
          <p:cNvSpPr/>
          <p:nvPr/>
        </p:nvSpPr>
        <p:spPr>
          <a:xfrm>
            <a:off x="4996253" y="8404021"/>
            <a:ext cx="960663" cy="39818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</a:rPr>
              <a:t>あり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3" name="二等辺三角形 12">
            <a:extLst>
              <a:ext uri="{FF2B5EF4-FFF2-40B4-BE49-F238E27FC236}">
                <a16:creationId xmlns:a16="http://schemas.microsoft.com/office/drawing/2014/main" id="{E9CF57E1-9155-145B-EA34-04841F3D2517}"/>
              </a:ext>
            </a:extLst>
          </p:cNvPr>
          <p:cNvSpPr/>
          <p:nvPr/>
        </p:nvSpPr>
        <p:spPr>
          <a:xfrm rot="10800000">
            <a:off x="5354447" y="8120195"/>
            <a:ext cx="200520" cy="181579"/>
          </a:xfrm>
          <a:prstGeom prst="triangle">
            <a:avLst/>
          </a:prstGeom>
          <a:solidFill>
            <a:srgbClr val="008F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二等辺三角形 13">
            <a:extLst>
              <a:ext uri="{FF2B5EF4-FFF2-40B4-BE49-F238E27FC236}">
                <a16:creationId xmlns:a16="http://schemas.microsoft.com/office/drawing/2014/main" id="{41501F3D-45A6-93C6-6F7C-1553A79DDE76}"/>
              </a:ext>
            </a:extLst>
          </p:cNvPr>
          <p:cNvSpPr/>
          <p:nvPr/>
        </p:nvSpPr>
        <p:spPr>
          <a:xfrm rot="10800000">
            <a:off x="6516387" y="8120197"/>
            <a:ext cx="200520" cy="181579"/>
          </a:xfrm>
          <a:prstGeom prst="triangle">
            <a:avLst/>
          </a:prstGeom>
          <a:solidFill>
            <a:srgbClr val="008F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EE8B58A7-80FA-3A42-E7F8-7EED2FDF31FC}"/>
              </a:ext>
            </a:extLst>
          </p:cNvPr>
          <p:cNvSpPr/>
          <p:nvPr/>
        </p:nvSpPr>
        <p:spPr>
          <a:xfrm>
            <a:off x="6124777" y="8404021"/>
            <a:ext cx="960663" cy="39818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</a:rPr>
              <a:t>なし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6" name="Google Shape;39;p1">
            <a:extLst>
              <a:ext uri="{FF2B5EF4-FFF2-40B4-BE49-F238E27FC236}">
                <a16:creationId xmlns:a16="http://schemas.microsoft.com/office/drawing/2014/main" id="{6DA6A1CC-8BA2-D0CD-F9D7-94C85622D4FF}"/>
              </a:ext>
            </a:extLst>
          </p:cNvPr>
          <p:cNvSpPr/>
          <p:nvPr/>
        </p:nvSpPr>
        <p:spPr>
          <a:xfrm>
            <a:off x="6115343" y="8904449"/>
            <a:ext cx="970097" cy="1343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85000"/>
              </a:schemeClr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lnSpc>
                <a:spcPct val="130000"/>
              </a:lnSpc>
              <a:buSzPts val="1100"/>
            </a:pPr>
            <a:r>
              <a:rPr lang="ja-JP" altLang="en-US" sz="11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お忙しいなかお時間をいただき、ありがとうございました。</a:t>
            </a:r>
          </a:p>
        </p:txBody>
      </p:sp>
      <p:sp>
        <p:nvSpPr>
          <p:cNvPr id="17" name="二等辺三角形 16">
            <a:extLst>
              <a:ext uri="{FF2B5EF4-FFF2-40B4-BE49-F238E27FC236}">
                <a16:creationId xmlns:a16="http://schemas.microsoft.com/office/drawing/2014/main" id="{2E8BF3BD-2B2C-D6F2-4A9A-60A4D573FC99}"/>
              </a:ext>
            </a:extLst>
          </p:cNvPr>
          <p:cNvSpPr/>
          <p:nvPr/>
        </p:nvSpPr>
        <p:spPr>
          <a:xfrm rot="10800000">
            <a:off x="5354446" y="9006696"/>
            <a:ext cx="200520" cy="181579"/>
          </a:xfrm>
          <a:prstGeom prst="triangle">
            <a:avLst/>
          </a:prstGeom>
          <a:solidFill>
            <a:srgbClr val="008F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Google Shape;49;p1">
            <a:extLst>
              <a:ext uri="{FF2B5EF4-FFF2-40B4-BE49-F238E27FC236}">
                <a16:creationId xmlns:a16="http://schemas.microsoft.com/office/drawing/2014/main" id="{E76A47AD-1ED7-F20F-AFE3-70D934B82A20}"/>
              </a:ext>
            </a:extLst>
          </p:cNvPr>
          <p:cNvSpPr/>
          <p:nvPr/>
        </p:nvSpPr>
        <p:spPr>
          <a:xfrm>
            <a:off x="4997920" y="9188275"/>
            <a:ext cx="958997" cy="6281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 altLang="en-US" sz="1200" b="1" i="0" u="none" strike="noStrike" cap="none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次ページ</a:t>
            </a:r>
            <a:endParaRPr lang="en-US" altLang="ja-JP" sz="1200" b="1" i="0" u="none" strike="noStrike" cap="none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  <a:p>
            <a:pPr marL="0" marR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 altLang="en-US" sz="1200" b="1" i="0" u="none" strike="noStrike" cap="none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に進む</a:t>
            </a:r>
            <a:endParaRPr sz="1200" b="1" i="0" u="none" strike="noStrike" cap="none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19" name="Google Shape;49;p1">
            <a:extLst>
              <a:ext uri="{FF2B5EF4-FFF2-40B4-BE49-F238E27FC236}">
                <a16:creationId xmlns:a16="http://schemas.microsoft.com/office/drawing/2014/main" id="{CDD5C41C-0EFE-714F-6073-9B6DFAA25431}"/>
              </a:ext>
            </a:extLst>
          </p:cNvPr>
          <p:cNvSpPr/>
          <p:nvPr/>
        </p:nvSpPr>
        <p:spPr>
          <a:xfrm>
            <a:off x="456734" y="6370540"/>
            <a:ext cx="945503" cy="316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 altLang="en-US" sz="1200" b="1" i="0" u="none" strike="noStrike" cap="none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日程調整</a:t>
            </a:r>
            <a:endParaRPr sz="1200" b="1" i="0" u="none" strike="noStrike" cap="none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3" name="Google Shape;49;p1">
            <a:extLst>
              <a:ext uri="{FF2B5EF4-FFF2-40B4-BE49-F238E27FC236}">
                <a16:creationId xmlns:a16="http://schemas.microsoft.com/office/drawing/2014/main" id="{721C5A1F-FA43-9361-8ABB-E14AC1A0082A}"/>
              </a:ext>
            </a:extLst>
          </p:cNvPr>
          <p:cNvSpPr/>
          <p:nvPr/>
        </p:nvSpPr>
        <p:spPr>
          <a:xfrm>
            <a:off x="4958088" y="6385456"/>
            <a:ext cx="945503" cy="316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課題の有無</a:t>
            </a:r>
            <a:endParaRPr sz="1200" b="1" i="0" u="none" strike="noStrike" cap="none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56710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>
          <a:extLst>
            <a:ext uri="{FF2B5EF4-FFF2-40B4-BE49-F238E27FC236}">
              <a16:creationId xmlns:a16="http://schemas.microsoft.com/office/drawing/2014/main" id="{1D1D2A22-E8C6-FA76-C1BE-D1D3D8D861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">
            <a:extLst>
              <a:ext uri="{FF2B5EF4-FFF2-40B4-BE49-F238E27FC236}">
                <a16:creationId xmlns:a16="http://schemas.microsoft.com/office/drawing/2014/main" id="{7EBC4178-DC2E-4D51-B598-8E46F0C0CE5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73229" y="310088"/>
            <a:ext cx="661321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</a:pPr>
            <a:r>
              <a:rPr lang="ja-JP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トークスクリプト</a:t>
            </a:r>
            <a:endParaRPr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6" name="Google Shape;26;p1">
            <a:extLst>
              <a:ext uri="{FF2B5EF4-FFF2-40B4-BE49-F238E27FC236}">
                <a16:creationId xmlns:a16="http://schemas.microsoft.com/office/drawing/2014/main" id="{64AA41A4-B0A9-8F00-8FAF-0DD5F2A27E0A}"/>
              </a:ext>
            </a:extLst>
          </p:cNvPr>
          <p:cNvSpPr/>
          <p:nvPr/>
        </p:nvSpPr>
        <p:spPr>
          <a:xfrm>
            <a:off x="486890" y="2217591"/>
            <a:ext cx="6598550" cy="631740"/>
          </a:xfrm>
          <a:prstGeom prst="rect">
            <a:avLst/>
          </a:prstGeom>
          <a:solidFill>
            <a:schemeClr val="lt1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lnSpc>
                <a:spcPct val="115000"/>
              </a:lnSpc>
              <a:spcBef>
                <a:spcPts val="1200"/>
              </a:spcBef>
            </a:pPr>
            <a:r>
              <a:rPr lang="ja-JP" altLang="en-US" sz="11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そうですよね。</a:t>
            </a:r>
            <a:br>
              <a:rPr lang="ja-JP" altLang="en-US" sz="11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ja-JP" altLang="en-US" sz="11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その課題の主な原因はなんだとお考えですか？ </a:t>
            </a:r>
          </a:p>
          <a:p>
            <a:pPr lvl="0">
              <a:lnSpc>
                <a:spcPct val="130000"/>
              </a:lnSpc>
              <a:buSzPts val="1100"/>
            </a:pPr>
            <a:endParaRPr lang="ja-JP" altLang="en-US" sz="1100" i="0" u="none" strike="noStrike" cap="none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67" name="四角形: 角を丸くする 66">
            <a:extLst>
              <a:ext uri="{FF2B5EF4-FFF2-40B4-BE49-F238E27FC236}">
                <a16:creationId xmlns:a16="http://schemas.microsoft.com/office/drawing/2014/main" id="{7986B10E-823D-750F-ECFA-5C85621437EB}"/>
              </a:ext>
            </a:extLst>
          </p:cNvPr>
          <p:cNvSpPr/>
          <p:nvPr/>
        </p:nvSpPr>
        <p:spPr>
          <a:xfrm>
            <a:off x="486886" y="5794769"/>
            <a:ext cx="3191685" cy="39818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</a:rPr>
              <a:t>対策あり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8" name="四角形: 角を丸くする 67">
            <a:extLst>
              <a:ext uri="{FF2B5EF4-FFF2-40B4-BE49-F238E27FC236}">
                <a16:creationId xmlns:a16="http://schemas.microsoft.com/office/drawing/2014/main" id="{A0304C33-F9B3-E1D7-9671-77307A829D61}"/>
              </a:ext>
            </a:extLst>
          </p:cNvPr>
          <p:cNvSpPr/>
          <p:nvPr/>
        </p:nvSpPr>
        <p:spPr>
          <a:xfrm>
            <a:off x="472226" y="1031636"/>
            <a:ext cx="6613214" cy="63174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</a:rPr>
              <a:t>課題のヒアリング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2" name="Google Shape;49;p1">
            <a:extLst>
              <a:ext uri="{FF2B5EF4-FFF2-40B4-BE49-F238E27FC236}">
                <a16:creationId xmlns:a16="http://schemas.microsoft.com/office/drawing/2014/main" id="{D096DBF4-AF12-0C69-E433-619EDBC456A0}"/>
              </a:ext>
            </a:extLst>
          </p:cNvPr>
          <p:cNvSpPr/>
          <p:nvPr/>
        </p:nvSpPr>
        <p:spPr>
          <a:xfrm>
            <a:off x="464894" y="1807536"/>
            <a:ext cx="2280859" cy="384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課題の原因を確認</a:t>
            </a:r>
            <a:endParaRPr lang="en-US" altLang="ja-JP" sz="12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二等辺三角形 6">
            <a:extLst>
              <a:ext uri="{FF2B5EF4-FFF2-40B4-BE49-F238E27FC236}">
                <a16:creationId xmlns:a16="http://schemas.microsoft.com/office/drawing/2014/main" id="{21C0B398-74A2-80A3-CE05-444DBFC5E313}"/>
              </a:ext>
            </a:extLst>
          </p:cNvPr>
          <p:cNvSpPr/>
          <p:nvPr/>
        </p:nvSpPr>
        <p:spPr>
          <a:xfrm rot="10800000">
            <a:off x="3685905" y="3034835"/>
            <a:ext cx="200520" cy="181579"/>
          </a:xfrm>
          <a:prstGeom prst="triangle">
            <a:avLst/>
          </a:prstGeom>
          <a:solidFill>
            <a:srgbClr val="008F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DDC13D04-C1D0-F5DF-DDA2-3735474901E4}"/>
              </a:ext>
            </a:extLst>
          </p:cNvPr>
          <p:cNvSpPr/>
          <p:nvPr/>
        </p:nvSpPr>
        <p:spPr>
          <a:xfrm>
            <a:off x="3886425" y="5793706"/>
            <a:ext cx="3184351" cy="39818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</a:rPr>
              <a:t>対策なし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1" name="二等辺三角形 10">
            <a:extLst>
              <a:ext uri="{FF2B5EF4-FFF2-40B4-BE49-F238E27FC236}">
                <a16:creationId xmlns:a16="http://schemas.microsoft.com/office/drawing/2014/main" id="{FF9D86CD-102E-1963-5DA4-4B4BEF04FB1B}"/>
              </a:ext>
            </a:extLst>
          </p:cNvPr>
          <p:cNvSpPr/>
          <p:nvPr/>
        </p:nvSpPr>
        <p:spPr>
          <a:xfrm rot="10800000">
            <a:off x="3685905" y="7452582"/>
            <a:ext cx="200520" cy="181579"/>
          </a:xfrm>
          <a:prstGeom prst="triangle">
            <a:avLst/>
          </a:prstGeom>
          <a:solidFill>
            <a:srgbClr val="008F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Google Shape;26;p1">
            <a:extLst>
              <a:ext uri="{FF2B5EF4-FFF2-40B4-BE49-F238E27FC236}">
                <a16:creationId xmlns:a16="http://schemas.microsoft.com/office/drawing/2014/main" id="{FB818075-EF74-F3A1-348B-F31498C0B592}"/>
              </a:ext>
            </a:extLst>
          </p:cNvPr>
          <p:cNvSpPr/>
          <p:nvPr/>
        </p:nvSpPr>
        <p:spPr>
          <a:xfrm>
            <a:off x="486890" y="3401919"/>
            <a:ext cx="6598550" cy="1091704"/>
          </a:xfrm>
          <a:prstGeom prst="rect">
            <a:avLst/>
          </a:prstGeom>
          <a:solidFill>
            <a:schemeClr val="lt1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lnSpc>
                <a:spcPct val="130000"/>
              </a:lnSpc>
              <a:buSzPts val="1100"/>
            </a:pPr>
            <a:endParaRPr lang="en-US" altLang="ja-JP" sz="1100" i="0" u="none" strike="noStrike" cap="none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  <a:p>
            <a:pPr lvl="0">
              <a:lnSpc>
                <a:spcPct val="130000"/>
              </a:lnSpc>
              <a:buSzPts val="1100"/>
            </a:pPr>
            <a:endParaRPr lang="en-US" altLang="ja-JP" sz="11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lvl="0">
              <a:lnSpc>
                <a:spcPct val="130000"/>
              </a:lnSpc>
              <a:buSzPts val="1100"/>
            </a:pPr>
            <a:r>
              <a:rPr lang="ja-JP" altLang="en-US" sz="11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例：</a:t>
            </a:r>
            <a:r>
              <a:rPr lang="ja-JP" altLang="en-US" sz="1100" i="0" u="none" strike="noStrike" cap="none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「商談設定率が低い」の場合</a:t>
            </a:r>
            <a:endParaRPr lang="en-US" altLang="ja-JP" sz="1100" i="0" u="none" strike="noStrike" cap="none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  <a:p>
            <a:pPr>
              <a:lnSpc>
                <a:spcPct val="130000"/>
              </a:lnSpc>
              <a:buSzPts val="1100"/>
            </a:pPr>
            <a:endParaRPr lang="en-US" altLang="ja-JP" sz="11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30000"/>
              </a:lnSpc>
              <a:buSzPts val="1100"/>
            </a:pPr>
            <a:r>
              <a:rPr lang="ja-JP" altLang="en-US" sz="11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「獲得したリードをうまく商談につなげられていない」といった、営業部門との連携面が原因だと思われますか？</a:t>
            </a:r>
          </a:p>
          <a:p>
            <a:pPr lvl="0">
              <a:lnSpc>
                <a:spcPct val="130000"/>
              </a:lnSpc>
              <a:buSzPts val="1100"/>
            </a:pPr>
            <a:endParaRPr lang="en-US" altLang="ja-JP" sz="1100" i="0" u="none" strike="noStrike" cap="none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  <a:p>
            <a:pPr lvl="0">
              <a:lnSpc>
                <a:spcPct val="130000"/>
              </a:lnSpc>
              <a:buSzPts val="1100"/>
            </a:pPr>
            <a:endParaRPr lang="ja-JP" altLang="en-US" sz="1100" i="0" u="none" strike="noStrike" cap="none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21" name="Google Shape;49;p1">
            <a:extLst>
              <a:ext uri="{FF2B5EF4-FFF2-40B4-BE49-F238E27FC236}">
                <a16:creationId xmlns:a16="http://schemas.microsoft.com/office/drawing/2014/main" id="{C7624793-2094-498B-3811-BFE570F9F808}"/>
              </a:ext>
            </a:extLst>
          </p:cNvPr>
          <p:cNvSpPr/>
          <p:nvPr/>
        </p:nvSpPr>
        <p:spPr>
          <a:xfrm>
            <a:off x="486888" y="3006372"/>
            <a:ext cx="2280859" cy="384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課題の原因を深掘り</a:t>
            </a:r>
            <a:endParaRPr lang="en-US" altLang="ja-JP" sz="12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2" name="二等辺三角形 21">
            <a:extLst>
              <a:ext uri="{FF2B5EF4-FFF2-40B4-BE49-F238E27FC236}">
                <a16:creationId xmlns:a16="http://schemas.microsoft.com/office/drawing/2014/main" id="{7DA01CFA-4F15-255C-DF6B-D2C0CC4C9DDF}"/>
              </a:ext>
            </a:extLst>
          </p:cNvPr>
          <p:cNvSpPr/>
          <p:nvPr/>
        </p:nvSpPr>
        <p:spPr>
          <a:xfrm rot="10800000">
            <a:off x="3678573" y="4674444"/>
            <a:ext cx="200520" cy="181579"/>
          </a:xfrm>
          <a:prstGeom prst="triangle">
            <a:avLst/>
          </a:prstGeom>
          <a:solidFill>
            <a:srgbClr val="008F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Google Shape;26;p1">
            <a:extLst>
              <a:ext uri="{FF2B5EF4-FFF2-40B4-BE49-F238E27FC236}">
                <a16:creationId xmlns:a16="http://schemas.microsoft.com/office/drawing/2014/main" id="{B04E3694-EB1A-4839-ED5B-25E27EBE11FF}"/>
              </a:ext>
            </a:extLst>
          </p:cNvPr>
          <p:cNvSpPr/>
          <p:nvPr/>
        </p:nvSpPr>
        <p:spPr>
          <a:xfrm>
            <a:off x="472226" y="5050916"/>
            <a:ext cx="6598550" cy="536569"/>
          </a:xfrm>
          <a:prstGeom prst="rect">
            <a:avLst/>
          </a:prstGeom>
          <a:solidFill>
            <a:schemeClr val="lt1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lnSpc>
                <a:spcPct val="130000"/>
              </a:lnSpc>
              <a:buSzPts val="1100"/>
            </a:pPr>
            <a:r>
              <a:rPr lang="ja-JP" altLang="en-US" sz="11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ちなみに、現在、その課題を解決するための対策をしていらっしゃいますか？</a:t>
            </a:r>
            <a:endParaRPr lang="ja-JP" altLang="en-US" sz="1100" i="0" u="none" strike="noStrike" cap="none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27" name="Google Shape;49;p1">
            <a:extLst>
              <a:ext uri="{FF2B5EF4-FFF2-40B4-BE49-F238E27FC236}">
                <a16:creationId xmlns:a16="http://schemas.microsoft.com/office/drawing/2014/main" id="{51615EBA-9E60-3E44-9292-C12E24C7E1D6}"/>
              </a:ext>
            </a:extLst>
          </p:cNvPr>
          <p:cNvSpPr/>
          <p:nvPr/>
        </p:nvSpPr>
        <p:spPr>
          <a:xfrm>
            <a:off x="464893" y="4672618"/>
            <a:ext cx="2280859" cy="3035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対策の有無</a:t>
            </a:r>
            <a:endParaRPr lang="en-US" altLang="ja-JP" sz="12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0" name="Google Shape;26;p1">
            <a:extLst>
              <a:ext uri="{FF2B5EF4-FFF2-40B4-BE49-F238E27FC236}">
                <a16:creationId xmlns:a16="http://schemas.microsoft.com/office/drawing/2014/main" id="{56BF8B97-65BB-05F8-1514-A1FD74226E26}"/>
              </a:ext>
            </a:extLst>
          </p:cNvPr>
          <p:cNvSpPr/>
          <p:nvPr/>
        </p:nvSpPr>
        <p:spPr>
          <a:xfrm>
            <a:off x="479557" y="6344458"/>
            <a:ext cx="3177019" cy="826588"/>
          </a:xfrm>
          <a:prstGeom prst="rect">
            <a:avLst/>
          </a:prstGeom>
          <a:solidFill>
            <a:schemeClr val="lt1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lnSpc>
                <a:spcPct val="130000"/>
              </a:lnSpc>
              <a:buSzPts val="1100"/>
            </a:pPr>
            <a:r>
              <a:rPr lang="ja-JP" altLang="en-US" sz="11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具体的にどのような対策を実施されていますか？</a:t>
            </a:r>
            <a:endParaRPr lang="ja-JP" altLang="en-US" sz="1100" i="0" u="none" strike="noStrike" cap="none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31" name="Google Shape;26;p1">
            <a:extLst>
              <a:ext uri="{FF2B5EF4-FFF2-40B4-BE49-F238E27FC236}">
                <a16:creationId xmlns:a16="http://schemas.microsoft.com/office/drawing/2014/main" id="{ED79ADAD-7F22-F753-D679-23606ABF14EA}"/>
              </a:ext>
            </a:extLst>
          </p:cNvPr>
          <p:cNvSpPr/>
          <p:nvPr/>
        </p:nvSpPr>
        <p:spPr>
          <a:xfrm>
            <a:off x="3886425" y="6344458"/>
            <a:ext cx="3177019" cy="826588"/>
          </a:xfrm>
          <a:prstGeom prst="rect">
            <a:avLst/>
          </a:prstGeom>
          <a:solidFill>
            <a:schemeClr val="lt1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lnSpc>
                <a:spcPct val="130000"/>
              </a:lnSpc>
              <a:buSzPts val="1100"/>
            </a:pPr>
            <a:r>
              <a:rPr lang="ja-JP" altLang="en-US" sz="11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対策をされていない理由は、どのようなことでしょうか？</a:t>
            </a:r>
            <a:endParaRPr lang="ja-JP" altLang="en-US" sz="1100" i="0" u="none" strike="noStrike" cap="none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32" name="Google Shape;26;p1">
            <a:extLst>
              <a:ext uri="{FF2B5EF4-FFF2-40B4-BE49-F238E27FC236}">
                <a16:creationId xmlns:a16="http://schemas.microsoft.com/office/drawing/2014/main" id="{895C01FA-0051-84A9-6674-CB990F5E6BB6}"/>
              </a:ext>
            </a:extLst>
          </p:cNvPr>
          <p:cNvSpPr/>
          <p:nvPr/>
        </p:nvSpPr>
        <p:spPr>
          <a:xfrm>
            <a:off x="464894" y="8512772"/>
            <a:ext cx="6598550" cy="859793"/>
          </a:xfrm>
          <a:prstGeom prst="rect">
            <a:avLst/>
          </a:prstGeom>
          <a:solidFill>
            <a:schemeClr val="lt1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lnSpc>
                <a:spcPct val="130000"/>
              </a:lnSpc>
              <a:buSzPts val="1100"/>
            </a:pPr>
            <a:r>
              <a:rPr lang="ja-JP" altLang="en-US" sz="11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お忙しいなかお時間をいただきまして、ありがとうございました。</a:t>
            </a:r>
            <a:endParaRPr lang="en-US" altLang="ja-JP" sz="11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lvl="0">
              <a:lnSpc>
                <a:spcPct val="130000"/>
              </a:lnSpc>
              <a:buSzPts val="1100"/>
            </a:pPr>
            <a:r>
              <a:rPr lang="ja-JP" altLang="en-US" sz="11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また御社にお役に立てる機会がございましたら、</a:t>
            </a:r>
            <a:r>
              <a:rPr lang="ja-JP" altLang="ja-JP" sz="11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ご連絡させていただきます。</a:t>
            </a:r>
            <a:endParaRPr lang="en-US" altLang="ja-JP" sz="11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lvl="0">
              <a:lnSpc>
                <a:spcPct val="130000"/>
              </a:lnSpc>
              <a:buSzPts val="1100"/>
            </a:pPr>
            <a:r>
              <a:rPr lang="ja-JP" altLang="en-US" sz="11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引き続き、よろしくお願いいたします。</a:t>
            </a:r>
            <a:endParaRPr lang="en-US" altLang="ja-JP" sz="11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73DC95BF-4C87-EAEA-DBDE-8F5A2112F2ED}"/>
              </a:ext>
            </a:extLst>
          </p:cNvPr>
          <p:cNvSpPr/>
          <p:nvPr/>
        </p:nvSpPr>
        <p:spPr>
          <a:xfrm>
            <a:off x="479557" y="7728273"/>
            <a:ext cx="6613214" cy="63174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</a:rPr>
              <a:t>締めの挨拶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179944"/>
      </p:ext>
    </p:extLst>
  </p:cSld>
  <p:clrMapOvr>
    <a:masterClrMapping/>
  </p:clrMapOvr>
</p:sld>
</file>

<file path=ppt/theme/theme1.xml><?xml version="1.0" encoding="utf-8"?>
<a:theme xmlns:a="http://schemas.openxmlformats.org/drawingml/2006/main" name="A4タテ">
  <a:themeElements>
    <a:clrScheme name="SAIRU Thema 2020">
      <a:dk1>
        <a:srgbClr val="1B224C"/>
      </a:dk1>
      <a:lt1>
        <a:srgbClr val="FFFFFF"/>
      </a:lt1>
      <a:dk2>
        <a:srgbClr val="1B224C"/>
      </a:dk2>
      <a:lt2>
        <a:srgbClr val="FFFFFF"/>
      </a:lt2>
      <a:accent1>
        <a:srgbClr val="1B224C"/>
      </a:accent1>
      <a:accent2>
        <a:srgbClr val="AA312D"/>
      </a:accent2>
      <a:accent3>
        <a:srgbClr val="AFAFAF"/>
      </a:accent3>
      <a:accent4>
        <a:srgbClr val="141400"/>
      </a:accent4>
      <a:accent5>
        <a:srgbClr val="00A9EF"/>
      </a:accent5>
      <a:accent6>
        <a:srgbClr val="00ACBA"/>
      </a:accent6>
      <a:hlink>
        <a:srgbClr val="00ACBA"/>
      </a:hlink>
      <a:folHlink>
        <a:srgbClr val="00ACBA"/>
      </a:folHlink>
    </a:clrScheme>
    <a:fontScheme name="ユーザー定義 1">
      <a:majorFont>
        <a:latin typeface="游ゴシック"/>
        <a:ea typeface="游ゴシック"/>
        <a:cs typeface=""/>
      </a:majorFont>
      <a:minorFont>
        <a:latin typeface="游ゴシック"/>
        <a:ea typeface="游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1459</TotalTime>
  <Words>637</Words>
  <Application>Microsoft Office PowerPoint</Application>
  <PresentationFormat>ユーザー設定</PresentationFormat>
  <Paragraphs>76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MS PGothic</vt:lpstr>
      <vt:lpstr>游ゴシック</vt:lpstr>
      <vt:lpstr>Arial</vt:lpstr>
      <vt:lpstr>A4タテ</vt:lpstr>
      <vt:lpstr>トークスクリプト</vt:lpstr>
      <vt:lpstr>トークスクリプト</vt:lpstr>
      <vt:lpstr>トークスクリプト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安住 久美子</dc:creator>
  <cp:lastModifiedBy>安住 久美子</cp:lastModifiedBy>
  <cp:revision>4</cp:revision>
  <dcterms:created xsi:type="dcterms:W3CDTF">2021-03-17T11:10:35Z</dcterms:created>
  <dcterms:modified xsi:type="dcterms:W3CDTF">2025-07-23T22:18:22Z</dcterms:modified>
</cp:coreProperties>
</file>