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6"/>
  </p:notesMasterIdLst>
  <p:sldIdLst>
    <p:sldId id="256" r:id="rId3"/>
    <p:sldId id="257" r:id="rId4"/>
    <p:sldId id="258" r:id="rId5"/>
  </p:sldIdLst>
  <p:sldSz cx="9907588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12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wWceXRqbUrSaxzYwSq2Rb8MOm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F416C6-C8A7-4180-921F-20DDBEAB72C0}">
  <a:tblStyle styleId="{D5F416C6-C8A7-4180-921F-20DDBEAB72C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6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4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9" y="685800"/>
            <a:ext cx="495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364" y="1143179"/>
            <a:ext cx="48174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5f8ee0d9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9" y="685800"/>
            <a:ext cx="495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5f8ee0d9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6:notes"/>
          <p:cNvSpPr txBox="1">
            <a:spLocks noGrp="1"/>
          </p:cNvSpPr>
          <p:nvPr>
            <p:ph type="body" idx="1"/>
          </p:nvPr>
        </p:nvSpPr>
        <p:spPr>
          <a:xfrm>
            <a:off x="686567" y="4401097"/>
            <a:ext cx="5486400" cy="3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sp>
        <p:nvSpPr>
          <p:cNvPr id="217" name="Google Shape;2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364" y="1143179"/>
            <a:ext cx="48189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4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4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9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6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" name="Google Shape;67;p6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" name="Google Shape;68;p69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2" name="Google Shape;72;p70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" name="Google Shape;73;p70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1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" name="Google Shape;78;p7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7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2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83" name="Google Shape;83;p7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72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72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2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 1">
  <p:cSld name="中表紙B">
    <p:bg>
      <p:bgPr>
        <a:solidFill>
          <a:srgbClr val="F2F2F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3"/>
          <p:cNvSpPr txBox="1">
            <a:spLocks noGrp="1"/>
          </p:cNvSpPr>
          <p:nvPr>
            <p:ph type="ctrTitle"/>
          </p:nvPr>
        </p:nvSpPr>
        <p:spPr>
          <a:xfrm>
            <a:off x="1251632" y="2169000"/>
            <a:ext cx="73794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0" name="Google Shape;90;p73"/>
          <p:cNvSpPr txBox="1">
            <a:spLocks noGrp="1"/>
          </p:cNvSpPr>
          <p:nvPr>
            <p:ph type="sldNum" idx="12"/>
          </p:nvPr>
        </p:nvSpPr>
        <p:spPr>
          <a:xfrm>
            <a:off x="7849526" y="6563675"/>
            <a:ext cx="19491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93" name="Google Shape;93;p74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74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74"/>
          <p:cNvSpPr txBox="1">
            <a:spLocks noGrp="1"/>
          </p:cNvSpPr>
          <p:nvPr>
            <p:ph type="body" idx="1"/>
          </p:nvPr>
        </p:nvSpPr>
        <p:spPr>
          <a:xfrm>
            <a:off x="628909" y="1036321"/>
            <a:ext cx="8649600" cy="54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74"/>
          <p:cNvSpPr txBox="1">
            <a:spLocks noGrp="1"/>
          </p:cNvSpPr>
          <p:nvPr>
            <p:ph type="ftr" idx="11"/>
          </p:nvPr>
        </p:nvSpPr>
        <p:spPr>
          <a:xfrm>
            <a:off x="8631140" y="6565483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5"/>
          <p:cNvSpPr txBox="1">
            <a:spLocks noGrp="1"/>
          </p:cNvSpPr>
          <p:nvPr>
            <p:ph type="title"/>
          </p:nvPr>
        </p:nvSpPr>
        <p:spPr>
          <a:xfrm>
            <a:off x="450321" y="121101"/>
            <a:ext cx="9006600" cy="4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5"/>
          <p:cNvSpPr txBox="1">
            <a:spLocks noGrp="1"/>
          </p:cNvSpPr>
          <p:nvPr>
            <p:ph type="body" idx="1"/>
          </p:nvPr>
        </p:nvSpPr>
        <p:spPr>
          <a:xfrm>
            <a:off x="463879" y="875733"/>
            <a:ext cx="9006600" cy="6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marL="914400" lvl="1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2pPr>
            <a:lvl3pPr marL="1371600" lvl="2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3pPr>
            <a:lvl4pPr marL="1828800" lvl="3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4pPr>
            <a:lvl5pPr marL="2286000" lvl="4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5pPr>
            <a:lvl6pPr marL="2743200" lvl="5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6pPr>
            <a:lvl7pPr marL="3200400" lvl="6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7pPr>
            <a:lvl8pPr marL="3657600" lvl="7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8pPr>
            <a:lvl9pPr marL="4114800" lvl="8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9pPr>
          </a:lstStyle>
          <a:p>
            <a:endParaRPr/>
          </a:p>
        </p:txBody>
      </p:sp>
      <p:sp>
        <p:nvSpPr>
          <p:cNvPr id="100" name="Google Shape;100;p75"/>
          <p:cNvSpPr txBox="1">
            <a:spLocks noGrp="1"/>
          </p:cNvSpPr>
          <p:nvPr>
            <p:ph type="sldNum" idx="12"/>
          </p:nvPr>
        </p:nvSpPr>
        <p:spPr>
          <a:xfrm>
            <a:off x="8171335" y="6531429"/>
            <a:ext cx="16680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01" name="Google Shape;101;p75"/>
          <p:cNvCxnSpPr/>
          <p:nvPr/>
        </p:nvCxnSpPr>
        <p:spPr>
          <a:xfrm>
            <a:off x="11745" y="653143"/>
            <a:ext cx="9910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 1">
  <p:cSld name="TITLE_AND_BODY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6"/>
          <p:cNvSpPr txBox="1">
            <a:spLocks noGrp="1"/>
          </p:cNvSpPr>
          <p:nvPr>
            <p:ph type="title"/>
          </p:nvPr>
        </p:nvSpPr>
        <p:spPr>
          <a:xfrm>
            <a:off x="450321" y="121101"/>
            <a:ext cx="9006600" cy="4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76"/>
          <p:cNvSpPr txBox="1">
            <a:spLocks noGrp="1"/>
          </p:cNvSpPr>
          <p:nvPr>
            <p:ph type="sldNum" idx="12"/>
          </p:nvPr>
        </p:nvSpPr>
        <p:spPr>
          <a:xfrm>
            <a:off x="8171335" y="6531429"/>
            <a:ext cx="16680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05" name="Google Shape;105;p76"/>
          <p:cNvCxnSpPr/>
          <p:nvPr/>
        </p:nvCxnSpPr>
        <p:spPr>
          <a:xfrm>
            <a:off x="11745" y="653143"/>
            <a:ext cx="9910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6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Google Shape;115;p46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46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9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4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4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49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50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1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1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51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8" name="Google Shape;128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51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51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52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52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3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3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3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4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45" name="Google Shape;145;p54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5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54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5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5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55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5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6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56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5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6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5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60" name="Google Shape;160;p56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1" name="Google Shape;161;p56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7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7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7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7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5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3" name="Google Shape;173;p59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4" name="Google Shape;174;p59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5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0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6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p6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2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62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2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62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1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6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84" name="Google Shape;184;p6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5" name="Google Shape;185;p6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61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1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3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31;p6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63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4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" name="Google Shape;37;p64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8;p64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65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5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65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4" name="Google Shape;44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5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5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6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6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50" name="Google Shape;50;p66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66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7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67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7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7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59" name="Google Shape;59;p67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60;p67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6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4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7;p43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8;p4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9" name="Google Shape;9;p43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3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4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45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9" name="Google Shape;109;p4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10" name="Google Shape;110;p45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45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"/>
          <p:cNvSpPr txBox="1">
            <a:spLocks noGrp="1"/>
          </p:cNvSpPr>
          <p:nvPr>
            <p:ph type="ctrTitle"/>
          </p:nvPr>
        </p:nvSpPr>
        <p:spPr>
          <a:xfrm>
            <a:off x="669162" y="1982303"/>
            <a:ext cx="85698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ja"/>
              <a:t>カスタマージャーニー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ja"/>
              <a:t>中小企業経営者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5f8ee0d9a0_0_0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>
                <a:solidFill>
                  <a:schemeClr val="dk1"/>
                </a:solidFill>
              </a:rPr>
              <a:t>カスタマージャーニーマップ（中小企業 経営者）</a:t>
            </a:r>
            <a:endParaRPr/>
          </a:p>
        </p:txBody>
      </p:sp>
      <p:graphicFrame>
        <p:nvGraphicFramePr>
          <p:cNvPr id="198" name="Google Shape;198;g35f8ee0d9a0_0_0"/>
          <p:cNvGraphicFramePr/>
          <p:nvPr/>
        </p:nvGraphicFramePr>
        <p:xfrm>
          <a:off x="628907" y="17395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{D5F416C6-C8A7-4180-921F-20DDBEAB72C0}</a:tableStyleId>
              </a:tblPr>
              <a:tblGrid>
                <a:gridCol w="10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5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行動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4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b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ニュースサイト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知人からの紹介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業界団体からの紹介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Web検索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テレビ、新聞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YouTube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展示会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営業アプローチ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サービスサイト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外部支援会社への相談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知人、社員への相談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比較サイト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営業からの案内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サービスサイト、資料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営業</a:t>
                      </a: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担当との商談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目的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〇〇を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認知してもらう</a:t>
                      </a:r>
                      <a:endParaRPr sz="16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サービス内容・強みを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理解してもらう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自社の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課題を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解決できそうと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感じてもらう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</a:t>
                      </a:r>
                      <a:endParaRPr sz="16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01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中小企業経営者の交流会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01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業界の先進的な取組事例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01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人材不足対応ノウハウ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導入事例集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中小企業経営者の講演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業界有識者の講演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同業他社の事例、実績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サービス比較表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営業による説明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見積もり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個別提案書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99" name="Google Shape;199;g35f8ee0d9a0_0_0"/>
          <p:cNvGrpSpPr/>
          <p:nvPr/>
        </p:nvGrpSpPr>
        <p:grpSpPr>
          <a:xfrm>
            <a:off x="1758075" y="1206798"/>
            <a:ext cx="7520194" cy="398700"/>
            <a:chOff x="0" y="0"/>
            <a:chExt cx="7519442" cy="398700"/>
          </a:xfrm>
        </p:grpSpPr>
        <p:sp>
          <p:nvSpPr>
            <p:cNvPr id="200" name="Google Shape;200;g35f8ee0d9a0_0_0"/>
            <p:cNvSpPr/>
            <p:nvPr/>
          </p:nvSpPr>
          <p:spPr>
            <a:xfrm>
              <a:off x="0" y="0"/>
              <a:ext cx="2133300" cy="398700"/>
            </a:xfrm>
            <a:prstGeom prst="homePlate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g35f8ee0d9a0_0_0"/>
            <p:cNvSpPr txBox="1"/>
            <p:nvPr/>
          </p:nvSpPr>
          <p:spPr>
            <a:xfrm>
              <a:off x="0" y="0"/>
              <a:ext cx="20334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認知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g35f8ee0d9a0_0_0"/>
            <p:cNvSpPr/>
            <p:nvPr/>
          </p:nvSpPr>
          <p:spPr>
            <a:xfrm>
              <a:off x="1708126" y="0"/>
              <a:ext cx="22365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g35f8ee0d9a0_0_0"/>
            <p:cNvSpPr txBox="1"/>
            <p:nvPr/>
          </p:nvSpPr>
          <p:spPr>
            <a:xfrm>
              <a:off x="1907443" y="0"/>
              <a:ext cx="1837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理解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g35f8ee0d9a0_0_0"/>
            <p:cNvSpPr/>
            <p:nvPr/>
          </p:nvSpPr>
          <p:spPr>
            <a:xfrm>
              <a:off x="3517879" y="0"/>
              <a:ext cx="22932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g35f8ee0d9a0_0_0"/>
            <p:cNvSpPr txBox="1"/>
            <p:nvPr/>
          </p:nvSpPr>
          <p:spPr>
            <a:xfrm>
              <a:off x="3717196" y="0"/>
              <a:ext cx="1894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検討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g35f8ee0d9a0_0_0"/>
            <p:cNvSpPr/>
            <p:nvPr/>
          </p:nvSpPr>
          <p:spPr>
            <a:xfrm>
              <a:off x="5386142" y="0"/>
              <a:ext cx="21333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g35f8ee0d9a0_0_0"/>
            <p:cNvSpPr txBox="1"/>
            <p:nvPr/>
          </p:nvSpPr>
          <p:spPr>
            <a:xfrm>
              <a:off x="5585459" y="0"/>
              <a:ext cx="17346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商談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8" name="Google Shape;208;g35f8ee0d9a0_0_0"/>
          <p:cNvSpPr txBox="1"/>
          <p:nvPr/>
        </p:nvSpPr>
        <p:spPr>
          <a:xfrm>
            <a:off x="628907" y="1206798"/>
            <a:ext cx="1007400" cy="398700"/>
          </a:xfrm>
          <a:prstGeom prst="rect">
            <a:avLst/>
          </a:prstGeom>
          <a:solidFill>
            <a:srgbClr val="1B224C"/>
          </a:solidFill>
          <a:ln w="127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35f8ee0d9a0_0_0"/>
          <p:cNvSpPr/>
          <p:nvPr/>
        </p:nvSpPr>
        <p:spPr>
          <a:xfrm>
            <a:off x="3304925" y="2352650"/>
            <a:ext cx="42546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35f8ee0d9a0_0_0"/>
          <p:cNvSpPr/>
          <p:nvPr/>
        </p:nvSpPr>
        <p:spPr>
          <a:xfrm>
            <a:off x="1842381" y="2338965"/>
            <a:ext cx="1663200" cy="464400"/>
          </a:xfrm>
          <a:prstGeom prst="roundRect">
            <a:avLst>
              <a:gd name="adj" fmla="val 6069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商材に関して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情報収集を始める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35f8ee0d9a0_0_0"/>
          <p:cNvSpPr/>
          <p:nvPr/>
        </p:nvSpPr>
        <p:spPr>
          <a:xfrm>
            <a:off x="1842381" y="1802802"/>
            <a:ext cx="1663200" cy="452100"/>
          </a:xfrm>
          <a:prstGeom prst="roundRect">
            <a:avLst>
              <a:gd name="adj" fmla="val 6411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（ニーズ潜在）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35f8ee0d9a0_0_0"/>
          <p:cNvSpPr/>
          <p:nvPr/>
        </p:nvSpPr>
        <p:spPr>
          <a:xfrm>
            <a:off x="7559622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g35f8ee0d9a0_0_0"/>
          <p:cNvSpPr/>
          <p:nvPr/>
        </p:nvSpPr>
        <p:spPr>
          <a:xfrm>
            <a:off x="5654391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〇〇が自社の課題を解決できるか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詳しく調べる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g35f8ee0d9a0_0_0"/>
          <p:cNvSpPr/>
          <p:nvPr/>
        </p:nvSpPr>
        <p:spPr>
          <a:xfrm>
            <a:off x="3749160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〇〇について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調べ他社と比較する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"/>
          <p:cNvSpPr txBox="1">
            <a:spLocks noGrp="1"/>
          </p:cNvSpPr>
          <p:nvPr>
            <p:ph type="title"/>
          </p:nvPr>
        </p:nvSpPr>
        <p:spPr>
          <a:xfrm>
            <a:off x="453110" y="269220"/>
            <a:ext cx="9002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" sz="2150"/>
              <a:t>中小企業経営者向けの</a:t>
            </a:r>
            <a:r>
              <a:rPr lang="ja" sz="2150" b="1">
                <a:latin typeface="Arial"/>
                <a:ea typeface="Arial"/>
                <a:cs typeface="Arial"/>
                <a:sym typeface="Arial"/>
              </a:rPr>
              <a:t>代表的な施策例</a:t>
            </a:r>
            <a:endParaRPr sz="2150"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0" name="Google Shape;220;p6"/>
          <p:cNvGraphicFramePr/>
          <p:nvPr/>
        </p:nvGraphicFramePr>
        <p:xfrm>
          <a:off x="651442" y="101677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{D5F416C6-C8A7-4180-921F-20DDBEAB72C0}</a:tableStyleId>
              </a:tblPr>
              <a:tblGrid>
                <a:gridCol w="24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lt1"/>
                          </a:solidFill>
                        </a:rPr>
                        <a:t>ファネル</a:t>
                      </a:r>
                      <a:endParaRPr sz="15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lt1"/>
                          </a:solidFill>
                        </a:rPr>
                        <a:t>施策例</a:t>
                      </a:r>
                      <a:endParaRPr sz="15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00"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dk1"/>
                          </a:solidFill>
                        </a:rPr>
                        <a:t>認知</a:t>
                      </a:r>
                      <a:endParaRPr sz="15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検索エンジン対策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中小企業経営者の交流会、情報交換会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業界団体でのセミナーや講演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展示会出展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YouTube（運営、チャンネルスポンサーなど）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0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dk1"/>
                          </a:solidFill>
                        </a:rPr>
                        <a:t>理解</a:t>
                      </a:r>
                      <a:endParaRPr sz="15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業界別導入事例集の頒布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中小企業経営者による課題解決セミナー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業界有識者による講演会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0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dk1"/>
                          </a:solidFill>
                        </a:rPr>
                        <a:t>検討</a:t>
                      </a:r>
                      <a:endParaRPr sz="15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営業によるサービス案内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同業他社の事例、実績の紹介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サービス比較表の提示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4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dk1"/>
                          </a:solidFill>
                        </a:rPr>
                        <a:t>商談</a:t>
                      </a:r>
                      <a:endParaRPr sz="15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知人や近い立場の経営者による推奨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営業担当によるコミュニケーション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ユーザー設定</PresentationFormat>
  <Paragraphs>75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MS PGothic</vt:lpstr>
      <vt:lpstr>Noto Sans Symbols</vt:lpstr>
      <vt:lpstr>Arial</vt:lpstr>
      <vt:lpstr>SAIRU-PPTテーマ202308</vt:lpstr>
      <vt:lpstr>SAIRU-PPTテーマ202308</vt:lpstr>
      <vt:lpstr>カスタマージャーニー 中小企業経営者</vt:lpstr>
      <vt:lpstr>カスタマージャーニーマップ（中小企業 経営者）</vt:lpstr>
      <vt:lpstr>中小企業経営者向けの代表的な施策例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安住 久美子</cp:lastModifiedBy>
  <cp:revision>1</cp:revision>
  <dcterms:modified xsi:type="dcterms:W3CDTF">2025-06-03T01:39:50Z</dcterms:modified>
</cp:coreProperties>
</file>