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906000" cy="6858000" type="A4"/>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h4AO4O+oOGwpe7G2ogezwE4/J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0B5A99-2A0D-482D-8E03-88D6F47C8953}">
  <a:tblStyle styleId="{000B5A99-2A0D-482D-8E03-88D6F47C8953}" styleName="Table_0">
    <a:wholeTbl>
      <a:tcTxStyle b="off" i="off">
        <a:font>
          <a:latin typeface="游ゴシック"/>
          <a:ea typeface="游ゴシック"/>
          <a:cs typeface="游ゴシック"/>
        </a:font>
        <a:srgbClr val="1B224C"/>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16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40961" y="411181"/>
            <a:ext cx="3060000" cy="288000"/>
          </a:xfrm>
          <a:prstGeom prst="rect">
            <a:avLst/>
          </a:prstGeom>
          <a:noFill/>
          <a:ln>
            <a:noFill/>
          </a:ln>
        </p:spPr>
        <p:txBody>
          <a:bodyPr spcFirstLastPara="1" wrap="square" lIns="36000" tIns="36000" rIns="36000" bIns="360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1B224C"/>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lang="ja-JP" altLang="en-US" dirty="0"/>
          </a:p>
        </p:txBody>
      </p:sp>
      <p:sp>
        <p:nvSpPr>
          <p:cNvPr id="4" name="Google Shape;4;n"/>
          <p:cNvSpPr>
            <a:spLocks noGrp="1" noRot="1" noChangeAspect="1"/>
          </p:cNvSpPr>
          <p:nvPr>
            <p:ph type="sldImg" idx="3"/>
          </p:nvPr>
        </p:nvSpPr>
        <p:spPr>
          <a:xfrm>
            <a:off x="1057275" y="1279525"/>
            <a:ext cx="499110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 name="Google Shape;5;n"/>
          <p:cNvSpPr txBox="1">
            <a:spLocks noGrp="1"/>
          </p:cNvSpPr>
          <p:nvPr>
            <p:ph type="ftr" idx="11"/>
          </p:nvPr>
        </p:nvSpPr>
        <p:spPr>
          <a:xfrm>
            <a:off x="340961" y="9535432"/>
            <a:ext cx="3060000" cy="288000"/>
          </a:xfrm>
          <a:prstGeom prst="rect">
            <a:avLst/>
          </a:prstGeom>
          <a:noFill/>
          <a:ln>
            <a:noFill/>
          </a:ln>
        </p:spPr>
        <p:txBody>
          <a:bodyPr spcFirstLastPara="1" wrap="square" lIns="36000" tIns="36000" rIns="36000" bIns="360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1B224C"/>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lang="ja-JP" altLang="en-US" dirty="0"/>
          </a:p>
        </p:txBody>
      </p:sp>
      <p:sp>
        <p:nvSpPr>
          <p:cNvPr id="6" name="Google Shape;6;n"/>
          <p:cNvSpPr txBox="1">
            <a:spLocks noGrp="1"/>
          </p:cNvSpPr>
          <p:nvPr>
            <p:ph type="sldNum" idx="12"/>
          </p:nvPr>
        </p:nvSpPr>
        <p:spPr>
          <a:xfrm>
            <a:off x="3703102" y="9535432"/>
            <a:ext cx="3060000" cy="288000"/>
          </a:xfrm>
          <a:prstGeom prst="rect">
            <a:avLst/>
          </a:prstGeom>
          <a:noFill/>
          <a:ln>
            <a:noFill/>
          </a:ln>
        </p:spPr>
        <p:txBody>
          <a:bodyPr spcFirstLastPara="1" wrap="square" lIns="36000" tIns="36000" rIns="36000" bIns="36000" anchor="ctr" anchorCtr="0">
            <a:noAutofit/>
          </a:bodyPr>
          <a:lstStyle>
            <a:lvl1pPr>
              <a:defRPr>
                <a:latin typeface="游ゴシック" panose="020B0400000000000000" pitchFamily="50" charset="-128"/>
                <a:ea typeface="游ゴシック" panose="020B0400000000000000" pitchFamily="50" charset="-128"/>
              </a:defRPr>
            </a:lvl1pPr>
          </a:lstStyle>
          <a:p>
            <a:pPr algn="r"/>
            <a:fld id="{00000000-1234-1234-1234-123412341234}" type="slidenum">
              <a:rPr lang="en-US" altLang="ja-JP" sz="1200" smtClean="0">
                <a:solidFill>
                  <a:srgbClr val="1B224C"/>
                </a:solidFill>
              </a:rPr>
              <a:pPr algn="r"/>
              <a:t>‹#›</a:t>
            </a:fld>
            <a:endParaRPr lang="ja-JP" altLang="en-US" sz="1200" dirty="0">
              <a:solidFill>
                <a:srgbClr val="1B224C"/>
              </a:solidFill>
            </a:endParaRPr>
          </a:p>
        </p:txBody>
      </p:sp>
      <p:sp>
        <p:nvSpPr>
          <p:cNvPr id="7" name="Google Shape;7;n"/>
          <p:cNvSpPr txBox="1">
            <a:spLocks noGrp="1"/>
          </p:cNvSpPr>
          <p:nvPr>
            <p:ph type="dt" idx="10"/>
          </p:nvPr>
        </p:nvSpPr>
        <p:spPr>
          <a:xfrm>
            <a:off x="3703102" y="411181"/>
            <a:ext cx="3060000" cy="288000"/>
          </a:xfrm>
          <a:prstGeom prst="rect">
            <a:avLst/>
          </a:prstGeom>
          <a:noFill/>
          <a:ln>
            <a:noFill/>
          </a:ln>
        </p:spPr>
        <p:txBody>
          <a:bodyPr spcFirstLastPara="1" wrap="square" lIns="36000" tIns="36000" rIns="36000" bIns="360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1B224C"/>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lang="ja-JP" altLang="en-US" dirty="0"/>
          </a:p>
        </p:txBody>
      </p:sp>
      <p:sp>
        <p:nvSpPr>
          <p:cNvPr id="8" name="Google Shape;8;n"/>
          <p:cNvSpPr txBox="1">
            <a:spLocks noGrp="1"/>
          </p:cNvSpPr>
          <p:nvPr>
            <p:ph type="body" idx="1"/>
          </p:nvPr>
        </p:nvSpPr>
        <p:spPr>
          <a:xfrm>
            <a:off x="340960" y="5117306"/>
            <a:ext cx="6422141" cy="4029075"/>
          </a:xfrm>
          <a:prstGeom prst="rect">
            <a:avLst/>
          </a:prstGeom>
          <a:noFill/>
          <a:ln>
            <a:noFill/>
          </a:ln>
        </p:spPr>
        <p:txBody>
          <a:bodyPr spcFirstLastPara="1" wrap="square" lIns="36000" tIns="36000" rIns="36000" bIns="360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rgbClr val="1B224C"/>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1B224C"/>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1B224C"/>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1B224C"/>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1B224C"/>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dirty="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4f8c7a1e29_0_0: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g34f8c7a1e29_0_0: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109" name="Google Shape;109;g34f8c7a1e29_0_0: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0</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3359eb2121_0_583: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g33359eb2121_0_583: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116" name="Google Shape;116;g33359eb2121_0_583: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1</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3359eb2121_0_1425: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33359eb2121_0_1425: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135" name="Google Shape;135;g33359eb2121_0_1425: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2</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3359eb2121_0_1666: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33359eb2121_0_1666: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153" name="Google Shape;153;g33359eb2121_0_1666: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3</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3359eb2121_0_1909: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33359eb2121_0_1909: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173" name="Google Shape;173;g33359eb2121_0_1909: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4</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4f8d8407ec_0_75: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34f8d8407ec_0_75: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192" name="Google Shape;192;g34f8d8407ec_0_75: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5</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33359eb2121_0_2258: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g33359eb2121_0_2258: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209" name="Google Shape;209;g33359eb2121_0_2258: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6</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3359eb2121_0_2431: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33359eb2121_0_2431: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226" name="Google Shape;226;g33359eb2121_0_2431: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7</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4f8d8407ec_0_144:notes"/>
          <p:cNvSpPr>
            <a:spLocks noGrp="1" noRot="1" noChangeAspect="1"/>
          </p:cNvSpPr>
          <p:nvPr>
            <p:ph type="sldImg" idx="2"/>
          </p:nvPr>
        </p:nvSpPr>
        <p:spPr>
          <a:xfrm>
            <a:off x="490538" y="1146175"/>
            <a:ext cx="6053137" cy="4191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34f8d8407ec_0_144:notes"/>
          <p:cNvSpPr txBox="1">
            <a:spLocks noGrp="1"/>
          </p:cNvSpPr>
          <p:nvPr>
            <p:ph type="body" idx="1"/>
          </p:nvPr>
        </p:nvSpPr>
        <p:spPr>
          <a:xfrm>
            <a:off x="464947" y="5663075"/>
            <a:ext cx="6079500" cy="3420000"/>
          </a:xfrm>
          <a:prstGeom prst="rect">
            <a:avLst/>
          </a:prstGeom>
          <a:noFill/>
          <a:ln>
            <a:noFill/>
          </a:ln>
        </p:spPr>
        <p:txBody>
          <a:bodyPr spcFirstLastPara="1" wrap="square" lIns="36000" tIns="36000" rIns="36000" bIns="36000" anchor="t" anchorCtr="0">
            <a:noAutofit/>
          </a:bodyPr>
          <a:lstStyle/>
          <a:p>
            <a:pPr marL="0" lvl="0" indent="0" algn="l" rtl="0">
              <a:lnSpc>
                <a:spcPct val="100000"/>
              </a:lnSpc>
              <a:spcBef>
                <a:spcPts val="0"/>
              </a:spcBef>
              <a:spcAft>
                <a:spcPts val="0"/>
              </a:spcAft>
              <a:buSzPts val="1400"/>
              <a:buNone/>
            </a:pPr>
            <a:endParaRPr dirty="0">
              <a:latin typeface="游ゴシック" panose="020B0400000000000000" pitchFamily="50" charset="-128"/>
              <a:ea typeface="游ゴシック" panose="020B0400000000000000" pitchFamily="50" charset="-128"/>
              <a:sym typeface="Arial"/>
            </a:endParaRPr>
          </a:p>
        </p:txBody>
      </p:sp>
      <p:sp>
        <p:nvSpPr>
          <p:cNvPr id="243" name="Google Shape;243;g34f8d8407ec_0_144:notes"/>
          <p:cNvSpPr txBox="1">
            <a:spLocks noGrp="1"/>
          </p:cNvSpPr>
          <p:nvPr>
            <p:ph type="sldNum" idx="12"/>
          </p:nvPr>
        </p:nvSpPr>
        <p:spPr>
          <a:xfrm>
            <a:off x="4024311" y="9414850"/>
            <a:ext cx="2520000" cy="360000"/>
          </a:xfrm>
          <a:prstGeom prst="rect">
            <a:avLst/>
          </a:prstGeom>
          <a:noFill/>
          <a:ln>
            <a:noFill/>
          </a:ln>
        </p:spPr>
        <p:txBody>
          <a:bodyPr spcFirstLastPara="1" wrap="square" lIns="36000" tIns="36000" rIns="36000" bIns="360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8</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15"/>
        <p:cNvGrpSpPr/>
        <p:nvPr/>
      </p:nvGrpSpPr>
      <p:grpSpPr>
        <a:xfrm>
          <a:off x="0" y="0"/>
          <a:ext cx="0" cy="0"/>
          <a:chOff x="0" y="0"/>
          <a:chExt cx="0" cy="0"/>
        </a:xfrm>
      </p:grpSpPr>
      <p:sp>
        <p:nvSpPr>
          <p:cNvPr id="16" name="Google Shape;16;p21"/>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17" name="Google Shape;17;p21"/>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18" name="Google Shape;18;p21"/>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lvl1pPr lvl="0" algn="ctr">
              <a:lnSpc>
                <a:spcPct val="100000"/>
              </a:lnSpc>
              <a:spcBef>
                <a:spcPts val="0"/>
              </a:spcBef>
              <a:spcAft>
                <a:spcPts val="0"/>
              </a:spcAft>
              <a:buSzPts val="1400"/>
              <a:buNone/>
              <a:defRPr>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21"/>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中表紙-項目別">
  <p:cSld name="中表紙-項目別">
    <p:bg>
      <p:bgPr>
        <a:solidFill>
          <a:schemeClr val="lt1"/>
        </a:solidFill>
        <a:effectLst/>
      </p:bgPr>
    </p:bg>
    <p:spTree>
      <p:nvGrpSpPr>
        <p:cNvPr id="1" name="Shape 68"/>
        <p:cNvGrpSpPr/>
        <p:nvPr/>
      </p:nvGrpSpPr>
      <p:grpSpPr>
        <a:xfrm>
          <a:off x="0" y="0"/>
          <a:ext cx="0" cy="0"/>
          <a:chOff x="0" y="0"/>
          <a:chExt cx="0" cy="0"/>
        </a:xfrm>
      </p:grpSpPr>
      <p:sp>
        <p:nvSpPr>
          <p:cNvPr id="69" name="Google Shape;69;p60"/>
          <p:cNvSpPr/>
          <p:nvPr/>
        </p:nvSpPr>
        <p:spPr>
          <a:xfrm>
            <a:off x="255000" y="276488"/>
            <a:ext cx="9396000" cy="5976000"/>
          </a:xfrm>
          <a:prstGeom prst="rect">
            <a:avLst/>
          </a:prstGeom>
          <a:solidFill>
            <a:srgbClr val="F2F2F2"/>
          </a:solid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
        <p:nvSpPr>
          <p:cNvPr id="70" name="Google Shape;70;p60"/>
          <p:cNvSpPr txBox="1">
            <a:spLocks noGrp="1"/>
          </p:cNvSpPr>
          <p:nvPr>
            <p:ph type="title"/>
          </p:nvPr>
        </p:nvSpPr>
        <p:spPr>
          <a:xfrm>
            <a:off x="453000" y="1677713"/>
            <a:ext cx="9000000" cy="1440000"/>
          </a:xfrm>
          <a:prstGeom prst="rect">
            <a:avLst/>
          </a:prstGeom>
          <a:noFill/>
          <a:ln>
            <a:noFill/>
          </a:ln>
        </p:spPr>
        <p:txBody>
          <a:bodyPr spcFirstLastPara="1" wrap="square" lIns="36000" tIns="36000" rIns="36000" bIns="46800" anchor="b" anchorCtr="0">
            <a:noAutofit/>
          </a:bodyPr>
          <a:lstStyle>
            <a:lvl1pPr lvl="0" algn="ctr">
              <a:lnSpc>
                <a:spcPct val="100000"/>
              </a:lnSpc>
              <a:spcBef>
                <a:spcPts val="0"/>
              </a:spcBef>
              <a:spcAft>
                <a:spcPts val="0"/>
              </a:spcAft>
              <a:buSzPts val="1400"/>
              <a:buNone/>
              <a:defRPr sz="3600">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60"/>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
        <p:nvSpPr>
          <p:cNvPr id="72" name="Google Shape;72;p60"/>
          <p:cNvSpPr txBox="1">
            <a:spLocks noGrp="1"/>
          </p:cNvSpPr>
          <p:nvPr>
            <p:ph type="body" idx="1"/>
          </p:nvPr>
        </p:nvSpPr>
        <p:spPr>
          <a:xfrm>
            <a:off x="453000" y="4011143"/>
            <a:ext cx="9000000" cy="1799064"/>
          </a:xfrm>
          <a:prstGeom prst="rect">
            <a:avLst/>
          </a:prstGeom>
          <a:noFill/>
          <a:ln>
            <a:noFill/>
          </a:ln>
        </p:spPr>
        <p:txBody>
          <a:bodyPr spcFirstLastPara="1" wrap="square" lIns="36000" tIns="36000" rIns="36000" bIns="36000" anchor="t" anchorCtr="0">
            <a:noAutofit/>
          </a:bodyPr>
          <a:lstStyle>
            <a:lvl1pPr marL="457200" lvl="0" indent="-228600" algn="ctr">
              <a:lnSpc>
                <a:spcPct val="100000"/>
              </a:lnSpc>
              <a:spcBef>
                <a:spcPts val="0"/>
              </a:spcBef>
              <a:spcAft>
                <a:spcPts val="0"/>
              </a:spcAft>
              <a:buSzPts val="1400"/>
              <a:buNone/>
              <a:defRPr sz="3200">
                <a:solidFill>
                  <a:schemeClr val="accent1"/>
                </a:solidFill>
                <a:latin typeface="游ゴシック" panose="020B0400000000000000" pitchFamily="50" charset="-128"/>
                <a:ea typeface="游ゴシック" panose="020B0400000000000000" pitchFamily="50" charset="-128"/>
                <a:cs typeface="Arial"/>
                <a:sym typeface="Arial"/>
              </a:defRPr>
            </a:lvl1pPr>
            <a:lvl2pPr marL="914400" lvl="1" indent="-228600" algn="l">
              <a:lnSpc>
                <a:spcPct val="100000"/>
              </a:lnSpc>
              <a:spcBef>
                <a:spcPts val="40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400"/>
              </a:spcBef>
              <a:spcAft>
                <a:spcPts val="0"/>
              </a:spcAft>
              <a:buSzPts val="1400"/>
              <a:buNone/>
              <a:defRPr/>
            </a:lvl4pPr>
            <a:lvl5pPr marL="2286000" lvl="4" indent="-228600" algn="l">
              <a:lnSpc>
                <a:spcPct val="100000"/>
              </a:lnSpc>
              <a:spcBef>
                <a:spcPts val="400"/>
              </a:spcBef>
              <a:spcAft>
                <a:spcPts val="0"/>
              </a:spcAft>
              <a:buSzPts val="1400"/>
              <a:buNone/>
              <a:defRPr/>
            </a:lvl5pPr>
            <a:lvl6pPr marL="2743200" lvl="5" indent="-228600" algn="l">
              <a:lnSpc>
                <a:spcPct val="100000"/>
              </a:lnSpc>
              <a:spcBef>
                <a:spcPts val="40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dirty="0"/>
          </a:p>
        </p:txBody>
      </p:sp>
      <p:sp>
        <p:nvSpPr>
          <p:cNvPr id="73" name="Google Shape;73;p60"/>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cxnSp>
        <p:nvCxnSpPr>
          <p:cNvPr id="74" name="Google Shape;74;p60"/>
          <p:cNvCxnSpPr/>
          <p:nvPr/>
        </p:nvCxnSpPr>
        <p:spPr>
          <a:xfrm>
            <a:off x="4733800" y="3566160"/>
            <a:ext cx="540000" cy="0"/>
          </a:xfrm>
          <a:prstGeom prst="straightConnector1">
            <a:avLst/>
          </a:prstGeom>
          <a:noFill/>
          <a:ln w="76200" cap="flat" cmpd="sng">
            <a:solidFill>
              <a:srgbClr val="18204B"/>
            </a:solidFill>
            <a:prstDash val="solid"/>
            <a:round/>
            <a:headEnd type="none" w="sm" len="sm"/>
            <a:tailEnd type="none" w="sm" len="sm"/>
          </a:ln>
        </p:spPr>
      </p:cxnSp>
      <p:cxnSp>
        <p:nvCxnSpPr>
          <p:cNvPr id="75" name="Google Shape;75;p60"/>
          <p:cNvCxnSpPr/>
          <p:nvPr/>
        </p:nvCxnSpPr>
        <p:spPr>
          <a:xfrm>
            <a:off x="4733800" y="3566160"/>
            <a:ext cx="540000" cy="0"/>
          </a:xfrm>
          <a:prstGeom prst="straightConnector1">
            <a:avLst/>
          </a:prstGeom>
          <a:noFill/>
          <a:ln w="76200" cap="flat" cmpd="sng">
            <a:solidFill>
              <a:srgbClr val="18204B"/>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76"/>
        <p:cNvGrpSpPr/>
        <p:nvPr/>
      </p:nvGrpSpPr>
      <p:grpSpPr>
        <a:xfrm>
          <a:off x="0" y="0"/>
          <a:ext cx="0" cy="0"/>
          <a:chOff x="0" y="0"/>
          <a:chExt cx="0" cy="0"/>
        </a:xfrm>
      </p:grpSpPr>
      <p:sp>
        <p:nvSpPr>
          <p:cNvPr id="77" name="Google Shape;77;p61"/>
          <p:cNvSpPr/>
          <p:nvPr/>
        </p:nvSpPr>
        <p:spPr>
          <a:xfrm>
            <a:off x="-1" y="0"/>
            <a:ext cx="990599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pic>
        <p:nvPicPr>
          <p:cNvPr id="78" name="Google Shape;78;p61"/>
          <p:cNvPicPr preferRelativeResize="0"/>
          <p:nvPr/>
        </p:nvPicPr>
        <p:blipFill rotWithShape="1">
          <a:blip r:embed="rId2">
            <a:alphaModFix/>
          </a:blip>
          <a:srcRect/>
          <a:stretch/>
        </p:blipFill>
        <p:spPr>
          <a:xfrm>
            <a:off x="1092221" y="5104938"/>
            <a:ext cx="1845199" cy="618141"/>
          </a:xfrm>
          <a:prstGeom prst="rect">
            <a:avLst/>
          </a:prstGeom>
          <a:noFill/>
          <a:ln>
            <a:noFill/>
          </a:ln>
        </p:spPr>
      </p:pic>
      <p:sp>
        <p:nvSpPr>
          <p:cNvPr id="79" name="Google Shape;79;p61"/>
          <p:cNvSpPr txBox="1"/>
          <p:nvPr/>
        </p:nvSpPr>
        <p:spPr>
          <a:xfrm>
            <a:off x="3037840" y="5255588"/>
            <a:ext cx="5923281" cy="338554"/>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ja-JP" sz="2200" b="0" i="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株式会社才流</a:t>
            </a:r>
            <a:endParaRPr sz="1400" b="0" i="0" u="none" strike="noStrike" cap="none" dirty="0">
              <a:solidFill>
                <a:srgbClr val="000000"/>
              </a:solidFill>
              <a:latin typeface="游ゴシック" panose="020B0400000000000000" pitchFamily="50" charset="-128"/>
              <a:ea typeface="游ゴシック" panose="020B0400000000000000" pitchFamily="50" charset="-128"/>
              <a:cs typeface="Arial"/>
              <a:sym typeface="Arial"/>
            </a:endParaRPr>
          </a:p>
        </p:txBody>
      </p:sp>
      <p:sp>
        <p:nvSpPr>
          <p:cNvPr id="80" name="Google Shape;80;p61"/>
          <p:cNvSpPr/>
          <p:nvPr/>
        </p:nvSpPr>
        <p:spPr>
          <a:xfrm>
            <a:off x="1" y="0"/>
            <a:ext cx="95794" cy="6858000"/>
          </a:xfrm>
          <a:prstGeom prst="rect">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
        <p:nvSpPr>
          <p:cNvPr id="81" name="Google Shape;81;p61"/>
          <p:cNvSpPr txBox="1">
            <a:spLocks noGrp="1"/>
          </p:cNvSpPr>
          <p:nvPr>
            <p:ph type="body" idx="1"/>
          </p:nvPr>
        </p:nvSpPr>
        <p:spPr>
          <a:xfrm>
            <a:off x="1092200" y="1636071"/>
            <a:ext cx="8280000" cy="3060000"/>
          </a:xfrm>
          <a:prstGeom prst="rect">
            <a:avLst/>
          </a:prstGeom>
          <a:noFill/>
          <a:ln>
            <a:noFill/>
          </a:ln>
        </p:spPr>
        <p:txBody>
          <a:bodyPr spcFirstLastPara="1" wrap="square" lIns="36000" tIns="36000" rIns="36000" bIns="36000" anchor="ctr" anchorCtr="0">
            <a:normAutofit/>
          </a:bodyPr>
          <a:lstStyle>
            <a:lvl1pPr marL="457200" lvl="0" indent="-228600" algn="l">
              <a:lnSpc>
                <a:spcPct val="100000"/>
              </a:lnSpc>
              <a:spcBef>
                <a:spcPts val="0"/>
              </a:spcBef>
              <a:spcAft>
                <a:spcPts val="0"/>
              </a:spcAft>
              <a:buSzPts val="1400"/>
              <a:buNone/>
              <a:defRPr sz="5000">
                <a:solidFill>
                  <a:schemeClr val="accent1"/>
                </a:solidFill>
                <a:latin typeface="游ゴシック" panose="020B0400000000000000" pitchFamily="50" charset="-128"/>
                <a:ea typeface="游ゴシック" panose="020B0400000000000000" pitchFamily="50" charset="-128"/>
                <a:cs typeface="Arial"/>
                <a:sym typeface="Arial"/>
              </a:defRPr>
            </a:lvl1pPr>
            <a:lvl2pPr marL="914400" lvl="1" indent="-228600" algn="l">
              <a:lnSpc>
                <a:spcPct val="100000"/>
              </a:lnSpc>
              <a:spcBef>
                <a:spcPts val="120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400"/>
              </a:spcBef>
              <a:spcAft>
                <a:spcPts val="0"/>
              </a:spcAft>
              <a:buSzPts val="1400"/>
              <a:buNone/>
              <a:defRPr/>
            </a:lvl4pPr>
            <a:lvl5pPr marL="2286000" lvl="4" indent="-228600" algn="l">
              <a:lnSpc>
                <a:spcPct val="100000"/>
              </a:lnSpc>
              <a:spcBef>
                <a:spcPts val="400"/>
              </a:spcBef>
              <a:spcAft>
                <a:spcPts val="0"/>
              </a:spcAft>
              <a:buSzPts val="1400"/>
              <a:buNone/>
              <a:defRPr/>
            </a:lvl5pPr>
            <a:lvl6pPr marL="2743200" lvl="5" indent="-228600" algn="l">
              <a:lnSpc>
                <a:spcPct val="100000"/>
              </a:lnSpc>
              <a:spcBef>
                <a:spcPts val="40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82"/>
        <p:cNvGrpSpPr/>
        <p:nvPr/>
      </p:nvGrpSpPr>
      <p:grpSpPr>
        <a:xfrm>
          <a:off x="0" y="0"/>
          <a:ext cx="0" cy="0"/>
          <a:chOff x="0" y="0"/>
          <a:chExt cx="0" cy="0"/>
        </a:xfrm>
      </p:grpSpPr>
      <p:sp>
        <p:nvSpPr>
          <p:cNvPr id="83" name="Google Shape;83;p63"/>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
        <p:nvSpPr>
          <p:cNvPr id="84" name="Google Shape;84;p63"/>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事例">
  <p:cSld name="事例">
    <p:spTree>
      <p:nvGrpSpPr>
        <p:cNvPr id="1" name="Shape 85"/>
        <p:cNvGrpSpPr/>
        <p:nvPr/>
      </p:nvGrpSpPr>
      <p:grpSpPr>
        <a:xfrm>
          <a:off x="0" y="0"/>
          <a:ext cx="0" cy="0"/>
          <a:chOff x="0" y="0"/>
          <a:chExt cx="0" cy="0"/>
        </a:xfrm>
      </p:grpSpPr>
      <p:sp>
        <p:nvSpPr>
          <p:cNvPr id="86" name="Google Shape;86;p67"/>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87" name="Google Shape;87;p67"/>
          <p:cNvCxnSpPr/>
          <p:nvPr/>
        </p:nvCxnSpPr>
        <p:spPr>
          <a:xfrm>
            <a:off x="0" y="1410000"/>
            <a:ext cx="9906000" cy="0"/>
          </a:xfrm>
          <a:prstGeom prst="straightConnector1">
            <a:avLst/>
          </a:prstGeom>
          <a:noFill/>
          <a:ln w="9525" cap="flat" cmpd="sng">
            <a:solidFill>
              <a:schemeClr val="accent3"/>
            </a:solidFill>
            <a:prstDash val="solid"/>
            <a:round/>
            <a:headEnd type="none" w="sm" len="sm"/>
            <a:tailEnd type="none" w="sm" len="sm"/>
          </a:ln>
        </p:spPr>
      </p:cxnSp>
      <p:sp>
        <p:nvSpPr>
          <p:cNvPr id="88" name="Google Shape;88;p67"/>
          <p:cNvSpPr txBox="1">
            <a:spLocks noGrp="1"/>
          </p:cNvSpPr>
          <p:nvPr>
            <p:ph type="title"/>
          </p:nvPr>
        </p:nvSpPr>
        <p:spPr>
          <a:xfrm>
            <a:off x="453000" y="373148"/>
            <a:ext cx="9000000" cy="384925"/>
          </a:xfrm>
          <a:prstGeom prst="rect">
            <a:avLst/>
          </a:prstGeom>
          <a:noFill/>
          <a:ln>
            <a:noFill/>
          </a:ln>
        </p:spPr>
        <p:txBody>
          <a:bodyPr spcFirstLastPara="1" wrap="square" lIns="36000" tIns="36000" rIns="36000" bIns="36000" anchor="ctr" anchorCtr="0">
            <a:normAutofit/>
          </a:bodyPr>
          <a:lstStyle>
            <a:lvl1pPr lvl="0" algn="l">
              <a:lnSpc>
                <a:spcPct val="100000"/>
              </a:lnSpc>
              <a:spcBef>
                <a:spcPts val="0"/>
              </a:spcBef>
              <a:spcAft>
                <a:spcPts val="0"/>
              </a:spcAft>
              <a:buSzPts val="2000"/>
              <a:buNone/>
              <a:defRPr b="1" i="0">
                <a:solidFill>
                  <a:schemeClr val="accent1"/>
                </a:solidFill>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9" name="Google Shape;89;p67"/>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解説スライド">
  <p:cSld name="解説スライド">
    <p:spTree>
      <p:nvGrpSpPr>
        <p:cNvPr id="1" name="Shape 90"/>
        <p:cNvGrpSpPr/>
        <p:nvPr/>
      </p:nvGrpSpPr>
      <p:grpSpPr>
        <a:xfrm>
          <a:off x="0" y="0"/>
          <a:ext cx="0" cy="0"/>
          <a:chOff x="0" y="0"/>
          <a:chExt cx="0" cy="0"/>
        </a:xfrm>
      </p:grpSpPr>
      <p:sp>
        <p:nvSpPr>
          <p:cNvPr id="91" name="Google Shape;91;p68"/>
          <p:cNvSpPr txBox="1">
            <a:spLocks noGrp="1"/>
          </p:cNvSpPr>
          <p:nvPr>
            <p:ph type="title"/>
          </p:nvPr>
        </p:nvSpPr>
        <p:spPr>
          <a:xfrm>
            <a:off x="1689652" y="269220"/>
            <a:ext cx="7763347" cy="360000"/>
          </a:xfrm>
          <a:prstGeom prst="rect">
            <a:avLst/>
          </a:prstGeom>
          <a:noFill/>
          <a:ln>
            <a:noFill/>
          </a:ln>
        </p:spPr>
        <p:txBody>
          <a:bodyPr spcFirstLastPara="1" wrap="square" lIns="36000" tIns="36000" rIns="36000" bIns="46800" anchor="ctr" anchorCtr="0">
            <a:noAutofit/>
          </a:bodyPr>
          <a:lstStyle>
            <a:lvl1pPr lvl="0" algn="l">
              <a:lnSpc>
                <a:spcPct val="100000"/>
              </a:lnSpc>
              <a:spcBef>
                <a:spcPts val="0"/>
              </a:spcBef>
              <a:spcAft>
                <a:spcPts val="0"/>
              </a:spcAft>
              <a:buSzPts val="1400"/>
              <a:buNone/>
              <a:defRPr sz="2200">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2" name="Google Shape;92;p68"/>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93" name="Google Shape;93;p68"/>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94" name="Google Shape;94;p68"/>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サブタイトル">
  <p:cSld name="タイトルとサブタイトル">
    <p:spTree>
      <p:nvGrpSpPr>
        <p:cNvPr id="1" name="Shape 95"/>
        <p:cNvGrpSpPr/>
        <p:nvPr/>
      </p:nvGrpSpPr>
      <p:grpSpPr>
        <a:xfrm>
          <a:off x="0" y="0"/>
          <a:ext cx="0" cy="0"/>
          <a:chOff x="0" y="0"/>
          <a:chExt cx="0" cy="0"/>
        </a:xfrm>
      </p:grpSpPr>
      <p:sp>
        <p:nvSpPr>
          <p:cNvPr id="96" name="Google Shape;96;p69"/>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lvl1pPr lvl="0" algn="ctr">
              <a:lnSpc>
                <a:spcPct val="100000"/>
              </a:lnSpc>
              <a:spcBef>
                <a:spcPts val="0"/>
              </a:spcBef>
              <a:spcAft>
                <a:spcPts val="0"/>
              </a:spcAft>
              <a:buSzPts val="1400"/>
              <a:buNone/>
              <a:defRPr>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7" name="Google Shape;97;p69"/>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
        <p:nvSpPr>
          <p:cNvPr id="98" name="Google Shape;98;p69"/>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99" name="Google Shape;99;p69"/>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100" name="Google Shape;100;p69"/>
          <p:cNvSpPr/>
          <p:nvPr/>
        </p:nvSpPr>
        <p:spPr>
          <a:xfrm>
            <a:off x="0" y="800727"/>
            <a:ext cx="9906000" cy="10800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
        <p:nvSpPr>
          <p:cNvPr id="101" name="Google Shape;101;p69"/>
          <p:cNvSpPr txBox="1">
            <a:spLocks noGrp="1"/>
          </p:cNvSpPr>
          <p:nvPr>
            <p:ph type="body" idx="1"/>
          </p:nvPr>
        </p:nvSpPr>
        <p:spPr>
          <a:xfrm>
            <a:off x="452438" y="1005522"/>
            <a:ext cx="9001125" cy="648000"/>
          </a:xfrm>
          <a:prstGeom prst="rect">
            <a:avLst/>
          </a:prstGeom>
          <a:noFill/>
          <a:ln>
            <a:noFill/>
          </a:ln>
        </p:spPr>
        <p:txBody>
          <a:bodyPr spcFirstLastPara="1" wrap="square" lIns="36000" tIns="36000" rIns="36000" bIns="36000" anchor="ctr" anchorCtr="0">
            <a:noAutofit/>
          </a:bodyPr>
          <a:lstStyle>
            <a:lvl1pPr marL="457200" lvl="0" indent="-228600" algn="l">
              <a:lnSpc>
                <a:spcPct val="100000"/>
              </a:lnSpc>
              <a:spcBef>
                <a:spcPts val="0"/>
              </a:spcBef>
              <a:spcAft>
                <a:spcPts val="0"/>
              </a:spcAft>
              <a:buSzPts val="1400"/>
              <a:buNone/>
              <a:defRPr sz="1600" b="1" i="0">
                <a:latin typeface="游ゴシック" panose="020B0400000000000000" pitchFamily="50" charset="-128"/>
                <a:ea typeface="游ゴシック" panose="020B0400000000000000" pitchFamily="50" charset="-128"/>
                <a:cs typeface="Arial"/>
                <a:sym typeface="Arial"/>
              </a:defRPr>
            </a:lvl1pPr>
            <a:lvl2pPr marL="914400" lvl="1" indent="-228600" algn="l">
              <a:lnSpc>
                <a:spcPct val="100000"/>
              </a:lnSpc>
              <a:spcBef>
                <a:spcPts val="600"/>
              </a:spcBef>
              <a:spcAft>
                <a:spcPts val="0"/>
              </a:spcAft>
              <a:buSzPts val="1400"/>
              <a:buNone/>
              <a:defRPr sz="1600" b="1" i="0">
                <a:latin typeface="Arial"/>
                <a:ea typeface="Arial"/>
                <a:cs typeface="Arial"/>
                <a:sym typeface="Arial"/>
              </a:defRPr>
            </a:lvl2pPr>
            <a:lvl3pPr marL="1371600" lvl="2" indent="-228600" algn="l">
              <a:lnSpc>
                <a:spcPct val="100000"/>
              </a:lnSpc>
              <a:spcBef>
                <a:spcPts val="0"/>
              </a:spcBef>
              <a:spcAft>
                <a:spcPts val="0"/>
              </a:spcAft>
              <a:buSzPts val="1400"/>
              <a:buNone/>
              <a:defRPr sz="1600" b="1" i="0">
                <a:latin typeface="Arial"/>
                <a:ea typeface="Arial"/>
                <a:cs typeface="Arial"/>
                <a:sym typeface="Arial"/>
              </a:defRPr>
            </a:lvl3pPr>
            <a:lvl4pPr marL="1828800" lvl="3" indent="-228600" algn="l">
              <a:lnSpc>
                <a:spcPct val="100000"/>
              </a:lnSpc>
              <a:spcBef>
                <a:spcPts val="400"/>
              </a:spcBef>
              <a:spcAft>
                <a:spcPts val="0"/>
              </a:spcAft>
              <a:buSzPts val="1400"/>
              <a:buNone/>
              <a:defRPr sz="1600" b="1" i="0">
                <a:latin typeface="Arial"/>
                <a:ea typeface="Arial"/>
                <a:cs typeface="Arial"/>
                <a:sym typeface="Arial"/>
              </a:defRPr>
            </a:lvl4pPr>
            <a:lvl5pPr marL="2286000" lvl="4" indent="-228600" algn="l">
              <a:lnSpc>
                <a:spcPct val="100000"/>
              </a:lnSpc>
              <a:spcBef>
                <a:spcPts val="400"/>
              </a:spcBef>
              <a:spcAft>
                <a:spcPts val="0"/>
              </a:spcAft>
              <a:buSzPts val="1400"/>
              <a:buNone/>
              <a:defRPr sz="1600" b="1" i="0">
                <a:latin typeface="Arial"/>
                <a:ea typeface="Arial"/>
                <a:cs typeface="Arial"/>
                <a:sym typeface="Arial"/>
              </a:defRPr>
            </a:lvl5pPr>
            <a:lvl6pPr marL="2743200" lvl="5" indent="-228600" algn="l">
              <a:lnSpc>
                <a:spcPct val="100000"/>
              </a:lnSpc>
              <a:spcBef>
                <a:spcPts val="40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中表紙 1">
  <p:cSld name="中表紙B">
    <p:bg>
      <p:bgPr>
        <a:solidFill>
          <a:srgbClr val="F2F2F2"/>
        </a:solidFill>
        <a:effectLst/>
      </p:bgPr>
    </p:bg>
    <p:spTree>
      <p:nvGrpSpPr>
        <p:cNvPr id="1" name="Shape 102"/>
        <p:cNvGrpSpPr/>
        <p:nvPr/>
      </p:nvGrpSpPr>
      <p:grpSpPr>
        <a:xfrm>
          <a:off x="0" y="0"/>
          <a:ext cx="0" cy="0"/>
          <a:chOff x="0" y="0"/>
          <a:chExt cx="0" cy="0"/>
        </a:xfrm>
      </p:grpSpPr>
      <p:sp>
        <p:nvSpPr>
          <p:cNvPr id="103" name="Google Shape;103;g33359eb2121_0_309"/>
          <p:cNvSpPr txBox="1">
            <a:spLocks noGrp="1"/>
          </p:cNvSpPr>
          <p:nvPr>
            <p:ph type="ctrTitle"/>
          </p:nvPr>
        </p:nvSpPr>
        <p:spPr>
          <a:xfrm>
            <a:off x="1251480" y="2169000"/>
            <a:ext cx="7378500" cy="2520000"/>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dk1"/>
              </a:buClr>
              <a:buSzPts val="4400"/>
              <a:buFont typeface="MS PGothic"/>
              <a:buNone/>
              <a:defRPr sz="3600" b="1" i="0">
                <a:solidFill>
                  <a:schemeClr val="dk1"/>
                </a:solidFill>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6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4" name="Google Shape;104;g33359eb2121_0_309"/>
          <p:cNvSpPr/>
          <p:nvPr/>
        </p:nvSpPr>
        <p:spPr>
          <a:xfrm>
            <a:off x="0" y="0"/>
            <a:ext cx="9906000" cy="4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MS PGothic"/>
              <a:ea typeface="MS PGothic"/>
              <a:cs typeface="MS PGothic"/>
              <a:sym typeface="MS PGothic"/>
            </a:endParaRPr>
          </a:p>
        </p:txBody>
      </p:sp>
      <p:sp>
        <p:nvSpPr>
          <p:cNvPr id="105" name="Google Shape;105;g33359eb2121_0_309"/>
          <p:cNvSpPr txBox="1">
            <a:spLocks noGrp="1"/>
          </p:cNvSpPr>
          <p:nvPr>
            <p:ph type="sldNum" idx="12"/>
          </p:nvPr>
        </p:nvSpPr>
        <p:spPr>
          <a:xfrm>
            <a:off x="7848575" y="6563675"/>
            <a:ext cx="1948800" cy="297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900"/>
              <a:buFont typeface="Arial"/>
              <a:buNone/>
              <a:defRPr sz="900" b="1" i="0" u="none" strike="noStrike" cap="none">
                <a:solidFill>
                  <a:schemeClr val="dk1"/>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中表紙-h3">
  <p:cSld name="中表紙-h3">
    <p:bg>
      <p:bgPr>
        <a:solidFill>
          <a:schemeClr val="lt1"/>
        </a:solidFill>
        <a:effectLst/>
      </p:bgPr>
    </p:bg>
    <p:spTree>
      <p:nvGrpSpPr>
        <p:cNvPr id="1" name="Shape 20"/>
        <p:cNvGrpSpPr/>
        <p:nvPr/>
      </p:nvGrpSpPr>
      <p:grpSpPr>
        <a:xfrm>
          <a:off x="0" y="0"/>
          <a:ext cx="0" cy="0"/>
          <a:chOff x="0" y="0"/>
          <a:chExt cx="0" cy="0"/>
        </a:xfrm>
      </p:grpSpPr>
      <p:sp>
        <p:nvSpPr>
          <p:cNvPr id="21" name="Google Shape;21;p31"/>
          <p:cNvSpPr/>
          <p:nvPr/>
        </p:nvSpPr>
        <p:spPr>
          <a:xfrm>
            <a:off x="255000" y="276488"/>
            <a:ext cx="9396000" cy="5976000"/>
          </a:xfrm>
          <a:prstGeom prst="rect">
            <a:avLst/>
          </a:prstGeom>
          <a:solidFill>
            <a:srgbClr val="F2F2F2"/>
          </a:solid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
        <p:nvSpPr>
          <p:cNvPr id="22" name="Google Shape;22;p31"/>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
        <p:nvSpPr>
          <p:cNvPr id="23" name="Google Shape;23;p31"/>
          <p:cNvSpPr txBox="1">
            <a:spLocks noGrp="1"/>
          </p:cNvSpPr>
          <p:nvPr>
            <p:ph type="title"/>
          </p:nvPr>
        </p:nvSpPr>
        <p:spPr>
          <a:xfrm>
            <a:off x="669000" y="2065360"/>
            <a:ext cx="8568000" cy="1440000"/>
          </a:xfrm>
          <a:prstGeom prst="rect">
            <a:avLst/>
          </a:prstGeom>
          <a:noFill/>
          <a:ln>
            <a:noFill/>
          </a:ln>
        </p:spPr>
        <p:txBody>
          <a:bodyPr spcFirstLastPara="1" wrap="square" lIns="36000" tIns="36000" rIns="36000" bIns="36000" anchor="b" anchorCtr="0">
            <a:noAutofit/>
          </a:bodyPr>
          <a:lstStyle>
            <a:lvl1pPr lvl="0" algn="ctr">
              <a:lnSpc>
                <a:spcPct val="100000"/>
              </a:lnSpc>
              <a:spcBef>
                <a:spcPts val="0"/>
              </a:spcBef>
              <a:spcAft>
                <a:spcPts val="0"/>
              </a:spcAft>
              <a:buSzPts val="1400"/>
              <a:buNone/>
              <a:defRPr sz="3600">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31"/>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25" name="Google Shape;25;p31"/>
          <p:cNvCxnSpPr/>
          <p:nvPr/>
        </p:nvCxnSpPr>
        <p:spPr>
          <a:xfrm>
            <a:off x="4683000" y="3828740"/>
            <a:ext cx="540000" cy="0"/>
          </a:xfrm>
          <a:prstGeom prst="straightConnector1">
            <a:avLst/>
          </a:prstGeom>
          <a:noFill/>
          <a:ln w="76200" cap="flat" cmpd="sng">
            <a:solidFill>
              <a:srgbClr val="18204B"/>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基本レイアウト">
  <p:cSld name="基本レイアウト">
    <p:spTree>
      <p:nvGrpSpPr>
        <p:cNvPr id="1" name="Shape 26"/>
        <p:cNvGrpSpPr/>
        <p:nvPr/>
      </p:nvGrpSpPr>
      <p:grpSpPr>
        <a:xfrm>
          <a:off x="0" y="0"/>
          <a:ext cx="0" cy="0"/>
          <a:chOff x="0" y="0"/>
          <a:chExt cx="0" cy="0"/>
        </a:xfrm>
      </p:grpSpPr>
      <p:sp>
        <p:nvSpPr>
          <p:cNvPr id="27" name="Google Shape;27;p16"/>
          <p:cNvSpPr txBox="1">
            <a:spLocks noGrp="1"/>
          </p:cNvSpPr>
          <p:nvPr>
            <p:ph type="body" idx="1"/>
          </p:nvPr>
        </p:nvSpPr>
        <p:spPr>
          <a:xfrm>
            <a:off x="453000" y="1001310"/>
            <a:ext cx="9000000" cy="684000"/>
          </a:xfrm>
          <a:prstGeom prst="rect">
            <a:avLst/>
          </a:prstGeom>
          <a:noFill/>
          <a:ln>
            <a:noFill/>
          </a:ln>
        </p:spPr>
        <p:txBody>
          <a:bodyPr spcFirstLastPara="1" wrap="square" lIns="36000" tIns="36000" rIns="36000" bIns="36000" anchor="t" anchorCtr="0">
            <a:normAutofit/>
          </a:bodyPr>
          <a:lstStyle>
            <a:lvl1pPr marL="457200" lvl="0" indent="-228600" algn="ctr">
              <a:lnSpc>
                <a:spcPct val="100000"/>
              </a:lnSpc>
              <a:spcBef>
                <a:spcPts val="0"/>
              </a:spcBef>
              <a:spcAft>
                <a:spcPts val="0"/>
              </a:spcAft>
              <a:buSzPts val="1280"/>
              <a:buNone/>
              <a:defRPr sz="1600" b="0" i="0">
                <a:solidFill>
                  <a:schemeClr val="accent1"/>
                </a:solidFill>
                <a:latin typeface="游ゴシック" panose="020B0400000000000000" pitchFamily="50" charset="-128"/>
                <a:ea typeface="游ゴシック" panose="020B0400000000000000" pitchFamily="50" charset="-128"/>
                <a:cs typeface="Arial"/>
                <a:sym typeface="Arial"/>
              </a:defRPr>
            </a:lvl1pPr>
            <a:lvl2pPr marL="914400" lvl="1" indent="-228600" algn="ctr">
              <a:lnSpc>
                <a:spcPct val="100000"/>
              </a:lnSpc>
              <a:spcBef>
                <a:spcPts val="600"/>
              </a:spcBef>
              <a:spcAft>
                <a:spcPts val="0"/>
              </a:spcAft>
              <a:buSzPts val="1120"/>
              <a:buNone/>
              <a:defRPr sz="1400"/>
            </a:lvl2pPr>
            <a:lvl3pPr marL="1371600" lvl="2" indent="-228600" algn="ctr">
              <a:lnSpc>
                <a:spcPct val="100000"/>
              </a:lnSpc>
              <a:spcBef>
                <a:spcPts val="600"/>
              </a:spcBef>
              <a:spcAft>
                <a:spcPts val="0"/>
              </a:spcAft>
              <a:buSzPts val="1120"/>
              <a:buNone/>
              <a:defRPr sz="1400"/>
            </a:lvl3pPr>
            <a:lvl4pPr marL="1828800" lvl="3" indent="-228600" algn="ctr">
              <a:lnSpc>
                <a:spcPct val="100000"/>
              </a:lnSpc>
              <a:spcBef>
                <a:spcPts val="600"/>
              </a:spcBef>
              <a:spcAft>
                <a:spcPts val="0"/>
              </a:spcAft>
              <a:buSzPts val="1120"/>
              <a:buNone/>
              <a:defRPr sz="1400"/>
            </a:lvl4pPr>
            <a:lvl5pPr marL="2286000" lvl="4" indent="-228600" algn="ctr">
              <a:lnSpc>
                <a:spcPct val="100000"/>
              </a:lnSpc>
              <a:spcBef>
                <a:spcPts val="600"/>
              </a:spcBef>
              <a:spcAft>
                <a:spcPts val="0"/>
              </a:spcAft>
              <a:buSzPts val="1120"/>
              <a:buNone/>
              <a:defRPr sz="14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28" name="Google Shape;28;p16"/>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29" name="Google Shape;29;p16"/>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30" name="Google Shape;30;p16"/>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lvl1pPr lvl="0" algn="ctr">
              <a:lnSpc>
                <a:spcPct val="100000"/>
              </a:lnSpc>
              <a:spcBef>
                <a:spcPts val="0"/>
              </a:spcBef>
              <a:spcAft>
                <a:spcPts val="0"/>
              </a:spcAft>
              <a:buSzPts val="1400"/>
              <a:buNone/>
              <a:defRPr>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1" name="Google Shape;31;p16"/>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重要なメッセージ">
  <p:cSld name="重要なメッセージ">
    <p:spTree>
      <p:nvGrpSpPr>
        <p:cNvPr id="1" name="Shape 32"/>
        <p:cNvGrpSpPr/>
        <p:nvPr/>
      </p:nvGrpSpPr>
      <p:grpSpPr>
        <a:xfrm>
          <a:off x="0" y="0"/>
          <a:ext cx="0" cy="0"/>
          <a:chOff x="0" y="0"/>
          <a:chExt cx="0" cy="0"/>
        </a:xfrm>
      </p:grpSpPr>
      <p:sp>
        <p:nvSpPr>
          <p:cNvPr id="33" name="Google Shape;33;p23"/>
          <p:cNvSpPr txBox="1">
            <a:spLocks noGrp="1"/>
          </p:cNvSpPr>
          <p:nvPr>
            <p:ph type="body" idx="1"/>
          </p:nvPr>
        </p:nvSpPr>
        <p:spPr>
          <a:xfrm>
            <a:off x="453000" y="1001042"/>
            <a:ext cx="9000000" cy="828000"/>
          </a:xfrm>
          <a:prstGeom prst="rect">
            <a:avLst/>
          </a:prstGeom>
          <a:noFill/>
          <a:ln w="31750" cap="flat" cmpd="sng">
            <a:solidFill>
              <a:schemeClr val="accent6"/>
            </a:solidFill>
            <a:prstDash val="solid"/>
            <a:round/>
            <a:headEnd type="none" w="sm" len="sm"/>
            <a:tailEnd type="none" w="sm" len="sm"/>
          </a:ln>
        </p:spPr>
        <p:txBody>
          <a:bodyPr spcFirstLastPara="1" wrap="square" lIns="72000" tIns="108000" rIns="72000" bIns="36000" anchor="ctr" anchorCtr="0">
            <a:normAutofit/>
          </a:bodyPr>
          <a:lstStyle>
            <a:lvl1pPr marL="457200" lvl="0" indent="-228600" algn="ctr">
              <a:lnSpc>
                <a:spcPct val="100000"/>
              </a:lnSpc>
              <a:spcBef>
                <a:spcPts val="0"/>
              </a:spcBef>
              <a:spcAft>
                <a:spcPts val="0"/>
              </a:spcAft>
              <a:buSzPts val="1600"/>
              <a:buFont typeface="Noto Sans Symbols"/>
              <a:buNone/>
              <a:defRPr sz="1800" b="1" i="0">
                <a:solidFill>
                  <a:schemeClr val="accent1"/>
                </a:solidFill>
                <a:latin typeface="游ゴシック" panose="020B0400000000000000" pitchFamily="50" charset="-128"/>
                <a:ea typeface="游ゴシック" panose="020B0400000000000000" pitchFamily="50" charset="-128"/>
                <a:cs typeface="Arial"/>
                <a:sym typeface="Arial"/>
              </a:defRPr>
            </a:lvl1pPr>
            <a:lvl2pPr marL="914400" lvl="1" indent="-228600" algn="l">
              <a:lnSpc>
                <a:spcPct val="100000"/>
              </a:lnSpc>
              <a:spcBef>
                <a:spcPts val="600"/>
              </a:spcBef>
              <a:spcAft>
                <a:spcPts val="0"/>
              </a:spcAft>
              <a:buSzPts val="1280"/>
              <a:buNone/>
              <a:defRPr/>
            </a:lvl2pPr>
            <a:lvl3pPr marL="1371600" lvl="2" indent="-320039" algn="l">
              <a:lnSpc>
                <a:spcPct val="100000"/>
              </a:lnSpc>
              <a:spcBef>
                <a:spcPts val="600"/>
              </a:spcBef>
              <a:spcAft>
                <a:spcPts val="0"/>
              </a:spcAft>
              <a:buSzPts val="1440"/>
              <a:buChar char="•"/>
              <a:defRPr/>
            </a:lvl3pPr>
            <a:lvl4pPr marL="1828800" lvl="3" indent="-320039" algn="l">
              <a:lnSpc>
                <a:spcPct val="100000"/>
              </a:lnSpc>
              <a:spcBef>
                <a:spcPts val="600"/>
              </a:spcBef>
              <a:spcAft>
                <a:spcPts val="0"/>
              </a:spcAft>
              <a:buSzPts val="1440"/>
              <a:buChar char="•"/>
              <a:defRPr/>
            </a:lvl4pPr>
            <a:lvl5pPr marL="2286000" lvl="4" indent="-320039" algn="l">
              <a:lnSpc>
                <a:spcPct val="10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4" name="Google Shape;34;p23"/>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35" name="Google Shape;35;p23"/>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36" name="Google Shape;36;p23"/>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lvl1pPr lvl="0" algn="ctr">
              <a:lnSpc>
                <a:spcPct val="100000"/>
              </a:lnSpc>
              <a:spcBef>
                <a:spcPts val="0"/>
              </a:spcBef>
              <a:spcAft>
                <a:spcPts val="0"/>
              </a:spcAft>
              <a:buSzPts val="1400"/>
              <a:buNone/>
              <a:defRPr>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7" name="Google Shape;37;p23"/>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38"/>
        <p:cNvGrpSpPr/>
        <p:nvPr/>
      </p:nvGrpSpPr>
      <p:grpSpPr>
        <a:xfrm>
          <a:off x="0" y="0"/>
          <a:ext cx="0" cy="0"/>
          <a:chOff x="0" y="0"/>
          <a:chExt cx="0" cy="0"/>
        </a:xfrm>
      </p:grpSpPr>
      <p:pic>
        <p:nvPicPr>
          <p:cNvPr id="39" name="Google Shape;39;p15" descr="人, 男性, 立っている, 壁 が含まれている画像&#10;&#10;&#10;&#10;自動的に生成された説明"/>
          <p:cNvPicPr preferRelativeResize="0"/>
          <p:nvPr/>
        </p:nvPicPr>
        <p:blipFill rotWithShape="1">
          <a:blip r:embed="rId2">
            <a:alphaModFix/>
          </a:blip>
          <a:srcRect l="-1"/>
          <a:stretch/>
        </p:blipFill>
        <p:spPr>
          <a:xfrm>
            <a:off x="0" y="0"/>
            <a:ext cx="9932446" cy="6858000"/>
          </a:xfrm>
          <a:prstGeom prst="rect">
            <a:avLst/>
          </a:prstGeom>
          <a:noFill/>
          <a:ln>
            <a:noFill/>
          </a:ln>
        </p:spPr>
      </p:pic>
      <p:sp>
        <p:nvSpPr>
          <p:cNvPr id="40" name="Google Shape;40;p15"/>
          <p:cNvSpPr/>
          <p:nvPr/>
        </p:nvSpPr>
        <p:spPr>
          <a:xfrm>
            <a:off x="914400" y="1136672"/>
            <a:ext cx="8991600" cy="4401980"/>
          </a:xfrm>
          <a:prstGeom prst="rect">
            <a:avLst/>
          </a:prstGeom>
          <a:solidFill>
            <a:schemeClr val="dk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41" name="Google Shape;41;p15"/>
          <p:cNvCxnSpPr/>
          <p:nvPr/>
        </p:nvCxnSpPr>
        <p:spPr>
          <a:xfrm>
            <a:off x="1767840" y="4934483"/>
            <a:ext cx="7337924" cy="0"/>
          </a:xfrm>
          <a:prstGeom prst="straightConnector1">
            <a:avLst/>
          </a:prstGeom>
          <a:noFill/>
          <a:ln w="19050" cap="flat" cmpd="sng">
            <a:solidFill>
              <a:schemeClr val="lt1"/>
            </a:solidFill>
            <a:prstDash val="solid"/>
            <a:miter lim="800000"/>
            <a:headEnd type="none" w="sm" len="sm"/>
            <a:tailEnd type="none" w="sm" len="sm"/>
          </a:ln>
        </p:spPr>
      </p:cxnSp>
      <p:pic>
        <p:nvPicPr>
          <p:cNvPr id="42" name="Google Shape;42;p15"/>
          <p:cNvPicPr preferRelativeResize="0"/>
          <p:nvPr/>
        </p:nvPicPr>
        <p:blipFill rotWithShape="1">
          <a:blip r:embed="rId3">
            <a:alphaModFix/>
          </a:blip>
          <a:srcRect/>
          <a:stretch/>
        </p:blipFill>
        <p:spPr>
          <a:xfrm>
            <a:off x="1767840" y="4429908"/>
            <a:ext cx="1353047" cy="281885"/>
          </a:xfrm>
          <a:prstGeom prst="rect">
            <a:avLst/>
          </a:prstGeom>
          <a:noFill/>
          <a:ln>
            <a:noFill/>
          </a:ln>
        </p:spPr>
      </p:pic>
      <p:sp>
        <p:nvSpPr>
          <p:cNvPr id="43" name="Google Shape;43;p15"/>
          <p:cNvSpPr txBox="1">
            <a:spLocks noGrp="1"/>
          </p:cNvSpPr>
          <p:nvPr>
            <p:ph type="ctrTitle"/>
          </p:nvPr>
        </p:nvSpPr>
        <p:spPr>
          <a:xfrm>
            <a:off x="1767842" y="2331037"/>
            <a:ext cx="7343999" cy="1800000"/>
          </a:xfrm>
          <a:prstGeom prst="rect">
            <a:avLst/>
          </a:prstGeom>
          <a:noFill/>
          <a:ln>
            <a:noFill/>
          </a:ln>
        </p:spPr>
        <p:txBody>
          <a:bodyPr spcFirstLastPara="1" wrap="square" lIns="36000" tIns="36000" rIns="36000" bIns="36000" anchor="ctr" anchorCtr="0">
            <a:normAutofit/>
          </a:bodyPr>
          <a:lstStyle>
            <a:lvl1pPr lvl="0" algn="l">
              <a:lnSpc>
                <a:spcPct val="100000"/>
              </a:lnSpc>
              <a:spcBef>
                <a:spcPts val="0"/>
              </a:spcBef>
              <a:spcAft>
                <a:spcPts val="0"/>
              </a:spcAft>
              <a:buClr>
                <a:schemeClr val="dk1"/>
              </a:buClr>
              <a:buSzPts val="4800"/>
              <a:buFont typeface="MS PGothic"/>
              <a:buNone/>
              <a:defRPr sz="4000" b="1" i="0">
                <a:solidFill>
                  <a:schemeClr val="lt1"/>
                </a:solidFill>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6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15"/>
          <p:cNvSpPr txBox="1"/>
          <p:nvPr/>
        </p:nvSpPr>
        <p:spPr>
          <a:xfrm>
            <a:off x="3348925" y="4443738"/>
            <a:ext cx="5756839" cy="27699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ja-JP" sz="1800" b="0"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rPr>
              <a:t>株式会社才流</a:t>
            </a:r>
            <a:endParaRPr sz="1100" b="0"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_AND_BODY_2">
  <p:cSld name="TITLE_AND_BODY_2">
    <p:spTree>
      <p:nvGrpSpPr>
        <p:cNvPr id="1" name="Shape 45"/>
        <p:cNvGrpSpPr/>
        <p:nvPr/>
      </p:nvGrpSpPr>
      <p:grpSpPr>
        <a:xfrm>
          <a:off x="0" y="0"/>
          <a:ext cx="0" cy="0"/>
          <a:chOff x="0" y="0"/>
          <a:chExt cx="0" cy="0"/>
        </a:xfrm>
      </p:grpSpPr>
      <p:sp>
        <p:nvSpPr>
          <p:cNvPr id="46" name="Google Shape;46;g33359eb2121_0_2100"/>
          <p:cNvSpPr txBox="1">
            <a:spLocks noGrp="1"/>
          </p:cNvSpPr>
          <p:nvPr>
            <p:ph type="title"/>
          </p:nvPr>
        </p:nvSpPr>
        <p:spPr>
          <a:xfrm>
            <a:off x="450266" y="121101"/>
            <a:ext cx="9005400" cy="489900"/>
          </a:xfrm>
          <a:prstGeom prst="rect">
            <a:avLst/>
          </a:prstGeom>
          <a:noFill/>
          <a:ln>
            <a:noFill/>
          </a:ln>
        </p:spPr>
        <p:txBody>
          <a:bodyPr spcFirstLastPara="1" wrap="square" lIns="36000" tIns="36000" rIns="36000" bIns="46800" anchor="ctr" anchorCtr="0">
            <a:noAutofit/>
          </a:bodyPr>
          <a:lstStyle>
            <a:lvl1pPr lvl="0" algn="ctr">
              <a:lnSpc>
                <a:spcPct val="100000"/>
              </a:lnSpc>
              <a:spcBef>
                <a:spcPts val="0"/>
              </a:spcBef>
              <a:spcAft>
                <a:spcPts val="0"/>
              </a:spcAft>
              <a:buSzPts val="1400"/>
              <a:buNone/>
              <a:defRPr>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g33359eb2121_0_2100"/>
          <p:cNvSpPr txBox="1">
            <a:spLocks noGrp="1"/>
          </p:cNvSpPr>
          <p:nvPr>
            <p:ph type="body" idx="1"/>
          </p:nvPr>
        </p:nvSpPr>
        <p:spPr>
          <a:xfrm>
            <a:off x="463823" y="875733"/>
            <a:ext cx="9005400" cy="653100"/>
          </a:xfrm>
          <a:prstGeom prst="rect">
            <a:avLst/>
          </a:prstGeom>
          <a:noFill/>
          <a:ln>
            <a:noFill/>
          </a:ln>
        </p:spPr>
        <p:txBody>
          <a:bodyPr spcFirstLastPara="1" wrap="square" lIns="36000" tIns="36000" rIns="36000" bIns="36000" anchor="t" anchorCtr="0">
            <a:noAutofit/>
          </a:bodyPr>
          <a:lstStyle>
            <a:lvl1pPr marL="457200" lvl="0" indent="-228600" algn="ctr">
              <a:lnSpc>
                <a:spcPct val="100000"/>
              </a:lnSpc>
              <a:spcBef>
                <a:spcPts val="0"/>
              </a:spcBef>
              <a:spcAft>
                <a:spcPts val="0"/>
              </a:spcAft>
              <a:buSzPts val="1400"/>
              <a:buNone/>
              <a:defRPr b="1">
                <a:latin typeface="游ゴシック" panose="020B0400000000000000" pitchFamily="50" charset="-128"/>
                <a:ea typeface="游ゴシック" panose="020B0400000000000000" pitchFamily="50" charset="-128"/>
                <a:cs typeface="Arial"/>
                <a:sym typeface="Arial"/>
              </a:defRPr>
            </a:lvl1pPr>
            <a:lvl2pPr marL="914400" lvl="1" indent="-228600" algn="ctr">
              <a:lnSpc>
                <a:spcPct val="150000"/>
              </a:lnSpc>
              <a:spcBef>
                <a:spcPts val="400"/>
              </a:spcBef>
              <a:spcAft>
                <a:spcPts val="0"/>
              </a:spcAft>
              <a:buSzPts val="1400"/>
              <a:buNone/>
              <a:defRPr b="1"/>
            </a:lvl2pPr>
            <a:lvl3pPr marL="1371600" lvl="2" indent="-228600" algn="ctr">
              <a:lnSpc>
                <a:spcPct val="150000"/>
              </a:lnSpc>
              <a:spcBef>
                <a:spcPts val="0"/>
              </a:spcBef>
              <a:spcAft>
                <a:spcPts val="0"/>
              </a:spcAft>
              <a:buSzPts val="1400"/>
              <a:buNone/>
              <a:defRPr b="1"/>
            </a:lvl3pPr>
            <a:lvl4pPr marL="1828800" lvl="3" indent="-228600" algn="ctr">
              <a:lnSpc>
                <a:spcPct val="150000"/>
              </a:lnSpc>
              <a:spcBef>
                <a:spcPts val="400"/>
              </a:spcBef>
              <a:spcAft>
                <a:spcPts val="0"/>
              </a:spcAft>
              <a:buSzPts val="1400"/>
              <a:buNone/>
              <a:defRPr b="1"/>
            </a:lvl4pPr>
            <a:lvl5pPr marL="2286000" lvl="4" indent="-228600" algn="ctr">
              <a:lnSpc>
                <a:spcPct val="150000"/>
              </a:lnSpc>
              <a:spcBef>
                <a:spcPts val="400"/>
              </a:spcBef>
              <a:spcAft>
                <a:spcPts val="0"/>
              </a:spcAft>
              <a:buSzPts val="1400"/>
              <a:buNone/>
              <a:defRPr b="1"/>
            </a:lvl5pPr>
            <a:lvl6pPr marL="2743200" lvl="5" indent="-228600" algn="ctr">
              <a:lnSpc>
                <a:spcPct val="150000"/>
              </a:lnSpc>
              <a:spcBef>
                <a:spcPts val="400"/>
              </a:spcBef>
              <a:spcAft>
                <a:spcPts val="0"/>
              </a:spcAft>
              <a:buSzPts val="1400"/>
              <a:buNone/>
              <a:defRPr b="1"/>
            </a:lvl6pPr>
            <a:lvl7pPr marL="3200400" lvl="6" indent="-228600" algn="ctr">
              <a:lnSpc>
                <a:spcPct val="150000"/>
              </a:lnSpc>
              <a:spcBef>
                <a:spcPts val="0"/>
              </a:spcBef>
              <a:spcAft>
                <a:spcPts val="0"/>
              </a:spcAft>
              <a:buSzPts val="1400"/>
              <a:buNone/>
              <a:defRPr b="1"/>
            </a:lvl7pPr>
            <a:lvl8pPr marL="3657600" lvl="7" indent="-228600" algn="ctr">
              <a:lnSpc>
                <a:spcPct val="150000"/>
              </a:lnSpc>
              <a:spcBef>
                <a:spcPts val="0"/>
              </a:spcBef>
              <a:spcAft>
                <a:spcPts val="0"/>
              </a:spcAft>
              <a:buSzPts val="1400"/>
              <a:buNone/>
              <a:defRPr b="1"/>
            </a:lvl8pPr>
            <a:lvl9pPr marL="4114800" lvl="8" indent="-228600" algn="ctr">
              <a:lnSpc>
                <a:spcPct val="150000"/>
              </a:lnSpc>
              <a:spcBef>
                <a:spcPts val="0"/>
              </a:spcBef>
              <a:spcAft>
                <a:spcPts val="0"/>
              </a:spcAft>
              <a:buSzPts val="1400"/>
              <a:buNone/>
              <a:defRPr b="1"/>
            </a:lvl9pPr>
          </a:lstStyle>
          <a:p>
            <a:endParaRPr dirty="0"/>
          </a:p>
        </p:txBody>
      </p:sp>
      <p:sp>
        <p:nvSpPr>
          <p:cNvPr id="48" name="Google Shape;48;g33359eb2121_0_2100"/>
          <p:cNvSpPr txBox="1">
            <a:spLocks noGrp="1"/>
          </p:cNvSpPr>
          <p:nvPr>
            <p:ph type="sldNum" idx="12"/>
          </p:nvPr>
        </p:nvSpPr>
        <p:spPr>
          <a:xfrm>
            <a:off x="8170346" y="6531429"/>
            <a:ext cx="1667700" cy="326700"/>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cxnSp>
        <p:nvCxnSpPr>
          <p:cNvPr id="49" name="Google Shape;49;g33359eb2121_0_2100"/>
          <p:cNvCxnSpPr/>
          <p:nvPr/>
        </p:nvCxnSpPr>
        <p:spPr>
          <a:xfrm>
            <a:off x="11743" y="653143"/>
            <a:ext cx="9909600" cy="0"/>
          </a:xfrm>
          <a:prstGeom prst="straightConnector1">
            <a:avLst/>
          </a:prstGeom>
          <a:noFill/>
          <a:ln w="9525"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1行">
  <p:cSld name="タイトルのみ-1行">
    <p:bg>
      <p:bgPr>
        <a:solidFill>
          <a:schemeClr val="lt1"/>
        </a:solidFill>
        <a:effectLst/>
      </p:bgPr>
    </p:bg>
    <p:spTree>
      <p:nvGrpSpPr>
        <p:cNvPr id="1" name="Shape 50"/>
        <p:cNvGrpSpPr/>
        <p:nvPr/>
      </p:nvGrpSpPr>
      <p:grpSpPr>
        <a:xfrm>
          <a:off x="0" y="0"/>
          <a:ext cx="0" cy="0"/>
          <a:chOff x="0" y="0"/>
          <a:chExt cx="0" cy="0"/>
        </a:xfrm>
      </p:grpSpPr>
      <p:sp>
        <p:nvSpPr>
          <p:cNvPr id="51" name="Google Shape;51;g33359eb2121_0_3656"/>
          <p:cNvSpPr txBox="1">
            <a:spLocks noGrp="1"/>
          </p:cNvSpPr>
          <p:nvPr>
            <p:ph type="title"/>
          </p:nvPr>
        </p:nvSpPr>
        <p:spPr>
          <a:xfrm>
            <a:off x="453600" y="270000"/>
            <a:ext cx="9000000" cy="360000"/>
          </a:xfrm>
          <a:prstGeom prst="rect">
            <a:avLst/>
          </a:prstGeom>
          <a:noFill/>
          <a:ln>
            <a:noFill/>
          </a:ln>
        </p:spPr>
        <p:txBody>
          <a:bodyPr spcFirstLastPara="1" wrap="square" lIns="36000" tIns="36000" rIns="36000" bIns="46800" anchor="ctr" anchorCtr="0">
            <a:noAutofit/>
          </a:bodyPr>
          <a:lstStyle>
            <a:lvl1pPr lvl="0" algn="l">
              <a:lnSpc>
                <a:spcPct val="100000"/>
              </a:lnSpc>
              <a:spcBef>
                <a:spcPts val="0"/>
              </a:spcBef>
              <a:spcAft>
                <a:spcPts val="0"/>
              </a:spcAft>
              <a:buSzPts val="1400"/>
              <a:buNone/>
              <a:defRPr sz="2400">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g33359eb2121_0_3656"/>
          <p:cNvSpPr txBox="1">
            <a:spLocks noGrp="1"/>
          </p:cNvSpPr>
          <p:nvPr>
            <p:ph type="sldNum" idx="12"/>
          </p:nvPr>
        </p:nvSpPr>
        <p:spPr>
          <a:xfrm>
            <a:off x="8132400" y="6494400"/>
            <a:ext cx="1771200" cy="363600"/>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
        <p:nvSpPr>
          <p:cNvPr id="53" name="Google Shape;53;g33359eb2121_0_3656"/>
          <p:cNvSpPr/>
          <p:nvPr/>
        </p:nvSpPr>
        <p:spPr>
          <a:xfrm>
            <a:off x="0" y="0"/>
            <a:ext cx="9906000" cy="4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MS PGothic"/>
              <a:ea typeface="MS PGothic"/>
              <a:cs typeface="MS PGothic"/>
              <a:sym typeface="MS PGothic"/>
            </a:endParaRPr>
          </a:p>
        </p:txBody>
      </p:sp>
      <p:cxnSp>
        <p:nvCxnSpPr>
          <p:cNvPr id="54" name="Google Shape;54;g33359eb2121_0_3656"/>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調査データ（Qあり）">
  <p:cSld name="調査データ（Qあり）">
    <p:bg>
      <p:bgPr>
        <a:solidFill>
          <a:schemeClr val="lt1"/>
        </a:solidFill>
        <a:effectLst/>
      </p:bgPr>
    </p:bg>
    <p:spTree>
      <p:nvGrpSpPr>
        <p:cNvPr id="1" name="Shape 55"/>
        <p:cNvGrpSpPr/>
        <p:nvPr/>
      </p:nvGrpSpPr>
      <p:grpSpPr>
        <a:xfrm>
          <a:off x="0" y="0"/>
          <a:ext cx="0" cy="0"/>
          <a:chOff x="0" y="0"/>
          <a:chExt cx="0" cy="0"/>
        </a:xfrm>
      </p:grpSpPr>
      <p:sp>
        <p:nvSpPr>
          <p:cNvPr id="56" name="Google Shape;56;g33359eb2121_0_3661"/>
          <p:cNvSpPr txBox="1">
            <a:spLocks noGrp="1"/>
          </p:cNvSpPr>
          <p:nvPr>
            <p:ph type="title"/>
          </p:nvPr>
        </p:nvSpPr>
        <p:spPr>
          <a:xfrm>
            <a:off x="453600" y="270000"/>
            <a:ext cx="9000000" cy="360000"/>
          </a:xfrm>
          <a:prstGeom prst="rect">
            <a:avLst/>
          </a:prstGeom>
          <a:noFill/>
          <a:ln>
            <a:noFill/>
          </a:ln>
        </p:spPr>
        <p:txBody>
          <a:bodyPr spcFirstLastPara="1" wrap="square" lIns="36000" tIns="36000" rIns="36000" bIns="46800" anchor="ctr" anchorCtr="0">
            <a:noAutofit/>
          </a:bodyPr>
          <a:lstStyle>
            <a:lvl1pPr lvl="0" algn="l">
              <a:lnSpc>
                <a:spcPct val="100000"/>
              </a:lnSpc>
              <a:spcBef>
                <a:spcPts val="0"/>
              </a:spcBef>
              <a:spcAft>
                <a:spcPts val="0"/>
              </a:spcAft>
              <a:buSzPts val="1400"/>
              <a:buNone/>
              <a:defRPr sz="2400">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g33359eb2121_0_3661"/>
          <p:cNvSpPr txBox="1"/>
          <p:nvPr/>
        </p:nvSpPr>
        <p:spPr>
          <a:xfrm>
            <a:off x="453600" y="1000800"/>
            <a:ext cx="496800" cy="576000"/>
          </a:xfrm>
          <a:prstGeom prst="rect">
            <a:avLst/>
          </a:prstGeom>
          <a:noFill/>
          <a:ln>
            <a:noFill/>
          </a:ln>
        </p:spPr>
        <p:txBody>
          <a:bodyPr spcFirstLastPara="1" wrap="square" lIns="36000" tIns="36000" rIns="36000" bIns="360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ja-JP" sz="1600" b="1" i="0" u="none" strike="noStrike" cap="none" dirty="0">
                <a:solidFill>
                  <a:srgbClr val="00ACBB"/>
                </a:solidFill>
                <a:latin typeface="游ゴシック" panose="020B0400000000000000" pitchFamily="50" charset="-128"/>
                <a:ea typeface="游ゴシック" panose="020B0400000000000000" pitchFamily="50" charset="-128"/>
                <a:cs typeface="Arial"/>
                <a:sym typeface="Arial"/>
              </a:rPr>
              <a:t>Q.</a:t>
            </a:r>
            <a:endParaRPr sz="1600" b="1" i="0" u="none" strike="noStrike" cap="none" dirty="0">
              <a:solidFill>
                <a:srgbClr val="00ACBB"/>
              </a:solidFill>
              <a:latin typeface="游ゴシック" panose="020B0400000000000000" pitchFamily="50" charset="-128"/>
              <a:ea typeface="游ゴシック" panose="020B0400000000000000" pitchFamily="50" charset="-128"/>
              <a:cs typeface="Arial"/>
              <a:sym typeface="Arial"/>
            </a:endParaRPr>
          </a:p>
        </p:txBody>
      </p:sp>
      <p:sp>
        <p:nvSpPr>
          <p:cNvPr id="58" name="Google Shape;58;g33359eb2121_0_3661"/>
          <p:cNvSpPr txBox="1">
            <a:spLocks noGrp="1"/>
          </p:cNvSpPr>
          <p:nvPr>
            <p:ph type="body" idx="1"/>
          </p:nvPr>
        </p:nvSpPr>
        <p:spPr>
          <a:xfrm>
            <a:off x="813600" y="1000800"/>
            <a:ext cx="8640000" cy="576000"/>
          </a:xfrm>
          <a:prstGeom prst="rect">
            <a:avLst/>
          </a:prstGeom>
          <a:noFill/>
          <a:ln>
            <a:noFill/>
          </a:ln>
        </p:spPr>
        <p:txBody>
          <a:bodyPr spcFirstLastPara="1" wrap="square" lIns="36000" tIns="72000" rIns="36000" bIns="36000" anchor="t" anchorCtr="0">
            <a:noAutofit/>
          </a:bodyPr>
          <a:lstStyle>
            <a:lvl1pPr marL="457200" lvl="0" indent="-228600" algn="l">
              <a:lnSpc>
                <a:spcPct val="100000"/>
              </a:lnSpc>
              <a:spcBef>
                <a:spcPts val="0"/>
              </a:spcBef>
              <a:spcAft>
                <a:spcPts val="0"/>
              </a:spcAft>
              <a:buSzPts val="1400"/>
              <a:buNone/>
              <a:defRPr sz="1200">
                <a:latin typeface="游ゴシック" panose="020B0400000000000000" pitchFamily="50" charset="-128"/>
                <a:ea typeface="游ゴシック" panose="020B0400000000000000" pitchFamily="50" charset="-128"/>
                <a:cs typeface="Arial"/>
                <a:sym typeface="Arial"/>
              </a:defRPr>
            </a:lvl1pPr>
            <a:lvl2pPr marL="914400" lvl="1" indent="-228600" algn="l">
              <a:lnSpc>
                <a:spcPct val="100000"/>
              </a:lnSpc>
              <a:spcBef>
                <a:spcPts val="400"/>
              </a:spcBef>
              <a:spcAft>
                <a:spcPts val="0"/>
              </a:spcAft>
              <a:buSzPts val="1400"/>
              <a:buNone/>
              <a:defRPr/>
            </a:lvl2pPr>
            <a:lvl3pPr marL="1371600" lvl="2" indent="-228600" algn="l">
              <a:lnSpc>
                <a:spcPct val="100000"/>
              </a:lnSpc>
              <a:spcBef>
                <a:spcPts val="400"/>
              </a:spcBef>
              <a:spcAft>
                <a:spcPts val="0"/>
              </a:spcAft>
              <a:buSzPts val="1400"/>
              <a:buNone/>
              <a:defRPr/>
            </a:lvl3pPr>
            <a:lvl4pPr marL="1828800" lvl="3" indent="-228600" algn="l">
              <a:lnSpc>
                <a:spcPct val="100000"/>
              </a:lnSpc>
              <a:spcBef>
                <a:spcPts val="400"/>
              </a:spcBef>
              <a:spcAft>
                <a:spcPts val="0"/>
              </a:spcAft>
              <a:buSzPts val="1400"/>
              <a:buNone/>
              <a:defRPr/>
            </a:lvl4pPr>
            <a:lvl5pPr marL="2286000" lvl="4" indent="-228600" algn="l">
              <a:lnSpc>
                <a:spcPct val="100000"/>
              </a:lnSpc>
              <a:spcBef>
                <a:spcPts val="400"/>
              </a:spcBef>
              <a:spcAft>
                <a:spcPts val="0"/>
              </a:spcAft>
              <a:buSzPts val="1400"/>
              <a:buNone/>
              <a:defRPr/>
            </a:lvl5pPr>
            <a:lvl6pPr marL="2743200" lvl="5" indent="-228600" algn="l">
              <a:lnSpc>
                <a:spcPct val="100000"/>
              </a:lnSpc>
              <a:spcBef>
                <a:spcPts val="40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dirty="0"/>
          </a:p>
        </p:txBody>
      </p:sp>
      <p:sp>
        <p:nvSpPr>
          <p:cNvPr id="59" name="Google Shape;59;g33359eb2121_0_3661"/>
          <p:cNvSpPr txBox="1">
            <a:spLocks noGrp="1"/>
          </p:cNvSpPr>
          <p:nvPr>
            <p:ph type="sldNum" idx="12"/>
          </p:nvPr>
        </p:nvSpPr>
        <p:spPr>
          <a:xfrm>
            <a:off x="8132400" y="6497391"/>
            <a:ext cx="1771200" cy="363600"/>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cxnSp>
        <p:nvCxnSpPr>
          <p:cNvPr id="60" name="Google Shape;60;g33359eb2121_0_3661"/>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61" name="Google Shape;61;g33359eb2121_0_3661"/>
          <p:cNvSpPr/>
          <p:nvPr/>
        </p:nvSpPr>
        <p:spPr>
          <a:xfrm>
            <a:off x="0" y="0"/>
            <a:ext cx="9906000" cy="4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MS PGothic"/>
              <a:ea typeface="MS PGothic"/>
              <a:cs typeface="MS PGothic"/>
              <a:sym typeface="MS PGothic"/>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重要なメッセージ(箇条書き)">
  <p:cSld name="重要なメッセージ(箇条書き)">
    <p:spTree>
      <p:nvGrpSpPr>
        <p:cNvPr id="1" name="Shape 62"/>
        <p:cNvGrpSpPr/>
        <p:nvPr/>
      </p:nvGrpSpPr>
      <p:grpSpPr>
        <a:xfrm>
          <a:off x="0" y="0"/>
          <a:ext cx="0" cy="0"/>
          <a:chOff x="0" y="0"/>
          <a:chExt cx="0" cy="0"/>
        </a:xfrm>
      </p:grpSpPr>
      <p:sp>
        <p:nvSpPr>
          <p:cNvPr id="63" name="Google Shape;63;p33"/>
          <p:cNvSpPr txBox="1">
            <a:spLocks noGrp="1"/>
          </p:cNvSpPr>
          <p:nvPr>
            <p:ph type="body" idx="1"/>
          </p:nvPr>
        </p:nvSpPr>
        <p:spPr>
          <a:xfrm>
            <a:off x="453000" y="999368"/>
            <a:ext cx="9000000" cy="972000"/>
          </a:xfrm>
          <a:prstGeom prst="rect">
            <a:avLst/>
          </a:prstGeom>
          <a:noFill/>
          <a:ln w="31750" cap="flat" cmpd="sng">
            <a:solidFill>
              <a:schemeClr val="accent6"/>
            </a:solidFill>
            <a:prstDash val="solid"/>
            <a:round/>
            <a:headEnd type="none" w="sm" len="sm"/>
            <a:tailEnd type="none" w="sm" len="sm"/>
          </a:ln>
        </p:spPr>
        <p:txBody>
          <a:bodyPr spcFirstLastPara="1" wrap="square" lIns="72000" tIns="108000" rIns="72000" bIns="72000" anchor="ctr" anchorCtr="0">
            <a:noAutofit/>
          </a:bodyPr>
          <a:lstStyle>
            <a:lvl1pPr marL="457200" marR="0" lvl="0" indent="-320040" algn="l">
              <a:lnSpc>
                <a:spcPct val="100000"/>
              </a:lnSpc>
              <a:spcBef>
                <a:spcPts val="0"/>
              </a:spcBef>
              <a:spcAft>
                <a:spcPts val="0"/>
              </a:spcAft>
              <a:buClr>
                <a:schemeClr val="accent6"/>
              </a:buClr>
              <a:buSzPts val="1440"/>
              <a:buFont typeface="Noto Sans Symbols"/>
              <a:buChar char="●"/>
              <a:defRPr sz="1600" b="1" i="0">
                <a:latin typeface="游ゴシック" panose="020B0400000000000000" pitchFamily="50" charset="-128"/>
                <a:ea typeface="游ゴシック" panose="020B0400000000000000" pitchFamily="50" charset="-128"/>
                <a:cs typeface="Arial"/>
                <a:sym typeface="Arial"/>
              </a:defRPr>
            </a:lvl1pPr>
            <a:lvl2pPr marL="914400" lvl="1" indent="-228600" algn="l">
              <a:lnSpc>
                <a:spcPct val="100000"/>
              </a:lnSpc>
              <a:spcBef>
                <a:spcPts val="600"/>
              </a:spcBef>
              <a:spcAft>
                <a:spcPts val="0"/>
              </a:spcAft>
              <a:buSzPts val="1280"/>
              <a:buNone/>
              <a:defRPr/>
            </a:lvl2pPr>
            <a:lvl3pPr marL="1371600" lvl="2" indent="-320039" algn="l">
              <a:lnSpc>
                <a:spcPct val="100000"/>
              </a:lnSpc>
              <a:spcBef>
                <a:spcPts val="600"/>
              </a:spcBef>
              <a:spcAft>
                <a:spcPts val="0"/>
              </a:spcAft>
              <a:buSzPts val="1440"/>
              <a:buChar char="•"/>
              <a:defRPr/>
            </a:lvl3pPr>
            <a:lvl4pPr marL="1828800" lvl="3" indent="-320039" algn="l">
              <a:lnSpc>
                <a:spcPct val="100000"/>
              </a:lnSpc>
              <a:spcBef>
                <a:spcPts val="600"/>
              </a:spcBef>
              <a:spcAft>
                <a:spcPts val="0"/>
              </a:spcAft>
              <a:buSzPts val="1440"/>
              <a:buChar char="•"/>
              <a:defRPr/>
            </a:lvl4pPr>
            <a:lvl5pPr marL="2286000" lvl="4" indent="-320039" algn="l">
              <a:lnSpc>
                <a:spcPct val="10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64" name="Google Shape;64;p33"/>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游ゴシック" panose="020B0400000000000000" pitchFamily="50" charset="-128"/>
              <a:ea typeface="游ゴシック" panose="020B0400000000000000" pitchFamily="50" charset="-128"/>
              <a:cs typeface="Arial"/>
              <a:sym typeface="Arial"/>
            </a:endParaRPr>
          </a:p>
        </p:txBody>
      </p:sp>
      <p:cxnSp>
        <p:nvCxnSpPr>
          <p:cNvPr id="65" name="Google Shape;65;p33"/>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66" name="Google Shape;66;p33"/>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lvl1pPr lvl="0" algn="ctr">
              <a:lnSpc>
                <a:spcPct val="100000"/>
              </a:lnSpc>
              <a:spcBef>
                <a:spcPts val="0"/>
              </a:spcBef>
              <a:spcAft>
                <a:spcPts val="0"/>
              </a:spcAft>
              <a:buSzPts val="1400"/>
              <a:buNone/>
              <a:defRPr>
                <a:latin typeface="游ゴシック" panose="020B0400000000000000" pitchFamily="50" charset="-128"/>
                <a:ea typeface="游ゴシック" panose="020B0400000000000000" pitchFamily="50" charset="-128"/>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33"/>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4"/>
          <p:cNvPicPr preferRelativeResize="0"/>
          <p:nvPr/>
        </p:nvPicPr>
        <p:blipFill rotWithShape="1">
          <a:blip r:embed="rId18">
            <a:alphaModFix/>
          </a:blip>
          <a:srcRect/>
          <a:stretch/>
        </p:blipFill>
        <p:spPr>
          <a:xfrm>
            <a:off x="135561" y="6573606"/>
            <a:ext cx="648000" cy="217080"/>
          </a:xfrm>
          <a:prstGeom prst="rect">
            <a:avLst/>
          </a:prstGeom>
          <a:noFill/>
          <a:ln>
            <a:noFill/>
          </a:ln>
        </p:spPr>
      </p:pic>
      <p:cxnSp>
        <p:nvCxnSpPr>
          <p:cNvPr id="11" name="Google Shape;11;p14"/>
          <p:cNvCxnSpPr/>
          <p:nvPr/>
        </p:nvCxnSpPr>
        <p:spPr>
          <a:xfrm>
            <a:off x="0" y="6484604"/>
            <a:ext cx="9906000" cy="0"/>
          </a:xfrm>
          <a:prstGeom prst="straightConnector1">
            <a:avLst/>
          </a:prstGeom>
          <a:noFill/>
          <a:ln w="9525" cap="flat" cmpd="sng">
            <a:solidFill>
              <a:srgbClr val="F2F2F2"/>
            </a:solidFill>
            <a:prstDash val="solid"/>
            <a:miter lim="800000"/>
            <a:headEnd type="none" w="sm" len="sm"/>
            <a:tailEnd type="none" w="sm" len="sm"/>
          </a:ln>
        </p:spPr>
      </p:cxnSp>
      <p:sp>
        <p:nvSpPr>
          <p:cNvPr id="12" name="Google Shape;12;p14"/>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游ゴシック" panose="020B0400000000000000" pitchFamily="50" charset="-128"/>
                <a:ea typeface="游ゴシック" panose="020B0400000000000000" pitchFamily="50" charset="-128"/>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1"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
        <p:nvSpPr>
          <p:cNvPr id="13" name="Google Shape;13;p14"/>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lvl1pPr marR="0" lvl="0" algn="ctr" rtl="0">
              <a:lnSpc>
                <a:spcPct val="100000"/>
              </a:lnSpc>
              <a:spcBef>
                <a:spcPts val="0"/>
              </a:spcBef>
              <a:spcAft>
                <a:spcPts val="0"/>
              </a:spcAft>
              <a:buClr>
                <a:srgbClr val="000000"/>
              </a:buClr>
              <a:buSzPts val="1400"/>
              <a:buFont typeface="Arial"/>
              <a:buNone/>
              <a:defRPr sz="24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dirty="0"/>
          </a:p>
        </p:txBody>
      </p:sp>
      <p:sp>
        <p:nvSpPr>
          <p:cNvPr id="14" name="Google Shape;14;p14"/>
          <p:cNvSpPr txBox="1">
            <a:spLocks noGrp="1"/>
          </p:cNvSpPr>
          <p:nvPr>
            <p:ph type="body" idx="1"/>
          </p:nvPr>
        </p:nvSpPr>
        <p:spPr>
          <a:xfrm>
            <a:off x="453000" y="1210296"/>
            <a:ext cx="9000000" cy="5040000"/>
          </a:xfrm>
          <a:prstGeom prst="rect">
            <a:avLst/>
          </a:prstGeom>
          <a:noFill/>
          <a:ln>
            <a:noFill/>
          </a:ln>
        </p:spPr>
        <p:txBody>
          <a:bodyPr spcFirstLastPara="1" wrap="square" lIns="36000" tIns="36000" rIns="36000" bIns="360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40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游ゴシック" panose="020B0400000000000000" pitchFamily="50" charset="-128"/>
          <a:ea typeface="游ゴシック" panose="020B0400000000000000" pitchFamily="50"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34f8c7a1e29_0_0"/>
          <p:cNvSpPr txBox="1">
            <a:spLocks noGrp="1"/>
          </p:cNvSpPr>
          <p:nvPr>
            <p:ph type="title" idx="4294967295"/>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solidFill>
                  <a:schemeClr val="dk1"/>
                </a:solidFill>
                <a:latin typeface="游ゴシック" panose="020B0400000000000000" pitchFamily="50" charset="-128"/>
                <a:ea typeface="游ゴシック" panose="020B0400000000000000" pitchFamily="50" charset="-128"/>
              </a:rPr>
              <a:t>ナーチャリング</a:t>
            </a:r>
            <a:r>
              <a:rPr lang="ja-JP" dirty="0">
                <a:latin typeface="游ゴシック" panose="020B0400000000000000" pitchFamily="50" charset="-128"/>
                <a:ea typeface="游ゴシック" panose="020B0400000000000000" pitchFamily="50" charset="-128"/>
              </a:rPr>
              <a:t>アセスメントの8項目</a:t>
            </a:r>
            <a:endParaRPr dirty="0">
              <a:latin typeface="游ゴシック" panose="020B0400000000000000" pitchFamily="50" charset="-128"/>
              <a:ea typeface="游ゴシック" panose="020B0400000000000000" pitchFamily="50" charset="-128"/>
            </a:endParaRPr>
          </a:p>
        </p:txBody>
      </p:sp>
      <p:graphicFrame>
        <p:nvGraphicFramePr>
          <p:cNvPr id="112" name="Google Shape;112;g34f8c7a1e29_0_0"/>
          <p:cNvGraphicFramePr/>
          <p:nvPr>
            <p:extLst>
              <p:ext uri="{D42A27DB-BD31-4B8C-83A1-F6EECF244321}">
                <p14:modId xmlns:p14="http://schemas.microsoft.com/office/powerpoint/2010/main" val="2580095773"/>
              </p:ext>
            </p:extLst>
          </p:nvPr>
        </p:nvGraphicFramePr>
        <p:xfrm>
          <a:off x="177970" y="783256"/>
          <a:ext cx="9598150" cy="5697801"/>
        </p:xfrm>
        <a:graphic>
          <a:graphicData uri="http://schemas.openxmlformats.org/drawingml/2006/table">
            <a:tbl>
              <a:tblPr firstRow="1" bandRow="1">
                <a:noFill/>
                <a:tableStyleId>{000B5A99-2A0D-482D-8E03-88D6F47C8953}</a:tableStyleId>
              </a:tblPr>
              <a:tblGrid>
                <a:gridCol w="2692600">
                  <a:extLst>
                    <a:ext uri="{9D8B030D-6E8A-4147-A177-3AD203B41FA5}">
                      <a16:colId xmlns:a16="http://schemas.microsoft.com/office/drawing/2014/main" val="20000"/>
                    </a:ext>
                  </a:extLst>
                </a:gridCol>
                <a:gridCol w="5968075">
                  <a:extLst>
                    <a:ext uri="{9D8B030D-6E8A-4147-A177-3AD203B41FA5}">
                      <a16:colId xmlns:a16="http://schemas.microsoft.com/office/drawing/2014/main" val="20001"/>
                    </a:ext>
                  </a:extLst>
                </a:gridCol>
                <a:gridCol w="937475">
                  <a:extLst>
                    <a:ext uri="{9D8B030D-6E8A-4147-A177-3AD203B41FA5}">
                      <a16:colId xmlns:a16="http://schemas.microsoft.com/office/drawing/2014/main" val="20002"/>
                    </a:ext>
                  </a:extLst>
                </a:gridCol>
              </a:tblGrid>
              <a:tr h="428325">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54327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rPr>
                        <a:t>1. リード・DB管理</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リードの経路やコンテンツ、リード情報（売上・従業員数など）を管理できているか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上記リード管理が適切に行われ、Tierやホットなどの優先度が付いているか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4327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rPr>
                        <a:t>2. ペルソナ設計</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導入を検討する企業特性やペルソナ（ターゲット）を定義できているか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定義したペルソナが各部門と共通認識を持てているか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400" u="none" strike="noStrike" cap="none" dirty="0">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4327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3. </a:t>
                      </a:r>
                      <a:r>
                        <a:rPr lang="ja-JP" sz="1200" b="1" u="none" strike="noStrike" cap="none" dirty="0">
                          <a:latin typeface="游ゴシック" panose="020B0400000000000000" pitchFamily="50" charset="-128"/>
                          <a:ea typeface="游ゴシック" panose="020B0400000000000000" pitchFamily="50" charset="-128"/>
                          <a:cs typeface="Arial"/>
                          <a:sym typeface="Arial"/>
                        </a:rPr>
                        <a:t>コンテンツ</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ペルソナごとに求められるコンテンツを作成・提供できているか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顕在層</a:t>
                      </a:r>
                      <a:r>
                        <a:rPr lang="ja-JP" sz="1000" dirty="0">
                          <a:solidFill>
                            <a:schemeClr val="dk1"/>
                          </a:solidFill>
                          <a:latin typeface="游ゴシック" panose="020B0400000000000000" pitchFamily="50" charset="-128"/>
                          <a:ea typeface="游ゴシック" panose="020B0400000000000000" pitchFamily="50" charset="-128"/>
                          <a:cs typeface="Arial"/>
                          <a:sym typeface="Arial"/>
                        </a:rPr>
                        <a:t>・準顕在・</a:t>
                      </a: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潜在層</a:t>
                      </a:r>
                      <a:r>
                        <a:rPr lang="ja-JP" sz="1000" dirty="0">
                          <a:solidFill>
                            <a:schemeClr val="dk1"/>
                          </a:solidFill>
                          <a:latin typeface="游ゴシック" panose="020B0400000000000000" pitchFamily="50" charset="-128"/>
                          <a:ea typeface="游ゴシック" panose="020B0400000000000000" pitchFamily="50" charset="-128"/>
                          <a:cs typeface="Arial"/>
                          <a:sym typeface="Arial"/>
                        </a:rPr>
                        <a:t>それぞれに</a:t>
                      </a: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複数コンテンツを作成・提供できているか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400" u="none" strike="noStrike" cap="none" dirty="0">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750225">
                <a:tc>
                  <a:txBody>
                    <a:bodyPr/>
                    <a:lstStyle/>
                    <a:p>
                      <a:pPr marL="0" marR="0" lvl="0" indent="0" algn="l" rtl="0">
                        <a:lnSpc>
                          <a:spcPct val="100000"/>
                        </a:lnSpc>
                        <a:spcBef>
                          <a:spcPts val="0"/>
                        </a:spcBef>
                        <a:spcAft>
                          <a:spcPts val="0"/>
                        </a:spcAft>
                        <a:buClr>
                          <a:srgbClr val="000000"/>
                        </a:buClr>
                        <a:buSzPts val="11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rPr>
                        <a:t>4. コミュニケーション設計</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メルマガやウェビナーなどで、定期的にコミュニケーションが取れているか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Char char="●"/>
                      </a:pPr>
                      <a:r>
                        <a:rPr lang="ja-JP" sz="1000" u="none" strike="noStrike" cap="none" dirty="0">
                          <a:latin typeface="游ゴシック" panose="020B0400000000000000" pitchFamily="50" charset="-128"/>
                          <a:ea typeface="游ゴシック" panose="020B0400000000000000" pitchFamily="50" charset="-128"/>
                          <a:cs typeface="Arial"/>
                          <a:sym typeface="Arial"/>
                        </a:rPr>
                        <a:t>「顧客が資料をダウンロードしたら」「メルマガをクリックしたら」などのトリガーを設定し、</a:t>
                      </a:r>
                      <a:br>
                        <a:rPr lang="ja-JP" sz="1000" u="none" strike="noStrike" cap="none" dirty="0">
                          <a:latin typeface="游ゴシック" panose="020B0400000000000000" pitchFamily="50" charset="-128"/>
                          <a:ea typeface="游ゴシック" panose="020B0400000000000000" pitchFamily="50" charset="-128"/>
                          <a:cs typeface="Arial"/>
                          <a:sym typeface="Arial"/>
                        </a:rPr>
                      </a:br>
                      <a:r>
                        <a:rPr lang="ja-JP" sz="1000" u="none" strike="noStrike" cap="none" dirty="0">
                          <a:latin typeface="游ゴシック" panose="020B0400000000000000" pitchFamily="50" charset="-128"/>
                          <a:ea typeface="游ゴシック" panose="020B0400000000000000" pitchFamily="50" charset="-128"/>
                          <a:cs typeface="Arial"/>
                          <a:sym typeface="Arial"/>
                        </a:rPr>
                        <a:t>タイミングを</a:t>
                      </a:r>
                      <a:r>
                        <a:rPr lang="ja-JP" sz="1000" dirty="0">
                          <a:latin typeface="游ゴシック" panose="020B0400000000000000" pitchFamily="50" charset="-128"/>
                          <a:ea typeface="游ゴシック" panose="020B0400000000000000" pitchFamily="50" charset="-128"/>
                          <a:cs typeface="Arial"/>
                          <a:sym typeface="Arial"/>
                        </a:rPr>
                        <a:t>キャッチ</a:t>
                      </a:r>
                      <a:r>
                        <a:rPr lang="ja-JP" sz="1000" u="none" strike="noStrike" cap="none" dirty="0">
                          <a:latin typeface="游ゴシック" panose="020B0400000000000000" pitchFamily="50" charset="-128"/>
                          <a:ea typeface="游ゴシック" panose="020B0400000000000000" pitchFamily="50" charset="-128"/>
                          <a:cs typeface="Arial"/>
                          <a:sym typeface="Arial"/>
                        </a:rPr>
                        <a:t>する仕組みがあるか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400" u="none" strike="noStrike" cap="none" dirty="0">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913275">
                <a:tc>
                  <a:txBody>
                    <a:bodyPr/>
                    <a:lstStyle/>
                    <a:p>
                      <a:pPr marL="0" marR="0" lvl="0" indent="0" algn="l" rtl="0">
                        <a:lnSpc>
                          <a:spcPct val="100000"/>
                        </a:lnSpc>
                        <a:spcBef>
                          <a:spcPts val="0"/>
                        </a:spcBef>
                        <a:spcAft>
                          <a:spcPts val="0"/>
                        </a:spcAft>
                        <a:buClr>
                          <a:srgbClr val="000000"/>
                        </a:buClr>
                        <a:buSzPts val="12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rPr>
                        <a:t>5. インサイドセールス（IS）連携</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トリガー</a:t>
                      </a:r>
                      <a:r>
                        <a:rPr lang="ja-JP" sz="1000" dirty="0">
                          <a:solidFill>
                            <a:schemeClr val="dk1"/>
                          </a:solidFill>
                          <a:latin typeface="游ゴシック" panose="020B0400000000000000" pitchFamily="50" charset="-128"/>
                          <a:ea typeface="游ゴシック" panose="020B0400000000000000" pitchFamily="50" charset="-128"/>
                          <a:cs typeface="Arial"/>
                          <a:sym typeface="Arial"/>
                        </a:rPr>
                        <a:t>と優先度の判定により、リードを</a:t>
                      </a: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適切にISへパスできているか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トスアップ後のリードフォロー状況や商談化率のモニタリングができているか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ISからのフィードバックをマーケティング施策に</a:t>
                      </a:r>
                      <a:r>
                        <a:rPr lang="ja-JP" sz="1000" dirty="0">
                          <a:solidFill>
                            <a:schemeClr val="dk1"/>
                          </a:solidFill>
                          <a:latin typeface="游ゴシック" panose="020B0400000000000000" pitchFamily="50" charset="-128"/>
                          <a:ea typeface="游ゴシック" panose="020B0400000000000000" pitchFamily="50" charset="-128"/>
                          <a:cs typeface="Arial"/>
                          <a:sym typeface="Arial"/>
                        </a:rPr>
                        <a:t>反映しているか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400" u="none" strike="noStrike" cap="none" dirty="0">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750225">
                <a:tc>
                  <a:txBody>
                    <a:bodyPr/>
                    <a:lstStyle/>
                    <a:p>
                      <a:pPr marL="0" marR="0" lvl="0" indent="0" algn="l" rtl="0">
                        <a:lnSpc>
                          <a:spcPct val="100000"/>
                        </a:lnSpc>
                        <a:spcBef>
                          <a:spcPts val="0"/>
                        </a:spcBef>
                        <a:spcAft>
                          <a:spcPts val="0"/>
                        </a:spcAft>
                        <a:buClr>
                          <a:srgbClr val="000000"/>
                        </a:buClr>
                        <a:buSzPts val="1200"/>
                        <a:buFont typeface="Arial"/>
                        <a:buNone/>
                      </a:pPr>
                      <a:r>
                        <a:rPr lang="ja-JP" sz="1200" b="1"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6. フィールドセールス（FS）連携</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見込み顧客の一次情報を定期的に取得しているか（商談同席など）</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顧客や商談の傾向、刺さるメッセージやスライド、FSからのフィードバックをマーケティング施策に</a:t>
                      </a:r>
                      <a:r>
                        <a:rPr lang="ja-JP" sz="1000" dirty="0">
                          <a:solidFill>
                            <a:schemeClr val="dk1"/>
                          </a:solidFill>
                          <a:latin typeface="游ゴシック" panose="020B0400000000000000" pitchFamily="50" charset="-128"/>
                          <a:ea typeface="游ゴシック" panose="020B0400000000000000" pitchFamily="50" charset="-128"/>
                          <a:cs typeface="Arial"/>
                          <a:sym typeface="Arial"/>
                        </a:rPr>
                        <a:t>反映しているか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u="none" strike="noStrike" cap="none">
                          <a:solidFill>
                            <a:srgbClr val="008F96"/>
                          </a:solidFill>
                        </a:rPr>
                        <a:t>★★</a:t>
                      </a:r>
                      <a:endParaRPr sz="1400" u="none" strike="noStrike" cap="none">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712800">
                <a:tc>
                  <a:txBody>
                    <a:bodyPr/>
                    <a:lstStyle/>
                    <a:p>
                      <a:pPr marL="0" marR="0" lvl="0" indent="0" algn="l" rtl="0">
                        <a:lnSpc>
                          <a:spcPct val="100000"/>
                        </a:lnSpc>
                        <a:spcBef>
                          <a:spcPts val="0"/>
                        </a:spcBef>
                        <a:spcAft>
                          <a:spcPts val="0"/>
                        </a:spcAft>
                        <a:buClr>
                          <a:srgbClr val="000000"/>
                        </a:buClr>
                        <a:buSzPts val="12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rPr>
                        <a:t>7. KPI・KGI設定、効果測定</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リード数、商談数、商談化率、受注数、受注率</a:t>
                      </a:r>
                      <a:r>
                        <a:rPr lang="ja-JP" sz="1000" dirty="0">
                          <a:solidFill>
                            <a:schemeClr val="dk1"/>
                          </a:solidFill>
                          <a:latin typeface="游ゴシック" panose="020B0400000000000000" pitchFamily="50" charset="-128"/>
                          <a:ea typeface="游ゴシック" panose="020B0400000000000000" pitchFamily="50" charset="-128"/>
                          <a:cs typeface="Arial"/>
                          <a:sym typeface="Arial"/>
                        </a:rPr>
                        <a:t>など</a:t>
                      </a: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のKPIが適切に設定・管理されているか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各パイプラインの数値が目安内に推移しているか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400" u="none" strike="noStrike" cap="none" dirty="0">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r h="503400">
                <a:tc>
                  <a:txBody>
                    <a:bodyPr/>
                    <a:lstStyle/>
                    <a:p>
                      <a:pPr marL="0" marR="0" lvl="0" indent="0" algn="l" rtl="0">
                        <a:lnSpc>
                          <a:spcPct val="100000"/>
                        </a:lnSpc>
                        <a:spcBef>
                          <a:spcPts val="0"/>
                        </a:spcBef>
                        <a:spcAft>
                          <a:spcPts val="0"/>
                        </a:spcAft>
                        <a:buClr>
                          <a:srgbClr val="000000"/>
                        </a:buClr>
                        <a:buSzPts val="1200"/>
                        <a:buFont typeface="Arial"/>
                        <a:buNone/>
                      </a:pPr>
                      <a:r>
                        <a:rPr lang="ja-JP" sz="1200" b="1" u="none" strike="noStrike" cap="none" dirty="0">
                          <a:latin typeface="游ゴシック" panose="020B0400000000000000" pitchFamily="50" charset="-128"/>
                          <a:ea typeface="游ゴシック" panose="020B0400000000000000" pitchFamily="50" charset="-128"/>
                          <a:cs typeface="Arial"/>
                          <a:sym typeface="Arial"/>
                        </a:rPr>
                        <a:t>8. 組織体制・リソース配分</a:t>
                      </a:r>
                      <a:endParaRPr sz="12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ナーチャリングを行う組織、人数が適切か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p>
                      <a:pPr marL="269999" marR="0" lvl="0" indent="-198499" algn="l" rtl="0">
                        <a:lnSpc>
                          <a:spcPct val="125000"/>
                        </a:lnSpc>
                        <a:spcBef>
                          <a:spcPts val="0"/>
                        </a:spcBef>
                        <a:spcAft>
                          <a:spcPts val="0"/>
                        </a:spcAft>
                        <a:buClr>
                          <a:schemeClr val="dk1"/>
                        </a:buClr>
                        <a:buSzPts val="1000"/>
                        <a:buFont typeface="Arial"/>
                        <a:buChar char="●"/>
                      </a:pPr>
                      <a:r>
                        <a:rPr lang="ja-JP"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rPr>
                        <a:t>トスアップするIS組織・FS組織、人数が適切か</a:t>
                      </a:r>
                      <a:endParaRPr sz="1000" u="none" strike="noStrike" cap="none" dirty="0">
                        <a:solidFill>
                          <a:schemeClr val="dk1"/>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u="none" strike="noStrike" cap="none" dirty="0">
                          <a:solidFill>
                            <a:srgbClr val="008F96"/>
                          </a:solidFill>
                        </a:rPr>
                        <a:t>★</a:t>
                      </a:r>
                      <a:endParaRPr sz="1400" u="none" strike="noStrike" cap="none" dirty="0">
                        <a:solidFill>
                          <a:srgbClr val="008F96"/>
                        </a:solidFil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33359eb2121_0_583"/>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1. リード・DB管理</a:t>
            </a:r>
            <a:endParaRPr dirty="0"/>
          </a:p>
        </p:txBody>
      </p:sp>
      <p:sp>
        <p:nvSpPr>
          <p:cNvPr id="119" name="Google Shape;119;g33359eb2121_0_583"/>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20" name="Google Shape;120;g33359eb2121_0_583"/>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Webサイトからのお問い合わせ情報や名刺獲得の情報が一元管理できていない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リード獲得経路、リード情報（売上・従業員数など）が不明</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リードが一元管理できていないため、アプローチの優先順位も付いていない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21" name="Google Shape;121;g33359eb2121_0_583"/>
          <p:cNvSpPr/>
          <p:nvPr/>
        </p:nvSpPr>
        <p:spPr>
          <a:xfrm>
            <a:off x="2060561" y="3965275"/>
            <a:ext cx="10440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改善前</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22" name="Google Shape;122;g33359eb2121_0_583"/>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Webサイト問い合わせ、名刺交換、展示会などすべてのリードをMA・SFA・エクセルなどで一元管理する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リードの優先順位に必要な項目（獲得経路、売上、従業員数など）を洗い出しリードと紐づける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上記を基に、ターゲットとすべきリードの優先順位を付ける（Tierやホットなど）</a:t>
            </a:r>
            <a:endParaRPr sz="8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23" name="Google Shape;123;g33359eb2121_0_583"/>
          <p:cNvSpPr/>
          <p:nvPr/>
        </p:nvSpPr>
        <p:spPr>
          <a:xfrm>
            <a:off x="458550" y="2884550"/>
            <a:ext cx="8988900" cy="720600"/>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l"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24" name="Google Shape;124;g33359eb2121_0_583"/>
          <p:cNvSpPr/>
          <p:nvPr/>
        </p:nvSpPr>
        <p:spPr>
          <a:xfrm>
            <a:off x="4025815" y="2674338"/>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25" name="Google Shape;125;g33359eb2121_0_583"/>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126" name="Google Shape;126;g33359eb2121_0_583"/>
          <p:cNvGraphicFramePr/>
          <p:nvPr>
            <p:extLst>
              <p:ext uri="{D42A27DB-BD31-4B8C-83A1-F6EECF244321}">
                <p14:modId xmlns:p14="http://schemas.microsoft.com/office/powerpoint/2010/main" val="899212593"/>
              </p:ext>
            </p:extLst>
          </p:nvPr>
        </p:nvGraphicFramePr>
        <p:xfrm>
          <a:off x="453024" y="1056526"/>
          <a:ext cx="8999975" cy="1076710"/>
        </p:xfrm>
        <a:graphic>
          <a:graphicData uri="http://schemas.openxmlformats.org/drawingml/2006/table">
            <a:tbl>
              <a:tblPr firstRow="1" bandRow="1">
                <a:noFill/>
                <a:tableStyleId>{000B5A99-2A0D-482D-8E03-88D6F47C8953}</a:tableStyleId>
              </a:tblPr>
              <a:tblGrid>
                <a:gridCol w="2290176">
                  <a:extLst>
                    <a:ext uri="{9D8B030D-6E8A-4147-A177-3AD203B41FA5}">
                      <a16:colId xmlns:a16="http://schemas.microsoft.com/office/drawing/2014/main" val="20000"/>
                    </a:ext>
                  </a:extLst>
                </a:gridCol>
                <a:gridCol w="5492624">
                  <a:extLst>
                    <a:ext uri="{9D8B030D-6E8A-4147-A177-3AD203B41FA5}">
                      <a16:colId xmlns:a16="http://schemas.microsoft.com/office/drawing/2014/main" val="20001"/>
                    </a:ext>
                  </a:extLst>
                </a:gridCol>
                <a:gridCol w="1217175">
                  <a:extLst>
                    <a:ext uri="{9D8B030D-6E8A-4147-A177-3AD203B41FA5}">
                      <a16:colId xmlns:a16="http://schemas.microsoft.com/office/drawing/2014/main" val="20002"/>
                    </a:ext>
                  </a:extLst>
                </a:gridCol>
              </a:tblGrid>
              <a:tr h="309625">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719350">
                <a:tc>
                  <a:txBody>
                    <a:bodyPr/>
                    <a:lstStyle/>
                    <a:p>
                      <a:pPr marL="0" marR="0" lvl="0" indent="0" algn="ctr" rtl="0">
                        <a:lnSpc>
                          <a:spcPct val="100000"/>
                        </a:lnSpc>
                        <a:spcBef>
                          <a:spcPts val="0"/>
                        </a:spcBef>
                        <a:spcAft>
                          <a:spcPts val="0"/>
                        </a:spcAft>
                        <a:buClr>
                          <a:srgbClr val="000000"/>
                        </a:buClr>
                        <a:buSzPts val="11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1. リード・DB管理</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u="none" strike="noStrike" cap="none" dirty="0">
                          <a:latin typeface="游ゴシック" panose="020B0400000000000000" pitchFamily="50" charset="-128"/>
                          <a:ea typeface="游ゴシック" panose="020B0400000000000000" pitchFamily="50" charset="-128"/>
                          <a:cs typeface="Arial"/>
                          <a:sym typeface="Arial"/>
                        </a:rPr>
                        <a:t>リードの経路やコンテンツ、リード情報管理ができているか</a:t>
                      </a:r>
                      <a:endParaRPr sz="1200" u="none" strike="noStrike" cap="none"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u="none" strike="noStrike" cap="none" dirty="0">
                          <a:latin typeface="游ゴシック" panose="020B0400000000000000" pitchFamily="50" charset="-128"/>
                          <a:ea typeface="游ゴシック" panose="020B0400000000000000" pitchFamily="50" charset="-128"/>
                          <a:cs typeface="Arial"/>
                          <a:sym typeface="Arial"/>
                        </a:rPr>
                        <a:t>リード管理が適切に行われ、Tierや</a:t>
                      </a:r>
                      <a:r>
                        <a:rPr lang="ja-JP" sz="1200" dirty="0">
                          <a:latin typeface="游ゴシック" panose="020B0400000000000000" pitchFamily="50" charset="-128"/>
                          <a:ea typeface="游ゴシック" panose="020B0400000000000000" pitchFamily="50" charset="-128"/>
                          <a:cs typeface="Arial"/>
                          <a:sym typeface="Arial"/>
                        </a:rPr>
                        <a:t>ホット</a:t>
                      </a:r>
                      <a:r>
                        <a:rPr lang="ja-JP" sz="1200" u="none" strike="noStrike" cap="none" dirty="0">
                          <a:latin typeface="游ゴシック" panose="020B0400000000000000" pitchFamily="50" charset="-128"/>
                          <a:ea typeface="游ゴシック" panose="020B0400000000000000" pitchFamily="50" charset="-128"/>
                          <a:cs typeface="Arial"/>
                          <a:sym typeface="Arial"/>
                        </a:rPr>
                        <a:t>などの優先度が付いているか</a:t>
                      </a:r>
                      <a:endParaRPr sz="1200"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27" name="Google Shape;127;g33359eb2121_0_583"/>
          <p:cNvSpPr/>
          <p:nvPr/>
        </p:nvSpPr>
        <p:spPr>
          <a:xfrm rot="10800000">
            <a:off x="4784700" y="2262801"/>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28" name="Google Shape;128;g33359eb2121_0_583"/>
          <p:cNvSpPr txBox="1"/>
          <p:nvPr/>
        </p:nvSpPr>
        <p:spPr>
          <a:xfrm>
            <a:off x="722700" y="2998338"/>
            <a:ext cx="8482800" cy="595242"/>
          </a:xfrm>
          <a:prstGeom prst="rect">
            <a:avLst/>
          </a:prstGeom>
          <a:noFill/>
          <a:ln>
            <a:noFill/>
          </a:ln>
        </p:spPr>
        <p:txBody>
          <a:bodyPr spcFirstLastPara="1" wrap="square" lIns="91425" tIns="91425" rIns="91425" bIns="91425" anchor="ctr" anchorCtr="0">
            <a:noAutofit/>
          </a:bodyPr>
          <a:lstStyle/>
          <a:p>
            <a:pPr marL="0" marR="0" lvl="0" indent="0" algn="ctr" rtl="0">
              <a:lnSpc>
                <a:spcPct val="130000"/>
              </a:lnSpc>
              <a:spcBef>
                <a:spcPts val="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リード管理に最適なDBを構築、一元管理＆優先順位を付けられる環境を整えることから始める</a:t>
            </a:r>
            <a:endParaRPr sz="13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29" name="Google Shape;129;g33359eb2121_0_583"/>
          <p:cNvSpPr/>
          <p:nvPr/>
        </p:nvSpPr>
        <p:spPr>
          <a:xfrm>
            <a:off x="2060561" y="3965275"/>
            <a:ext cx="10440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30" name="Google Shape;130;g33359eb2121_0_583"/>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31" name="Google Shape;131;g33359eb2121_0_583"/>
          <p:cNvSpPr/>
          <p:nvPr/>
        </p:nvSpPr>
        <p:spPr>
          <a:xfrm>
            <a:off x="67105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33359eb2121_0_1425"/>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2. ペルソナ設計</a:t>
            </a:r>
            <a:endParaRPr dirty="0"/>
          </a:p>
        </p:txBody>
      </p:sp>
      <p:sp>
        <p:nvSpPr>
          <p:cNvPr id="138" name="Google Shape;138;g33359eb2121_0_1425"/>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39" name="Google Shape;139;g33359eb2121_0_1425"/>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ペルソナ像は各個人の脳内イメージによるもので、定義・言語化されていない。またペルソナ像も異なり、共通認識が持てていない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「誰向けのコンテンツ・コミュニケーションか」が明確でな</a:t>
            </a:r>
            <a:r>
              <a:rPr lang="ja-JP" sz="1200" dirty="0">
                <a:solidFill>
                  <a:schemeClr val="dk1"/>
                </a:solidFill>
                <a:latin typeface="游ゴシック" panose="020B0400000000000000" pitchFamily="50" charset="-128"/>
                <a:ea typeface="游ゴシック" panose="020B0400000000000000" pitchFamily="50" charset="-128"/>
              </a:rPr>
              <a:t>く、</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マーケティング施策に反映できていない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40" name="Google Shape;140;g33359eb2121_0_1425"/>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41" name="Google Shape;141;g33359eb2121_0_1425"/>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ペルソナを関連部門（マーケ、IS、FS）で共通言語化する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ペルソナに関するフィードバックを、定期的にIS、FSからもらいアップデートを行う</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フィートバックをもとに、ペルソナに沿ったコンテンツ制作やコミュニケーション設計を行う</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457200" marR="0" lvl="0" indent="0" algn="l" rtl="0">
              <a:lnSpc>
                <a:spcPct val="150000"/>
              </a:lnSpc>
              <a:spcBef>
                <a:spcPts val="0"/>
              </a:spcBef>
              <a:spcAft>
                <a:spcPts val="0"/>
              </a:spcAft>
              <a:buClr>
                <a:srgbClr val="000000"/>
              </a:buClr>
              <a:buSzPts val="1200"/>
              <a:buFont typeface="Arial"/>
              <a:buNone/>
            </a:pP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42" name="Google Shape;142;g33359eb2121_0_1425"/>
          <p:cNvSpPr/>
          <p:nvPr/>
        </p:nvSpPr>
        <p:spPr>
          <a:xfrm>
            <a:off x="6748625"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43" name="Google Shape;143;g33359eb2121_0_1425"/>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144" name="Google Shape;144;g33359eb2121_0_1425"/>
          <p:cNvGraphicFramePr/>
          <p:nvPr/>
        </p:nvGraphicFramePr>
        <p:xfrm>
          <a:off x="453011" y="1063351"/>
          <a:ext cx="8999975" cy="1123460"/>
        </p:xfrm>
        <a:graphic>
          <a:graphicData uri="http://schemas.openxmlformats.org/drawingml/2006/table">
            <a:tbl>
              <a:tblPr firstRow="1" bandRow="1">
                <a:noFill/>
                <a:tableStyleId>{000B5A99-2A0D-482D-8E03-88D6F47C8953}</a:tableStyleId>
              </a:tblPr>
              <a:tblGrid>
                <a:gridCol w="2526975">
                  <a:extLst>
                    <a:ext uri="{9D8B030D-6E8A-4147-A177-3AD203B41FA5}">
                      <a16:colId xmlns:a16="http://schemas.microsoft.com/office/drawing/2014/main" val="20000"/>
                    </a:ext>
                  </a:extLst>
                </a:gridCol>
                <a:gridCol w="5335600">
                  <a:extLst>
                    <a:ext uri="{9D8B030D-6E8A-4147-A177-3AD203B41FA5}">
                      <a16:colId xmlns:a16="http://schemas.microsoft.com/office/drawing/2014/main" val="20001"/>
                    </a:ext>
                  </a:extLst>
                </a:gridCol>
                <a:gridCol w="1137400">
                  <a:extLst>
                    <a:ext uri="{9D8B030D-6E8A-4147-A177-3AD203B41FA5}">
                      <a16:colId xmlns:a16="http://schemas.microsoft.com/office/drawing/2014/main" val="20002"/>
                    </a:ext>
                  </a:extLst>
                </a:gridCol>
              </a:tblGrid>
              <a:tr h="346925">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766100">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2. ペルソナ設計</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u="none" strike="noStrike" cap="none" dirty="0">
                          <a:latin typeface="游ゴシック" panose="020B0400000000000000" pitchFamily="50" charset="-128"/>
                          <a:ea typeface="游ゴシック" panose="020B0400000000000000" pitchFamily="50" charset="-128"/>
                          <a:cs typeface="Arial"/>
                          <a:sym typeface="Arial"/>
                        </a:rPr>
                        <a:t>導入を検討する企業特性やペルソナ（ターゲット）を定義できているか</a:t>
                      </a:r>
                      <a:endParaRPr sz="1200" u="none" strike="noStrike" cap="none"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u="none" strike="noStrike" cap="none" dirty="0">
                          <a:latin typeface="游ゴシック" panose="020B0400000000000000" pitchFamily="50" charset="-128"/>
                          <a:ea typeface="游ゴシック" panose="020B0400000000000000" pitchFamily="50" charset="-128"/>
                          <a:cs typeface="Arial"/>
                          <a:sym typeface="Arial"/>
                        </a:rPr>
                        <a:t>定義したペルソナが各部門と共通認識を持てているか</a:t>
                      </a:r>
                      <a:endParaRPr sz="1200"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45" name="Google Shape;145;g33359eb2121_0_1425"/>
          <p:cNvSpPr/>
          <p:nvPr/>
        </p:nvSpPr>
        <p:spPr>
          <a:xfrm rot="10800000">
            <a:off x="4773600" y="2323013"/>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46" name="Google Shape;146;g33359eb2121_0_1425"/>
          <p:cNvSpPr txBox="1"/>
          <p:nvPr/>
        </p:nvSpPr>
        <p:spPr>
          <a:xfrm>
            <a:off x="1168550" y="2902950"/>
            <a:ext cx="7605600" cy="720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ペルソナが定義されていない。定義・共通言語化し、各アセスメント項目へ活かす必要あり</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47" name="Google Shape;147;g33359eb2121_0_1425"/>
          <p:cNvSpPr/>
          <p:nvPr/>
        </p:nvSpPr>
        <p:spPr>
          <a:xfrm>
            <a:off x="471350" y="2902725"/>
            <a:ext cx="8976000" cy="720600"/>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48" name="Google Shape;148;g33359eb2121_0_1425"/>
          <p:cNvSpPr txBox="1"/>
          <p:nvPr/>
        </p:nvSpPr>
        <p:spPr>
          <a:xfrm>
            <a:off x="711600" y="3021438"/>
            <a:ext cx="8482800" cy="601887"/>
          </a:xfrm>
          <a:prstGeom prst="rect">
            <a:avLst/>
          </a:prstGeom>
          <a:noFill/>
          <a:ln>
            <a:noFill/>
          </a:ln>
        </p:spPr>
        <p:txBody>
          <a:bodyPr spcFirstLastPara="1" wrap="square" lIns="91425" tIns="91425" rIns="91425" bIns="91425" anchor="ctr" anchorCtr="0">
            <a:noAutofit/>
          </a:bodyPr>
          <a:lstStyle/>
          <a:p>
            <a:pPr marL="0" marR="0" lvl="0" indent="0" algn="ctr" rtl="0">
              <a:lnSpc>
                <a:spcPct val="130000"/>
              </a:lnSpc>
              <a:spcBef>
                <a:spcPts val="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「ペルソナを定義する➡見直す」を繰り返し、関連部門の共通認識を作る</a:t>
            </a:r>
            <a:endParaRPr sz="13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49" name="Google Shape;149;g33359eb2121_0_1425"/>
          <p:cNvSpPr/>
          <p:nvPr/>
        </p:nvSpPr>
        <p:spPr>
          <a:xfrm>
            <a:off x="4025815" y="2674338"/>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33359eb2121_0_1666"/>
          <p:cNvSpPr/>
          <p:nvPr/>
        </p:nvSpPr>
        <p:spPr>
          <a:xfrm>
            <a:off x="471350" y="2902725"/>
            <a:ext cx="9000000" cy="720600"/>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56" name="Google Shape;156;g33359eb2121_0_1666"/>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3. コンテンツ</a:t>
            </a:r>
            <a:endParaRPr dirty="0"/>
          </a:p>
        </p:txBody>
      </p:sp>
      <p:sp>
        <p:nvSpPr>
          <p:cNvPr id="157" name="Google Shape;157;g33359eb2121_0_1666"/>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58" name="Google Shape;158;g33359eb2121_0_1666"/>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ペルソナのニーズに合ったコンテンツ、課題に共感するコンテンツがない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サービス資料などの顕在層向けコンテンツはあるが、お役立ち資料やセミナーなどの潜在層向けコンテンツがない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59" name="Google Shape;159;g33359eb2121_0_1666"/>
          <p:cNvSpPr/>
          <p:nvPr/>
        </p:nvSpPr>
        <p:spPr>
          <a:xfrm>
            <a:off x="2060561" y="3965275"/>
            <a:ext cx="10440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As Is</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60" name="Google Shape;160;g33359eb2121_0_1666"/>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accent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ペルソナ優先順位に沿って、複数ペルソナ向けのコンテンツを用意する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accent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顕在層～潜在層向けコンテンツを用途（認知・リード獲得・商談獲得）に応じて作成する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accent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潜在層向けコンテンツは商材が訴求したい軸ではなく顧客の関心ごとに近い軸で作成（軸ずらし）</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61" name="Google Shape;161;g33359eb2121_0_1666"/>
          <p:cNvSpPr/>
          <p:nvPr/>
        </p:nvSpPr>
        <p:spPr>
          <a:xfrm>
            <a:off x="6801441" y="3965275"/>
            <a:ext cx="1044000" cy="324000"/>
          </a:xfrm>
          <a:prstGeom prst="roundRect">
            <a:avLst>
              <a:gd name="adj" fmla="val 50000"/>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To Be</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62" name="Google Shape;162;g33359eb2121_0_1666"/>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163" name="Google Shape;163;g33359eb2121_0_1666"/>
          <p:cNvGraphicFramePr/>
          <p:nvPr/>
        </p:nvGraphicFramePr>
        <p:xfrm>
          <a:off x="453011" y="1093251"/>
          <a:ext cx="8999975" cy="1126560"/>
        </p:xfrm>
        <a:graphic>
          <a:graphicData uri="http://schemas.openxmlformats.org/drawingml/2006/table">
            <a:tbl>
              <a:tblPr firstRow="1" bandRow="1">
                <a:noFill/>
                <a:tableStyleId>{000B5A99-2A0D-482D-8E03-88D6F47C8953}</a:tableStyleId>
              </a:tblPr>
              <a:tblGrid>
                <a:gridCol w="2178100">
                  <a:extLst>
                    <a:ext uri="{9D8B030D-6E8A-4147-A177-3AD203B41FA5}">
                      <a16:colId xmlns:a16="http://schemas.microsoft.com/office/drawing/2014/main" val="20000"/>
                    </a:ext>
                  </a:extLst>
                </a:gridCol>
                <a:gridCol w="5754250">
                  <a:extLst>
                    <a:ext uri="{9D8B030D-6E8A-4147-A177-3AD203B41FA5}">
                      <a16:colId xmlns:a16="http://schemas.microsoft.com/office/drawing/2014/main" val="20001"/>
                    </a:ext>
                  </a:extLst>
                </a:gridCol>
                <a:gridCol w="1067625">
                  <a:extLst>
                    <a:ext uri="{9D8B030D-6E8A-4147-A177-3AD203B41FA5}">
                      <a16:colId xmlns:a16="http://schemas.microsoft.com/office/drawing/2014/main" val="20002"/>
                    </a:ext>
                  </a:extLst>
                </a:gridCol>
              </a:tblGrid>
              <a:tr h="339525">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769200">
                <a:tc>
                  <a:txBody>
                    <a:bodyPr/>
                    <a:lstStyle/>
                    <a:p>
                      <a:pPr marL="0" marR="0" lvl="0" indent="0" algn="ctr" rtl="0">
                        <a:lnSpc>
                          <a:spcPct val="100000"/>
                        </a:lnSpc>
                        <a:spcBef>
                          <a:spcPts val="0"/>
                        </a:spcBef>
                        <a:spcAft>
                          <a:spcPts val="0"/>
                        </a:spcAft>
                        <a:buClr>
                          <a:srgbClr val="000000"/>
                        </a:buClr>
                        <a:buSzPts val="11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3. コンテンツ</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ペルソナごとに求められるコンテンツを作成・提供できているか</a:t>
                      </a:r>
                      <a:endParaRPr sz="1200"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顕在層・準顕在・潜在層それぞれに複数コンテンツを作成・提供できているか</a:t>
                      </a:r>
                      <a:endParaRPr sz="1200"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64" name="Google Shape;164;g33359eb2121_0_1666"/>
          <p:cNvSpPr/>
          <p:nvPr/>
        </p:nvSpPr>
        <p:spPr>
          <a:xfrm rot="10800000">
            <a:off x="4826988" y="2356994"/>
            <a:ext cx="252000" cy="144000"/>
          </a:xfrm>
          <a:prstGeom prst="triangle">
            <a:avLst>
              <a:gd name="adj" fmla="val 50000"/>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65" name="Google Shape;165;g33359eb2121_0_1666"/>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66" name="Google Shape;166;g33359eb2121_0_1666"/>
          <p:cNvSpPr/>
          <p:nvPr/>
        </p:nvSpPr>
        <p:spPr>
          <a:xfrm>
            <a:off x="67486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67" name="Google Shape;167;g33359eb2121_0_1666"/>
          <p:cNvSpPr/>
          <p:nvPr/>
        </p:nvSpPr>
        <p:spPr>
          <a:xfrm rot="10800000">
            <a:off x="4773600" y="2323013"/>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68" name="Google Shape;168;g33359eb2121_0_1666"/>
          <p:cNvSpPr txBox="1"/>
          <p:nvPr/>
        </p:nvSpPr>
        <p:spPr>
          <a:xfrm>
            <a:off x="572050" y="3021438"/>
            <a:ext cx="8678400" cy="601887"/>
          </a:xfrm>
          <a:prstGeom prst="rect">
            <a:avLst/>
          </a:prstGeom>
          <a:noFill/>
          <a:ln>
            <a:noFill/>
          </a:ln>
        </p:spPr>
        <p:txBody>
          <a:bodyPr spcFirstLastPara="1" wrap="square" lIns="91425" tIns="91425" rIns="91425" bIns="91425" anchor="ctr" anchorCtr="0">
            <a:noAutofit/>
          </a:bodyPr>
          <a:lstStyle/>
          <a:p>
            <a:pPr marL="0" marR="0" lvl="0" indent="0" algn="ctr" rtl="0">
              <a:lnSpc>
                <a:spcPct val="130000"/>
              </a:lnSpc>
              <a:spcBef>
                <a:spcPts val="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ペルソナ軸、顧客フェーズ（顕在～潜在）軸でコンテンツをマッピングし、不足コンテンツを作成する</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69" name="Google Shape;169;g33359eb2121_0_1666"/>
          <p:cNvSpPr/>
          <p:nvPr/>
        </p:nvSpPr>
        <p:spPr>
          <a:xfrm>
            <a:off x="4025815" y="2674338"/>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33359eb2121_0_1909"/>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4. コミュニケーション設計</a:t>
            </a:r>
            <a:endParaRPr dirty="0"/>
          </a:p>
        </p:txBody>
      </p:sp>
      <p:sp>
        <p:nvSpPr>
          <p:cNvPr id="176" name="Google Shape;176;g33359eb2121_0_1909"/>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77" name="Google Shape;177;g33359eb2121_0_1909"/>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メルマガが不定期配信</a:t>
            </a:r>
            <a:r>
              <a:rPr lang="ja-JP" sz="1200" dirty="0">
                <a:solidFill>
                  <a:schemeClr val="dk1"/>
                </a:solidFill>
                <a:latin typeface="游ゴシック" panose="020B0400000000000000" pitchFamily="50" charset="-128"/>
                <a:ea typeface="游ゴシック" panose="020B0400000000000000" pitchFamily="50" charset="-128"/>
              </a:rPr>
              <a:t>もしくは月1</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回程度の配信となっており、配信目標が決まっていない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トリガー設定（資料ダウンロード、メルマガクリック、Webサイト訪問など）や</a:t>
            </a:r>
            <a:r>
              <a:rPr lang="ja-JP" sz="1200" dirty="0">
                <a:solidFill>
                  <a:schemeClr val="dk1"/>
                </a:solidFill>
                <a:latin typeface="游ゴシック" panose="020B0400000000000000" pitchFamily="50" charset="-128"/>
                <a:ea typeface="游ゴシック" panose="020B0400000000000000" pitchFamily="50" charset="-128"/>
              </a:rPr>
              <a:t>ペルソナの優先度</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を</a:t>
            </a:r>
            <a:r>
              <a:rPr lang="ja-JP" sz="1200" dirty="0">
                <a:solidFill>
                  <a:schemeClr val="dk1"/>
                </a:solidFill>
                <a:latin typeface="游ゴシック" panose="020B0400000000000000" pitchFamily="50" charset="-128"/>
                <a:ea typeface="游ゴシック" panose="020B0400000000000000" pitchFamily="50" charset="-128"/>
              </a:rPr>
              <a:t>判定</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していないため、適切なアプローチ</a:t>
            </a:r>
            <a:r>
              <a:rPr lang="ja-JP" sz="1200" dirty="0">
                <a:solidFill>
                  <a:schemeClr val="dk1"/>
                </a:solidFill>
                <a:latin typeface="游ゴシック" panose="020B0400000000000000" pitchFamily="50" charset="-128"/>
                <a:ea typeface="游ゴシック" panose="020B0400000000000000" pitchFamily="50" charset="-128"/>
              </a:rPr>
              <a:t>ができて</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Char char="●"/>
            </a:pPr>
            <a:r>
              <a:rPr lang="ja-JP" sz="1200" dirty="0">
                <a:solidFill>
                  <a:schemeClr val="dk1"/>
                </a:solidFill>
                <a:latin typeface="游ゴシック" panose="020B0400000000000000" pitchFamily="50" charset="-128"/>
                <a:ea typeface="游ゴシック" panose="020B0400000000000000" pitchFamily="50" charset="-128"/>
              </a:rPr>
              <a:t>ISは顧客の変化を把握していない</a:t>
            </a:r>
            <a:endParaRPr sz="1200" dirty="0">
              <a:solidFill>
                <a:schemeClr val="dk1"/>
              </a:solidFill>
              <a:latin typeface="游ゴシック" panose="020B0400000000000000" pitchFamily="50" charset="-128"/>
              <a:ea typeface="游ゴシック" panose="020B0400000000000000" pitchFamily="50" charset="-128"/>
            </a:endParaRPr>
          </a:p>
        </p:txBody>
      </p:sp>
      <p:sp>
        <p:nvSpPr>
          <p:cNvPr id="178" name="Google Shape;178;g33359eb2121_0_1909"/>
          <p:cNvSpPr/>
          <p:nvPr/>
        </p:nvSpPr>
        <p:spPr>
          <a:xfrm>
            <a:off x="2060561" y="3965275"/>
            <a:ext cx="10440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As Is</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79" name="Google Shape;179;g33359eb2121_0_1909"/>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メルマガは週1回配信を目標に実行する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トリガー</a:t>
            </a:r>
            <a:r>
              <a:rPr lang="ja-JP" sz="1200" dirty="0">
                <a:solidFill>
                  <a:schemeClr val="dk1"/>
                </a:solidFill>
                <a:latin typeface="游ゴシック" panose="020B0400000000000000" pitchFamily="50" charset="-128"/>
                <a:ea typeface="游ゴシック" panose="020B0400000000000000" pitchFamily="50" charset="-128"/>
              </a:rPr>
              <a:t>を</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設定、</a:t>
            </a:r>
            <a:r>
              <a:rPr lang="ja-JP" sz="1200" dirty="0">
                <a:solidFill>
                  <a:schemeClr val="dk1"/>
                </a:solidFill>
                <a:latin typeface="游ゴシック" panose="020B0400000000000000" pitchFamily="50" charset="-128"/>
                <a:ea typeface="游ゴシック" panose="020B0400000000000000" pitchFamily="50" charset="-128"/>
              </a:rPr>
              <a:t>ペルソナの優先度</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判定</a:t>
            </a:r>
            <a:r>
              <a:rPr lang="ja-JP" sz="1200" dirty="0">
                <a:solidFill>
                  <a:schemeClr val="dk1"/>
                </a:solidFill>
                <a:latin typeface="游ゴシック" panose="020B0400000000000000" pitchFamily="50" charset="-128"/>
                <a:ea typeface="游ゴシック" panose="020B0400000000000000" pitchFamily="50" charset="-128"/>
              </a:rPr>
              <a:t>を行い</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、即座にIS架電を行</a:t>
            </a:r>
            <a:r>
              <a:rPr lang="ja-JP" sz="1200" dirty="0">
                <a:solidFill>
                  <a:schemeClr val="dk1"/>
                </a:solidFill>
                <a:latin typeface="游ゴシック" panose="020B0400000000000000" pitchFamily="50" charset="-128"/>
                <a:ea typeface="游ゴシック" panose="020B0400000000000000" pitchFamily="50" charset="-128"/>
              </a:rPr>
              <a:t>う（</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導入タイミングをキャッチする</a:t>
            </a:r>
            <a:r>
              <a:rPr lang="ja-JP" sz="1200" dirty="0">
                <a:solidFill>
                  <a:schemeClr val="dk1"/>
                </a:solidFill>
                <a:latin typeface="游ゴシック" panose="020B0400000000000000" pitchFamily="50" charset="-128"/>
                <a:ea typeface="游ゴシック" panose="020B0400000000000000" pitchFamily="50" charset="-128"/>
              </a:rPr>
              <a:t>）</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ISは商談獲得</a:t>
            </a:r>
            <a:r>
              <a:rPr lang="ja-JP" sz="1200" dirty="0">
                <a:solidFill>
                  <a:schemeClr val="dk1"/>
                </a:solidFill>
                <a:latin typeface="游ゴシック" panose="020B0400000000000000" pitchFamily="50" charset="-128"/>
                <a:ea typeface="游ゴシック" panose="020B0400000000000000" pitchFamily="50" charset="-128"/>
              </a:rPr>
              <a:t>を目指すだけでなく</a:t>
            </a: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、見込み顧客の相談役として情報提供を行</a:t>
            </a:r>
            <a:r>
              <a:rPr lang="ja-JP" sz="1200" dirty="0">
                <a:solidFill>
                  <a:schemeClr val="dk1"/>
                </a:solidFill>
                <a:latin typeface="游ゴシック" panose="020B0400000000000000" pitchFamily="50" charset="-128"/>
                <a:ea typeface="游ゴシック" panose="020B0400000000000000" pitchFamily="50" charset="-128"/>
              </a:rPr>
              <a:t>い、顧客の変化を見逃さない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80" name="Google Shape;180;g33359eb2121_0_1909"/>
          <p:cNvSpPr/>
          <p:nvPr/>
        </p:nvSpPr>
        <p:spPr>
          <a:xfrm>
            <a:off x="6801441" y="3965275"/>
            <a:ext cx="1044000" cy="324000"/>
          </a:xfrm>
          <a:prstGeom prst="roundRect">
            <a:avLst>
              <a:gd name="adj" fmla="val 50000"/>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To Be</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81" name="Google Shape;181;g33359eb2121_0_1909"/>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182" name="Google Shape;182;g33359eb2121_0_1909"/>
          <p:cNvGraphicFramePr/>
          <p:nvPr>
            <p:extLst>
              <p:ext uri="{D42A27DB-BD31-4B8C-83A1-F6EECF244321}">
                <p14:modId xmlns:p14="http://schemas.microsoft.com/office/powerpoint/2010/main" val="3828347011"/>
              </p:ext>
            </p:extLst>
          </p:nvPr>
        </p:nvGraphicFramePr>
        <p:xfrm>
          <a:off x="453024" y="962024"/>
          <a:ext cx="8999975" cy="1302287"/>
        </p:xfrm>
        <a:graphic>
          <a:graphicData uri="http://schemas.openxmlformats.org/drawingml/2006/table">
            <a:tbl>
              <a:tblPr firstRow="1" bandRow="1">
                <a:noFill/>
                <a:tableStyleId>{000B5A99-2A0D-482D-8E03-88D6F47C8953}</a:tableStyleId>
              </a:tblPr>
              <a:tblGrid>
                <a:gridCol w="2437275">
                  <a:extLst>
                    <a:ext uri="{9D8B030D-6E8A-4147-A177-3AD203B41FA5}">
                      <a16:colId xmlns:a16="http://schemas.microsoft.com/office/drawing/2014/main" val="20000"/>
                    </a:ext>
                  </a:extLst>
                </a:gridCol>
                <a:gridCol w="5634600">
                  <a:extLst>
                    <a:ext uri="{9D8B030D-6E8A-4147-A177-3AD203B41FA5}">
                      <a16:colId xmlns:a16="http://schemas.microsoft.com/office/drawing/2014/main" val="20001"/>
                    </a:ext>
                  </a:extLst>
                </a:gridCol>
                <a:gridCol w="928100">
                  <a:extLst>
                    <a:ext uri="{9D8B030D-6E8A-4147-A177-3AD203B41FA5}">
                      <a16:colId xmlns:a16="http://schemas.microsoft.com/office/drawing/2014/main" val="20002"/>
                    </a:ext>
                  </a:extLst>
                </a:gridCol>
              </a:tblGrid>
              <a:tr h="455121">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847166">
                <a:tc>
                  <a:txBody>
                    <a:bodyPr/>
                    <a:lstStyle/>
                    <a:p>
                      <a:pPr marL="0" marR="0" lvl="0" indent="0" algn="l" rtl="0">
                        <a:lnSpc>
                          <a:spcPct val="100000"/>
                        </a:lnSpc>
                        <a:spcBef>
                          <a:spcPts val="0"/>
                        </a:spcBef>
                        <a:spcAft>
                          <a:spcPts val="0"/>
                        </a:spcAft>
                        <a:buClr>
                          <a:srgbClr val="000000"/>
                        </a:buClr>
                        <a:buSzPts val="11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4. コミュニケーション設計</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メルマガやウェビナーなどで、定期的にコミュニケーションが取れているか</a:t>
                      </a:r>
                      <a:endParaRPr sz="1200"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「顧客が資料をダウンロードしたら」「メルマガをクリックしたら」などのトリガーを設定し、タイミングをキャッチする仕組みがあるか</a:t>
                      </a:r>
                      <a:endParaRPr sz="1200"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83" name="Google Shape;183;g33359eb2121_0_1909"/>
          <p:cNvSpPr/>
          <p:nvPr/>
        </p:nvSpPr>
        <p:spPr>
          <a:xfrm>
            <a:off x="471350" y="2902725"/>
            <a:ext cx="9000000" cy="720600"/>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84" name="Google Shape;184;g33359eb2121_0_1909"/>
          <p:cNvSpPr/>
          <p:nvPr/>
        </p:nvSpPr>
        <p:spPr>
          <a:xfrm rot="10800000">
            <a:off x="4773600" y="2407127"/>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85" name="Google Shape;185;g33359eb2121_0_1909"/>
          <p:cNvSpPr txBox="1"/>
          <p:nvPr/>
        </p:nvSpPr>
        <p:spPr>
          <a:xfrm>
            <a:off x="560138" y="3021438"/>
            <a:ext cx="8678400" cy="601888"/>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見込み顧客と継続的にコミュニケーションするための仕組みを作る</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86" name="Google Shape;186;g33359eb2121_0_1909"/>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87" name="Google Shape;187;g33359eb2121_0_1909"/>
          <p:cNvSpPr/>
          <p:nvPr/>
        </p:nvSpPr>
        <p:spPr>
          <a:xfrm>
            <a:off x="67486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188" name="Google Shape;188;g33359eb2121_0_1909"/>
          <p:cNvSpPr/>
          <p:nvPr/>
        </p:nvSpPr>
        <p:spPr>
          <a:xfrm>
            <a:off x="4025815" y="2674338"/>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34f8d8407ec_0_75"/>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5. インサイドセールス（IS）連携</a:t>
            </a:r>
            <a:endParaRPr dirty="0"/>
          </a:p>
        </p:txBody>
      </p:sp>
      <p:sp>
        <p:nvSpPr>
          <p:cNvPr id="195" name="Google Shape;195;g34f8d8407ec_0_75"/>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196" name="Google Shape;196;g34f8d8407ec_0_75"/>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アプローチするリードの優先順位がないため、ISがアプローチするリードが属人化していたり、偏っている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ISにパスしたリードの対応状況がモニタリングされていない</a:t>
            </a:r>
            <a:endParaRPr sz="10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ISから適切なフィードバックを受けられていない</a:t>
            </a:r>
            <a:endParaRPr sz="10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97" name="Google Shape;197;g34f8d8407ec_0_75"/>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リードの優先順位を付け、ISがアプローチすべきリードを明確にする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パスしたあとのアクションや結果をダッシュボードなどでモニタリングする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未対応リードがあれば、対応依頼または理由を聞く</a:t>
            </a:r>
            <a:endParaRPr sz="10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リードパスの基準を適正値に修正する</a:t>
            </a:r>
            <a:endParaRPr sz="10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198" name="Google Shape;198;g34f8d8407ec_0_75"/>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199" name="Google Shape;199;g34f8d8407ec_0_75"/>
          <p:cNvGraphicFramePr/>
          <p:nvPr/>
        </p:nvGraphicFramePr>
        <p:xfrm>
          <a:off x="452999" y="1070651"/>
          <a:ext cx="8999975" cy="1284676"/>
        </p:xfrm>
        <a:graphic>
          <a:graphicData uri="http://schemas.openxmlformats.org/drawingml/2006/table">
            <a:tbl>
              <a:tblPr firstRow="1" bandRow="1">
                <a:noFill/>
                <a:tableStyleId>{000B5A99-2A0D-482D-8E03-88D6F47C8953}</a:tableStyleId>
              </a:tblPr>
              <a:tblGrid>
                <a:gridCol w="2347550">
                  <a:extLst>
                    <a:ext uri="{9D8B030D-6E8A-4147-A177-3AD203B41FA5}">
                      <a16:colId xmlns:a16="http://schemas.microsoft.com/office/drawing/2014/main" val="20000"/>
                    </a:ext>
                  </a:extLst>
                </a:gridCol>
                <a:gridCol w="5804100">
                  <a:extLst>
                    <a:ext uri="{9D8B030D-6E8A-4147-A177-3AD203B41FA5}">
                      <a16:colId xmlns:a16="http://schemas.microsoft.com/office/drawing/2014/main" val="20001"/>
                    </a:ext>
                  </a:extLst>
                </a:gridCol>
                <a:gridCol w="848325">
                  <a:extLst>
                    <a:ext uri="{9D8B030D-6E8A-4147-A177-3AD203B41FA5}">
                      <a16:colId xmlns:a16="http://schemas.microsoft.com/office/drawing/2014/main" val="20002"/>
                    </a:ext>
                  </a:extLst>
                </a:gridCol>
              </a:tblGrid>
              <a:tr h="469100">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589775">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5. インサイドセールス連携</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トリガーと優先度の判定により、リードを適切にISへパスできているか</a:t>
                      </a:r>
                      <a:endParaRPr sz="1200"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トスアップ後のリードフォロー状況や商談化率のモニタリングができているか</a:t>
                      </a:r>
                      <a:endParaRPr sz="1200"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ISからのフィードバックをマーケティング施策に反映しているか</a:t>
                      </a:r>
                      <a:endParaRPr sz="1200"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200" name="Google Shape;200;g34f8d8407ec_0_75"/>
          <p:cNvSpPr/>
          <p:nvPr/>
        </p:nvSpPr>
        <p:spPr>
          <a:xfrm>
            <a:off x="471350" y="2959498"/>
            <a:ext cx="9000000" cy="663801"/>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01" name="Google Shape;201;g34f8d8407ec_0_75"/>
          <p:cNvSpPr/>
          <p:nvPr/>
        </p:nvSpPr>
        <p:spPr>
          <a:xfrm rot="10800000">
            <a:off x="4773586" y="2480305"/>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02" name="Google Shape;202;g34f8d8407ec_0_75"/>
          <p:cNvSpPr txBox="1"/>
          <p:nvPr/>
        </p:nvSpPr>
        <p:spPr>
          <a:xfrm>
            <a:off x="560138" y="3124113"/>
            <a:ext cx="8678400" cy="499186"/>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マーケとISが共通指標をもとに施策を実行し、双方で成果への責任を持つ体制を構築する</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03" name="Google Shape;203;g34f8d8407ec_0_75"/>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04" name="Google Shape;204;g34f8d8407ec_0_75"/>
          <p:cNvSpPr/>
          <p:nvPr/>
        </p:nvSpPr>
        <p:spPr>
          <a:xfrm>
            <a:off x="67486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05" name="Google Shape;205;g34f8d8407ec_0_75"/>
          <p:cNvSpPr/>
          <p:nvPr/>
        </p:nvSpPr>
        <p:spPr>
          <a:xfrm>
            <a:off x="4050860" y="2787422"/>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aphicFrame>
        <p:nvGraphicFramePr>
          <p:cNvPr id="211" name="Google Shape;211;g33359eb2121_0_2258"/>
          <p:cNvGraphicFramePr/>
          <p:nvPr>
            <p:extLst>
              <p:ext uri="{D42A27DB-BD31-4B8C-83A1-F6EECF244321}">
                <p14:modId xmlns:p14="http://schemas.microsoft.com/office/powerpoint/2010/main" val="761300393"/>
              </p:ext>
            </p:extLst>
          </p:nvPr>
        </p:nvGraphicFramePr>
        <p:xfrm>
          <a:off x="453024" y="1085026"/>
          <a:ext cx="8999975" cy="1296224"/>
        </p:xfrm>
        <a:graphic>
          <a:graphicData uri="http://schemas.openxmlformats.org/drawingml/2006/table">
            <a:tbl>
              <a:tblPr firstRow="1" bandRow="1">
                <a:noFill/>
                <a:tableStyleId>{000B5A99-2A0D-482D-8E03-88D6F47C8953}</a:tableStyleId>
              </a:tblPr>
              <a:tblGrid>
                <a:gridCol w="2526975">
                  <a:extLst>
                    <a:ext uri="{9D8B030D-6E8A-4147-A177-3AD203B41FA5}">
                      <a16:colId xmlns:a16="http://schemas.microsoft.com/office/drawing/2014/main" val="20000"/>
                    </a:ext>
                  </a:extLst>
                </a:gridCol>
                <a:gridCol w="5335600">
                  <a:extLst>
                    <a:ext uri="{9D8B030D-6E8A-4147-A177-3AD203B41FA5}">
                      <a16:colId xmlns:a16="http://schemas.microsoft.com/office/drawing/2014/main" val="20001"/>
                    </a:ext>
                  </a:extLst>
                </a:gridCol>
                <a:gridCol w="1137400">
                  <a:extLst>
                    <a:ext uri="{9D8B030D-6E8A-4147-A177-3AD203B41FA5}">
                      <a16:colId xmlns:a16="http://schemas.microsoft.com/office/drawing/2014/main" val="20002"/>
                    </a:ext>
                  </a:extLst>
                </a:gridCol>
              </a:tblGrid>
              <a:tr h="393301">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902923">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6. フィールドセールス連携</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見込み顧客の一次情報を定期的に取得しているか（商談同席など）</a:t>
                      </a:r>
                      <a:endParaRPr sz="1200"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顧客や商談の傾向、刺さるメッセージやスライド、FSからのフィードバックをマーケティング施策に反映しているか</a:t>
                      </a:r>
                      <a:endParaRPr sz="1200"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212" name="Google Shape;212;g33359eb2121_0_2258"/>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6. フィールドセールス（FS）連携</a:t>
            </a:r>
            <a:endParaRPr dirty="0"/>
          </a:p>
        </p:txBody>
      </p:sp>
      <p:sp>
        <p:nvSpPr>
          <p:cNvPr id="213" name="Google Shape;213;g33359eb2121_0_2258"/>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14" name="Google Shape;214;g33359eb2121_0_2258"/>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マーケティングメンバーが商談に同席しておらず、一次情報をとりに行く機会がない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マーケティングとFSの間でフィードバックを行う仕組みがない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顧客理解が低いため、マーケティングの企画や施策の質が低い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15" name="Google Shape;215;g33359eb2121_0_2258"/>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マーケティングが商談に同席する仕組みを作る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商談同席の結果をマーケティング部門内で共有する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商談同席の結果をFSにフィードバックする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顧客理解をもとにマーケ施策をアップデートする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16" name="Google Shape;216;g33359eb2121_0_2258"/>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17" name="Google Shape;217;g33359eb2121_0_2258"/>
          <p:cNvSpPr/>
          <p:nvPr/>
        </p:nvSpPr>
        <p:spPr>
          <a:xfrm>
            <a:off x="471350" y="2987038"/>
            <a:ext cx="9000000" cy="636262"/>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18" name="Google Shape;218;g33359eb2121_0_2258"/>
          <p:cNvSpPr/>
          <p:nvPr/>
        </p:nvSpPr>
        <p:spPr>
          <a:xfrm rot="10800000">
            <a:off x="4773600" y="2493376"/>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19" name="Google Shape;219;g33359eb2121_0_2258"/>
          <p:cNvSpPr txBox="1"/>
          <p:nvPr/>
        </p:nvSpPr>
        <p:spPr>
          <a:xfrm>
            <a:off x="560138" y="3124113"/>
            <a:ext cx="8678400" cy="499187"/>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マーケティングとFSが定期的にコミュニケーションをとる仕組みを作る</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20" name="Google Shape;220;g33359eb2121_0_2258"/>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21" name="Google Shape;221;g33359eb2121_0_2258"/>
          <p:cNvSpPr/>
          <p:nvPr/>
        </p:nvSpPr>
        <p:spPr>
          <a:xfrm>
            <a:off x="67486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22" name="Google Shape;222;g33359eb2121_0_2258"/>
          <p:cNvSpPr/>
          <p:nvPr/>
        </p:nvSpPr>
        <p:spPr>
          <a:xfrm>
            <a:off x="4050874" y="2800113"/>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33359eb2121_0_2431"/>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7. KPI・KGI設定、効果測定</a:t>
            </a:r>
            <a:endParaRPr dirty="0"/>
          </a:p>
        </p:txBody>
      </p:sp>
      <p:sp>
        <p:nvSpPr>
          <p:cNvPr id="229" name="Google Shape;229;g33359eb2121_0_2431"/>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30" name="Google Shape;230;g33359eb2121_0_2431"/>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ctr"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マーケティングの獲得するリード数のみをKGIとし、商談数や受注数は管理していない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リードの詳細（チャネルやコンテンツごと）は管理していない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パイプラインの数値が適切かどうか不明</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31" name="Google Shape;231;g33359eb2121_0_2431"/>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t" anchorCtr="0">
            <a:noAutofit/>
          </a:bodyPr>
          <a:lstStyle/>
          <a:p>
            <a:pPr marL="177800" marR="0" lvl="0" indent="-177800" algn="l" rtl="0">
              <a:lnSpc>
                <a:spcPct val="150000"/>
              </a:lnSpc>
              <a:spcBef>
                <a:spcPts val="0"/>
              </a:spcBef>
              <a:spcAft>
                <a:spcPts val="0"/>
              </a:spcAft>
              <a:buClr>
                <a:srgbClr val="008F9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ナーチャリングは商談数をKGIとし、ISへのトスアップ数や施策数などをKPIとする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パイプラインは受注まで一貫して管理する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rgbClr val="008F9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チャネルごとに商談化までの適正値を把握し、適正値から外れているチャネルに対し原因分析・対応する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32" name="Google Shape;232;g33359eb2121_0_2431"/>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233" name="Google Shape;233;g33359eb2121_0_2431"/>
          <p:cNvGraphicFramePr/>
          <p:nvPr/>
        </p:nvGraphicFramePr>
        <p:xfrm>
          <a:off x="452999" y="1114764"/>
          <a:ext cx="8999975" cy="1284676"/>
        </p:xfrm>
        <a:graphic>
          <a:graphicData uri="http://schemas.openxmlformats.org/drawingml/2006/table">
            <a:tbl>
              <a:tblPr firstRow="1" bandRow="1">
                <a:noFill/>
                <a:tableStyleId>{000B5A99-2A0D-482D-8E03-88D6F47C8953}</a:tableStyleId>
              </a:tblPr>
              <a:tblGrid>
                <a:gridCol w="2526975">
                  <a:extLst>
                    <a:ext uri="{9D8B030D-6E8A-4147-A177-3AD203B41FA5}">
                      <a16:colId xmlns:a16="http://schemas.microsoft.com/office/drawing/2014/main" val="20000"/>
                    </a:ext>
                  </a:extLst>
                </a:gridCol>
                <a:gridCol w="5335600">
                  <a:extLst>
                    <a:ext uri="{9D8B030D-6E8A-4147-A177-3AD203B41FA5}">
                      <a16:colId xmlns:a16="http://schemas.microsoft.com/office/drawing/2014/main" val="20001"/>
                    </a:ext>
                  </a:extLst>
                </a:gridCol>
                <a:gridCol w="1137400">
                  <a:extLst>
                    <a:ext uri="{9D8B030D-6E8A-4147-A177-3AD203B41FA5}">
                      <a16:colId xmlns:a16="http://schemas.microsoft.com/office/drawing/2014/main" val="20002"/>
                    </a:ext>
                  </a:extLst>
                </a:gridCol>
              </a:tblGrid>
              <a:tr h="469100">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　　　　　　　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589775">
                <a:tc>
                  <a:txBody>
                    <a:bodyPr/>
                    <a:lstStyle/>
                    <a:p>
                      <a:pPr marL="0" marR="0" lvl="0" indent="0" algn="l" rtl="0">
                        <a:lnSpc>
                          <a:spcPct val="100000"/>
                        </a:lnSpc>
                        <a:spcBef>
                          <a:spcPts val="0"/>
                        </a:spcBef>
                        <a:spcAft>
                          <a:spcPts val="0"/>
                        </a:spcAft>
                        <a:buClr>
                          <a:srgbClr val="000000"/>
                        </a:buClr>
                        <a:buSzPts val="11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7. KPI・KGI設定、効果測定</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リード数、商談数、商談化率、受注数、受注率などのKPIが適切に設定・管理されているか</a:t>
                      </a:r>
                      <a:endParaRPr sz="1200"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dirty="0">
                          <a:latin typeface="游ゴシック" panose="020B0400000000000000" pitchFamily="50" charset="-128"/>
                          <a:ea typeface="游ゴシック" panose="020B0400000000000000" pitchFamily="50" charset="-128"/>
                          <a:cs typeface="Arial"/>
                          <a:sym typeface="Arial"/>
                        </a:rPr>
                        <a:t>各パイプラインの数値が目安内に推移しているか</a:t>
                      </a:r>
                      <a:endParaRPr sz="1200"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234" name="Google Shape;234;g33359eb2121_0_2431"/>
          <p:cNvSpPr/>
          <p:nvPr/>
        </p:nvSpPr>
        <p:spPr>
          <a:xfrm>
            <a:off x="471350" y="2914680"/>
            <a:ext cx="9000000" cy="708619"/>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35" name="Google Shape;235;g33359eb2121_0_2431"/>
          <p:cNvSpPr/>
          <p:nvPr/>
        </p:nvSpPr>
        <p:spPr>
          <a:xfrm rot="10800000">
            <a:off x="4773586" y="2487646"/>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36" name="Google Shape;236;g33359eb2121_0_2431"/>
          <p:cNvSpPr txBox="1"/>
          <p:nvPr/>
        </p:nvSpPr>
        <p:spPr>
          <a:xfrm>
            <a:off x="560138" y="3084824"/>
            <a:ext cx="8678400" cy="499186"/>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商談数や受注数もウォッチし、受注に近いリード獲得や施策へ反映</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37" name="Google Shape;237;g33359eb2121_0_2431"/>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38" name="Google Shape;238;g33359eb2121_0_2431"/>
          <p:cNvSpPr/>
          <p:nvPr/>
        </p:nvSpPr>
        <p:spPr>
          <a:xfrm>
            <a:off x="67486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39" name="Google Shape;239;g33359eb2121_0_2431"/>
          <p:cNvSpPr/>
          <p:nvPr/>
        </p:nvSpPr>
        <p:spPr>
          <a:xfrm>
            <a:off x="4050860" y="2790037"/>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g34f8d8407ec_0_144"/>
          <p:cNvSpPr txBox="1">
            <a:spLocks noGrp="1"/>
          </p:cNvSpPr>
          <p:nvPr>
            <p:ph type="title"/>
          </p:nvPr>
        </p:nvSpPr>
        <p:spPr>
          <a:xfrm>
            <a:off x="453000" y="269220"/>
            <a:ext cx="9000000" cy="360000"/>
          </a:xfrm>
          <a:prstGeom prst="rect">
            <a:avLst/>
          </a:prstGeom>
          <a:noFill/>
          <a:ln>
            <a:noFill/>
          </a:ln>
        </p:spPr>
        <p:txBody>
          <a:bodyPr spcFirstLastPara="1" wrap="square" lIns="36000" tIns="36000" rIns="36000" bIns="46800" anchor="ctr" anchorCtr="0">
            <a:noAutofit/>
          </a:bodyPr>
          <a:lstStyle/>
          <a:p>
            <a:pPr marL="0" lvl="0" indent="0" algn="ctr" rtl="0">
              <a:lnSpc>
                <a:spcPct val="100000"/>
              </a:lnSpc>
              <a:spcBef>
                <a:spcPts val="0"/>
              </a:spcBef>
              <a:spcAft>
                <a:spcPts val="0"/>
              </a:spcAft>
              <a:buSzPts val="1400"/>
              <a:buNone/>
            </a:pPr>
            <a:r>
              <a:rPr lang="ja-JP" dirty="0"/>
              <a:t>8. 組織体制・リソース配分</a:t>
            </a:r>
            <a:endParaRPr dirty="0"/>
          </a:p>
        </p:txBody>
      </p:sp>
      <p:sp>
        <p:nvSpPr>
          <p:cNvPr id="246" name="Google Shape;246;g34f8d8407ec_0_144"/>
          <p:cNvSpPr/>
          <p:nvPr/>
        </p:nvSpPr>
        <p:spPr>
          <a:xfrm>
            <a:off x="0" y="3795375"/>
            <a:ext cx="9906000" cy="26769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47" name="Google Shape;247;g34f8d8407ec_0_144"/>
          <p:cNvSpPr/>
          <p:nvPr/>
        </p:nvSpPr>
        <p:spPr>
          <a:xfrm>
            <a:off x="458550" y="4429375"/>
            <a:ext cx="4248000" cy="1904700"/>
          </a:xfrm>
          <a:prstGeom prst="roundRect">
            <a:avLst>
              <a:gd name="adj" fmla="val 2409"/>
            </a:avLst>
          </a:prstGeom>
          <a:solidFill>
            <a:schemeClr val="lt1"/>
          </a:solidFill>
          <a:ln>
            <a:noFill/>
          </a:ln>
        </p:spPr>
        <p:txBody>
          <a:bodyPr spcFirstLastPara="1" wrap="square" lIns="180000" tIns="180000" rIns="180000" bIns="180000" anchor="ctr" anchorCtr="0">
            <a:noAutofit/>
          </a:bodyPr>
          <a:lstStyle/>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ナーチャリング専任者が不在</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トスアップリードを対応するIS人数が少ない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dk1"/>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商談数を増やしても対応できるFSリソースがない</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48" name="Google Shape;248;g34f8d8407ec_0_144"/>
          <p:cNvSpPr/>
          <p:nvPr/>
        </p:nvSpPr>
        <p:spPr>
          <a:xfrm>
            <a:off x="5199449" y="4429375"/>
            <a:ext cx="4248000" cy="1904700"/>
          </a:xfrm>
          <a:prstGeom prst="roundRect">
            <a:avLst>
              <a:gd name="adj" fmla="val 2409"/>
            </a:avLst>
          </a:prstGeom>
          <a:solidFill>
            <a:schemeClr val="lt1"/>
          </a:solidFill>
          <a:ln>
            <a:noFill/>
          </a:ln>
        </p:spPr>
        <p:txBody>
          <a:bodyPr spcFirstLastPara="1" wrap="square" lIns="180000" tIns="180000" rIns="180000" bIns="180000" anchor="ctr" anchorCtr="0">
            <a:noAutofit/>
          </a:bodyPr>
          <a:lstStyle/>
          <a:p>
            <a:pPr marL="177800" marR="0" lvl="0" indent="-177800" algn="l" rtl="0">
              <a:lnSpc>
                <a:spcPct val="150000"/>
              </a:lnSpc>
              <a:spcBef>
                <a:spcPts val="0"/>
              </a:spcBef>
              <a:spcAft>
                <a:spcPts val="0"/>
              </a:spcAft>
              <a:buClr>
                <a:schemeClr val="accent6"/>
              </a:buClr>
              <a:buSzPts val="1200"/>
              <a:buFont typeface="Noto Sans Symbols"/>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ナーチャリングの専任者を配置する</a:t>
            </a:r>
            <a:endParaRPr sz="12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accent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IS1人当たり保有リード数とトスアップ数を計算し適切なIS人数とする</a:t>
            </a:r>
            <a:r>
              <a:rPr lang="ja-JP" sz="1000" b="0" i="0" u="none" strike="noStrike" cap="none" dirty="0">
                <a:solidFill>
                  <a:schemeClr val="dk1"/>
                </a:solidFill>
                <a:latin typeface="游ゴシック" panose="020B0400000000000000" pitchFamily="50" charset="-128"/>
                <a:ea typeface="游ゴシック" panose="020B0400000000000000" pitchFamily="50" charset="-128"/>
                <a:sym typeface="Arial"/>
              </a:rPr>
              <a:t>（例：新60+既90=150が保有リード数）</a:t>
            </a:r>
            <a:endParaRPr sz="10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a:p>
            <a:pPr marL="177800" marR="0" lvl="0" indent="-177800" algn="l" rtl="0">
              <a:lnSpc>
                <a:spcPct val="150000"/>
              </a:lnSpc>
              <a:spcBef>
                <a:spcPts val="0"/>
              </a:spcBef>
              <a:spcAft>
                <a:spcPts val="0"/>
              </a:spcAft>
              <a:buClr>
                <a:schemeClr val="accent6"/>
              </a:buClr>
              <a:buSzPts val="1200"/>
              <a:buFont typeface="Arial"/>
              <a:buChar char="●"/>
            </a:pPr>
            <a:r>
              <a:rPr lang="ja-JP" sz="1200" b="0" i="0" u="none" strike="noStrike" cap="none" dirty="0">
                <a:solidFill>
                  <a:schemeClr val="dk1"/>
                </a:solidFill>
                <a:latin typeface="游ゴシック" panose="020B0400000000000000" pitchFamily="50" charset="-128"/>
                <a:ea typeface="游ゴシック" panose="020B0400000000000000" pitchFamily="50" charset="-128"/>
                <a:sym typeface="Arial"/>
              </a:rPr>
              <a:t>FS1人当たり保有商談数と新規商談数を計算し適切なFS人数とする</a:t>
            </a:r>
            <a:r>
              <a:rPr lang="ja-JP" sz="1000" b="0" i="0" u="none" strike="noStrike" cap="none" dirty="0">
                <a:solidFill>
                  <a:schemeClr val="dk1"/>
                </a:solidFill>
                <a:latin typeface="游ゴシック" panose="020B0400000000000000" pitchFamily="50" charset="-128"/>
                <a:ea typeface="游ゴシック" panose="020B0400000000000000" pitchFamily="50" charset="-128"/>
                <a:sym typeface="Arial"/>
              </a:rPr>
              <a:t>（例：新20+既20=40が保有商談数）</a:t>
            </a:r>
            <a:endParaRPr sz="800" b="0"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49" name="Google Shape;249;g34f8d8407ec_0_144"/>
          <p:cNvSpPr/>
          <p:nvPr/>
        </p:nvSpPr>
        <p:spPr>
          <a:xfrm rot="5400000">
            <a:off x="4845338" y="5309719"/>
            <a:ext cx="252000" cy="144000"/>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graphicFrame>
        <p:nvGraphicFramePr>
          <p:cNvPr id="250" name="Google Shape;250;g34f8d8407ec_0_144"/>
          <p:cNvGraphicFramePr/>
          <p:nvPr>
            <p:extLst>
              <p:ext uri="{D42A27DB-BD31-4B8C-83A1-F6EECF244321}">
                <p14:modId xmlns:p14="http://schemas.microsoft.com/office/powerpoint/2010/main" val="3242367195"/>
              </p:ext>
            </p:extLst>
          </p:nvPr>
        </p:nvGraphicFramePr>
        <p:xfrm>
          <a:off x="453000" y="1120073"/>
          <a:ext cx="8999975" cy="1204027"/>
        </p:xfrm>
        <a:graphic>
          <a:graphicData uri="http://schemas.openxmlformats.org/drawingml/2006/table">
            <a:tbl>
              <a:tblPr firstRow="1" bandRow="1">
                <a:noFill/>
                <a:tableStyleId>{000B5A99-2A0D-482D-8E03-88D6F47C8953}</a:tableStyleId>
              </a:tblPr>
              <a:tblGrid>
                <a:gridCol w="2526975">
                  <a:extLst>
                    <a:ext uri="{9D8B030D-6E8A-4147-A177-3AD203B41FA5}">
                      <a16:colId xmlns:a16="http://schemas.microsoft.com/office/drawing/2014/main" val="20000"/>
                    </a:ext>
                  </a:extLst>
                </a:gridCol>
                <a:gridCol w="5335600">
                  <a:extLst>
                    <a:ext uri="{9D8B030D-6E8A-4147-A177-3AD203B41FA5}">
                      <a16:colId xmlns:a16="http://schemas.microsoft.com/office/drawing/2014/main" val="20001"/>
                    </a:ext>
                  </a:extLst>
                </a:gridCol>
                <a:gridCol w="1137400">
                  <a:extLst>
                    <a:ext uri="{9D8B030D-6E8A-4147-A177-3AD203B41FA5}">
                      <a16:colId xmlns:a16="http://schemas.microsoft.com/office/drawing/2014/main" val="20002"/>
                    </a:ext>
                  </a:extLst>
                </a:gridCol>
              </a:tblGrid>
              <a:tr h="506475">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アセスメント項目</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アセスメント内容</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rPr>
                        <a:t>結果</a:t>
                      </a:r>
                      <a:endParaRPr sz="1400" b="1" u="none" strike="noStrike" cap="none" dirty="0">
                        <a:solidFill>
                          <a:srgbClr val="FFFFFF"/>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1B224C"/>
                      </a:solidFill>
                      <a:prstDash val="solid"/>
                      <a:round/>
                      <a:headEnd type="none" w="sm" len="sm"/>
                      <a:tailEnd type="none" w="sm" len="sm"/>
                    </a:lnB>
                    <a:solidFill>
                      <a:srgbClr val="1B224C"/>
                    </a:solidFill>
                  </a:tcPr>
                </a:tc>
                <a:extLst>
                  <a:ext uri="{0D108BD9-81ED-4DB2-BD59-A6C34878D82A}">
                    <a16:rowId xmlns:a16="http://schemas.microsoft.com/office/drawing/2014/main" val="10000"/>
                  </a:ext>
                </a:extLst>
              </a:tr>
              <a:tr h="697552">
                <a:tc>
                  <a:txBody>
                    <a:bodyPr/>
                    <a:lstStyle/>
                    <a:p>
                      <a:pPr marL="0" marR="0" lvl="0" indent="0" algn="ctr" rtl="0">
                        <a:lnSpc>
                          <a:spcPct val="100000"/>
                        </a:lnSpc>
                        <a:spcBef>
                          <a:spcPts val="0"/>
                        </a:spcBef>
                        <a:spcAft>
                          <a:spcPts val="0"/>
                        </a:spcAft>
                        <a:buClr>
                          <a:srgbClr val="000000"/>
                        </a:buClr>
                        <a:buSzPts val="1100"/>
                        <a:buFont typeface="Arial"/>
                        <a:buNone/>
                      </a:pPr>
                      <a:r>
                        <a:rPr lang="ja-JP" sz="1400" b="1" u="none" strike="noStrike" cap="none" dirty="0">
                          <a:latin typeface="游ゴシック" panose="020B0400000000000000" pitchFamily="50" charset="-128"/>
                          <a:ea typeface="游ゴシック" panose="020B0400000000000000" pitchFamily="50" charset="-128"/>
                          <a:cs typeface="Arial"/>
                          <a:sym typeface="Arial"/>
                        </a:rPr>
                        <a:t>8. 組織体制・リソース配分</a:t>
                      </a:r>
                      <a:endParaRPr sz="1400" b="1"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9525" cap="flat" cmpd="sng">
                      <a:solidFill>
                        <a:schemeClr val="dk1"/>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269999" marR="0" lvl="0" indent="-211199" algn="l" rtl="0">
                        <a:lnSpc>
                          <a:spcPct val="125000"/>
                        </a:lnSpc>
                        <a:spcBef>
                          <a:spcPts val="0"/>
                        </a:spcBef>
                        <a:spcAft>
                          <a:spcPts val="0"/>
                        </a:spcAft>
                        <a:buClr>
                          <a:schemeClr val="dk1"/>
                        </a:buClr>
                        <a:buSzPts val="1200"/>
                        <a:buFont typeface="Arial"/>
                        <a:buChar char="●"/>
                      </a:pPr>
                      <a:r>
                        <a:rPr lang="ja-JP" sz="1200" u="none" strike="noStrike" cap="none" dirty="0">
                          <a:latin typeface="游ゴシック" panose="020B0400000000000000" pitchFamily="50" charset="-128"/>
                          <a:ea typeface="游ゴシック" panose="020B0400000000000000" pitchFamily="50" charset="-128"/>
                          <a:cs typeface="Arial"/>
                          <a:sym typeface="Arial"/>
                        </a:rPr>
                        <a:t>ナーチャリングを行う組織、人数が適切か</a:t>
                      </a:r>
                      <a:endParaRPr sz="1200" u="none" strike="noStrike" cap="none" dirty="0">
                        <a:latin typeface="游ゴシック" panose="020B0400000000000000" pitchFamily="50" charset="-128"/>
                        <a:ea typeface="游ゴシック" panose="020B0400000000000000" pitchFamily="50" charset="-128"/>
                        <a:cs typeface="Arial"/>
                        <a:sym typeface="Arial"/>
                      </a:endParaRPr>
                    </a:p>
                    <a:p>
                      <a:pPr marL="269999" marR="0" lvl="0" indent="-211199" algn="l" rtl="0">
                        <a:lnSpc>
                          <a:spcPct val="125000"/>
                        </a:lnSpc>
                        <a:spcBef>
                          <a:spcPts val="0"/>
                        </a:spcBef>
                        <a:spcAft>
                          <a:spcPts val="0"/>
                        </a:spcAft>
                        <a:buClr>
                          <a:schemeClr val="dk1"/>
                        </a:buClr>
                        <a:buSzPts val="1200"/>
                        <a:buFont typeface="Arial"/>
                        <a:buChar char="●"/>
                      </a:pPr>
                      <a:r>
                        <a:rPr lang="ja-JP" sz="1200" u="none" strike="noStrike" cap="none" dirty="0">
                          <a:latin typeface="游ゴシック" panose="020B0400000000000000" pitchFamily="50" charset="-128"/>
                          <a:ea typeface="游ゴシック" panose="020B0400000000000000" pitchFamily="50" charset="-128"/>
                          <a:cs typeface="Arial"/>
                          <a:sym typeface="Arial"/>
                        </a:rPr>
                        <a:t>トスアップするIS組織・FS組織、人数が適切か</a:t>
                      </a:r>
                      <a:endParaRPr sz="1200" u="none" strike="noStrike" cap="none" dirty="0">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rgbClr val="1B224C"/>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ja-JP" sz="14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rPr>
                        <a:t>★</a:t>
                      </a:r>
                      <a:endParaRPr sz="1100" b="1" u="none" strike="noStrike" cap="none" dirty="0">
                        <a:solidFill>
                          <a:srgbClr val="008F96"/>
                        </a:solidFill>
                        <a:latin typeface="游ゴシック" panose="020B0400000000000000" pitchFamily="50" charset="-128"/>
                        <a:ea typeface="游ゴシック" panose="020B0400000000000000" pitchFamily="50" charset="-128"/>
                        <a:cs typeface="Arial"/>
                        <a:sym typeface="Arial"/>
                      </a:endParaRPr>
                    </a:p>
                  </a:txBody>
                  <a:tcPr marL="72000" marR="72000" marT="72000" marB="72000" anchor="ctr">
                    <a:lnL w="12700" cap="flat" cmpd="sng">
                      <a:solidFill>
                        <a:srgbClr val="1B224C"/>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1B224C"/>
                      </a:solidFill>
                      <a:prstDash val="solid"/>
                      <a:round/>
                      <a:headEnd type="none" w="sm" len="sm"/>
                      <a:tailEnd type="none" w="sm" len="sm"/>
                    </a:lnT>
                    <a:lnB w="12700" cap="flat" cmpd="sng">
                      <a:solidFill>
                        <a:srgbClr val="1B224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251" name="Google Shape;251;g34f8d8407ec_0_144"/>
          <p:cNvSpPr/>
          <p:nvPr/>
        </p:nvSpPr>
        <p:spPr>
          <a:xfrm>
            <a:off x="471350" y="3000719"/>
            <a:ext cx="9000000" cy="622580"/>
          </a:xfrm>
          <a:prstGeom prst="roundRect">
            <a:avLst>
              <a:gd name="adj" fmla="val 50000"/>
            </a:avLst>
          </a:prstGeom>
          <a:solidFill>
            <a:schemeClr val="lt1"/>
          </a:solidFill>
          <a:ln w="12700" cap="flat" cmpd="sng">
            <a:solidFill>
              <a:srgbClr val="008F96"/>
            </a:solidFill>
            <a:prstDash val="solid"/>
            <a:round/>
            <a:headEnd type="none" w="sm" len="sm"/>
            <a:tailEnd type="none" w="sm" len="sm"/>
          </a:ln>
        </p:spPr>
        <p:txBody>
          <a:bodyPr spcFirstLastPara="1" wrap="square" lIns="180000" tIns="252000" rIns="180000" bIns="108000" anchor="ctr" anchorCtr="0">
            <a:noAutofit/>
          </a:bodyPr>
          <a:lstStyle/>
          <a:p>
            <a:pPr marL="0" marR="0" lvl="0" indent="0" algn="ctr" rtl="0">
              <a:lnSpc>
                <a:spcPct val="130000"/>
              </a:lnSpc>
              <a:spcBef>
                <a:spcPts val="0"/>
              </a:spcBef>
              <a:spcAft>
                <a:spcPts val="400"/>
              </a:spcAft>
              <a:buClr>
                <a:srgbClr val="000000"/>
              </a:buClr>
              <a:buSzPts val="1400"/>
              <a:buFont typeface="Arial"/>
              <a:buNone/>
            </a:pPr>
            <a:endParaRPr sz="15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52" name="Google Shape;252;g34f8d8407ec_0_144"/>
          <p:cNvSpPr/>
          <p:nvPr/>
        </p:nvSpPr>
        <p:spPr>
          <a:xfrm rot="10800000">
            <a:off x="4773587" y="2475875"/>
            <a:ext cx="358800" cy="238200"/>
          </a:xfrm>
          <a:prstGeom prst="triangle">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游ゴシック" panose="020B0400000000000000" pitchFamily="50" charset="-128"/>
              <a:ea typeface="游ゴシック" panose="020B0400000000000000" pitchFamily="50" charset="-128"/>
              <a:sym typeface="Arial"/>
            </a:endParaRPr>
          </a:p>
        </p:txBody>
      </p:sp>
      <p:sp>
        <p:nvSpPr>
          <p:cNvPr id="253" name="Google Shape;253;g34f8d8407ec_0_144"/>
          <p:cNvSpPr txBox="1"/>
          <p:nvPr/>
        </p:nvSpPr>
        <p:spPr>
          <a:xfrm>
            <a:off x="560138" y="3124113"/>
            <a:ext cx="8678400" cy="499186"/>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400"/>
              </a:spcBef>
              <a:spcAft>
                <a:spcPts val="400"/>
              </a:spcAft>
              <a:buClr>
                <a:srgbClr val="000000"/>
              </a:buClr>
              <a:buSzPts val="1400"/>
              <a:buFont typeface="Arial"/>
              <a:buNone/>
            </a:pPr>
            <a:r>
              <a:rPr lang="ja-JP" sz="1400" b="1" i="0" u="none" strike="noStrike" cap="none" dirty="0">
                <a:solidFill>
                  <a:schemeClr val="dk1"/>
                </a:solidFill>
                <a:latin typeface="游ゴシック" panose="020B0400000000000000" pitchFamily="50" charset="-128"/>
                <a:ea typeface="游ゴシック" panose="020B0400000000000000" pitchFamily="50" charset="-128"/>
                <a:sym typeface="Arial"/>
              </a:rPr>
              <a:t>商談数を増やすだけでなく、増やした後の後工程を計算し最適なリソース配分を行う</a:t>
            </a:r>
            <a:endParaRPr sz="1400" b="1" i="0" u="none" strike="noStrike" cap="none" dirty="0">
              <a:solidFill>
                <a:schemeClr val="dk1"/>
              </a:solidFill>
              <a:latin typeface="游ゴシック" panose="020B0400000000000000" pitchFamily="50" charset="-128"/>
              <a:ea typeface="游ゴシック" panose="020B0400000000000000" pitchFamily="50" charset="-128"/>
              <a:sym typeface="Arial"/>
            </a:endParaRPr>
          </a:p>
        </p:txBody>
      </p:sp>
      <p:sp>
        <p:nvSpPr>
          <p:cNvPr id="254" name="Google Shape;254;g34f8d8407ec_0_144"/>
          <p:cNvSpPr/>
          <p:nvPr/>
        </p:nvSpPr>
        <p:spPr>
          <a:xfrm>
            <a:off x="1972450" y="3965275"/>
            <a:ext cx="1225800" cy="324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現状</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55" name="Google Shape;255;g34f8d8407ec_0_144"/>
          <p:cNvSpPr/>
          <p:nvPr/>
        </p:nvSpPr>
        <p:spPr>
          <a:xfrm>
            <a:off x="6748650" y="3965275"/>
            <a:ext cx="1225800"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理想の姿</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
        <p:nvSpPr>
          <p:cNvPr id="256" name="Google Shape;256;g34f8d8407ec_0_144"/>
          <p:cNvSpPr/>
          <p:nvPr/>
        </p:nvSpPr>
        <p:spPr>
          <a:xfrm>
            <a:off x="3997212" y="2800113"/>
            <a:ext cx="1804252" cy="324000"/>
          </a:xfrm>
          <a:prstGeom prst="roundRect">
            <a:avLst>
              <a:gd name="adj" fmla="val 50000"/>
            </a:avLst>
          </a:prstGeom>
          <a:solidFill>
            <a:srgbClr val="008F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400" b="1" i="0" u="none" strike="noStrike" cap="none" dirty="0">
                <a:solidFill>
                  <a:schemeClr val="lt1"/>
                </a:solidFill>
                <a:latin typeface="游ゴシック" panose="020B0400000000000000" pitchFamily="50" charset="-128"/>
                <a:ea typeface="游ゴシック" panose="020B0400000000000000" pitchFamily="50" charset="-128"/>
                <a:sym typeface="Arial"/>
              </a:rPr>
              <a:t>対応方針</a:t>
            </a:r>
            <a:endParaRPr sz="140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sld>
</file>

<file path=ppt/theme/theme1.xml><?xml version="1.0" encoding="utf-8"?>
<a:theme xmlns:a="http://schemas.openxmlformats.org/drawingml/2006/main" name="SAIRU-PPTテーマ202308">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1740</Words>
  <Application>Microsoft Office PowerPoint</Application>
  <PresentationFormat>A4 210 x 297 mm</PresentationFormat>
  <Paragraphs>198</Paragraphs>
  <Slides>9</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MS PGothic</vt:lpstr>
      <vt:lpstr>Noto Sans Symbols</vt:lpstr>
      <vt:lpstr>游ゴシック</vt:lpstr>
      <vt:lpstr>Arial</vt:lpstr>
      <vt:lpstr>SAIRU-PPTテーマ202308</vt:lpstr>
      <vt:lpstr>ナーチャリングアセスメントの8項目</vt:lpstr>
      <vt:lpstr>1. リード・DB管理</vt:lpstr>
      <vt:lpstr>2. ペルソナ設計</vt:lpstr>
      <vt:lpstr>3. コンテンツ</vt:lpstr>
      <vt:lpstr>4. コミュニケーション設計</vt:lpstr>
      <vt:lpstr>5. インサイドセールス（IS）連携</vt:lpstr>
      <vt:lpstr>6. フィールドセールス（FS）連携</vt:lpstr>
      <vt:lpstr>7. KPI・KGI設定、効果測定</vt:lpstr>
      <vt:lpstr>8. 組織体制・リソース配分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SAIRU</dc:creator>
  <cp:lastModifiedBy>安住 久美子</cp:lastModifiedBy>
  <cp:revision>2</cp:revision>
  <dcterms:created xsi:type="dcterms:W3CDTF">2012-07-27T23:28:17Z</dcterms:created>
  <dcterms:modified xsi:type="dcterms:W3CDTF">2025-05-12T07:50:02Z</dcterms:modified>
</cp:coreProperties>
</file>