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3" r:id="rId1"/>
    <p:sldMasterId id="2147483684" r:id="rId2"/>
    <p:sldMasterId id="2147483685" r:id="rId3"/>
  </p:sldMasterIdLst>
  <p:notesMasterIdLst>
    <p:notesMasterId r:id="rId6"/>
  </p:notesMasterIdLst>
  <p:sldIdLst>
    <p:sldId id="256" r:id="rId4"/>
    <p:sldId id="257" r:id="rId5"/>
  </p:sldIdLst>
  <p:sldSz cx="9907588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1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031844-19B7-4A8A-A8C4-4322EE0EA6FD}">
  <a:tblStyle styleId="{29031844-19B7-4A8A-A8C4-4322EE0EA6F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0FBFBD5C-A713-4390-A792-9E75F01D46B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756" y="6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52509" y="685800"/>
            <a:ext cx="4953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1dbaf4ffaa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31dbaf4ffaa_0_95:notes"/>
          <p:cNvSpPr txBox="1">
            <a:spLocks noGrp="1"/>
          </p:cNvSpPr>
          <p:nvPr>
            <p:ph type="body" idx="1"/>
          </p:nvPr>
        </p:nvSpPr>
        <p:spPr>
          <a:xfrm>
            <a:off x="685802" y="4400555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06" name="Google Shape;206;g31dbaf4ffaa_0_95:notes"/>
          <p:cNvSpPr txBox="1">
            <a:spLocks noGrp="1"/>
          </p:cNvSpPr>
          <p:nvPr>
            <p:ph type="sldNum" idx="12"/>
          </p:nvPr>
        </p:nvSpPr>
        <p:spPr>
          <a:xfrm>
            <a:off x="3884620" y="8685225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275" tIns="46625" rIns="93275" bIns="466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en-US" altLang="ja" sz="1300"/>
              <a:t>1</a:t>
            </a:fld>
            <a:endParaRPr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1c4144831e_0_2:notes"/>
          <p:cNvSpPr txBox="1">
            <a:spLocks noGrp="1"/>
          </p:cNvSpPr>
          <p:nvPr>
            <p:ph type="body" idx="1"/>
          </p:nvPr>
        </p:nvSpPr>
        <p:spPr>
          <a:xfrm>
            <a:off x="686567" y="4401097"/>
            <a:ext cx="5486400" cy="35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6075" tIns="43025" rIns="86075" bIns="430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endParaRPr/>
          </a:p>
        </p:txBody>
      </p:sp>
      <p:sp>
        <p:nvSpPr>
          <p:cNvPr id="230" name="Google Shape;230;g31c4144831e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20364" y="1143179"/>
            <a:ext cx="4818900" cy="3086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37725" y="992767"/>
            <a:ext cx="9231900" cy="2737200"/>
          </a:xfrm>
          <a:prstGeom prst="rect">
            <a:avLst/>
          </a:prstGeom>
        </p:spPr>
        <p:txBody>
          <a:bodyPr spcFirstLastPara="1" wrap="square" lIns="102600" tIns="102600" rIns="102600" bIns="102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37716" y="3778833"/>
            <a:ext cx="9231900" cy="10569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37716" y="1474833"/>
            <a:ext cx="9231900" cy="2618400"/>
          </a:xfrm>
          <a:prstGeom prst="rect">
            <a:avLst/>
          </a:prstGeom>
        </p:spPr>
        <p:txBody>
          <a:bodyPr spcFirstLastPara="1" wrap="square" lIns="102600" tIns="102600" rIns="102600" bIns="102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37716" y="4202967"/>
            <a:ext cx="9231900" cy="17346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5560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4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039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14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0" name="Google Shape;6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1768056" y="2331037"/>
            <a:ext cx="7344900" cy="18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0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3349331" y="4443738"/>
            <a:ext cx="57573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5" name="Google Shape;65;p1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2">
  <p:cSld name="中表紙-h2"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1"/>
            <a:ext cx="9907200" cy="648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6"/>
          <p:cNvSpPr/>
          <p:nvPr/>
        </p:nvSpPr>
        <p:spPr>
          <a:xfrm>
            <a:off x="255031" y="236303"/>
            <a:ext cx="9397200" cy="601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6"/>
          <p:cNvSpPr txBox="1">
            <a:spLocks noGrp="1"/>
          </p:cNvSpPr>
          <p:nvPr>
            <p:ph type="ctrTitle"/>
          </p:nvPr>
        </p:nvSpPr>
        <p:spPr>
          <a:xfrm>
            <a:off x="669081" y="1982303"/>
            <a:ext cx="8568900" cy="252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2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453055" y="1001310"/>
            <a:ext cx="9001200" cy="68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7" name="Google Shape;77;p17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3055" y="1001042"/>
            <a:ext cx="9001200" cy="828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36000" anchor="ctr" anchorCtr="0">
            <a:norm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1800"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3" name="Google Shape;83;p18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h3">
  <p:cSld name="中表紙-h3">
    <p:bg>
      <p:bgPr>
        <a:solidFill>
          <a:schemeClr val="lt1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9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669081" y="2065360"/>
            <a:ext cx="85689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1" name="Google Shape;91;p19"/>
          <p:cNvCxnSpPr/>
          <p:nvPr/>
        </p:nvCxnSpPr>
        <p:spPr>
          <a:xfrm>
            <a:off x="4683567" y="382874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body" idx="1"/>
          </p:nvPr>
        </p:nvSpPr>
        <p:spPr>
          <a:xfrm>
            <a:off x="453055" y="999368"/>
            <a:ext cx="9001200" cy="972000"/>
          </a:xfrm>
          <a:prstGeom prst="rect">
            <a:avLst/>
          </a:prstGeom>
          <a:noFill/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72000" tIns="108000" rIns="72000" bIns="72000" anchor="ctr" anchorCtr="0">
            <a:noAutofit/>
          </a:bodyPr>
          <a:lstStyle>
            <a:lvl1pPr marL="457200" marR="0" lvl="0" indent="-32004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-項目別">
  <p:cSld name="中表紙-項目別">
    <p:bg>
      <p:bgPr>
        <a:solidFill>
          <a:schemeClr val="lt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/>
          <p:nvPr/>
        </p:nvSpPr>
        <p:spPr>
          <a:xfrm>
            <a:off x="255031" y="276488"/>
            <a:ext cx="9397200" cy="5976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3055" y="1677713"/>
            <a:ext cx="9001200" cy="1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1"/>
          </p:nvPr>
        </p:nvSpPr>
        <p:spPr>
          <a:xfrm>
            <a:off x="453055" y="4011143"/>
            <a:ext cx="9001200" cy="179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Autofit/>
          </a:bodyPr>
          <a:lstStyle>
            <a:lvl1pPr marL="45720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cxnSp>
        <p:nvCxnSpPr>
          <p:cNvPr id="104" name="Google Shape;104;p21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5" name="Google Shape;105;p21"/>
          <p:cNvCxnSpPr/>
          <p:nvPr/>
        </p:nvCxnSpPr>
        <p:spPr>
          <a:xfrm>
            <a:off x="4734373" y="3566160"/>
            <a:ext cx="540000" cy="0"/>
          </a:xfrm>
          <a:prstGeom prst="straightConnector1">
            <a:avLst/>
          </a:prstGeom>
          <a:noFill/>
          <a:ln w="76200" cap="flat" cmpd="sng">
            <a:solidFill>
              <a:srgbClr val="18204B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37716" y="2867800"/>
            <a:ext cx="9231900" cy="11226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/>
          <p:nvPr/>
        </p:nvSpPr>
        <p:spPr>
          <a:xfrm>
            <a:off x="-1" y="0"/>
            <a:ext cx="99072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2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2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1092332" y="1636071"/>
            <a:ext cx="8280900" cy="30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>
                <a:solidFill>
                  <a:schemeClr val="accent1"/>
                </a:solidFill>
              </a:defRPr>
            </a:lvl1pPr>
            <a:lvl2pPr marL="914400" lvl="1" indent="-228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事例">
  <p:cSld name="事例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7" name="Google Shape;117;p24"/>
          <p:cNvCxnSpPr/>
          <p:nvPr/>
        </p:nvCxnSpPr>
        <p:spPr>
          <a:xfrm>
            <a:off x="0" y="1410000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8" name="Google Shape;118;p24"/>
          <p:cNvSpPr txBox="1">
            <a:spLocks noGrp="1"/>
          </p:cNvSpPr>
          <p:nvPr>
            <p:ph type="title"/>
          </p:nvPr>
        </p:nvSpPr>
        <p:spPr>
          <a:xfrm>
            <a:off x="453055" y="373148"/>
            <a:ext cx="90012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b="1" i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4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解説スライド">
  <p:cSld name="解説スライド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>
            <a:spLocks noGrp="1"/>
          </p:cNvSpPr>
          <p:nvPr>
            <p:ph type="title"/>
          </p:nvPr>
        </p:nvSpPr>
        <p:spPr>
          <a:xfrm>
            <a:off x="1689857" y="269220"/>
            <a:ext cx="77643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3" name="Google Shape;123;p2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4" name="Google Shape;124;p25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サブタイトル">
  <p:cSld name="タイトルとサブタイトル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6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6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28" name="Google Shape;128;p2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9" name="Google Shape;129;p26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30" name="Google Shape;130;p26"/>
          <p:cNvSpPr/>
          <p:nvPr/>
        </p:nvSpPr>
        <p:spPr>
          <a:xfrm>
            <a:off x="0" y="800727"/>
            <a:ext cx="9907200" cy="1080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6"/>
          <p:cNvSpPr txBox="1">
            <a:spLocks noGrp="1"/>
          </p:cNvSpPr>
          <p:nvPr>
            <p:ph type="body" idx="1"/>
          </p:nvPr>
        </p:nvSpPr>
        <p:spPr>
          <a:xfrm>
            <a:off x="452493" y="1005522"/>
            <a:ext cx="9002400" cy="6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2pPr>
            <a:lvl3pPr marL="137160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4pPr>
            <a:lvl5pPr marL="228600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600" b="1" i="0">
                <a:latin typeface="Arial"/>
                <a:ea typeface="Arial"/>
                <a:cs typeface="Arial"/>
                <a:sym typeface="Arial"/>
              </a:defRPr>
            </a:lvl5pPr>
            <a:lvl6pPr marL="274320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>
            <a:spLocks noGrp="1"/>
          </p:cNvSpPr>
          <p:nvPr>
            <p:ph type="ctrTitle"/>
          </p:nvPr>
        </p:nvSpPr>
        <p:spPr>
          <a:xfrm>
            <a:off x="1188161" y="2519048"/>
            <a:ext cx="77739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8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2353" y="5104938"/>
            <a:ext cx="1845199" cy="618141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28"/>
          <p:cNvSpPr txBox="1"/>
          <p:nvPr/>
        </p:nvSpPr>
        <p:spPr>
          <a:xfrm>
            <a:off x="3038208" y="5255588"/>
            <a:ext cx="59238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ja" sz="2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8"/>
          <p:cNvSpPr/>
          <p:nvPr/>
        </p:nvSpPr>
        <p:spPr>
          <a:xfrm>
            <a:off x="1" y="0"/>
            <a:ext cx="95700" cy="6858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131837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">
  <p:cSld name="目次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44" name="Google Shape;144;p29"/>
          <p:cNvSpPr txBox="1">
            <a:spLocks noGrp="1"/>
          </p:cNvSpPr>
          <p:nvPr>
            <p:ph type="body" idx="1"/>
          </p:nvPr>
        </p:nvSpPr>
        <p:spPr>
          <a:xfrm>
            <a:off x="628544" y="1309671"/>
            <a:ext cx="8649600" cy="50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40"/>
              <a:buChar char="●"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2pPr>
            <a:lvl3pPr marL="1371600" lvl="2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3pPr>
            <a:lvl4pPr marL="1828800" lvl="3" indent="-30988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4pPr>
            <a:lvl5pPr marL="2286000" lvl="4" indent="-309879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80"/>
              <a:buChar char="•"/>
              <a:defRPr b="0" i="0">
                <a:latin typeface="MS PGothic"/>
                <a:ea typeface="MS PGothic"/>
                <a:cs typeface="MS PGothic"/>
                <a:sym typeface="MS PGothic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45" name="Google Shape;145;p29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6" name="Google Shape;146;p29"/>
          <p:cNvSpPr txBox="1">
            <a:spLocks noGrp="1"/>
          </p:cNvSpPr>
          <p:nvPr>
            <p:ph type="ftr" idx="11"/>
          </p:nvPr>
        </p:nvSpPr>
        <p:spPr>
          <a:xfrm>
            <a:off x="8685407" y="6577352"/>
            <a:ext cx="8670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9"/>
          <p:cNvSpPr txBox="1">
            <a:spLocks noGrp="1"/>
          </p:cNvSpPr>
          <p:nvPr>
            <p:ph type="sldNum" idx="12"/>
          </p:nvPr>
        </p:nvSpPr>
        <p:spPr>
          <a:xfrm>
            <a:off x="9552503" y="6582243"/>
            <a:ext cx="217200" cy="1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48" name="Google Shape;148;p29"/>
          <p:cNvSpPr txBox="1">
            <a:spLocks noGrp="1"/>
          </p:cNvSpPr>
          <p:nvPr>
            <p:ph type="title"/>
          </p:nvPr>
        </p:nvSpPr>
        <p:spPr>
          <a:xfrm>
            <a:off x="628909" y="37314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アジェンダ">
  <p:cSld name="アジェンダ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51" name="Google Shape;151;p30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30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0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0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55" name="Google Shape;155;p30"/>
          <p:cNvSpPr txBox="1">
            <a:spLocks noGrp="1"/>
          </p:cNvSpPr>
          <p:nvPr>
            <p:ph type="body" idx="1"/>
          </p:nvPr>
        </p:nvSpPr>
        <p:spPr>
          <a:xfrm>
            <a:off x="628909" y="1532503"/>
            <a:ext cx="8649600" cy="39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36576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60"/>
              <a:buFont typeface="Arial"/>
              <a:buAutoNum type="arabicPeriod"/>
              <a:defRPr/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2pPr>
            <a:lvl3pPr marL="1371600" lvl="2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3pPr>
            <a:lvl4pPr marL="1828800" lvl="3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4pPr>
            <a:lvl5pPr marL="2286000" lvl="4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AutoNum type="arabicPeriod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中表紙">
  <p:cSld name="中表紙">
    <p:bg>
      <p:bgPr>
        <a:solidFill>
          <a:srgbClr val="F2F2F2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>
            <a:spLocks noGrp="1"/>
          </p:cNvSpPr>
          <p:nvPr>
            <p:ph type="ctrTitle"/>
          </p:nvPr>
        </p:nvSpPr>
        <p:spPr>
          <a:xfrm>
            <a:off x="1263845" y="2876726"/>
            <a:ext cx="7379400" cy="74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MS PGothic"/>
              <a:buNone/>
              <a:defRPr sz="44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31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1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">
  <p:cSld name="重要なメッセージ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 txBox="1">
            <a:spLocks noGrp="1"/>
          </p:cNvSpPr>
          <p:nvPr>
            <p:ph type="body" idx="1"/>
          </p:nvPr>
        </p:nvSpPr>
        <p:spPr>
          <a:xfrm>
            <a:off x="628726" y="1082589"/>
            <a:ext cx="8649600" cy="5622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08000" rIns="144000" bIns="144000" anchor="t" anchorCtr="0">
            <a:sp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oto Sans Symbols"/>
              <a:buNone/>
              <a:defRPr sz="2000" b="0" i="0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2" name="Google Shape;162;p32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3" name="Google Shape;163;p32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64" name="Google Shape;164;p32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5" name="Google Shape;165;p32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2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37716" y="593367"/>
            <a:ext cx="9231900" cy="7635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37716" y="1536633"/>
            <a:ext cx="9231900" cy="45552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>
  <p:cSld name="タイトルのみ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3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69" name="Google Shape;169;p33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70" name="Google Shape;170;p33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1" name="Google Shape;171;p33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33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>
  <p:cSld name="基本レイアウト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4"/>
          <p:cNvSpPr txBox="1">
            <a:spLocks noGrp="1"/>
          </p:cNvSpPr>
          <p:nvPr>
            <p:ph type="body" idx="1"/>
          </p:nvPr>
        </p:nvSpPr>
        <p:spPr>
          <a:xfrm>
            <a:off x="628906" y="1082590"/>
            <a:ext cx="8649300" cy="5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None/>
              <a:defRPr sz="16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3pPr>
            <a:lvl4pPr marL="1828800" lvl="3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4pPr>
            <a:lvl5pPr marL="2286000" lvl="4" indent="-22860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20"/>
              <a:buNone/>
              <a:defRPr sz="1400"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5" name="Google Shape;175;p34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76" name="Google Shape;176;p34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7" name="Google Shape;177;p34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34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34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重要なメッセージ(箇条書き)">
  <p:cSld name="重要なメッセージ(箇条書き)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5"/>
          <p:cNvSpPr txBox="1">
            <a:spLocks noGrp="1"/>
          </p:cNvSpPr>
          <p:nvPr>
            <p:ph type="body" idx="1"/>
          </p:nvPr>
        </p:nvSpPr>
        <p:spPr>
          <a:xfrm>
            <a:off x="628908" y="1086050"/>
            <a:ext cx="8649300" cy="1239300"/>
          </a:xfrm>
          <a:prstGeom prst="rect">
            <a:avLst/>
          </a:prstGeom>
          <a:solidFill>
            <a:schemeClr val="lt1"/>
          </a:solidFill>
          <a:ln w="317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0000" tIns="108000" rIns="180000" bIns="108000" anchor="t" anchorCtr="0">
            <a:sp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>
                <a:latin typeface="MS PGothic"/>
                <a:ea typeface="MS PGothic"/>
                <a:cs typeface="MS PGothic"/>
                <a:sym typeface="MS PGothic"/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/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2" name="Google Shape;182;p35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b="0" i="0"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5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cxnSp>
        <p:nvCxnSpPr>
          <p:cNvPr id="184" name="Google Shape;184;p35"/>
          <p:cNvCxnSpPr/>
          <p:nvPr/>
        </p:nvCxnSpPr>
        <p:spPr>
          <a:xfrm>
            <a:off x="0" y="790567"/>
            <a:ext cx="9907200" cy="0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35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5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>
  <p:cSld name="白紙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6"/>
          <p:cNvSpPr/>
          <p:nvPr/>
        </p:nvSpPr>
        <p:spPr>
          <a:xfrm>
            <a:off x="0" y="0"/>
            <a:ext cx="9907200" cy="4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89" name="Google Shape;189;p36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6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B">
  <p:cSld name="表紙-B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Google Shape;192;p37" descr="人, 男性, 立っている, 壁 が含まれている画像&#10;&#10;&#10;&#10;自動的に生成された説明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932447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37"/>
          <p:cNvSpPr/>
          <p:nvPr/>
        </p:nvSpPr>
        <p:spPr>
          <a:xfrm>
            <a:off x="914511" y="1136672"/>
            <a:ext cx="8992800" cy="4401900"/>
          </a:xfrm>
          <a:prstGeom prst="rect">
            <a:avLst/>
          </a:prstGeom>
          <a:solidFill>
            <a:schemeClr val="dk1">
              <a:alpha val="8353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194" name="Google Shape;194;p37"/>
          <p:cNvSpPr txBox="1">
            <a:spLocks noGrp="1"/>
          </p:cNvSpPr>
          <p:nvPr>
            <p:ph type="ctrTitle"/>
          </p:nvPr>
        </p:nvSpPr>
        <p:spPr>
          <a:xfrm>
            <a:off x="1768054" y="2086486"/>
            <a:ext cx="7338900" cy="16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S PGothic"/>
              <a:buNone/>
              <a:defRPr sz="3600" b="0" i="0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195" name="Google Shape;195;p37"/>
          <p:cNvCxnSpPr/>
          <p:nvPr/>
        </p:nvCxnSpPr>
        <p:spPr>
          <a:xfrm>
            <a:off x="1768054" y="4934483"/>
            <a:ext cx="73389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6" name="Google Shape;196;p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68054" y="4429908"/>
            <a:ext cx="1353047" cy="281885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37"/>
          <p:cNvSpPr txBox="1"/>
          <p:nvPr/>
        </p:nvSpPr>
        <p:spPr>
          <a:xfrm>
            <a:off x="3359181" y="4502353"/>
            <a:ext cx="12603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ja" sz="1600" b="0" i="0" u="none" strike="noStrike" cap="none">
                <a:solidFill>
                  <a:schemeClr val="lt1"/>
                </a:solidFill>
                <a:latin typeface="MS PGothic"/>
                <a:ea typeface="MS PGothic"/>
                <a:cs typeface="MS PGothic"/>
                <a:sym typeface="MS PGothic"/>
              </a:rPr>
              <a:t>株式会社才流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目次 1">
  <p:cSld name="1_目次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8"/>
          <p:cNvSpPr txBox="1">
            <a:spLocks noGrp="1"/>
          </p:cNvSpPr>
          <p:nvPr>
            <p:ph type="sldNum" idx="12"/>
          </p:nvPr>
        </p:nvSpPr>
        <p:spPr>
          <a:xfrm>
            <a:off x="9696901" y="6670869"/>
            <a:ext cx="136200" cy="1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200" name="Google Shape;200;p38"/>
          <p:cNvSpPr txBox="1">
            <a:spLocks noGrp="1"/>
          </p:cNvSpPr>
          <p:nvPr>
            <p:ph type="body" idx="1"/>
          </p:nvPr>
        </p:nvSpPr>
        <p:spPr>
          <a:xfrm>
            <a:off x="628908" y="1172624"/>
            <a:ext cx="8649300" cy="507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3pPr>
            <a:lvl4pPr marL="1828800" lvl="3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38"/>
          <p:cNvSpPr txBox="1">
            <a:spLocks noGrp="1"/>
          </p:cNvSpPr>
          <p:nvPr>
            <p:ph type="title"/>
          </p:nvPr>
        </p:nvSpPr>
        <p:spPr>
          <a:xfrm>
            <a:off x="628907" y="283264"/>
            <a:ext cx="8649300" cy="3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202" name="Google Shape;202;p38"/>
          <p:cNvCxnSpPr/>
          <p:nvPr/>
        </p:nvCxnSpPr>
        <p:spPr>
          <a:xfrm>
            <a:off x="628907" y="756127"/>
            <a:ext cx="8649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37716" y="593367"/>
            <a:ext cx="9231900" cy="7635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37716" y="1536633"/>
            <a:ext cx="4333800" cy="45552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235734" y="1536633"/>
            <a:ext cx="4333800" cy="45552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37716" y="593367"/>
            <a:ext cx="9231900" cy="7635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37716" y="740800"/>
            <a:ext cx="3042300" cy="1007700"/>
          </a:xfrm>
          <a:prstGeom prst="rect">
            <a:avLst/>
          </a:prstGeom>
        </p:spPr>
        <p:txBody>
          <a:bodyPr spcFirstLastPara="1" wrap="square" lIns="102600" tIns="102600" rIns="102600" bIns="1026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37716" y="1852800"/>
            <a:ext cx="3042300" cy="42393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1pPr>
            <a:lvl2pPr marL="914400" lvl="1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2pPr>
            <a:lvl3pPr marL="1371600" lvl="2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3pPr>
            <a:lvl4pPr marL="1828800" lvl="3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4pPr>
            <a:lvl5pPr marL="2286000" lvl="4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5pPr>
            <a:lvl6pPr marL="2743200" lvl="5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6pPr>
            <a:lvl7pPr marL="3200400" lvl="6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 sz="1300"/>
            </a:lvl7pPr>
            <a:lvl8pPr marL="3657600" lvl="7" indent="-311150">
              <a:spcBef>
                <a:spcPts val="0"/>
              </a:spcBef>
              <a:spcAft>
                <a:spcPts val="0"/>
              </a:spcAft>
              <a:buSzPts val="1300"/>
              <a:buChar char="○"/>
              <a:defRPr sz="1300"/>
            </a:lvl8pPr>
            <a:lvl9pPr marL="4114800" lvl="8" indent="-311150">
              <a:spcBef>
                <a:spcPts val="0"/>
              </a:spcBef>
              <a:spcAft>
                <a:spcPts val="0"/>
              </a:spcAft>
              <a:buSzPts val="1300"/>
              <a:buChar char="■"/>
              <a:defRPr sz="13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1169" y="600200"/>
            <a:ext cx="6899400" cy="54543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953600" y="-167"/>
            <a:ext cx="49536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02600" tIns="102600" rIns="102600" bIns="102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87660" y="1644233"/>
            <a:ext cx="4382700" cy="1976400"/>
          </a:xfrm>
          <a:prstGeom prst="rect">
            <a:avLst/>
          </a:prstGeom>
        </p:spPr>
        <p:txBody>
          <a:bodyPr spcFirstLastPara="1" wrap="square" lIns="102600" tIns="102600" rIns="102600" bIns="1026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1pPr>
            <a:lvl2pPr lvl="1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2pPr>
            <a:lvl3pPr lvl="2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3pPr>
            <a:lvl4pPr lvl="3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4pPr>
            <a:lvl5pPr lvl="4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5pPr>
            <a:lvl6pPr lvl="5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6pPr>
            <a:lvl7pPr lvl="6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7pPr>
            <a:lvl8pPr lvl="7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8pPr>
            <a:lvl9pPr lvl="8" algn="ctr">
              <a:spcBef>
                <a:spcPts val="0"/>
              </a:spcBef>
              <a:spcAft>
                <a:spcPts val="0"/>
              </a:spcAft>
              <a:buSzPts val="4700"/>
              <a:buNone/>
              <a:defRPr sz="4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87660" y="3737433"/>
            <a:ext cx="4382700" cy="1646700"/>
          </a:xfrm>
          <a:prstGeom prst="rect">
            <a:avLst/>
          </a:prstGeom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351773" y="965433"/>
            <a:ext cx="4157400" cy="49269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37716" y="5640767"/>
            <a:ext cx="6499500" cy="8067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37716" y="593367"/>
            <a:ext cx="92319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102600" rIns="102600" bIns="1026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37716" y="1536633"/>
            <a:ext cx="92319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102600" rIns="102600" bIns="102600" anchor="t" anchorCtr="0">
            <a:normAutofit/>
          </a:bodyPr>
          <a:lstStyle>
            <a:lvl1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1pPr>
            <a:lvl2pPr marL="914400" lvl="1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2pPr>
            <a:lvl3pPr marL="1371600" lvl="2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3pPr>
            <a:lvl4pPr marL="1828800" lvl="3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4pPr>
            <a:lvl5pPr marL="2286000" lvl="4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5pPr>
            <a:lvl6pPr marL="2743200" lvl="5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6pPr>
            <a:lvl7pPr marL="3200400" lvl="6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●"/>
              <a:defRPr sz="1600">
                <a:solidFill>
                  <a:schemeClr val="dk2"/>
                </a:solidFill>
              </a:defRPr>
            </a:lvl7pPr>
            <a:lvl8pPr marL="3657600" lvl="7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○"/>
              <a:defRPr sz="1600">
                <a:solidFill>
                  <a:schemeClr val="dk2"/>
                </a:solidFill>
              </a:defRPr>
            </a:lvl8pPr>
            <a:lvl9pPr marL="4114800" lvl="8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Char char="■"/>
              <a:defRPr sz="16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79608" y="6217622"/>
            <a:ext cx="594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2600" tIns="102600" rIns="102600" bIns="102600" anchor="ctr" anchorCtr="0">
            <a:norm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135577" y="6573606"/>
            <a:ext cx="648000" cy="2170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" name="Google Shape;52;p13"/>
          <p:cNvCxnSpPr/>
          <p:nvPr/>
        </p:nvCxnSpPr>
        <p:spPr>
          <a:xfrm>
            <a:off x="0" y="6484604"/>
            <a:ext cx="9907200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135052" y="6492875"/>
            <a:ext cx="1772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453055" y="269220"/>
            <a:ext cx="90012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453055" y="1210296"/>
            <a:ext cx="9001200" cy="50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>
            <a:spLocks noGrp="1"/>
          </p:cNvSpPr>
          <p:nvPr>
            <p:ph type="body" idx="1"/>
          </p:nvPr>
        </p:nvSpPr>
        <p:spPr>
          <a:xfrm>
            <a:off x="628908" y="1187669"/>
            <a:ext cx="8649300" cy="50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>
            <a:lvl1pPr marL="457200" marR="0" lvl="0" indent="-32004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  <a:defRPr sz="20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Google Shape;135;p27"/>
          <p:cNvSpPr txBox="1">
            <a:spLocks noGrp="1"/>
          </p:cNvSpPr>
          <p:nvPr>
            <p:ph type="sldNum" idx="12"/>
          </p:nvPr>
        </p:nvSpPr>
        <p:spPr>
          <a:xfrm>
            <a:off x="9497969" y="6480675"/>
            <a:ext cx="4092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36" name="Google Shape;136;p27"/>
          <p:cNvSpPr txBox="1">
            <a:spLocks noGrp="1"/>
          </p:cNvSpPr>
          <p:nvPr>
            <p:ph type="ftr" idx="11"/>
          </p:nvPr>
        </p:nvSpPr>
        <p:spPr>
          <a:xfrm>
            <a:off x="8336465" y="6475785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>
            <a:lvl1pPr marR="0"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7F7F7F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>
            <a:spLocks noGrp="1"/>
          </p:cNvSpPr>
          <p:nvPr>
            <p:ph type="title"/>
          </p:nvPr>
        </p:nvSpPr>
        <p:spPr>
          <a:xfrm>
            <a:off x="628909" y="310088"/>
            <a:ext cx="86493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MS PGothic"/>
              <a:buNone/>
            </a:pPr>
            <a:r>
              <a:rPr lang="ja" b="1">
                <a:latin typeface="Arial"/>
                <a:ea typeface="Arial"/>
                <a:cs typeface="Arial"/>
                <a:sym typeface="Arial"/>
              </a:rPr>
              <a:t>汎用カスタマージャーニーマップ（採用担当）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9" name="Google Shape;209;p39"/>
          <p:cNvGraphicFramePr/>
          <p:nvPr/>
        </p:nvGraphicFramePr>
        <p:xfrm>
          <a:off x="628907" y="1739579"/>
          <a:ext cx="8649425" cy="4693860"/>
        </p:xfrm>
        <a:graphic>
          <a:graphicData uri="http://schemas.openxmlformats.org/drawingml/2006/table">
            <a:tbl>
              <a:tblPr>
                <a:noFill/>
                <a:tableStyleId>{29031844-19B7-4A8A-A8C4-4322EE0EA6FD}</a:tableStyleId>
              </a:tblPr>
              <a:tblGrid>
                <a:gridCol w="10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4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5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2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5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行動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endParaRPr sz="1000" b="1" i="0" u="none" strike="noStrike" cap="none">
                        <a:solidFill>
                          <a:srgbClr val="1B224C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36000" marT="108000" marB="108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タッチ</a:t>
                      </a:r>
                      <a:b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</a:b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ポイント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支援会社の担当者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検索エンジン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業界メディア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支援会社の担当者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社内の関係者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検索エンジン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サービスサイト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サービス資料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比較サイト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セミナー・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ウェビナー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導入企業への接触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比較サイト・SNS</a:t>
                      </a:r>
                      <a:br>
                        <a:rPr lang="ja" sz="1200">
                          <a:solidFill>
                            <a:schemeClr val="dk1"/>
                          </a:solidFill>
                        </a:rPr>
                      </a:br>
                      <a:r>
                        <a:rPr lang="ja" sz="1200">
                          <a:solidFill>
                            <a:schemeClr val="dk1"/>
                          </a:solidFill>
                        </a:rPr>
                        <a:t>(クチコミ）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営業（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インサイドセールス</a:t>
                      </a:r>
                      <a:r>
                        <a:rPr lang="ja" sz="1200">
                          <a:solidFill>
                            <a:schemeClr val="dk1"/>
                          </a:solidFill>
                        </a:rPr>
                        <a:t>）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営業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1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目的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〇〇を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認知してもらう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の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サービス内容・強みを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理解してもらう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自社の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課題を</a:t>
                      </a: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〇〇</a:t>
                      </a: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で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解決できそうと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感じてもらう</a:t>
                      </a:r>
                      <a:endParaRPr sz="12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224C"/>
                        </a:buClr>
                        <a:buSzPts val="1000"/>
                        <a:buFont typeface="Noto Sans Symbols"/>
                        <a:buNone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契約</a:t>
                      </a:r>
                      <a:endParaRPr sz="160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ja" sz="1200">
                          <a:solidFill>
                            <a:srgbClr val="FFFFFF"/>
                          </a:solidFill>
                        </a:rPr>
                        <a:t>施策</a:t>
                      </a:r>
                      <a:r>
                        <a:rPr lang="ja" sz="1200" b="0" i="0" u="none" strike="noStrike" cap="none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例</a:t>
                      </a:r>
                      <a:endParaRPr sz="16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1B224C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課題喚起型コンテンツ</a:t>
                      </a:r>
                      <a:br>
                        <a:rPr lang="ja" sz="1100">
                          <a:solidFill>
                            <a:schemeClr val="dk1"/>
                          </a:solidFill>
                        </a:rPr>
                      </a:br>
                      <a:r>
                        <a:rPr lang="ja" sz="800">
                          <a:solidFill>
                            <a:schemeClr val="dk1"/>
                          </a:solidFill>
                        </a:rPr>
                        <a:t>（法改正・ペーパーレス化）</a:t>
                      </a:r>
                      <a:endParaRPr sz="8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28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導入事例（業界メディアに記事広告を出稿）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287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Char char="●"/>
                      </a:pPr>
                      <a:r>
                        <a:rPr lang="ja" sz="1100">
                          <a:solidFill>
                            <a:schemeClr val="dk1"/>
                          </a:solidFill>
                        </a:rPr>
                        <a:t>パートナー企業向け</a:t>
                      </a:r>
                      <a:br>
                        <a:rPr lang="ja" sz="1100">
                          <a:solidFill>
                            <a:schemeClr val="dk1"/>
                          </a:solidFill>
                        </a:rPr>
                      </a:br>
                      <a:r>
                        <a:rPr lang="ja" sz="1100">
                          <a:solidFill>
                            <a:schemeClr val="dk1"/>
                          </a:solidFill>
                        </a:rPr>
                        <a:t>リーフレットの整備</a:t>
                      </a:r>
                      <a:endParaRPr sz="11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導入事例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業界別解決例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課題別解決例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ソリューション紹介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目標達成のステップ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費用対効果コンテンツ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サポート紹介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Noto Sans Symbols"/>
                        <a:buChar char="●"/>
                      </a:pPr>
                      <a:r>
                        <a:rPr lang="ja" sz="1200" u="none" strike="noStrike" cap="none">
                          <a:solidFill>
                            <a:schemeClr val="dk1"/>
                          </a:solidFill>
                        </a:rPr>
                        <a:t>見積もり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  <a:p>
                      <a:pPr marL="136525" marR="0" lvl="0" indent="-1492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●"/>
                      </a:pPr>
                      <a:r>
                        <a:rPr lang="ja" sz="1200">
                          <a:solidFill>
                            <a:schemeClr val="dk1"/>
                          </a:solidFill>
                        </a:rPr>
                        <a:t>個別提案書</a:t>
                      </a:r>
                      <a:endParaRPr sz="12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108000" marR="72000" marT="108000" marB="108000" anchor="ctr">
                    <a:lnL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10" name="Google Shape;210;p39"/>
          <p:cNvGrpSpPr/>
          <p:nvPr/>
        </p:nvGrpSpPr>
        <p:grpSpPr>
          <a:xfrm>
            <a:off x="1758075" y="1206798"/>
            <a:ext cx="7520194" cy="398700"/>
            <a:chOff x="0" y="0"/>
            <a:chExt cx="7519442" cy="398700"/>
          </a:xfrm>
        </p:grpSpPr>
        <p:sp>
          <p:nvSpPr>
            <p:cNvPr id="211" name="Google Shape;211;p39"/>
            <p:cNvSpPr/>
            <p:nvPr/>
          </p:nvSpPr>
          <p:spPr>
            <a:xfrm>
              <a:off x="0" y="0"/>
              <a:ext cx="2133300" cy="398700"/>
            </a:xfrm>
            <a:prstGeom prst="homePlate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39"/>
            <p:cNvSpPr txBox="1"/>
            <p:nvPr/>
          </p:nvSpPr>
          <p:spPr>
            <a:xfrm>
              <a:off x="0" y="0"/>
              <a:ext cx="20334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認知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39"/>
            <p:cNvSpPr/>
            <p:nvPr/>
          </p:nvSpPr>
          <p:spPr>
            <a:xfrm>
              <a:off x="1708126" y="0"/>
              <a:ext cx="22365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39"/>
            <p:cNvSpPr txBox="1"/>
            <p:nvPr/>
          </p:nvSpPr>
          <p:spPr>
            <a:xfrm>
              <a:off x="1907443" y="0"/>
              <a:ext cx="1837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理解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39"/>
            <p:cNvSpPr/>
            <p:nvPr/>
          </p:nvSpPr>
          <p:spPr>
            <a:xfrm>
              <a:off x="3517879" y="0"/>
              <a:ext cx="22932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9"/>
            <p:cNvSpPr txBox="1"/>
            <p:nvPr/>
          </p:nvSpPr>
          <p:spPr>
            <a:xfrm>
              <a:off x="3717196" y="0"/>
              <a:ext cx="18948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検討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9"/>
            <p:cNvSpPr/>
            <p:nvPr/>
          </p:nvSpPr>
          <p:spPr>
            <a:xfrm>
              <a:off x="5386142" y="0"/>
              <a:ext cx="2133300" cy="398700"/>
            </a:xfrm>
            <a:prstGeom prst="chevron">
              <a:avLst>
                <a:gd name="adj" fmla="val 50000"/>
              </a:avLst>
            </a:prstGeom>
            <a:solidFill>
              <a:srgbClr val="00ACBA"/>
            </a:solidFill>
            <a:ln w="12700" cap="flat" cmpd="sng">
              <a:solidFill>
                <a:srgbClr val="FFFFFF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39"/>
            <p:cNvSpPr txBox="1"/>
            <p:nvPr/>
          </p:nvSpPr>
          <p:spPr>
            <a:xfrm>
              <a:off x="5585459" y="0"/>
              <a:ext cx="1734600" cy="39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000" tIns="36000" rIns="3600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200"/>
                <a:buFont typeface="Arial"/>
                <a:buNone/>
              </a:pPr>
              <a:r>
                <a:rPr lang="ja" sz="1200" b="1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商談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9" name="Google Shape;219;p39"/>
          <p:cNvSpPr txBox="1"/>
          <p:nvPr/>
        </p:nvSpPr>
        <p:spPr>
          <a:xfrm>
            <a:off x="628907" y="1206798"/>
            <a:ext cx="1007400" cy="398700"/>
          </a:xfrm>
          <a:prstGeom prst="rect">
            <a:avLst/>
          </a:prstGeom>
          <a:solidFill>
            <a:srgbClr val="1B224C"/>
          </a:solidFill>
          <a:ln w="12700" cap="flat" cmpd="sng">
            <a:solidFill>
              <a:srgbClr val="1B224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44000" tIns="144000" rIns="144000" bIns="144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ファネル</a:t>
            </a:r>
            <a:endParaRPr sz="12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p39"/>
          <p:cNvSpPr/>
          <p:nvPr/>
        </p:nvSpPr>
        <p:spPr>
          <a:xfrm>
            <a:off x="3304913" y="2352654"/>
            <a:ext cx="43056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9"/>
          <p:cNvSpPr/>
          <p:nvPr/>
        </p:nvSpPr>
        <p:spPr>
          <a:xfrm>
            <a:off x="3421232" y="1889552"/>
            <a:ext cx="4194000" cy="319200"/>
          </a:xfrm>
          <a:prstGeom prst="rightArrow">
            <a:avLst>
              <a:gd name="adj1" fmla="val 46459"/>
              <a:gd name="adj2" fmla="val 46128"/>
            </a:avLst>
          </a:prstGeom>
          <a:solidFill>
            <a:srgbClr val="1B224C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9"/>
          <p:cNvSpPr/>
          <p:nvPr/>
        </p:nvSpPr>
        <p:spPr>
          <a:xfrm>
            <a:off x="5654391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>
                <a:solidFill>
                  <a:srgbClr val="1B224C"/>
                </a:solidFill>
              </a:rPr>
              <a:t>〇〇が</a:t>
            </a: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自社の課題を解決できるか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詳しく調べる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p39"/>
          <p:cNvSpPr/>
          <p:nvPr/>
        </p:nvSpPr>
        <p:spPr>
          <a:xfrm>
            <a:off x="1842381" y="2338965"/>
            <a:ext cx="1663200" cy="464400"/>
          </a:xfrm>
          <a:prstGeom prst="roundRect">
            <a:avLst>
              <a:gd name="adj" fmla="val 6069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>
                <a:solidFill>
                  <a:srgbClr val="1B224C"/>
                </a:solidFill>
              </a:rPr>
              <a:t>商材</a:t>
            </a: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に関して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情報収集を始める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39"/>
          <p:cNvSpPr/>
          <p:nvPr/>
        </p:nvSpPr>
        <p:spPr>
          <a:xfrm>
            <a:off x="1842381" y="1802802"/>
            <a:ext cx="1663200" cy="452100"/>
          </a:xfrm>
          <a:prstGeom prst="roundRect">
            <a:avLst>
              <a:gd name="adj" fmla="val 6411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（ニーズ潜在）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39"/>
          <p:cNvSpPr/>
          <p:nvPr/>
        </p:nvSpPr>
        <p:spPr>
          <a:xfrm>
            <a:off x="3749160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>
                <a:solidFill>
                  <a:srgbClr val="1B224C"/>
                </a:solidFill>
              </a:rPr>
              <a:t>〇〇</a:t>
            </a: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について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調べ他社と比較する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9"/>
          <p:cNvSpPr/>
          <p:nvPr/>
        </p:nvSpPr>
        <p:spPr>
          <a:xfrm>
            <a:off x="7559622" y="1796729"/>
            <a:ext cx="1663200" cy="1012500"/>
          </a:xfrm>
          <a:prstGeom prst="roundRect">
            <a:avLst>
              <a:gd name="adj" fmla="val 2660"/>
            </a:avLst>
          </a:prstGeom>
          <a:solidFill>
            <a:srgbClr val="F2F2F2"/>
          </a:solidFill>
          <a:ln w="19050" cap="flat" cmpd="sng">
            <a:solidFill>
              <a:srgbClr val="1B224C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72000" tIns="36000" rIns="72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ja" sz="1200" b="0" i="0" u="none" strike="noStrike" cap="none">
                <a:solidFill>
                  <a:srgbClr val="1B224C"/>
                </a:solidFill>
                <a:latin typeface="Arial"/>
                <a:ea typeface="Arial"/>
                <a:cs typeface="Arial"/>
                <a:sym typeface="Arial"/>
              </a:rPr>
              <a:t>商談</a:t>
            </a:r>
            <a:endParaRPr sz="1200" b="0" i="0" u="none" strike="noStrike" cap="none">
              <a:solidFill>
                <a:srgbClr val="1B224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Google Shape;227;p39"/>
          <p:cNvSpPr txBox="1"/>
          <p:nvPr/>
        </p:nvSpPr>
        <p:spPr>
          <a:xfrm>
            <a:off x="8631140" y="6489283"/>
            <a:ext cx="1140300" cy="17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ja" sz="900" b="1" i="0" u="none" strike="noStrike" cap="none">
                <a:solidFill>
                  <a:srgbClr val="1B224C"/>
                </a:solidFill>
                <a:latin typeface="MS PGothic"/>
                <a:ea typeface="MS PGothic"/>
                <a:cs typeface="MS PGothic"/>
                <a:sym typeface="MS PGothic"/>
              </a:rPr>
              <a:t>SAIRU</a:t>
            </a:r>
            <a:endParaRPr sz="900" b="1" i="0" u="none" strike="noStrike" cap="none">
              <a:solidFill>
                <a:srgbClr val="1B224C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40"/>
          <p:cNvSpPr txBox="1">
            <a:spLocks noGrp="1"/>
          </p:cNvSpPr>
          <p:nvPr>
            <p:ph type="title"/>
          </p:nvPr>
        </p:nvSpPr>
        <p:spPr>
          <a:xfrm>
            <a:off x="453110" y="269220"/>
            <a:ext cx="90024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468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ja" sz="2150" b="1">
                <a:latin typeface="Arial"/>
                <a:ea typeface="Arial"/>
                <a:cs typeface="Arial"/>
                <a:sym typeface="Arial"/>
              </a:rPr>
              <a:t>代表的な施策例（</a:t>
            </a:r>
            <a:r>
              <a:rPr lang="ja" sz="2150"/>
              <a:t>採用</a:t>
            </a:r>
            <a:r>
              <a:rPr lang="ja" sz="2150" b="1">
                <a:latin typeface="Arial"/>
                <a:ea typeface="Arial"/>
                <a:cs typeface="Arial"/>
                <a:sym typeface="Arial"/>
              </a:rPr>
              <a:t>担当）</a:t>
            </a:r>
            <a:endParaRPr sz="2150"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3" name="Google Shape;233;p40"/>
          <p:cNvGraphicFramePr/>
          <p:nvPr/>
        </p:nvGraphicFramePr>
        <p:xfrm>
          <a:off x="651442" y="109297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{0FBFBD5C-A713-4390-A792-9E75F01D46B6}</a:tableStyleId>
              </a:tblPr>
              <a:tblGrid>
                <a:gridCol w="24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0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4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>
                          <a:solidFill>
                            <a:schemeClr val="lt1"/>
                          </a:solidFill>
                        </a:rPr>
                        <a:t>ファネル</a:t>
                      </a:r>
                      <a:endParaRPr sz="15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500" b="1" u="none" strike="noStrike" cap="none">
                          <a:solidFill>
                            <a:schemeClr val="lt1"/>
                          </a:solidFill>
                        </a:rPr>
                        <a:t>施策例</a:t>
                      </a:r>
                      <a:endParaRPr sz="1500" b="1" u="none" strike="noStrike" cap="none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50">
                <a:tc rowSpan="5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>
                          <a:solidFill>
                            <a:schemeClr val="dk1"/>
                          </a:solidFill>
                        </a:rPr>
                        <a:t>認知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販売パートナーの拡充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検索エンジン対策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業界別メディア掲載（導入事例など）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採用領域メディア掲載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比較サイト掲載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50">
                <a:tc row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>
                          <a:solidFill>
                            <a:schemeClr val="dk1"/>
                          </a:solidFill>
                        </a:rPr>
                        <a:t>理解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サービスサイトの作成・改善</a:t>
                      </a:r>
                      <a:endParaRPr sz="13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サービス資料の作成・改善</a:t>
                      </a:r>
                      <a:endParaRPr sz="13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導入企業の声が聞けるウェビナーやコンテンツの整備</a:t>
                      </a:r>
                      <a:r>
                        <a:rPr lang="ja" sz="1000">
                          <a:solidFill>
                            <a:schemeClr val="dk1"/>
                          </a:solidFill>
                        </a:rPr>
                        <a:t>（準顕在層向け）</a:t>
                      </a:r>
                      <a:endParaRPr sz="10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65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>
                          <a:solidFill>
                            <a:schemeClr val="dk1"/>
                          </a:solidFill>
                        </a:rPr>
                        <a:t>検討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サービスサイトへ費用対効果シミュレーションの提示</a:t>
                      </a:r>
                      <a:endParaRPr sz="10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インサイドセールスでの課題・予算に応じたソリューション紹介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セミナー・ウェビナーの実施</a:t>
                      </a:r>
                      <a:r>
                        <a:rPr lang="ja" sz="1000">
                          <a:solidFill>
                            <a:schemeClr val="dk1"/>
                          </a:solidFill>
                        </a:rPr>
                        <a:t>（顕在層向け）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650">
                <a:tc row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500" b="1">
                          <a:solidFill>
                            <a:schemeClr val="dk1"/>
                          </a:solidFill>
                        </a:rPr>
                        <a:t>商談</a:t>
                      </a:r>
                      <a:endParaRPr sz="1500" b="1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>
                          <a:solidFill>
                            <a:schemeClr val="dk1"/>
                          </a:solidFill>
                        </a:rPr>
                        <a:t>提案</a:t>
                      </a:r>
                      <a:r>
                        <a:rPr lang="ja" sz="1300" u="none" strike="noStrike" cap="none">
                          <a:solidFill>
                            <a:schemeClr val="dk1"/>
                          </a:solidFill>
                        </a:rPr>
                        <a:t>資料</a:t>
                      </a: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に導入事例や求職者からの評判スライド追加</a:t>
                      </a:r>
                      <a:endParaRPr sz="13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>
                          <a:solidFill>
                            <a:schemeClr val="dk1"/>
                          </a:solidFill>
                        </a:rPr>
                        <a:t>提案資料</a:t>
                      </a: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に具体的な</a:t>
                      </a:r>
                      <a:r>
                        <a:rPr lang="ja" sz="1300" u="none" strike="noStrike" cap="none">
                          <a:solidFill>
                            <a:schemeClr val="dk1"/>
                          </a:solidFill>
                        </a:rPr>
                        <a:t>費用対効果シミュレーション</a:t>
                      </a:r>
                      <a:r>
                        <a:rPr lang="ja" sz="1300">
                          <a:solidFill>
                            <a:schemeClr val="dk1"/>
                          </a:solidFill>
                        </a:rPr>
                        <a:t>追加</a:t>
                      </a:r>
                      <a:endParaRPr sz="13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650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" sz="1300" u="none" strike="noStrike" cap="none">
                          <a:solidFill>
                            <a:schemeClr val="dk1"/>
                          </a:solidFill>
                        </a:rPr>
                        <a:t>提案資料</a:t>
                      </a:r>
                      <a:r>
                        <a:rPr lang="ja" sz="1300">
                          <a:solidFill>
                            <a:schemeClr val="dk1"/>
                          </a:solidFill>
                        </a:rPr>
                        <a:t>に個社の事情を踏まえたオファーを追加</a:t>
                      </a:r>
                      <a:endParaRPr sz="13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1B224C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IRU-PPTテーマ202308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AIRU-テーマ202007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ユーザー設定</PresentationFormat>
  <Paragraphs>76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MS PGothic</vt:lpstr>
      <vt:lpstr>Noto Sans Symbols</vt:lpstr>
      <vt:lpstr>Arial</vt:lpstr>
      <vt:lpstr>Simple Light</vt:lpstr>
      <vt:lpstr>SAIRU-PPTテーマ202308</vt:lpstr>
      <vt:lpstr>SAIRU-テーマ202007</vt:lpstr>
      <vt:lpstr>汎用カスタマージャーニーマップ（採用担当）</vt:lpstr>
      <vt:lpstr>代表的な施策例（採用担当）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安住 久美子</cp:lastModifiedBy>
  <cp:revision>1</cp:revision>
  <dcterms:modified xsi:type="dcterms:W3CDTF">2025-04-01T02:02:56Z</dcterms:modified>
</cp:coreProperties>
</file>