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  <p:sldMasterId id="2147483673" r:id="rId2"/>
  </p:sldMasterIdLst>
  <p:notesMasterIdLst>
    <p:notesMasterId r:id="rId5"/>
  </p:notesMasterIdLst>
  <p:sldIdLst>
    <p:sldId id="256" r:id="rId3"/>
    <p:sldId id="257" r:id="rId4"/>
  </p:sldIdLst>
  <p:sldSz cx="9907588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1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3582AF-96DF-428A-9621-88C4C1B00098}">
  <a:tblStyle styleId="{443582AF-96DF-428A-9621-88C4C1B0009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AC615A99-78B6-45F9-B377-FF6C27CCB62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78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52509" y="685800"/>
            <a:ext cx="4953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游ゴシック" panose="020B0400000000000000" pitchFamily="50" charset="-128"/>
        <a:ea typeface="游ゴシック" panose="020B0400000000000000" pitchFamily="50" charset="-128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1dbaf4ffaa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g31dbaf4ffaa_0_95:notes"/>
          <p:cNvSpPr txBox="1">
            <a:spLocks noGrp="1"/>
          </p:cNvSpPr>
          <p:nvPr>
            <p:ph type="body" idx="1"/>
          </p:nvPr>
        </p:nvSpPr>
        <p:spPr>
          <a:xfrm>
            <a:off x="685802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dirty="0"/>
          </a:p>
        </p:txBody>
      </p:sp>
      <p:sp>
        <p:nvSpPr>
          <p:cNvPr id="161" name="Google Shape;161;g31dbaf4ffaa_0_95:notes"/>
          <p:cNvSpPr txBox="1">
            <a:spLocks noGrp="1"/>
          </p:cNvSpPr>
          <p:nvPr>
            <p:ph type="sldNum" idx="12"/>
          </p:nvPr>
        </p:nvSpPr>
        <p:spPr>
          <a:xfrm>
            <a:off x="3884620" y="8685225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altLang="ja" sz="130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fld>
            <a:endParaRPr sz="13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1c4144831e_0_2:notes"/>
          <p:cNvSpPr txBox="1">
            <a:spLocks noGrp="1"/>
          </p:cNvSpPr>
          <p:nvPr>
            <p:ph type="body" idx="1"/>
          </p:nvPr>
        </p:nvSpPr>
        <p:spPr>
          <a:xfrm>
            <a:off x="686567" y="4401097"/>
            <a:ext cx="5486400" cy="3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dirty="0"/>
          </a:p>
        </p:txBody>
      </p:sp>
      <p:sp>
        <p:nvSpPr>
          <p:cNvPr id="184" name="Google Shape;184;g31c4144831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9288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039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14" name="Google Shape;14;p2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" name="Google Shape;1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768056" y="2331037"/>
            <a:ext cx="73449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000" b="1" i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2"/>
          <p:cNvSpPr txBox="1"/>
          <p:nvPr/>
        </p:nvSpPr>
        <p:spPr>
          <a:xfrm>
            <a:off x="3349331" y="4443738"/>
            <a:ext cx="57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1800" b="0" i="0" u="none" strike="noStrike" cap="none" dirty="0">
                <a:solidFill>
                  <a:schemeClr val="l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株式会社才流</a:t>
            </a:r>
            <a:endParaRPr sz="1100" b="0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72" name="Google Shape;72;p12"/>
          <p:cNvCxnSpPr/>
          <p:nvPr/>
        </p:nvCxnSpPr>
        <p:spPr>
          <a:xfrm>
            <a:off x="0" y="1410000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53055" y="373148"/>
            <a:ext cx="9001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解説スライド">
  <p:cSld name="解説スライド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1689857" y="269220"/>
            <a:ext cx="77643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78" name="Google Shape;78;p1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サブタイトル">
  <p:cSld name="タイトルとサブタイトル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1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83" name="Google Shape;83;p1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84" name="Google Shape;84;p14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4"/>
          <p:cNvSpPr/>
          <p:nvPr/>
        </p:nvSpPr>
        <p:spPr>
          <a:xfrm>
            <a:off x="0" y="800727"/>
            <a:ext cx="99072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>
            <a:off x="452493" y="1005522"/>
            <a:ext cx="90024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>
            <a:spLocks noGrp="1"/>
          </p:cNvSpPr>
          <p:nvPr>
            <p:ph type="ctrTitle"/>
          </p:nvPr>
        </p:nvSpPr>
        <p:spPr>
          <a:xfrm>
            <a:off x="1188161" y="2519048"/>
            <a:ext cx="77739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8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96" name="Google Shape;96;p16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">
  <p:cSld name="目次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628544" y="1309671"/>
            <a:ext cx="8649600" cy="50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●"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2pPr>
            <a:lvl3pPr marL="1371600" lvl="2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3pPr>
            <a:lvl4pPr marL="1828800" lvl="3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4pPr>
            <a:lvl5pPr marL="2286000" lvl="4" indent="-30987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00" name="Google Shape;100;p17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" name="Google Shape;101;p17"/>
          <p:cNvSpPr txBox="1">
            <a:spLocks noGrp="1"/>
          </p:cNvSpPr>
          <p:nvPr>
            <p:ph type="ftr" idx="11"/>
          </p:nvPr>
        </p:nvSpPr>
        <p:spPr>
          <a:xfrm>
            <a:off x="8685407" y="6577352"/>
            <a:ext cx="8670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sldNum" idx="12"/>
          </p:nvPr>
        </p:nvSpPr>
        <p:spPr>
          <a:xfrm>
            <a:off x="9552503" y="6582243"/>
            <a:ext cx="217200" cy="1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>
            <a:off x="628909" y="37314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アジェンダ">
  <p:cSld name="アジェンダ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06" name="Google Shape;106;p18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body" idx="1"/>
          </p:nvPr>
        </p:nvSpPr>
        <p:spPr>
          <a:xfrm>
            <a:off x="628909" y="1532503"/>
            <a:ext cx="8649600" cy="39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3657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Arial"/>
              <a:buAutoNum type="arabicPeriod"/>
              <a:defRPr/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2pPr>
            <a:lvl3pPr marL="137160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3pPr>
            <a:lvl4pPr marL="1828800" lvl="3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4pPr>
            <a:lvl5pPr marL="2286000" lvl="4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bg>
      <p:bgPr>
        <a:solidFill>
          <a:srgbClr val="F2F2F2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ctrTitle"/>
          </p:nvPr>
        </p:nvSpPr>
        <p:spPr>
          <a:xfrm>
            <a:off x="1263845" y="2876726"/>
            <a:ext cx="7379400" cy="7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4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628726" y="1082589"/>
            <a:ext cx="8649600" cy="5622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4400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20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19" name="Google Shape;119;p20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0" name="Google Shape;120;p20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5" name="Google Shape;125;p21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6" name="Google Shape;126;p21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1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20" name="Google Shape;20;p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628906" y="1082590"/>
            <a:ext cx="8649300" cy="5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2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31" name="Google Shape;131;p22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2" name="Google Shape;132;p22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2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body" idx="1"/>
          </p:nvPr>
        </p:nvSpPr>
        <p:spPr>
          <a:xfrm>
            <a:off x="628908" y="1086050"/>
            <a:ext cx="8649300" cy="1239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08000" rIns="180000" bIns="108000" anchor="t" anchorCtr="0">
            <a:sp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39" name="Google Shape;139;p2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0" name="Google Shape;140;p23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3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44" name="Google Shape;144;p24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4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5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5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353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49" name="Google Shape;149;p25"/>
          <p:cNvSpPr txBox="1">
            <a:spLocks noGrp="1"/>
          </p:cNvSpPr>
          <p:nvPr>
            <p:ph type="ctrTitle"/>
          </p:nvPr>
        </p:nvSpPr>
        <p:spPr>
          <a:xfrm>
            <a:off x="1768054" y="2086486"/>
            <a:ext cx="7338900" cy="16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S PGothic"/>
              <a:buNone/>
              <a:defRPr sz="3600" b="0" i="0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0" name="Google Shape;150;p25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1" name="Google Shape;15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5"/>
          <p:cNvSpPr txBox="1"/>
          <p:nvPr/>
        </p:nvSpPr>
        <p:spPr>
          <a:xfrm>
            <a:off x="3359181" y="4502353"/>
            <a:ext cx="12603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" sz="1600" b="0" i="0" u="none" strike="noStrike" cap="none" dirty="0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 1">
  <p:cSld name="1_目次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>
            <a:spLocks noGrp="1"/>
          </p:cNvSpPr>
          <p:nvPr>
            <p:ph type="sldNum" idx="12"/>
          </p:nvPr>
        </p:nvSpPr>
        <p:spPr>
          <a:xfrm>
            <a:off x="9696901" y="6670869"/>
            <a:ext cx="1362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155" name="Google Shape;155;p26"/>
          <p:cNvSpPr txBox="1">
            <a:spLocks noGrp="1"/>
          </p:cNvSpPr>
          <p:nvPr>
            <p:ph type="body" idx="1"/>
          </p:nvPr>
        </p:nvSpPr>
        <p:spPr>
          <a:xfrm>
            <a:off x="628908" y="1172624"/>
            <a:ext cx="8649300" cy="50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26"/>
          <p:cNvSpPr txBox="1">
            <a:spLocks noGrp="1"/>
          </p:cNvSpPr>
          <p:nvPr>
            <p:ph type="title"/>
          </p:nvPr>
        </p:nvSpPr>
        <p:spPr>
          <a:xfrm>
            <a:off x="628907" y="283264"/>
            <a:ext cx="8649300" cy="3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7" name="Google Shape;157;p26"/>
          <p:cNvCxnSpPr/>
          <p:nvPr/>
        </p:nvCxnSpPr>
        <p:spPr>
          <a:xfrm>
            <a:off x="628907" y="756127"/>
            <a:ext cx="86493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2">
  <p:cSld name="中表紙-h2"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1"/>
            <a:ext cx="99072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25" name="Google Shape;25;p4"/>
          <p:cNvSpPr/>
          <p:nvPr/>
        </p:nvSpPr>
        <p:spPr>
          <a:xfrm>
            <a:off x="255031" y="236303"/>
            <a:ext cx="93972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669081" y="1982303"/>
            <a:ext cx="85689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200" b="1" i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453055" y="1001310"/>
            <a:ext cx="90012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accen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914400" lvl="1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32" name="Google Shape;32;p5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453055" y="1001042"/>
            <a:ext cx="9001200" cy="828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36000" anchor="ctr" anchorCtr="0">
            <a:norm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1" i="0">
                <a:solidFill>
                  <a:schemeClr val="accen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7" name="Google Shape;37;p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38" name="Google Shape;38;p6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3">
  <p:cSld name="中表紙-h3"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669081" y="2065360"/>
            <a:ext cx="85689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46" name="Google Shape;46;p7"/>
          <p:cNvCxnSpPr/>
          <p:nvPr/>
        </p:nvCxnSpPr>
        <p:spPr>
          <a:xfrm>
            <a:off x="4683567" y="382874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453055" y="999368"/>
            <a:ext cx="9001200" cy="972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72000" anchor="ctr" anchorCtr="0">
            <a:no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600" b="1" i="0"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9" name="Google Shape;49;p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cxnSp>
        <p:nvCxnSpPr>
          <p:cNvPr id="50" name="Google Shape;50;p8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項目別">
  <p:cSld name="中表紙-項目別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3055" y="1677713"/>
            <a:ext cx="9001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453055" y="4011143"/>
            <a:ext cx="9001200" cy="17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cxnSp>
        <p:nvCxnSpPr>
          <p:cNvPr id="59" name="Google Shape;59;p9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60;p9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/>
          <p:nvPr/>
        </p:nvSpPr>
        <p:spPr>
          <a:xfrm>
            <a:off x="-1" y="0"/>
            <a:ext cx="9907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pic>
        <p:nvPicPr>
          <p:cNvPr id="63" name="Google Shape;6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0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 dirty="0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株式会社才流</a:t>
            </a:r>
            <a:endParaRPr sz="14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65" name="Google Shape;65;p10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chemeClr val="lt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1092332" y="1636071"/>
            <a:ext cx="8280900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35577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7;p1"/>
          <p:cNvCxnSpPr/>
          <p:nvPr/>
        </p:nvCxnSpPr>
        <p:spPr>
          <a:xfrm>
            <a:off x="0" y="6484604"/>
            <a:ext cx="99072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453055" y="1210296"/>
            <a:ext cx="90012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游ゴシック" panose="020B0400000000000000" pitchFamily="50" charset="-128"/>
          <a:ea typeface="游ゴシック" panose="020B0400000000000000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游ゴシック" panose="020B0400000000000000" pitchFamily="50" charset="-128"/>
          <a:ea typeface="游ゴシック" panose="020B0400000000000000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body" idx="1"/>
          </p:nvPr>
        </p:nvSpPr>
        <p:spPr>
          <a:xfrm>
            <a:off x="628908" y="1187669"/>
            <a:ext cx="8649300" cy="50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1371600" marR="0" lvl="2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1828800" marR="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2286000" marR="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sz="20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  <a:sym typeface="Arial"/>
              </a:rPr>
              <a:t>汎用カスタマージャーニーマップ（経理担当）</a:t>
            </a:r>
            <a:endParaRPr b="1" dirty="0">
              <a:latin typeface="游ゴシック" panose="020B0400000000000000" pitchFamily="50" charset="-128"/>
              <a:ea typeface="游ゴシック" panose="020B0400000000000000" pitchFamily="50" charset="-128"/>
              <a:cs typeface="Arial"/>
              <a:sym typeface="Arial"/>
            </a:endParaRPr>
          </a:p>
        </p:txBody>
      </p:sp>
      <p:graphicFrame>
        <p:nvGraphicFramePr>
          <p:cNvPr id="164" name="Google Shape;164;p27"/>
          <p:cNvGraphicFramePr/>
          <p:nvPr/>
        </p:nvGraphicFramePr>
        <p:xfrm>
          <a:off x="628907" y="1739579"/>
          <a:ext cx="8649425" cy="4610390"/>
        </p:xfrm>
        <a:graphic>
          <a:graphicData uri="http://schemas.openxmlformats.org/drawingml/2006/table">
            <a:tbl>
              <a:tblPr>
                <a:noFill/>
                <a:tableStyleId>{443582AF-96DF-428A-9621-88C4C1B00098}</a:tableStyleId>
              </a:tblPr>
              <a:tblGrid>
                <a:gridCol w="101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5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行動</a:t>
                      </a:r>
                      <a:endParaRPr sz="1600" u="none" strike="noStrike" cap="none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 dirty="0">
                        <a:solidFill>
                          <a:srgbClr val="1B224C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タッチ</a:t>
                      </a:r>
                      <a:b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</a:b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ポイント</a:t>
                      </a:r>
                      <a:endParaRPr sz="1600" u="none" strike="noStrike" cap="none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検索エンジン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経理系メディア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会計/税理士事務所など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セミナー・ウェビナー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展示会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サービスサイト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サービス資料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セミナー・ウェビナー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セミナー・</a:t>
                      </a: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ウェビナー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会計/税理士事務所など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営業</a:t>
                      </a:r>
                      <a:r>
                        <a:rPr lang="ja" sz="9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ja" sz="9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インサイドセールス</a:t>
                      </a:r>
                      <a:r>
                        <a:rPr lang="ja" sz="9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sz="9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営業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目的</a:t>
                      </a:r>
                      <a:endParaRPr sz="1600" u="none" strike="noStrike" cap="none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〇〇を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認知してもらう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〇〇</a:t>
                      </a:r>
                      <a:r>
                        <a:rPr lang="ja" sz="1200" b="0" i="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の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サービス内容・強みを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理解してもらう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自社の</a:t>
                      </a: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課題を</a:t>
                      </a: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〇〇</a:t>
                      </a: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で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解決できそうと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感じてもらう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契約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Arial"/>
                          <a:sym typeface="Arial"/>
                        </a:rPr>
                        <a:t>コンテンツ例</a:t>
                      </a:r>
                      <a:endParaRPr sz="1600" u="none" strike="noStrike" cap="none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1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課題解決型コンテンツ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28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ja" sz="11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法改正対応コンテンツ</a:t>
                      </a:r>
                      <a:endParaRPr sz="11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「売れるロジック」に沿ったコンテンツ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ソリューション紹介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導入事例・実績コンテンツ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費用対効果コンテンツ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見積もり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個別提案書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65" name="Google Shape;165;p27"/>
          <p:cNvGrpSpPr/>
          <p:nvPr/>
        </p:nvGrpSpPr>
        <p:grpSpPr>
          <a:xfrm>
            <a:off x="1758075" y="1206798"/>
            <a:ext cx="7520194" cy="398700"/>
            <a:chOff x="0" y="0"/>
            <a:chExt cx="7519442" cy="398700"/>
          </a:xfrm>
        </p:grpSpPr>
        <p:sp>
          <p:nvSpPr>
            <p:cNvPr id="166" name="Google Shape;166;p27"/>
            <p:cNvSpPr/>
            <p:nvPr/>
          </p:nvSpPr>
          <p:spPr>
            <a:xfrm>
              <a:off x="0" y="0"/>
              <a:ext cx="2133300" cy="398700"/>
            </a:xfrm>
            <a:prstGeom prst="homePlate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167" name="Google Shape;167;p27"/>
            <p:cNvSpPr txBox="1"/>
            <p:nvPr/>
          </p:nvSpPr>
          <p:spPr>
            <a:xfrm>
              <a:off x="0" y="0"/>
              <a:ext cx="20334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認知</a:t>
              </a: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168" name="Google Shape;168;p27"/>
            <p:cNvSpPr/>
            <p:nvPr/>
          </p:nvSpPr>
          <p:spPr>
            <a:xfrm>
              <a:off x="1708126" y="0"/>
              <a:ext cx="22365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169" name="Google Shape;169;p27"/>
            <p:cNvSpPr txBox="1"/>
            <p:nvPr/>
          </p:nvSpPr>
          <p:spPr>
            <a:xfrm>
              <a:off x="1907443" y="0"/>
              <a:ext cx="1837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理解</a:t>
              </a: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170" name="Google Shape;170;p27"/>
            <p:cNvSpPr/>
            <p:nvPr/>
          </p:nvSpPr>
          <p:spPr>
            <a:xfrm>
              <a:off x="3517879" y="0"/>
              <a:ext cx="22932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171" name="Google Shape;171;p27"/>
            <p:cNvSpPr txBox="1"/>
            <p:nvPr/>
          </p:nvSpPr>
          <p:spPr>
            <a:xfrm>
              <a:off x="3717196" y="0"/>
              <a:ext cx="1894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検討</a:t>
              </a: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>
              <a:off x="5386142" y="0"/>
              <a:ext cx="21333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  <p:sp>
          <p:nvSpPr>
            <p:cNvPr id="173" name="Google Shape;173;p27"/>
            <p:cNvSpPr txBox="1"/>
            <p:nvPr/>
          </p:nvSpPr>
          <p:spPr>
            <a:xfrm>
              <a:off x="5585459" y="0"/>
              <a:ext cx="17346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sym typeface="Arial"/>
                </a:rPr>
                <a:t>商談</a:t>
              </a:r>
              <a:endParaRPr sz="1400" b="0" i="0" u="none" strike="noStrike" cap="none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endParaRPr>
            </a:p>
          </p:txBody>
        </p:sp>
      </p:grpSp>
      <p:sp>
        <p:nvSpPr>
          <p:cNvPr id="174" name="Google Shape;174;p27"/>
          <p:cNvSpPr txBox="1"/>
          <p:nvPr/>
        </p:nvSpPr>
        <p:spPr>
          <a:xfrm>
            <a:off x="628907" y="1206798"/>
            <a:ext cx="1007400" cy="398700"/>
          </a:xfrm>
          <a:prstGeom prst="rect">
            <a:avLst/>
          </a:prstGeom>
          <a:solidFill>
            <a:srgbClr val="1B224C"/>
          </a:solidFill>
          <a:ln w="12700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lang="ja" sz="1200" b="0" i="0" u="none" strike="noStrike" cap="none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ファネル</a:t>
            </a:r>
            <a:endParaRPr sz="1200" b="0" i="0" u="none" strike="noStrike" cap="none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3304913" y="2352654"/>
            <a:ext cx="4305600" cy="319200"/>
          </a:xfrm>
          <a:prstGeom prst="rightArrow">
            <a:avLst>
              <a:gd name="adj1" fmla="val 46459"/>
              <a:gd name="adj2" fmla="val 4612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3421232" y="1889552"/>
            <a:ext cx="4194000" cy="319200"/>
          </a:xfrm>
          <a:prstGeom prst="rightArrow">
            <a:avLst>
              <a:gd name="adj1" fmla="val 46459"/>
              <a:gd name="adj2" fmla="val 4612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5654391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〇〇が</a:t>
            </a: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自社の課題を解決できるか</a:t>
            </a:r>
            <a:endParaRPr sz="1200" b="0" i="0" u="none" strike="noStrike" cap="none" dirty="0">
              <a:solidFill>
                <a:srgbClr val="1B224C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詳しく調べる</a:t>
            </a:r>
            <a:endParaRPr sz="16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8" name="Google Shape;178;p27"/>
          <p:cNvSpPr/>
          <p:nvPr/>
        </p:nvSpPr>
        <p:spPr>
          <a:xfrm>
            <a:off x="1842381" y="2338965"/>
            <a:ext cx="1663200" cy="464400"/>
          </a:xfrm>
          <a:prstGeom prst="roundRect">
            <a:avLst>
              <a:gd name="adj" fmla="val 6069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商材</a:t>
            </a: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に関して</a:t>
            </a:r>
            <a:endParaRPr sz="1200" b="0" i="0" u="none" strike="noStrike" cap="none" dirty="0">
              <a:solidFill>
                <a:srgbClr val="1B224C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情報収集を始める</a:t>
            </a:r>
            <a:endParaRPr sz="1200" b="0" i="0" u="none" strike="noStrike" cap="none" dirty="0">
              <a:solidFill>
                <a:srgbClr val="1B224C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79" name="Google Shape;179;p27"/>
          <p:cNvSpPr/>
          <p:nvPr/>
        </p:nvSpPr>
        <p:spPr>
          <a:xfrm>
            <a:off x="1842381" y="1802802"/>
            <a:ext cx="1663200" cy="452100"/>
          </a:xfrm>
          <a:prstGeom prst="roundRect">
            <a:avLst>
              <a:gd name="adj" fmla="val 6411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（ニーズ潜在）</a:t>
            </a:r>
            <a:endParaRPr sz="1600" b="0" i="0" u="none" strike="noStrike" cap="none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80" name="Google Shape;180;p27"/>
          <p:cNvSpPr/>
          <p:nvPr/>
        </p:nvSpPr>
        <p:spPr>
          <a:xfrm>
            <a:off x="3749160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</a:t>
            </a: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について</a:t>
            </a:r>
            <a:endParaRPr sz="1200" b="0" i="0" u="none" strike="noStrike" cap="none" dirty="0">
              <a:solidFill>
                <a:srgbClr val="1B224C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調べ他社と比較する</a:t>
            </a:r>
            <a:endParaRPr sz="1200" b="0" i="0" u="none" strike="noStrike" cap="none" dirty="0">
              <a:solidFill>
                <a:srgbClr val="1B224C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  <p:sp>
        <p:nvSpPr>
          <p:cNvPr id="181" name="Google Shape;181;p27"/>
          <p:cNvSpPr/>
          <p:nvPr/>
        </p:nvSpPr>
        <p:spPr>
          <a:xfrm>
            <a:off x="7559622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 dirty="0">
                <a:solidFill>
                  <a:srgbClr val="1B224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Arial"/>
              </a:rPr>
              <a:t>商談</a:t>
            </a:r>
            <a:endParaRPr sz="1200" b="0" i="0" u="none" strike="noStrike" cap="none" dirty="0">
              <a:solidFill>
                <a:srgbClr val="1B224C"/>
              </a:solidFill>
              <a:latin typeface="游ゴシック" panose="020B0400000000000000" pitchFamily="50" charset="-128"/>
              <a:ea typeface="游ゴシック" panose="020B0400000000000000" pitchFamily="50" charset="-128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>
            <a:spLocks noGrp="1"/>
          </p:cNvSpPr>
          <p:nvPr>
            <p:ph type="title"/>
          </p:nvPr>
        </p:nvSpPr>
        <p:spPr>
          <a:xfrm>
            <a:off x="453110" y="269220"/>
            <a:ext cx="90024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" sz="2150" b="1" dirty="0">
                <a:sym typeface="Arial"/>
              </a:rPr>
              <a:t>代表的な施策例（</a:t>
            </a:r>
            <a:r>
              <a:rPr lang="ja" sz="2150" dirty="0"/>
              <a:t>経理</a:t>
            </a:r>
            <a:r>
              <a:rPr lang="ja" sz="2150" b="1" dirty="0">
                <a:sym typeface="Arial"/>
              </a:rPr>
              <a:t>担当</a:t>
            </a:r>
            <a:r>
              <a:rPr lang="ja" sz="2150" dirty="0"/>
              <a:t>者</a:t>
            </a:r>
            <a:r>
              <a:rPr lang="ja" sz="2150" b="1" dirty="0">
                <a:sym typeface="Arial"/>
              </a:rPr>
              <a:t>）</a:t>
            </a:r>
            <a:endParaRPr sz="2150" b="1" dirty="0">
              <a:sym typeface="Arial"/>
            </a:endParaRPr>
          </a:p>
        </p:txBody>
      </p:sp>
      <p:graphicFrame>
        <p:nvGraphicFramePr>
          <p:cNvPr id="187" name="Google Shape;187;p28"/>
          <p:cNvGraphicFramePr/>
          <p:nvPr>
            <p:extLst>
              <p:ext uri="{D42A27DB-BD31-4B8C-83A1-F6EECF244321}">
                <p14:modId xmlns:p14="http://schemas.microsoft.com/office/powerpoint/2010/main" val="1839612127"/>
              </p:ext>
            </p:extLst>
          </p:nvPr>
        </p:nvGraphicFramePr>
        <p:xfrm>
          <a:off x="651442" y="1016776"/>
          <a:ext cx="8648250" cy="5218225"/>
        </p:xfrm>
        <a:graphic>
          <a:graphicData uri="http://schemas.openxmlformats.org/drawingml/2006/table">
            <a:tbl>
              <a:tblPr>
                <a:noFill/>
                <a:tableStyleId>{AC615A99-78B6-45F9-B377-FF6C27CCB62B}</a:tableStyleId>
              </a:tblPr>
              <a:tblGrid>
                <a:gridCol w="24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dirty="0">
                          <a:solidFill>
                            <a:schemeClr val="lt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ファネル</a:t>
                      </a:r>
                      <a:endParaRPr sz="15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 dirty="0">
                          <a:solidFill>
                            <a:schemeClr val="lt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施策例</a:t>
                      </a:r>
                      <a:endParaRPr sz="15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00">
                <a:tc rowSpan="5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500" b="1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認知</a:t>
                      </a:r>
                      <a:endParaRPr sz="1500" b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検索エンジン対策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経理系メディアへの寄稿・広告出稿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会計/税理士事務所との連携強化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セミナー・ウェビナー（潜在層向け）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展示会出展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00">
                <a:tc row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500" b="1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理解</a:t>
                      </a:r>
                      <a:endParaRPr sz="1500" b="1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サービスサイトの作成・改善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サービス資料の作成・改善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セミナー・ウェビナーの実施（準顕在層向け）</a:t>
                      </a:r>
                      <a:endParaRPr sz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0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検討</a:t>
                      </a:r>
                      <a:endParaRPr sz="15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セミナー・ウェビナーの実施（顕在層向け）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インサイドセールスでの課題にあったソリューション紹介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導入事例コンテンツのメール／郵送DM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40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</a:t>
                      </a:r>
                      <a:endParaRPr sz="15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提案</a:t>
                      </a: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資料</a:t>
                      </a: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に関連会社や同業他社の導入事例スライド追加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40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提案資料</a:t>
                      </a: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に具体的な</a:t>
                      </a:r>
                      <a:r>
                        <a:rPr lang="ja" sz="1200" u="none" strike="noStrike" cap="none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費用対効果シミュレーション</a:t>
                      </a:r>
                      <a:r>
                        <a:rPr lang="ja" sz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を挿入</a:t>
                      </a:r>
                      <a:endParaRPr sz="1200" u="none" strike="noStrike" cap="none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IRU-テーマ202007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ユーザー設定</PresentationFormat>
  <Paragraphs>69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MS PGothic</vt:lpstr>
      <vt:lpstr>Noto Sans Symbols</vt:lpstr>
      <vt:lpstr>游ゴシック</vt:lpstr>
      <vt:lpstr>Arial</vt:lpstr>
      <vt:lpstr>SAIRU-PPTテーマ202308</vt:lpstr>
      <vt:lpstr>SAIRU-テーマ202007</vt:lpstr>
      <vt:lpstr>汎用カスタマージャーニーマップ（経理担当）</vt:lpstr>
      <vt:lpstr>代表的な施策例（経理担当者）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安住 久美子</dc:creator>
  <cp:lastModifiedBy>安住 久美子</cp:lastModifiedBy>
  <cp:revision>1</cp:revision>
  <dcterms:modified xsi:type="dcterms:W3CDTF">2025-04-09T04:19:31Z</dcterms:modified>
</cp:coreProperties>
</file>