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9075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3120">
          <p15:clr>
            <a:srgbClr val="747775"/>
          </p15:clr>
        </p15:guide>
      </p15:sldGuideLst>
    </p:ext>
    <p:ext uri="GoogleSlidesCustomDataVersion2">
      <go:slidesCustomData xmlns:go="http://customooxmlschemas.google.com/" r:id="rId12" roundtripDataSignature="AMtx7mguKIa8SFK+iVadiQzmipxxHPeJ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A477626-D3E3-4BE0-BA50-0DE0DE0C5425}">
  <a:tblStyle styleId="{AA477626-D3E3-4BE0-BA50-0DE0DE0C542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1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952509" y="685800"/>
            <a:ext cx="495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4:notes"/>
          <p:cNvSpPr/>
          <p:nvPr>
            <p:ph idx="2" type="sldImg"/>
          </p:nvPr>
        </p:nvSpPr>
        <p:spPr>
          <a:xfrm>
            <a:off x="952509" y="685800"/>
            <a:ext cx="495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:notes"/>
          <p:cNvSpPr/>
          <p:nvPr>
            <p:ph idx="2" type="sldImg"/>
          </p:nvPr>
        </p:nvSpPr>
        <p:spPr>
          <a:xfrm>
            <a:off x="952509" y="685800"/>
            <a:ext cx="495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:notes"/>
          <p:cNvSpPr/>
          <p:nvPr>
            <p:ph idx="2" type="sldImg"/>
          </p:nvPr>
        </p:nvSpPr>
        <p:spPr>
          <a:xfrm>
            <a:off x="952509" y="685800"/>
            <a:ext cx="495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:notes"/>
          <p:cNvSpPr/>
          <p:nvPr>
            <p:ph idx="2" type="sldImg"/>
          </p:nvPr>
        </p:nvSpPr>
        <p:spPr>
          <a:xfrm>
            <a:off x="952509" y="685800"/>
            <a:ext cx="495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5:notes"/>
          <p:cNvSpPr/>
          <p:nvPr>
            <p:ph idx="2" type="sldImg"/>
          </p:nvPr>
        </p:nvSpPr>
        <p:spPr>
          <a:xfrm>
            <a:off x="952509" y="685800"/>
            <a:ext cx="495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>
  <p:cSld name="白紙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7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事例">
  <p:cSld name="事例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" name="Google Shape;66;p16"/>
          <p:cNvCxnSpPr/>
          <p:nvPr/>
        </p:nvCxnSpPr>
        <p:spPr>
          <a:xfrm>
            <a:off x="0" y="1410000"/>
            <a:ext cx="99072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7" name="Google Shape;67;p16"/>
          <p:cNvSpPr txBox="1"/>
          <p:nvPr>
            <p:ph type="title"/>
          </p:nvPr>
        </p:nvSpPr>
        <p:spPr>
          <a:xfrm>
            <a:off x="453055" y="373148"/>
            <a:ext cx="9001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解説スライド">
  <p:cSld name="解説スライド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1689857" y="269220"/>
            <a:ext cx="77643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2" name="Google Shape;72;p17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サブタイトル">
  <p:cSld name="タイトルとサブタイトル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77" name="Google Shape;77;p18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8" name="Google Shape;78;p18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" name="Google Shape;79;p18"/>
          <p:cNvSpPr/>
          <p:nvPr/>
        </p:nvSpPr>
        <p:spPr>
          <a:xfrm>
            <a:off x="0" y="800727"/>
            <a:ext cx="99072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452493" y="1005522"/>
            <a:ext cx="90024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1" i="0" sz="16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i="0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i="0" sz="16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表紙-A">
  <p:cSld name="表紙-A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人, 男性, 立っている, 壁 が含まれている画像&#10;&#10;&#10;&#10;自動的に生成された説明" id="15" name="Google Shape;1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8"/>
          <p:cNvSpPr/>
          <p:nvPr/>
        </p:nvSpPr>
        <p:spPr>
          <a:xfrm>
            <a:off x="914511" y="1136672"/>
            <a:ext cx="8992800" cy="4401900"/>
          </a:xfrm>
          <a:prstGeom prst="rect">
            <a:avLst/>
          </a:prstGeom>
          <a:solidFill>
            <a:schemeClr val="dk1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" name="Google Shape;17;p8"/>
          <p:cNvCxnSpPr/>
          <p:nvPr/>
        </p:nvCxnSpPr>
        <p:spPr>
          <a:xfrm>
            <a:off x="1768054" y="4934483"/>
            <a:ext cx="73389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8" name="Google Shape;1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68054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8"/>
          <p:cNvSpPr txBox="1"/>
          <p:nvPr>
            <p:ph type="ctrTitle"/>
          </p:nvPr>
        </p:nvSpPr>
        <p:spPr>
          <a:xfrm>
            <a:off x="1768056" y="2331037"/>
            <a:ext cx="7344900" cy="18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b="1" i="0"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/>
        </p:nvSpPr>
        <p:spPr>
          <a:xfrm>
            <a:off x="3349331" y="4443738"/>
            <a:ext cx="57573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>
  <p:cSld name="タイトルのみ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" name="Google Shape;23;p9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" name="Google Shape;24;p9"/>
          <p:cNvSpPr txBox="1"/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中表紙-h2">
  <p:cSld name="中表紙-h2">
    <p:bg>
      <p:bgPr>
        <a:solidFill>
          <a:schemeClr val="lt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/>
          <p:nvPr/>
        </p:nvSpPr>
        <p:spPr>
          <a:xfrm>
            <a:off x="0" y="1"/>
            <a:ext cx="9907200" cy="648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0"/>
          <p:cNvSpPr/>
          <p:nvPr/>
        </p:nvSpPr>
        <p:spPr>
          <a:xfrm>
            <a:off x="255031" y="236303"/>
            <a:ext cx="9397200" cy="601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0"/>
          <p:cNvSpPr txBox="1"/>
          <p:nvPr>
            <p:ph type="ctrTitle"/>
          </p:nvPr>
        </p:nvSpPr>
        <p:spPr>
          <a:xfrm>
            <a:off x="669081" y="1982303"/>
            <a:ext cx="8568900" cy="25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b="1" i="0" sz="4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重要なメッセージ">
  <p:cSld name="重要なメッセージ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idx="1" type="body"/>
          </p:nvPr>
        </p:nvSpPr>
        <p:spPr>
          <a:xfrm>
            <a:off x="453055" y="1001042"/>
            <a:ext cx="9001200" cy="828000"/>
          </a:xfrm>
          <a:prstGeom prst="rect">
            <a:avLst/>
          </a:prstGeom>
          <a:noFill/>
          <a:ln cap="flat" cmpd="sng" w="317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72000" spcFirstLastPara="1" rIns="72000" wrap="square" tIns="1080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b="1" i="0"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1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" name="Google Shape;35;p11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6" name="Google Shape;36;p11"/>
          <p:cNvSpPr txBox="1"/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中表紙-h3">
  <p:cSld name="中表紙-h3">
    <p:bg>
      <p:bgPr>
        <a:solidFill>
          <a:schemeClr val="lt1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2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41" name="Google Shape;41;p12"/>
          <p:cNvSpPr txBox="1"/>
          <p:nvPr>
            <p:ph type="title"/>
          </p:nvPr>
        </p:nvSpPr>
        <p:spPr>
          <a:xfrm>
            <a:off x="669081" y="2065360"/>
            <a:ext cx="85689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36000" spcFirstLastPara="1" rIns="36000" wrap="square" tIns="3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p12"/>
          <p:cNvCxnSpPr/>
          <p:nvPr/>
        </p:nvCxnSpPr>
        <p:spPr>
          <a:xfrm>
            <a:off x="4683567" y="3828740"/>
            <a:ext cx="540000" cy="0"/>
          </a:xfrm>
          <a:prstGeom prst="straightConnector1">
            <a:avLst/>
          </a:prstGeom>
          <a:noFill/>
          <a:ln cap="flat" cmpd="sng" w="76200">
            <a:solidFill>
              <a:srgbClr val="18204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重要なメッセージ(箇条書き)">
  <p:cSld name="重要なメッセージ(箇条書き)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idx="1" type="body"/>
          </p:nvPr>
        </p:nvSpPr>
        <p:spPr>
          <a:xfrm>
            <a:off x="453055" y="999368"/>
            <a:ext cx="9001200" cy="972000"/>
          </a:xfrm>
          <a:prstGeom prst="rect">
            <a:avLst/>
          </a:prstGeom>
          <a:noFill/>
          <a:ln cap="flat" cmpd="sng" w="317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2000" lIns="72000" spcFirstLastPara="1" rIns="72000" wrap="square" tIns="108000">
            <a:noAutofit/>
          </a:bodyPr>
          <a:lstStyle>
            <a:lvl1pPr indent="-32004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b="1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indent="-320039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indent="-320039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indent="-320039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3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" name="Google Shape;48;p13"/>
          <p:cNvSpPr txBox="1"/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中表紙-項目別">
  <p:cSld name="中表紙-項目別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4"/>
          <p:cNvSpPr txBox="1"/>
          <p:nvPr>
            <p:ph type="title"/>
          </p:nvPr>
        </p:nvSpPr>
        <p:spPr>
          <a:xfrm>
            <a:off x="453055" y="1677713"/>
            <a:ext cx="90012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36000" spcFirstLastPara="1" rIns="36000" wrap="square" tIns="36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4"/>
          <p:cNvSpPr txBox="1"/>
          <p:nvPr>
            <p:ph idx="1" type="body"/>
          </p:nvPr>
        </p:nvSpPr>
        <p:spPr>
          <a:xfrm>
            <a:off x="453055" y="4011143"/>
            <a:ext cx="9001200" cy="17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56" name="Google Shape;56;p14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cap="flat" cmpd="sng" w="76200">
            <a:solidFill>
              <a:srgbClr val="18204B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4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cap="flat" cmpd="sng" w="76200">
            <a:solidFill>
              <a:srgbClr val="18204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表紙-B">
  <p:cSld name="表紙-B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/>
          <p:nvPr/>
        </p:nvSpPr>
        <p:spPr>
          <a:xfrm>
            <a:off x="-1" y="0"/>
            <a:ext cx="9907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92353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5"/>
          <p:cNvSpPr txBox="1"/>
          <p:nvPr/>
        </p:nvSpPr>
        <p:spPr>
          <a:xfrm>
            <a:off x="3038208" y="5255588"/>
            <a:ext cx="5923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5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13183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1092332" y="1636071"/>
            <a:ext cx="8280900" cy="30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35577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oogle Shape;7;p6"/>
          <p:cNvCxnSpPr/>
          <p:nvPr/>
        </p:nvCxnSpPr>
        <p:spPr>
          <a:xfrm>
            <a:off x="0" y="6484604"/>
            <a:ext cx="9907200" cy="0"/>
          </a:xfrm>
          <a:prstGeom prst="straightConnector1">
            <a:avLst/>
          </a:prstGeom>
          <a:noFill/>
          <a:ln cap="flat" cmpd="sng" w="9525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2000" lIns="72000" spcFirstLastPara="1" rIns="180000" wrap="square" tIns="720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9" name="Google Shape;9;p6"/>
          <p:cNvSpPr txBox="1"/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" type="body"/>
          </p:nvPr>
        </p:nvSpPr>
        <p:spPr>
          <a:xfrm>
            <a:off x="453055" y="1210296"/>
            <a:ext cx="9001200" cy="50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Google Shape;85;p4"/>
          <p:cNvGraphicFramePr/>
          <p:nvPr/>
        </p:nvGraphicFramePr>
        <p:xfrm>
          <a:off x="236409" y="11464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{AA477626-D3E3-4BE0-BA50-0DE0DE0C5425}</a:tableStyleId>
              </a:tblPr>
              <a:tblGrid>
                <a:gridCol w="1177475"/>
                <a:gridCol w="1651450"/>
                <a:gridCol w="1651450"/>
                <a:gridCol w="1651450"/>
                <a:gridCol w="1651450"/>
                <a:gridCol w="1651450"/>
              </a:tblGrid>
              <a:tr h="1394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顧客の行動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漠然とした課題感を持つ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既存の手法に限界を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感じる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イノベーションに関心</a:t>
                      </a:r>
                      <a:r>
                        <a:rPr lang="ja-JP" sz="900">
                          <a:solidFill>
                            <a:schemeClr val="dk2"/>
                          </a:solidFill>
                        </a:rPr>
                        <a:t>を持つ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問題解決の新しい方法を探す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新しい概念やアプローチを学ぶ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自社の課題との関連性を考える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基本的な活用イメージを描く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先進企業の活用事例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を調査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自社での活用可能性</a:t>
                      </a:r>
                      <a:br>
                        <a:rPr lang="ja-JP" sz="900">
                          <a:solidFill>
                            <a:schemeClr val="dk2"/>
                          </a:solidFill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を検討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小規模な試験導入を検討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Webサイトから問い合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わせ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具体的な活用シナリオ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を相談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社内説得のための材料収集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限定的な範囲で導入開始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成功事例を社内で共有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段階的に利用範囲を拡大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5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企業の目的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新しい概念や可能性を認知させる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基本的な価値や活用方法を理解してもらう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具体的な活用イメージを持ってもらう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先行導入のメリットを伝え決断を促す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成功体験を通じて活用範囲の拡大を促す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762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タッチ</a:t>
                      </a:r>
                      <a:endParaRPr b="1" i="0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ポイント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啓蒙型コンテンツ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ビジョナリートーク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SNS</a:t>
                      </a:r>
                      <a:endParaRPr/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ブログ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業界カンファレンス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基本概念解説ページ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ケーススタディ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Webセミナー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デモ動画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先進企業の活用事例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小規模PoC提案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フリーミアム版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コミュニティ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営業担当者との個別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相談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カスタマイズデモ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先進ユーザー紹介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技術検証できる環境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伴走型導入支援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成功事例の構築支援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活用コミュニティ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定期的な活用レビュー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89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コンテンツ例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新時代の○○とは何か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従来の方法では解決できない課題と新アプローチ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5年後の業界を変える技術トレンド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○○の基本概念と可能性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先進企業が実現した3つの価値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従来手法と新手法の違い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業界別：新技術活用の具体例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小さく始める実証実験ガイド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ユースケース別導入シナリオ</a:t>
                      </a:r>
                      <a:endParaRPr/>
                    </a:p>
                    <a:p>
                      <a:pPr indent="-1079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社内説得のための資料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先行導入のメリット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レポート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リスクを最小化する導入計画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導入後90日間の活用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ステップ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先進ユーザー成功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事例集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次のステージへの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拡張ガイド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53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CTA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新時代の○○入門ガイドをダウンロードする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ビジョナリーウェビナーに参加する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基本デモ動画を視聴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900">
                          <a:solidFill>
                            <a:schemeClr val="dk1"/>
                          </a:solidFill>
                        </a:rPr>
                        <a:t>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ユースケース別資料をダウンロードする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小規模PoC相談に申し込む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フリーミアムアカウントを開設する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導入シナリオ相談に申し込む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先進ユーザーとの面談を予約</a:t>
                      </a:r>
                      <a:r>
                        <a:rPr lang="ja-JP" sz="900">
                          <a:solidFill>
                            <a:schemeClr val="dk1"/>
                          </a:solidFill>
                        </a:rPr>
                        <a:t>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ユーザーコミュニティに参加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活用度診断を受ける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拡張プランを相談する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6" name="Google Shape;86;p4"/>
          <p:cNvSpPr/>
          <p:nvPr/>
        </p:nvSpPr>
        <p:spPr>
          <a:xfrm>
            <a:off x="1428270" y="672690"/>
            <a:ext cx="2150620" cy="442800"/>
          </a:xfrm>
          <a:prstGeom prst="homePlate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4"/>
          <p:cNvSpPr/>
          <p:nvPr/>
        </p:nvSpPr>
        <p:spPr>
          <a:xfrm>
            <a:off x="3057157" y="672690"/>
            <a:ext cx="1929717" cy="442800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4"/>
          <p:cNvSpPr txBox="1"/>
          <p:nvPr/>
        </p:nvSpPr>
        <p:spPr>
          <a:xfrm>
            <a:off x="3364610" y="688359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理解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4"/>
          <p:cNvSpPr/>
          <p:nvPr/>
        </p:nvSpPr>
        <p:spPr>
          <a:xfrm>
            <a:off x="4746369" y="677171"/>
            <a:ext cx="2332607" cy="438320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4"/>
          <p:cNvSpPr txBox="1"/>
          <p:nvPr/>
        </p:nvSpPr>
        <p:spPr>
          <a:xfrm>
            <a:off x="4987683" y="674940"/>
            <a:ext cx="1174703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検討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4"/>
          <p:cNvSpPr/>
          <p:nvPr/>
        </p:nvSpPr>
        <p:spPr>
          <a:xfrm>
            <a:off x="6380951" y="672690"/>
            <a:ext cx="2092101" cy="432475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4"/>
          <p:cNvSpPr txBox="1"/>
          <p:nvPr/>
        </p:nvSpPr>
        <p:spPr>
          <a:xfrm>
            <a:off x="236409" y="683899"/>
            <a:ext cx="1172522" cy="421261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B224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4000" lIns="144000" spcFirstLastPara="1" rIns="144000" wrap="square" tIns="144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ファネル</a:t>
            </a:r>
            <a:endParaRPr b="1" i="0" sz="1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4"/>
          <p:cNvSpPr/>
          <p:nvPr/>
        </p:nvSpPr>
        <p:spPr>
          <a:xfrm>
            <a:off x="8020096" y="672690"/>
            <a:ext cx="1651083" cy="432471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"/>
          <p:cNvSpPr txBox="1"/>
          <p:nvPr/>
        </p:nvSpPr>
        <p:spPr>
          <a:xfrm>
            <a:off x="1676591" y="677170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認知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4"/>
          <p:cNvSpPr txBox="1"/>
          <p:nvPr/>
        </p:nvSpPr>
        <p:spPr>
          <a:xfrm>
            <a:off x="6768021" y="693020"/>
            <a:ext cx="940854" cy="38957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商談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8415428" y="695250"/>
            <a:ext cx="912972" cy="38957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購買・継続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7" name="Google Shape;97;p4"/>
          <p:cNvCxnSpPr/>
          <p:nvPr/>
        </p:nvCxnSpPr>
        <p:spPr>
          <a:xfrm rot="10800000">
            <a:off x="236481" y="5141467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4"/>
          <p:cNvCxnSpPr/>
          <p:nvPr/>
        </p:nvCxnSpPr>
        <p:spPr>
          <a:xfrm rot="10800000">
            <a:off x="236468" y="3991650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9" name="Google Shape;99;p4"/>
          <p:cNvCxnSpPr/>
          <p:nvPr/>
        </p:nvCxnSpPr>
        <p:spPr>
          <a:xfrm rot="10800000">
            <a:off x="236409" y="3087236"/>
            <a:ext cx="1172522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0" name="Google Shape;100;p4"/>
          <p:cNvCxnSpPr/>
          <p:nvPr/>
        </p:nvCxnSpPr>
        <p:spPr>
          <a:xfrm rot="10800000">
            <a:off x="236409" y="2538473"/>
            <a:ext cx="1172522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1" name="Google Shape;101;p4"/>
          <p:cNvSpPr txBox="1"/>
          <p:nvPr/>
        </p:nvSpPr>
        <p:spPr>
          <a:xfrm>
            <a:off x="2429100" y="220575"/>
            <a:ext cx="34962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2150">
                <a:solidFill>
                  <a:schemeClr val="dk1"/>
                </a:solidFill>
              </a:rPr>
              <a:t>①</a:t>
            </a:r>
            <a:r>
              <a:rPr b="1" i="0" lang="ja-JP" sz="21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ja-JP" sz="2150">
                <a:solidFill>
                  <a:schemeClr val="dk1"/>
                </a:solidFill>
              </a:rPr>
              <a:t>課題潜在</a:t>
            </a:r>
            <a:r>
              <a:rPr b="1" i="0" lang="ja-JP" sz="21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型</a:t>
            </a:r>
            <a:endParaRPr b="1" i="0" sz="21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2" name="Google Shape;102;p4"/>
          <p:cNvCxnSpPr/>
          <p:nvPr/>
        </p:nvCxnSpPr>
        <p:spPr>
          <a:xfrm>
            <a:off x="4746380" y="238584"/>
            <a:ext cx="0" cy="324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" name="Google Shape;103;p4"/>
          <p:cNvSpPr txBox="1"/>
          <p:nvPr/>
        </p:nvSpPr>
        <p:spPr>
          <a:xfrm>
            <a:off x="5034484" y="169735"/>
            <a:ext cx="640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顧客の課題</a:t>
            </a:r>
            <a:r>
              <a:rPr b="1" lang="ja-JP" sz="1200">
                <a:solidFill>
                  <a:schemeClr val="dk1"/>
                </a:solidFill>
              </a:rPr>
              <a:t>に気づいていない（または漠然としている）ため、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1200" u="none" cap="none" strike="noStrike">
                <a:solidFill>
                  <a:srgbClr val="00818B"/>
                </a:solidFill>
                <a:latin typeface="Arial"/>
                <a:ea typeface="Arial"/>
                <a:cs typeface="Arial"/>
                <a:sym typeface="Arial"/>
              </a:rPr>
              <a:t>新しい解決策</a:t>
            </a:r>
            <a:r>
              <a:rPr b="1" lang="ja-JP" sz="1200">
                <a:solidFill>
                  <a:srgbClr val="00818B"/>
                </a:solidFill>
              </a:rPr>
              <a:t>があることを認知してもらう</a:t>
            </a:r>
            <a:r>
              <a:rPr b="1" lang="ja-JP" sz="1200">
                <a:solidFill>
                  <a:schemeClr val="dk1"/>
                </a:solidFill>
              </a:rPr>
              <a:t>ことが必要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/>
          <p:nvPr/>
        </p:nvSpPr>
        <p:spPr>
          <a:xfrm>
            <a:off x="2716511" y="34378"/>
            <a:ext cx="2219332" cy="3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認知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9" name="Google Shape;109;p1"/>
          <p:cNvGraphicFramePr/>
          <p:nvPr/>
        </p:nvGraphicFramePr>
        <p:xfrm>
          <a:off x="236409" y="11464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{AA477626-D3E3-4BE0-BA50-0DE0DE0C5425}</a:tableStyleId>
              </a:tblPr>
              <a:tblGrid>
                <a:gridCol w="1177475"/>
                <a:gridCol w="1651450"/>
                <a:gridCol w="1651450"/>
                <a:gridCol w="1651450"/>
                <a:gridCol w="1651450"/>
                <a:gridCol w="1651450"/>
              </a:tblGrid>
              <a:tr h="1394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顧客の行動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業務の非効率に悩む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Excel管理の限界を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感じる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属人化を解消したい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と考える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経営層からDX推進指示がある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課題解決の選択肢を探る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自社に合う製品・サービスを調査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先行導入企業の事例を参照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複数製品を比較検討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費用対効果を試算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社内キーパーソンの巻き込み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Webサイトから資料請求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営業と具体的な導入イメージを相談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導入後のサポート体制を確認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契約締結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担当者への説明会実施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現場でのテスト運用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社内マニュアル整備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5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企業の目的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45720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業務課題に共感を得る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自社の製品が課題解決に最適と理解してもらう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ROIの高さや導入しやすさを訴求する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投資判断と社内合意形成を支援する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円滑な導入と定着化を実現し長期利用を促す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762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タッチ</a:t>
                      </a:r>
                      <a:endParaRPr b="1" i="0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ポイント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課題別SEO記事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業界セミナー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ホワイトペーパー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SNS投稿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課題解決事例集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製品紹介ページ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オンラインデモ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ウェビナー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ROI計算ツール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機能比較表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無料トライアル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導入事例詳細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営業担当者との商談</a:t>
                      </a:r>
                      <a:endParaRPr/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詳細な提案資料</a:t>
                      </a:r>
                      <a:endParaRPr/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社内稟議用の資料</a:t>
                      </a:r>
                      <a:endParaRPr/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技術検証できる環境</a:t>
                      </a:r>
                      <a:endParaRPr/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カスタマーサクセスチーム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導入支援プログラム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トレーニングサービス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ユーザーコミュニティ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89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コンテンツ例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Excel管理の限界と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解決策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業務効率化で○○%の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コスト削減事例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属人化リスクと対策方法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DX推進のファーストステップ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現場の業務改善事例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導入3か月で実現した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効果レポート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社内説得のためのプレゼン資料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ROI計算シミュレーション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導入企業の費用対効果事例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段階的導入ステップガイド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社内稟議用資料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テンプレート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部門別メリット説明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導入計画書サンプル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活用度診断チェック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リスト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機能活用の事例集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他部門展開の成功事例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53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CTA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業務効率化診断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を受ける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業界別課題解決事例をダウンロードする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自社に合った導入プランを確認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オンラインデモに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申し込む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無料トライアルを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開始する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ROI計算シミュレーションを試す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社内説得用資料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をダウンロード</a:t>
                      </a:r>
                      <a:r>
                        <a:rPr lang="ja-JP" sz="900">
                          <a:solidFill>
                            <a:schemeClr val="dk1"/>
                          </a:solidFill>
                        </a:rPr>
                        <a:t>する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カスタム提案の依頼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ユーザー会に参加する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活用度診断を受ける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他部門展開の相</a:t>
                      </a: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談</a:t>
                      </a:r>
                      <a:r>
                        <a:rPr lang="ja-JP" sz="900">
                          <a:solidFill>
                            <a:schemeClr val="dk1"/>
                          </a:solidFill>
                        </a:rPr>
                        <a:t>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0" name="Google Shape;110;p1"/>
          <p:cNvSpPr/>
          <p:nvPr/>
        </p:nvSpPr>
        <p:spPr>
          <a:xfrm>
            <a:off x="1428270" y="672690"/>
            <a:ext cx="2150620" cy="442800"/>
          </a:xfrm>
          <a:prstGeom prst="homePlate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3057157" y="672690"/>
            <a:ext cx="1929717" cy="442800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3364610" y="688359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理解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4746369" y="677171"/>
            <a:ext cx="2332607" cy="438320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4987683" y="674940"/>
            <a:ext cx="1174703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検討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6380951" y="672690"/>
            <a:ext cx="2092101" cy="432475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236409" y="683899"/>
            <a:ext cx="1172522" cy="421261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B224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4000" lIns="144000" spcFirstLastPara="1" rIns="144000" wrap="square" tIns="144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ファネル</a:t>
            </a:r>
            <a:endParaRPr b="1" i="0" sz="1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8020096" y="672690"/>
            <a:ext cx="1651083" cy="432471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1676591" y="677170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認知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6768021" y="693020"/>
            <a:ext cx="940854" cy="38957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商談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8415428" y="695250"/>
            <a:ext cx="912972" cy="38957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購買・継続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1"/>
          <p:cNvCxnSpPr/>
          <p:nvPr/>
        </p:nvCxnSpPr>
        <p:spPr>
          <a:xfrm rot="10800000">
            <a:off x="236531" y="5285467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2" name="Google Shape;122;p1"/>
          <p:cNvCxnSpPr/>
          <p:nvPr/>
        </p:nvCxnSpPr>
        <p:spPr>
          <a:xfrm rot="10800000">
            <a:off x="236468" y="3976400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3" name="Google Shape;123;p1"/>
          <p:cNvCxnSpPr/>
          <p:nvPr/>
        </p:nvCxnSpPr>
        <p:spPr>
          <a:xfrm rot="10800000">
            <a:off x="236409" y="3087236"/>
            <a:ext cx="1172522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4" name="Google Shape;124;p1"/>
          <p:cNvCxnSpPr/>
          <p:nvPr/>
        </p:nvCxnSpPr>
        <p:spPr>
          <a:xfrm rot="10800000">
            <a:off x="236409" y="2538473"/>
            <a:ext cx="1172522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5" name="Google Shape;125;p1"/>
          <p:cNvSpPr txBox="1"/>
          <p:nvPr/>
        </p:nvSpPr>
        <p:spPr>
          <a:xfrm>
            <a:off x="1165247" y="230911"/>
            <a:ext cx="33153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2150">
                <a:solidFill>
                  <a:schemeClr val="dk1"/>
                </a:solidFill>
              </a:rPr>
              <a:t>② </a:t>
            </a:r>
            <a:r>
              <a:rPr b="1" i="0" lang="ja-JP" sz="21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ソリューション探索型</a:t>
            </a:r>
            <a:endParaRPr b="1" i="0" sz="21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4953012" y="180050"/>
            <a:ext cx="6957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顧客は</a:t>
            </a:r>
            <a:r>
              <a:rPr b="1" lang="ja-JP" sz="1200">
                <a:solidFill>
                  <a:schemeClr val="dk1"/>
                </a:solidFill>
              </a:rPr>
              <a:t>業務課題を抱えているが、具体的な</a:t>
            </a:r>
            <a:r>
              <a:rPr b="1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解決策を知ら</a:t>
            </a:r>
            <a:r>
              <a:rPr b="1" lang="ja-JP" sz="1200">
                <a:solidFill>
                  <a:schemeClr val="dk1"/>
                </a:solidFill>
              </a:rPr>
              <a:t>ず、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200">
                <a:solidFill>
                  <a:srgbClr val="00818B"/>
                </a:solidFill>
              </a:rPr>
              <a:t>課題解決の方法を探すこと</a:t>
            </a:r>
            <a:r>
              <a:rPr b="1" lang="ja-JP" sz="1200">
                <a:solidFill>
                  <a:schemeClr val="dk1"/>
                </a:solidFill>
              </a:rPr>
              <a:t>を重視している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7" name="Google Shape;127;p1"/>
          <p:cNvCxnSpPr/>
          <p:nvPr/>
        </p:nvCxnSpPr>
        <p:spPr>
          <a:xfrm>
            <a:off x="4716787" y="248911"/>
            <a:ext cx="0" cy="324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" name="Google Shape;132;p2"/>
          <p:cNvGraphicFramePr/>
          <p:nvPr/>
        </p:nvGraphicFramePr>
        <p:xfrm>
          <a:off x="236409" y="11464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{AA477626-D3E3-4BE0-BA50-0DE0DE0C5425}</a:tableStyleId>
              </a:tblPr>
              <a:tblGrid>
                <a:gridCol w="1177475"/>
                <a:gridCol w="1651450"/>
                <a:gridCol w="1651450"/>
                <a:gridCol w="1651450"/>
                <a:gridCol w="1651450"/>
                <a:gridCol w="1651450"/>
              </a:tblGrid>
              <a:tr h="1387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顧客の行動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業務課題を認識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○○ツールというカテゴリーを知る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展示会やイベントで情報収集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業界記事で製品・サービスカテゴリー知る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「○○ツール 比較」の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キーワードで検索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競合製品を含めた情報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収集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自社と競合の基本情報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を比較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コスト面や機能面での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違いを探る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複数製品のデモや試用を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実施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詳細な仕様・価格比較表を作成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機能の優先度を社内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で確認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詳細な導入事例を調査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Webサイトやデモで複数製品を比較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複数のベンダーから見積もり取得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内部で比較検討会議を実施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導入の最終決定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契約締結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担当者への連絡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SNSでシェア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5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企業の目的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カテゴリーの存在と自社製品を認知させる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競合との差別化ポイントを理解してもらう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詳細比較での優位性を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訴求する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競合よりも優れた価値を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持つことの合意を取る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円滑な導入と成功体験を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通じて利用継続を促す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762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タッチ</a:t>
                      </a:r>
                      <a:endParaRPr b="1" i="0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ポイント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問題解決型SEO記事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カテゴリー啓蒙コンテンツ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展示会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セミナー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広告（認知）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SEO記事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（比較キーワード）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製品比較ページ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基本機能一覧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比較サイト掲載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広告（リスティング）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競合比較表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無料トライアル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プロダクトデモ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ユーザーレビュー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詳細な機能説明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営業担当者との商談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詳細な提案資料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社内稟議用の資料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技術検証できる環境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カスタマーサクセス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担当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導入支援チーム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トレーニングプログラム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ユーザーコミュニティ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27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コンテンツ例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○○業務の課題と解決法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失敗しない選び方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ガイド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カテゴリー入門ガイド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なぜ今○○ツールが必要なのか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○○製品と△△製品の違いを示した記事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業界トップ5製品の比較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機能比較一覧表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コスト比較シミュレーター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TCO削減効果レポート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製品選定チェック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リスト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機能詳細の比較資料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導入事例（競合からの乗り換え成功事例）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提案書テンプレート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社内稟議用の資料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段階的な導入計画書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導入成功ガイド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活用事例集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機能アップデート情報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93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CTA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カテゴリー入門ガイドをダウンロードする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製品選定の基礎知識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セミナーに参加する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主要製品比較レポー</a:t>
                      </a:r>
                      <a:r>
                        <a:rPr lang="ja-JP" sz="900">
                          <a:solidFill>
                            <a:schemeClr val="dk1"/>
                          </a:solidFill>
                        </a:rPr>
                        <a:t>トを</a:t>
                      </a: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ダウンロードする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業界製品比較表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900">
                          <a:solidFill>
                            <a:schemeClr val="dk1"/>
                          </a:solidFill>
                        </a:rPr>
                        <a:t>を</a:t>
                      </a: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ダウンロードする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詳細機能比較表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をダウンロードする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競合比較デモ</a:t>
                      </a:r>
                      <a:br>
                        <a:rPr lang="ja-JP" sz="900">
                          <a:solidFill>
                            <a:schemeClr val="dk1"/>
                          </a:solidFill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を予約する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機能検証環境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-JP" sz="900">
                          <a:solidFill>
                            <a:schemeClr val="dk1"/>
                          </a:solidFill>
                        </a:rPr>
                        <a:t>を申し込む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無料トライアル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に申し込む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提案書テンプレート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を取得する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導入事例の詳細資料を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ダウンロードする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成功事例ウェビナー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に参加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ユーザーコミュニティ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へ参加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機能拡張の相談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3" name="Google Shape;133;p2"/>
          <p:cNvSpPr/>
          <p:nvPr/>
        </p:nvSpPr>
        <p:spPr>
          <a:xfrm>
            <a:off x="1428270" y="667620"/>
            <a:ext cx="2150620" cy="443126"/>
          </a:xfrm>
          <a:prstGeom prst="homePlate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3057158" y="662399"/>
            <a:ext cx="1868448" cy="447832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/>
        </p:nvSpPr>
        <p:spPr>
          <a:xfrm>
            <a:off x="3364610" y="707031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理解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4708367" y="662399"/>
            <a:ext cx="2332607" cy="447832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"/>
          <p:cNvSpPr txBox="1"/>
          <p:nvPr/>
        </p:nvSpPr>
        <p:spPr>
          <a:xfrm>
            <a:off x="4987683" y="689833"/>
            <a:ext cx="1174703" cy="3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検討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6380951" y="666338"/>
            <a:ext cx="2092101" cy="443125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"/>
          <p:cNvSpPr txBox="1"/>
          <p:nvPr/>
        </p:nvSpPr>
        <p:spPr>
          <a:xfrm>
            <a:off x="236409" y="675771"/>
            <a:ext cx="1172522" cy="426825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B224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4000" lIns="144000" spcFirstLastPara="1" rIns="144000" wrap="square" tIns="144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ファネル</a:t>
            </a:r>
            <a:endParaRPr b="1" i="0" sz="1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8020096" y="668388"/>
            <a:ext cx="1651083" cy="441075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"/>
          <p:cNvSpPr txBox="1"/>
          <p:nvPr/>
        </p:nvSpPr>
        <p:spPr>
          <a:xfrm>
            <a:off x="1676591" y="695842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認知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"/>
          <p:cNvSpPr txBox="1"/>
          <p:nvPr/>
        </p:nvSpPr>
        <p:spPr>
          <a:xfrm>
            <a:off x="6768021" y="689833"/>
            <a:ext cx="940854" cy="3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商談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"/>
          <p:cNvSpPr txBox="1"/>
          <p:nvPr/>
        </p:nvSpPr>
        <p:spPr>
          <a:xfrm>
            <a:off x="8415428" y="693612"/>
            <a:ext cx="912972" cy="40989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購買・継続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4" name="Google Shape;144;p2"/>
          <p:cNvCxnSpPr/>
          <p:nvPr/>
        </p:nvCxnSpPr>
        <p:spPr>
          <a:xfrm rot="10800000">
            <a:off x="236531" y="5149881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5" name="Google Shape;145;p2"/>
          <p:cNvCxnSpPr/>
          <p:nvPr/>
        </p:nvCxnSpPr>
        <p:spPr>
          <a:xfrm rot="10800000">
            <a:off x="236531" y="4121976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6" name="Google Shape;146;p2"/>
          <p:cNvCxnSpPr/>
          <p:nvPr/>
        </p:nvCxnSpPr>
        <p:spPr>
          <a:xfrm rot="10800000">
            <a:off x="236409" y="3071999"/>
            <a:ext cx="1172522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7" name="Google Shape;147;p2"/>
          <p:cNvCxnSpPr/>
          <p:nvPr/>
        </p:nvCxnSpPr>
        <p:spPr>
          <a:xfrm rot="10800000">
            <a:off x="236409" y="2536289"/>
            <a:ext cx="1172522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8" name="Google Shape;148;p2"/>
          <p:cNvSpPr txBox="1"/>
          <p:nvPr/>
        </p:nvSpPr>
        <p:spPr>
          <a:xfrm>
            <a:off x="5045700" y="164475"/>
            <a:ext cx="7366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顧客は自社の課題とその解決策を認識しており、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1200" u="none" cap="none" strike="noStrike">
                <a:solidFill>
                  <a:srgbClr val="00818B"/>
                </a:solidFill>
                <a:latin typeface="Arial"/>
                <a:ea typeface="Arial"/>
                <a:cs typeface="Arial"/>
                <a:sym typeface="Arial"/>
              </a:rPr>
              <a:t>競合との比較検討</a:t>
            </a:r>
            <a:r>
              <a:rPr b="1" lang="ja-JP" sz="1200">
                <a:solidFill>
                  <a:srgbClr val="00818B"/>
                </a:solidFill>
              </a:rPr>
              <a:t>で導入すること</a:t>
            </a:r>
            <a:r>
              <a:rPr b="1" lang="ja-JP" sz="1200">
                <a:solidFill>
                  <a:schemeClr val="dk1"/>
                </a:solidFill>
              </a:rPr>
              <a:t>を重視している</a:t>
            </a:r>
            <a:endParaRPr/>
          </a:p>
        </p:txBody>
      </p:sp>
      <p:sp>
        <p:nvSpPr>
          <p:cNvPr id="149" name="Google Shape;149;p2"/>
          <p:cNvSpPr txBox="1"/>
          <p:nvPr/>
        </p:nvSpPr>
        <p:spPr>
          <a:xfrm>
            <a:off x="2551284" y="215336"/>
            <a:ext cx="19527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2150">
                <a:solidFill>
                  <a:schemeClr val="dk1"/>
                </a:solidFill>
              </a:rPr>
              <a:t>③</a:t>
            </a:r>
            <a:r>
              <a:rPr b="1" i="0" lang="ja-JP" sz="21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比較検討型</a:t>
            </a:r>
            <a:endParaRPr b="1" i="0" sz="21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2"/>
          <p:cNvCxnSpPr/>
          <p:nvPr/>
        </p:nvCxnSpPr>
        <p:spPr>
          <a:xfrm>
            <a:off x="4708382" y="233336"/>
            <a:ext cx="0" cy="324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"/>
          <p:cNvSpPr txBox="1"/>
          <p:nvPr/>
        </p:nvSpPr>
        <p:spPr>
          <a:xfrm>
            <a:off x="2716511" y="34378"/>
            <a:ext cx="2219332" cy="3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認知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" name="Google Shape;156;p3"/>
          <p:cNvGraphicFramePr/>
          <p:nvPr/>
        </p:nvGraphicFramePr>
        <p:xfrm>
          <a:off x="236409" y="11464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{AA477626-D3E3-4BE0-BA50-0DE0DE0C5425}</a:tableStyleId>
              </a:tblPr>
              <a:tblGrid>
                <a:gridCol w="1177475"/>
                <a:gridCol w="1651450"/>
                <a:gridCol w="1651450"/>
                <a:gridCol w="1651450"/>
                <a:gridCol w="1651450"/>
                <a:gridCol w="1651450"/>
              </a:tblGrid>
              <a:tr h="1394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顧客の行動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法改正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規制強化のニュースを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知る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セキュリティインシデントの報道を見る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業界団体からの警告を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受ける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自社への影響範囲を確認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対応期限を把握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対応必要性を社内共有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対応方法の選択肢を検討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期限内に間に合う製品・サービスを探す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他社の対応状況を確認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Webサイトから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問い合わせ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緊急性を伝える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導入までのスケジュールを確認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期限内に導入完了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最低限の機能設定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コンプライアンス要件の充足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5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企業の目的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危機感を喚起し、緊急性を認識させる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期限と必要対応範囲を明確に理解してもらう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短期間での導入可能性をアピールする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スピード重視のプランに合意してもらう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期限内の導入完了と、その後の機能拡張を促す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762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タッチ</a:t>
                      </a:r>
                      <a:endParaRPr b="1" i="0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ポイント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法改正関連のSEO記事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緊急対応セミナー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規制カウントダウンサイト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ニュースレター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法改正対応チェック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リスト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期限カウントダウンLP </a:t>
                      </a:r>
                      <a:endParaRPr/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Webサイト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（対応製品ページ）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FAQ特設ページ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短期導入プラン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緊急導入事例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最小構成での導入案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期限保証プログラム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スピード重視の商談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簡易版の提案資料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即決プラン提示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内部稟議サポート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導入支援専任チーム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最小構成でのトレーニング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コンプライアンス証明書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追加機能案内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27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コンテンツ例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○○法改正の影響と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対応策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期限まであと◯日 - 企業が取るべき対策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同業他社で発生したインシデント事例と教訓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法改正対応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チェックリスト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企業規模別の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影響度診断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期限内に間に合わせる導入計画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最短○日で導入完了するための手順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緊急導入成功事例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必要最低限の機能だけを導入するプラン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稟議短縮のための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承認フロー例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即決可能な予算枠内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での導入プラン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期限保証付き導入提案書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コンプライアンス達成証明書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導入後の機能拡張ロードマップ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次の法改正に備えるためのガイド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53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CTA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法改正対応緊急セミナーに参加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規制対応チェックリストをダウンロード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自社への影響度を診断する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期限内導入プランを確認する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緊急導入相談に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申し込む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最短導入スケジュールを確認する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稟議サポート資料をダウンロード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即日見積もりを依頼する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導入後の機能拡張相談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コンプライアンス証明書の発行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追加機能のデモ予約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72000" marB="72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7" name="Google Shape;157;p3"/>
          <p:cNvSpPr/>
          <p:nvPr/>
        </p:nvSpPr>
        <p:spPr>
          <a:xfrm>
            <a:off x="1428270" y="683898"/>
            <a:ext cx="2150620" cy="431591"/>
          </a:xfrm>
          <a:prstGeom prst="homePlate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3"/>
          <p:cNvSpPr/>
          <p:nvPr/>
        </p:nvSpPr>
        <p:spPr>
          <a:xfrm>
            <a:off x="3057157" y="683898"/>
            <a:ext cx="1929717" cy="431591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"/>
          <p:cNvSpPr txBox="1"/>
          <p:nvPr/>
        </p:nvSpPr>
        <p:spPr>
          <a:xfrm>
            <a:off x="3364610" y="688359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理解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3"/>
          <p:cNvSpPr/>
          <p:nvPr/>
        </p:nvSpPr>
        <p:spPr>
          <a:xfrm>
            <a:off x="4746369" y="693022"/>
            <a:ext cx="2332607" cy="422468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3"/>
          <p:cNvSpPr txBox="1"/>
          <p:nvPr/>
        </p:nvSpPr>
        <p:spPr>
          <a:xfrm>
            <a:off x="4987683" y="674940"/>
            <a:ext cx="1174703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検討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3"/>
          <p:cNvSpPr/>
          <p:nvPr/>
        </p:nvSpPr>
        <p:spPr>
          <a:xfrm>
            <a:off x="6380951" y="694223"/>
            <a:ext cx="2092101" cy="410941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3"/>
          <p:cNvSpPr txBox="1"/>
          <p:nvPr/>
        </p:nvSpPr>
        <p:spPr>
          <a:xfrm>
            <a:off x="236409" y="683899"/>
            <a:ext cx="1172522" cy="421261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B224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4000" lIns="144000" spcFirstLastPara="1" rIns="144000" wrap="square" tIns="144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ファネル</a:t>
            </a:r>
            <a:endParaRPr b="1" i="0" sz="1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"/>
          <p:cNvSpPr/>
          <p:nvPr/>
        </p:nvSpPr>
        <p:spPr>
          <a:xfrm>
            <a:off x="8020096" y="693022"/>
            <a:ext cx="1651083" cy="412138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3"/>
          <p:cNvSpPr txBox="1"/>
          <p:nvPr/>
        </p:nvSpPr>
        <p:spPr>
          <a:xfrm>
            <a:off x="1676591" y="677170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認知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3"/>
          <p:cNvSpPr txBox="1"/>
          <p:nvPr/>
        </p:nvSpPr>
        <p:spPr>
          <a:xfrm>
            <a:off x="6768021" y="683900"/>
            <a:ext cx="940854" cy="3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商談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3"/>
          <p:cNvSpPr txBox="1"/>
          <p:nvPr/>
        </p:nvSpPr>
        <p:spPr>
          <a:xfrm>
            <a:off x="8415428" y="695250"/>
            <a:ext cx="912972" cy="38957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購買・継続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8" name="Google Shape;168;p3"/>
          <p:cNvCxnSpPr/>
          <p:nvPr/>
        </p:nvCxnSpPr>
        <p:spPr>
          <a:xfrm rot="10800000">
            <a:off x="236531" y="5126217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9" name="Google Shape;169;p3"/>
          <p:cNvCxnSpPr/>
          <p:nvPr/>
        </p:nvCxnSpPr>
        <p:spPr>
          <a:xfrm rot="10800000">
            <a:off x="236531" y="4113550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0" name="Google Shape;170;p3"/>
          <p:cNvCxnSpPr/>
          <p:nvPr/>
        </p:nvCxnSpPr>
        <p:spPr>
          <a:xfrm rot="10800000">
            <a:off x="236531" y="3084586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1" name="Google Shape;171;p3"/>
          <p:cNvCxnSpPr/>
          <p:nvPr/>
        </p:nvCxnSpPr>
        <p:spPr>
          <a:xfrm rot="10800000">
            <a:off x="236531" y="2540473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2" name="Google Shape;172;p3"/>
          <p:cNvSpPr txBox="1"/>
          <p:nvPr/>
        </p:nvSpPr>
        <p:spPr>
          <a:xfrm>
            <a:off x="5063748" y="200375"/>
            <a:ext cx="7453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顧客</a:t>
            </a:r>
            <a:r>
              <a:rPr b="1" lang="ja-JP" sz="1200">
                <a:solidFill>
                  <a:schemeClr val="dk1"/>
                </a:solidFill>
              </a:rPr>
              <a:t>の課題は「</a:t>
            </a:r>
            <a:r>
              <a:rPr b="1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外部の環境変化に</a:t>
            </a:r>
            <a:r>
              <a:rPr b="1" lang="ja-JP" sz="1200">
                <a:solidFill>
                  <a:schemeClr val="dk1"/>
                </a:solidFill>
              </a:rPr>
              <a:t>対応すること」であり、</a:t>
            </a:r>
            <a:endParaRPr b="1" sz="1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200">
                <a:solidFill>
                  <a:srgbClr val="00818B"/>
                </a:solidFill>
              </a:rPr>
              <a:t>短期ですみやかに対策を講じること</a:t>
            </a:r>
            <a:r>
              <a:rPr b="1" lang="ja-JP" sz="1200">
                <a:solidFill>
                  <a:schemeClr val="dk1"/>
                </a:solidFill>
              </a:rPr>
              <a:t>を重視している</a:t>
            </a:r>
            <a:endParaRPr/>
          </a:p>
        </p:txBody>
      </p:sp>
      <p:sp>
        <p:nvSpPr>
          <p:cNvPr id="173" name="Google Shape;173;p3"/>
          <p:cNvSpPr txBox="1"/>
          <p:nvPr/>
        </p:nvSpPr>
        <p:spPr>
          <a:xfrm>
            <a:off x="2491500" y="234900"/>
            <a:ext cx="20922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2150">
                <a:solidFill>
                  <a:schemeClr val="dk1"/>
                </a:solidFill>
              </a:rPr>
              <a:t>④</a:t>
            </a:r>
            <a:r>
              <a:rPr b="1" i="0" lang="ja-JP" sz="21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ja-JP" sz="2150">
                <a:solidFill>
                  <a:schemeClr val="dk1"/>
                </a:solidFill>
              </a:rPr>
              <a:t>外圧緊急</a:t>
            </a:r>
            <a:r>
              <a:rPr b="1" i="0" lang="ja-JP" sz="21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型</a:t>
            </a:r>
            <a:endParaRPr b="1" i="0" sz="21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4" name="Google Shape;174;p3"/>
          <p:cNvCxnSpPr/>
          <p:nvPr/>
        </p:nvCxnSpPr>
        <p:spPr>
          <a:xfrm>
            <a:off x="4716767" y="252903"/>
            <a:ext cx="0" cy="324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"/>
          <p:cNvSpPr txBox="1"/>
          <p:nvPr/>
        </p:nvSpPr>
        <p:spPr>
          <a:xfrm>
            <a:off x="2716511" y="34378"/>
            <a:ext cx="2219332" cy="3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認知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0" name="Google Shape;180;p5"/>
          <p:cNvGraphicFramePr/>
          <p:nvPr/>
        </p:nvGraphicFramePr>
        <p:xfrm>
          <a:off x="236409" y="113582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{AA477626-D3E3-4BE0-BA50-0DE0DE0C5425}</a:tableStyleId>
              </a:tblPr>
              <a:tblGrid>
                <a:gridCol w="1177475"/>
                <a:gridCol w="1651450"/>
                <a:gridCol w="1651450"/>
                <a:gridCol w="1651450"/>
                <a:gridCol w="1651450"/>
                <a:gridCol w="1651450"/>
              </a:tblGrid>
              <a:tr h="1243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顧客の行動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役員</a:t>
                      </a:r>
                      <a:r>
                        <a:rPr lang="ja-JP" sz="900">
                          <a:solidFill>
                            <a:schemeClr val="dk2"/>
                          </a:solidFill>
                        </a:rPr>
                        <a:t>層</a:t>
                      </a: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が</a:t>
                      </a: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業界イベント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で</a:t>
                      </a: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製品・サービスを知る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複数部門が個別に情報収集をしている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競合他社の導入事例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</a:t>
                      </a:r>
                      <a:r>
                        <a:rPr lang="ja-JP" sz="900">
                          <a:solidFill>
                            <a:schemeClr val="dk2"/>
                          </a:solidFill>
                        </a:rPr>
                        <a:t>知る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全社戦略との関連性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を検討する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部門横断での導入検討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チームを結成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自社固有の要件定義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を開始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社内のステークホルダーマップを作成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導入メリットの整理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複数ベンダーの比較と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評価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自社特有のカスタマイズ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を検討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グローバル展開の可能性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を検討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試験導入する部門を選定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Webサイトから企業専用窓口へ連絡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複数部門・階層と個別商談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経営層への提案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詳細な技術検証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段階的な全社展開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グループ会社への横展開 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戦略的パートナーシップ</a:t>
                      </a:r>
                      <a:b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の構築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i="0" lang="ja-JP" sz="900" u="none" cap="none" strike="noStrik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定期的な経営層レビュー</a:t>
                      </a:r>
                      <a:endParaRPr b="0" i="0" sz="900" u="none" cap="none" strike="noStrik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36000" marL="72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923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企業の目的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顧客特有の課題と自社の商品・サービスがマッチすることを認知させる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顧客の戦略に沿った価値が提供できることを理解してもらう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顧客に最適化された導入プランを提案する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複数ステークホルダーからの合意を得る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戦略的パートナーとして継続的な価値提供を実現する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980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タッチ</a:t>
                      </a:r>
                      <a:endParaRPr b="1" i="0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ポイント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エグゼクティブイベ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ント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役員向け個別面談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業界特化研究レポート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専門メディア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顧客別のカスタム資料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役職別の価値提案資料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ステークホルダーマッピング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要件定義ワークショップ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顧客別のデモ環境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カスタマイズ提案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技術検証ができる環境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リファレンス企業訪問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役員層向けプレゼン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部門別商談セッション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意思決定者会議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技術検証レポート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専任カスタマーサクセスチーム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エグゼクティブスポンサーシップ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定期戦略レビュー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ユーザーグループ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10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コンテンツ例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○○業界のデジタル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変革トレンド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競合他社の戦略転換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経営層向け業界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レポート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グローバル展開成功事例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貴社の戦略課題と当社ソリューション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部門別の価値提案資料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グローバル統合アプローチ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経営指標への影響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貴社向けカスタマイズプラン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段階的導入ロード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マップ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グローバル展開計画書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部門間連携強化シナリオ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経営層向け戦略提案書 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部門別導入メリット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資料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統合システムアーキテクチャ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グローバル導入実績レポート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戦略的パートナーシッププログラム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全社活用成熟度診断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グループ企業展開ガイド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次期戦略立案サポート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1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ja-JP" sz="1100" u="none" cap="none" strike="noStrike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CTA</a:t>
                      </a:r>
                      <a:endParaRPr b="1" sz="1100" u="none" cap="none" strike="noStrike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08000" marB="108000" marR="108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エグゼクティブ向け</a:t>
                      </a:r>
                      <a:b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個別セッションを予約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71450" lvl="0" marL="1714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業界特化戦略レポートをリクエスト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貴社向け価値提案書を受け取る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要件定義ワークショップを実施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カスタマイズデモ環境をリクエスト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リファレンス企業との面談を設定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役員層向け最終提案の調整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導入計画策定サポートを依頼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戦略的パートナーシッププログラムに参加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58750" lvl="0" marL="158750" marR="720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b="0" lang="ja-JP" sz="9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グループ展開コンサルティングを依頼</a:t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6000" marB="36000" marR="72000" marL="1080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1" name="Google Shape;181;p5"/>
          <p:cNvSpPr/>
          <p:nvPr/>
        </p:nvSpPr>
        <p:spPr>
          <a:xfrm>
            <a:off x="1428270" y="672690"/>
            <a:ext cx="2150620" cy="442800"/>
          </a:xfrm>
          <a:prstGeom prst="homePlate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5"/>
          <p:cNvSpPr/>
          <p:nvPr/>
        </p:nvSpPr>
        <p:spPr>
          <a:xfrm>
            <a:off x="3057157" y="672690"/>
            <a:ext cx="1929717" cy="442800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5"/>
          <p:cNvSpPr txBox="1"/>
          <p:nvPr/>
        </p:nvSpPr>
        <p:spPr>
          <a:xfrm>
            <a:off x="3364610" y="688359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理解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5"/>
          <p:cNvSpPr/>
          <p:nvPr/>
        </p:nvSpPr>
        <p:spPr>
          <a:xfrm>
            <a:off x="4746369" y="677171"/>
            <a:ext cx="2332607" cy="438320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5"/>
          <p:cNvSpPr txBox="1"/>
          <p:nvPr/>
        </p:nvSpPr>
        <p:spPr>
          <a:xfrm>
            <a:off x="4987683" y="674940"/>
            <a:ext cx="1174703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検討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5"/>
          <p:cNvSpPr/>
          <p:nvPr/>
        </p:nvSpPr>
        <p:spPr>
          <a:xfrm>
            <a:off x="6380951" y="672690"/>
            <a:ext cx="2092101" cy="432475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5"/>
          <p:cNvSpPr txBox="1"/>
          <p:nvPr/>
        </p:nvSpPr>
        <p:spPr>
          <a:xfrm>
            <a:off x="236409" y="683899"/>
            <a:ext cx="1172522" cy="421261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1B224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4000" lIns="144000" spcFirstLastPara="1" rIns="144000" wrap="square" tIns="144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ファネル</a:t>
            </a:r>
            <a:endParaRPr b="1" i="0" sz="1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5"/>
          <p:cNvSpPr/>
          <p:nvPr/>
        </p:nvSpPr>
        <p:spPr>
          <a:xfrm>
            <a:off x="8020096" y="672690"/>
            <a:ext cx="1651083" cy="432471"/>
          </a:xfrm>
          <a:prstGeom prst="chevron">
            <a:avLst>
              <a:gd fmla="val 50000" name="adj"/>
            </a:avLst>
          </a:prstGeom>
          <a:solidFill>
            <a:srgbClr val="00818B"/>
          </a:solidFill>
          <a:ln cap="flat" cmpd="sng" w="127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"/>
          <p:cNvSpPr txBox="1"/>
          <p:nvPr/>
        </p:nvSpPr>
        <p:spPr>
          <a:xfrm>
            <a:off x="1676591" y="677170"/>
            <a:ext cx="1139365" cy="4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認知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5"/>
          <p:cNvSpPr txBox="1"/>
          <p:nvPr/>
        </p:nvSpPr>
        <p:spPr>
          <a:xfrm>
            <a:off x="6768021" y="693020"/>
            <a:ext cx="940854" cy="38957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商談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5"/>
          <p:cNvSpPr txBox="1"/>
          <p:nvPr/>
        </p:nvSpPr>
        <p:spPr>
          <a:xfrm>
            <a:off x="8415428" y="695250"/>
            <a:ext cx="912972" cy="38957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購買・継続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2" name="Google Shape;192;p5"/>
          <p:cNvCxnSpPr/>
          <p:nvPr/>
        </p:nvCxnSpPr>
        <p:spPr>
          <a:xfrm rot="10800000">
            <a:off x="236581" y="5291217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3" name="Google Shape;193;p5"/>
          <p:cNvCxnSpPr/>
          <p:nvPr/>
        </p:nvCxnSpPr>
        <p:spPr>
          <a:xfrm rot="10800000">
            <a:off x="236581" y="4061000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4" name="Google Shape;194;p5"/>
          <p:cNvCxnSpPr/>
          <p:nvPr/>
        </p:nvCxnSpPr>
        <p:spPr>
          <a:xfrm rot="10800000">
            <a:off x="236581" y="3080286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5" name="Google Shape;195;p5"/>
          <p:cNvCxnSpPr/>
          <p:nvPr/>
        </p:nvCxnSpPr>
        <p:spPr>
          <a:xfrm rot="10800000">
            <a:off x="236583" y="2494798"/>
            <a:ext cx="1172400" cy="0"/>
          </a:xfrm>
          <a:prstGeom prst="straightConnector1">
            <a:avLst/>
          </a:prstGeom>
          <a:noFill/>
          <a:ln cap="flat" cmpd="sng" w="222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6" name="Google Shape;196;p5"/>
          <p:cNvSpPr txBox="1"/>
          <p:nvPr/>
        </p:nvSpPr>
        <p:spPr>
          <a:xfrm>
            <a:off x="1106450" y="231200"/>
            <a:ext cx="34749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21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⑤ </a:t>
            </a:r>
            <a:r>
              <a:rPr b="1" lang="ja-JP" sz="2150">
                <a:solidFill>
                  <a:schemeClr val="dk1"/>
                </a:solidFill>
              </a:rPr>
              <a:t>複合ステークホルダー</a:t>
            </a:r>
            <a:r>
              <a:rPr b="1" i="0" lang="ja-JP" sz="21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型</a:t>
            </a:r>
            <a:endParaRPr b="1" i="0" sz="21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7" name="Google Shape;197;p5"/>
          <p:cNvCxnSpPr/>
          <p:nvPr/>
        </p:nvCxnSpPr>
        <p:spPr>
          <a:xfrm>
            <a:off x="4716779" y="249203"/>
            <a:ext cx="0" cy="324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8" name="Google Shape;198;p5"/>
          <p:cNvSpPr txBox="1"/>
          <p:nvPr/>
        </p:nvSpPr>
        <p:spPr>
          <a:xfrm>
            <a:off x="5071629" y="180346"/>
            <a:ext cx="5926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顧客の課題は組織的な</a:t>
            </a:r>
            <a:r>
              <a:rPr b="1" lang="ja-JP" sz="1200">
                <a:solidFill>
                  <a:schemeClr val="dk1"/>
                </a:solidFill>
              </a:rPr>
              <a:t>課題解決や</a:t>
            </a:r>
            <a:r>
              <a:rPr b="1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戦略実行であり、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1200" u="none" cap="none" strike="noStrike">
                <a:solidFill>
                  <a:srgbClr val="00818B"/>
                </a:solidFill>
                <a:latin typeface="Arial"/>
                <a:ea typeface="Arial"/>
                <a:cs typeface="Arial"/>
                <a:sym typeface="Arial"/>
              </a:rPr>
              <a:t>自社にとって最適な環境</a:t>
            </a:r>
            <a:r>
              <a:rPr b="1" lang="ja-JP" sz="1200">
                <a:solidFill>
                  <a:srgbClr val="00818B"/>
                </a:solidFill>
              </a:rPr>
              <a:t>を構築できるか</a:t>
            </a:r>
            <a:r>
              <a:rPr b="1" lang="ja-JP" sz="1200">
                <a:solidFill>
                  <a:schemeClr val="dk1"/>
                </a:solidFill>
              </a:rPr>
              <a:t>に重点を置いている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AIRU-PPTテーマ202308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安住 久美子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0x0101000094AC736B55CC4EB308806261AFCD80</vt:lpwstr>
  </property>
</Properties>
</file>