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68" r:id="rId1"/>
  </p:sldMasterIdLst>
  <p:notesMasterIdLst>
    <p:notesMasterId r:id="rId3"/>
  </p:notesMasterIdLst>
  <p:sldIdLst>
    <p:sldId id="256" r:id="rId2"/>
  </p:sldIdLst>
  <p:sldSz cx="9906000" cy="6858000" type="A4"/>
  <p:notesSz cx="7104063"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jdpWXPbP+SRyv5Ux+W1YzhH2tGE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96" d="100"/>
          <a:sy n="96" d="100"/>
        </p:scale>
        <p:origin x="75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8" Type="http://schemas.openxmlformats.org/officeDocument/2006/relationships/theme" Target="theme/theme1.xml"/><Relationship Id="rId3"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15" Type="http://customschemas.google.com/relationships/presentationmetadata" Target="metadata"/><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CB65BC08-2B62-134C-AABF-D1CE40F65ADB}" type="datetimeFigureOut">
              <a:rPr kumimoji="1" lang="ja-JP" altLang="en-US" smtClean="0"/>
              <a:t>2025/3/7</a:t>
            </a:fld>
            <a:endParaRPr kumimoji="1" lang="ja-JP" altLang="en-US"/>
          </a:p>
        </p:txBody>
      </p:sp>
      <p:sp>
        <p:nvSpPr>
          <p:cNvPr id="4" name="スライド イメージ プレースホルダー 3"/>
          <p:cNvSpPr>
            <a:spLocks noGrp="1" noRot="1" noChangeAspect="1"/>
          </p:cNvSpPr>
          <p:nvPr>
            <p:ph type="sldImg" idx="2"/>
          </p:nvPr>
        </p:nvSpPr>
        <p:spPr>
          <a:xfrm>
            <a:off x="1057275"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55BC3DA8-F81E-F344-889B-0987B85619CB}" type="slidenum">
              <a:rPr kumimoji="1" lang="ja-JP" altLang="en-US" smtClean="0"/>
              <a:t>‹#›</a:t>
            </a:fld>
            <a:endParaRPr kumimoji="1" lang="ja-JP" altLang="en-US"/>
          </a:p>
        </p:txBody>
      </p:sp>
    </p:spTree>
    <p:extLst>
      <p:ext uri="{BB962C8B-B14F-4D97-AF65-F5344CB8AC3E}">
        <p14:creationId xmlns:p14="http://schemas.microsoft.com/office/powerpoint/2010/main" val="9152542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基本レイアウト">
  <p:cSld name="基本レイアウト">
    <p:spTree>
      <p:nvGrpSpPr>
        <p:cNvPr id="1" name="Shape 22"/>
        <p:cNvGrpSpPr/>
        <p:nvPr/>
      </p:nvGrpSpPr>
      <p:grpSpPr>
        <a:xfrm>
          <a:off x="0" y="0"/>
          <a:ext cx="0" cy="0"/>
          <a:chOff x="0" y="0"/>
          <a:chExt cx="0" cy="0"/>
        </a:xfrm>
      </p:grpSpPr>
      <p:sp>
        <p:nvSpPr>
          <p:cNvPr id="23" name="Google Shape;23;p315"/>
          <p:cNvSpPr txBox="1">
            <a:spLocks noGrp="1"/>
          </p:cNvSpPr>
          <p:nvPr>
            <p:ph type="body" idx="1"/>
          </p:nvPr>
        </p:nvSpPr>
        <p:spPr>
          <a:xfrm>
            <a:off x="453000" y="1001310"/>
            <a:ext cx="9000000" cy="684000"/>
          </a:xfrm>
          <a:prstGeom prst="rect">
            <a:avLst/>
          </a:prstGeom>
          <a:noFill/>
          <a:ln>
            <a:noFill/>
          </a:ln>
        </p:spPr>
        <p:txBody>
          <a:bodyPr spcFirstLastPara="1" wrap="square" lIns="36000" tIns="36000" rIns="36000" bIns="36000" anchor="t" anchorCtr="0">
            <a:normAutofit/>
          </a:bodyPr>
          <a:lstStyle>
            <a:lvl1pPr marL="0" lvl="0" indent="0" algn="ctr">
              <a:lnSpc>
                <a:spcPct val="100000"/>
              </a:lnSpc>
              <a:spcBef>
                <a:spcPts val="0"/>
              </a:spcBef>
              <a:spcAft>
                <a:spcPts val="400"/>
              </a:spcAft>
              <a:buSzPts val="1280"/>
              <a:buNone/>
              <a:defRPr sz="1600" b="1" i="0" spc="100" baseline="0">
                <a:solidFill>
                  <a:schemeClr val="accent1"/>
                </a:solidFill>
                <a:latin typeface="Yu Gothic" panose="020B0400000000000000" pitchFamily="34" charset="-128"/>
                <a:ea typeface="Yu Gothic" panose="020B0400000000000000" pitchFamily="34" charset="-128"/>
                <a:cs typeface="Arial"/>
                <a:sym typeface="Arial"/>
              </a:defRPr>
            </a:lvl1pPr>
            <a:lvl2pPr marL="914400" lvl="1" indent="-228600" algn="ctr">
              <a:lnSpc>
                <a:spcPct val="100000"/>
              </a:lnSpc>
              <a:spcBef>
                <a:spcPts val="600"/>
              </a:spcBef>
              <a:spcAft>
                <a:spcPts val="0"/>
              </a:spcAft>
              <a:buSzPts val="1120"/>
              <a:buNone/>
              <a:defRPr sz="1400"/>
            </a:lvl2pPr>
            <a:lvl3pPr marL="1371600" lvl="2" indent="-228600" algn="ctr">
              <a:lnSpc>
                <a:spcPct val="100000"/>
              </a:lnSpc>
              <a:spcBef>
                <a:spcPts val="600"/>
              </a:spcBef>
              <a:spcAft>
                <a:spcPts val="0"/>
              </a:spcAft>
              <a:buSzPts val="1120"/>
              <a:buNone/>
              <a:defRPr sz="1400"/>
            </a:lvl3pPr>
            <a:lvl4pPr marL="1828800" lvl="3" indent="-228600" algn="ctr">
              <a:lnSpc>
                <a:spcPct val="100000"/>
              </a:lnSpc>
              <a:spcBef>
                <a:spcPts val="600"/>
              </a:spcBef>
              <a:spcAft>
                <a:spcPts val="0"/>
              </a:spcAft>
              <a:buSzPts val="1120"/>
              <a:buNone/>
              <a:defRPr sz="1400"/>
            </a:lvl4pPr>
            <a:lvl5pPr marL="2286000" lvl="4" indent="-228600" algn="ctr">
              <a:lnSpc>
                <a:spcPct val="100000"/>
              </a:lnSpc>
              <a:spcBef>
                <a:spcPts val="600"/>
              </a:spcBef>
              <a:spcAft>
                <a:spcPts val="0"/>
              </a:spcAft>
              <a:buSzPts val="1120"/>
              <a:buNone/>
              <a:defRPr sz="1400"/>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ja-JP" altLang="en-US"/>
              <a:t>マスター テキストの書式設定</a:t>
            </a:r>
          </a:p>
        </p:txBody>
      </p:sp>
      <p:sp>
        <p:nvSpPr>
          <p:cNvPr id="24" name="Google Shape;24;p315"/>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Yu Gothic" panose="020B0400000000000000" pitchFamily="34" charset="-128"/>
              <a:ea typeface="Yu Gothic" panose="020B0400000000000000" pitchFamily="34" charset="-128"/>
              <a:cs typeface="MS PGothic"/>
              <a:sym typeface="MS PGothic"/>
            </a:endParaRPr>
          </a:p>
        </p:txBody>
      </p:sp>
      <p:cxnSp>
        <p:nvCxnSpPr>
          <p:cNvPr id="25" name="Google Shape;25;p315"/>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
        <p:nvSpPr>
          <p:cNvPr id="2" name="タイトル 1">
            <a:extLst>
              <a:ext uri="{FF2B5EF4-FFF2-40B4-BE49-F238E27FC236}">
                <a16:creationId xmlns:a16="http://schemas.microsoft.com/office/drawing/2014/main" id="{62F992C6-1567-2C4A-9C3E-1C4F27A9FE11}"/>
              </a:ext>
            </a:extLst>
          </p:cNvPr>
          <p:cNvSpPr>
            <a:spLocks noGrp="1"/>
          </p:cNvSpPr>
          <p:nvPr>
            <p:ph type="title"/>
          </p:nvPr>
        </p:nvSpPr>
        <p:spPr/>
        <p:txBody>
          <a:bodyPr/>
          <a:lstStyle/>
          <a:p>
            <a:r>
              <a:rPr kumimoji="1" lang="ja-JP" altLang="en-US"/>
              <a:t>マスター タイトルの書式設定</a:t>
            </a:r>
          </a:p>
        </p:txBody>
      </p:sp>
      <p:sp>
        <p:nvSpPr>
          <p:cNvPr id="3" name="スライド番号プレースホルダー 2">
            <a:extLst>
              <a:ext uri="{FF2B5EF4-FFF2-40B4-BE49-F238E27FC236}">
                <a16:creationId xmlns:a16="http://schemas.microsoft.com/office/drawing/2014/main" id="{4F99EB22-0187-A385-F2A5-EDFD6085D193}"/>
              </a:ext>
            </a:extLst>
          </p:cNvPr>
          <p:cNvSpPr>
            <a:spLocks noGrp="1"/>
          </p:cNvSpPr>
          <p:nvPr>
            <p:ph type="sldNum" idx="10"/>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348634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白紙">
  <p:cSld name="白紙">
    <p:spTree>
      <p:nvGrpSpPr>
        <p:cNvPr id="1" name="Shape 37"/>
        <p:cNvGrpSpPr/>
        <p:nvPr/>
      </p:nvGrpSpPr>
      <p:grpSpPr>
        <a:xfrm>
          <a:off x="0" y="0"/>
          <a:ext cx="0" cy="0"/>
          <a:chOff x="0" y="0"/>
          <a:chExt cx="0" cy="0"/>
        </a:xfrm>
      </p:grpSpPr>
      <p:sp>
        <p:nvSpPr>
          <p:cNvPr id="38" name="Google Shape;38;p309"/>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dirty="0">
              <a:solidFill>
                <a:schemeClr val="lt1"/>
              </a:solidFill>
              <a:latin typeface="Yu Gothic" panose="020B0400000000000000" pitchFamily="34" charset="-128"/>
              <a:ea typeface="Yu Gothic" panose="020B0400000000000000" pitchFamily="34" charset="-128"/>
              <a:cs typeface="MS PGothic"/>
              <a:sym typeface="MS PGothic"/>
            </a:endParaRPr>
          </a:p>
        </p:txBody>
      </p:sp>
      <p:sp>
        <p:nvSpPr>
          <p:cNvPr id="4" name="スライド番号プレースホルダー 3">
            <a:extLst>
              <a:ext uri="{FF2B5EF4-FFF2-40B4-BE49-F238E27FC236}">
                <a16:creationId xmlns:a16="http://schemas.microsoft.com/office/drawing/2014/main" id="{824117B0-979B-E7B4-09A5-4D4C912A477C}"/>
              </a:ext>
            </a:extLst>
          </p:cNvPr>
          <p:cNvSpPr>
            <a:spLocks noGrp="1"/>
          </p:cNvSpPr>
          <p:nvPr>
            <p:ph type="sldNum" idx="10"/>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8871115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2" name="Google Shape;12;p184"/>
          <p:cNvPicPr preferRelativeResize="0"/>
          <p:nvPr/>
        </p:nvPicPr>
        <p:blipFill rotWithShape="1">
          <a:blip r:embed="rId4">
            <a:alphaModFix/>
          </a:blip>
          <a:srcRect/>
          <a:stretch/>
        </p:blipFill>
        <p:spPr>
          <a:xfrm>
            <a:off x="135561" y="6573606"/>
            <a:ext cx="648000" cy="217080"/>
          </a:xfrm>
          <a:prstGeom prst="rect">
            <a:avLst/>
          </a:prstGeom>
          <a:noFill/>
          <a:ln>
            <a:noFill/>
          </a:ln>
        </p:spPr>
      </p:pic>
      <p:cxnSp>
        <p:nvCxnSpPr>
          <p:cNvPr id="13" name="Google Shape;13;p184"/>
          <p:cNvCxnSpPr/>
          <p:nvPr/>
        </p:nvCxnSpPr>
        <p:spPr>
          <a:xfrm>
            <a:off x="0" y="6484604"/>
            <a:ext cx="9906000" cy="0"/>
          </a:xfrm>
          <a:prstGeom prst="straightConnector1">
            <a:avLst/>
          </a:prstGeom>
          <a:noFill/>
          <a:ln w="9525" cap="flat" cmpd="sng">
            <a:solidFill>
              <a:srgbClr val="F2F2F2"/>
            </a:solidFill>
            <a:prstDash val="solid"/>
            <a:miter lim="800000"/>
            <a:headEnd type="none" w="sm" len="sm"/>
            <a:tailEnd type="none" w="sm" len="sm"/>
          </a:ln>
        </p:spPr>
      </p:cxnSp>
      <p:sp>
        <p:nvSpPr>
          <p:cNvPr id="14" name="Google Shape;14;p184"/>
          <p:cNvSpPr txBox="1">
            <a:spLocks noGrp="1"/>
          </p:cNvSpPr>
          <p:nvPr>
            <p:ph type="sldNum" idx="12"/>
          </p:nvPr>
        </p:nvSpPr>
        <p:spPr>
          <a:xfrm>
            <a:off x="8134067" y="6492875"/>
            <a:ext cx="1771934" cy="365125"/>
          </a:xfrm>
          <a:prstGeom prst="rect">
            <a:avLst/>
          </a:prstGeom>
          <a:noFill/>
          <a:ln>
            <a:noFill/>
          </a:ln>
        </p:spPr>
        <p:txBody>
          <a:bodyPr spcFirstLastPara="1" wrap="square" lIns="72000" tIns="72000" rIns="180000" bIns="7200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1" i="0" u="none" strike="noStrike" cap="none">
                <a:solidFill>
                  <a:schemeClr val="tx1"/>
                </a:solidFill>
                <a:latin typeface="Yu Gothic" panose="020B0400000000000000" pitchFamily="34" charset="-128"/>
                <a:ea typeface="Yu Gothic" panose="020B0400000000000000" pitchFamily="34" charset="-128"/>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a:p>
        </p:txBody>
      </p:sp>
      <p:sp>
        <p:nvSpPr>
          <p:cNvPr id="2" name="タイトル プレースホルダー 1">
            <a:extLst>
              <a:ext uri="{FF2B5EF4-FFF2-40B4-BE49-F238E27FC236}">
                <a16:creationId xmlns:a16="http://schemas.microsoft.com/office/drawing/2014/main" id="{565BD5D4-D9F6-6440-ABC2-96747A2CEDC6}"/>
              </a:ext>
            </a:extLst>
          </p:cNvPr>
          <p:cNvSpPr>
            <a:spLocks noGrp="1"/>
          </p:cNvSpPr>
          <p:nvPr>
            <p:ph type="title"/>
          </p:nvPr>
        </p:nvSpPr>
        <p:spPr>
          <a:xfrm>
            <a:off x="453000" y="269220"/>
            <a:ext cx="9000000" cy="360000"/>
          </a:xfrm>
          <a:prstGeom prst="rect">
            <a:avLst/>
          </a:prstGeom>
        </p:spPr>
        <p:txBody>
          <a:bodyPr vert="horz" lIns="36000" tIns="36000" rIns="36000" bIns="46800" rtlCol="0" anchor="ctr">
            <a:noAutofit/>
          </a:bodyPr>
          <a:lstStyle/>
          <a:p>
            <a:r>
              <a:rPr kumimoji="1" lang="ja-JP" altLang="en-US"/>
              <a:t>スライドタイトルを入力する</a:t>
            </a:r>
          </a:p>
        </p:txBody>
      </p:sp>
      <p:sp>
        <p:nvSpPr>
          <p:cNvPr id="5" name="テキスト プレースホルダー 4">
            <a:extLst>
              <a:ext uri="{FF2B5EF4-FFF2-40B4-BE49-F238E27FC236}">
                <a16:creationId xmlns:a16="http://schemas.microsoft.com/office/drawing/2014/main" id="{12FF04F8-F96F-AD4F-83DA-7F6697C6CCB0}"/>
              </a:ext>
            </a:extLst>
          </p:cNvPr>
          <p:cNvSpPr>
            <a:spLocks noGrp="1"/>
          </p:cNvSpPr>
          <p:nvPr>
            <p:ph type="body" idx="1"/>
          </p:nvPr>
        </p:nvSpPr>
        <p:spPr>
          <a:xfrm>
            <a:off x="453000" y="1210296"/>
            <a:ext cx="9000000" cy="5040000"/>
          </a:xfrm>
          <a:prstGeom prst="rect">
            <a:avLst/>
          </a:prstGeom>
        </p:spPr>
        <p:txBody>
          <a:bodyPr vert="horz" lIns="36000" tIns="36000" rIns="36000" bIns="36000" rtlCol="0">
            <a:normAutofit/>
          </a:bodyPr>
          <a:lstStyle/>
          <a:p>
            <a:pPr lvl="0"/>
            <a:r>
              <a:rPr kumimoji="1" lang="ja-JP" altLang="en-US"/>
              <a:t>マスター テキストの書式設定</a:t>
            </a:r>
          </a:p>
        </p:txBody>
      </p:sp>
    </p:spTree>
    <p:extLst>
      <p:ext uri="{BB962C8B-B14F-4D97-AF65-F5344CB8AC3E}">
        <p14:creationId xmlns:p14="http://schemas.microsoft.com/office/powerpoint/2010/main" val="3251745374"/>
      </p:ext>
    </p:extLst>
  </p:cSld>
  <p:clrMap bg1="lt1" tx1="dk1" bg2="dk2" tx2="lt2" accent1="accent1" accent2="accent2" accent3="accent3" accent4="accent4" accent5="accent5" accent6="accent6" hlink="hlink" folHlink="folHlink"/>
  <p:sldLayoutIdLst>
    <p:sldLayoutId id="2147483676" r:id="rId1"/>
    <p:sldLayoutId id="2147483677" r:id="rId2"/>
  </p:sldLayoutIdLst>
  <p:hf sldNum="0" hdr="0" ftr="0" dt="0"/>
  <p:txStyles>
    <p:title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rgbClr val="000000"/>
        </a:buClr>
        <a:buFont typeface="Arial"/>
        <a:defRPr kumimoji="1" sz="2400" b="1" i="0" u="none" strike="noStrike" cap="none">
          <a:solidFill>
            <a:schemeClr val="accent1"/>
          </a:solidFill>
          <a:latin typeface="Yu Gothic" panose="020B0400000000000000" pitchFamily="34" charset="-128"/>
          <a:ea typeface="Yu Gothic" panose="020B0400000000000000" pitchFamily="34" charset="-128"/>
          <a:cs typeface="Arial"/>
          <a:sym typeface="Arial"/>
        </a:defRPr>
      </a:lvl1pPr>
      <a:lvl2pPr marR="0" lvl="1"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400"/>
        </a:spcAft>
        <a:buClr>
          <a:srgbClr val="000000"/>
        </a:buClr>
        <a:buFont typeface="Arial"/>
        <a:defRPr kumimoji="1" sz="1800" b="1" i="0" u="none" strike="noStrike" cap="none">
          <a:solidFill>
            <a:schemeClr val="tx1"/>
          </a:solidFill>
          <a:latin typeface="Yu Gothic" panose="020B0400000000000000" pitchFamily="34" charset="-128"/>
          <a:ea typeface="Yu Gothic" panose="020B0400000000000000" pitchFamily="34" charset="-128"/>
          <a:cs typeface="Arial"/>
          <a:sym typeface="Arial"/>
        </a:defRPr>
      </a:lvl1pPr>
      <a:lvl2pPr marR="0" lvl="1" algn="l" rtl="0" eaLnBrk="1" hangingPunct="1">
        <a:lnSpc>
          <a:spcPct val="100000"/>
        </a:lnSpc>
        <a:spcBef>
          <a:spcPts val="0"/>
        </a:spcBef>
        <a:spcAft>
          <a:spcPts val="0"/>
        </a:spcAft>
        <a:buClr>
          <a:srgbClr val="000000"/>
        </a:buClr>
        <a:buFont typeface="Arial"/>
        <a:defRPr kumimoji="1" sz="1800" b="0" i="0" u="none" strike="noStrike" cap="none">
          <a:solidFill>
            <a:schemeClr val="tx1"/>
          </a:solidFill>
          <a:latin typeface="Arial"/>
          <a:ea typeface="Arial"/>
          <a:cs typeface="Arial"/>
          <a:sym typeface="Arial"/>
        </a:defRPr>
      </a:lvl2pPr>
      <a:lvl3pPr marR="0" lvl="2" algn="l" rtl="0" eaLnBrk="1" hangingPunct="1">
        <a:lnSpc>
          <a:spcPct val="100000"/>
        </a:lnSpc>
        <a:spcBef>
          <a:spcPts val="0"/>
        </a:spcBef>
        <a:spcAft>
          <a:spcPts val="400"/>
        </a:spcAft>
        <a:buClr>
          <a:srgbClr val="000000"/>
        </a:buClr>
        <a:buFont typeface="Arial"/>
        <a:defRPr kumimoji="1" sz="1800" b="0" i="0" u="none" strike="noStrike" cap="none">
          <a:solidFill>
            <a:schemeClr val="tx1"/>
          </a:solidFill>
          <a:latin typeface="Arial"/>
          <a:ea typeface="Arial"/>
          <a:cs typeface="Arial"/>
          <a:sym typeface="Arial"/>
        </a:defRPr>
      </a:lvl3pPr>
      <a:lvl4pPr marR="0" lvl="3" algn="l" rtl="0" eaLnBrk="1" hangingPunct="1">
        <a:lnSpc>
          <a:spcPct val="100000"/>
        </a:lnSpc>
        <a:spcBef>
          <a:spcPts val="0"/>
        </a:spcBef>
        <a:spcAft>
          <a:spcPts val="400"/>
        </a:spcAft>
        <a:buClr>
          <a:srgbClr val="000000"/>
        </a:buClr>
        <a:buFont typeface="Arial"/>
        <a:defRPr kumimoji="1" sz="1800" b="0" i="0" u="none" strike="noStrike" cap="none">
          <a:solidFill>
            <a:schemeClr val="tx1"/>
          </a:solidFill>
          <a:latin typeface="Arial"/>
          <a:ea typeface="Arial"/>
          <a:cs typeface="Arial"/>
          <a:sym typeface="Arial"/>
        </a:defRPr>
      </a:lvl4pPr>
      <a:lvl5pPr marR="0" lvl="4" algn="l" rtl="0" eaLnBrk="1" hangingPunct="1">
        <a:lnSpc>
          <a:spcPct val="100000"/>
        </a:lnSpc>
        <a:spcBef>
          <a:spcPts val="0"/>
        </a:spcBef>
        <a:spcAft>
          <a:spcPts val="400"/>
        </a:spcAft>
        <a:buClr>
          <a:srgbClr val="000000"/>
        </a:buClr>
        <a:buFont typeface="Arial"/>
        <a:defRPr kumimoji="1" sz="1800" b="0" i="0" u="none" strike="noStrike" cap="none">
          <a:solidFill>
            <a:schemeClr val="tx1"/>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kumimoji="1"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FA9665BF-F6F8-F9BE-EC65-BD79BEE37578}"/>
              </a:ext>
            </a:extLst>
          </p:cNvPr>
          <p:cNvSpPr>
            <a:spLocks noGrp="1"/>
          </p:cNvSpPr>
          <p:nvPr>
            <p:ph type="body" idx="1"/>
          </p:nvPr>
        </p:nvSpPr>
        <p:spPr>
          <a:xfrm>
            <a:off x="453000" y="1001310"/>
            <a:ext cx="9000000" cy="684000"/>
          </a:xfrm>
        </p:spPr>
        <p:txBody>
          <a:bodyPr/>
          <a:lstStyle/>
          <a:p>
            <a:r>
              <a:rPr lang="ja-JP" altLang="en-US"/>
              <a:t>顧客属性、顧客課題、自社ソリューションの貢献可能性、営業の質を検証し、勝ち筋を探る</a:t>
            </a:r>
          </a:p>
        </p:txBody>
      </p:sp>
      <p:sp>
        <p:nvSpPr>
          <p:cNvPr id="3" name="タイトル 2">
            <a:extLst>
              <a:ext uri="{FF2B5EF4-FFF2-40B4-BE49-F238E27FC236}">
                <a16:creationId xmlns:a16="http://schemas.microsoft.com/office/drawing/2014/main" id="{B24EB7E7-7C68-6D0F-2EB9-C13BA897AAF9}"/>
              </a:ext>
            </a:extLst>
          </p:cNvPr>
          <p:cNvSpPr>
            <a:spLocks noGrp="1"/>
          </p:cNvSpPr>
          <p:nvPr>
            <p:ph type="title"/>
          </p:nvPr>
        </p:nvSpPr>
        <p:spPr>
          <a:xfrm>
            <a:off x="453000" y="269220"/>
            <a:ext cx="9000000" cy="360000"/>
          </a:xfrm>
        </p:spPr>
        <p:txBody>
          <a:bodyPr/>
          <a:lstStyle/>
          <a:p>
            <a:r>
              <a:rPr lang="ja-JP" altLang="en-US"/>
              <a:t>ピックアップ商談の検証（〇〇〇〇さま）</a:t>
            </a:r>
          </a:p>
        </p:txBody>
      </p:sp>
      <p:sp>
        <p:nvSpPr>
          <p:cNvPr id="9" name="正方形/長方形 8">
            <a:extLst>
              <a:ext uri="{FF2B5EF4-FFF2-40B4-BE49-F238E27FC236}">
                <a16:creationId xmlns:a16="http://schemas.microsoft.com/office/drawing/2014/main" id="{8FCD620E-62A0-0A00-84AE-12FD71E3E055}"/>
              </a:ext>
            </a:extLst>
          </p:cNvPr>
          <p:cNvSpPr/>
          <p:nvPr/>
        </p:nvSpPr>
        <p:spPr>
          <a:xfrm>
            <a:off x="7289059" y="1676886"/>
            <a:ext cx="2160000" cy="828000"/>
          </a:xfrm>
          <a:prstGeom prst="rect">
            <a:avLst/>
          </a:prstGeom>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360000" tIns="36000" rIns="36000" bIns="36000" rtlCol="0" anchor="ctr"/>
          <a:lstStyle/>
          <a:p>
            <a:pPr algn="ctr" rtl="0"/>
            <a:r>
              <a:rPr lang="ja-JP" altLang="en-US" sz="1400" b="1" i="0" u="none" strike="noStrike">
                <a:solidFill>
                  <a:srgbClr val="FFFFFF"/>
                </a:solidFill>
                <a:effectLst/>
                <a:latin typeface="Arial" panose="020B0604020202020204" pitchFamily="34" charset="0"/>
              </a:rPr>
              <a:t>営業の質の検証</a:t>
            </a:r>
            <a:endParaRPr lang="ja-JP" altLang="en-US" sz="1400" b="1">
              <a:effectLst/>
            </a:endParaRPr>
          </a:p>
        </p:txBody>
      </p:sp>
      <p:sp>
        <p:nvSpPr>
          <p:cNvPr id="10" name="ホームベース 9">
            <a:extLst>
              <a:ext uri="{FF2B5EF4-FFF2-40B4-BE49-F238E27FC236}">
                <a16:creationId xmlns:a16="http://schemas.microsoft.com/office/drawing/2014/main" id="{25AC98E9-822A-DB58-1DE3-C1CA6D05B13F}"/>
              </a:ext>
            </a:extLst>
          </p:cNvPr>
          <p:cNvSpPr/>
          <p:nvPr/>
        </p:nvSpPr>
        <p:spPr>
          <a:xfrm>
            <a:off x="4958489" y="1676887"/>
            <a:ext cx="2664000" cy="828000"/>
          </a:xfrm>
          <a:prstGeom prst="homePlate">
            <a:avLst>
              <a:gd name="adj" fmla="val 34591"/>
            </a:avLst>
          </a:prstGeom>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360000" tIns="36000" rIns="36000" bIns="36000" rtlCol="0" anchor="ctr"/>
          <a:lstStyle/>
          <a:p>
            <a:pPr algn="ctr">
              <a:spcAft>
                <a:spcPts val="400"/>
              </a:spcAft>
            </a:pPr>
            <a:r>
              <a:rPr lang="ja-JP" altLang="en-US" b="1" i="0" u="none" strike="noStrike">
                <a:solidFill>
                  <a:srgbClr val="FFFFFF"/>
                </a:solidFill>
                <a:effectLst/>
                <a:latin typeface="Arial" panose="020B0604020202020204" pitchFamily="34" charset="0"/>
              </a:rPr>
              <a:t>自社ソリューションの</a:t>
            </a:r>
            <a:endParaRPr lang="en-US" altLang="ja-JP" b="1" i="0" u="none" strike="noStrike" dirty="0">
              <a:solidFill>
                <a:srgbClr val="FFFFFF"/>
              </a:solidFill>
              <a:effectLst/>
              <a:latin typeface="Arial" panose="020B0604020202020204" pitchFamily="34" charset="0"/>
            </a:endParaRPr>
          </a:p>
          <a:p>
            <a:pPr algn="ctr">
              <a:spcAft>
                <a:spcPts val="400"/>
              </a:spcAft>
            </a:pPr>
            <a:r>
              <a:rPr lang="ja-JP" altLang="en-US" b="1" i="0" u="none" strike="noStrike">
                <a:solidFill>
                  <a:srgbClr val="FFFFFF"/>
                </a:solidFill>
                <a:effectLst/>
                <a:latin typeface="Arial" panose="020B0604020202020204" pitchFamily="34" charset="0"/>
              </a:rPr>
              <a:t>貢献可能性の検証</a:t>
            </a:r>
            <a:endParaRPr kumimoji="1" lang="ja-JP" altLang="en-US" b="1"/>
          </a:p>
        </p:txBody>
      </p:sp>
      <p:sp>
        <p:nvSpPr>
          <p:cNvPr id="11" name="ホームベース 10">
            <a:extLst>
              <a:ext uri="{FF2B5EF4-FFF2-40B4-BE49-F238E27FC236}">
                <a16:creationId xmlns:a16="http://schemas.microsoft.com/office/drawing/2014/main" id="{1760002E-67ED-6ECC-F36B-71D9F2ABB57B}"/>
              </a:ext>
            </a:extLst>
          </p:cNvPr>
          <p:cNvSpPr/>
          <p:nvPr/>
        </p:nvSpPr>
        <p:spPr>
          <a:xfrm>
            <a:off x="2639818" y="1676887"/>
            <a:ext cx="2664000" cy="828000"/>
          </a:xfrm>
          <a:prstGeom prst="homePlate">
            <a:avLst>
              <a:gd name="adj" fmla="val 33306"/>
            </a:avLst>
          </a:prstGeom>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360000" tIns="36000" rIns="36000" bIns="36000" rtlCol="0" anchor="ctr"/>
          <a:lstStyle/>
          <a:p>
            <a:pPr algn="ctr"/>
            <a:r>
              <a:rPr kumimoji="1" lang="ja-JP" altLang="en-US" sz="1400" b="1"/>
              <a:t>顧客課題の検証</a:t>
            </a:r>
          </a:p>
        </p:txBody>
      </p:sp>
      <p:sp>
        <p:nvSpPr>
          <p:cNvPr id="12" name="ホームベース 11">
            <a:extLst>
              <a:ext uri="{FF2B5EF4-FFF2-40B4-BE49-F238E27FC236}">
                <a16:creationId xmlns:a16="http://schemas.microsoft.com/office/drawing/2014/main" id="{3A1F57FA-5CAD-A1DC-C00B-880DD7853FB2}"/>
              </a:ext>
            </a:extLst>
          </p:cNvPr>
          <p:cNvSpPr/>
          <p:nvPr/>
        </p:nvSpPr>
        <p:spPr>
          <a:xfrm>
            <a:off x="456941" y="1676887"/>
            <a:ext cx="2520000" cy="828000"/>
          </a:xfrm>
          <a:prstGeom prst="homePlate">
            <a:avLst>
              <a:gd name="adj" fmla="val 34591"/>
            </a:avLst>
          </a:prstGeom>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a:t>顧客属性の検証</a:t>
            </a:r>
          </a:p>
        </p:txBody>
      </p:sp>
      <p:sp>
        <p:nvSpPr>
          <p:cNvPr id="13" name="テキスト ボックス 12">
            <a:extLst>
              <a:ext uri="{FF2B5EF4-FFF2-40B4-BE49-F238E27FC236}">
                <a16:creationId xmlns:a16="http://schemas.microsoft.com/office/drawing/2014/main" id="{47025545-B946-56AF-A2FC-2AC176C68B44}"/>
              </a:ext>
            </a:extLst>
          </p:cNvPr>
          <p:cNvSpPr txBox="1"/>
          <p:nvPr/>
        </p:nvSpPr>
        <p:spPr>
          <a:xfrm>
            <a:off x="457680" y="3257395"/>
            <a:ext cx="2052000" cy="2916000"/>
          </a:xfrm>
          <a:prstGeom prst="rect">
            <a:avLst/>
          </a:prstGeom>
          <a:noFill/>
        </p:spPr>
        <p:txBody>
          <a:bodyPr wrap="square" lIns="36000" tIns="36000" rIns="36000" bIns="36000" rtlCol="0">
            <a:noAutofit/>
          </a:bodyPr>
          <a:lstStyle/>
          <a:p>
            <a:pPr marL="171450" indent="-171450" algn="just" rtl="0" fontAlgn="base">
              <a:lnSpc>
                <a:spcPct val="150000"/>
              </a:lnSpc>
              <a:spcAft>
                <a:spcPts val="800"/>
              </a:spcAft>
              <a:buClr>
                <a:schemeClr val="tx1"/>
              </a:buClr>
              <a:buFont typeface="Wingdings" pitchFamily="2" charset="2"/>
              <a:buChar char="l"/>
            </a:pPr>
            <a:r>
              <a:rPr lang="ja-JP" altLang="en-US" sz="1300" b="1" i="0" u="none" strike="noStrike">
                <a:solidFill>
                  <a:srgbClr val="1B224C"/>
                </a:solidFill>
                <a:effectLst/>
                <a:latin typeface="+mn-ea"/>
                <a:ea typeface="+mn-ea"/>
              </a:rPr>
              <a:t>社員数は</a:t>
            </a:r>
            <a:r>
              <a:rPr lang="en-US" altLang="ja-JP" sz="1300" b="1" i="0" u="none" strike="noStrike" dirty="0">
                <a:solidFill>
                  <a:srgbClr val="1B224C"/>
                </a:solidFill>
                <a:effectLst/>
                <a:latin typeface="+mn-ea"/>
                <a:ea typeface="+mn-ea"/>
              </a:rPr>
              <a:t>500</a:t>
            </a:r>
            <a:r>
              <a:rPr lang="ja-JP" altLang="en-US" sz="1300" b="1" i="0" u="none" strike="noStrike">
                <a:solidFill>
                  <a:srgbClr val="1B224C"/>
                </a:solidFill>
                <a:effectLst/>
                <a:latin typeface="+mn-ea"/>
                <a:ea typeface="+mn-ea"/>
              </a:rPr>
              <a:t>名とターゲットよりも少ない</a:t>
            </a:r>
          </a:p>
          <a:p>
            <a:pPr marL="171450" indent="-171450" algn="just">
              <a:lnSpc>
                <a:spcPct val="150000"/>
              </a:lnSpc>
              <a:spcAft>
                <a:spcPts val="800"/>
              </a:spcAft>
              <a:buClr>
                <a:schemeClr val="tx1"/>
              </a:buClr>
              <a:buFont typeface="Wingdings" pitchFamily="2" charset="2"/>
              <a:buChar char="l"/>
            </a:pPr>
            <a:r>
              <a:rPr lang="ja-JP" altLang="en-US" sz="1300" b="1" i="0" u="none" strike="noStrike">
                <a:solidFill>
                  <a:srgbClr val="1B224C"/>
                </a:solidFill>
                <a:effectLst/>
                <a:latin typeface="+mn-ea"/>
                <a:ea typeface="+mn-ea"/>
              </a:rPr>
              <a:t>人事・総務を束ねる</a:t>
            </a:r>
            <a:r>
              <a:rPr lang="ja-JP" altLang="en-US" sz="1300" b="1" i="0" u="none" strike="noStrike">
                <a:solidFill>
                  <a:schemeClr val="accent6"/>
                </a:solidFill>
                <a:effectLst/>
                <a:latin typeface="+mn-ea"/>
                <a:ea typeface="+mn-ea"/>
              </a:rPr>
              <a:t>執行役員が窓口</a:t>
            </a:r>
          </a:p>
        </p:txBody>
      </p:sp>
      <p:sp>
        <p:nvSpPr>
          <p:cNvPr id="14" name="テキスト ボックス 13">
            <a:extLst>
              <a:ext uri="{FF2B5EF4-FFF2-40B4-BE49-F238E27FC236}">
                <a16:creationId xmlns:a16="http://schemas.microsoft.com/office/drawing/2014/main" id="{AA14A151-B989-C728-46A8-79E239BC6D2A}"/>
              </a:ext>
            </a:extLst>
          </p:cNvPr>
          <p:cNvSpPr txBox="1"/>
          <p:nvPr/>
        </p:nvSpPr>
        <p:spPr>
          <a:xfrm>
            <a:off x="2772307" y="3257395"/>
            <a:ext cx="2052000" cy="2916000"/>
          </a:xfrm>
          <a:prstGeom prst="rect">
            <a:avLst/>
          </a:prstGeom>
          <a:noFill/>
        </p:spPr>
        <p:txBody>
          <a:bodyPr wrap="square" lIns="36000" tIns="36000" rIns="36000" bIns="36000" rtlCol="0">
            <a:noAutofit/>
          </a:bodyPr>
          <a:lstStyle/>
          <a:p>
            <a:pPr marL="171450" indent="-171450" algn="just" rtl="0" fontAlgn="base">
              <a:lnSpc>
                <a:spcPct val="150000"/>
              </a:lnSpc>
              <a:spcAft>
                <a:spcPts val="800"/>
              </a:spcAft>
              <a:buClr>
                <a:schemeClr val="tx1"/>
              </a:buClr>
              <a:buFont typeface="Wingdings" pitchFamily="2" charset="2"/>
              <a:buChar char="l"/>
            </a:pPr>
            <a:r>
              <a:rPr lang="ja-JP" altLang="en-US" sz="1300" b="1" i="0" u="none" strike="noStrike">
                <a:solidFill>
                  <a:schemeClr val="accent6"/>
                </a:solidFill>
                <a:effectLst/>
                <a:latin typeface="+mn-ea"/>
                <a:ea typeface="+mn-ea"/>
              </a:rPr>
              <a:t>創業社長とディスカッションをするためには、データに基づいた話をしないといけない</a:t>
            </a:r>
            <a:r>
              <a:rPr lang="ja-JP" altLang="en-US" sz="1300" b="1" i="0" u="none" strike="noStrike">
                <a:solidFill>
                  <a:srgbClr val="1B224C"/>
                </a:solidFill>
                <a:effectLst/>
                <a:latin typeface="+mn-ea"/>
                <a:ea typeface="+mn-ea"/>
              </a:rPr>
              <a:t>ため、計測が必要</a:t>
            </a:r>
          </a:p>
          <a:p>
            <a:pPr marL="171450" indent="-171450" algn="just" rtl="0" fontAlgn="base">
              <a:lnSpc>
                <a:spcPct val="150000"/>
              </a:lnSpc>
              <a:spcAft>
                <a:spcPts val="800"/>
              </a:spcAft>
              <a:buClr>
                <a:schemeClr val="tx1"/>
              </a:buClr>
              <a:buFont typeface="Wingdings" pitchFamily="2" charset="2"/>
              <a:buChar char="l"/>
            </a:pPr>
            <a:r>
              <a:rPr lang="ja-JP" altLang="en-US" sz="1300" b="1" i="0" u="none" strike="noStrike">
                <a:solidFill>
                  <a:srgbClr val="1B224C"/>
                </a:solidFill>
                <a:effectLst/>
                <a:latin typeface="+mn-ea"/>
                <a:ea typeface="+mn-ea"/>
              </a:rPr>
              <a:t>執行役員は働く環境を変えることで社員の離職や生産性向上に繋げていきたい</a:t>
            </a:r>
          </a:p>
        </p:txBody>
      </p:sp>
      <p:sp>
        <p:nvSpPr>
          <p:cNvPr id="15" name="テキスト ボックス 14">
            <a:extLst>
              <a:ext uri="{FF2B5EF4-FFF2-40B4-BE49-F238E27FC236}">
                <a16:creationId xmlns:a16="http://schemas.microsoft.com/office/drawing/2014/main" id="{C91A26C7-7213-A314-5EBF-6D689C32B813}"/>
              </a:ext>
            </a:extLst>
          </p:cNvPr>
          <p:cNvSpPr txBox="1"/>
          <p:nvPr/>
        </p:nvSpPr>
        <p:spPr>
          <a:xfrm>
            <a:off x="5086934" y="3257395"/>
            <a:ext cx="2052000" cy="2916000"/>
          </a:xfrm>
          <a:prstGeom prst="rect">
            <a:avLst/>
          </a:prstGeom>
          <a:noFill/>
        </p:spPr>
        <p:txBody>
          <a:bodyPr wrap="square" lIns="36000" tIns="36000" rIns="36000" bIns="36000" rtlCol="0">
            <a:noAutofit/>
          </a:bodyPr>
          <a:lstStyle/>
          <a:p>
            <a:pPr marL="171450" indent="-171450" algn="just" rtl="0" fontAlgn="base">
              <a:lnSpc>
                <a:spcPct val="150000"/>
              </a:lnSpc>
              <a:spcAft>
                <a:spcPts val="800"/>
              </a:spcAft>
              <a:buClr>
                <a:schemeClr val="tx1"/>
              </a:buClr>
              <a:buFont typeface="Wingdings" pitchFamily="2" charset="2"/>
              <a:buChar char="l"/>
            </a:pPr>
            <a:r>
              <a:rPr lang="ja-JP" altLang="en-US" sz="1300" b="1" i="0" u="none" strike="noStrike">
                <a:solidFill>
                  <a:srgbClr val="1B224C"/>
                </a:solidFill>
                <a:effectLst/>
                <a:latin typeface="+mn-ea"/>
                <a:ea typeface="+mn-ea"/>
              </a:rPr>
              <a:t>計測したいことに関しては問題なく対応できる</a:t>
            </a:r>
          </a:p>
          <a:p>
            <a:pPr marL="171450" indent="-171450" algn="just" rtl="0" fontAlgn="base">
              <a:lnSpc>
                <a:spcPct val="150000"/>
              </a:lnSpc>
              <a:spcAft>
                <a:spcPts val="800"/>
              </a:spcAft>
              <a:buClr>
                <a:schemeClr val="tx1"/>
              </a:buClr>
              <a:buFont typeface="Wingdings" pitchFamily="2" charset="2"/>
              <a:buChar char="l"/>
            </a:pPr>
            <a:r>
              <a:rPr lang="ja-JP" altLang="en-US" sz="1300" b="1" i="0" u="none" strike="noStrike">
                <a:solidFill>
                  <a:schemeClr val="accent6"/>
                </a:solidFill>
                <a:effectLst/>
                <a:latin typeface="+mn-ea"/>
                <a:ea typeface="+mn-ea"/>
              </a:rPr>
              <a:t>コストが合わない</a:t>
            </a:r>
            <a:r>
              <a:rPr lang="ja-JP" altLang="en-US" sz="1300" b="1" i="0" u="none" strike="noStrike">
                <a:solidFill>
                  <a:srgbClr val="1B224C"/>
                </a:solidFill>
                <a:effectLst/>
                <a:latin typeface="+mn-ea"/>
                <a:ea typeface="+mn-ea"/>
              </a:rPr>
              <a:t>可能性がある</a:t>
            </a:r>
          </a:p>
          <a:p>
            <a:pPr marL="171450" indent="-171450" algn="just" rtl="0" fontAlgn="base">
              <a:lnSpc>
                <a:spcPct val="150000"/>
              </a:lnSpc>
              <a:spcAft>
                <a:spcPts val="800"/>
              </a:spcAft>
              <a:buClr>
                <a:schemeClr val="tx1"/>
              </a:buClr>
              <a:buFont typeface="Wingdings" pitchFamily="2" charset="2"/>
              <a:buChar char="l"/>
            </a:pPr>
            <a:r>
              <a:rPr lang="ja-JP" altLang="en-US" sz="1300" b="1" i="0" u="none" strike="noStrike">
                <a:solidFill>
                  <a:schemeClr val="accent6"/>
                </a:solidFill>
                <a:effectLst/>
                <a:latin typeface="+mn-ea"/>
                <a:ea typeface="+mn-ea"/>
              </a:rPr>
              <a:t>データ分析をこのツールでどう行えばいいのかイメージができていない</a:t>
            </a:r>
          </a:p>
        </p:txBody>
      </p:sp>
      <p:sp>
        <p:nvSpPr>
          <p:cNvPr id="16" name="テキスト ボックス 15">
            <a:extLst>
              <a:ext uri="{FF2B5EF4-FFF2-40B4-BE49-F238E27FC236}">
                <a16:creationId xmlns:a16="http://schemas.microsoft.com/office/drawing/2014/main" id="{0F916185-543D-FA9E-39DD-279817A3CA2B}"/>
              </a:ext>
            </a:extLst>
          </p:cNvPr>
          <p:cNvSpPr txBox="1"/>
          <p:nvPr/>
        </p:nvSpPr>
        <p:spPr>
          <a:xfrm>
            <a:off x="7401562" y="3257395"/>
            <a:ext cx="2052000" cy="2916000"/>
          </a:xfrm>
          <a:prstGeom prst="rect">
            <a:avLst/>
          </a:prstGeom>
          <a:noFill/>
        </p:spPr>
        <p:txBody>
          <a:bodyPr wrap="square" lIns="36000" tIns="36000" rIns="36000" bIns="36000" rtlCol="0">
            <a:noAutofit/>
          </a:bodyPr>
          <a:lstStyle/>
          <a:p>
            <a:pPr marL="171450" indent="-171450" algn="just" rtl="0" fontAlgn="base">
              <a:lnSpc>
                <a:spcPct val="150000"/>
              </a:lnSpc>
              <a:spcAft>
                <a:spcPts val="800"/>
              </a:spcAft>
              <a:buClr>
                <a:schemeClr val="tx1"/>
              </a:buClr>
              <a:buFont typeface="Wingdings" pitchFamily="2" charset="2"/>
              <a:buChar char="l"/>
            </a:pPr>
            <a:r>
              <a:rPr lang="ja-JP" altLang="en-US" sz="1300" b="1" i="0" u="none" strike="noStrike">
                <a:solidFill>
                  <a:srgbClr val="1B224C"/>
                </a:solidFill>
                <a:effectLst/>
                <a:latin typeface="+mn-ea"/>
                <a:ea typeface="+mn-ea"/>
              </a:rPr>
              <a:t>価格に関しては当初から聞きたいと言っていたので早めにお答えしたあげたほうが良かったかも</a:t>
            </a:r>
          </a:p>
          <a:p>
            <a:pPr marL="171450" indent="-171450" algn="just" rtl="0" fontAlgn="base">
              <a:lnSpc>
                <a:spcPct val="150000"/>
              </a:lnSpc>
              <a:spcAft>
                <a:spcPts val="800"/>
              </a:spcAft>
              <a:buClr>
                <a:schemeClr val="tx1"/>
              </a:buClr>
              <a:buFont typeface="Wingdings" pitchFamily="2" charset="2"/>
              <a:buChar char="l"/>
            </a:pPr>
            <a:r>
              <a:rPr lang="ja-JP" altLang="en-US" sz="1300" b="1" i="0" u="none" strike="noStrike">
                <a:solidFill>
                  <a:srgbClr val="1B224C"/>
                </a:solidFill>
                <a:effectLst/>
                <a:latin typeface="+mn-ea"/>
                <a:ea typeface="+mn-ea"/>
              </a:rPr>
              <a:t>オンライン商談はビジュアルが大事なので、投影できる資料を用意しておく</a:t>
            </a:r>
          </a:p>
        </p:txBody>
      </p:sp>
      <p:sp>
        <p:nvSpPr>
          <p:cNvPr id="22" name="角丸四角形 21">
            <a:extLst>
              <a:ext uri="{FF2B5EF4-FFF2-40B4-BE49-F238E27FC236}">
                <a16:creationId xmlns:a16="http://schemas.microsoft.com/office/drawing/2014/main" id="{EAAC44CB-A9AF-9D7F-C8D5-DED90F52EE40}"/>
              </a:ext>
            </a:extLst>
          </p:cNvPr>
          <p:cNvSpPr/>
          <p:nvPr/>
        </p:nvSpPr>
        <p:spPr>
          <a:xfrm>
            <a:off x="457680" y="2705082"/>
            <a:ext cx="2052000" cy="432000"/>
          </a:xfrm>
          <a:prstGeom prst="roundRect">
            <a:avLst>
              <a:gd name="adj" fmla="val 50000"/>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a:solidFill>
                  <a:schemeClr val="tx1"/>
                </a:solidFill>
              </a:rPr>
              <a:t>△</a:t>
            </a:r>
          </a:p>
        </p:txBody>
      </p:sp>
      <p:sp>
        <p:nvSpPr>
          <p:cNvPr id="25" name="角丸四角形 24">
            <a:extLst>
              <a:ext uri="{FF2B5EF4-FFF2-40B4-BE49-F238E27FC236}">
                <a16:creationId xmlns:a16="http://schemas.microsoft.com/office/drawing/2014/main" id="{EC4009A3-4B29-5E3C-2C33-D587F4902A7A}"/>
              </a:ext>
            </a:extLst>
          </p:cNvPr>
          <p:cNvSpPr/>
          <p:nvPr/>
        </p:nvSpPr>
        <p:spPr>
          <a:xfrm>
            <a:off x="7401562" y="2705082"/>
            <a:ext cx="2052000" cy="432000"/>
          </a:xfrm>
          <a:prstGeom prst="roundRect">
            <a:avLst>
              <a:gd name="adj" fmla="val 50000"/>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a:solidFill>
                  <a:schemeClr val="tx1"/>
                </a:solidFill>
              </a:rPr>
              <a:t>△</a:t>
            </a:r>
          </a:p>
        </p:txBody>
      </p:sp>
      <p:sp>
        <p:nvSpPr>
          <p:cNvPr id="27" name="角丸四角形 26">
            <a:extLst>
              <a:ext uri="{FF2B5EF4-FFF2-40B4-BE49-F238E27FC236}">
                <a16:creationId xmlns:a16="http://schemas.microsoft.com/office/drawing/2014/main" id="{3AB99914-A822-3993-1412-FD5BD9ADAA77}"/>
              </a:ext>
            </a:extLst>
          </p:cNvPr>
          <p:cNvSpPr/>
          <p:nvPr/>
        </p:nvSpPr>
        <p:spPr>
          <a:xfrm>
            <a:off x="5086934" y="2705082"/>
            <a:ext cx="2052000" cy="432000"/>
          </a:xfrm>
          <a:prstGeom prst="roundRect">
            <a:avLst>
              <a:gd name="adj" fmla="val 50000"/>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a:solidFill>
                  <a:schemeClr val="tx1"/>
                </a:solidFill>
              </a:rPr>
              <a:t>△</a:t>
            </a:r>
          </a:p>
        </p:txBody>
      </p:sp>
      <p:sp>
        <p:nvSpPr>
          <p:cNvPr id="28" name="角丸四角形 27">
            <a:extLst>
              <a:ext uri="{FF2B5EF4-FFF2-40B4-BE49-F238E27FC236}">
                <a16:creationId xmlns:a16="http://schemas.microsoft.com/office/drawing/2014/main" id="{63A98969-0B6E-44C7-DEE9-63A20B9D719F}"/>
              </a:ext>
            </a:extLst>
          </p:cNvPr>
          <p:cNvSpPr/>
          <p:nvPr/>
        </p:nvSpPr>
        <p:spPr>
          <a:xfrm>
            <a:off x="2772307" y="2705082"/>
            <a:ext cx="2052000" cy="432000"/>
          </a:xfrm>
          <a:prstGeom prst="roundRect">
            <a:avLst>
              <a:gd name="adj" fmla="val 50000"/>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a:solidFill>
                  <a:schemeClr val="tx1"/>
                </a:solidFill>
              </a:rPr>
              <a:t>◎</a:t>
            </a:r>
          </a:p>
        </p:txBody>
      </p:sp>
      <p:cxnSp>
        <p:nvCxnSpPr>
          <p:cNvPr id="30" name="直線コネクタ 29">
            <a:extLst>
              <a:ext uri="{FF2B5EF4-FFF2-40B4-BE49-F238E27FC236}">
                <a16:creationId xmlns:a16="http://schemas.microsoft.com/office/drawing/2014/main" id="{49CBB9B1-2F9A-D3E3-819D-327978EAD7B4}"/>
              </a:ext>
            </a:extLst>
          </p:cNvPr>
          <p:cNvCxnSpPr/>
          <p:nvPr/>
        </p:nvCxnSpPr>
        <p:spPr>
          <a:xfrm>
            <a:off x="2639818" y="2736981"/>
            <a:ext cx="0" cy="345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D0F9FB0B-128E-B22F-45CF-BF7478695F32}"/>
              </a:ext>
            </a:extLst>
          </p:cNvPr>
          <p:cNvCxnSpPr/>
          <p:nvPr/>
        </p:nvCxnSpPr>
        <p:spPr>
          <a:xfrm>
            <a:off x="4951226" y="2736981"/>
            <a:ext cx="0" cy="345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F004BE97-5D38-2418-9150-C53956370A98}"/>
              </a:ext>
            </a:extLst>
          </p:cNvPr>
          <p:cNvCxnSpPr/>
          <p:nvPr/>
        </p:nvCxnSpPr>
        <p:spPr>
          <a:xfrm>
            <a:off x="7274396" y="2736981"/>
            <a:ext cx="0" cy="34560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8867174"/>
      </p:ext>
    </p:extLst>
  </p:cSld>
  <p:clrMapOvr>
    <a:masterClrMapping/>
  </p:clrMapOvr>
</p:sld>
</file>

<file path=ppt/theme/theme1.xml><?xml version="1.0" encoding="utf-8"?>
<a:theme xmlns:a="http://schemas.openxmlformats.org/drawingml/2006/main" name="SAIRU-PPTThema_202501">
  <a:themeElements>
    <a:clrScheme name="SAIRU_color2025">
      <a:dk1>
        <a:srgbClr val="1B224C"/>
      </a:dk1>
      <a:lt1>
        <a:srgbClr val="FFFFFF"/>
      </a:lt1>
      <a:dk2>
        <a:srgbClr val="1B224C"/>
      </a:dk2>
      <a:lt2>
        <a:srgbClr val="D4D9DF"/>
      </a:lt2>
      <a:accent1>
        <a:srgbClr val="1B224C"/>
      </a:accent1>
      <a:accent2>
        <a:srgbClr val="BB1D6E"/>
      </a:accent2>
      <a:accent3>
        <a:srgbClr val="AFAFAF"/>
      </a:accent3>
      <a:accent4>
        <a:srgbClr val="141400"/>
      </a:accent4>
      <a:accent5>
        <a:srgbClr val="1E61C9"/>
      </a:accent5>
      <a:accent6>
        <a:srgbClr val="008E95"/>
      </a:accent6>
      <a:hlink>
        <a:srgbClr val="008E95"/>
      </a:hlink>
      <a:folHlink>
        <a:srgbClr val="008E95"/>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36000" tIns="36000" rIns="36000" bIns="36000" rtlCol="0">
        <a:noAutofit/>
      </a:bodyPr>
      <a:lstStyle>
        <a:defPPr algn="ctr">
          <a:spcAft>
            <a:spcPts val="600"/>
          </a:spcAft>
          <a:defRPr>
            <a:solidFill>
              <a:schemeClr val="tx1"/>
            </a:solidFill>
          </a:defRPr>
        </a:defPPr>
      </a:lstStyle>
    </a:txDef>
  </a:objectDefaults>
  <a:extraClrSchemeLst/>
  <a:extLst>
    <a:ext uri="{05A4C25C-085E-4340-85A3-A5531E510DB2}">
      <thm15:themeFamily xmlns:thm15="http://schemas.microsoft.com/office/thememl/2012/main" name="SAIRU-PPTThema_202501" id="{4A613BAF-1825-D14B-978E-5778F784F42E}" vid="{B9666D68-18EB-3745-845E-B690A51213E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SAIRU-PPTThema_202501</Template>
  <TotalTime>34</TotalTime>
  <Words>181</Words>
  <Application>Microsoft Office PowerPoint</Application>
  <PresentationFormat>A4 210 x 297 mm</PresentationFormat>
  <Paragraphs>20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游ゴシック</vt:lpstr>
      <vt:lpstr>Arial</vt:lpstr>
      <vt:lpstr>Wingdings</vt:lpstr>
      <vt:lpstr>SAIRU-PPTThema_202501</vt:lpstr>
      <vt:lpstr>ピックアップ商談の検証（〇〇〇〇さま）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垰本 千代</dc:creator>
  <cp:lastModifiedBy>安住 久美子</cp:lastModifiedBy>
  <cp:revision>6</cp:revision>
  <dcterms:created xsi:type="dcterms:W3CDTF">2025-03-04T06:01:21Z</dcterms:created>
  <dcterms:modified xsi:type="dcterms:W3CDTF">2025-03-07T04:40:57Z</dcterms:modified>
</cp:coreProperties>
</file>