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9907588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120">
          <p15:clr>
            <a:srgbClr val="747775"/>
          </p15:clr>
        </p15:guide>
        <p15:guide id="3" pos="308" userDrawn="1">
          <p15:clr>
            <a:srgbClr val="747775"/>
          </p15:clr>
        </p15:guide>
        <p15:guide id="4" pos="5933" userDrawn="1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IIz00QuKEnygi4r5+aqQifq7e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E"/>
    <a:srgbClr val="1B224C"/>
    <a:srgbClr val="00ACBA"/>
    <a:srgbClr val="46BD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D737CB-0D36-43B4-95A2-D438C47BFEAF}">
  <a:tblStyle styleId="{8FD737CB-0D36-43B4-95A2-D438C47BFEAF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58"/>
  </p:normalViewPr>
  <p:slideViewPr>
    <p:cSldViewPr snapToGrid="0">
      <p:cViewPr varScale="1">
        <p:scale>
          <a:sx n="120" d="100"/>
          <a:sy n="120" d="100"/>
        </p:scale>
        <p:origin x="1544" y="184"/>
      </p:cViewPr>
      <p:guideLst>
        <p:guide orient="horz" pos="2160"/>
        <p:guide pos="3120"/>
        <p:guide pos="308"/>
        <p:guide pos="59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11" Type="http://customschemas.google.com/relationships/presentationmetadata" Target="meta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4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52509" y="685800"/>
            <a:ext cx="4953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1" name="Google Shape;261;p5:notes"/>
          <p:cNvSpPr txBox="1">
            <a:spLocks noGrp="1"/>
          </p:cNvSpPr>
          <p:nvPr>
            <p:ph type="body" idx="1"/>
          </p:nvPr>
        </p:nvSpPr>
        <p:spPr>
          <a:xfrm>
            <a:off x="685802" y="4400555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sp>
        <p:nvSpPr>
          <p:cNvPr id="262" name="Google Shape;262;p5:notes"/>
          <p:cNvSpPr txBox="1">
            <a:spLocks noGrp="1"/>
          </p:cNvSpPr>
          <p:nvPr>
            <p:ph type="sldNum" idx="12"/>
          </p:nvPr>
        </p:nvSpPr>
        <p:spPr>
          <a:xfrm>
            <a:off x="3884620" y="8685225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75" tIns="46625" rIns="93275" bIns="466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altLang="ja"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3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6:notes"/>
          <p:cNvSpPr txBox="1">
            <a:spLocks noGrp="1"/>
          </p:cNvSpPr>
          <p:nvPr>
            <p:ph type="body" idx="1"/>
          </p:nvPr>
        </p:nvSpPr>
        <p:spPr>
          <a:xfrm>
            <a:off x="686567" y="4401097"/>
            <a:ext cx="5486400" cy="35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075" tIns="43025" rIns="86075" bIns="43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endParaRPr/>
          </a:p>
        </p:txBody>
      </p:sp>
      <p:sp>
        <p:nvSpPr>
          <p:cNvPr id="286" name="Google Shape;28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9288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3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43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43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8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6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" name="Google Shape;67;p6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8" name="Google Shape;68;p68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6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2" name="Google Shape;72;p69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3" name="Google Shape;73;p69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0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7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" name="Google Shape;78;p7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7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1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7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83" name="Google Shape;83;p7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4" name="Google Shape;84;p7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71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71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 1">
  <p:cSld name="中表紙B">
    <p:bg>
      <p:bgPr>
        <a:solidFill>
          <a:srgbClr val="F2F2F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2"/>
          <p:cNvSpPr txBox="1">
            <a:spLocks noGrp="1"/>
          </p:cNvSpPr>
          <p:nvPr>
            <p:ph type="ctrTitle"/>
          </p:nvPr>
        </p:nvSpPr>
        <p:spPr>
          <a:xfrm>
            <a:off x="1251632" y="2169000"/>
            <a:ext cx="73794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36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7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sp>
        <p:nvSpPr>
          <p:cNvPr id="90" name="Google Shape;90;p72"/>
          <p:cNvSpPr txBox="1">
            <a:spLocks noGrp="1"/>
          </p:cNvSpPr>
          <p:nvPr>
            <p:ph type="sldNum" idx="12"/>
          </p:nvPr>
        </p:nvSpPr>
        <p:spPr>
          <a:xfrm>
            <a:off x="7849526" y="6563675"/>
            <a:ext cx="19491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1" i="0" u="none" strike="noStrike" cap="none">
                <a:solidFill>
                  <a:schemeClr val="dk1"/>
                </a:solidFill>
                <a:latin typeface="MS PGothic"/>
                <a:ea typeface="MS PGothic"/>
                <a:cs typeface="MS PGothic"/>
                <a:sym typeface="MS P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アジェンダ">
  <p:cSld name="アジェンダ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MS PGothic"/>
              <a:ea typeface="MS PGothic"/>
              <a:cs typeface="MS PGothic"/>
              <a:sym typeface="MS PGothic"/>
            </a:endParaRPr>
          </a:p>
        </p:txBody>
      </p:sp>
      <p:cxnSp>
        <p:nvCxnSpPr>
          <p:cNvPr id="93" name="Google Shape;93;p7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4" name="Google Shape;94;p73"/>
          <p:cNvSpPr txBox="1">
            <a:spLocks noGrp="1"/>
          </p:cNvSpPr>
          <p:nvPr>
            <p:ph type="title"/>
          </p:nvPr>
        </p:nvSpPr>
        <p:spPr>
          <a:xfrm>
            <a:off x="628909" y="310088"/>
            <a:ext cx="86493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73"/>
          <p:cNvSpPr txBox="1">
            <a:spLocks noGrp="1"/>
          </p:cNvSpPr>
          <p:nvPr>
            <p:ph type="body" idx="1"/>
          </p:nvPr>
        </p:nvSpPr>
        <p:spPr>
          <a:xfrm>
            <a:off x="628909" y="1036321"/>
            <a:ext cx="8649600" cy="54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2pPr>
            <a:lvl3pPr marL="1371600" lvl="2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3pPr>
            <a:lvl4pPr marL="1828800" lvl="3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4pPr>
            <a:lvl5pPr marL="2286000" lvl="4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AutoNum type="arabicPeriod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73"/>
          <p:cNvSpPr txBox="1">
            <a:spLocks noGrp="1"/>
          </p:cNvSpPr>
          <p:nvPr>
            <p:ph type="ftr" idx="11"/>
          </p:nvPr>
        </p:nvSpPr>
        <p:spPr>
          <a:xfrm>
            <a:off x="8631140" y="6565483"/>
            <a:ext cx="1140300" cy="1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4"/>
          <p:cNvSpPr txBox="1">
            <a:spLocks noGrp="1"/>
          </p:cNvSpPr>
          <p:nvPr>
            <p:ph type="title"/>
          </p:nvPr>
        </p:nvSpPr>
        <p:spPr>
          <a:xfrm>
            <a:off x="450321" y="121101"/>
            <a:ext cx="9006600" cy="4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4"/>
          <p:cNvSpPr txBox="1">
            <a:spLocks noGrp="1"/>
          </p:cNvSpPr>
          <p:nvPr>
            <p:ph type="body" idx="1"/>
          </p:nvPr>
        </p:nvSpPr>
        <p:spPr>
          <a:xfrm>
            <a:off x="463879" y="875733"/>
            <a:ext cx="9006600" cy="6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marL="914400" lvl="1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2pPr>
            <a:lvl3pPr marL="1371600" lvl="2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3pPr>
            <a:lvl4pPr marL="1828800" lvl="3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4pPr>
            <a:lvl5pPr marL="2286000" lvl="4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5pPr>
            <a:lvl6pPr marL="2743200" lvl="5" indent="-228600" algn="ct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b="1"/>
            </a:lvl6pPr>
            <a:lvl7pPr marL="3200400" lvl="6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7pPr>
            <a:lvl8pPr marL="3657600" lvl="7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8pPr>
            <a:lvl9pPr marL="4114800" lvl="8" indent="-22860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9pPr>
          </a:lstStyle>
          <a:p>
            <a:endParaRPr/>
          </a:p>
        </p:txBody>
      </p:sp>
      <p:sp>
        <p:nvSpPr>
          <p:cNvPr id="100" name="Google Shape;100;p74"/>
          <p:cNvSpPr txBox="1">
            <a:spLocks noGrp="1"/>
          </p:cNvSpPr>
          <p:nvPr>
            <p:ph type="sldNum" idx="12"/>
          </p:nvPr>
        </p:nvSpPr>
        <p:spPr>
          <a:xfrm>
            <a:off x="8171335" y="6531429"/>
            <a:ext cx="16680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01" name="Google Shape;101;p74"/>
          <p:cNvCxnSpPr/>
          <p:nvPr/>
        </p:nvCxnSpPr>
        <p:spPr>
          <a:xfrm>
            <a:off x="11745" y="653143"/>
            <a:ext cx="9910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 1">
  <p:cSld name="TITLE_AND_BODY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5"/>
          <p:cNvSpPr txBox="1">
            <a:spLocks noGrp="1"/>
          </p:cNvSpPr>
          <p:nvPr>
            <p:ph type="title"/>
          </p:nvPr>
        </p:nvSpPr>
        <p:spPr>
          <a:xfrm>
            <a:off x="450321" y="121101"/>
            <a:ext cx="9006600" cy="4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75"/>
          <p:cNvSpPr txBox="1">
            <a:spLocks noGrp="1"/>
          </p:cNvSpPr>
          <p:nvPr>
            <p:ph type="sldNum" idx="12"/>
          </p:nvPr>
        </p:nvSpPr>
        <p:spPr>
          <a:xfrm>
            <a:off x="8171335" y="6531429"/>
            <a:ext cx="1668000" cy="3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05" name="Google Shape;105;p75"/>
          <p:cNvCxnSpPr/>
          <p:nvPr/>
        </p:nvCxnSpPr>
        <p:spPr>
          <a:xfrm>
            <a:off x="11745" y="653143"/>
            <a:ext cx="9910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5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4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5" name="Google Shape;115;p45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6" name="Google Shape;116;p45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8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4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1" name="Google Shape;121;p48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48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4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20;p49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50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0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7" name="Google Shape;127;p50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28" name="Google Shape;128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50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50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>
  <p:cSld name="タイトルのみ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1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51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51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1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2">
  <p:cSld name="中表紙-h2"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2"/>
          <p:cNvSpPr/>
          <p:nvPr/>
        </p:nvSpPr>
        <p:spPr>
          <a:xfrm>
            <a:off x="0" y="1"/>
            <a:ext cx="9907200" cy="6484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2"/>
          <p:cNvSpPr/>
          <p:nvPr/>
        </p:nvSpPr>
        <p:spPr>
          <a:xfrm>
            <a:off x="255031" y="236303"/>
            <a:ext cx="9397200" cy="6012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2"/>
          <p:cNvSpPr txBox="1">
            <a:spLocks noGrp="1"/>
          </p:cNvSpPr>
          <p:nvPr>
            <p:ph type="ctrTitle"/>
          </p:nvPr>
        </p:nvSpPr>
        <p:spPr>
          <a:xfrm>
            <a:off x="669081" y="1982303"/>
            <a:ext cx="8568900" cy="25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S PGothic"/>
              <a:buNone/>
              <a:defRPr sz="4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5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3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45" name="Google Shape;145;p53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5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7" name="Google Shape;147;p53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(箇条書き)">
  <p:cSld name="重要なメッセージ(箇条書き)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4"/>
          <p:cNvSpPr txBox="1">
            <a:spLocks noGrp="1"/>
          </p:cNvSpPr>
          <p:nvPr>
            <p:ph type="body" idx="1"/>
          </p:nvPr>
        </p:nvSpPr>
        <p:spPr>
          <a:xfrm>
            <a:off x="453055" y="999368"/>
            <a:ext cx="9001200" cy="972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72000" anchor="ctr" anchorCtr="0">
            <a:noAutofit/>
          </a:bodyPr>
          <a:lstStyle>
            <a:lvl1pPr marL="457200" marR="0" lvl="0" indent="-3200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54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2" name="Google Shape;152;p54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5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5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55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5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55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5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160" name="Google Shape;160;p55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1" name="Google Shape;161;p55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6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6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6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6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57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事例">
  <p:cSld name="事例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8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3" name="Google Shape;173;p58"/>
          <p:cNvCxnSpPr/>
          <p:nvPr/>
        </p:nvCxnSpPr>
        <p:spPr>
          <a:xfrm>
            <a:off x="0" y="1410000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4" name="Google Shape;174;p58"/>
          <p:cNvSpPr txBox="1">
            <a:spLocks noGrp="1"/>
          </p:cNvSpPr>
          <p:nvPr>
            <p:ph type="title"/>
          </p:nvPr>
        </p:nvSpPr>
        <p:spPr>
          <a:xfrm>
            <a:off x="453055" y="373148"/>
            <a:ext cx="90012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58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解説スライド">
  <p:cSld name="解説スライド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9"/>
          <p:cNvSpPr txBox="1">
            <a:spLocks noGrp="1"/>
          </p:cNvSpPr>
          <p:nvPr>
            <p:ph type="title"/>
          </p:nvPr>
        </p:nvSpPr>
        <p:spPr>
          <a:xfrm>
            <a:off x="1689857" y="269220"/>
            <a:ext cx="77643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59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9" name="Google Shape;179;p59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0" name="Google Shape;180;p59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B">
  <p:cSld name="表紙-B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1"/>
          <p:cNvSpPr/>
          <p:nvPr/>
        </p:nvSpPr>
        <p:spPr>
          <a:xfrm>
            <a:off x="-1" y="0"/>
            <a:ext cx="99072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2353" y="5104938"/>
            <a:ext cx="1845199" cy="61814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61"/>
          <p:cNvSpPr txBox="1"/>
          <p:nvPr/>
        </p:nvSpPr>
        <p:spPr>
          <a:xfrm>
            <a:off x="3038208" y="5255588"/>
            <a:ext cx="5923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2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61"/>
          <p:cNvSpPr/>
          <p:nvPr/>
        </p:nvSpPr>
        <p:spPr>
          <a:xfrm>
            <a:off x="1" y="0"/>
            <a:ext cx="95700" cy="68580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13183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61"/>
          <p:cNvSpPr txBox="1">
            <a:spLocks noGrp="1"/>
          </p:cNvSpPr>
          <p:nvPr>
            <p:ph type="body" idx="1"/>
          </p:nvPr>
        </p:nvSpPr>
        <p:spPr>
          <a:xfrm>
            <a:off x="1092332" y="1636071"/>
            <a:ext cx="8280900" cy="30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0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サブタイトル">
  <p:cSld name="タイトルとサブタイトル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0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60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84" name="Google Shape;184;p60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5" name="Google Shape;185;p60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60"/>
          <p:cNvSpPr/>
          <p:nvPr/>
        </p:nvSpPr>
        <p:spPr>
          <a:xfrm>
            <a:off x="0" y="800727"/>
            <a:ext cx="9907200" cy="1080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0"/>
          <p:cNvSpPr txBox="1">
            <a:spLocks noGrp="1"/>
          </p:cNvSpPr>
          <p:nvPr>
            <p:ph type="body" idx="1"/>
          </p:nvPr>
        </p:nvSpPr>
        <p:spPr>
          <a:xfrm>
            <a:off x="452493" y="1005522"/>
            <a:ext cx="90024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600" b="1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基本レイアウト">
  <p:cSld name="基本レイアウト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2"/>
          <p:cNvSpPr txBox="1">
            <a:spLocks noGrp="1"/>
          </p:cNvSpPr>
          <p:nvPr>
            <p:ph type="body" idx="1"/>
          </p:nvPr>
        </p:nvSpPr>
        <p:spPr>
          <a:xfrm>
            <a:off x="453055" y="1001310"/>
            <a:ext cx="9001200" cy="6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80"/>
              <a:buNone/>
              <a:defRPr sz="16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3pPr>
            <a:lvl4pPr marL="1828800" lvl="3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4pPr>
            <a:lvl5pPr marL="2286000" lvl="4" indent="-22860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62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31;p62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Google Shape;32;p62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重要なメッセージ">
  <p:cSld name="重要なメッセージ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3"/>
          <p:cNvSpPr txBox="1">
            <a:spLocks noGrp="1"/>
          </p:cNvSpPr>
          <p:nvPr>
            <p:ph type="body" idx="1"/>
          </p:nvPr>
        </p:nvSpPr>
        <p:spPr>
          <a:xfrm>
            <a:off x="453055" y="1001042"/>
            <a:ext cx="9001200" cy="828000"/>
          </a:xfrm>
          <a:prstGeom prst="rect">
            <a:avLst/>
          </a:prstGeom>
          <a:noFill/>
          <a:ln w="3175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3600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None/>
              <a:defRPr sz="18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3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7" name="Google Shape;37;p63"/>
          <p:cNvCxnSpPr/>
          <p:nvPr/>
        </p:nvCxnSpPr>
        <p:spPr>
          <a:xfrm>
            <a:off x="0" y="790567"/>
            <a:ext cx="9907200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8;p63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3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表紙-A">
  <p:cSld name="表紙-A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64" descr="人, 男性, 立っている, 壁 が含まれている画像&#10;&#10;&#10;&#10;自動的に生成された説明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93244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64"/>
          <p:cNvSpPr/>
          <p:nvPr/>
        </p:nvSpPr>
        <p:spPr>
          <a:xfrm>
            <a:off x="914511" y="1136672"/>
            <a:ext cx="8992800" cy="4401900"/>
          </a:xfrm>
          <a:prstGeom prst="rect">
            <a:avLst/>
          </a:prstGeom>
          <a:solidFill>
            <a:schemeClr val="dk1">
              <a:alpha val="8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" name="Google Shape;43;p64"/>
          <p:cNvCxnSpPr/>
          <p:nvPr/>
        </p:nvCxnSpPr>
        <p:spPr>
          <a:xfrm>
            <a:off x="1768054" y="4934483"/>
            <a:ext cx="73389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44" name="Google Shape;44;p6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8054" y="4429908"/>
            <a:ext cx="1353047" cy="281885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4"/>
          <p:cNvSpPr txBox="1">
            <a:spLocks noGrp="1"/>
          </p:cNvSpPr>
          <p:nvPr>
            <p:ph type="ctrTitle"/>
          </p:nvPr>
        </p:nvSpPr>
        <p:spPr>
          <a:xfrm>
            <a:off x="1768056" y="2331037"/>
            <a:ext cx="7344900" cy="18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S PGothic"/>
              <a:buNone/>
              <a:defRPr sz="4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4"/>
          <p:cNvSpPr txBox="1"/>
          <p:nvPr/>
        </p:nvSpPr>
        <p:spPr>
          <a:xfrm>
            <a:off x="3349331" y="4443738"/>
            <a:ext cx="57573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ja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株式会社才流</a:t>
            </a:r>
            <a:endParaRPr sz="11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h3">
  <p:cSld name="中表紙-h3"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5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65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50" name="Google Shape;50;p65"/>
          <p:cNvSpPr txBox="1">
            <a:spLocks noGrp="1"/>
          </p:cNvSpPr>
          <p:nvPr>
            <p:ph type="title"/>
          </p:nvPr>
        </p:nvSpPr>
        <p:spPr>
          <a:xfrm>
            <a:off x="669081" y="2065360"/>
            <a:ext cx="85689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5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65"/>
          <p:cNvCxnSpPr/>
          <p:nvPr/>
        </p:nvCxnSpPr>
        <p:spPr>
          <a:xfrm>
            <a:off x="4683567" y="382874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中表紙-項目別">
  <p:cSld name="中表紙-項目別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6"/>
          <p:cNvSpPr/>
          <p:nvPr/>
        </p:nvSpPr>
        <p:spPr>
          <a:xfrm>
            <a:off x="255031" y="276488"/>
            <a:ext cx="9397200" cy="597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66"/>
          <p:cNvSpPr txBox="1">
            <a:spLocks noGrp="1"/>
          </p:cNvSpPr>
          <p:nvPr>
            <p:ph type="title"/>
          </p:nvPr>
        </p:nvSpPr>
        <p:spPr>
          <a:xfrm>
            <a:off x="453055" y="1677713"/>
            <a:ext cx="9001200" cy="1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66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6"/>
          <p:cNvSpPr txBox="1">
            <a:spLocks noGrp="1"/>
          </p:cNvSpPr>
          <p:nvPr>
            <p:ph type="body" idx="1"/>
          </p:nvPr>
        </p:nvSpPr>
        <p:spPr>
          <a:xfrm>
            <a:off x="453055" y="4011143"/>
            <a:ext cx="9001200" cy="179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6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cxnSp>
        <p:nvCxnSpPr>
          <p:cNvPr id="59" name="Google Shape;59;p66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" name="Google Shape;60;p66"/>
          <p:cNvCxnSpPr/>
          <p:nvPr/>
        </p:nvCxnSpPr>
        <p:spPr>
          <a:xfrm>
            <a:off x="4734373" y="3566160"/>
            <a:ext cx="540000" cy="0"/>
          </a:xfrm>
          <a:prstGeom prst="straightConnector1">
            <a:avLst/>
          </a:prstGeom>
          <a:noFill/>
          <a:ln w="76200" cap="flat" cmpd="sng">
            <a:solidFill>
              <a:srgbClr val="18204B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>
  <p:cSld name="白紙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7"/>
          <p:cNvSpPr/>
          <p:nvPr/>
        </p:nvSpPr>
        <p:spPr>
          <a:xfrm>
            <a:off x="0" y="0"/>
            <a:ext cx="9907200" cy="4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67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42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Google Shape;7;p42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8;p42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9" name="Google Shape;9;p42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2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4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35577" y="6573606"/>
            <a:ext cx="648000" cy="2170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8" name="Google Shape;108;p44"/>
          <p:cNvCxnSpPr/>
          <p:nvPr/>
        </p:nvCxnSpPr>
        <p:spPr>
          <a:xfrm>
            <a:off x="0" y="6484604"/>
            <a:ext cx="9907200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9" name="Google Shape;109;p44"/>
          <p:cNvSpPr txBox="1">
            <a:spLocks noGrp="1"/>
          </p:cNvSpPr>
          <p:nvPr>
            <p:ph type="sldNum" idx="12"/>
          </p:nvPr>
        </p:nvSpPr>
        <p:spPr>
          <a:xfrm>
            <a:off x="8135052" y="6492875"/>
            <a:ext cx="1772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72000" rIns="180000" bIns="720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  <p:sp>
        <p:nvSpPr>
          <p:cNvPr id="110" name="Google Shape;110;p44"/>
          <p:cNvSpPr txBox="1">
            <a:spLocks noGrp="1"/>
          </p:cNvSpPr>
          <p:nvPr>
            <p:ph type="title"/>
          </p:nvPr>
        </p:nvSpPr>
        <p:spPr>
          <a:xfrm>
            <a:off x="453055" y="269220"/>
            <a:ext cx="90012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44"/>
          <p:cNvSpPr txBox="1">
            <a:spLocks noGrp="1"/>
          </p:cNvSpPr>
          <p:nvPr>
            <p:ph type="body" idx="1"/>
          </p:nvPr>
        </p:nvSpPr>
        <p:spPr>
          <a:xfrm>
            <a:off x="453055" y="1210296"/>
            <a:ext cx="9001200" cy="50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rm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S PGothic"/>
              <a:buNone/>
            </a:pPr>
            <a:r>
              <a:rPr lang="ja" b="1" dirty="0">
                <a:latin typeface="Arial"/>
                <a:ea typeface="Arial"/>
                <a:cs typeface="Arial"/>
                <a:sym typeface="Arial"/>
              </a:rPr>
              <a:t>汎用カスタマージャーニーマップ（労務担当</a:t>
            </a:r>
            <a:r>
              <a:rPr lang="ja" altLang="en-US" b="1" dirty="0">
                <a:latin typeface="Arial"/>
                <a:ea typeface="Arial"/>
                <a:cs typeface="Arial"/>
                <a:sym typeface="Arial"/>
              </a:rPr>
              <a:t>者</a:t>
            </a:r>
            <a:r>
              <a:rPr lang="ja" b="1" dirty="0">
                <a:latin typeface="Arial"/>
                <a:ea typeface="Arial"/>
                <a:cs typeface="Arial"/>
                <a:sym typeface="Arial"/>
              </a:rPr>
              <a:t>）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65" name="Google Shape;265;p5"/>
          <p:cNvGraphicFramePr/>
          <p:nvPr>
            <p:extLst>
              <p:ext uri="{D42A27DB-BD31-4B8C-83A1-F6EECF244321}">
                <p14:modId xmlns:p14="http://schemas.microsoft.com/office/powerpoint/2010/main" val="4067552488"/>
              </p:ext>
            </p:extLst>
          </p:nvPr>
        </p:nvGraphicFramePr>
        <p:xfrm>
          <a:off x="498277" y="1632419"/>
          <a:ext cx="8920361" cy="4717552"/>
        </p:xfrm>
        <a:graphic>
          <a:graphicData uri="http://schemas.openxmlformats.org/drawingml/2006/table">
            <a:tbl>
              <a:tblPr>
                <a:noFill/>
                <a:tableStyleId>{8FD737CB-0D36-43B4-95A2-D438C47BFEAF}</a:tableStyleId>
              </a:tblPr>
              <a:tblGrid>
                <a:gridCol w="1048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94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9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4380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行動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endParaRPr sz="1000" b="1" i="0" u="none" strike="noStrike" cap="none" dirty="0">
                        <a:solidFill>
                          <a:srgbClr val="1B224C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72000" marR="36000" marT="108000" marB="10800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32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タッチ</a:t>
                      </a:r>
                      <a:b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ポイント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検索エンジン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労務系メディア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  <a:tabLst/>
                        <a:defRPr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社労士事務所など</a:t>
                      </a:r>
                      <a:endParaRPr lang="en-US" altLang="ja"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セミナー・ウェビナー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展示会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サービスサイト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サービス資料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セミナー・ウェビナー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altLang="en-US" sz="1100" u="none" strike="noStrike" cap="none" dirty="0">
                          <a:solidFill>
                            <a:schemeClr val="dk1"/>
                          </a:solidFill>
                        </a:rPr>
                        <a:t>メール</a:t>
                      </a:r>
                      <a:endParaRPr lang="en-US" altLang="ja"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セミナー・ウェビナー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社労士事務所</a:t>
                      </a:r>
                      <a:r>
                        <a:rPr lang="ja" altLang="en-US" sz="1100" u="none" strike="noStrike" cap="none" dirty="0">
                          <a:solidFill>
                            <a:schemeClr val="dk1"/>
                          </a:solidFill>
                        </a:rPr>
                        <a:t>など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営業</a:t>
                      </a:r>
                      <a:r>
                        <a:rPr lang="ja" sz="900" u="none" strike="noStrike" cap="none" dirty="0">
                          <a:solidFill>
                            <a:schemeClr val="dk1"/>
                          </a:solidFill>
                        </a:rPr>
                        <a:t>（インサイドセールス）</a:t>
                      </a:r>
                      <a:endParaRPr sz="9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営業</a:t>
                      </a: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4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目的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〇〇を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認知してもらう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1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の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サービス内容・強みを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理解してもらう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自社の</a:t>
                      </a: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課題を</a:t>
                      </a: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〇〇</a:t>
                      </a: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で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解決できそう</a:t>
                      </a:r>
                      <a:r>
                        <a:rPr lang="ja" altLang="en-US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だ</a:t>
                      </a: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と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感じてもらう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B224C"/>
                        </a:buClr>
                        <a:buSzPts val="1000"/>
                        <a:buFont typeface="Noto Sans Symbols"/>
                        <a:buNone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契約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80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ja" sz="1200" b="0" i="0" u="none" strike="noStrike" cap="none" dirty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コンテンツ例</a:t>
                      </a:r>
                      <a:endParaRPr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000" marR="108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●"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課題解決型コンテンツ</a:t>
                      </a: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●"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法改正対応コンテンツ</a:t>
                      </a:r>
                      <a:endParaRPr lang="en-US" altLang="ja-JP"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「売れるロジック」に沿ったコンテンツ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ソリューション紹介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sz="1100" u="none" strike="noStrike" cap="none" dirty="0">
                          <a:solidFill>
                            <a:schemeClr val="dk1"/>
                          </a:solidFill>
                        </a:rPr>
                        <a:t>導入事例・</a:t>
                      </a:r>
                      <a:r>
                        <a:rPr lang="ja" altLang="en-US" sz="1100" u="none" strike="noStrike" cap="none" dirty="0">
                          <a:solidFill>
                            <a:schemeClr val="dk1"/>
                          </a:solidFill>
                        </a:rPr>
                        <a:t>実績コンテンツ</a:t>
                      </a:r>
                      <a:endParaRPr lang="en-US" altLang="ja" sz="1100" u="none" strike="noStrike" cap="none" dirty="0">
                        <a:solidFill>
                          <a:schemeClr val="dk1"/>
                        </a:solidFill>
                      </a:endParaRPr>
                    </a:p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" altLang="ja-JP" sz="1100" u="none" strike="noStrike" cap="none" dirty="0">
                          <a:solidFill>
                            <a:schemeClr val="dk1"/>
                          </a:solidFill>
                        </a:rPr>
                        <a:t>費用対効果コンテンツ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6525" marR="0" lvl="0" indent="-13652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見積もり</a:t>
                      </a:r>
                    </a:p>
                    <a:p>
                      <a:pPr marL="136525" marR="0" lvl="0" indent="-136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●"/>
                        <a:tabLst/>
                        <a:defRPr/>
                      </a:pPr>
                      <a:r>
                        <a:rPr lang="ja-JP" altLang="en-US" sz="1100" u="none" strike="noStrike" cap="none">
                          <a:solidFill>
                            <a:schemeClr val="dk1"/>
                          </a:solidFill>
                        </a:rPr>
                        <a:t>個別提案書</a:t>
                      </a:r>
                    </a:p>
                  </a:txBody>
                  <a:tcPr marL="108000" marR="72000" marT="108000" marB="108000" anchor="ctr">
                    <a:lnL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66" name="Google Shape;266;p5"/>
          <p:cNvGrpSpPr/>
          <p:nvPr/>
        </p:nvGrpSpPr>
        <p:grpSpPr>
          <a:xfrm>
            <a:off x="1520190" y="1206798"/>
            <a:ext cx="7898447" cy="403200"/>
            <a:chOff x="-103513" y="0"/>
            <a:chExt cx="7622955" cy="403200"/>
          </a:xfrm>
        </p:grpSpPr>
        <p:sp>
          <p:nvSpPr>
            <p:cNvPr id="267" name="Google Shape;267;p5"/>
            <p:cNvSpPr/>
            <p:nvPr/>
          </p:nvSpPr>
          <p:spPr>
            <a:xfrm>
              <a:off x="0" y="0"/>
              <a:ext cx="2133300" cy="398700"/>
            </a:xfrm>
            <a:prstGeom prst="homePlate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5"/>
            <p:cNvSpPr txBox="1"/>
            <p:nvPr/>
          </p:nvSpPr>
          <p:spPr>
            <a:xfrm>
              <a:off x="-103513" y="0"/>
              <a:ext cx="2025701" cy="403200"/>
            </a:xfrm>
            <a:prstGeom prst="rect">
              <a:avLst/>
            </a:prstGeom>
            <a:solidFill>
              <a:srgbClr val="00ACBA"/>
            </a:solidFill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認知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708126" y="0"/>
              <a:ext cx="22365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5"/>
            <p:cNvSpPr txBox="1"/>
            <p:nvPr/>
          </p:nvSpPr>
          <p:spPr>
            <a:xfrm>
              <a:off x="1724756" y="0"/>
              <a:ext cx="2018182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理解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3517879" y="0"/>
              <a:ext cx="22932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5"/>
            <p:cNvSpPr txBox="1"/>
            <p:nvPr/>
          </p:nvSpPr>
          <p:spPr>
            <a:xfrm>
              <a:off x="3523281" y="0"/>
              <a:ext cx="2077564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検討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5386142" y="0"/>
              <a:ext cx="2133300" cy="398700"/>
            </a:xfrm>
            <a:prstGeom prst="chevron">
              <a:avLst>
                <a:gd name="adj" fmla="val 50000"/>
              </a:avLst>
            </a:prstGeom>
            <a:solidFill>
              <a:srgbClr val="00ACBA"/>
            </a:solidFill>
            <a:ln w="12700" cap="flat" cmpd="sng">
              <a:solidFill>
                <a:srgbClr val="FFFFF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5"/>
            <p:cNvSpPr txBox="1"/>
            <p:nvPr/>
          </p:nvSpPr>
          <p:spPr>
            <a:xfrm>
              <a:off x="5585459" y="0"/>
              <a:ext cx="1734600" cy="39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6000" tIns="36000" rIns="360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200"/>
                <a:buFont typeface="Arial"/>
                <a:buNone/>
              </a:pPr>
              <a:r>
                <a:rPr lang="ja" sz="1200" b="1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商談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5" name="Google Shape;275;p5"/>
          <p:cNvSpPr txBox="1"/>
          <p:nvPr/>
        </p:nvSpPr>
        <p:spPr>
          <a:xfrm>
            <a:off x="498276" y="1206798"/>
            <a:ext cx="1041765" cy="399600"/>
          </a:xfrm>
          <a:prstGeom prst="rect">
            <a:avLst/>
          </a:prstGeom>
          <a:solidFill>
            <a:srgbClr val="1B224C"/>
          </a:solidFill>
          <a:ln w="12700" cap="flat" cmpd="sng">
            <a:solidFill>
              <a:srgbClr val="1B224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None/>
            </a:pPr>
            <a:r>
              <a:rPr lang="ja" sz="12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ファネル</a:t>
            </a:r>
            <a:endParaRPr sz="12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5"/>
          <p:cNvSpPr/>
          <p:nvPr/>
        </p:nvSpPr>
        <p:spPr>
          <a:xfrm>
            <a:off x="3375102" y="1858860"/>
            <a:ext cx="4240544" cy="216000"/>
          </a:xfrm>
          <a:prstGeom prst="rightArrow">
            <a:avLst>
              <a:gd name="adj1" fmla="val 46459"/>
              <a:gd name="adj2" fmla="val 65910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5"/>
          <p:cNvSpPr/>
          <p:nvPr/>
        </p:nvSpPr>
        <p:spPr>
          <a:xfrm>
            <a:off x="1710661" y="2276973"/>
            <a:ext cx="1663200" cy="464400"/>
          </a:xfrm>
          <a:prstGeom prst="roundRect">
            <a:avLst>
              <a:gd name="adj" fmla="val 6069"/>
            </a:avLst>
          </a:prstGeom>
          <a:solidFill>
            <a:srgbClr val="E9E9EE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商材に関して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情報収集を始める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77;p5">
            <a:extLst>
              <a:ext uri="{FF2B5EF4-FFF2-40B4-BE49-F238E27FC236}">
                <a16:creationId xmlns:a16="http://schemas.microsoft.com/office/drawing/2014/main" id="{F0451C17-66B9-1B05-FA49-D74F04CEFDBC}"/>
              </a:ext>
            </a:extLst>
          </p:cNvPr>
          <p:cNvSpPr/>
          <p:nvPr/>
        </p:nvSpPr>
        <p:spPr>
          <a:xfrm>
            <a:off x="3375102" y="2401173"/>
            <a:ext cx="4240544" cy="216000"/>
          </a:xfrm>
          <a:prstGeom prst="rightArrow">
            <a:avLst>
              <a:gd name="adj1" fmla="val 46459"/>
              <a:gd name="adj2" fmla="val 65910"/>
            </a:avLst>
          </a:prstGeom>
          <a:solidFill>
            <a:srgbClr val="1B22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5"/>
          <p:cNvSpPr/>
          <p:nvPr/>
        </p:nvSpPr>
        <p:spPr>
          <a:xfrm>
            <a:off x="5645710" y="1734737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E9E9EE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〇〇が自社の課題を</a:t>
            </a:r>
            <a:endParaRPr lang="en-US" altLang="ja"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解決できるか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altLang="en-US" sz="1100" dirty="0">
                <a:solidFill>
                  <a:srgbClr val="1B224C"/>
                </a:solidFill>
              </a:rPr>
              <a:t>くわしく</a:t>
            </a: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調べる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5"/>
          <p:cNvSpPr/>
          <p:nvPr/>
        </p:nvSpPr>
        <p:spPr>
          <a:xfrm>
            <a:off x="1710661" y="1740810"/>
            <a:ext cx="1663200" cy="452100"/>
          </a:xfrm>
          <a:prstGeom prst="roundRect">
            <a:avLst>
              <a:gd name="adj" fmla="val 6411"/>
            </a:avLst>
          </a:prstGeom>
          <a:solidFill>
            <a:srgbClr val="E9E9EE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（ニーズ潜在）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5"/>
          <p:cNvSpPr/>
          <p:nvPr/>
        </p:nvSpPr>
        <p:spPr>
          <a:xfrm>
            <a:off x="3679100" y="1734737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E9E9EE"/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〇〇について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調べ他社と比較する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5"/>
          <p:cNvSpPr/>
          <p:nvPr/>
        </p:nvSpPr>
        <p:spPr>
          <a:xfrm>
            <a:off x="7612320" y="1734737"/>
            <a:ext cx="1663200" cy="1012500"/>
          </a:xfrm>
          <a:prstGeom prst="roundRect">
            <a:avLst>
              <a:gd name="adj" fmla="val 2660"/>
            </a:avLst>
          </a:prstGeom>
          <a:solidFill>
            <a:srgbClr val="1B224C">
              <a:alpha val="9804"/>
            </a:srgbClr>
          </a:solidFill>
          <a:ln w="19050" cap="flat" cmpd="sng">
            <a:solidFill>
              <a:srgbClr val="1B224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72000" tIns="36000" rIns="72000" bIns="36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" sz="1100" b="0" i="0" u="none" strike="noStrike" cap="none" dirty="0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商談</a:t>
            </a:r>
            <a:endParaRPr sz="1100" b="0" i="0" u="none" strike="noStrike" cap="none" dirty="0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6"/>
          <p:cNvSpPr txBox="1">
            <a:spLocks noGrp="1"/>
          </p:cNvSpPr>
          <p:nvPr>
            <p:ph type="title"/>
          </p:nvPr>
        </p:nvSpPr>
        <p:spPr>
          <a:xfrm>
            <a:off x="453110" y="269220"/>
            <a:ext cx="90024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468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" b="1" dirty="0">
                <a:latin typeface="Arial"/>
                <a:ea typeface="Arial"/>
                <a:cs typeface="Arial"/>
                <a:sym typeface="Arial"/>
              </a:rPr>
              <a:t>代表的な施策例（</a:t>
            </a:r>
            <a:r>
              <a:rPr lang="ja" dirty="0"/>
              <a:t>労務</a:t>
            </a:r>
            <a:r>
              <a:rPr lang="ja" b="1" dirty="0">
                <a:latin typeface="Arial"/>
                <a:ea typeface="Arial"/>
                <a:cs typeface="Arial"/>
                <a:sym typeface="Arial"/>
              </a:rPr>
              <a:t>担当</a:t>
            </a:r>
            <a:r>
              <a:rPr lang="ja" altLang="en-US" b="1" dirty="0">
                <a:latin typeface="Arial"/>
                <a:ea typeface="Arial"/>
                <a:cs typeface="Arial"/>
                <a:sym typeface="Arial"/>
              </a:rPr>
              <a:t>者</a:t>
            </a:r>
            <a:r>
              <a:rPr lang="ja" b="1" dirty="0">
                <a:latin typeface="Arial"/>
                <a:ea typeface="Arial"/>
                <a:cs typeface="Arial"/>
                <a:sym typeface="Arial"/>
              </a:rPr>
              <a:t>）</a:t>
            </a: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89" name="Google Shape;289;p6"/>
          <p:cNvGraphicFramePr/>
          <p:nvPr>
            <p:extLst>
              <p:ext uri="{D42A27DB-BD31-4B8C-83A1-F6EECF244321}">
                <p14:modId xmlns:p14="http://schemas.microsoft.com/office/powerpoint/2010/main" val="3866159487"/>
              </p:ext>
            </p:extLst>
          </p:nvPr>
        </p:nvGraphicFramePr>
        <p:xfrm>
          <a:off x="488950" y="1252025"/>
          <a:ext cx="8929688" cy="4982983"/>
        </p:xfrm>
        <a:graphic>
          <a:graphicData uri="http://schemas.openxmlformats.org/drawingml/2006/table">
            <a:tbl>
              <a:tblPr>
                <a:noFill/>
                <a:tableStyleId>{8FD737CB-0D36-43B4-95A2-D438C47BFEAF}</a:tableStyleId>
              </a:tblPr>
              <a:tblGrid>
                <a:gridCol w="1451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8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4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400" b="1" u="none" strike="noStrike" cap="none" dirty="0">
                          <a:solidFill>
                            <a:schemeClr val="lt1"/>
                          </a:solidFill>
                        </a:rPr>
                        <a:t>ファネル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400" b="1" u="none" strike="noStrike" cap="none" dirty="0">
                          <a:solidFill>
                            <a:schemeClr val="lt1"/>
                          </a:solidFill>
                        </a:rPr>
                        <a:t>施策例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57"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ja" sz="1500" b="1" u="none" strike="noStrike" cap="none" dirty="0">
                          <a:solidFill>
                            <a:schemeClr val="dk1"/>
                          </a:solidFill>
                        </a:rPr>
                        <a:t>認知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検索エンジン対策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300" u="none" strike="noStrike" cap="none">
                          <a:solidFill>
                            <a:schemeClr val="dk1"/>
                          </a:solidFill>
                        </a:rPr>
                        <a:t>労務系メディアへの寄稿・広告出稿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社労士事務所</a:t>
                      </a:r>
                      <a:r>
                        <a:rPr lang="ja" altLang="en-US" sz="1300" u="none" strike="noStrike" cap="none" dirty="0">
                          <a:solidFill>
                            <a:schemeClr val="dk1"/>
                          </a:solidFill>
                        </a:rPr>
                        <a:t>との</a:t>
                      </a: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連携強化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セミナー・ウェビナー</a:t>
                      </a:r>
                      <a:r>
                        <a:rPr lang="ja" sz="1000" u="none" strike="noStrike" cap="none" dirty="0">
                          <a:solidFill>
                            <a:schemeClr val="dk1"/>
                          </a:solidFill>
                        </a:rPr>
                        <a:t>（潜在層向け）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展示会出展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657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ja" sz="1500" b="1" u="none" strike="noStrike" cap="none" dirty="0">
                          <a:solidFill>
                            <a:schemeClr val="dk1"/>
                          </a:solidFill>
                        </a:rPr>
                        <a:t>理解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サービスサイトの作成・改善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サービス資料の作成・改善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u="none" strike="noStrike" cap="none">
                          <a:solidFill>
                            <a:schemeClr val="dk1"/>
                          </a:solidFill>
                        </a:rPr>
                        <a:t>セミナー・ウェビナーの実施</a:t>
                      </a:r>
                      <a:r>
                        <a:rPr lang="ja" sz="1000" u="none" strike="noStrike" cap="none">
                          <a:solidFill>
                            <a:schemeClr val="dk1"/>
                          </a:solidFill>
                        </a:rPr>
                        <a:t>（準顕在層向け）</a:t>
                      </a: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657">
                <a:tc row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 dirty="0">
                          <a:solidFill>
                            <a:schemeClr val="dk1"/>
                          </a:solidFill>
                        </a:rPr>
                        <a:t>検討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セミナー・ウェビナーの実施</a:t>
                      </a:r>
                      <a:r>
                        <a:rPr lang="ja" sz="1000" u="none" strike="noStrike" cap="none" dirty="0">
                          <a:solidFill>
                            <a:schemeClr val="dk1"/>
                          </a:solidFill>
                        </a:rPr>
                        <a:t>（顕在層向け）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インサイドセールスでの課題にあったソリューション紹介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300" u="none" strike="noStrike" cap="none">
                          <a:solidFill>
                            <a:schemeClr val="dk1"/>
                          </a:solidFill>
                        </a:rPr>
                        <a:t>導入事例コンテンツのメール</a:t>
                      </a:r>
                      <a:r>
                        <a:rPr lang="en-US" altLang="ja-JP" sz="1300" u="none" strike="noStrike" cap="none" dirty="0">
                          <a:solidFill>
                            <a:schemeClr val="dk1"/>
                          </a:solidFill>
                        </a:rPr>
                        <a:t> / </a:t>
                      </a:r>
                      <a:r>
                        <a:rPr lang="ja-JP" altLang="en-US" sz="1300" u="none" strike="noStrike" cap="none">
                          <a:solidFill>
                            <a:schemeClr val="dk1"/>
                          </a:solidFill>
                        </a:rPr>
                        <a:t>郵送</a:t>
                      </a:r>
                      <a:r>
                        <a:rPr lang="en" sz="1300" u="none" strike="noStrike" cap="none" dirty="0">
                          <a:solidFill>
                            <a:schemeClr val="dk1"/>
                          </a:solidFill>
                        </a:rPr>
                        <a:t>DM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657">
                <a:tc row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500" b="1" u="none" strike="noStrike" cap="none" dirty="0">
                          <a:solidFill>
                            <a:schemeClr val="dk1"/>
                          </a:solidFill>
                        </a:rPr>
                        <a:t>商談</a:t>
                      </a:r>
                      <a:endParaRPr sz="15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B224C">
                        <a:alpha val="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" sz="1300" u="none" strike="noStrike" cap="none" dirty="0">
                          <a:solidFill>
                            <a:schemeClr val="dk1"/>
                          </a:solidFill>
                        </a:rPr>
                        <a:t>提案資料に関連会社や同業他社の導入事例スライド追加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4657">
                <a:tc vMerge="1">
                  <a:txBody>
                    <a:bodyPr/>
                    <a:lstStyle/>
                    <a:p>
                      <a:endParaRPr 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ja-JP" altLang="en-US" sz="1300" u="none" strike="noStrike" cap="none">
                          <a:solidFill>
                            <a:schemeClr val="dk1"/>
                          </a:solidFill>
                        </a:rPr>
                        <a:t>個別の提案資料に費用対効果シミュレーションを挿入</a:t>
                      </a:r>
                      <a:endParaRPr sz="13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1B224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IRU-PPTテーマ202308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238</Words>
  <Application>Microsoft Macintosh PowerPoint</Application>
  <PresentationFormat>ユーザー設定</PresentationFormat>
  <Paragraphs>70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MS PGothic</vt:lpstr>
      <vt:lpstr>Noto Sans Symbols</vt:lpstr>
      <vt:lpstr>Arial</vt:lpstr>
      <vt:lpstr>SAIRU-PPTテーマ202308</vt:lpstr>
      <vt:lpstr>SAIRU-PPTテーマ202308</vt:lpstr>
      <vt:lpstr>汎用カスタマージャーニーマップ（労務担当者）</vt:lpstr>
      <vt:lpstr>代表的な施策例（労務担当者）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矢野 絢子</cp:lastModifiedBy>
  <cp:revision>6</cp:revision>
  <dcterms:modified xsi:type="dcterms:W3CDTF">2025-02-04T05:57:24Z</dcterms:modified>
</cp:coreProperties>
</file>