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906000" cy="6858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  <p15:guide id="3" pos="285" userDrawn="1">
          <p15:clr>
            <a:srgbClr val="A4A3A4"/>
          </p15:clr>
        </p15:guide>
        <p15:guide id="4" pos="5955" userDrawn="1">
          <p15:clr>
            <a:srgbClr val="A4A3A4"/>
          </p15:clr>
        </p15:guide>
        <p15:guide id="5" orient="horz" pos="618" userDrawn="1">
          <p15:clr>
            <a:srgbClr val="A4A3A4"/>
          </p15:clr>
        </p15:guide>
        <p15:guide id="6" orient="horz" pos="1162" userDrawn="1">
          <p15:clr>
            <a:srgbClr val="A4A3A4"/>
          </p15:clr>
        </p15:guide>
        <p15:guide id="7" pos="1963" userDrawn="1">
          <p15:clr>
            <a:srgbClr val="A4A3A4"/>
          </p15:clr>
        </p15:guide>
        <p15:guide id="8" pos="5433" userDrawn="1">
          <p15:clr>
            <a:srgbClr val="A4A3A4"/>
          </p15:clr>
        </p15:guide>
        <p15:guide id="9" orient="horz" pos="3884" userDrawn="1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h5XHseyjH3JRAViy0iQrF//e5h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224C"/>
    <a:srgbClr val="00AC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57C0A42-20D7-471A-A12E-27E849739EDB}">
  <a:tblStyle styleId="{F57C0A42-20D7-471A-A12E-27E849739EDB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DCD6C119-7719-430F-A56C-CCB66519B2EA}" styleName="Table_1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67"/>
    <p:restoredTop sz="94658"/>
  </p:normalViewPr>
  <p:slideViewPr>
    <p:cSldViewPr snapToGrid="0">
      <p:cViewPr varScale="1">
        <p:scale>
          <a:sx n="120" d="100"/>
          <a:sy n="120" d="100"/>
        </p:scale>
        <p:origin x="1544" y="184"/>
      </p:cViewPr>
      <p:guideLst>
        <p:guide orient="horz" pos="2160"/>
        <p:guide pos="3120"/>
        <p:guide pos="285"/>
        <p:guide pos="5955"/>
        <p:guide orient="horz" pos="618"/>
        <p:guide orient="horz" pos="1162"/>
        <p:guide pos="1963"/>
        <p:guide pos="5433"/>
        <p:guide orient="horz" pos="38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body" idx="1"/>
          </p:nvPr>
        </p:nvSpPr>
        <p:spPr>
          <a:xfrm>
            <a:off x="685800" y="4956135"/>
            <a:ext cx="5486400" cy="2428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972344"/>
            <a:ext cx="5483726" cy="3796426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cdc8d68d76_0_0:notes"/>
          <p:cNvSpPr txBox="1">
            <a:spLocks noGrp="1"/>
          </p:cNvSpPr>
          <p:nvPr>
            <p:ph type="body" idx="1"/>
          </p:nvPr>
        </p:nvSpPr>
        <p:spPr>
          <a:xfrm>
            <a:off x="685802" y="4400555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75" tIns="46625" rIns="93275" bIns="466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endParaRPr b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g2cdc8d68d7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20656" y="1143179"/>
            <a:ext cx="4816800" cy="3086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16acfa8e7f_0_0:notes"/>
          <p:cNvSpPr txBox="1">
            <a:spLocks noGrp="1"/>
          </p:cNvSpPr>
          <p:nvPr>
            <p:ph type="body" idx="1"/>
          </p:nvPr>
        </p:nvSpPr>
        <p:spPr>
          <a:xfrm>
            <a:off x="685800" y="4956135"/>
            <a:ext cx="5486400" cy="24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5" name="Google Shape;135;g316acfa8e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973138"/>
            <a:ext cx="5483225" cy="3795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" name="Google Shape;136;g316acfa8e7f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ja-JP"/>
              <a:t>1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2367167c62_1_12:notes"/>
          <p:cNvSpPr txBox="1">
            <a:spLocks noGrp="1"/>
          </p:cNvSpPr>
          <p:nvPr>
            <p:ph type="body" idx="1"/>
          </p:nvPr>
        </p:nvSpPr>
        <p:spPr>
          <a:xfrm>
            <a:off x="685802" y="4400555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75" tIns="46625" rIns="93275" bIns="466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endParaRPr b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g32367167c62_1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20656" y="1143179"/>
            <a:ext cx="4816800" cy="3086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1be1707521_0_180:notes"/>
          <p:cNvSpPr txBox="1">
            <a:spLocks noGrp="1"/>
          </p:cNvSpPr>
          <p:nvPr>
            <p:ph type="body" idx="1"/>
          </p:nvPr>
        </p:nvSpPr>
        <p:spPr>
          <a:xfrm>
            <a:off x="685800" y="4956135"/>
            <a:ext cx="5486400" cy="24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8" name="Google Shape;148;g31be1707521_0_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973138"/>
            <a:ext cx="5483225" cy="3795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9" name="Google Shape;149;g31be1707521_0_18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ja-JP"/>
              <a:t>3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1be1707521_0_187:notes"/>
          <p:cNvSpPr txBox="1">
            <a:spLocks noGrp="1"/>
          </p:cNvSpPr>
          <p:nvPr>
            <p:ph type="body" idx="1"/>
          </p:nvPr>
        </p:nvSpPr>
        <p:spPr>
          <a:xfrm>
            <a:off x="685800" y="4956135"/>
            <a:ext cx="5486400" cy="24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6" name="Google Shape;156;g31be1707521_0_1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973138"/>
            <a:ext cx="5483225" cy="3795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7" name="Google Shape;157;g31be1707521_0_18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ja-JP"/>
              <a:t>4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31be1707521_0_194:notes"/>
          <p:cNvSpPr txBox="1">
            <a:spLocks noGrp="1"/>
          </p:cNvSpPr>
          <p:nvPr>
            <p:ph type="body" idx="1"/>
          </p:nvPr>
        </p:nvSpPr>
        <p:spPr>
          <a:xfrm>
            <a:off x="685800" y="4956135"/>
            <a:ext cx="5486400" cy="24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64" name="Google Shape;164;g31be1707521_0_1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973138"/>
            <a:ext cx="5483225" cy="3795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5" name="Google Shape;165;g31be1707521_0_19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ja-JP"/>
              <a:t>5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31e30ca641a_0_191:notes"/>
          <p:cNvSpPr txBox="1">
            <a:spLocks noGrp="1"/>
          </p:cNvSpPr>
          <p:nvPr>
            <p:ph type="body" idx="1"/>
          </p:nvPr>
        </p:nvSpPr>
        <p:spPr>
          <a:xfrm>
            <a:off x="685802" y="4400555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75" tIns="46625" rIns="93275" bIns="466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endParaRPr b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g31e30ca641a_0_1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20656" y="1143179"/>
            <a:ext cx="4816800" cy="3086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31e30ca641a_0_195:notes"/>
          <p:cNvSpPr txBox="1">
            <a:spLocks noGrp="1"/>
          </p:cNvSpPr>
          <p:nvPr>
            <p:ph type="body" idx="1"/>
          </p:nvPr>
        </p:nvSpPr>
        <p:spPr>
          <a:xfrm>
            <a:off x="685800" y="4956135"/>
            <a:ext cx="5486400" cy="24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4" name="Google Shape;204;g31e30ca641a_0_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973138"/>
            <a:ext cx="5483225" cy="3795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5" name="Google Shape;205;g31e30ca641a_0_19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ja-JP"/>
              <a:t>7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31e30ca641a_0_202:notes"/>
          <p:cNvSpPr txBox="1">
            <a:spLocks noGrp="1"/>
          </p:cNvSpPr>
          <p:nvPr>
            <p:ph type="body" idx="1"/>
          </p:nvPr>
        </p:nvSpPr>
        <p:spPr>
          <a:xfrm>
            <a:off x="685800" y="4956135"/>
            <a:ext cx="5486400" cy="24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2" name="Google Shape;212;g31e30ca641a_0_2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973138"/>
            <a:ext cx="5483225" cy="3795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3" name="Google Shape;213;g31e30ca641a_0_20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ja-JP"/>
              <a:t>8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A 1">
  <p:cSld name="1_表紙-A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2606fabbd8e_0_82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g2606fabbd8e_0_82"/>
          <p:cNvSpPr txBox="1">
            <a:spLocks noGrp="1"/>
          </p:cNvSpPr>
          <p:nvPr>
            <p:ph type="ctrTitle"/>
          </p:nvPr>
        </p:nvSpPr>
        <p:spPr>
          <a:xfrm>
            <a:off x="1188017" y="2529000"/>
            <a:ext cx="7740000" cy="18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S PGothic"/>
              <a:buNone/>
              <a:defRPr sz="44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8" name="Google Shape;18;g2606fabbd8e_0_8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2221" y="5104938"/>
            <a:ext cx="1845199" cy="618141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g2606fabbd8e_0_82"/>
          <p:cNvSpPr txBox="1"/>
          <p:nvPr/>
        </p:nvSpPr>
        <p:spPr>
          <a:xfrm>
            <a:off x="3037840" y="5255588"/>
            <a:ext cx="5923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ja-JP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株式会社才流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g2606fabbd8e_0_82"/>
          <p:cNvSpPr/>
          <p:nvPr/>
        </p:nvSpPr>
        <p:spPr>
          <a:xfrm>
            <a:off x="1" y="0"/>
            <a:ext cx="95700" cy="68580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13183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B">
  <p:cSld name="表紙-B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606fabbd8e_0_56"/>
          <p:cNvSpPr/>
          <p:nvPr/>
        </p:nvSpPr>
        <p:spPr>
          <a:xfrm>
            <a:off x="-1" y="0"/>
            <a:ext cx="9906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3" name="Google Shape;73;g2606fabbd8e_0_5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2221" y="5104938"/>
            <a:ext cx="1845199" cy="618141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g2606fabbd8e_0_56"/>
          <p:cNvSpPr txBox="1"/>
          <p:nvPr/>
        </p:nvSpPr>
        <p:spPr>
          <a:xfrm>
            <a:off x="3037840" y="5255588"/>
            <a:ext cx="5923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ja-JP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株式会社才流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g2606fabbd8e_0_56"/>
          <p:cNvSpPr/>
          <p:nvPr/>
        </p:nvSpPr>
        <p:spPr>
          <a:xfrm>
            <a:off x="1" y="0"/>
            <a:ext cx="95700" cy="68580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13183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g2606fabbd8e_0_56"/>
          <p:cNvSpPr txBox="1">
            <a:spLocks noGrp="1"/>
          </p:cNvSpPr>
          <p:nvPr>
            <p:ph type="body" idx="1"/>
          </p:nvPr>
        </p:nvSpPr>
        <p:spPr>
          <a:xfrm>
            <a:off x="1092200" y="1636071"/>
            <a:ext cx="8280000" cy="30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>
  <p:cSld name="白紙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606fabbd8e_0_62"/>
          <p:cNvSpPr/>
          <p:nvPr/>
        </p:nvSpPr>
        <p:spPr>
          <a:xfrm>
            <a:off x="0" y="0"/>
            <a:ext cx="99060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g2606fabbd8e_0_62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事例">
  <p:cSld name="事例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606fabbd8e_0_65"/>
          <p:cNvSpPr/>
          <p:nvPr/>
        </p:nvSpPr>
        <p:spPr>
          <a:xfrm>
            <a:off x="0" y="0"/>
            <a:ext cx="99060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2" name="Google Shape;82;g2606fabbd8e_0_65"/>
          <p:cNvCxnSpPr/>
          <p:nvPr/>
        </p:nvCxnSpPr>
        <p:spPr>
          <a:xfrm>
            <a:off x="0" y="1410000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83" name="Google Shape;83;g2606fabbd8e_0_65"/>
          <p:cNvSpPr txBox="1">
            <a:spLocks noGrp="1"/>
          </p:cNvSpPr>
          <p:nvPr>
            <p:ph type="title"/>
          </p:nvPr>
        </p:nvSpPr>
        <p:spPr>
          <a:xfrm>
            <a:off x="453000" y="373148"/>
            <a:ext cx="90000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g2606fabbd8e_0_65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解説スライド">
  <p:cSld name="解説スライド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606fabbd8e_0_70"/>
          <p:cNvSpPr txBox="1">
            <a:spLocks noGrp="1"/>
          </p:cNvSpPr>
          <p:nvPr>
            <p:ph type="title"/>
          </p:nvPr>
        </p:nvSpPr>
        <p:spPr>
          <a:xfrm>
            <a:off x="1689652" y="269220"/>
            <a:ext cx="77634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g2606fabbd8e_0_70"/>
          <p:cNvSpPr/>
          <p:nvPr/>
        </p:nvSpPr>
        <p:spPr>
          <a:xfrm>
            <a:off x="0" y="0"/>
            <a:ext cx="99060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8" name="Google Shape;88;g2606fabbd8e_0_70"/>
          <p:cNvCxnSpPr/>
          <p:nvPr/>
        </p:nvCxnSpPr>
        <p:spPr>
          <a:xfrm>
            <a:off x="0" y="790567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9" name="Google Shape;89;g2606fabbd8e_0_70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サブタイトル">
  <p:cSld name="タイトルとサブタイトル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606fabbd8e_0_75"/>
          <p:cNvSpPr txBox="1">
            <a:spLocks noGrp="1"/>
          </p:cNvSpPr>
          <p:nvPr>
            <p:ph type="title"/>
          </p:nvPr>
        </p:nvSpPr>
        <p:spPr>
          <a:xfrm>
            <a:off x="453000" y="269220"/>
            <a:ext cx="900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g2606fabbd8e_0_75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93" name="Google Shape;93;g2606fabbd8e_0_75"/>
          <p:cNvSpPr/>
          <p:nvPr/>
        </p:nvSpPr>
        <p:spPr>
          <a:xfrm>
            <a:off x="0" y="0"/>
            <a:ext cx="99060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4" name="Google Shape;94;g2606fabbd8e_0_75"/>
          <p:cNvCxnSpPr/>
          <p:nvPr/>
        </p:nvCxnSpPr>
        <p:spPr>
          <a:xfrm>
            <a:off x="0" y="790567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5" name="Google Shape;95;g2606fabbd8e_0_75"/>
          <p:cNvSpPr/>
          <p:nvPr/>
        </p:nvSpPr>
        <p:spPr>
          <a:xfrm>
            <a:off x="0" y="800727"/>
            <a:ext cx="9906000" cy="1080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g2606fabbd8e_0_75"/>
          <p:cNvSpPr txBox="1">
            <a:spLocks noGrp="1"/>
          </p:cNvSpPr>
          <p:nvPr>
            <p:ph type="body" idx="1"/>
          </p:nvPr>
        </p:nvSpPr>
        <p:spPr>
          <a:xfrm>
            <a:off x="452438" y="1005522"/>
            <a:ext cx="9001200" cy="6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A 2">
  <p:cSld name="表紙-A_1">
    <p:bg>
      <p:bgPr>
        <a:solidFill>
          <a:schemeClr val="lt1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606fabbd8e_0_88"/>
          <p:cNvSpPr/>
          <p:nvPr/>
        </p:nvSpPr>
        <p:spPr>
          <a:xfrm>
            <a:off x="0" y="69689"/>
            <a:ext cx="9906000" cy="64233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g2606fabbd8e_0_88"/>
          <p:cNvSpPr/>
          <p:nvPr/>
        </p:nvSpPr>
        <p:spPr>
          <a:xfrm>
            <a:off x="489857" y="489857"/>
            <a:ext cx="9000000" cy="558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g2606fabbd8e_0_88"/>
          <p:cNvSpPr txBox="1">
            <a:spLocks noGrp="1"/>
          </p:cNvSpPr>
          <p:nvPr>
            <p:ph type="ctrTitle"/>
          </p:nvPr>
        </p:nvSpPr>
        <p:spPr>
          <a:xfrm>
            <a:off x="1209857" y="1208311"/>
            <a:ext cx="7560000" cy="4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S PGothic"/>
              <a:buNone/>
              <a:defRPr sz="36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g2606fabbd8e_0_88"/>
          <p:cNvSpPr/>
          <p:nvPr/>
        </p:nvSpPr>
        <p:spPr>
          <a:xfrm>
            <a:off x="0" y="0"/>
            <a:ext cx="99060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g2606fabbd8e_0_88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A 1 1">
  <p:cSld name="中表紙-A">
    <p:bg>
      <p:bgPr>
        <a:solidFill>
          <a:srgbClr val="F2F2F2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606fabbd8e_0_94"/>
          <p:cNvSpPr/>
          <p:nvPr/>
        </p:nvSpPr>
        <p:spPr>
          <a:xfrm>
            <a:off x="0" y="2529000"/>
            <a:ext cx="9906000" cy="180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g2606fabbd8e_0_94"/>
          <p:cNvSpPr txBox="1">
            <a:spLocks noGrp="1"/>
          </p:cNvSpPr>
          <p:nvPr>
            <p:ph type="ctrTitle"/>
          </p:nvPr>
        </p:nvSpPr>
        <p:spPr>
          <a:xfrm>
            <a:off x="1263692" y="2893138"/>
            <a:ext cx="7378500" cy="11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S PGothic"/>
              <a:buNone/>
              <a:defRPr sz="36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g2606fabbd8e_0_94"/>
          <p:cNvSpPr/>
          <p:nvPr/>
        </p:nvSpPr>
        <p:spPr>
          <a:xfrm>
            <a:off x="0" y="0"/>
            <a:ext cx="99060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07" name="Google Shape;107;g2606fabbd8e_0_94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中表紙">
  <p:cSld name="中表紙">
    <p:bg>
      <p:bgPr>
        <a:solidFill>
          <a:srgbClr val="F2F2F2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606fabbd8e_0_99"/>
          <p:cNvSpPr txBox="1">
            <a:spLocks noGrp="1"/>
          </p:cNvSpPr>
          <p:nvPr>
            <p:ph type="ctrTitle"/>
          </p:nvPr>
        </p:nvSpPr>
        <p:spPr>
          <a:xfrm>
            <a:off x="453000" y="2169000"/>
            <a:ext cx="9000000" cy="25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S PGothic"/>
              <a:buNone/>
              <a:defRPr sz="40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g2606fabbd8e_0_99"/>
          <p:cNvSpPr/>
          <p:nvPr/>
        </p:nvSpPr>
        <p:spPr>
          <a:xfrm>
            <a:off x="0" y="0"/>
            <a:ext cx="99060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g2606fabbd8e_0_99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説明">
  <p:cSld name="タイトルと説明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9b73ab8c4e_0_473"/>
          <p:cNvSpPr txBox="1">
            <a:spLocks noGrp="1"/>
          </p:cNvSpPr>
          <p:nvPr>
            <p:ph type="body" idx="1"/>
          </p:nvPr>
        </p:nvSpPr>
        <p:spPr>
          <a:xfrm>
            <a:off x="471038" y="975881"/>
            <a:ext cx="9000000" cy="7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2pPr>
            <a:lvl3pPr marL="1371600" lvl="2" indent="-22860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3pPr>
            <a:lvl4pPr marL="1828800" lvl="3" indent="-22860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/>
            </a:lvl4pPr>
            <a:lvl5pPr marL="2286000" lvl="4" indent="-22860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g29b73ab8c4e_0_473"/>
          <p:cNvSpPr txBox="1">
            <a:spLocks noGrp="1"/>
          </p:cNvSpPr>
          <p:nvPr>
            <p:ph type="title"/>
          </p:nvPr>
        </p:nvSpPr>
        <p:spPr>
          <a:xfrm>
            <a:off x="453000" y="196240"/>
            <a:ext cx="9000000" cy="4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15" name="Google Shape;115;g29b73ab8c4e_0_473"/>
          <p:cNvCxnSpPr/>
          <p:nvPr/>
        </p:nvCxnSpPr>
        <p:spPr>
          <a:xfrm>
            <a:off x="0" y="735360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6" name="Google Shape;116;g29b73ab8c4e_0_473"/>
          <p:cNvSpPr/>
          <p:nvPr/>
        </p:nvSpPr>
        <p:spPr>
          <a:xfrm>
            <a:off x="0" y="0"/>
            <a:ext cx="9906000" cy="4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g29b73ab8c4e_0_473"/>
          <p:cNvSpPr txBox="1">
            <a:spLocks noGrp="1"/>
          </p:cNvSpPr>
          <p:nvPr>
            <p:ph type="ftr" idx="11"/>
          </p:nvPr>
        </p:nvSpPr>
        <p:spPr>
          <a:xfrm>
            <a:off x="185600" y="6460240"/>
            <a:ext cx="7920000" cy="28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8" name="Google Shape;118;g29b73ab8c4e_0_473"/>
          <p:cNvSpPr txBox="1">
            <a:spLocks noGrp="1"/>
          </p:cNvSpPr>
          <p:nvPr>
            <p:ph type="sldNum" idx="12"/>
          </p:nvPr>
        </p:nvSpPr>
        <p:spPr>
          <a:xfrm>
            <a:off x="8280400" y="6460240"/>
            <a:ext cx="1440000" cy="28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A 3">
  <p:cSld name="中表紙A">
    <p:bg>
      <p:bgPr>
        <a:solidFill>
          <a:schemeClr val="lt1"/>
        </a:solid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9b89f32b7f_1_1052"/>
          <p:cNvSpPr/>
          <p:nvPr/>
        </p:nvSpPr>
        <p:spPr>
          <a:xfrm>
            <a:off x="0" y="69689"/>
            <a:ext cx="9906000" cy="64233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g29b89f32b7f_1_1052"/>
          <p:cNvSpPr/>
          <p:nvPr/>
        </p:nvSpPr>
        <p:spPr>
          <a:xfrm>
            <a:off x="489857" y="489857"/>
            <a:ext cx="9000000" cy="558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g29b89f32b7f_1_1052"/>
          <p:cNvSpPr txBox="1">
            <a:spLocks noGrp="1"/>
          </p:cNvSpPr>
          <p:nvPr>
            <p:ph type="ctrTitle"/>
          </p:nvPr>
        </p:nvSpPr>
        <p:spPr>
          <a:xfrm>
            <a:off x="1209857" y="1208311"/>
            <a:ext cx="7560000" cy="4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S PGothic"/>
              <a:buNone/>
              <a:defRPr sz="3600" i="0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g29b89f32b7f_1_1052"/>
          <p:cNvSpPr/>
          <p:nvPr/>
        </p:nvSpPr>
        <p:spPr>
          <a:xfrm>
            <a:off x="0" y="0"/>
            <a:ext cx="99060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基本レイアウト">
  <p:cSld name="基本レイアウト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g2606fabbd8e_0_13"/>
          <p:cNvSpPr txBox="1">
            <a:spLocks noGrp="1"/>
          </p:cNvSpPr>
          <p:nvPr>
            <p:ph type="body" idx="1"/>
          </p:nvPr>
        </p:nvSpPr>
        <p:spPr>
          <a:xfrm>
            <a:off x="453000" y="1001310"/>
            <a:ext cx="9000000" cy="68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  <a:defRPr sz="1600" b="1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3pPr>
            <a:lvl4pPr marL="1828800" lvl="3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4pPr>
            <a:lvl5pPr marL="2286000" lvl="4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g2606fabbd8e_0_13"/>
          <p:cNvSpPr/>
          <p:nvPr/>
        </p:nvSpPr>
        <p:spPr>
          <a:xfrm>
            <a:off x="0" y="0"/>
            <a:ext cx="99060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" name="Google Shape;24;g2606fabbd8e_0_13"/>
          <p:cNvCxnSpPr/>
          <p:nvPr/>
        </p:nvCxnSpPr>
        <p:spPr>
          <a:xfrm>
            <a:off x="0" y="790567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5" name="Google Shape;25;g2606fabbd8e_0_13"/>
          <p:cNvSpPr txBox="1">
            <a:spLocks noGrp="1"/>
          </p:cNvSpPr>
          <p:nvPr>
            <p:ph type="title"/>
          </p:nvPr>
        </p:nvSpPr>
        <p:spPr>
          <a:xfrm>
            <a:off x="453000" y="269220"/>
            <a:ext cx="900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g2606fabbd8e_0_13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 1" type="titleOnly">
  <p:cSld name="TITLE_ONLY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a37a130478_1_245"/>
          <p:cNvSpPr txBox="1">
            <a:spLocks noGrp="1"/>
          </p:cNvSpPr>
          <p:nvPr>
            <p:ph type="sldNum" idx="12"/>
          </p:nvPr>
        </p:nvSpPr>
        <p:spPr>
          <a:xfrm>
            <a:off x="9070769" y="6229415"/>
            <a:ext cx="5946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cxnSp>
        <p:nvCxnSpPr>
          <p:cNvPr id="126" name="Google Shape;126;g2a37a130478_1_245"/>
          <p:cNvCxnSpPr/>
          <p:nvPr/>
        </p:nvCxnSpPr>
        <p:spPr>
          <a:xfrm>
            <a:off x="0" y="791945"/>
            <a:ext cx="9906000" cy="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7" name="Google Shape;127;g2a37a130478_1_245"/>
          <p:cNvSpPr txBox="1">
            <a:spLocks noGrp="1"/>
          </p:cNvSpPr>
          <p:nvPr>
            <p:ph type="title"/>
          </p:nvPr>
        </p:nvSpPr>
        <p:spPr>
          <a:xfrm>
            <a:off x="337675" y="129747"/>
            <a:ext cx="9230700" cy="6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中表紙-h2">
  <p:cSld name="中表紙-h2">
    <p:bg>
      <p:bgPr>
        <a:solidFill>
          <a:schemeClr val="lt1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g2606fabbd8e_0_24"/>
          <p:cNvSpPr/>
          <p:nvPr/>
        </p:nvSpPr>
        <p:spPr>
          <a:xfrm>
            <a:off x="0" y="1"/>
            <a:ext cx="9906000" cy="6484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g2606fabbd8e_0_24"/>
          <p:cNvSpPr/>
          <p:nvPr/>
        </p:nvSpPr>
        <p:spPr>
          <a:xfrm>
            <a:off x="255000" y="236303"/>
            <a:ext cx="9396000" cy="6012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g2606fabbd8e_0_24"/>
          <p:cNvSpPr txBox="1">
            <a:spLocks noGrp="1"/>
          </p:cNvSpPr>
          <p:nvPr>
            <p:ph type="ctrTitle"/>
          </p:nvPr>
        </p:nvSpPr>
        <p:spPr>
          <a:xfrm>
            <a:off x="669000" y="1982303"/>
            <a:ext cx="8568000" cy="25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S PGothic"/>
              <a:buNone/>
              <a:defRPr sz="42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g2606fabbd8e_0_24"/>
          <p:cNvSpPr/>
          <p:nvPr/>
        </p:nvSpPr>
        <p:spPr>
          <a:xfrm>
            <a:off x="0" y="0"/>
            <a:ext cx="99060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g2606fabbd8e_0_24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>
  <p:cSld name="タイトルのみ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g2606fabbd8e_0_19"/>
          <p:cNvSpPr/>
          <p:nvPr/>
        </p:nvSpPr>
        <p:spPr>
          <a:xfrm>
            <a:off x="0" y="0"/>
            <a:ext cx="99060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5" name="Google Shape;35;g2606fabbd8e_0_19"/>
          <p:cNvCxnSpPr/>
          <p:nvPr/>
        </p:nvCxnSpPr>
        <p:spPr>
          <a:xfrm>
            <a:off x="0" y="790567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6" name="Google Shape;36;g2606fabbd8e_0_19"/>
          <p:cNvSpPr txBox="1">
            <a:spLocks noGrp="1"/>
          </p:cNvSpPr>
          <p:nvPr>
            <p:ph type="title"/>
          </p:nvPr>
        </p:nvSpPr>
        <p:spPr>
          <a:xfrm>
            <a:off x="453000" y="269220"/>
            <a:ext cx="900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g2606fabbd8e_0_19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中表紙-h3">
  <p:cSld name="中表紙-h3">
    <p:bg>
      <p:bgPr>
        <a:solidFill>
          <a:schemeClr val="lt1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g2606fabbd8e_0_36"/>
          <p:cNvSpPr/>
          <p:nvPr/>
        </p:nvSpPr>
        <p:spPr>
          <a:xfrm>
            <a:off x="255000" y="276488"/>
            <a:ext cx="9396000" cy="597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g2606fabbd8e_0_36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41" name="Google Shape;41;g2606fabbd8e_0_36"/>
          <p:cNvSpPr txBox="1">
            <a:spLocks noGrp="1"/>
          </p:cNvSpPr>
          <p:nvPr>
            <p:ph type="title"/>
          </p:nvPr>
        </p:nvSpPr>
        <p:spPr>
          <a:xfrm>
            <a:off x="669000" y="2065360"/>
            <a:ext cx="8568000" cy="1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g2606fabbd8e_0_36"/>
          <p:cNvSpPr/>
          <p:nvPr/>
        </p:nvSpPr>
        <p:spPr>
          <a:xfrm>
            <a:off x="0" y="0"/>
            <a:ext cx="99060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3" name="Google Shape;43;g2606fabbd8e_0_36"/>
          <p:cNvCxnSpPr/>
          <p:nvPr/>
        </p:nvCxnSpPr>
        <p:spPr>
          <a:xfrm>
            <a:off x="4683000" y="3828740"/>
            <a:ext cx="540000" cy="0"/>
          </a:xfrm>
          <a:prstGeom prst="straightConnector1">
            <a:avLst/>
          </a:prstGeom>
          <a:noFill/>
          <a:ln w="76200" cap="flat" cmpd="sng">
            <a:solidFill>
              <a:srgbClr val="18204B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A">
  <p:cSld name="表紙-A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g2606fabbd8e_0_6" descr="人, 男性, 立っている, 壁 が含まれている画像&#10;&#10;&#10;&#10;自動的に生成された説明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932447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g2606fabbd8e_0_6"/>
          <p:cNvSpPr/>
          <p:nvPr/>
        </p:nvSpPr>
        <p:spPr>
          <a:xfrm>
            <a:off x="914400" y="1136672"/>
            <a:ext cx="8991600" cy="4401900"/>
          </a:xfrm>
          <a:prstGeom prst="rect">
            <a:avLst/>
          </a:prstGeom>
          <a:solidFill>
            <a:schemeClr val="dk1">
              <a:alpha val="80784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7" name="Google Shape;47;g2606fabbd8e_0_6"/>
          <p:cNvCxnSpPr/>
          <p:nvPr/>
        </p:nvCxnSpPr>
        <p:spPr>
          <a:xfrm>
            <a:off x="1767840" y="4934483"/>
            <a:ext cx="73380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48" name="Google Shape;48;g2606fabbd8e_0_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67840" y="4429908"/>
            <a:ext cx="1353047" cy="281885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g2606fabbd8e_0_6"/>
          <p:cNvSpPr txBox="1">
            <a:spLocks noGrp="1"/>
          </p:cNvSpPr>
          <p:nvPr>
            <p:ph type="ctrTitle"/>
          </p:nvPr>
        </p:nvSpPr>
        <p:spPr>
          <a:xfrm>
            <a:off x="1767842" y="2331037"/>
            <a:ext cx="7344000" cy="18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S PGothic"/>
              <a:buNone/>
              <a:defRPr sz="40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g2606fabbd8e_0_6"/>
          <p:cNvSpPr txBox="1"/>
          <p:nvPr/>
        </p:nvSpPr>
        <p:spPr>
          <a:xfrm>
            <a:off x="3348925" y="4443738"/>
            <a:ext cx="5756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ja-JP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株式会社才流</a:t>
            </a: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重要なメッセージ">
  <p:cSld name="重要なメッセージ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2606fabbd8e_0_30"/>
          <p:cNvSpPr txBox="1">
            <a:spLocks noGrp="1"/>
          </p:cNvSpPr>
          <p:nvPr>
            <p:ph type="body" idx="1"/>
          </p:nvPr>
        </p:nvSpPr>
        <p:spPr>
          <a:xfrm>
            <a:off x="453000" y="1001042"/>
            <a:ext cx="9000000" cy="828000"/>
          </a:xfrm>
          <a:prstGeom prst="rect">
            <a:avLst/>
          </a:prstGeom>
          <a:noFill/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108000" rIns="72000" bIns="36000" anchor="ctr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None/>
              <a:defRPr sz="1800" b="1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g2606fabbd8e_0_30"/>
          <p:cNvSpPr/>
          <p:nvPr/>
        </p:nvSpPr>
        <p:spPr>
          <a:xfrm>
            <a:off x="0" y="0"/>
            <a:ext cx="99060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4" name="Google Shape;54;g2606fabbd8e_0_30"/>
          <p:cNvCxnSpPr/>
          <p:nvPr/>
        </p:nvCxnSpPr>
        <p:spPr>
          <a:xfrm>
            <a:off x="0" y="790567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5" name="Google Shape;55;g2606fabbd8e_0_30"/>
          <p:cNvSpPr txBox="1">
            <a:spLocks noGrp="1"/>
          </p:cNvSpPr>
          <p:nvPr>
            <p:ph type="title"/>
          </p:nvPr>
        </p:nvSpPr>
        <p:spPr>
          <a:xfrm>
            <a:off x="453000" y="269220"/>
            <a:ext cx="900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g2606fabbd8e_0_30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重要なメッセージ(箇条書き)">
  <p:cSld name="重要なメッセージ(箇条書き)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606fabbd8e_0_42"/>
          <p:cNvSpPr txBox="1">
            <a:spLocks noGrp="1"/>
          </p:cNvSpPr>
          <p:nvPr>
            <p:ph type="body" idx="1"/>
          </p:nvPr>
        </p:nvSpPr>
        <p:spPr>
          <a:xfrm>
            <a:off x="453000" y="999368"/>
            <a:ext cx="9000000" cy="972000"/>
          </a:xfrm>
          <a:prstGeom prst="rect">
            <a:avLst/>
          </a:prstGeom>
          <a:noFill/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108000" rIns="72000" bIns="72000" anchor="ctr" anchorCtr="0">
            <a:noAutofit/>
          </a:bodyPr>
          <a:lstStyle>
            <a:lvl1pPr marL="457200" marR="0" lvl="0" indent="-3200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600" b="1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g2606fabbd8e_0_42"/>
          <p:cNvSpPr/>
          <p:nvPr/>
        </p:nvSpPr>
        <p:spPr>
          <a:xfrm>
            <a:off x="0" y="0"/>
            <a:ext cx="99060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0" name="Google Shape;60;g2606fabbd8e_0_42"/>
          <p:cNvCxnSpPr/>
          <p:nvPr/>
        </p:nvCxnSpPr>
        <p:spPr>
          <a:xfrm>
            <a:off x="0" y="790567"/>
            <a:ext cx="99060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1" name="Google Shape;61;g2606fabbd8e_0_42"/>
          <p:cNvSpPr txBox="1">
            <a:spLocks noGrp="1"/>
          </p:cNvSpPr>
          <p:nvPr>
            <p:ph type="title"/>
          </p:nvPr>
        </p:nvSpPr>
        <p:spPr>
          <a:xfrm>
            <a:off x="453000" y="269220"/>
            <a:ext cx="900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g2606fabbd8e_0_42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中表紙-項目別">
  <p:cSld name="中表紙-項目別">
    <p:bg>
      <p:bgPr>
        <a:solidFill>
          <a:schemeClr val="lt1"/>
        </a:soli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606fabbd8e_0_48"/>
          <p:cNvSpPr/>
          <p:nvPr/>
        </p:nvSpPr>
        <p:spPr>
          <a:xfrm>
            <a:off x="255000" y="276488"/>
            <a:ext cx="9396000" cy="597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g2606fabbd8e_0_48"/>
          <p:cNvSpPr txBox="1">
            <a:spLocks noGrp="1"/>
          </p:cNvSpPr>
          <p:nvPr>
            <p:ph type="title"/>
          </p:nvPr>
        </p:nvSpPr>
        <p:spPr>
          <a:xfrm>
            <a:off x="453000" y="1677713"/>
            <a:ext cx="9000000" cy="1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g2606fabbd8e_0_48"/>
          <p:cNvSpPr/>
          <p:nvPr/>
        </p:nvSpPr>
        <p:spPr>
          <a:xfrm>
            <a:off x="0" y="0"/>
            <a:ext cx="99060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g2606fabbd8e_0_48"/>
          <p:cNvSpPr txBox="1">
            <a:spLocks noGrp="1"/>
          </p:cNvSpPr>
          <p:nvPr>
            <p:ph type="body" idx="1"/>
          </p:nvPr>
        </p:nvSpPr>
        <p:spPr>
          <a:xfrm>
            <a:off x="453000" y="4011143"/>
            <a:ext cx="9000000" cy="179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g2606fabbd8e_0_48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cxnSp>
        <p:nvCxnSpPr>
          <p:cNvPr id="69" name="Google Shape;69;g2606fabbd8e_0_48"/>
          <p:cNvCxnSpPr/>
          <p:nvPr/>
        </p:nvCxnSpPr>
        <p:spPr>
          <a:xfrm>
            <a:off x="4733800" y="3566160"/>
            <a:ext cx="540000" cy="0"/>
          </a:xfrm>
          <a:prstGeom prst="straightConnector1">
            <a:avLst/>
          </a:prstGeom>
          <a:noFill/>
          <a:ln w="76200" cap="flat" cmpd="sng">
            <a:solidFill>
              <a:srgbClr val="18204B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0" name="Google Shape;70;g2606fabbd8e_0_48"/>
          <p:cNvCxnSpPr/>
          <p:nvPr/>
        </p:nvCxnSpPr>
        <p:spPr>
          <a:xfrm>
            <a:off x="4733800" y="3566160"/>
            <a:ext cx="540000" cy="0"/>
          </a:xfrm>
          <a:prstGeom prst="straightConnector1">
            <a:avLst/>
          </a:prstGeom>
          <a:noFill/>
          <a:ln w="76200" cap="flat" cmpd="sng">
            <a:solidFill>
              <a:srgbClr val="18204B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g2606fabbd8e_0_0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135561" y="6573606"/>
            <a:ext cx="648000" cy="21708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" name="Google Shape;11;g2606fabbd8e_0_0"/>
          <p:cNvCxnSpPr/>
          <p:nvPr/>
        </p:nvCxnSpPr>
        <p:spPr>
          <a:xfrm>
            <a:off x="0" y="6484604"/>
            <a:ext cx="9906000" cy="0"/>
          </a:xfrm>
          <a:prstGeom prst="straightConnector1">
            <a:avLst/>
          </a:prstGeom>
          <a:noFill/>
          <a:ln w="9525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" name="Google Shape;12;g2606fabbd8e_0_0"/>
          <p:cNvSpPr txBox="1">
            <a:spLocks noGrp="1"/>
          </p:cNvSpPr>
          <p:nvPr>
            <p:ph type="sldNum" idx="12"/>
          </p:nvPr>
        </p:nvSpPr>
        <p:spPr>
          <a:xfrm>
            <a:off x="8134067" y="6492875"/>
            <a:ext cx="1771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13" name="Google Shape;13;g2606fabbd8e_0_0"/>
          <p:cNvSpPr txBox="1">
            <a:spLocks noGrp="1"/>
          </p:cNvSpPr>
          <p:nvPr>
            <p:ph type="title"/>
          </p:nvPr>
        </p:nvSpPr>
        <p:spPr>
          <a:xfrm>
            <a:off x="453000" y="269220"/>
            <a:ext cx="900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g2606fabbd8e_0_0"/>
          <p:cNvSpPr txBox="1">
            <a:spLocks noGrp="1"/>
          </p:cNvSpPr>
          <p:nvPr>
            <p:ph type="body" idx="1"/>
          </p:nvPr>
        </p:nvSpPr>
        <p:spPr>
          <a:xfrm>
            <a:off x="453000" y="1210296"/>
            <a:ext cx="9000000" cy="50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cdc8d68d76_0_0"/>
          <p:cNvSpPr txBox="1">
            <a:spLocks noGrp="1"/>
          </p:cNvSpPr>
          <p:nvPr>
            <p:ph type="ctrTitle"/>
          </p:nvPr>
        </p:nvSpPr>
        <p:spPr>
          <a:xfrm>
            <a:off x="669000" y="1982303"/>
            <a:ext cx="8568000" cy="25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ja-JP" sz="4000"/>
              <a:t>新規事業の8つの目的</a:t>
            </a:r>
            <a:endParaRPr sz="4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16acfa8e7f_0_0"/>
          <p:cNvSpPr txBox="1">
            <a:spLocks noGrp="1"/>
          </p:cNvSpPr>
          <p:nvPr>
            <p:ph type="body" idx="1"/>
          </p:nvPr>
        </p:nvSpPr>
        <p:spPr>
          <a:xfrm>
            <a:off x="453000" y="981075"/>
            <a:ext cx="9000000" cy="68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ja-JP"/>
              <a:t>才流では、新規事業の目的は以下の8つに分類できると考えます。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ja-JP"/>
              <a:t>目的が複数ある場合は、それぞれの優先順位を明確にします。</a:t>
            </a:r>
            <a:endParaRPr/>
          </a:p>
        </p:txBody>
      </p:sp>
      <p:sp>
        <p:nvSpPr>
          <p:cNvPr id="139" name="Google Shape;139;g316acfa8e7f_0_0"/>
          <p:cNvSpPr txBox="1">
            <a:spLocks noGrp="1"/>
          </p:cNvSpPr>
          <p:nvPr>
            <p:ph type="title"/>
          </p:nvPr>
        </p:nvSpPr>
        <p:spPr>
          <a:xfrm>
            <a:off x="453000" y="269220"/>
            <a:ext cx="900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新規事業の8つの目的</a:t>
            </a:r>
            <a:endParaRPr/>
          </a:p>
        </p:txBody>
      </p:sp>
      <p:graphicFrame>
        <p:nvGraphicFramePr>
          <p:cNvPr id="140" name="Google Shape;140;g316acfa8e7f_0_0"/>
          <p:cNvGraphicFramePr/>
          <p:nvPr>
            <p:extLst>
              <p:ext uri="{D42A27DB-BD31-4B8C-83A1-F6EECF244321}">
                <p14:modId xmlns:p14="http://schemas.microsoft.com/office/powerpoint/2010/main" val="1507390854"/>
              </p:ext>
            </p:extLst>
          </p:nvPr>
        </p:nvGraphicFramePr>
        <p:xfrm>
          <a:off x="453000" y="1844675"/>
          <a:ext cx="9000000" cy="3748770"/>
        </p:xfrm>
        <a:graphic>
          <a:graphicData uri="http://schemas.openxmlformats.org/drawingml/2006/table">
            <a:tbl>
              <a:tblPr>
                <a:noFill/>
                <a:tableStyleId>{F57C0A42-20D7-471A-A12E-27E849739EDB}</a:tableStyleId>
              </a:tblPr>
              <a:tblGrid>
                <a:gridCol w="2669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00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200" b="1">
                          <a:solidFill>
                            <a:schemeClr val="lt1"/>
                          </a:solidFill>
                        </a:rPr>
                        <a:t>目的</a:t>
                      </a:r>
                      <a:endParaRPr sz="1200" b="1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200" b="1">
                          <a:solidFill>
                            <a:schemeClr val="lt1"/>
                          </a:solidFill>
                        </a:rPr>
                        <a:t>概要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金銭的リターン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利益・売上増加のため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技術的チャレンジ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新技術の理解や技術の商用化のため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戦略的パートナー</a:t>
                      </a:r>
                      <a:r>
                        <a:rPr lang="ja-JP" b="1">
                          <a:solidFill>
                            <a:schemeClr val="dk1"/>
                          </a:solidFill>
                        </a:rPr>
                        <a:t>の</a:t>
                      </a: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構築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b="1">
                          <a:solidFill>
                            <a:schemeClr val="dk1"/>
                          </a:solidFill>
                        </a:rPr>
                        <a:t>他社と共同で事業を行い、関係性を深めるため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社内のリソース活用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b="1">
                          <a:solidFill>
                            <a:schemeClr val="dk1"/>
                          </a:solidFill>
                        </a:rPr>
                        <a:t>自社内にある資産の有効活用のため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人材への対応</a:t>
                      </a:r>
                      <a:endParaRPr sz="1400" b="1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起業家精神を持つ人材の育成や離職対策のため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新市場への参入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新市場</a:t>
                      </a:r>
                      <a:r>
                        <a:rPr lang="ja-JP" b="1">
                          <a:solidFill>
                            <a:schemeClr val="dk1"/>
                          </a:solidFill>
                        </a:rPr>
                        <a:t>や</a:t>
                      </a: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新興市場への参入のため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事業ポートフォリオ</a:t>
                      </a:r>
                      <a:r>
                        <a:rPr lang="ja-JP" b="1">
                          <a:solidFill>
                            <a:schemeClr val="dk1"/>
                          </a:solidFill>
                        </a:rPr>
                        <a:t>の</a:t>
                      </a: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見直し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b="1">
                          <a:solidFill>
                            <a:schemeClr val="dk1"/>
                          </a:solidFill>
                        </a:rPr>
                        <a:t>次のコアビジネスの構築や新商品・サービスの開発、既存事業のさらなる強化のため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競争力強化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競合に対して競争力を高めるため</a:t>
                      </a:r>
                      <a:endParaRPr sz="1400" b="1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2367167c62_1_12"/>
          <p:cNvSpPr txBox="1">
            <a:spLocks noGrp="1"/>
          </p:cNvSpPr>
          <p:nvPr>
            <p:ph type="ctrTitle"/>
          </p:nvPr>
        </p:nvSpPr>
        <p:spPr>
          <a:xfrm>
            <a:off x="669000" y="1982303"/>
            <a:ext cx="8568000" cy="25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ja-JP" sz="4000"/>
              <a:t>新規事業の承認を決定する人への</a:t>
            </a:r>
            <a:endParaRPr sz="400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ja-JP" sz="4000"/>
              <a:t>ヒアリングシート</a:t>
            </a:r>
            <a:endParaRPr sz="4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31be1707521_0_180"/>
          <p:cNvSpPr txBox="1">
            <a:spLocks noGrp="1"/>
          </p:cNvSpPr>
          <p:nvPr>
            <p:ph type="body" idx="1"/>
          </p:nvPr>
        </p:nvSpPr>
        <p:spPr>
          <a:xfrm>
            <a:off x="453000" y="981075"/>
            <a:ext cx="9000000" cy="68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才流では、新規事業の目的は以下の8つに分類できると考えます。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目的が複数ある場合は、それぞれの優先順位を明確にします。</a:t>
            </a:r>
            <a:endParaRPr dirty="0"/>
          </a:p>
        </p:txBody>
      </p:sp>
      <p:sp>
        <p:nvSpPr>
          <p:cNvPr id="152" name="Google Shape;152;g31be1707521_0_180"/>
          <p:cNvSpPr txBox="1">
            <a:spLocks noGrp="1"/>
          </p:cNvSpPr>
          <p:nvPr>
            <p:ph type="title"/>
          </p:nvPr>
        </p:nvSpPr>
        <p:spPr>
          <a:xfrm>
            <a:off x="453000" y="269220"/>
            <a:ext cx="900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ja-JP"/>
              <a:t>今回の新規事業の目的は？</a:t>
            </a:r>
            <a:endParaRPr/>
          </a:p>
        </p:txBody>
      </p:sp>
      <p:graphicFrame>
        <p:nvGraphicFramePr>
          <p:cNvPr id="153" name="Google Shape;153;g31be1707521_0_180"/>
          <p:cNvGraphicFramePr/>
          <p:nvPr>
            <p:extLst>
              <p:ext uri="{D42A27DB-BD31-4B8C-83A1-F6EECF244321}">
                <p14:modId xmlns:p14="http://schemas.microsoft.com/office/powerpoint/2010/main" val="2930512824"/>
              </p:ext>
            </p:extLst>
          </p:nvPr>
        </p:nvGraphicFramePr>
        <p:xfrm>
          <a:off x="452438" y="1844675"/>
          <a:ext cx="9001125" cy="3748770"/>
        </p:xfrm>
        <a:graphic>
          <a:graphicData uri="http://schemas.openxmlformats.org/drawingml/2006/table">
            <a:tbl>
              <a:tblPr>
                <a:noFill/>
                <a:tableStyleId>{F57C0A42-20D7-471A-A12E-27E849739EDB}</a:tableStyleId>
              </a:tblPr>
              <a:tblGrid>
                <a:gridCol w="2667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10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200" b="1">
                          <a:solidFill>
                            <a:schemeClr val="lt1"/>
                          </a:solidFill>
                        </a:rPr>
                        <a:t>目的</a:t>
                      </a:r>
                      <a:endParaRPr sz="1200" b="1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solidFill>
                            <a:schemeClr val="lt1"/>
                          </a:solidFill>
                        </a:rPr>
                        <a:t>概要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000" b="1">
                          <a:solidFill>
                            <a:schemeClr val="lt1"/>
                          </a:solidFill>
                        </a:rPr>
                        <a:t>優先順位</a:t>
                      </a:r>
                      <a:endParaRPr sz="1000" b="1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金銭的リターン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利益・売上増加のため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00ACBB">
                        <a:alpha val="549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技術的チャレンジ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新技術の理解や技術の商用化のため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00ACBB">
                        <a:alpha val="549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戦略的パートナー</a:t>
                      </a:r>
                      <a:r>
                        <a:rPr lang="ja-JP" b="1">
                          <a:solidFill>
                            <a:schemeClr val="dk1"/>
                          </a:solidFill>
                        </a:rPr>
                        <a:t>の</a:t>
                      </a: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構築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b="1">
                          <a:solidFill>
                            <a:schemeClr val="dk1"/>
                          </a:solidFill>
                        </a:rPr>
                        <a:t>他社と共同で事業を行い、関係性を深めるため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00ACBB">
                        <a:alpha val="549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社内のリソース活用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b="1">
                          <a:solidFill>
                            <a:schemeClr val="dk1"/>
                          </a:solidFill>
                        </a:rPr>
                        <a:t>自社内にある資産の有効活用のため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00ACBB">
                        <a:alpha val="549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人材への対応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起業家精神を持つ人材の育成や離職対策のため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00ACBB">
                        <a:alpha val="549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新市場への参入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新市場</a:t>
                      </a:r>
                      <a:r>
                        <a:rPr lang="ja-JP" b="1">
                          <a:solidFill>
                            <a:schemeClr val="dk1"/>
                          </a:solidFill>
                        </a:rPr>
                        <a:t>や</a:t>
                      </a: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新興市場への参入のため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00ACBB">
                        <a:alpha val="549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事業ポートフォリオ</a:t>
                      </a:r>
                      <a:r>
                        <a:rPr lang="ja-JP" b="1">
                          <a:solidFill>
                            <a:schemeClr val="dk1"/>
                          </a:solidFill>
                        </a:rPr>
                        <a:t>の</a:t>
                      </a: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見直し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b="1">
                          <a:solidFill>
                            <a:schemeClr val="dk1"/>
                          </a:solidFill>
                        </a:rPr>
                        <a:t>次のコアビジネスの構築や新商品・サービスの開発、既存事業のさらなる強化のため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00ACBB">
                        <a:alpha val="549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競争力強化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競合に対して競争力を高めるため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00ACBB">
                        <a:alpha val="549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1be1707521_0_187"/>
          <p:cNvSpPr txBox="1">
            <a:spLocks noGrp="1"/>
          </p:cNvSpPr>
          <p:nvPr>
            <p:ph type="body" idx="1"/>
          </p:nvPr>
        </p:nvSpPr>
        <p:spPr>
          <a:xfrm>
            <a:off x="453000" y="981075"/>
            <a:ext cx="9000000" cy="68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ja-JP"/>
              <a:t>今回の新規事業をどんな目的やゴールで進めようとしているのかを確認します。</a:t>
            </a:r>
            <a:endParaRPr dirty="0"/>
          </a:p>
        </p:txBody>
      </p:sp>
      <p:sp>
        <p:nvSpPr>
          <p:cNvPr id="160" name="Google Shape;160;g31be1707521_0_187"/>
          <p:cNvSpPr txBox="1">
            <a:spLocks noGrp="1"/>
          </p:cNvSpPr>
          <p:nvPr>
            <p:ph type="title"/>
          </p:nvPr>
        </p:nvSpPr>
        <p:spPr>
          <a:xfrm>
            <a:off x="453000" y="269220"/>
            <a:ext cx="900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ja-JP"/>
              <a:t>新規事業の前提条件は？</a:t>
            </a:r>
            <a:endParaRPr/>
          </a:p>
        </p:txBody>
      </p:sp>
      <p:graphicFrame>
        <p:nvGraphicFramePr>
          <p:cNvPr id="161" name="Google Shape;161;g31be1707521_0_187"/>
          <p:cNvGraphicFramePr/>
          <p:nvPr>
            <p:extLst>
              <p:ext uri="{D42A27DB-BD31-4B8C-83A1-F6EECF244321}">
                <p14:modId xmlns:p14="http://schemas.microsoft.com/office/powerpoint/2010/main" val="3344552556"/>
              </p:ext>
            </p:extLst>
          </p:nvPr>
        </p:nvGraphicFramePr>
        <p:xfrm>
          <a:off x="452438" y="1844675"/>
          <a:ext cx="9001125" cy="4322536"/>
        </p:xfrm>
        <a:graphic>
          <a:graphicData uri="http://schemas.openxmlformats.org/drawingml/2006/table">
            <a:tbl>
              <a:tblPr firstRow="1" bandRow="1">
                <a:noFill/>
                <a:tableStyleId>{DCD6C119-7719-430F-A56C-CCB66519B2EA}</a:tableStyleId>
              </a:tblPr>
              <a:tblGrid>
                <a:gridCol w="6145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5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276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300" b="1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質問事項</a:t>
                      </a:r>
                      <a:endParaRPr sz="1300" u="none" strike="noStrike" cap="non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72000" marT="108000" marB="108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b="1" u="none" strike="noStrike" cap="non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回答</a:t>
                      </a:r>
                      <a:endParaRPr sz="1100" u="none" strike="noStrike" cap="non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108000" marB="108000" anchor="ctr">
                    <a:lnL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552">
                <a:tc>
                  <a:txBody>
                    <a:bodyPr/>
                    <a:lstStyle/>
                    <a:p>
                      <a:pPr marL="190500" marR="0" lvl="0" indent="-165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目指す事業の大きさは？</a:t>
                      </a:r>
                      <a:r>
                        <a:rPr lang="ja-JP" sz="1200" u="none" strike="noStrike" cap="non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（ホームラン事業？ヒット事業？）</a:t>
                      </a:r>
                      <a:endParaRPr sz="1200" u="none" strike="noStrike" cap="none" dirty="0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6000" marR="36000" marT="72000" marB="72000" anchor="ctr">
                    <a:lnL w="1270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552">
                <a:tc>
                  <a:txBody>
                    <a:bodyPr/>
                    <a:lstStyle/>
                    <a:p>
                      <a:pPr marL="190500" marR="0" lvl="0" indent="-165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目指す事業の具体的な事業目標は？</a:t>
                      </a:r>
                      <a:endParaRPr sz="1200" u="none" strike="noStrike" cap="non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6000" marR="36000" marT="72000" marB="72000" anchor="ctr">
                    <a:lnL w="1270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552">
                <a:tc>
                  <a:txBody>
                    <a:bodyPr/>
                    <a:lstStyle/>
                    <a:p>
                      <a:pPr marL="190500" marR="0" lvl="0" indent="-165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事業目標の達成期間は？</a:t>
                      </a:r>
                      <a:endParaRPr sz="1200" b="1" u="none" strike="noStrike" cap="non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6000" marR="36000" marT="72000" marB="72000" anchor="ctr">
                    <a:lnL w="1270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552">
                <a:tc>
                  <a:txBody>
                    <a:bodyPr/>
                    <a:lstStyle/>
                    <a:p>
                      <a:pPr marL="190500" marR="0" lvl="0" indent="-165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既存事業との距離感は？</a:t>
                      </a:r>
                      <a:r>
                        <a:rPr lang="ja-JP" sz="1200" u="none" strike="noStrike" cap="non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（アンゾフのマトリクスで言うと？）</a:t>
                      </a:r>
                      <a:endParaRPr sz="1200" u="none" strike="noStrike" cap="non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6000" marR="36000" marT="72000" marB="72000" anchor="ctr">
                    <a:lnL w="1270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8552">
                <a:tc>
                  <a:txBody>
                    <a:bodyPr/>
                    <a:lstStyle/>
                    <a:p>
                      <a:pPr marL="190500" marR="0" lvl="0" indent="-165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市場の攻め方で思い描いているものは？</a:t>
                      </a:r>
                      <a:r>
                        <a:rPr lang="ja-JP" sz="1200" u="none" strike="noStrike" cap="non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（新市場創造？後発参入でもOK？）</a:t>
                      </a:r>
                      <a:endParaRPr sz="1200" u="none" strike="noStrike" cap="none" dirty="0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6000" marR="36000" marT="72000" marB="72000" anchor="ctr">
                    <a:lnL w="1270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8552">
                <a:tc>
                  <a:txBody>
                    <a:bodyPr/>
                    <a:lstStyle/>
                    <a:p>
                      <a:pPr marL="190500" marR="0" lvl="0" indent="-165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事業ポートフォリオの中での位置づけは？</a:t>
                      </a:r>
                      <a:r>
                        <a:rPr lang="ja-JP" sz="1200" u="none" strike="noStrike" cap="non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（フロント商材？バックエンド商材？）</a:t>
                      </a:r>
                      <a:endParaRPr sz="1200" u="none" strike="noStrike" cap="non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6000" marR="36000" marT="72000" marB="72000" anchor="ctr">
                    <a:lnL w="1270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8552">
                <a:tc>
                  <a:txBody>
                    <a:bodyPr/>
                    <a:lstStyle/>
                    <a:p>
                      <a:pPr marL="190500" marR="0" lvl="0" indent="-165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本新規事業に許される投資額は？</a:t>
                      </a:r>
                      <a:endParaRPr sz="1200" b="1" u="none" strike="noStrike" cap="non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6000" marR="36000" marT="72000" marB="72000" anchor="ctr">
                    <a:lnL w="1270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8552">
                <a:tc>
                  <a:txBody>
                    <a:bodyPr/>
                    <a:lstStyle/>
                    <a:p>
                      <a:pPr marL="190500" marR="0" lvl="0" indent="-165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社内での承認が通っ</a:t>
                      </a:r>
                      <a:r>
                        <a:rPr lang="ja-JP" sz="1200" b="1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た場合の体制は？</a:t>
                      </a:r>
                      <a:r>
                        <a:rPr lang="ja-JP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（専任？or兼任？）</a:t>
                      </a:r>
                      <a:endParaRPr sz="1200" b="1" u="none" strike="noStrike" cap="none" dirty="0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6000" marR="36000" marT="72000" marB="72000" anchor="ctr">
                    <a:lnL w="1270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31be1707521_0_194"/>
          <p:cNvSpPr/>
          <p:nvPr/>
        </p:nvSpPr>
        <p:spPr>
          <a:xfrm>
            <a:off x="808780" y="3796386"/>
            <a:ext cx="2307484" cy="1989000"/>
          </a:xfrm>
          <a:prstGeom prst="rect">
            <a:avLst/>
          </a:prstGeom>
          <a:solidFill>
            <a:srgbClr val="1B224C">
              <a:alpha val="2117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g31be1707521_0_194"/>
          <p:cNvSpPr/>
          <p:nvPr/>
        </p:nvSpPr>
        <p:spPr>
          <a:xfrm rot="10800000">
            <a:off x="823486" y="1870951"/>
            <a:ext cx="7013763" cy="3904035"/>
          </a:xfrm>
          <a:prstGeom prst="corner">
            <a:avLst>
              <a:gd name="adj1" fmla="val 31961"/>
              <a:gd name="adj2" fmla="val 59027"/>
            </a:avLst>
          </a:prstGeom>
          <a:solidFill>
            <a:srgbClr val="00ACBA">
              <a:alpha val="35000"/>
            </a:srgbClr>
          </a:solidFill>
          <a:ln w="254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g31be1707521_0_194"/>
          <p:cNvSpPr txBox="1">
            <a:spLocks noGrp="1"/>
          </p:cNvSpPr>
          <p:nvPr>
            <p:ph type="body" idx="1"/>
          </p:nvPr>
        </p:nvSpPr>
        <p:spPr>
          <a:xfrm>
            <a:off x="453000" y="981075"/>
            <a:ext cx="9000000" cy="68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ja-JP"/>
              <a:t>新規事業が既存事業にどれだけ依存するかを確認します。</a:t>
            </a:r>
            <a:endParaRPr dirty="0"/>
          </a:p>
        </p:txBody>
      </p:sp>
      <p:sp>
        <p:nvSpPr>
          <p:cNvPr id="169" name="Google Shape;169;g31be1707521_0_194"/>
          <p:cNvSpPr txBox="1">
            <a:spLocks noGrp="1"/>
          </p:cNvSpPr>
          <p:nvPr>
            <p:ph type="title"/>
          </p:nvPr>
        </p:nvSpPr>
        <p:spPr>
          <a:xfrm>
            <a:off x="453000" y="269220"/>
            <a:ext cx="900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ja-JP"/>
              <a:t>参考：事業領域の選定</a:t>
            </a:r>
            <a:endParaRPr dirty="0"/>
          </a:p>
        </p:txBody>
      </p:sp>
      <p:sp>
        <p:nvSpPr>
          <p:cNvPr id="171" name="Google Shape;171;g31be1707521_0_194"/>
          <p:cNvSpPr/>
          <p:nvPr/>
        </p:nvSpPr>
        <p:spPr>
          <a:xfrm>
            <a:off x="3116263" y="3136169"/>
            <a:ext cx="2394011" cy="2648700"/>
          </a:xfrm>
          <a:prstGeom prst="rect">
            <a:avLst/>
          </a:prstGeom>
          <a:solidFill>
            <a:srgbClr val="00ACBA">
              <a:alpha val="15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g31be1707521_0_194"/>
          <p:cNvSpPr txBox="1"/>
          <p:nvPr/>
        </p:nvSpPr>
        <p:spPr>
          <a:xfrm>
            <a:off x="856615" y="4879385"/>
            <a:ext cx="2254018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-JP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既存事業の</a:t>
            </a:r>
            <a:endParaRPr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-JP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既存セグメント深掘り</a:t>
            </a:r>
            <a:endParaRPr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g31be1707521_0_194"/>
          <p:cNvSpPr/>
          <p:nvPr/>
        </p:nvSpPr>
        <p:spPr>
          <a:xfrm>
            <a:off x="808321" y="5858925"/>
            <a:ext cx="2272032" cy="309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-JP" sz="800" b="1" i="0" u="none" strike="noStrike" cap="none" spc="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既存商材</a:t>
            </a:r>
            <a:endParaRPr sz="800" b="1" i="0" u="none" strike="noStrike" cap="none" spc="1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g31be1707521_0_194"/>
          <p:cNvSpPr/>
          <p:nvPr/>
        </p:nvSpPr>
        <p:spPr>
          <a:xfrm>
            <a:off x="452438" y="4495374"/>
            <a:ext cx="309600" cy="129452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-JP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既</a:t>
            </a:r>
            <a:endParaRPr sz="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-JP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存</a:t>
            </a:r>
            <a:endParaRPr sz="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-JP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セ</a:t>
            </a:r>
            <a:endParaRPr sz="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-JP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グ</a:t>
            </a:r>
            <a:endParaRPr sz="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-JP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メ</a:t>
            </a:r>
            <a:endParaRPr sz="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-JP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ン</a:t>
            </a:r>
            <a:endParaRPr sz="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-JP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ト</a:t>
            </a:r>
            <a:endParaRPr sz="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g31be1707521_0_194"/>
          <p:cNvSpPr txBox="1"/>
          <p:nvPr/>
        </p:nvSpPr>
        <p:spPr>
          <a:xfrm>
            <a:off x="3294847" y="4879490"/>
            <a:ext cx="2036843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-JP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①既存セグメント向けの</a:t>
            </a:r>
            <a:endParaRPr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-JP" alt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r>
              <a:rPr lang="en-US" altLang="ja-JP" sz="1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ja-JP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新規商材開発×後発参入</a:t>
            </a:r>
            <a:endParaRPr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g31be1707521_0_194"/>
          <p:cNvSpPr txBox="1"/>
          <p:nvPr/>
        </p:nvSpPr>
        <p:spPr>
          <a:xfrm>
            <a:off x="4461734" y="2254209"/>
            <a:ext cx="2037385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-JP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⑥新規セグメント向けの</a:t>
            </a:r>
            <a:endParaRPr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-JP" alt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r>
              <a:rPr lang="en-US" altLang="ja-JP" sz="1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ja-JP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新規商材開発×市場創造</a:t>
            </a:r>
            <a:endParaRPr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g31be1707521_0_194"/>
          <p:cNvSpPr txBox="1"/>
          <p:nvPr/>
        </p:nvSpPr>
        <p:spPr>
          <a:xfrm>
            <a:off x="5670451" y="4879490"/>
            <a:ext cx="2039245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-JP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②既存セグメント向けの</a:t>
            </a:r>
            <a:endParaRPr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-JP" alt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r>
              <a:rPr lang="en-US" altLang="ja-JP" sz="1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ja-JP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新規商材開発×市場創造</a:t>
            </a:r>
            <a:endParaRPr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g31be1707521_0_194"/>
          <p:cNvSpPr txBox="1"/>
          <p:nvPr/>
        </p:nvSpPr>
        <p:spPr>
          <a:xfrm>
            <a:off x="949338" y="2242659"/>
            <a:ext cx="2026369" cy="4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-JP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④新規セグメント向けの</a:t>
            </a:r>
            <a:endParaRPr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-JP" alt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r>
              <a:rPr lang="en-US" altLang="ja-JP" sz="1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ja-JP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既存商材転用×市場創造</a:t>
            </a:r>
            <a:endParaRPr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g31be1707521_0_194"/>
          <p:cNvSpPr/>
          <p:nvPr/>
        </p:nvSpPr>
        <p:spPr>
          <a:xfrm>
            <a:off x="3156980" y="5858925"/>
            <a:ext cx="4695596" cy="309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-JP" sz="800" b="1" i="0" u="none" strike="noStrike" cap="none" spc="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新規商材</a:t>
            </a:r>
            <a:endParaRPr sz="800" b="1" i="0" u="none" strike="noStrike" cap="none" spc="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g31be1707521_0_194"/>
          <p:cNvSpPr/>
          <p:nvPr/>
        </p:nvSpPr>
        <p:spPr>
          <a:xfrm>
            <a:off x="452438" y="1849350"/>
            <a:ext cx="309600" cy="258608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-JP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新</a:t>
            </a:r>
            <a:endParaRPr sz="8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-JP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規</a:t>
            </a:r>
            <a:endParaRPr sz="8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-JP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セ</a:t>
            </a:r>
            <a:endParaRPr sz="8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-JP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グ</a:t>
            </a:r>
            <a:endParaRPr sz="8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-JP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メ</a:t>
            </a:r>
            <a:endParaRPr sz="8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-JP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ン</a:t>
            </a:r>
            <a:endParaRPr sz="8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-JP" sz="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ト</a:t>
            </a:r>
            <a:endParaRPr sz="8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g31be1707521_0_194"/>
          <p:cNvSpPr txBox="1"/>
          <p:nvPr/>
        </p:nvSpPr>
        <p:spPr>
          <a:xfrm>
            <a:off x="856593" y="3897780"/>
            <a:ext cx="2254018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-JP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既存事業の</a:t>
            </a:r>
            <a:endParaRPr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-JP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新規セグメント開拓</a:t>
            </a:r>
            <a:endParaRPr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g31be1707521_0_194"/>
          <p:cNvSpPr txBox="1"/>
          <p:nvPr/>
        </p:nvSpPr>
        <p:spPr>
          <a:xfrm>
            <a:off x="3297830" y="3571751"/>
            <a:ext cx="2030877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-JP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⑤新規セグメント向けの</a:t>
            </a:r>
            <a:br>
              <a:rPr lang="ja-JP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ja-JP" alt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r>
              <a:rPr lang="en-US" altLang="ja-JP" sz="1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ja-JP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新規商材開発×後発参入</a:t>
            </a:r>
            <a:endParaRPr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5" name="Google Shape;185;g31be1707521_0_194"/>
          <p:cNvCxnSpPr>
            <a:cxnSpLocks/>
          </p:cNvCxnSpPr>
          <p:nvPr/>
        </p:nvCxnSpPr>
        <p:spPr>
          <a:xfrm>
            <a:off x="5498275" y="3317620"/>
            <a:ext cx="2802645" cy="0"/>
          </a:xfrm>
          <a:prstGeom prst="straightConnector1">
            <a:avLst/>
          </a:prstGeom>
          <a:noFill/>
          <a:ln w="12700" cap="flat" cmpd="sng">
            <a:solidFill>
              <a:schemeClr val="dk2"/>
            </a:solidFill>
            <a:prstDash val="solid"/>
            <a:round/>
            <a:headEnd type="oval" w="med" len="med"/>
            <a:tailEnd type="none" w="sm" len="sm"/>
          </a:ln>
        </p:spPr>
      </p:cxnSp>
      <p:sp>
        <p:nvSpPr>
          <p:cNvPr id="188" name="Google Shape;188;g31be1707521_0_194"/>
          <p:cNvSpPr txBox="1"/>
          <p:nvPr/>
        </p:nvSpPr>
        <p:spPr>
          <a:xfrm>
            <a:off x="8254586" y="2276132"/>
            <a:ext cx="1369360" cy="4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-JP" sz="1600" b="1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新規市場</a:t>
            </a:r>
            <a:br>
              <a:rPr lang="ja-JP" sz="1200" b="1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ja-JP" sz="1200" b="1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※競合がいない</a:t>
            </a:r>
            <a:endParaRPr sz="1200" b="1" i="0" u="none" strike="noStrike" cap="none" dirty="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g31be1707521_0_194"/>
          <p:cNvSpPr txBox="1"/>
          <p:nvPr/>
        </p:nvSpPr>
        <p:spPr>
          <a:xfrm>
            <a:off x="8273635" y="3122195"/>
            <a:ext cx="1459848" cy="4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-JP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既存市場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ja-JP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※競合がいる</a:t>
            </a:r>
            <a:endParaRPr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0" name="Google Shape;190;g31be1707521_0_194"/>
          <p:cNvCxnSpPr>
            <a:cxnSpLocks/>
          </p:cNvCxnSpPr>
          <p:nvPr/>
        </p:nvCxnSpPr>
        <p:spPr>
          <a:xfrm rot="10800000">
            <a:off x="808063" y="5789979"/>
            <a:ext cx="4699173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91" name="Google Shape;191;g31be1707521_0_194"/>
          <p:cNvCxnSpPr>
            <a:cxnSpLocks/>
          </p:cNvCxnSpPr>
          <p:nvPr/>
        </p:nvCxnSpPr>
        <p:spPr>
          <a:xfrm>
            <a:off x="3116264" y="1870951"/>
            <a:ext cx="0" cy="3925893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dot"/>
            <a:round/>
            <a:headEnd type="none" w="sm" len="sm"/>
            <a:tailEnd type="none" w="sm" len="sm"/>
          </a:ln>
        </p:spPr>
      </p:cxnSp>
      <p:cxnSp>
        <p:nvCxnSpPr>
          <p:cNvPr id="192" name="Google Shape;192;g31be1707521_0_194"/>
          <p:cNvCxnSpPr>
            <a:cxnSpLocks/>
          </p:cNvCxnSpPr>
          <p:nvPr/>
        </p:nvCxnSpPr>
        <p:spPr>
          <a:xfrm>
            <a:off x="820360" y="4472125"/>
            <a:ext cx="7039847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dot"/>
            <a:round/>
            <a:headEnd type="none" w="sm" len="sm"/>
            <a:tailEnd type="none" w="sm" len="sm"/>
          </a:ln>
        </p:spPr>
      </p:cxnSp>
      <p:sp>
        <p:nvSpPr>
          <p:cNvPr id="193" name="Google Shape;193;g31be1707521_0_194"/>
          <p:cNvSpPr/>
          <p:nvPr/>
        </p:nvSpPr>
        <p:spPr>
          <a:xfrm>
            <a:off x="808780" y="3136545"/>
            <a:ext cx="2307484" cy="658981"/>
          </a:xfrm>
          <a:prstGeom prst="rect">
            <a:avLst/>
          </a:prstGeom>
          <a:solidFill>
            <a:srgbClr val="00ACBA">
              <a:alpha val="15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g31be1707521_0_194"/>
          <p:cNvSpPr txBox="1"/>
          <p:nvPr/>
        </p:nvSpPr>
        <p:spPr>
          <a:xfrm>
            <a:off x="938701" y="3163798"/>
            <a:ext cx="2047643" cy="6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-JP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③新規セグメント向けの</a:t>
            </a:r>
            <a:endParaRPr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-JP" alt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r>
              <a:rPr lang="en-US" altLang="ja-JP" sz="1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ja-JP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既存商材転用×後発参入</a:t>
            </a:r>
            <a:endParaRPr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g31be1707521_0_194"/>
          <p:cNvSpPr/>
          <p:nvPr/>
        </p:nvSpPr>
        <p:spPr>
          <a:xfrm>
            <a:off x="810046" y="1853640"/>
            <a:ext cx="7042602" cy="3940200"/>
          </a:xfrm>
          <a:prstGeom prst="rect">
            <a:avLst/>
          </a:prstGeom>
          <a:noFill/>
          <a:ln w="9525" cap="flat" cmpd="sng">
            <a:solidFill>
              <a:srgbClr val="1B224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g31be1707521_0_194"/>
          <p:cNvSpPr txBox="1"/>
          <p:nvPr/>
        </p:nvSpPr>
        <p:spPr>
          <a:xfrm>
            <a:off x="875600" y="6496998"/>
            <a:ext cx="5659200" cy="383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altLang="ja-JP" sz="1000" b="1" dirty="0">
                <a:solidFill>
                  <a:schemeClr val="dk1"/>
                </a:solidFill>
                <a:highlight>
                  <a:srgbClr val="FFFFFF"/>
                </a:highlight>
                <a:latin typeface="+mj-lt"/>
                <a:ea typeface="Yu Gothic" panose="020B0400000000000000" pitchFamily="34" charset="-128"/>
                <a:cs typeface="Meiryo"/>
                <a:sym typeface="Meiryo"/>
              </a:rPr>
              <a:t>※</a:t>
            </a:r>
            <a:r>
              <a:rPr lang="ja-JP" sz="1000" b="1" u="none" strike="noStrike" cap="none">
                <a:solidFill>
                  <a:schemeClr val="dk1"/>
                </a:solidFill>
                <a:highlight>
                  <a:srgbClr val="FFFFFF"/>
                </a:highlight>
                <a:latin typeface="+mj-lt"/>
                <a:ea typeface="Yu Gothic" panose="020B0400000000000000" pitchFamily="34" charset="-128"/>
                <a:cs typeface="Meiryo"/>
                <a:sym typeface="Meiryo"/>
              </a:rPr>
              <a:t>内田</a:t>
            </a:r>
            <a:r>
              <a:rPr lang="en-US" altLang="ja-JP" sz="1000" b="1" u="none" strike="noStrike" cap="none" dirty="0">
                <a:solidFill>
                  <a:schemeClr val="dk1"/>
                </a:solidFill>
                <a:highlight>
                  <a:srgbClr val="FFFFFF"/>
                </a:highlight>
                <a:latin typeface="+mj-lt"/>
                <a:ea typeface="Yu Gothic" panose="020B0400000000000000" pitchFamily="34" charset="-128"/>
                <a:cs typeface="Meiryo"/>
                <a:sym typeface="Meiryo"/>
              </a:rPr>
              <a:t> </a:t>
            </a:r>
            <a:r>
              <a:rPr lang="ja-JP" sz="1000" b="1" u="none" strike="noStrike" cap="none">
                <a:solidFill>
                  <a:schemeClr val="dk1"/>
                </a:solidFill>
                <a:highlight>
                  <a:srgbClr val="FFFFFF"/>
                </a:highlight>
                <a:latin typeface="+mj-lt"/>
                <a:ea typeface="Yu Gothic" panose="020B0400000000000000" pitchFamily="34" charset="-128"/>
                <a:cs typeface="Meiryo"/>
                <a:sym typeface="Meiryo"/>
              </a:rPr>
              <a:t>有希昌</a:t>
            </a:r>
            <a:r>
              <a:rPr lang="en-US" altLang="ja-JP" sz="1000" b="1" dirty="0">
                <a:solidFill>
                  <a:schemeClr val="dk1"/>
                </a:solidFill>
                <a:highlight>
                  <a:srgbClr val="FFFFFF"/>
                </a:highlight>
                <a:latin typeface="+mj-lt"/>
                <a:ea typeface="Yu Gothic" panose="020B0400000000000000" pitchFamily="34" charset="-128"/>
                <a:cs typeface="Meiryo"/>
                <a:sym typeface="Meiryo"/>
              </a:rPr>
              <a:t>『</a:t>
            </a:r>
            <a:r>
              <a:rPr lang="ja-JP" sz="1000" b="1" u="none" strike="noStrike" cap="none">
                <a:solidFill>
                  <a:schemeClr val="dk1"/>
                </a:solidFill>
                <a:highlight>
                  <a:srgbClr val="FFFFFF"/>
                </a:highlight>
                <a:latin typeface="+mj-lt"/>
                <a:ea typeface="Yu Gothic" panose="020B0400000000000000" pitchFamily="34" charset="-128"/>
                <a:cs typeface="Meiryo"/>
                <a:sym typeface="Meiryo"/>
              </a:rPr>
              <a:t>新規事業着工力を高める</a:t>
            </a:r>
            <a:r>
              <a:rPr lang="en-US" altLang="ja-JP" sz="1000" b="1" u="none" strike="noStrike" cap="none" dirty="0">
                <a:solidFill>
                  <a:schemeClr val="dk1"/>
                </a:solidFill>
                <a:highlight>
                  <a:srgbClr val="FFFFFF"/>
                </a:highlight>
                <a:latin typeface="+mj-lt"/>
                <a:ea typeface="Yu Gothic" panose="020B0400000000000000" pitchFamily="34" charset="-128"/>
                <a:cs typeface="Meiryo"/>
                <a:sym typeface="Meiryo"/>
              </a:rPr>
              <a:t>』</a:t>
            </a:r>
            <a:r>
              <a:rPr lang="ja-JP" altLang="en-US" sz="1000" b="1">
                <a:solidFill>
                  <a:schemeClr val="dk1"/>
                </a:solidFill>
                <a:highlight>
                  <a:srgbClr val="FFFFFF"/>
                </a:highlight>
                <a:latin typeface="+mj-lt"/>
                <a:ea typeface="Yu Gothic" panose="020B0400000000000000" pitchFamily="34" charset="-128"/>
                <a:cs typeface="Meiryo"/>
                <a:sym typeface="Meiryo"/>
              </a:rPr>
              <a:t>（</a:t>
            </a:r>
            <a:r>
              <a:rPr lang="en-US" altLang="ja-JP" sz="1000" b="1" dirty="0">
                <a:solidFill>
                  <a:schemeClr val="dk1"/>
                </a:solidFill>
                <a:highlight>
                  <a:srgbClr val="FFFFFF"/>
                </a:highlight>
                <a:latin typeface="+mj-lt"/>
                <a:ea typeface="Yu Gothic" panose="020B0400000000000000" pitchFamily="34" charset="-128"/>
                <a:cs typeface="Meiryo"/>
                <a:sym typeface="Meiryo"/>
              </a:rPr>
              <a:t>2023</a:t>
            </a:r>
            <a:r>
              <a:rPr lang="ja-JP" altLang="en-US" sz="1000" b="1">
                <a:solidFill>
                  <a:schemeClr val="dk1"/>
                </a:solidFill>
                <a:highlight>
                  <a:srgbClr val="FFFFFF"/>
                </a:highlight>
                <a:latin typeface="+mj-lt"/>
                <a:ea typeface="Yu Gothic" panose="020B0400000000000000" pitchFamily="34" charset="-128"/>
                <a:cs typeface="Meiryo"/>
                <a:sym typeface="Meiryo"/>
              </a:rPr>
              <a:t>年、</a:t>
            </a:r>
            <a:r>
              <a:rPr lang="ja-JP" sz="1000" b="1" u="none" strike="noStrike" cap="none">
                <a:solidFill>
                  <a:schemeClr val="dk1"/>
                </a:solidFill>
                <a:highlight>
                  <a:srgbClr val="FFFFFF"/>
                </a:highlight>
                <a:latin typeface="+mj-lt"/>
                <a:ea typeface="Yu Gothic" panose="020B0400000000000000" pitchFamily="34" charset="-128"/>
                <a:cs typeface="Meiryo"/>
                <a:sym typeface="Meiryo"/>
              </a:rPr>
              <a:t>東洋経済新報社</a:t>
            </a:r>
            <a:r>
              <a:rPr lang="ja-JP" altLang="en-US" sz="1000" b="1" u="none" strike="noStrike" cap="none">
                <a:solidFill>
                  <a:schemeClr val="dk1"/>
                </a:solidFill>
                <a:highlight>
                  <a:srgbClr val="FFFFFF"/>
                </a:highlight>
                <a:latin typeface="+mj-lt"/>
                <a:ea typeface="Yu Gothic" panose="020B0400000000000000" pitchFamily="34" charset="-128"/>
                <a:cs typeface="Meiryo"/>
                <a:sym typeface="Meiryo"/>
              </a:rPr>
              <a:t>）</a:t>
            </a:r>
            <a:r>
              <a:rPr lang="ja-JP" sz="1000" b="1" u="none" strike="noStrike" cap="none">
                <a:solidFill>
                  <a:schemeClr val="dk1"/>
                </a:solidFill>
                <a:highlight>
                  <a:srgbClr val="FFFFFF"/>
                </a:highlight>
                <a:latin typeface="+mj-lt"/>
                <a:ea typeface="Yu Gothic" panose="020B0400000000000000" pitchFamily="34" charset="-128"/>
                <a:cs typeface="Meiryo"/>
                <a:sym typeface="Meiryo"/>
              </a:rPr>
              <a:t>を参考に才流作成</a:t>
            </a:r>
            <a:endParaRPr sz="1000" b="1" u="none" strike="noStrike" cap="none" dirty="0">
              <a:solidFill>
                <a:schemeClr val="dk1"/>
              </a:solidFill>
              <a:highlight>
                <a:srgbClr val="FFFFFF"/>
              </a:highlight>
              <a:latin typeface="+mj-lt"/>
              <a:ea typeface="Yu Gothic" panose="020B0400000000000000" pitchFamily="34" charset="-128"/>
              <a:cs typeface="Meiryo"/>
              <a:sym typeface="Meiryo"/>
            </a:endParaRPr>
          </a:p>
        </p:txBody>
      </p:sp>
      <p:cxnSp>
        <p:nvCxnSpPr>
          <p:cNvPr id="187" name="Google Shape;187;g31be1707521_0_194"/>
          <p:cNvCxnSpPr>
            <a:cxnSpLocks/>
          </p:cNvCxnSpPr>
          <p:nvPr/>
        </p:nvCxnSpPr>
        <p:spPr>
          <a:xfrm>
            <a:off x="7852611" y="2446679"/>
            <a:ext cx="448310" cy="0"/>
          </a:xfrm>
          <a:prstGeom prst="straightConnector1">
            <a:avLst/>
          </a:prstGeom>
          <a:noFill/>
          <a:ln w="12700" cap="flat" cmpd="sng">
            <a:solidFill>
              <a:schemeClr val="accent6"/>
            </a:solidFill>
            <a:prstDash val="solid"/>
            <a:round/>
            <a:headEnd type="oval" w="med" len="med"/>
            <a:tailEnd type="none" w="sm" len="sm"/>
          </a:ln>
        </p:spPr>
      </p:cxnSp>
      <p:sp>
        <p:nvSpPr>
          <p:cNvPr id="10" name="Google Shape;195;g31be1707521_0_194">
            <a:extLst>
              <a:ext uri="{FF2B5EF4-FFF2-40B4-BE49-F238E27FC236}">
                <a16:creationId xmlns:a16="http://schemas.microsoft.com/office/drawing/2014/main" id="{C293B397-7CEE-A482-131B-68B230FE3C85}"/>
              </a:ext>
            </a:extLst>
          </p:cNvPr>
          <p:cNvSpPr/>
          <p:nvPr/>
        </p:nvSpPr>
        <p:spPr>
          <a:xfrm>
            <a:off x="822059" y="3144645"/>
            <a:ext cx="4687789" cy="2640230"/>
          </a:xfrm>
          <a:prstGeom prst="rect">
            <a:avLst/>
          </a:prstGeom>
          <a:noFill/>
          <a:ln w="317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31e30ca641a_0_191"/>
          <p:cNvSpPr txBox="1">
            <a:spLocks noGrp="1"/>
          </p:cNvSpPr>
          <p:nvPr>
            <p:ph type="ctrTitle"/>
          </p:nvPr>
        </p:nvSpPr>
        <p:spPr>
          <a:xfrm>
            <a:off x="669000" y="1982303"/>
            <a:ext cx="8568000" cy="25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ja-JP" sz="4000"/>
              <a:t>（回答例）</a:t>
            </a:r>
            <a:endParaRPr sz="4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4000"/>
              <a:t>新規事業の承認を決定する人への</a:t>
            </a:r>
            <a:endParaRPr sz="4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4000"/>
              <a:t>ヒアリングシート</a:t>
            </a:r>
            <a:endParaRPr sz="4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31e30ca641a_0_195"/>
          <p:cNvSpPr txBox="1">
            <a:spLocks noGrp="1"/>
          </p:cNvSpPr>
          <p:nvPr>
            <p:ph type="body" idx="1"/>
          </p:nvPr>
        </p:nvSpPr>
        <p:spPr>
          <a:xfrm>
            <a:off x="453000" y="981075"/>
            <a:ext cx="9000000" cy="68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>
                <a:solidFill>
                  <a:schemeClr val="dk1"/>
                </a:solidFill>
              </a:rPr>
              <a:t>才流では、新規事業の目的は以下の8つに分類できると考えます。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>
                <a:solidFill>
                  <a:schemeClr val="dk1"/>
                </a:solidFill>
              </a:rPr>
              <a:t>目的が複数ある場合は、それぞれの優先順位を明確にします。</a:t>
            </a:r>
            <a:endParaRPr/>
          </a:p>
        </p:txBody>
      </p:sp>
      <p:sp>
        <p:nvSpPr>
          <p:cNvPr id="208" name="Google Shape;208;g31e30ca641a_0_195"/>
          <p:cNvSpPr txBox="1">
            <a:spLocks noGrp="1"/>
          </p:cNvSpPr>
          <p:nvPr>
            <p:ph type="title"/>
          </p:nvPr>
        </p:nvSpPr>
        <p:spPr>
          <a:xfrm>
            <a:off x="453000" y="269220"/>
            <a:ext cx="900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ja-JP"/>
              <a:t>今回の新規事業の目的は？</a:t>
            </a:r>
            <a:endParaRPr/>
          </a:p>
        </p:txBody>
      </p:sp>
      <p:graphicFrame>
        <p:nvGraphicFramePr>
          <p:cNvPr id="209" name="Google Shape;209;g31e30ca641a_0_195"/>
          <p:cNvGraphicFramePr/>
          <p:nvPr>
            <p:extLst>
              <p:ext uri="{D42A27DB-BD31-4B8C-83A1-F6EECF244321}">
                <p14:modId xmlns:p14="http://schemas.microsoft.com/office/powerpoint/2010/main" val="2583021498"/>
              </p:ext>
            </p:extLst>
          </p:nvPr>
        </p:nvGraphicFramePr>
        <p:xfrm>
          <a:off x="452438" y="1844675"/>
          <a:ext cx="9001126" cy="3748770"/>
        </p:xfrm>
        <a:graphic>
          <a:graphicData uri="http://schemas.openxmlformats.org/drawingml/2006/table">
            <a:tbl>
              <a:tblPr>
                <a:noFill/>
                <a:tableStyleId>{F57C0A42-20D7-471A-A12E-27E849739EDB}</a:tableStyleId>
              </a:tblPr>
              <a:tblGrid>
                <a:gridCol w="2669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5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5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200" b="1">
                          <a:solidFill>
                            <a:schemeClr val="lt1"/>
                          </a:solidFill>
                        </a:rPr>
                        <a:t>目的</a:t>
                      </a:r>
                      <a:endParaRPr sz="1200" b="1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200" b="1">
                          <a:solidFill>
                            <a:schemeClr val="lt1"/>
                          </a:solidFill>
                        </a:rPr>
                        <a:t>概要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000" b="1" u="none" strike="noStrike" cap="none">
                          <a:solidFill>
                            <a:schemeClr val="lt1"/>
                          </a:solidFill>
                        </a:rPr>
                        <a:t>最優先</a:t>
                      </a:r>
                      <a:endParaRPr sz="1000" b="1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金銭的リターン</a:t>
                      </a:r>
                      <a:endParaRPr sz="1400" b="1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利益・売上増加のため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ja-JP" sz="1200" b="1" u="none" strike="noStrike" cap="none">
                          <a:solidFill>
                            <a:schemeClr val="dk1"/>
                          </a:solidFill>
                        </a:rPr>
                        <a:t>✔</a:t>
                      </a:r>
                      <a:endParaRPr sz="1200" b="1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00ACBB">
                        <a:alpha val="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技術的チャレンジ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新技術の理解や技術の商用化のため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ja-JP" sz="1200" b="1" u="none" strike="noStrike" cap="none">
                          <a:solidFill>
                            <a:schemeClr val="dk1"/>
                          </a:solidFill>
                        </a:rPr>
                        <a:t>✔</a:t>
                      </a:r>
                      <a:endParaRPr sz="12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00ACBB">
                        <a:alpha val="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戦略的パートナー</a:t>
                      </a:r>
                      <a:r>
                        <a:rPr lang="ja-JP" b="1">
                          <a:solidFill>
                            <a:schemeClr val="dk1"/>
                          </a:solidFill>
                        </a:rPr>
                        <a:t>の</a:t>
                      </a: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構築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b="1">
                          <a:solidFill>
                            <a:schemeClr val="dk1"/>
                          </a:solidFill>
                        </a:rPr>
                        <a:t>他社と共同で事業を行い、関係性を深めるため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00ACBB">
                        <a:alpha val="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社内のリソース活用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b="1">
                          <a:solidFill>
                            <a:schemeClr val="dk1"/>
                          </a:solidFill>
                        </a:rPr>
                        <a:t>自社内にある資産の有効活用のため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00ACBB">
                        <a:alpha val="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人材への対応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起業家精神を持つ人材の育成や離職対策のため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00ACBB">
                        <a:alpha val="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新市場への参入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新市場</a:t>
                      </a:r>
                      <a:r>
                        <a:rPr lang="ja-JP" b="1">
                          <a:solidFill>
                            <a:schemeClr val="dk1"/>
                          </a:solidFill>
                        </a:rPr>
                        <a:t>や</a:t>
                      </a: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新興市場への参入のため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00ACBB">
                        <a:alpha val="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事業ポートフォリオ</a:t>
                      </a:r>
                      <a:r>
                        <a:rPr lang="ja-JP" b="1">
                          <a:solidFill>
                            <a:schemeClr val="dk1"/>
                          </a:solidFill>
                        </a:rPr>
                        <a:t>の</a:t>
                      </a: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見直し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b="1">
                          <a:solidFill>
                            <a:schemeClr val="dk1"/>
                          </a:solidFill>
                        </a:rPr>
                        <a:t>次のコアビジネスの構築や新商品・サービスの開発、既存事業のさらなる強化のため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00ACBB">
                        <a:alpha val="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競争力強化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-JP" sz="1400" b="1" u="none" strike="noStrike" cap="none">
                          <a:solidFill>
                            <a:schemeClr val="dk1"/>
                          </a:solidFill>
                        </a:rPr>
                        <a:t>競合に対して競争力を高めるため</a:t>
                      </a:r>
                      <a:endParaRPr sz="14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rgbClr val="00ACBB">
                        <a:alpha val="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31e30ca641a_0_202"/>
          <p:cNvSpPr txBox="1">
            <a:spLocks noGrp="1"/>
          </p:cNvSpPr>
          <p:nvPr>
            <p:ph type="body" idx="1"/>
          </p:nvPr>
        </p:nvSpPr>
        <p:spPr>
          <a:xfrm>
            <a:off x="453000" y="981075"/>
            <a:ext cx="9000000" cy="68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ja-JP">
                <a:solidFill>
                  <a:schemeClr val="dk1"/>
                </a:solidFill>
              </a:rPr>
              <a:t>今回の新規事業をどんな目的やゴールで進めようとしているのかを確認します。</a:t>
            </a:r>
            <a:endParaRPr dirty="0"/>
          </a:p>
        </p:txBody>
      </p:sp>
      <p:sp>
        <p:nvSpPr>
          <p:cNvPr id="216" name="Google Shape;216;g31e30ca641a_0_202"/>
          <p:cNvSpPr txBox="1">
            <a:spLocks noGrp="1"/>
          </p:cNvSpPr>
          <p:nvPr>
            <p:ph type="title"/>
          </p:nvPr>
        </p:nvSpPr>
        <p:spPr>
          <a:xfrm>
            <a:off x="453000" y="269220"/>
            <a:ext cx="900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ja-JP"/>
              <a:t>新規事業の前提条件は？</a:t>
            </a:r>
            <a:endParaRPr/>
          </a:p>
        </p:txBody>
      </p:sp>
      <p:graphicFrame>
        <p:nvGraphicFramePr>
          <p:cNvPr id="217" name="Google Shape;217;g31e30ca641a_0_202"/>
          <p:cNvGraphicFramePr/>
          <p:nvPr>
            <p:extLst>
              <p:ext uri="{D42A27DB-BD31-4B8C-83A1-F6EECF244321}">
                <p14:modId xmlns:p14="http://schemas.microsoft.com/office/powerpoint/2010/main" val="1245021719"/>
              </p:ext>
            </p:extLst>
          </p:nvPr>
        </p:nvGraphicFramePr>
        <p:xfrm>
          <a:off x="452438" y="1844675"/>
          <a:ext cx="9001125" cy="4324308"/>
        </p:xfrm>
        <a:graphic>
          <a:graphicData uri="http://schemas.openxmlformats.org/drawingml/2006/table">
            <a:tbl>
              <a:tblPr firstRow="1" bandRow="1">
                <a:noFill/>
                <a:tableStyleId>{DCD6C119-7719-430F-A56C-CCB66519B2EA}</a:tableStyleId>
              </a:tblPr>
              <a:tblGrid>
                <a:gridCol w="6145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5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321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300" b="1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質問事項</a:t>
                      </a:r>
                      <a:endParaRPr sz="1300" u="none" strike="noStrike" cap="non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72000" marT="108000" marB="108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-JP" sz="1100" b="1" u="none" strike="noStrike" cap="non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回答（下記は例）</a:t>
                      </a:r>
                      <a:endParaRPr sz="1100" u="none" strike="noStrike" cap="non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108000" marB="108000" anchor="ctr">
                    <a:lnL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778">
                <a:tc>
                  <a:txBody>
                    <a:bodyPr/>
                    <a:lstStyle/>
                    <a:p>
                      <a:pPr marL="190500" marR="0" lvl="0" indent="-165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目指す事業の大きさは？</a:t>
                      </a:r>
                      <a:r>
                        <a:rPr lang="ja-JP" sz="1200" u="none" strike="noStrike" cap="non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（ホームラン事業？ヒット事業？）</a:t>
                      </a:r>
                      <a:endParaRPr sz="1200" u="none" strike="noStrike" cap="non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ja-JP" sz="12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ヒット事業</a:t>
                      </a:r>
                      <a:endParaRPr sz="1400" i="0" u="none" strike="noStrike" cap="non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>
                    <a:lnL w="1270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778">
                <a:tc>
                  <a:txBody>
                    <a:bodyPr/>
                    <a:lstStyle/>
                    <a:p>
                      <a:pPr marL="190500" marR="0" lvl="0" indent="-165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目指す事業の具体的な事業目標は？</a:t>
                      </a:r>
                      <a:endParaRPr sz="1200" u="none" strike="noStrike" cap="non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ja-JP" sz="12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売上5億／年</a:t>
                      </a:r>
                      <a:endParaRPr sz="1400" i="0" u="none" strike="noStrike" cap="non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>
                    <a:lnL w="1270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1778">
                <a:tc>
                  <a:txBody>
                    <a:bodyPr/>
                    <a:lstStyle/>
                    <a:p>
                      <a:pPr marL="190500" marR="0" lvl="0" indent="-165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事業目標の達成期間は？</a:t>
                      </a:r>
                      <a:endParaRPr sz="1200" b="1" u="none" strike="noStrike" cap="non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ja-JP" sz="12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5年以内</a:t>
                      </a:r>
                      <a:endParaRPr sz="1400" b="1" i="0" u="none" strike="noStrike" cap="non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>
                    <a:lnL w="1270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778">
                <a:tc>
                  <a:txBody>
                    <a:bodyPr/>
                    <a:lstStyle/>
                    <a:p>
                      <a:pPr marL="190500" marR="0" lvl="0" indent="-165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既存事業との距離感は？</a:t>
                      </a:r>
                      <a:r>
                        <a:rPr lang="ja-JP" sz="1200" u="none" strike="noStrike" cap="non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（アンゾフのマトリクスで言うと？）</a:t>
                      </a:r>
                      <a:endParaRPr sz="1200" u="none" strike="noStrike" cap="non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ja-JP" sz="12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既存顧客へ新商品展開が理想</a:t>
                      </a:r>
                      <a:endParaRPr sz="1400" i="0" u="none" strike="noStrike" cap="non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>
                    <a:lnL w="1270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1778">
                <a:tc>
                  <a:txBody>
                    <a:bodyPr/>
                    <a:lstStyle/>
                    <a:p>
                      <a:pPr marL="190500" marR="0" lvl="0" indent="-165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市場の攻め方で思い描いているものは？</a:t>
                      </a:r>
                      <a:r>
                        <a:rPr lang="ja-JP" sz="1200" u="none" strike="noStrike" cap="non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（新市場創造？後発参入でもOK？）</a:t>
                      </a:r>
                      <a:endParaRPr sz="1200" u="none" strike="noStrike" cap="non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ja-JP" sz="12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後発参入でもOK</a:t>
                      </a:r>
                      <a:endParaRPr sz="1400" i="0" u="none" strike="noStrike" cap="non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>
                    <a:lnL w="1270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646">
                <a:tc>
                  <a:txBody>
                    <a:bodyPr/>
                    <a:lstStyle/>
                    <a:p>
                      <a:pPr marL="190500" marR="0" lvl="0" indent="-165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事業ポートフォリオの中での位置づけは？</a:t>
                      </a:r>
                      <a:r>
                        <a:rPr lang="ja-JP" sz="1200" u="none" strike="noStrike" cap="non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（フロント商材？バックエンド商材？）</a:t>
                      </a:r>
                      <a:endParaRPr sz="1200" u="none" strike="noStrike" cap="non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ja-JP" sz="12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アップセルに繋がる</a:t>
                      </a:r>
                      <a:endParaRPr sz="1200" b="1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ja-JP" sz="12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バックエンド商材</a:t>
                      </a:r>
                      <a:endParaRPr sz="1400" i="0" u="none" strike="noStrike" cap="non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>
                    <a:lnL w="1270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646">
                <a:tc>
                  <a:txBody>
                    <a:bodyPr/>
                    <a:lstStyle/>
                    <a:p>
                      <a:pPr marL="190500" marR="0" lvl="0" indent="-165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本新規事業に許される投資額は？</a:t>
                      </a:r>
                      <a:endParaRPr sz="1200" b="1" u="none" strike="noStrike" cap="none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ja-JP" sz="12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初期費用：2000万円</a:t>
                      </a:r>
                      <a:endParaRPr sz="1200" b="1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ja-JP" sz="12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検証後の運営費用：5000万円/年</a:t>
                      </a:r>
                      <a:endParaRPr sz="1200" b="1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>
                    <a:lnL w="1270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1778">
                <a:tc>
                  <a:txBody>
                    <a:bodyPr/>
                    <a:lstStyle/>
                    <a:p>
                      <a:pPr marL="190500" marR="0" lvl="0" indent="-165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-JP" sz="1200" b="1" u="none" strike="noStrike" cap="none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社内での承認が通っ</a:t>
                      </a:r>
                      <a:r>
                        <a:rPr lang="ja-JP" sz="1200" b="1">
                          <a:solidFill>
                            <a:schemeClr val="dk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た場合の体制は？</a:t>
                      </a:r>
                      <a:r>
                        <a:rPr lang="ja-JP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（専任？or兼任？）</a:t>
                      </a:r>
                      <a:endParaRPr sz="1200" b="1" u="none" strike="noStrike" cap="none" dirty="0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72000" marT="72000" marB="7200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ja-JP" sz="1200" b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本業：新規事業＝6:4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6000" marR="36000" marT="72000" marB="72000" anchor="ctr">
                    <a:lnL w="12700" cap="flat" cmpd="sng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AIRU-PPTテーマ202308">
  <a:themeElements>
    <a:clrScheme name="SAIRU Thema 2020">
      <a:dk1>
        <a:srgbClr val="1B224C"/>
      </a:dk1>
      <a:lt1>
        <a:srgbClr val="FFFFFF"/>
      </a:lt1>
      <a:dk2>
        <a:srgbClr val="1B224C"/>
      </a:dk2>
      <a:lt2>
        <a:srgbClr val="FFFFFF"/>
      </a:lt2>
      <a:accent1>
        <a:srgbClr val="1B224C"/>
      </a:accent1>
      <a:accent2>
        <a:srgbClr val="AA312D"/>
      </a:accent2>
      <a:accent3>
        <a:srgbClr val="AFAFAF"/>
      </a:accent3>
      <a:accent4>
        <a:srgbClr val="141400"/>
      </a:accent4>
      <a:accent5>
        <a:srgbClr val="00A9EF"/>
      </a:accent5>
      <a:accent6>
        <a:srgbClr val="00ACBA"/>
      </a:accent6>
      <a:hlink>
        <a:srgbClr val="00ACBA"/>
      </a:hlink>
      <a:folHlink>
        <a:srgbClr val="00ACB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968</Words>
  <Application>Microsoft Macintosh PowerPoint</Application>
  <PresentationFormat>A4 210 x 297 mm</PresentationFormat>
  <Paragraphs>150</Paragraphs>
  <Slides>9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3" baseType="lpstr">
      <vt:lpstr>MS PGothic</vt:lpstr>
      <vt:lpstr>Noto Sans Symbols</vt:lpstr>
      <vt:lpstr>Arial</vt:lpstr>
      <vt:lpstr>SAIRU-PPTテーマ202308</vt:lpstr>
      <vt:lpstr>新規事業の8つの目的</vt:lpstr>
      <vt:lpstr>新規事業の8つの目的</vt:lpstr>
      <vt:lpstr>新規事業の承認を決定する人への ヒアリングシート</vt:lpstr>
      <vt:lpstr>今回の新規事業の目的は？</vt:lpstr>
      <vt:lpstr>新規事業の前提条件は？</vt:lpstr>
      <vt:lpstr>参考：事業領域の選定</vt:lpstr>
      <vt:lpstr>（回答例） 新規事業の承認を決定する人への ヒアリングシート</vt:lpstr>
      <vt:lpstr>今回の新規事業の目的は？</vt:lpstr>
      <vt:lpstr>新規事業の前提条件は？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SAIRU</dc:creator>
  <cp:lastModifiedBy>矢野 絢子</cp:lastModifiedBy>
  <cp:revision>8</cp:revision>
  <dcterms:created xsi:type="dcterms:W3CDTF">2012-07-27T23:28:17Z</dcterms:created>
  <dcterms:modified xsi:type="dcterms:W3CDTF">2025-01-20T02:28:52Z</dcterms:modified>
</cp:coreProperties>
</file>