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906000" cy="6858000" type="A4"/>
  <p:notesSz cx="7104063" cy="102346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8" roundtripDataSignature="AMtx7mjH7hGhZazIUxkd4NlWGBQGX18zW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65172F9-8A8A-4FB0-8FCD-8C1A47B9482E}">
  <a:tblStyle styleId="{665172F9-8A8A-4FB0-8FCD-8C1A47B9482E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  <a:tblStyle styleId="{0D91A541-2DF4-4E9B-B6DF-9D9BD8E7F07F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58"/>
  </p:normalViewPr>
  <p:slideViewPr>
    <p:cSldViewPr snapToGrid="0">
      <p:cViewPr varScale="1">
        <p:scale>
          <a:sx n="120" d="100"/>
          <a:sy n="120" d="100"/>
        </p:scale>
        <p:origin x="165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3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10" Type="http://schemas.openxmlformats.org/officeDocument/2006/relationships/viewProps" Target="viewProps.xml"/><Relationship Id="rId4" Type="http://schemas.openxmlformats.org/officeDocument/2006/relationships/notesMaster" Target="notesMasters/notes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78427" cy="5135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75" tIns="49525" rIns="99075" bIns="495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4023992" y="0"/>
            <a:ext cx="3078427" cy="5135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75" tIns="49525" rIns="99075" bIns="49525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057275" y="1279525"/>
            <a:ext cx="4989513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75" tIns="49525" rIns="99075" bIns="495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721107"/>
            <a:ext cx="3078427" cy="5135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75" tIns="49525" rIns="99075" bIns="4952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75" tIns="49525" rIns="99075" bIns="495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ja-JP" sz="13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‹#›</a:t>
            </a:fld>
            <a:endParaRPr sz="1300" b="0" i="0" u="none" strike="noStrike" cap="none">
              <a:solidFill>
                <a:schemeClr val="dk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57275" y="1279525"/>
            <a:ext cx="4989513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2" name="Google Shape;82;p51:notes"/>
          <p:cNvSpPr txBox="1">
            <a:spLocks noGrp="1"/>
          </p:cNvSpPr>
          <p:nvPr>
            <p:ph type="body" idx="1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75" tIns="49525" rIns="99075" bIns="495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3" name="Google Shape;83;p51:notes"/>
          <p:cNvSpPr txBox="1">
            <a:spLocks noGrp="1"/>
          </p:cNvSpPr>
          <p:nvPr>
            <p:ph type="sldNum" idx="12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75" tIns="49525" rIns="99075" bIns="495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 altLang="ja-JP"/>
              <a:t>0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31848b69b6c_0_0:notes"/>
          <p:cNvSpPr txBox="1">
            <a:spLocks noGrp="1"/>
          </p:cNvSpPr>
          <p:nvPr>
            <p:ph type="body" idx="1"/>
          </p:nvPr>
        </p:nvSpPr>
        <p:spPr>
          <a:xfrm>
            <a:off x="711200" y="4926013"/>
            <a:ext cx="5683200" cy="40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7" name="Google Shape;107;g31848b69b6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57275" y="1279525"/>
            <a:ext cx="4991100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表紙-A">
  <p:cSld name="表紙-A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118"/>
          <p:cNvSpPr txBox="1">
            <a:spLocks noGrp="1"/>
          </p:cNvSpPr>
          <p:nvPr>
            <p:ph type="ctrTitle"/>
          </p:nvPr>
        </p:nvSpPr>
        <p:spPr>
          <a:xfrm>
            <a:off x="1188017" y="2519048"/>
            <a:ext cx="7773104" cy="15500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spAutoFit/>
          </a:bodyPr>
          <a:lstStyle>
            <a:lvl1pPr lv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MS PGothic"/>
              <a:buNone/>
              <a:defRPr sz="4800" b="0" i="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1pPr>
            <a:lvl2pPr lvl="1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6" name="Google Shape;16;p11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92221" y="5104938"/>
            <a:ext cx="1845199" cy="618141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118"/>
          <p:cNvSpPr txBox="1"/>
          <p:nvPr/>
        </p:nvSpPr>
        <p:spPr>
          <a:xfrm>
            <a:off x="3037840" y="5255588"/>
            <a:ext cx="5923281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ja-JP" sz="2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株式会社才流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18;p118"/>
          <p:cNvSpPr/>
          <p:nvPr/>
        </p:nvSpPr>
        <p:spPr>
          <a:xfrm>
            <a:off x="1" y="0"/>
            <a:ext cx="95794" cy="685800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rgbClr val="131837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表紙-B">
  <p:cSld name="表紙-B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Google Shape;69;p125" descr="人, 男性, 立っている, 壁 が含まれている画像&#10;&#10;&#10;&#10;自動的に生成された説明"/>
          <p:cNvPicPr preferRelativeResize="0"/>
          <p:nvPr/>
        </p:nvPicPr>
        <p:blipFill rotWithShape="1">
          <a:blip r:embed="rId2">
            <a:alphaModFix/>
          </a:blip>
          <a:srcRect l="-1"/>
          <a:stretch/>
        </p:blipFill>
        <p:spPr>
          <a:xfrm>
            <a:off x="0" y="0"/>
            <a:ext cx="993244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125"/>
          <p:cNvSpPr/>
          <p:nvPr/>
        </p:nvSpPr>
        <p:spPr>
          <a:xfrm>
            <a:off x="914400" y="1136672"/>
            <a:ext cx="8991600" cy="4401980"/>
          </a:xfrm>
          <a:prstGeom prst="rect">
            <a:avLst/>
          </a:prstGeom>
          <a:solidFill>
            <a:schemeClr val="dk1">
              <a:alpha val="83529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71" name="Google Shape;71;p125"/>
          <p:cNvSpPr txBox="1">
            <a:spLocks noGrp="1"/>
          </p:cNvSpPr>
          <p:nvPr>
            <p:ph type="ctrTitle"/>
          </p:nvPr>
        </p:nvSpPr>
        <p:spPr>
          <a:xfrm>
            <a:off x="1767840" y="2086486"/>
            <a:ext cx="7337924" cy="16754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S PGothic"/>
              <a:buNone/>
              <a:defRPr sz="3600" b="0" i="0">
                <a:solidFill>
                  <a:schemeClr val="lt1"/>
                </a:solidFill>
                <a:latin typeface="MS PGothic"/>
                <a:ea typeface="MS PGothic"/>
                <a:cs typeface="MS PGothic"/>
                <a:sym typeface="MS PGothic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72" name="Google Shape;72;p125"/>
          <p:cNvCxnSpPr/>
          <p:nvPr/>
        </p:nvCxnSpPr>
        <p:spPr>
          <a:xfrm>
            <a:off x="1767840" y="4934483"/>
            <a:ext cx="7337924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73" name="Google Shape;73;p1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67840" y="4429908"/>
            <a:ext cx="1353047" cy="281885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p125"/>
          <p:cNvSpPr txBox="1"/>
          <p:nvPr/>
        </p:nvSpPr>
        <p:spPr>
          <a:xfrm>
            <a:off x="3358774" y="4502353"/>
            <a:ext cx="1259960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ja-JP" sz="1600" b="0" i="0" u="none" strike="noStrike" cap="none">
                <a:solidFill>
                  <a:schemeClr val="lt1"/>
                </a:solidFill>
                <a:latin typeface="MS PGothic"/>
                <a:ea typeface="MS PGothic"/>
                <a:cs typeface="MS PGothic"/>
                <a:sym typeface="MS PGothic"/>
              </a:rPr>
              <a:t>株式会社才流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目次 1">
  <p:cSld name="1_目次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c5f232ef2b_0_315"/>
          <p:cNvSpPr txBox="1">
            <a:spLocks noGrp="1"/>
          </p:cNvSpPr>
          <p:nvPr>
            <p:ph type="sldNum" idx="12"/>
          </p:nvPr>
        </p:nvSpPr>
        <p:spPr>
          <a:xfrm>
            <a:off x="9695726" y="6670869"/>
            <a:ext cx="136200" cy="13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  <p:sp>
        <p:nvSpPr>
          <p:cNvPr id="77" name="Google Shape;77;gc5f232ef2b_0_315"/>
          <p:cNvSpPr txBox="1">
            <a:spLocks noGrp="1"/>
          </p:cNvSpPr>
          <p:nvPr>
            <p:ph type="body" idx="1"/>
          </p:nvPr>
        </p:nvSpPr>
        <p:spPr>
          <a:xfrm>
            <a:off x="628832" y="1172624"/>
            <a:ext cx="8648400" cy="507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1pPr>
            <a:lvl2pPr marL="914400" lvl="1" indent="-330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2pPr>
            <a:lvl3pPr marL="1371600" lvl="2" indent="-330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3pPr>
            <a:lvl4pPr marL="1828800" lvl="3" indent="-330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8" name="Google Shape;78;gc5f232ef2b_0_315"/>
          <p:cNvSpPr txBox="1">
            <a:spLocks noGrp="1"/>
          </p:cNvSpPr>
          <p:nvPr>
            <p:ph type="title"/>
          </p:nvPr>
        </p:nvSpPr>
        <p:spPr>
          <a:xfrm>
            <a:off x="628831" y="283264"/>
            <a:ext cx="8648400" cy="39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79" name="Google Shape;79;gc5f232ef2b_0_315"/>
          <p:cNvCxnSpPr/>
          <p:nvPr/>
        </p:nvCxnSpPr>
        <p:spPr>
          <a:xfrm>
            <a:off x="628831" y="756127"/>
            <a:ext cx="864840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目次">
  <p:cSld name="目次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gc5f232ef2b_0_190"/>
          <p:cNvSpPr/>
          <p:nvPr/>
        </p:nvSpPr>
        <p:spPr>
          <a:xfrm>
            <a:off x="0" y="0"/>
            <a:ext cx="99060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21" name="Google Shape;21;gc5f232ef2b_0_190"/>
          <p:cNvSpPr txBox="1">
            <a:spLocks noGrp="1"/>
          </p:cNvSpPr>
          <p:nvPr>
            <p:ph type="body" idx="1"/>
          </p:nvPr>
        </p:nvSpPr>
        <p:spPr>
          <a:xfrm>
            <a:off x="628468" y="1309671"/>
            <a:ext cx="8648700" cy="50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●"/>
              <a:defRPr b="0" i="0">
                <a:latin typeface="MS PGothic"/>
                <a:ea typeface="MS PGothic"/>
                <a:cs typeface="MS PGothic"/>
                <a:sym typeface="MS PGothic"/>
              </a:defRPr>
            </a:lvl1pPr>
            <a:lvl2pPr marL="914400" lvl="1" indent="-30988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280"/>
              <a:buChar char="•"/>
              <a:defRPr b="0" i="0">
                <a:latin typeface="MS PGothic"/>
                <a:ea typeface="MS PGothic"/>
                <a:cs typeface="MS PGothic"/>
                <a:sym typeface="MS PGothic"/>
              </a:defRPr>
            </a:lvl2pPr>
            <a:lvl3pPr marL="1371600" lvl="2" indent="-30988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280"/>
              <a:buChar char="•"/>
              <a:defRPr b="0" i="0">
                <a:latin typeface="MS PGothic"/>
                <a:ea typeface="MS PGothic"/>
                <a:cs typeface="MS PGothic"/>
                <a:sym typeface="MS PGothic"/>
              </a:defRPr>
            </a:lvl3pPr>
            <a:lvl4pPr marL="1828800" lvl="3" indent="-30988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280"/>
              <a:buChar char="•"/>
              <a:defRPr b="0" i="0">
                <a:latin typeface="MS PGothic"/>
                <a:ea typeface="MS PGothic"/>
                <a:cs typeface="MS PGothic"/>
                <a:sym typeface="MS PGothic"/>
              </a:defRPr>
            </a:lvl4pPr>
            <a:lvl5pPr marL="2286000" lvl="4" indent="-309879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280"/>
              <a:buChar char="•"/>
              <a:defRPr b="0" i="0">
                <a:latin typeface="MS PGothic"/>
                <a:ea typeface="MS PGothic"/>
                <a:cs typeface="MS PGothic"/>
                <a:sym typeface="MS PGothic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22" name="Google Shape;22;gc5f232ef2b_0_190"/>
          <p:cNvCxnSpPr/>
          <p:nvPr/>
        </p:nvCxnSpPr>
        <p:spPr>
          <a:xfrm>
            <a:off x="0" y="790567"/>
            <a:ext cx="99060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3" name="Google Shape;23;gc5f232ef2b_0_190"/>
          <p:cNvSpPr txBox="1">
            <a:spLocks noGrp="1"/>
          </p:cNvSpPr>
          <p:nvPr>
            <p:ph type="ftr" idx="11"/>
          </p:nvPr>
        </p:nvSpPr>
        <p:spPr>
          <a:xfrm>
            <a:off x="8684355" y="6577352"/>
            <a:ext cx="867000" cy="1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>
                <a:latin typeface="MS PGothic"/>
                <a:ea typeface="MS PGothic"/>
                <a:cs typeface="MS PGothic"/>
                <a:sym typeface="MS PGothic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gc5f232ef2b_0_190"/>
          <p:cNvSpPr txBox="1">
            <a:spLocks noGrp="1"/>
          </p:cNvSpPr>
          <p:nvPr>
            <p:ph type="sldNum" idx="12"/>
          </p:nvPr>
        </p:nvSpPr>
        <p:spPr>
          <a:xfrm>
            <a:off x="9551346" y="6582243"/>
            <a:ext cx="217200" cy="1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  <p:sp>
        <p:nvSpPr>
          <p:cNvPr id="25" name="Google Shape;25;gc5f232ef2b_0_190"/>
          <p:cNvSpPr txBox="1">
            <a:spLocks noGrp="1"/>
          </p:cNvSpPr>
          <p:nvPr>
            <p:ph type="title"/>
          </p:nvPr>
        </p:nvSpPr>
        <p:spPr>
          <a:xfrm>
            <a:off x="628833" y="373148"/>
            <a:ext cx="86484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S PGothic"/>
              <a:buNone/>
              <a:defRPr b="0" i="0">
                <a:latin typeface="MS PGothic"/>
                <a:ea typeface="MS PGothic"/>
                <a:cs typeface="MS PGothic"/>
                <a:sym typeface="MS PGothic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アジェンダ">
  <p:cSld name="アジェンダ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19"/>
          <p:cNvSpPr/>
          <p:nvPr/>
        </p:nvSpPr>
        <p:spPr>
          <a:xfrm>
            <a:off x="0" y="0"/>
            <a:ext cx="9906000" cy="486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cxnSp>
        <p:nvCxnSpPr>
          <p:cNvPr id="28" name="Google Shape;28;p119"/>
          <p:cNvCxnSpPr/>
          <p:nvPr/>
        </p:nvCxnSpPr>
        <p:spPr>
          <a:xfrm>
            <a:off x="0" y="790567"/>
            <a:ext cx="99060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9" name="Google Shape;29;p119"/>
          <p:cNvSpPr txBox="1">
            <a:spLocks noGrp="1"/>
          </p:cNvSpPr>
          <p:nvPr>
            <p:ph type="title"/>
          </p:nvPr>
        </p:nvSpPr>
        <p:spPr>
          <a:xfrm>
            <a:off x="628833" y="310088"/>
            <a:ext cx="8648335" cy="384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S PGothic"/>
              <a:buNone/>
              <a:defRPr b="0" i="0">
                <a:latin typeface="MS PGothic"/>
                <a:ea typeface="MS PGothic"/>
                <a:cs typeface="MS PGothic"/>
                <a:sym typeface="MS PGothic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19"/>
          <p:cNvSpPr txBox="1">
            <a:spLocks noGrp="1"/>
          </p:cNvSpPr>
          <p:nvPr>
            <p:ph type="ftr" idx="11"/>
          </p:nvPr>
        </p:nvSpPr>
        <p:spPr>
          <a:xfrm>
            <a:off x="8335455" y="6475785"/>
            <a:ext cx="1140344" cy="1710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19"/>
          <p:cNvSpPr txBox="1">
            <a:spLocks noGrp="1"/>
          </p:cNvSpPr>
          <p:nvPr>
            <p:ph type="sldNum" idx="12"/>
          </p:nvPr>
        </p:nvSpPr>
        <p:spPr>
          <a:xfrm>
            <a:off x="9496819" y="6480675"/>
            <a:ext cx="409181" cy="1710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  <p:sp>
        <p:nvSpPr>
          <p:cNvPr id="32" name="Google Shape;32;p119"/>
          <p:cNvSpPr txBox="1">
            <a:spLocks noGrp="1"/>
          </p:cNvSpPr>
          <p:nvPr>
            <p:ph type="body" idx="1"/>
          </p:nvPr>
        </p:nvSpPr>
        <p:spPr>
          <a:xfrm>
            <a:off x="628833" y="1532503"/>
            <a:ext cx="8648700" cy="393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normAutofit/>
          </a:bodyPr>
          <a:lstStyle>
            <a:lvl1pPr marL="457200" lvl="0" indent="-36576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160"/>
              <a:buFont typeface="Arial"/>
              <a:buAutoNum type="arabicPeriod"/>
              <a:defRPr/>
            </a:lvl1pPr>
            <a:lvl2pPr marL="914400" lvl="1" indent="-330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AutoNum type="arabicPeriod"/>
              <a:defRPr/>
            </a:lvl2pPr>
            <a:lvl3pPr marL="1371600" lvl="2" indent="-330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AutoNum type="arabicPeriod"/>
              <a:defRPr/>
            </a:lvl3pPr>
            <a:lvl4pPr marL="1828800" lvl="3" indent="-330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AutoNum type="arabicPeriod"/>
              <a:defRPr/>
            </a:lvl4pPr>
            <a:lvl5pPr marL="2286000" lvl="4" indent="-330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AutoNum type="arabicPeriod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中表紙">
  <p:cSld name="中表紙">
    <p:bg>
      <p:bgPr>
        <a:solidFill>
          <a:srgbClr val="F2F2F2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20"/>
          <p:cNvSpPr txBox="1">
            <a:spLocks noGrp="1"/>
          </p:cNvSpPr>
          <p:nvPr>
            <p:ph type="ctrTitle"/>
          </p:nvPr>
        </p:nvSpPr>
        <p:spPr>
          <a:xfrm>
            <a:off x="1263692" y="2876726"/>
            <a:ext cx="7378615" cy="7498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MS PGothic"/>
              <a:buNone/>
              <a:defRPr sz="4400" b="0" i="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1pPr>
            <a:lvl2pPr lvl="1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20"/>
          <p:cNvSpPr txBox="1">
            <a:spLocks noGrp="1"/>
          </p:cNvSpPr>
          <p:nvPr>
            <p:ph type="ftr" idx="11"/>
          </p:nvPr>
        </p:nvSpPr>
        <p:spPr>
          <a:xfrm>
            <a:off x="8335455" y="6475785"/>
            <a:ext cx="1140344" cy="1710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20"/>
          <p:cNvSpPr txBox="1">
            <a:spLocks noGrp="1"/>
          </p:cNvSpPr>
          <p:nvPr>
            <p:ph type="sldNum" idx="12"/>
          </p:nvPr>
        </p:nvSpPr>
        <p:spPr>
          <a:xfrm>
            <a:off x="9496819" y="6480675"/>
            <a:ext cx="409181" cy="1710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重要なメッセージ">
  <p:cSld name="重要なメッセージ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21"/>
          <p:cNvSpPr txBox="1">
            <a:spLocks noGrp="1"/>
          </p:cNvSpPr>
          <p:nvPr>
            <p:ph type="body" idx="1"/>
          </p:nvPr>
        </p:nvSpPr>
        <p:spPr>
          <a:xfrm>
            <a:off x="628650" y="1082589"/>
            <a:ext cx="8648700" cy="562238"/>
          </a:xfrm>
          <a:prstGeom prst="rect">
            <a:avLst/>
          </a:prstGeom>
          <a:solidFill>
            <a:schemeClr val="lt1"/>
          </a:solidFill>
          <a:ln w="3175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44000" tIns="108000" rIns="144000" bIns="144000" anchor="t" anchorCtr="0">
            <a:sp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Noto Sans Symbols"/>
              <a:buNone/>
              <a:defRPr sz="2000" b="0" i="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/>
            </a:lvl2pPr>
            <a:lvl3pPr marL="1371600" lvl="2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3pPr>
            <a:lvl4pPr marL="1828800" lvl="3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4pPr>
            <a:lvl5pPr marL="2286000" lvl="4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9" name="Google Shape;39;p121"/>
          <p:cNvSpPr/>
          <p:nvPr/>
        </p:nvSpPr>
        <p:spPr>
          <a:xfrm>
            <a:off x="0" y="0"/>
            <a:ext cx="9906000" cy="486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40" name="Google Shape;40;p121"/>
          <p:cNvSpPr txBox="1">
            <a:spLocks noGrp="1"/>
          </p:cNvSpPr>
          <p:nvPr>
            <p:ph type="title"/>
          </p:nvPr>
        </p:nvSpPr>
        <p:spPr>
          <a:xfrm>
            <a:off x="628833" y="310088"/>
            <a:ext cx="8648335" cy="384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S PGothic"/>
              <a:buNone/>
              <a:defRPr b="0" i="0">
                <a:latin typeface="MS PGothic"/>
                <a:ea typeface="MS PGothic"/>
                <a:cs typeface="MS PGothic"/>
                <a:sym typeface="MS PGothic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41" name="Google Shape;41;p121"/>
          <p:cNvCxnSpPr/>
          <p:nvPr/>
        </p:nvCxnSpPr>
        <p:spPr>
          <a:xfrm>
            <a:off x="0" y="790567"/>
            <a:ext cx="99060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42" name="Google Shape;42;p121"/>
          <p:cNvSpPr txBox="1">
            <a:spLocks noGrp="1"/>
          </p:cNvSpPr>
          <p:nvPr>
            <p:ph type="ftr" idx="11"/>
          </p:nvPr>
        </p:nvSpPr>
        <p:spPr>
          <a:xfrm>
            <a:off x="8335455" y="6475785"/>
            <a:ext cx="1140344" cy="1710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21"/>
          <p:cNvSpPr txBox="1">
            <a:spLocks noGrp="1"/>
          </p:cNvSpPr>
          <p:nvPr>
            <p:ph type="sldNum" idx="12"/>
          </p:nvPr>
        </p:nvSpPr>
        <p:spPr>
          <a:xfrm>
            <a:off x="9496819" y="6480675"/>
            <a:ext cx="409181" cy="1710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>
  <p:cSld name="タイトルのみ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22"/>
          <p:cNvSpPr/>
          <p:nvPr/>
        </p:nvSpPr>
        <p:spPr>
          <a:xfrm>
            <a:off x="0" y="0"/>
            <a:ext cx="9906000" cy="486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46" name="Google Shape;46;p122"/>
          <p:cNvSpPr txBox="1">
            <a:spLocks noGrp="1"/>
          </p:cNvSpPr>
          <p:nvPr>
            <p:ph type="title"/>
          </p:nvPr>
        </p:nvSpPr>
        <p:spPr>
          <a:xfrm>
            <a:off x="628833" y="310088"/>
            <a:ext cx="8648335" cy="384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S PGothic"/>
              <a:buNone/>
              <a:defRPr b="0" i="0">
                <a:latin typeface="MS PGothic"/>
                <a:ea typeface="MS PGothic"/>
                <a:cs typeface="MS PGothic"/>
                <a:sym typeface="MS PGothic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47" name="Google Shape;47;p122"/>
          <p:cNvCxnSpPr/>
          <p:nvPr/>
        </p:nvCxnSpPr>
        <p:spPr>
          <a:xfrm>
            <a:off x="0" y="790567"/>
            <a:ext cx="99060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48" name="Google Shape;48;p122"/>
          <p:cNvSpPr txBox="1">
            <a:spLocks noGrp="1"/>
          </p:cNvSpPr>
          <p:nvPr>
            <p:ph type="ftr" idx="11"/>
          </p:nvPr>
        </p:nvSpPr>
        <p:spPr>
          <a:xfrm>
            <a:off x="8335455" y="6475785"/>
            <a:ext cx="1140344" cy="1710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22"/>
          <p:cNvSpPr txBox="1">
            <a:spLocks noGrp="1"/>
          </p:cNvSpPr>
          <p:nvPr>
            <p:ph type="sldNum" idx="12"/>
          </p:nvPr>
        </p:nvSpPr>
        <p:spPr>
          <a:xfrm>
            <a:off x="9496819" y="6480675"/>
            <a:ext cx="409181" cy="1710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基本レイアウト">
  <p:cSld name="基本レイアウト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3"/>
          <p:cNvSpPr txBox="1">
            <a:spLocks noGrp="1"/>
          </p:cNvSpPr>
          <p:nvPr>
            <p:ph type="body" idx="1"/>
          </p:nvPr>
        </p:nvSpPr>
        <p:spPr>
          <a:xfrm>
            <a:off x="628830" y="1082590"/>
            <a:ext cx="8648337" cy="590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norm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80"/>
              <a:buNone/>
              <a:defRPr sz="1600" b="0" i="0">
                <a:latin typeface="MS PGothic"/>
                <a:ea typeface="MS PGothic"/>
                <a:cs typeface="MS PGothic"/>
                <a:sym typeface="MS PGothic"/>
              </a:defRPr>
            </a:lvl1pPr>
            <a:lvl2pPr marL="914400" lvl="1" indent="-22860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/>
            </a:lvl2pPr>
            <a:lvl3pPr marL="1371600" lvl="2" indent="-22860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/>
            </a:lvl3pPr>
            <a:lvl4pPr marL="1828800" lvl="3" indent="-22860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/>
            </a:lvl4pPr>
            <a:lvl5pPr marL="2286000" lvl="4" indent="-22860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123"/>
          <p:cNvSpPr/>
          <p:nvPr/>
        </p:nvSpPr>
        <p:spPr>
          <a:xfrm>
            <a:off x="0" y="0"/>
            <a:ext cx="9906000" cy="486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cxnSp>
        <p:nvCxnSpPr>
          <p:cNvPr id="53" name="Google Shape;53;p123"/>
          <p:cNvCxnSpPr/>
          <p:nvPr/>
        </p:nvCxnSpPr>
        <p:spPr>
          <a:xfrm>
            <a:off x="0" y="790567"/>
            <a:ext cx="99060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54" name="Google Shape;54;p123"/>
          <p:cNvSpPr txBox="1">
            <a:spLocks noGrp="1"/>
          </p:cNvSpPr>
          <p:nvPr>
            <p:ph type="title"/>
          </p:nvPr>
        </p:nvSpPr>
        <p:spPr>
          <a:xfrm>
            <a:off x="628833" y="310088"/>
            <a:ext cx="8648335" cy="384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S PGothic"/>
              <a:buNone/>
              <a:defRPr b="0" i="0">
                <a:latin typeface="MS PGothic"/>
                <a:ea typeface="MS PGothic"/>
                <a:cs typeface="MS PGothic"/>
                <a:sym typeface="MS PGothic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23"/>
          <p:cNvSpPr txBox="1">
            <a:spLocks noGrp="1"/>
          </p:cNvSpPr>
          <p:nvPr>
            <p:ph type="ftr" idx="11"/>
          </p:nvPr>
        </p:nvSpPr>
        <p:spPr>
          <a:xfrm>
            <a:off x="8335455" y="6475785"/>
            <a:ext cx="1140344" cy="1710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23"/>
          <p:cNvSpPr txBox="1">
            <a:spLocks noGrp="1"/>
          </p:cNvSpPr>
          <p:nvPr>
            <p:ph type="sldNum" idx="12"/>
          </p:nvPr>
        </p:nvSpPr>
        <p:spPr>
          <a:xfrm>
            <a:off x="9496819" y="6480675"/>
            <a:ext cx="409181" cy="1710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重要なメッセージ(箇条書き)">
  <p:cSld name="重要なメッセージ(箇条書き)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24"/>
          <p:cNvSpPr txBox="1">
            <a:spLocks noGrp="1"/>
          </p:cNvSpPr>
          <p:nvPr>
            <p:ph type="body" idx="1"/>
          </p:nvPr>
        </p:nvSpPr>
        <p:spPr>
          <a:xfrm>
            <a:off x="628832" y="1086050"/>
            <a:ext cx="8648336" cy="1239346"/>
          </a:xfrm>
          <a:prstGeom prst="rect">
            <a:avLst/>
          </a:prstGeom>
          <a:solidFill>
            <a:schemeClr val="lt1"/>
          </a:solidFill>
          <a:ln w="3175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80000" tIns="108000" rIns="180000" bIns="108000" anchor="t" anchorCtr="0">
            <a:spAutoFit/>
          </a:bodyPr>
          <a:lstStyle>
            <a:lvl1pPr marL="457200" marR="0" lvl="0" indent="-32004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●"/>
              <a:defRPr sz="1800" b="0" i="0">
                <a:latin typeface="MS PGothic"/>
                <a:ea typeface="MS PGothic"/>
                <a:cs typeface="MS PGothic"/>
                <a:sym typeface="MS PGothic"/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/>
            </a:lvl2pPr>
            <a:lvl3pPr marL="1371600" lvl="2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3pPr>
            <a:lvl4pPr marL="1828800" lvl="3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4pPr>
            <a:lvl5pPr marL="2286000" lvl="4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9" name="Google Shape;59;p124"/>
          <p:cNvSpPr txBox="1">
            <a:spLocks noGrp="1"/>
          </p:cNvSpPr>
          <p:nvPr>
            <p:ph type="title"/>
          </p:nvPr>
        </p:nvSpPr>
        <p:spPr>
          <a:xfrm>
            <a:off x="628833" y="310088"/>
            <a:ext cx="8648335" cy="384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S PGothic"/>
              <a:buNone/>
              <a:defRPr b="0" i="0">
                <a:latin typeface="MS PGothic"/>
                <a:ea typeface="MS PGothic"/>
                <a:cs typeface="MS PGothic"/>
                <a:sym typeface="MS PGothic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24"/>
          <p:cNvSpPr/>
          <p:nvPr/>
        </p:nvSpPr>
        <p:spPr>
          <a:xfrm>
            <a:off x="0" y="0"/>
            <a:ext cx="9906000" cy="486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cxnSp>
        <p:nvCxnSpPr>
          <p:cNvPr id="61" name="Google Shape;61;p124"/>
          <p:cNvCxnSpPr/>
          <p:nvPr/>
        </p:nvCxnSpPr>
        <p:spPr>
          <a:xfrm>
            <a:off x="0" y="790567"/>
            <a:ext cx="99060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62" name="Google Shape;62;p124"/>
          <p:cNvSpPr txBox="1">
            <a:spLocks noGrp="1"/>
          </p:cNvSpPr>
          <p:nvPr>
            <p:ph type="ftr" idx="11"/>
          </p:nvPr>
        </p:nvSpPr>
        <p:spPr>
          <a:xfrm>
            <a:off x="8335455" y="6475785"/>
            <a:ext cx="1140344" cy="1710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24"/>
          <p:cNvSpPr txBox="1">
            <a:spLocks noGrp="1"/>
          </p:cNvSpPr>
          <p:nvPr>
            <p:ph type="sldNum" idx="12"/>
          </p:nvPr>
        </p:nvSpPr>
        <p:spPr>
          <a:xfrm>
            <a:off x="9496819" y="6480675"/>
            <a:ext cx="409181" cy="1710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白紙">
  <p:cSld name="白紙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26"/>
          <p:cNvSpPr/>
          <p:nvPr/>
        </p:nvSpPr>
        <p:spPr>
          <a:xfrm>
            <a:off x="0" y="0"/>
            <a:ext cx="9906000" cy="486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66" name="Google Shape;66;p126"/>
          <p:cNvSpPr txBox="1">
            <a:spLocks noGrp="1"/>
          </p:cNvSpPr>
          <p:nvPr>
            <p:ph type="ftr" idx="11"/>
          </p:nvPr>
        </p:nvSpPr>
        <p:spPr>
          <a:xfrm>
            <a:off x="8335455" y="6475785"/>
            <a:ext cx="1140344" cy="1710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26"/>
          <p:cNvSpPr txBox="1">
            <a:spLocks noGrp="1"/>
          </p:cNvSpPr>
          <p:nvPr>
            <p:ph type="sldNum" idx="12"/>
          </p:nvPr>
        </p:nvSpPr>
        <p:spPr>
          <a:xfrm>
            <a:off x="9496819" y="6480675"/>
            <a:ext cx="409181" cy="1710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17"/>
          <p:cNvSpPr txBox="1">
            <a:spLocks noGrp="1"/>
          </p:cNvSpPr>
          <p:nvPr>
            <p:ph type="body" idx="1"/>
          </p:nvPr>
        </p:nvSpPr>
        <p:spPr>
          <a:xfrm>
            <a:off x="628832" y="1187669"/>
            <a:ext cx="8648336" cy="5086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normAutofit/>
          </a:bodyPr>
          <a:lstStyle>
            <a:lvl1pPr marL="457200" marR="0" lvl="0" indent="-3200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1pPr>
            <a:lvl2pPr marL="914400" marR="0" lvl="1" indent="-3098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2pPr>
            <a:lvl3pPr marL="1371600" marR="0" lvl="2" indent="-3098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3pPr>
            <a:lvl4pPr marL="1828800" marR="0" lvl="3" indent="-3098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4pPr>
            <a:lvl5pPr marL="2286000" marR="0" lvl="4" indent="-309879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17"/>
          <p:cNvSpPr txBox="1">
            <a:spLocks noGrp="1"/>
          </p:cNvSpPr>
          <p:nvPr>
            <p:ph type="title"/>
          </p:nvPr>
        </p:nvSpPr>
        <p:spPr>
          <a:xfrm>
            <a:off x="628833" y="310088"/>
            <a:ext cx="8648335" cy="384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S PGothic"/>
              <a:buNone/>
              <a:defRPr sz="20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17"/>
          <p:cNvSpPr txBox="1">
            <a:spLocks noGrp="1"/>
          </p:cNvSpPr>
          <p:nvPr>
            <p:ph type="sldNum" idx="12"/>
          </p:nvPr>
        </p:nvSpPr>
        <p:spPr>
          <a:xfrm>
            <a:off x="9496819" y="6480675"/>
            <a:ext cx="409181" cy="1710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  <p:sp>
        <p:nvSpPr>
          <p:cNvPr id="13" name="Google Shape;13;p117"/>
          <p:cNvSpPr txBox="1">
            <a:spLocks noGrp="1"/>
          </p:cNvSpPr>
          <p:nvPr>
            <p:ph type="ftr" idx="11"/>
          </p:nvPr>
        </p:nvSpPr>
        <p:spPr>
          <a:xfrm>
            <a:off x="8335455" y="6475785"/>
            <a:ext cx="1140344" cy="1710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7F7F7F"/>
                </a:solidFill>
                <a:latin typeface="MS PGothic"/>
                <a:ea typeface="MS PGothic"/>
                <a:cs typeface="MS PGothic"/>
                <a:sym typeface="MS P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51"/>
          <p:cNvSpPr txBox="1">
            <a:spLocks noGrp="1"/>
          </p:cNvSpPr>
          <p:nvPr>
            <p:ph type="title"/>
          </p:nvPr>
        </p:nvSpPr>
        <p:spPr>
          <a:xfrm>
            <a:off x="628833" y="310088"/>
            <a:ext cx="8648335" cy="384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S PGothic"/>
              <a:buNone/>
            </a:pPr>
            <a:r>
              <a:rPr lang="ja-JP" b="1">
                <a:latin typeface="Arial"/>
                <a:ea typeface="Arial"/>
                <a:cs typeface="Arial"/>
                <a:sym typeface="Arial"/>
              </a:rPr>
              <a:t>汎用カスタマージャーニーマップ</a:t>
            </a:r>
            <a:r>
              <a:rPr lang="en-US" altLang="ja-JP" b="1" dirty="0">
                <a:latin typeface="Arial"/>
                <a:ea typeface="Arial"/>
                <a:cs typeface="Arial"/>
                <a:sym typeface="Arial"/>
              </a:rPr>
              <a:t>【</a:t>
            </a:r>
            <a:r>
              <a:rPr lang="ja-JP" b="1">
                <a:latin typeface="Arial"/>
                <a:ea typeface="Arial"/>
                <a:cs typeface="Arial"/>
                <a:sym typeface="Arial"/>
              </a:rPr>
              <a:t>DX推進担当</a:t>
            </a:r>
            <a:r>
              <a:rPr lang="ja-JP" altLang="en-US" b="1">
                <a:latin typeface="Arial"/>
                <a:ea typeface="Arial"/>
                <a:cs typeface="Arial"/>
                <a:sym typeface="Arial"/>
              </a:rPr>
              <a:t>者</a:t>
            </a:r>
            <a:r>
              <a:rPr lang="en-US" altLang="ja-JP" b="1" dirty="0">
                <a:latin typeface="Arial"/>
                <a:ea typeface="Arial"/>
                <a:cs typeface="Arial"/>
                <a:sym typeface="Arial"/>
              </a:rPr>
              <a:t>】</a:t>
            </a:r>
            <a:endParaRPr b="1" dirty="0"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86" name="Google Shape;86;p51"/>
          <p:cNvGraphicFramePr/>
          <p:nvPr>
            <p:extLst>
              <p:ext uri="{D42A27DB-BD31-4B8C-83A1-F6EECF244321}">
                <p14:modId xmlns:p14="http://schemas.microsoft.com/office/powerpoint/2010/main" val="3569130233"/>
              </p:ext>
            </p:extLst>
          </p:nvPr>
        </p:nvGraphicFramePr>
        <p:xfrm>
          <a:off x="628831" y="1739579"/>
          <a:ext cx="8648375" cy="4610390"/>
        </p:xfrm>
        <a:graphic>
          <a:graphicData uri="http://schemas.openxmlformats.org/drawingml/2006/table">
            <a:tbl>
              <a:tblPr>
                <a:noFill/>
                <a:tableStyleId>{665172F9-8A8A-4FB0-8FCD-8C1A47B9482E}</a:tableStyleId>
              </a:tblPr>
              <a:tblGrid>
                <a:gridCol w="1016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64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5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01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424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155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ja-JP" sz="1200" b="0" i="0" u="none" strike="noStrike" cap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行動</a:t>
                      </a:r>
                      <a:endParaRPr sz="16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8000" marR="108000" marT="108000" marB="108000" anchor="ctr">
                    <a:lnL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B224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Noto Sans Symbols"/>
                        <a:buNone/>
                      </a:pPr>
                      <a:endParaRPr sz="1000" b="1" i="0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000" marR="36000" marT="108000" marB="108000" anchor="b">
                    <a:lnL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Noto Sans Symbols"/>
                        <a:buNone/>
                      </a:pPr>
                      <a:endParaRPr sz="1000" b="1" i="0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000" marR="36000" marT="108000" marB="10800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Noto Sans Symbols"/>
                        <a:buNone/>
                      </a:pPr>
                      <a:endParaRPr sz="1000" b="1" i="0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000" marR="36000" marT="108000" marB="10800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Noto Sans Symbols"/>
                        <a:buNone/>
                      </a:pPr>
                      <a:endParaRPr sz="1000" b="1" i="0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000" marR="36000" marT="108000" marB="10800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75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ja-JP" sz="1200" b="0" i="0" u="none" strike="noStrike" cap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タッチ</a:t>
                      </a:r>
                      <a:br>
                        <a:rPr lang="ja-JP" sz="1200" b="0" i="0" u="none" strike="noStrike" cap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lang="ja-JP" sz="1200" b="0" i="0" u="none" strike="noStrike" cap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ポイント</a:t>
                      </a:r>
                      <a:endParaRPr sz="16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8000" marR="108000" marT="108000" marB="108000" anchor="ctr">
                    <a:lnL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B224C"/>
                    </a:solidFill>
                  </a:tcPr>
                </a:tc>
                <a:tc>
                  <a:txBody>
                    <a:bodyPr/>
                    <a:lstStyle/>
                    <a:p>
                      <a:pPr marL="136525" marR="0" lvl="0" indent="-14922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●"/>
                      </a:pPr>
                      <a:r>
                        <a:rPr lang="ja-JP" sz="1200">
                          <a:solidFill>
                            <a:schemeClr val="dk1"/>
                          </a:solidFill>
                        </a:rPr>
                        <a:t>IT系Webメディア</a:t>
                      </a:r>
                      <a:endParaRPr sz="1200" dirty="0">
                        <a:solidFill>
                          <a:schemeClr val="dk1"/>
                        </a:solidFill>
                      </a:endParaRPr>
                    </a:p>
                    <a:p>
                      <a:pPr marL="136525" marR="0" lvl="0" indent="-14922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Char char="●"/>
                      </a:pPr>
                      <a:r>
                        <a:rPr lang="ja-JP" sz="1200">
                          <a:solidFill>
                            <a:schemeClr val="dk1"/>
                          </a:solidFill>
                        </a:rPr>
                        <a:t>展示会</a:t>
                      </a:r>
                      <a:endParaRPr sz="120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136525" marR="0" lvl="0" indent="-14922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●"/>
                      </a:pPr>
                      <a:r>
                        <a:rPr lang="ja-JP" sz="120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検索エンジン</a:t>
                      </a:r>
                      <a:endParaRPr sz="120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136525" marR="0" lvl="0" indent="-14922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Char char="●"/>
                      </a:pPr>
                      <a:r>
                        <a:rPr lang="ja-JP" sz="1200">
                          <a:solidFill>
                            <a:schemeClr val="dk1"/>
                          </a:solidFill>
                        </a:rPr>
                        <a:t>S</a:t>
                      </a:r>
                      <a:r>
                        <a:rPr lang="en-US" altLang="ja-JP" sz="1200" dirty="0">
                          <a:solidFill>
                            <a:schemeClr val="dk1"/>
                          </a:solidFill>
                        </a:rPr>
                        <a:t>I</a:t>
                      </a:r>
                      <a:r>
                        <a:rPr lang="ja-JP" sz="1200">
                          <a:solidFill>
                            <a:schemeClr val="dk1"/>
                          </a:solidFill>
                        </a:rPr>
                        <a:t>erやコンサルティング会社</a:t>
                      </a:r>
                      <a:endParaRPr sz="1200" dirty="0">
                        <a:solidFill>
                          <a:schemeClr val="dk1"/>
                        </a:solidFill>
                      </a:endParaRPr>
                    </a:p>
                  </a:txBody>
                  <a:tcPr marL="108000" marR="72000" marT="108000" marB="108000" anchor="ctr">
                    <a:lnL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36525" marR="0" lvl="0" indent="-14922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●"/>
                      </a:pPr>
                      <a:r>
                        <a:rPr lang="ja-JP" sz="1200">
                          <a:solidFill>
                            <a:schemeClr val="dk1"/>
                          </a:solidFill>
                        </a:rPr>
                        <a:t>サービスサイト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136525" marR="0" lvl="0" indent="-14922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●"/>
                      </a:pPr>
                      <a:r>
                        <a:rPr lang="ja-JP" sz="1200" u="none" strike="noStrike" cap="none">
                          <a:solidFill>
                            <a:schemeClr val="dk1"/>
                          </a:solidFill>
                        </a:rPr>
                        <a:t>サービス資料</a:t>
                      </a:r>
                      <a:endParaRPr sz="12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108000" marR="72000" marT="108000" marB="108000" anchor="ctr">
                    <a:lnL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36525" marR="0" lvl="0" indent="-14922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Noto Sans Symbols"/>
                        <a:buChar char="●"/>
                      </a:pPr>
                      <a:r>
                        <a:rPr lang="ja-JP" sz="120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メール</a:t>
                      </a:r>
                      <a:endParaRPr sz="120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136525" marR="0" lvl="0" indent="-14922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●"/>
                      </a:pPr>
                      <a:r>
                        <a:rPr lang="ja-JP" sz="1200">
                          <a:solidFill>
                            <a:schemeClr val="dk1"/>
                          </a:solidFill>
                        </a:rPr>
                        <a:t>セミナー・</a:t>
                      </a:r>
                      <a:r>
                        <a:rPr lang="ja-JP" sz="1200" u="none" strike="noStrike" cap="none">
                          <a:solidFill>
                            <a:schemeClr val="dk1"/>
                          </a:solidFill>
                        </a:rPr>
                        <a:t>ウェビナー</a:t>
                      </a:r>
                      <a:endParaRPr sz="1200" u="none" strike="noStrike" cap="none">
                        <a:solidFill>
                          <a:schemeClr val="dk1"/>
                        </a:solidFill>
                      </a:endParaRPr>
                    </a:p>
                    <a:p>
                      <a:pPr marL="136525" marR="0" lvl="0" indent="-14922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●"/>
                      </a:pPr>
                      <a:r>
                        <a:rPr lang="ja-JP" sz="1200">
                          <a:solidFill>
                            <a:schemeClr val="dk1"/>
                          </a:solidFill>
                        </a:rPr>
                        <a:t>営業（</a:t>
                      </a:r>
                      <a:r>
                        <a:rPr lang="ja-JP" sz="1200" u="none" strike="noStrike" cap="none">
                          <a:solidFill>
                            <a:schemeClr val="dk1"/>
                          </a:solidFill>
                        </a:rPr>
                        <a:t>インサイドセールス</a:t>
                      </a:r>
                      <a:r>
                        <a:rPr lang="ja-JP" sz="1200">
                          <a:solidFill>
                            <a:schemeClr val="dk1"/>
                          </a:solidFill>
                        </a:rPr>
                        <a:t>）</a:t>
                      </a:r>
                      <a:endParaRPr sz="12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108000" marR="72000" marT="108000" marB="108000" anchor="ctr">
                    <a:lnL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36525" marR="0" lvl="0" indent="-14922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Noto Sans Symbols"/>
                        <a:buChar char="●"/>
                      </a:pPr>
                      <a:r>
                        <a:rPr lang="ja-JP" sz="1200" u="none" strike="noStrike" cap="none">
                          <a:solidFill>
                            <a:schemeClr val="dk1"/>
                          </a:solidFill>
                        </a:rPr>
                        <a:t>営業</a:t>
                      </a:r>
                      <a:endParaRPr sz="12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108000" marR="72000" marT="108000" marB="108000" anchor="ctr">
                    <a:lnL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51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ja-JP" sz="1200" b="0" i="0" u="none" strike="noStrike" cap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目的</a:t>
                      </a:r>
                      <a:endParaRPr sz="16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8000" marR="108000" marT="108000" marB="108000" anchor="ctr">
                    <a:lnL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B224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Noto Sans Symbols"/>
                        <a:buNone/>
                      </a:pPr>
                      <a:r>
                        <a:rPr lang="ja-JP" sz="1200">
                          <a:solidFill>
                            <a:schemeClr val="dk1"/>
                          </a:solidFill>
                        </a:rPr>
                        <a:t>〇〇を</a:t>
                      </a:r>
                      <a:endParaRPr sz="1200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Noto Sans Symbols"/>
                        <a:buNone/>
                      </a:pPr>
                      <a:r>
                        <a:rPr lang="ja-JP" sz="1200">
                          <a:solidFill>
                            <a:schemeClr val="dk1"/>
                          </a:solidFill>
                        </a:rPr>
                        <a:t>認知してもらう</a:t>
                      </a:r>
                      <a:endParaRPr sz="160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8000" marR="72000" marT="108000" marB="108000" anchor="ctr">
                    <a:lnL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Noto Sans Symbols"/>
                        <a:buNone/>
                      </a:pPr>
                      <a:r>
                        <a:rPr lang="ja-JP" sz="1200">
                          <a:solidFill>
                            <a:schemeClr val="dk1"/>
                          </a:solidFill>
                        </a:rPr>
                        <a:t>〇〇</a:t>
                      </a:r>
                      <a:r>
                        <a:rPr lang="ja-JP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の</a:t>
                      </a:r>
                      <a:r>
                        <a:rPr lang="ja-JP" sz="120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内容</a:t>
                      </a:r>
                      <a:r>
                        <a:rPr lang="ja-JP" altLang="en-US" sz="120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や</a:t>
                      </a:r>
                      <a:r>
                        <a:rPr lang="ja-JP" sz="120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強みを</a:t>
                      </a:r>
                      <a:endParaRPr sz="120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Noto Sans Symbols"/>
                        <a:buNone/>
                      </a:pPr>
                      <a:r>
                        <a:rPr lang="ja-JP" sz="120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理解してもらう</a:t>
                      </a:r>
                      <a:endParaRPr sz="120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8000" marR="72000" marT="108000" marB="108000" anchor="ctr">
                    <a:lnL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Noto Sans Symbols"/>
                        <a:buNone/>
                      </a:pPr>
                      <a:r>
                        <a:rPr lang="ja-JP" sz="1200" u="none" strike="noStrike" cap="none">
                          <a:solidFill>
                            <a:schemeClr val="dk1"/>
                          </a:solidFill>
                        </a:rPr>
                        <a:t>自社の</a:t>
                      </a:r>
                      <a:r>
                        <a:rPr lang="ja-JP" sz="120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課題を</a:t>
                      </a:r>
                      <a:r>
                        <a:rPr lang="ja-JP" sz="1200">
                          <a:solidFill>
                            <a:schemeClr val="dk1"/>
                          </a:solidFill>
                        </a:rPr>
                        <a:t>〇〇</a:t>
                      </a:r>
                      <a:r>
                        <a:rPr lang="ja-JP" sz="120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で</a:t>
                      </a:r>
                      <a:endParaRPr sz="120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Noto Sans Symbols"/>
                        <a:buNone/>
                      </a:pPr>
                      <a:r>
                        <a:rPr lang="ja-JP" sz="120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解決できそう</a:t>
                      </a:r>
                      <a:r>
                        <a:rPr lang="ja-JP" altLang="en-US" sz="120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だ</a:t>
                      </a:r>
                      <a:r>
                        <a:rPr lang="ja-JP" sz="120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と感じてもらう</a:t>
                      </a:r>
                      <a:endParaRPr sz="120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8000" marR="72000" marT="108000" marB="108000" anchor="ctr">
                    <a:lnL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Noto Sans Symbols"/>
                        <a:buNone/>
                      </a:pPr>
                      <a:r>
                        <a:rPr lang="ja-JP" sz="120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契約</a:t>
                      </a:r>
                      <a:endParaRPr sz="160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8000" marR="72000" marT="108000" marB="108000" anchor="ctr">
                    <a:lnL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926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ja-JP" sz="1200" b="0" i="0" u="none" strike="noStrike" cap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コンテンツ例</a:t>
                      </a:r>
                      <a:endParaRPr sz="16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8000" marR="108000" marT="108000" marB="108000" anchor="ctr">
                    <a:lnL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B224C"/>
                    </a:solidFill>
                  </a:tcPr>
                </a:tc>
                <a:tc>
                  <a:txBody>
                    <a:bodyPr/>
                    <a:lstStyle/>
                    <a:p>
                      <a:pPr marL="136525" marR="0" lvl="0" indent="-14922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Noto Sans Symbols"/>
                        <a:buChar char="●"/>
                      </a:pPr>
                      <a:r>
                        <a:rPr lang="ja-JP" sz="1200" u="none" strike="noStrike" cap="none">
                          <a:solidFill>
                            <a:schemeClr val="dk1"/>
                          </a:solidFill>
                        </a:rPr>
                        <a:t>導入事例</a:t>
                      </a:r>
                      <a:r>
                        <a:rPr lang="ja-JP" sz="1200">
                          <a:solidFill>
                            <a:schemeClr val="dk1"/>
                          </a:solidFill>
                        </a:rPr>
                        <a:t>コンテンツ</a:t>
                      </a:r>
                      <a:endParaRPr sz="1200" u="none" strike="noStrike" cap="none">
                        <a:solidFill>
                          <a:schemeClr val="dk1"/>
                        </a:solidFill>
                      </a:endParaRPr>
                    </a:p>
                    <a:p>
                      <a:pPr marL="136525" marR="0" lvl="0" indent="-14922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Char char="●"/>
                      </a:pPr>
                      <a:r>
                        <a:rPr lang="ja-JP" sz="1200">
                          <a:solidFill>
                            <a:schemeClr val="dk1"/>
                          </a:solidFill>
                        </a:rPr>
                        <a:t>課題解決型コンテンツ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108000" marR="72000" marT="108000" marB="108000" anchor="ctr">
                    <a:lnL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36525" marR="0" lvl="0" indent="-14922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Noto Sans Symbols"/>
                        <a:buChar char="●"/>
                      </a:pPr>
                      <a:r>
                        <a:rPr lang="ja-JP" sz="1200">
                          <a:solidFill>
                            <a:schemeClr val="dk1"/>
                          </a:solidFill>
                        </a:rPr>
                        <a:t>「</a:t>
                      </a:r>
                      <a:r>
                        <a:rPr lang="ja-JP" sz="120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売れるロジック</a:t>
                      </a:r>
                      <a:r>
                        <a:rPr lang="ja-JP" sz="1200">
                          <a:solidFill>
                            <a:schemeClr val="dk1"/>
                          </a:solidFill>
                        </a:rPr>
                        <a:t>」</a:t>
                      </a:r>
                      <a:r>
                        <a:rPr lang="ja-JP" sz="120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に沿った</a:t>
                      </a:r>
                      <a:r>
                        <a:rPr lang="ja-JP" sz="1200" u="none" strike="noStrike" cap="none">
                          <a:solidFill>
                            <a:schemeClr val="dk1"/>
                          </a:solidFill>
                        </a:rPr>
                        <a:t>コンテンツ</a:t>
                      </a:r>
                      <a:endParaRPr sz="120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8000" marR="72000" marT="108000" marB="108000" anchor="ctr">
                    <a:lnL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36525" marR="0" lvl="0" indent="-14922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●"/>
                      </a:pPr>
                      <a:r>
                        <a:rPr lang="ja-JP" sz="1200">
                          <a:solidFill>
                            <a:schemeClr val="dk1"/>
                          </a:solidFill>
                        </a:rPr>
                        <a:t>導入事例コンテンツ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136525" marR="0" lvl="0" indent="-14922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●"/>
                      </a:pPr>
                      <a:r>
                        <a:rPr lang="ja-JP" sz="1200">
                          <a:solidFill>
                            <a:schemeClr val="dk1"/>
                          </a:solidFill>
                        </a:rPr>
                        <a:t>費用対効果コンテンツ</a:t>
                      </a:r>
                      <a:endParaRPr sz="12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108000" marR="72000" marT="108000" marB="108000" anchor="ctr">
                    <a:lnL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36525" marR="0" lvl="0" indent="-14922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Noto Sans Symbols"/>
                        <a:buChar char="●"/>
                      </a:pPr>
                      <a:r>
                        <a:rPr lang="ja-JP" sz="1200" u="none" strike="noStrike" cap="none">
                          <a:solidFill>
                            <a:schemeClr val="dk1"/>
                          </a:solidFill>
                        </a:rPr>
                        <a:t>見積もり</a:t>
                      </a:r>
                      <a:endParaRPr sz="1200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136525" marR="0" lvl="0" indent="-14922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●"/>
                      </a:pPr>
                      <a:r>
                        <a:rPr lang="ja-JP" sz="1200">
                          <a:solidFill>
                            <a:schemeClr val="dk1"/>
                          </a:solidFill>
                        </a:rPr>
                        <a:t>個別提案書</a:t>
                      </a:r>
                      <a:endParaRPr sz="1200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108000" marR="72000" marT="108000" marB="108000" anchor="ctr">
                    <a:lnL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87" name="Google Shape;87;p51"/>
          <p:cNvGrpSpPr/>
          <p:nvPr/>
        </p:nvGrpSpPr>
        <p:grpSpPr>
          <a:xfrm>
            <a:off x="1757862" y="1206798"/>
            <a:ext cx="7519442" cy="398700"/>
            <a:chOff x="0" y="0"/>
            <a:chExt cx="7519442" cy="398700"/>
          </a:xfrm>
        </p:grpSpPr>
        <p:sp>
          <p:nvSpPr>
            <p:cNvPr id="88" name="Google Shape;88;p51"/>
            <p:cNvSpPr/>
            <p:nvPr/>
          </p:nvSpPr>
          <p:spPr>
            <a:xfrm>
              <a:off x="0" y="0"/>
              <a:ext cx="2133300" cy="398700"/>
            </a:xfrm>
            <a:prstGeom prst="homePlate">
              <a:avLst>
                <a:gd name="adj" fmla="val 50000"/>
              </a:avLst>
            </a:prstGeom>
            <a:solidFill>
              <a:srgbClr val="00ACBA"/>
            </a:solidFill>
            <a:ln w="12700" cap="flat" cmpd="sng">
              <a:solidFill>
                <a:srgbClr val="FFFFFF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9" name="Google Shape;89;p51"/>
            <p:cNvSpPr txBox="1"/>
            <p:nvPr/>
          </p:nvSpPr>
          <p:spPr>
            <a:xfrm>
              <a:off x="0" y="0"/>
              <a:ext cx="2033400" cy="398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6000" tIns="36000" rIns="3600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200"/>
                <a:buFont typeface="Arial"/>
                <a:buNone/>
              </a:pPr>
              <a:r>
                <a:rPr lang="ja-JP" sz="1200" b="1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認知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0" name="Google Shape;90;p51"/>
            <p:cNvSpPr/>
            <p:nvPr/>
          </p:nvSpPr>
          <p:spPr>
            <a:xfrm>
              <a:off x="1708126" y="0"/>
              <a:ext cx="2236500" cy="398700"/>
            </a:xfrm>
            <a:prstGeom prst="chevron">
              <a:avLst>
                <a:gd name="adj" fmla="val 50000"/>
              </a:avLst>
            </a:prstGeom>
            <a:solidFill>
              <a:srgbClr val="00ACBA"/>
            </a:solidFill>
            <a:ln w="12700" cap="flat" cmpd="sng">
              <a:solidFill>
                <a:srgbClr val="FFFFFF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1" name="Google Shape;91;p51"/>
            <p:cNvSpPr txBox="1"/>
            <p:nvPr/>
          </p:nvSpPr>
          <p:spPr>
            <a:xfrm>
              <a:off x="1907443" y="0"/>
              <a:ext cx="1837800" cy="398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6000" tIns="36000" rIns="3600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200"/>
                <a:buFont typeface="Arial"/>
                <a:buNone/>
              </a:pPr>
              <a:r>
                <a:rPr lang="ja-JP" sz="1200" b="1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理解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2" name="Google Shape;92;p51"/>
            <p:cNvSpPr/>
            <p:nvPr/>
          </p:nvSpPr>
          <p:spPr>
            <a:xfrm>
              <a:off x="3517879" y="0"/>
              <a:ext cx="2293200" cy="398700"/>
            </a:xfrm>
            <a:prstGeom prst="chevron">
              <a:avLst>
                <a:gd name="adj" fmla="val 50000"/>
              </a:avLst>
            </a:prstGeom>
            <a:solidFill>
              <a:srgbClr val="00ACBA"/>
            </a:solidFill>
            <a:ln w="12700" cap="flat" cmpd="sng">
              <a:solidFill>
                <a:srgbClr val="FFFFFF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3" name="Google Shape;93;p51"/>
            <p:cNvSpPr txBox="1"/>
            <p:nvPr/>
          </p:nvSpPr>
          <p:spPr>
            <a:xfrm>
              <a:off x="3717196" y="0"/>
              <a:ext cx="1894800" cy="398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6000" tIns="36000" rIns="3600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200"/>
                <a:buFont typeface="Arial"/>
                <a:buNone/>
              </a:pPr>
              <a:r>
                <a:rPr lang="ja-JP" sz="1200" b="1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検討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4" name="Google Shape;94;p51"/>
            <p:cNvSpPr/>
            <p:nvPr/>
          </p:nvSpPr>
          <p:spPr>
            <a:xfrm>
              <a:off x="5386142" y="0"/>
              <a:ext cx="2133300" cy="398700"/>
            </a:xfrm>
            <a:prstGeom prst="chevron">
              <a:avLst>
                <a:gd name="adj" fmla="val 50000"/>
              </a:avLst>
            </a:prstGeom>
            <a:solidFill>
              <a:srgbClr val="00ACBA"/>
            </a:solidFill>
            <a:ln w="12700" cap="flat" cmpd="sng">
              <a:solidFill>
                <a:srgbClr val="FFFFFF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5" name="Google Shape;95;p51"/>
            <p:cNvSpPr txBox="1"/>
            <p:nvPr/>
          </p:nvSpPr>
          <p:spPr>
            <a:xfrm>
              <a:off x="5585459" y="0"/>
              <a:ext cx="1734600" cy="398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6000" tIns="36000" rIns="3600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200"/>
                <a:buFont typeface="Arial"/>
                <a:buNone/>
              </a:pPr>
              <a:r>
                <a:rPr lang="ja-JP" sz="1200" b="1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商談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96" name="Google Shape;96;p51"/>
          <p:cNvSpPr txBox="1"/>
          <p:nvPr/>
        </p:nvSpPr>
        <p:spPr>
          <a:xfrm>
            <a:off x="628831" y="1206798"/>
            <a:ext cx="1007400" cy="398700"/>
          </a:xfrm>
          <a:prstGeom prst="rect">
            <a:avLst/>
          </a:prstGeom>
          <a:solidFill>
            <a:srgbClr val="1B224C"/>
          </a:solidFill>
          <a:ln w="12700" cap="flat" cmpd="sng">
            <a:solidFill>
              <a:srgbClr val="1B224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44000" tIns="144000" rIns="144000" bIns="144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Arial"/>
              <a:buNone/>
            </a:pPr>
            <a:r>
              <a:rPr lang="ja-JP"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ファネル</a:t>
            </a:r>
            <a:endParaRPr sz="12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51"/>
          <p:cNvSpPr/>
          <p:nvPr/>
        </p:nvSpPr>
        <p:spPr>
          <a:xfrm>
            <a:off x="3304513" y="2352654"/>
            <a:ext cx="4305000" cy="319200"/>
          </a:xfrm>
          <a:prstGeom prst="rightArrow">
            <a:avLst>
              <a:gd name="adj1" fmla="val 46459"/>
              <a:gd name="adj2" fmla="val 46128"/>
            </a:avLst>
          </a:prstGeom>
          <a:solidFill>
            <a:srgbClr val="1B224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51"/>
          <p:cNvSpPr/>
          <p:nvPr/>
        </p:nvSpPr>
        <p:spPr>
          <a:xfrm>
            <a:off x="3420818" y="1889552"/>
            <a:ext cx="4193400" cy="319200"/>
          </a:xfrm>
          <a:prstGeom prst="rightArrow">
            <a:avLst>
              <a:gd name="adj1" fmla="val 46459"/>
              <a:gd name="adj2" fmla="val 46128"/>
            </a:avLst>
          </a:prstGeom>
          <a:solidFill>
            <a:srgbClr val="1B224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51"/>
          <p:cNvSpPr/>
          <p:nvPr/>
        </p:nvSpPr>
        <p:spPr>
          <a:xfrm>
            <a:off x="5653706" y="1796729"/>
            <a:ext cx="1662900" cy="1012500"/>
          </a:xfrm>
          <a:prstGeom prst="roundRect">
            <a:avLst>
              <a:gd name="adj" fmla="val 2660"/>
            </a:avLst>
          </a:prstGeom>
          <a:solidFill>
            <a:srgbClr val="F2F2F2"/>
          </a:solidFill>
          <a:ln w="19050" cap="flat" cmpd="sng">
            <a:solidFill>
              <a:srgbClr val="1B224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72000" tIns="36000" rIns="72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ja-JP" sz="1200">
                <a:solidFill>
                  <a:srgbClr val="1B224C"/>
                </a:solidFill>
              </a:rPr>
              <a:t>〇〇が</a:t>
            </a:r>
            <a:r>
              <a:rPr lang="ja-JP" sz="1200" b="0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自社の課題を解決できるか</a:t>
            </a:r>
            <a:endParaRPr sz="1200" b="0" i="0" u="none" strike="noStrike" cap="none" dirty="0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ja-JP" sz="1200" b="0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詳しく調べる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51"/>
          <p:cNvSpPr/>
          <p:nvPr/>
        </p:nvSpPr>
        <p:spPr>
          <a:xfrm>
            <a:off x="1842158" y="2338965"/>
            <a:ext cx="1662900" cy="464400"/>
          </a:xfrm>
          <a:prstGeom prst="roundRect">
            <a:avLst>
              <a:gd name="adj" fmla="val 6069"/>
            </a:avLst>
          </a:prstGeom>
          <a:solidFill>
            <a:srgbClr val="F2F2F2"/>
          </a:solidFill>
          <a:ln w="19050" cap="flat" cmpd="sng">
            <a:solidFill>
              <a:srgbClr val="1B224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72000" tIns="36000" rIns="72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ja-JP" sz="1200">
                <a:solidFill>
                  <a:srgbClr val="1B224C"/>
                </a:solidFill>
              </a:rPr>
              <a:t>商材</a:t>
            </a:r>
            <a:r>
              <a:rPr lang="ja-JP" sz="1200" b="0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に関して</a:t>
            </a:r>
            <a:endParaRPr sz="1200" b="0" i="0" u="none" strike="noStrike" cap="none" dirty="0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ja-JP" sz="1200" b="0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情報収集を始める</a:t>
            </a:r>
            <a:endParaRPr sz="1200" b="0" i="0" u="none" strike="noStrike" cap="none" dirty="0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51"/>
          <p:cNvSpPr/>
          <p:nvPr/>
        </p:nvSpPr>
        <p:spPr>
          <a:xfrm>
            <a:off x="1842158" y="1802802"/>
            <a:ext cx="1662900" cy="452100"/>
          </a:xfrm>
          <a:prstGeom prst="roundRect">
            <a:avLst>
              <a:gd name="adj" fmla="val 6411"/>
            </a:avLst>
          </a:prstGeom>
          <a:solidFill>
            <a:srgbClr val="F2F2F2"/>
          </a:solidFill>
          <a:ln w="19050" cap="flat" cmpd="sng">
            <a:solidFill>
              <a:srgbClr val="1B224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72000" tIns="36000" rIns="72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ja-JP" sz="1200" b="0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（ニーズ潜在）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51"/>
          <p:cNvSpPr/>
          <p:nvPr/>
        </p:nvSpPr>
        <p:spPr>
          <a:xfrm>
            <a:off x="3748706" y="1796729"/>
            <a:ext cx="1662900" cy="1012500"/>
          </a:xfrm>
          <a:prstGeom prst="roundRect">
            <a:avLst>
              <a:gd name="adj" fmla="val 2660"/>
            </a:avLst>
          </a:prstGeom>
          <a:solidFill>
            <a:srgbClr val="F2F2F2"/>
          </a:solidFill>
          <a:ln w="19050" cap="flat" cmpd="sng">
            <a:solidFill>
              <a:srgbClr val="1B224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72000" tIns="36000" rIns="72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ja-JP" sz="1200">
                <a:solidFill>
                  <a:srgbClr val="1B224C"/>
                </a:solidFill>
              </a:rPr>
              <a:t>〇〇</a:t>
            </a:r>
            <a:r>
              <a:rPr lang="ja-JP" sz="1200" b="0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について調べ</a:t>
            </a:r>
            <a:r>
              <a:rPr lang="ja-JP" altLang="en-US" sz="1200" b="0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、</a:t>
            </a:r>
            <a:endParaRPr lang="en-US" altLang="ja-JP" sz="1200" b="0" i="0" u="none" strike="noStrike" cap="none" dirty="0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ja-JP" sz="1200" b="0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他社と比較する</a:t>
            </a:r>
            <a:endParaRPr sz="1200" b="0" i="0" u="none" strike="noStrike" cap="none" dirty="0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51"/>
          <p:cNvSpPr/>
          <p:nvPr/>
        </p:nvSpPr>
        <p:spPr>
          <a:xfrm>
            <a:off x="7558706" y="1796729"/>
            <a:ext cx="1662900" cy="1012500"/>
          </a:xfrm>
          <a:prstGeom prst="roundRect">
            <a:avLst>
              <a:gd name="adj" fmla="val 2660"/>
            </a:avLst>
          </a:prstGeom>
          <a:solidFill>
            <a:srgbClr val="F2F2F2"/>
          </a:solidFill>
          <a:ln w="19050" cap="flat" cmpd="sng">
            <a:solidFill>
              <a:srgbClr val="1B224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72000" tIns="36000" rIns="72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ja-JP" sz="1200" b="0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商談</a:t>
            </a:r>
            <a:endParaRPr sz="1200" b="0" i="0" u="none" strike="noStrike" cap="none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51"/>
          <p:cNvSpPr txBox="1"/>
          <p:nvPr/>
        </p:nvSpPr>
        <p:spPr>
          <a:xfrm>
            <a:off x="8630095" y="6489283"/>
            <a:ext cx="1140300" cy="1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ja-JP" sz="900" b="1" i="0" u="none" strike="noStrike" cap="none">
                <a:solidFill>
                  <a:srgbClr val="1B224C"/>
                </a:solidFill>
                <a:latin typeface="MS PGothic"/>
                <a:ea typeface="MS PGothic"/>
                <a:cs typeface="MS PGothic"/>
                <a:sym typeface="MS PGothic"/>
              </a:rPr>
              <a:t>SAIRU</a:t>
            </a:r>
            <a:endParaRPr sz="900" b="1" i="0" u="none" strike="noStrike" cap="none">
              <a:solidFill>
                <a:srgbClr val="1B224C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31848b69b6c_0_0"/>
          <p:cNvSpPr txBox="1">
            <a:spLocks noGrp="1"/>
          </p:cNvSpPr>
          <p:nvPr>
            <p:ph type="title"/>
          </p:nvPr>
        </p:nvSpPr>
        <p:spPr>
          <a:xfrm>
            <a:off x="628833" y="310088"/>
            <a:ext cx="86484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468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ja-JP" b="1">
                <a:latin typeface="Arial"/>
                <a:ea typeface="Arial"/>
                <a:cs typeface="Arial"/>
                <a:sym typeface="Arial"/>
              </a:rPr>
              <a:t>代表的な施策例</a:t>
            </a:r>
            <a:r>
              <a:rPr lang="en-US" altLang="ja-JP" b="1" dirty="0">
                <a:latin typeface="Arial"/>
                <a:ea typeface="Arial"/>
                <a:cs typeface="Arial"/>
                <a:sym typeface="Arial"/>
              </a:rPr>
              <a:t>【</a:t>
            </a:r>
            <a:r>
              <a:rPr lang="ja-JP" b="1">
                <a:latin typeface="Arial"/>
                <a:ea typeface="Arial"/>
                <a:cs typeface="Arial"/>
                <a:sym typeface="Arial"/>
              </a:rPr>
              <a:t>DX推進担当</a:t>
            </a:r>
            <a:r>
              <a:rPr lang="en-US" altLang="ja-JP" b="1" dirty="0">
                <a:latin typeface="Arial"/>
                <a:ea typeface="Arial"/>
                <a:cs typeface="Arial"/>
                <a:sym typeface="Arial"/>
              </a:rPr>
              <a:t>】</a:t>
            </a:r>
            <a:endParaRPr b="1" dirty="0"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10" name="Google Shape;110;g31848b69b6c_0_0"/>
          <p:cNvGraphicFramePr/>
          <p:nvPr>
            <p:extLst>
              <p:ext uri="{D42A27DB-BD31-4B8C-83A1-F6EECF244321}">
                <p14:modId xmlns:p14="http://schemas.microsoft.com/office/powerpoint/2010/main" val="1760571320"/>
              </p:ext>
            </p:extLst>
          </p:nvPr>
        </p:nvGraphicFramePr>
        <p:xfrm>
          <a:off x="651363" y="1427401"/>
          <a:ext cx="8647200" cy="4330000"/>
        </p:xfrm>
        <a:graphic>
          <a:graphicData uri="http://schemas.openxmlformats.org/drawingml/2006/table">
            <a:tbl>
              <a:tblPr>
                <a:noFill/>
                <a:tableStyleId>{0D91A541-2DF4-4E9B-B6DF-9D9BD8E7F07F}</a:tableStyleId>
              </a:tblPr>
              <a:tblGrid>
                <a:gridCol w="2457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89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17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700">
                          <a:solidFill>
                            <a:schemeClr val="lt1"/>
                          </a:solidFill>
                        </a:rPr>
                        <a:t>ファネル</a:t>
                      </a:r>
                      <a:endParaRPr sz="170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700" u="none" strike="noStrike" cap="none">
                          <a:solidFill>
                            <a:schemeClr val="lt1"/>
                          </a:solidFill>
                        </a:rPr>
                        <a:t>施策例</a:t>
                      </a:r>
                      <a:endParaRPr sz="170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725">
                <a:tc rowSpan="4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700" b="1" u="none" strike="noStrike" cap="none">
                          <a:solidFill>
                            <a:schemeClr val="dk1"/>
                          </a:solidFill>
                        </a:rPr>
                        <a:t>認知</a:t>
                      </a:r>
                      <a:endParaRPr sz="1700" b="1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700" u="none" strike="noStrike" cap="none">
                          <a:solidFill>
                            <a:schemeClr val="dk1"/>
                          </a:solidFill>
                        </a:rPr>
                        <a:t>IT系Webメディアへの広告出稿</a:t>
                      </a:r>
                      <a:endParaRPr sz="1700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725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700" u="none" strike="noStrike" cap="none">
                          <a:solidFill>
                            <a:schemeClr val="dk1"/>
                          </a:solidFill>
                        </a:rPr>
                        <a:t>展示会出展</a:t>
                      </a:r>
                      <a:endParaRPr sz="17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1725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700">
                          <a:solidFill>
                            <a:schemeClr val="dk1"/>
                          </a:solidFill>
                        </a:rPr>
                        <a:t>検索エンジン対策</a:t>
                      </a:r>
                      <a:endParaRPr sz="1700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1725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700">
                          <a:solidFill>
                            <a:schemeClr val="dk1"/>
                          </a:solidFill>
                        </a:rPr>
                        <a:t>パートナー企業の開拓・連携強化</a:t>
                      </a:r>
                      <a:endParaRPr sz="17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1725">
                <a:tc row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700" b="1">
                          <a:solidFill>
                            <a:schemeClr val="dk1"/>
                          </a:solidFill>
                        </a:rPr>
                        <a:t>理解</a:t>
                      </a:r>
                      <a:endParaRPr sz="1700" b="1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700">
                          <a:solidFill>
                            <a:schemeClr val="dk1"/>
                          </a:solidFill>
                        </a:rPr>
                        <a:t>サービスサイトの作成・改善</a:t>
                      </a:r>
                      <a:endParaRPr sz="17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1725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700">
                          <a:solidFill>
                            <a:schemeClr val="dk1"/>
                          </a:solidFill>
                        </a:rPr>
                        <a:t>サービス資料の作成・改善</a:t>
                      </a:r>
                      <a:endParaRPr sz="17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1725">
                <a:tc rowSpan="3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700" b="1">
                          <a:solidFill>
                            <a:schemeClr val="dk1"/>
                          </a:solidFill>
                        </a:rPr>
                        <a:t>検討</a:t>
                      </a:r>
                      <a:endParaRPr sz="1700" b="1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700">
                          <a:solidFill>
                            <a:schemeClr val="dk1"/>
                          </a:solidFill>
                        </a:rPr>
                        <a:t>導入</a:t>
                      </a:r>
                      <a:r>
                        <a:rPr lang="ja-JP" sz="1700" u="none" strike="noStrike" cap="none">
                          <a:solidFill>
                            <a:schemeClr val="dk1"/>
                          </a:solidFill>
                        </a:rPr>
                        <a:t>事例コンテンツ</a:t>
                      </a:r>
                      <a:r>
                        <a:rPr lang="ja-JP" sz="1700">
                          <a:solidFill>
                            <a:schemeClr val="dk1"/>
                          </a:solidFill>
                        </a:rPr>
                        <a:t>の</a:t>
                      </a:r>
                      <a:r>
                        <a:rPr lang="ja-JP" sz="1700" u="none" strike="noStrike" cap="none">
                          <a:solidFill>
                            <a:schemeClr val="dk1"/>
                          </a:solidFill>
                        </a:rPr>
                        <a:t>メール</a:t>
                      </a:r>
                      <a:r>
                        <a:rPr lang="ja-JP" sz="1700">
                          <a:solidFill>
                            <a:schemeClr val="dk1"/>
                          </a:solidFill>
                        </a:rPr>
                        <a:t>/郵送</a:t>
                      </a:r>
                      <a:r>
                        <a:rPr lang="ja-JP" sz="1700" u="none" strike="noStrike" cap="none">
                          <a:solidFill>
                            <a:schemeClr val="dk1"/>
                          </a:solidFill>
                        </a:rPr>
                        <a:t>DM</a:t>
                      </a:r>
                      <a:r>
                        <a:rPr lang="ja-JP" sz="1700">
                          <a:solidFill>
                            <a:schemeClr val="dk1"/>
                          </a:solidFill>
                        </a:rPr>
                        <a:t>送付</a:t>
                      </a:r>
                      <a:endParaRPr sz="1700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1725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700">
                          <a:solidFill>
                            <a:schemeClr val="dk1"/>
                          </a:solidFill>
                        </a:rPr>
                        <a:t>導入事例を紹介するセミナー・ウェビナーの開催</a:t>
                      </a:r>
                      <a:endParaRPr sz="17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1725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700">
                          <a:solidFill>
                            <a:schemeClr val="dk1"/>
                          </a:solidFill>
                        </a:rPr>
                        <a:t>費用対効果コンテンツ</a:t>
                      </a:r>
                      <a:r>
                        <a:rPr lang="ja-JP" altLang="en-US" sz="1700">
                          <a:solidFill>
                            <a:schemeClr val="dk1"/>
                          </a:solidFill>
                        </a:rPr>
                        <a:t>の</a:t>
                      </a:r>
                      <a:r>
                        <a:rPr lang="ja-JP" sz="1700">
                          <a:solidFill>
                            <a:schemeClr val="dk1"/>
                          </a:solidFill>
                        </a:rPr>
                        <a:t>メール</a:t>
                      </a:r>
                      <a:r>
                        <a:rPr lang="en-US" altLang="ja-JP" sz="1700" dirty="0">
                          <a:solidFill>
                            <a:schemeClr val="dk1"/>
                          </a:solidFill>
                        </a:rPr>
                        <a:t> </a:t>
                      </a:r>
                      <a:r>
                        <a:rPr lang="ja-JP" sz="1700">
                          <a:solidFill>
                            <a:schemeClr val="dk1"/>
                          </a:solidFill>
                        </a:rPr>
                        <a:t>/</a:t>
                      </a:r>
                      <a:r>
                        <a:rPr lang="en-US" altLang="ja-JP" sz="1700" dirty="0">
                          <a:solidFill>
                            <a:schemeClr val="dk1"/>
                          </a:solidFill>
                        </a:rPr>
                        <a:t> </a:t>
                      </a:r>
                      <a:r>
                        <a:rPr lang="ja-JP" sz="1700">
                          <a:solidFill>
                            <a:schemeClr val="dk1"/>
                          </a:solidFill>
                        </a:rPr>
                        <a:t>郵送DM送付</a:t>
                      </a:r>
                      <a:endParaRPr sz="1700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1725">
                <a:tc row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700" b="1">
                          <a:solidFill>
                            <a:schemeClr val="dk1"/>
                          </a:solidFill>
                        </a:rPr>
                        <a:t>商談</a:t>
                      </a:r>
                      <a:endParaRPr sz="1700" b="1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700" u="none" strike="noStrike" cap="none">
                          <a:solidFill>
                            <a:schemeClr val="dk1"/>
                          </a:solidFill>
                        </a:rPr>
                        <a:t>営業資料</a:t>
                      </a:r>
                      <a:r>
                        <a:rPr lang="ja-JP" sz="1700">
                          <a:solidFill>
                            <a:schemeClr val="dk1"/>
                          </a:solidFill>
                        </a:rPr>
                        <a:t>に</a:t>
                      </a:r>
                      <a:r>
                        <a:rPr lang="ja-JP" sz="1700" u="none" strike="noStrike" cap="none">
                          <a:solidFill>
                            <a:schemeClr val="dk1"/>
                          </a:solidFill>
                        </a:rPr>
                        <a:t>費用対効果</a:t>
                      </a:r>
                      <a:r>
                        <a:rPr lang="ja-JP" sz="1700">
                          <a:solidFill>
                            <a:schemeClr val="dk1"/>
                          </a:solidFill>
                        </a:rPr>
                        <a:t>の説明スライド追加</a:t>
                      </a:r>
                      <a:endParaRPr sz="17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1725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700">
                          <a:solidFill>
                            <a:schemeClr val="dk1"/>
                          </a:solidFill>
                        </a:rPr>
                        <a:t>個別の</a:t>
                      </a:r>
                      <a:r>
                        <a:rPr lang="ja-JP" sz="1700" u="none" strike="noStrike" cap="none">
                          <a:solidFill>
                            <a:schemeClr val="dk1"/>
                          </a:solidFill>
                        </a:rPr>
                        <a:t>提案資料</a:t>
                      </a:r>
                      <a:r>
                        <a:rPr lang="ja-JP" sz="1700">
                          <a:solidFill>
                            <a:schemeClr val="dk1"/>
                          </a:solidFill>
                        </a:rPr>
                        <a:t>に</a:t>
                      </a:r>
                      <a:r>
                        <a:rPr lang="ja-JP" sz="1700" u="none" strike="noStrike" cap="none">
                          <a:solidFill>
                            <a:schemeClr val="dk1"/>
                          </a:solidFill>
                        </a:rPr>
                        <a:t>費用対効果シミュレーション</a:t>
                      </a:r>
                      <a:r>
                        <a:rPr lang="ja-JP" sz="1700">
                          <a:solidFill>
                            <a:schemeClr val="dk1"/>
                          </a:solidFill>
                        </a:rPr>
                        <a:t>挿入</a:t>
                      </a:r>
                      <a:endParaRPr sz="1700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111" name="Google Shape;111;g31848b69b6c_0_0"/>
          <p:cNvSpPr txBox="1"/>
          <p:nvPr/>
        </p:nvSpPr>
        <p:spPr>
          <a:xfrm>
            <a:off x="8630095" y="6489283"/>
            <a:ext cx="1140300" cy="1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ja-JP" sz="900" b="1" i="0" u="none" strike="noStrike" cap="none">
                <a:solidFill>
                  <a:srgbClr val="1B224C"/>
                </a:solidFill>
                <a:latin typeface="MS PGothic"/>
                <a:ea typeface="MS PGothic"/>
                <a:cs typeface="MS PGothic"/>
                <a:sym typeface="MS PGothic"/>
              </a:rPr>
              <a:t>SAIRU</a:t>
            </a:r>
            <a:endParaRPr sz="900" b="1" i="0" u="none" strike="noStrike" cap="none">
              <a:solidFill>
                <a:srgbClr val="1B224C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AIRU-テーマ202007">
  <a:themeElements>
    <a:clrScheme name="SAIRU Thema 2020">
      <a:dk1>
        <a:srgbClr val="1B224C"/>
      </a:dk1>
      <a:lt1>
        <a:srgbClr val="FFFFFF"/>
      </a:lt1>
      <a:dk2>
        <a:srgbClr val="1B224C"/>
      </a:dk2>
      <a:lt2>
        <a:srgbClr val="FFFFFF"/>
      </a:lt2>
      <a:accent1>
        <a:srgbClr val="1B224C"/>
      </a:accent1>
      <a:accent2>
        <a:srgbClr val="AA312D"/>
      </a:accent2>
      <a:accent3>
        <a:srgbClr val="AFAFAF"/>
      </a:accent3>
      <a:accent4>
        <a:srgbClr val="141400"/>
      </a:accent4>
      <a:accent5>
        <a:srgbClr val="00A9EF"/>
      </a:accent5>
      <a:accent6>
        <a:srgbClr val="00ACBA"/>
      </a:accent6>
      <a:hlink>
        <a:srgbClr val="00ACBA"/>
      </a:hlink>
      <a:folHlink>
        <a:srgbClr val="00ACB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216</Words>
  <Application>Microsoft Macintosh PowerPoint</Application>
  <PresentationFormat>A4 210 x 297 mm</PresentationFormat>
  <Paragraphs>63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MS PGothic</vt:lpstr>
      <vt:lpstr>Noto Sans Symbols</vt:lpstr>
      <vt:lpstr>Arial</vt:lpstr>
      <vt:lpstr>SAIRU-テーマ202007</vt:lpstr>
      <vt:lpstr>汎用カスタマージャーニーマップ【DX推進担当者】</vt:lpstr>
      <vt:lpstr>代表的な施策例【DX推進担当】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SAIRU</dc:creator>
  <cp:lastModifiedBy>矢野 絢子</cp:lastModifiedBy>
  <cp:revision>3</cp:revision>
  <dcterms:created xsi:type="dcterms:W3CDTF">2012-07-27T23:28:17Z</dcterms:created>
  <dcterms:modified xsi:type="dcterms:W3CDTF">2025-01-15T04:25:51Z</dcterms:modified>
</cp:coreProperties>
</file>