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H7hGhZazIUxkd4NlWGBQGX18z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5172F9-8A8A-4FB0-8FCD-8C1A47B9482E}">
  <a:tblStyle styleId="{665172F9-8A8A-4FB0-8FCD-8C1A47B9482E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D91A541-2DF4-4E9B-B6DF-9D9BD8E7F07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16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3992" y="0"/>
            <a:ext cx="3078427" cy="513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ja-JP" sz="13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951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1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51:notes"/>
          <p:cNvSpPr txBox="1">
            <a:spLocks noGrp="1"/>
          </p:cNvSpPr>
          <p:nvPr>
            <p:ph type="sldNum" idx="12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 altLang="ja-JP"/>
              <a:t>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1848b69b6c_0_0:notes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00" cy="40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g31848b69b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911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8"/>
          <p:cNvSpPr txBox="1">
            <a:spLocks noGrp="1"/>
          </p:cNvSpPr>
          <p:nvPr>
            <p:ph type="ctrTitle"/>
          </p:nvPr>
        </p:nvSpPr>
        <p:spPr>
          <a:xfrm>
            <a:off x="1188017" y="2519048"/>
            <a:ext cx="7773104" cy="1550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8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6" name="Google Shape;16;p1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221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18"/>
          <p:cNvSpPr txBox="1"/>
          <p:nvPr/>
        </p:nvSpPr>
        <p:spPr>
          <a:xfrm>
            <a:off x="3037840" y="5255588"/>
            <a:ext cx="592328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-JP" sz="2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18"/>
          <p:cNvSpPr/>
          <p:nvPr/>
        </p:nvSpPr>
        <p:spPr>
          <a:xfrm>
            <a:off x="1" y="0"/>
            <a:ext cx="95794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25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 l="-1"/>
          <a:stretch/>
        </p:blipFill>
        <p:spPr>
          <a:xfrm>
            <a:off x="0" y="0"/>
            <a:ext cx="993244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25"/>
          <p:cNvSpPr/>
          <p:nvPr/>
        </p:nvSpPr>
        <p:spPr>
          <a:xfrm>
            <a:off x="914400" y="1136672"/>
            <a:ext cx="8991600" cy="4401980"/>
          </a:xfrm>
          <a:prstGeom prst="rect">
            <a:avLst/>
          </a:prstGeom>
          <a:solidFill>
            <a:schemeClr val="dk1">
              <a:alpha val="8352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71" name="Google Shape;71;p125"/>
          <p:cNvSpPr txBox="1">
            <a:spLocks noGrp="1"/>
          </p:cNvSpPr>
          <p:nvPr>
            <p:ph type="ctrTitle"/>
          </p:nvPr>
        </p:nvSpPr>
        <p:spPr>
          <a:xfrm>
            <a:off x="1767840" y="2086486"/>
            <a:ext cx="7337924" cy="1675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0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2" name="Google Shape;72;p125"/>
          <p:cNvCxnSpPr/>
          <p:nvPr/>
        </p:nvCxnSpPr>
        <p:spPr>
          <a:xfrm>
            <a:off x="1767840" y="4934483"/>
            <a:ext cx="7337924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73" name="Google Shape;73;p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7840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25"/>
          <p:cNvSpPr txBox="1"/>
          <p:nvPr/>
        </p:nvSpPr>
        <p:spPr>
          <a:xfrm>
            <a:off x="3358774" y="4502353"/>
            <a:ext cx="1259960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-JP" sz="1600" b="0" i="0" u="none" strike="noStrike" cap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 1">
  <p:cSld name="1_目次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c5f232ef2b_0_315"/>
          <p:cNvSpPr txBox="1">
            <a:spLocks noGrp="1"/>
          </p:cNvSpPr>
          <p:nvPr>
            <p:ph type="sldNum" idx="12"/>
          </p:nvPr>
        </p:nvSpPr>
        <p:spPr>
          <a:xfrm>
            <a:off x="9695726" y="6670869"/>
            <a:ext cx="1362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77" name="Google Shape;77;gc5f232ef2b_0_315"/>
          <p:cNvSpPr txBox="1">
            <a:spLocks noGrp="1"/>
          </p:cNvSpPr>
          <p:nvPr>
            <p:ph type="body" idx="1"/>
          </p:nvPr>
        </p:nvSpPr>
        <p:spPr>
          <a:xfrm>
            <a:off x="628832" y="1172624"/>
            <a:ext cx="8648400" cy="50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gc5f232ef2b_0_315"/>
          <p:cNvSpPr txBox="1">
            <a:spLocks noGrp="1"/>
          </p:cNvSpPr>
          <p:nvPr>
            <p:ph type="title"/>
          </p:nvPr>
        </p:nvSpPr>
        <p:spPr>
          <a:xfrm>
            <a:off x="628831" y="283264"/>
            <a:ext cx="8648400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79" name="Google Shape;79;gc5f232ef2b_0_315"/>
          <p:cNvCxnSpPr/>
          <p:nvPr/>
        </p:nvCxnSpPr>
        <p:spPr>
          <a:xfrm>
            <a:off x="628831" y="756127"/>
            <a:ext cx="86484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>
  <p:cSld name="目次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c5f232ef2b_0_190"/>
          <p:cNvSpPr/>
          <p:nvPr/>
        </p:nvSpPr>
        <p:spPr>
          <a:xfrm>
            <a:off x="0" y="0"/>
            <a:ext cx="99060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21" name="Google Shape;21;gc5f232ef2b_0_190"/>
          <p:cNvSpPr txBox="1">
            <a:spLocks noGrp="1"/>
          </p:cNvSpPr>
          <p:nvPr>
            <p:ph type="body" idx="1"/>
          </p:nvPr>
        </p:nvSpPr>
        <p:spPr>
          <a:xfrm>
            <a:off x="628468" y="1309671"/>
            <a:ext cx="8648700" cy="5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2pPr>
            <a:lvl3pPr marL="1371600" lvl="2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3pPr>
            <a:lvl4pPr marL="1828800" lvl="3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4pPr>
            <a:lvl5pPr marL="2286000" lvl="4" indent="-30987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2" name="Google Shape;22;gc5f232ef2b_0_190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3" name="Google Shape;23;gc5f232ef2b_0_190"/>
          <p:cNvSpPr txBox="1">
            <a:spLocks noGrp="1"/>
          </p:cNvSpPr>
          <p:nvPr>
            <p:ph type="ftr" idx="11"/>
          </p:nvPr>
        </p:nvSpPr>
        <p:spPr>
          <a:xfrm>
            <a:off x="8684355" y="6577352"/>
            <a:ext cx="8670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gc5f232ef2b_0_190"/>
          <p:cNvSpPr txBox="1">
            <a:spLocks noGrp="1"/>
          </p:cNvSpPr>
          <p:nvPr>
            <p:ph type="sldNum" idx="12"/>
          </p:nvPr>
        </p:nvSpPr>
        <p:spPr>
          <a:xfrm>
            <a:off x="9551346" y="6582243"/>
            <a:ext cx="2172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25" name="Google Shape;25;gc5f232ef2b_0_190"/>
          <p:cNvSpPr txBox="1">
            <a:spLocks noGrp="1"/>
          </p:cNvSpPr>
          <p:nvPr>
            <p:ph type="title"/>
          </p:nvPr>
        </p:nvSpPr>
        <p:spPr>
          <a:xfrm>
            <a:off x="628833" y="37314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9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28" name="Google Shape;28;p119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" name="Google Shape;29;p119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9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19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32" name="Google Shape;32;p119"/>
          <p:cNvSpPr txBox="1">
            <a:spLocks noGrp="1"/>
          </p:cNvSpPr>
          <p:nvPr>
            <p:ph type="body" idx="1"/>
          </p:nvPr>
        </p:nvSpPr>
        <p:spPr>
          <a:xfrm>
            <a:off x="628833" y="1532503"/>
            <a:ext cx="8648700" cy="393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657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Arial"/>
              <a:buAutoNum type="arabicPeriod"/>
              <a:defRPr/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0"/>
          <p:cNvSpPr txBox="1">
            <a:spLocks noGrp="1"/>
          </p:cNvSpPr>
          <p:nvPr>
            <p:ph type="ctrTitle"/>
          </p:nvPr>
        </p:nvSpPr>
        <p:spPr>
          <a:xfrm>
            <a:off x="1263692" y="2876726"/>
            <a:ext cx="7378615" cy="749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4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0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20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1"/>
          <p:cNvSpPr txBox="1">
            <a:spLocks noGrp="1"/>
          </p:cNvSpPr>
          <p:nvPr>
            <p:ph type="body" idx="1"/>
          </p:nvPr>
        </p:nvSpPr>
        <p:spPr>
          <a:xfrm>
            <a:off x="628650" y="1082589"/>
            <a:ext cx="8648700" cy="562238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440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20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21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0" name="Google Shape;40;p12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1" name="Google Shape;41;p121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2" name="Google Shape;42;p121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1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2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46" name="Google Shape;46;p122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7" name="Google Shape;47;p122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48" name="Google Shape;48;p122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2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3"/>
          <p:cNvSpPr txBox="1">
            <a:spLocks noGrp="1"/>
          </p:cNvSpPr>
          <p:nvPr>
            <p:ph type="body" idx="1"/>
          </p:nvPr>
        </p:nvSpPr>
        <p:spPr>
          <a:xfrm>
            <a:off x="628830" y="1082590"/>
            <a:ext cx="8648337" cy="590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23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53" name="Google Shape;53;p123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4" name="Google Shape;54;p123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3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3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4"/>
          <p:cNvSpPr txBox="1">
            <a:spLocks noGrp="1"/>
          </p:cNvSpPr>
          <p:nvPr>
            <p:ph type="body" idx="1"/>
          </p:nvPr>
        </p:nvSpPr>
        <p:spPr>
          <a:xfrm>
            <a:off x="628832" y="1086050"/>
            <a:ext cx="8648336" cy="1239346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24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4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61" name="Google Shape;61;p124"/>
          <p:cNvCxnSpPr/>
          <p:nvPr/>
        </p:nvCxnSpPr>
        <p:spPr>
          <a:xfrm>
            <a:off x="0" y="790567"/>
            <a:ext cx="99060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2" name="Google Shape;62;p124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4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6"/>
          <p:cNvSpPr/>
          <p:nvPr/>
        </p:nvSpPr>
        <p:spPr>
          <a:xfrm>
            <a:off x="0" y="0"/>
            <a:ext cx="9906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66" name="Google Shape;66;p126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6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7"/>
          <p:cNvSpPr txBox="1">
            <a:spLocks noGrp="1"/>
          </p:cNvSpPr>
          <p:nvPr>
            <p:ph type="body" idx="1"/>
          </p:nvPr>
        </p:nvSpPr>
        <p:spPr>
          <a:xfrm>
            <a:off x="628832" y="1187669"/>
            <a:ext cx="8648336" cy="5086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7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7"/>
          <p:cNvSpPr txBox="1">
            <a:spLocks noGrp="1"/>
          </p:cNvSpPr>
          <p:nvPr>
            <p:ph type="sldNum" idx="12"/>
          </p:nvPr>
        </p:nvSpPr>
        <p:spPr>
          <a:xfrm>
            <a:off x="9496819" y="6480675"/>
            <a:ext cx="409181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  <p:sp>
        <p:nvSpPr>
          <p:cNvPr id="13" name="Google Shape;13;p117"/>
          <p:cNvSpPr txBox="1">
            <a:spLocks noGrp="1"/>
          </p:cNvSpPr>
          <p:nvPr>
            <p:ph type="ftr" idx="11"/>
          </p:nvPr>
        </p:nvSpPr>
        <p:spPr>
          <a:xfrm>
            <a:off x="8335455" y="6475785"/>
            <a:ext cx="1140344" cy="171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51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335" cy="384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汎用カスタマージャーニーマップ</a:t>
            </a:r>
            <a:r>
              <a:rPr lang="en-US" altLang="ja-JP" b="1" dirty="0">
                <a:latin typeface="Arial"/>
                <a:ea typeface="Arial"/>
                <a:cs typeface="Arial"/>
                <a:sym typeface="Arial"/>
              </a:rPr>
              <a:t>【</a:t>
            </a:r>
            <a:r>
              <a:rPr lang="ja-JP" b="1">
                <a:latin typeface="Arial"/>
                <a:ea typeface="Arial"/>
                <a:cs typeface="Arial"/>
                <a:sym typeface="Arial"/>
              </a:rPr>
              <a:t>DX推進担当</a:t>
            </a:r>
            <a:r>
              <a:rPr lang="ja-JP" altLang="en-US" b="1">
                <a:latin typeface="Arial"/>
                <a:ea typeface="Arial"/>
                <a:cs typeface="Arial"/>
                <a:sym typeface="Arial"/>
              </a:rPr>
              <a:t>者</a:t>
            </a:r>
            <a:r>
              <a:rPr lang="en-US" altLang="ja-JP" b="1" dirty="0">
                <a:latin typeface="Arial"/>
                <a:ea typeface="Arial"/>
                <a:cs typeface="Arial"/>
                <a:sym typeface="Arial"/>
              </a:rPr>
              <a:t>】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6" name="Google Shape;86;p51"/>
          <p:cNvGraphicFramePr/>
          <p:nvPr>
            <p:extLst>
              <p:ext uri="{D42A27DB-BD31-4B8C-83A1-F6EECF244321}">
                <p14:modId xmlns:p14="http://schemas.microsoft.com/office/powerpoint/2010/main" val="3569130233"/>
              </p:ext>
            </p:extLst>
          </p:nvPr>
        </p:nvGraphicFramePr>
        <p:xfrm>
          <a:off x="628831" y="1739579"/>
          <a:ext cx="8648375" cy="4610390"/>
        </p:xfrm>
        <a:graphic>
          <a:graphicData uri="http://schemas.openxmlformats.org/drawingml/2006/table">
            <a:tbl>
              <a:tblPr>
                <a:noFill/>
                <a:tableStyleId>{665172F9-8A8A-4FB0-8FCD-8C1A47B9482E}</a:tableStyleId>
              </a:tblPr>
              <a:tblGrid>
                <a:gridCol w="1016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行動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b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IT系Webメディア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展示会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検索エンジン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S</a:t>
                      </a:r>
                      <a:r>
                        <a:rPr lang="en-US" altLang="ja-JP" sz="1200" dirty="0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erやコンサルティング会社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サービスサイト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サービス資料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メール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セミナー・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ウェビナー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営業（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インサイドセールス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）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営業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目的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〇〇を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認知してもらう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-JP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内容</a:t>
                      </a:r>
                      <a:r>
                        <a:rPr lang="ja-JP" altLang="en-US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や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強みを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理解してもらう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自社の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課題を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解決できそう</a:t>
                      </a:r>
                      <a:r>
                        <a:rPr lang="ja-JP" altLang="en-US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だ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と感じてもらう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</a:t>
                      </a:r>
                      <a:endParaRPr sz="160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コンテンツ例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導入事例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コンテンツ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課題解決型コンテンツ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「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売れるロジック</a:t>
                      </a: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」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に沿った</a:t>
                      </a: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コンテンツ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導入事例コンテンツ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費用対効果コンテンツ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-JP" sz="1200" u="none" strike="noStrike" cap="none">
                          <a:solidFill>
                            <a:schemeClr val="dk1"/>
                          </a:solidFill>
                        </a:rPr>
                        <a:t>見積もり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-JP" sz="1200">
                          <a:solidFill>
                            <a:schemeClr val="dk1"/>
                          </a:solidFill>
                        </a:rPr>
                        <a:t>個別提案書</a:t>
                      </a:r>
                      <a:endParaRPr sz="12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7" name="Google Shape;87;p51"/>
          <p:cNvGrpSpPr/>
          <p:nvPr/>
        </p:nvGrpSpPr>
        <p:grpSpPr>
          <a:xfrm>
            <a:off x="1757862" y="1206798"/>
            <a:ext cx="7519442" cy="398700"/>
            <a:chOff x="0" y="0"/>
            <a:chExt cx="7519442" cy="398700"/>
          </a:xfrm>
        </p:grpSpPr>
        <p:sp>
          <p:nvSpPr>
            <p:cNvPr id="88" name="Google Shape;88;p51"/>
            <p:cNvSpPr/>
            <p:nvPr/>
          </p:nvSpPr>
          <p:spPr>
            <a:xfrm>
              <a:off x="0" y="0"/>
              <a:ext cx="2133300" cy="398700"/>
            </a:xfrm>
            <a:prstGeom prst="homePlate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51"/>
            <p:cNvSpPr txBox="1"/>
            <p:nvPr/>
          </p:nvSpPr>
          <p:spPr>
            <a:xfrm>
              <a:off x="0" y="0"/>
              <a:ext cx="20334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-JP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認知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51"/>
            <p:cNvSpPr/>
            <p:nvPr/>
          </p:nvSpPr>
          <p:spPr>
            <a:xfrm>
              <a:off x="1708126" y="0"/>
              <a:ext cx="22365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51"/>
            <p:cNvSpPr txBox="1"/>
            <p:nvPr/>
          </p:nvSpPr>
          <p:spPr>
            <a:xfrm>
              <a:off x="1907443" y="0"/>
              <a:ext cx="1837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-JP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理解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51"/>
            <p:cNvSpPr/>
            <p:nvPr/>
          </p:nvSpPr>
          <p:spPr>
            <a:xfrm>
              <a:off x="3517879" y="0"/>
              <a:ext cx="22932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51"/>
            <p:cNvSpPr txBox="1"/>
            <p:nvPr/>
          </p:nvSpPr>
          <p:spPr>
            <a:xfrm>
              <a:off x="3717196" y="0"/>
              <a:ext cx="1894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-JP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検討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51"/>
            <p:cNvSpPr/>
            <p:nvPr/>
          </p:nvSpPr>
          <p:spPr>
            <a:xfrm>
              <a:off x="5386142" y="0"/>
              <a:ext cx="21333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51"/>
            <p:cNvSpPr txBox="1"/>
            <p:nvPr/>
          </p:nvSpPr>
          <p:spPr>
            <a:xfrm>
              <a:off x="5585459" y="0"/>
              <a:ext cx="17346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-JP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商談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6" name="Google Shape;96;p51"/>
          <p:cNvSpPr txBox="1"/>
          <p:nvPr/>
        </p:nvSpPr>
        <p:spPr>
          <a:xfrm>
            <a:off x="628831" y="1206798"/>
            <a:ext cx="1007400" cy="398700"/>
          </a:xfrm>
          <a:prstGeom prst="rect">
            <a:avLst/>
          </a:prstGeom>
          <a:solidFill>
            <a:srgbClr val="1B224C"/>
          </a:solidFill>
          <a:ln w="127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1"/>
          <p:cNvSpPr/>
          <p:nvPr/>
        </p:nvSpPr>
        <p:spPr>
          <a:xfrm>
            <a:off x="3304513" y="2352654"/>
            <a:ext cx="43050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1"/>
          <p:cNvSpPr/>
          <p:nvPr/>
        </p:nvSpPr>
        <p:spPr>
          <a:xfrm>
            <a:off x="3420818" y="1889552"/>
            <a:ext cx="41934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1"/>
          <p:cNvSpPr/>
          <p:nvPr/>
        </p:nvSpPr>
        <p:spPr>
          <a:xfrm>
            <a:off x="5653706" y="1796729"/>
            <a:ext cx="16629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>
                <a:solidFill>
                  <a:srgbClr val="1B224C"/>
                </a:solidFill>
              </a:rPr>
              <a:t>〇〇が</a:t>
            </a: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自社の課題を解決できるか</a:t>
            </a:r>
            <a:endParaRPr sz="12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詳しく調べる</a:t>
            </a: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1"/>
          <p:cNvSpPr/>
          <p:nvPr/>
        </p:nvSpPr>
        <p:spPr>
          <a:xfrm>
            <a:off x="1842158" y="2338965"/>
            <a:ext cx="1662900" cy="464400"/>
          </a:xfrm>
          <a:prstGeom prst="roundRect">
            <a:avLst>
              <a:gd name="adj" fmla="val 6069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>
                <a:solidFill>
                  <a:srgbClr val="1B224C"/>
                </a:solidFill>
              </a:rPr>
              <a:t>商材</a:t>
            </a: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に関して</a:t>
            </a:r>
            <a:endParaRPr sz="12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情報収集を始める</a:t>
            </a:r>
            <a:endParaRPr sz="12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51"/>
          <p:cNvSpPr/>
          <p:nvPr/>
        </p:nvSpPr>
        <p:spPr>
          <a:xfrm>
            <a:off x="1842158" y="1802802"/>
            <a:ext cx="1662900" cy="452100"/>
          </a:xfrm>
          <a:prstGeom prst="roundRect">
            <a:avLst>
              <a:gd name="adj" fmla="val 6411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（ニーズ潜在）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1"/>
          <p:cNvSpPr/>
          <p:nvPr/>
        </p:nvSpPr>
        <p:spPr>
          <a:xfrm>
            <a:off x="3748706" y="1796729"/>
            <a:ext cx="16629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>
                <a:solidFill>
                  <a:srgbClr val="1B224C"/>
                </a:solidFill>
              </a:rPr>
              <a:t>〇〇</a:t>
            </a: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について調べ</a:t>
            </a:r>
            <a:r>
              <a:rPr lang="ja-JP" altLang="en-US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endParaRPr lang="en-US" altLang="ja-JP" sz="12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他社と比較する</a:t>
            </a:r>
            <a:endParaRPr sz="1200" b="0" i="0" u="none" strike="noStrike" cap="none" dirty="0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51"/>
          <p:cNvSpPr/>
          <p:nvPr/>
        </p:nvSpPr>
        <p:spPr>
          <a:xfrm>
            <a:off x="7558706" y="1796729"/>
            <a:ext cx="16629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-JP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1"/>
          <p:cNvSpPr txBox="1"/>
          <p:nvPr/>
        </p:nvSpPr>
        <p:spPr>
          <a:xfrm>
            <a:off x="8630095" y="6489283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-JP" sz="900" b="1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SAIRU</a:t>
            </a:r>
            <a:endParaRPr sz="900" b="1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1848b69b6c_0_0"/>
          <p:cNvSpPr txBox="1">
            <a:spLocks noGrp="1"/>
          </p:cNvSpPr>
          <p:nvPr>
            <p:ph type="title"/>
          </p:nvPr>
        </p:nvSpPr>
        <p:spPr>
          <a:xfrm>
            <a:off x="628833" y="310088"/>
            <a:ext cx="86484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-JP" b="1">
                <a:latin typeface="Arial"/>
                <a:ea typeface="Arial"/>
                <a:cs typeface="Arial"/>
                <a:sym typeface="Arial"/>
              </a:rPr>
              <a:t>代表的な施策例</a:t>
            </a:r>
            <a:r>
              <a:rPr lang="en-US" altLang="ja-JP" b="1" dirty="0">
                <a:latin typeface="Arial"/>
                <a:ea typeface="Arial"/>
                <a:cs typeface="Arial"/>
                <a:sym typeface="Arial"/>
              </a:rPr>
              <a:t>【</a:t>
            </a:r>
            <a:r>
              <a:rPr lang="ja-JP" b="1">
                <a:latin typeface="Arial"/>
                <a:ea typeface="Arial"/>
                <a:cs typeface="Arial"/>
                <a:sym typeface="Arial"/>
              </a:rPr>
              <a:t>DX推進担当</a:t>
            </a:r>
            <a:r>
              <a:rPr lang="en-US" altLang="ja-JP" b="1" dirty="0">
                <a:latin typeface="Arial"/>
                <a:ea typeface="Arial"/>
                <a:cs typeface="Arial"/>
                <a:sym typeface="Arial"/>
              </a:rPr>
              <a:t>】</a:t>
            </a: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0" name="Google Shape;110;g31848b69b6c_0_0"/>
          <p:cNvGraphicFramePr/>
          <p:nvPr>
            <p:extLst>
              <p:ext uri="{D42A27DB-BD31-4B8C-83A1-F6EECF244321}">
                <p14:modId xmlns:p14="http://schemas.microsoft.com/office/powerpoint/2010/main" val="1760571320"/>
              </p:ext>
            </p:extLst>
          </p:nvPr>
        </p:nvGraphicFramePr>
        <p:xfrm>
          <a:off x="651363" y="1427401"/>
          <a:ext cx="8647200" cy="4330000"/>
        </p:xfrm>
        <a:graphic>
          <a:graphicData uri="http://schemas.openxmlformats.org/drawingml/2006/table">
            <a:tbl>
              <a:tblPr>
                <a:noFill/>
                <a:tableStyleId>{0D91A541-2DF4-4E9B-B6DF-9D9BD8E7F07F}</a:tableStyleId>
              </a:tblPr>
              <a:tblGrid>
                <a:gridCol w="245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8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lt1"/>
                          </a:solidFill>
                        </a:rPr>
                        <a:t>ファネル</a:t>
                      </a:r>
                      <a:endParaRPr sz="17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u="none" strike="noStrike" cap="none">
                          <a:solidFill>
                            <a:schemeClr val="lt1"/>
                          </a:solidFill>
                        </a:rPr>
                        <a:t>施策例</a:t>
                      </a:r>
                      <a:endParaRPr sz="1700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25">
                <a:tc rowSpan="4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b="1" u="none" strike="noStrike" cap="none">
                          <a:solidFill>
                            <a:schemeClr val="dk1"/>
                          </a:solidFill>
                        </a:rPr>
                        <a:t>認知</a:t>
                      </a:r>
                      <a:endParaRPr sz="17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IT系Webメディアへの広告出稿</a:t>
                      </a:r>
                      <a:endParaRPr sz="17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展示会出展</a:t>
                      </a:r>
                      <a:endParaRPr sz="17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検索エンジン対策</a:t>
                      </a:r>
                      <a:endParaRPr sz="17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パートナー企業の開拓・連携強化</a:t>
                      </a:r>
                      <a:endParaRPr sz="1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b="1">
                          <a:solidFill>
                            <a:schemeClr val="dk1"/>
                          </a:solidFill>
                        </a:rPr>
                        <a:t>理解</a:t>
                      </a:r>
                      <a:endParaRPr sz="17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サービスサイトの作成・改善</a:t>
                      </a:r>
                      <a:endParaRPr sz="17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サービス資料の作成・改善</a:t>
                      </a:r>
                      <a:endParaRPr sz="17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725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b="1">
                          <a:solidFill>
                            <a:schemeClr val="dk1"/>
                          </a:solidFill>
                        </a:rPr>
                        <a:t>検討</a:t>
                      </a:r>
                      <a:endParaRPr sz="17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導入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事例コンテンツ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メール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/郵送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DM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送付</a:t>
                      </a:r>
                      <a:endParaRPr sz="17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導入事例を紹介するセミナー・ウェビナーの開催</a:t>
                      </a:r>
                      <a:endParaRPr sz="17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費用対効果コンテンツ</a:t>
                      </a:r>
                      <a:r>
                        <a:rPr lang="ja-JP" altLang="en-US" sz="1700">
                          <a:solidFill>
                            <a:schemeClr val="dk1"/>
                          </a:solidFill>
                        </a:rPr>
                        <a:t>の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メール</a:t>
                      </a:r>
                      <a:r>
                        <a:rPr lang="en-US" altLang="ja-JP" sz="17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/</a:t>
                      </a:r>
                      <a:r>
                        <a:rPr lang="en-US" altLang="ja-JP" sz="17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郵送DM送付</a:t>
                      </a:r>
                      <a:endParaRPr sz="170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7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b="1">
                          <a:solidFill>
                            <a:schemeClr val="dk1"/>
                          </a:solidFill>
                        </a:rPr>
                        <a:t>商談</a:t>
                      </a:r>
                      <a:endParaRPr sz="1700" b="1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営業資料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に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費用対効果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の説明スライド追加</a:t>
                      </a:r>
                      <a:endParaRPr sz="17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172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個別の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提案資料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に</a:t>
                      </a:r>
                      <a:r>
                        <a:rPr lang="ja-JP" sz="1700" u="none" strike="noStrike" cap="none">
                          <a:solidFill>
                            <a:schemeClr val="dk1"/>
                          </a:solidFill>
                        </a:rPr>
                        <a:t>費用対効果シミュレーション</a:t>
                      </a:r>
                      <a:r>
                        <a:rPr lang="ja-JP" sz="1700">
                          <a:solidFill>
                            <a:schemeClr val="dk1"/>
                          </a:solidFill>
                        </a:rPr>
                        <a:t>挿入</a:t>
                      </a:r>
                      <a:endParaRPr sz="1700" u="none" strike="noStrike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11" name="Google Shape;111;g31848b69b6c_0_0"/>
          <p:cNvSpPr txBox="1"/>
          <p:nvPr/>
        </p:nvSpPr>
        <p:spPr>
          <a:xfrm>
            <a:off x="8630095" y="6489283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-JP" sz="900" b="1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SAIRU</a:t>
            </a:r>
            <a:endParaRPr sz="900" b="1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IRU-テーマ202007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Macintosh PowerPoint</Application>
  <PresentationFormat>A4 210 x 297 mm</PresentationFormat>
  <Paragraphs>63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MS PGothic</vt:lpstr>
      <vt:lpstr>Noto Sans Symbols</vt:lpstr>
      <vt:lpstr>Arial</vt:lpstr>
      <vt:lpstr>SAIRU-テーマ202007</vt:lpstr>
      <vt:lpstr>汎用カスタマージャーニーマップ【DX推進担当者】</vt:lpstr>
      <vt:lpstr>代表的な施策例【DX推進担当】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SAIRU</dc:creator>
  <cp:lastModifiedBy>矢野 絢子</cp:lastModifiedBy>
  <cp:revision>3</cp:revision>
  <dcterms:created xsi:type="dcterms:W3CDTF">2012-07-27T23:28:17Z</dcterms:created>
  <dcterms:modified xsi:type="dcterms:W3CDTF">2025-01-15T04:25:51Z</dcterms:modified>
</cp:coreProperties>
</file>