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0"/>
  </p:notesMasterIdLst>
  <p:sldIdLst>
    <p:sldId id="265" r:id="rId2"/>
    <p:sldId id="270" r:id="rId3"/>
    <p:sldId id="266" r:id="rId4"/>
    <p:sldId id="269" r:id="rId5"/>
    <p:sldId id="267" r:id="rId6"/>
    <p:sldId id="271" r:id="rId7"/>
    <p:sldId id="272" r:id="rId8"/>
    <p:sldId id="273" r:id="rId9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土山 勇人" initials="土山" lastIdx="10" clrIdx="0">
    <p:extLst>
      <p:ext uri="{19B8F6BF-5375-455C-9EA6-DF929625EA0E}">
        <p15:presenceInfo xmlns:p15="http://schemas.microsoft.com/office/powerpoint/2012/main" userId="853d30e55df49f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0705"/>
    <p:restoredTop sz="86391"/>
  </p:normalViewPr>
  <p:slideViewPr>
    <p:cSldViewPr snapToGrid="0" snapToObjects="1">
      <p:cViewPr>
        <p:scale>
          <a:sx n="110" d="100"/>
          <a:sy n="110" d="100"/>
        </p:scale>
        <p:origin x="1496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F91E-DBA7-A247-BC78-EC921A0D4843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8964A-D0B4-B448-BC07-A74412477B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09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438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0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4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02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4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02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タ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98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837" y="569242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837" y="1237534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2000" b="1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kumimoji="1" sz="1400" b="1" kern="1200" spc="-150">
          <a:solidFill>
            <a:schemeClr val="tx1"/>
          </a:solidFill>
          <a:latin typeface="+mn-lt"/>
          <a:ea typeface="+mn-ea"/>
          <a:cs typeface="+mn-cs"/>
        </a:defRPr>
      </a:lvl1pPr>
      <a:lvl2pPr marL="377967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2pPr>
      <a:lvl3pPr marL="755934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3pPr>
      <a:lvl4pPr marL="1133901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4pPr>
      <a:lvl5pPr marL="1511869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 descr="紙と付箋紙でいっぱいのテーブルの上で紙に手を伸ばす人">
            <a:extLst>
              <a:ext uri="{FF2B5EF4-FFF2-40B4-BE49-F238E27FC236}">
                <a16:creationId xmlns:a16="http://schemas.microsoft.com/office/drawing/2014/main" id="{BF16F444-B566-2B46-9F69-EBE30FF3FF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519" y="1036480"/>
            <a:ext cx="7559675" cy="3599999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CE1BDD6-727C-7940-B2B4-F1EA3FA1222C}"/>
              </a:ext>
            </a:extLst>
          </p:cNvPr>
          <p:cNvSpPr/>
          <p:nvPr/>
        </p:nvSpPr>
        <p:spPr>
          <a:xfrm>
            <a:off x="-1" y="7087205"/>
            <a:ext cx="7559675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8B27A7-9987-744A-BC30-5DB3FE850450}"/>
              </a:ext>
            </a:extLst>
          </p:cNvPr>
          <p:cNvSpPr/>
          <p:nvPr/>
        </p:nvSpPr>
        <p:spPr>
          <a:xfrm>
            <a:off x="526492" y="394745"/>
            <a:ext cx="180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</a:rPr>
              <a:t>ロゴマーク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1AB4F2-97B3-1F4B-AC98-102891DB5263}"/>
              </a:ext>
            </a:extLst>
          </p:cNvPr>
          <p:cNvSpPr/>
          <p:nvPr/>
        </p:nvSpPr>
        <p:spPr>
          <a:xfrm>
            <a:off x="0" y="1045498"/>
            <a:ext cx="7559675" cy="3600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F00B8-F7F5-9941-846D-324631B205AA}"/>
              </a:ext>
            </a:extLst>
          </p:cNvPr>
          <p:cNvSpPr txBox="1"/>
          <p:nvPr/>
        </p:nvSpPr>
        <p:spPr>
          <a:xfrm>
            <a:off x="695458" y="1431342"/>
            <a:ext cx="6311033" cy="3708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bg1"/>
                </a:solidFill>
              </a:rPr>
              <a:t>○○業務の効率化・コスト削減ができる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F3D511-741C-BB43-8CC1-30F0B2B1BAED}"/>
              </a:ext>
            </a:extLst>
          </p:cNvPr>
          <p:cNvSpPr txBox="1"/>
          <p:nvPr/>
        </p:nvSpPr>
        <p:spPr>
          <a:xfrm>
            <a:off x="526492" y="2046872"/>
            <a:ext cx="6479999" cy="10054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○○に特化した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○○○○○○サービス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E22252-6E8D-BF4F-8723-F0883EB55DC4}"/>
              </a:ext>
            </a:extLst>
          </p:cNvPr>
          <p:cNvSpPr txBox="1"/>
          <p:nvPr/>
        </p:nvSpPr>
        <p:spPr>
          <a:xfrm>
            <a:off x="526492" y="5783165"/>
            <a:ext cx="648000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latin typeface="+mn-ea"/>
              </a:rPr>
              <a:t>○</a:t>
            </a:r>
            <a:r>
              <a:rPr lang="ja-JP" altLang="en-US" b="1">
                <a:latin typeface="+mn-ea"/>
              </a:rPr>
              <a:t>○○○○○サービスは</a:t>
            </a:r>
            <a:endParaRPr lang="en-US" altLang="ja-JP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accent6"/>
                </a:solidFill>
                <a:latin typeface="+mn-ea"/>
              </a:rPr>
              <a:t>○○業務の効率化・コスト削減</a:t>
            </a:r>
            <a:r>
              <a:rPr lang="ja-JP" altLang="en-US" b="1">
                <a:latin typeface="+mn-ea"/>
              </a:rPr>
              <a:t>ができます</a:t>
            </a:r>
            <a:endParaRPr lang="en-US" altLang="ja-JP" b="1" dirty="0">
              <a:latin typeface="+mn-ea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8D013399-FCE6-B148-A0DC-64E5C1C3BDED}"/>
              </a:ext>
            </a:extLst>
          </p:cNvPr>
          <p:cNvSpPr/>
          <p:nvPr/>
        </p:nvSpPr>
        <p:spPr>
          <a:xfrm>
            <a:off x="542596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9D459DD3-A903-EC44-940A-C5B46B5EA79A}"/>
              </a:ext>
            </a:extLst>
          </p:cNvPr>
          <p:cNvSpPr/>
          <p:nvPr/>
        </p:nvSpPr>
        <p:spPr>
          <a:xfrm>
            <a:off x="542596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ja-JP" altLang="en-US" sz="1200" b="1" spc="300">
                <a:latin typeface="+mn-ea"/>
              </a:rPr>
              <a:t>特長</a:t>
            </a:r>
            <a:r>
              <a:rPr kumimoji="1" lang="en-US" altLang="ja-JP" sz="1200" b="1" spc="300" dirty="0">
                <a:latin typeface="+mn-ea"/>
              </a:rPr>
              <a:t>1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F2D8A29-61A0-FA43-B31B-310B80E86890}"/>
              </a:ext>
            </a:extLst>
          </p:cNvPr>
          <p:cNvSpPr txBox="1"/>
          <p:nvPr/>
        </p:nvSpPr>
        <p:spPr>
          <a:xfrm>
            <a:off x="627078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○○○○で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コスト削減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5AE7C645-C355-E843-A612-4C97ACCBE1E4}"/>
              </a:ext>
            </a:extLst>
          </p:cNvPr>
          <p:cNvSpPr/>
          <p:nvPr/>
        </p:nvSpPr>
        <p:spPr>
          <a:xfrm>
            <a:off x="1257078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2A57216-9994-9944-8024-B646EB802E45}"/>
              </a:ext>
            </a:extLst>
          </p:cNvPr>
          <p:cNvSpPr/>
          <p:nvPr/>
        </p:nvSpPr>
        <p:spPr>
          <a:xfrm>
            <a:off x="5047097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F81F496-1BA7-B245-BB9B-BBCBC69B5BB8}"/>
              </a:ext>
            </a:extLst>
          </p:cNvPr>
          <p:cNvSpPr/>
          <p:nvPr/>
        </p:nvSpPr>
        <p:spPr>
          <a:xfrm>
            <a:off x="5047097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ja-JP" altLang="en-US" sz="1200" b="1" spc="300">
                <a:latin typeface="+mn-ea"/>
              </a:rPr>
              <a:t>特長</a:t>
            </a:r>
            <a:r>
              <a:rPr kumimoji="1" lang="en-US" altLang="ja-JP" sz="1200" b="1" spc="300" dirty="0">
                <a:latin typeface="+mn-ea"/>
              </a:rPr>
              <a:t>3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3FDF1D-4DE5-D546-8355-68F7B91D841A}"/>
              </a:ext>
            </a:extLst>
          </p:cNvPr>
          <p:cNvSpPr txBox="1"/>
          <p:nvPr/>
        </p:nvSpPr>
        <p:spPr>
          <a:xfrm>
            <a:off x="5131579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○○○○で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売上拡大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8930F960-9D55-0B4F-AEA6-9C8C54E453AE}"/>
              </a:ext>
            </a:extLst>
          </p:cNvPr>
          <p:cNvSpPr/>
          <p:nvPr/>
        </p:nvSpPr>
        <p:spPr>
          <a:xfrm>
            <a:off x="5761579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2E79FDE0-67D7-8D4A-AE24-908F1E20FB67}"/>
              </a:ext>
            </a:extLst>
          </p:cNvPr>
          <p:cNvSpPr/>
          <p:nvPr/>
        </p:nvSpPr>
        <p:spPr>
          <a:xfrm>
            <a:off x="2800575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4144693-24D5-C048-8624-A1AB71A41BD2}"/>
              </a:ext>
            </a:extLst>
          </p:cNvPr>
          <p:cNvSpPr/>
          <p:nvPr/>
        </p:nvSpPr>
        <p:spPr>
          <a:xfrm>
            <a:off x="2800574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ja-JP" altLang="en-US" sz="1200" b="1" spc="300">
                <a:latin typeface="+mn-ea"/>
              </a:rPr>
              <a:t>特長</a:t>
            </a:r>
            <a:r>
              <a:rPr kumimoji="1" lang="en-US" altLang="ja-JP" sz="1200" b="1" spc="300" dirty="0">
                <a:latin typeface="+mn-ea"/>
              </a:rPr>
              <a:t>2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AC1B0AA-02B8-5B4D-BF8F-DD7CE742EC06}"/>
              </a:ext>
            </a:extLst>
          </p:cNvPr>
          <p:cNvSpPr txBox="1"/>
          <p:nvPr/>
        </p:nvSpPr>
        <p:spPr>
          <a:xfrm>
            <a:off x="2886510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○○○○で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作業効率アップ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FB4B9D3C-D940-DD47-8C06-F2D369508CDA}"/>
              </a:ext>
            </a:extLst>
          </p:cNvPr>
          <p:cNvSpPr/>
          <p:nvPr/>
        </p:nvSpPr>
        <p:spPr>
          <a:xfrm>
            <a:off x="3572402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5FA50CB-EFC2-7E41-BE58-32676628E261}"/>
              </a:ext>
            </a:extLst>
          </p:cNvPr>
          <p:cNvSpPr txBox="1"/>
          <p:nvPr/>
        </p:nvSpPr>
        <p:spPr>
          <a:xfrm>
            <a:off x="542147" y="8884285"/>
            <a:ext cx="1980000" cy="126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000">
                <a:latin typeface="+mn-ea"/>
              </a:rPr>
              <a:t>サービス内容や機能をふまえて特長を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>
                <a:latin typeface="+mn-ea"/>
              </a:rPr>
              <a:t>つ挙げる。前述の「よくある課題」に対して解決できることを記載する。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993D13F-6C4F-E54D-9A2E-F3856340EEAB}"/>
              </a:ext>
            </a:extLst>
          </p:cNvPr>
          <p:cNvSpPr txBox="1"/>
          <p:nvPr/>
        </p:nvSpPr>
        <p:spPr>
          <a:xfrm>
            <a:off x="2857920" y="8894814"/>
            <a:ext cx="1980000" cy="126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000">
                <a:latin typeface="+mn-ea"/>
              </a:rPr>
              <a:t>サービス内容や機能をふまえて特長を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>
                <a:latin typeface="+mn-ea"/>
              </a:rPr>
              <a:t>つ挙げる。前述の「よくある課題」に対して解決できることを記載する。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42A93C4-1C69-8E4D-BA07-2A1B7FF47C90}"/>
              </a:ext>
            </a:extLst>
          </p:cNvPr>
          <p:cNvSpPr txBox="1"/>
          <p:nvPr/>
        </p:nvSpPr>
        <p:spPr>
          <a:xfrm>
            <a:off x="5041579" y="8894814"/>
            <a:ext cx="1980000" cy="126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000">
                <a:latin typeface="+mn-ea"/>
              </a:rPr>
              <a:t>サービス内容や機能をふまえて特長を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>
                <a:latin typeface="+mn-ea"/>
              </a:rPr>
              <a:t>つ挙げる。前述の「よくある課題」に対して解決できることを記載する。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AD18FA7-F8A0-8247-BC56-08D01A34759F}"/>
              </a:ext>
            </a:extLst>
          </p:cNvPr>
          <p:cNvSpPr/>
          <p:nvPr/>
        </p:nvSpPr>
        <p:spPr>
          <a:xfrm>
            <a:off x="0" y="10511813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62DE75A-B016-5E42-B8AC-3E6964B8BA38}"/>
              </a:ext>
            </a:extLst>
          </p:cNvPr>
          <p:cNvCxnSpPr>
            <a:cxnSpLocks/>
          </p:cNvCxnSpPr>
          <p:nvPr/>
        </p:nvCxnSpPr>
        <p:spPr>
          <a:xfrm flipV="1">
            <a:off x="6185868" y="6085341"/>
            <a:ext cx="190209" cy="3356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ECB9A7F-873F-6F42-B3D5-2CB0C6CE501A}"/>
              </a:ext>
            </a:extLst>
          </p:cNvPr>
          <p:cNvCxnSpPr>
            <a:cxnSpLocks/>
          </p:cNvCxnSpPr>
          <p:nvPr/>
        </p:nvCxnSpPr>
        <p:spPr>
          <a:xfrm flipH="1" flipV="1">
            <a:off x="1183598" y="6096244"/>
            <a:ext cx="174896" cy="324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476ACC2-3122-C54C-A250-1482F33B8A10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55" name="角丸四角形 54">
            <a:extLst>
              <a:ext uri="{FF2B5EF4-FFF2-40B4-BE49-F238E27FC236}">
                <a16:creationId xmlns:a16="http://schemas.microsoft.com/office/drawing/2014/main" id="{CE3A470E-D307-A44E-AD9D-5D76ACC24B6C}"/>
              </a:ext>
            </a:extLst>
          </p:cNvPr>
          <p:cNvSpPr/>
          <p:nvPr/>
        </p:nvSpPr>
        <p:spPr>
          <a:xfrm>
            <a:off x="547097" y="3376482"/>
            <a:ext cx="6480000" cy="2160000"/>
          </a:xfrm>
          <a:prstGeom prst="roundRect">
            <a:avLst>
              <a:gd name="adj" fmla="val 3351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36E5893-B777-D942-9970-39EDAAFD3411}"/>
              </a:ext>
            </a:extLst>
          </p:cNvPr>
          <p:cNvSpPr txBox="1"/>
          <p:nvPr/>
        </p:nvSpPr>
        <p:spPr>
          <a:xfrm>
            <a:off x="1257078" y="4140766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○○業務に時間がかかり、○○のコストがかかる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56CA906-3F54-ED47-B6D4-AE802B62FA48}"/>
              </a:ext>
            </a:extLst>
          </p:cNvPr>
          <p:cNvSpPr/>
          <p:nvPr/>
        </p:nvSpPr>
        <p:spPr>
          <a:xfrm>
            <a:off x="547097" y="3376482"/>
            <a:ext cx="6480000" cy="548844"/>
          </a:xfrm>
          <a:custGeom>
            <a:avLst/>
            <a:gdLst>
              <a:gd name="connsiteX0" fmla="*/ 72382 w 6480000"/>
              <a:gd name="connsiteY0" fmla="*/ 0 h 548844"/>
              <a:gd name="connsiteX1" fmla="*/ 6407618 w 6480000"/>
              <a:gd name="connsiteY1" fmla="*/ 0 h 548844"/>
              <a:gd name="connsiteX2" fmla="*/ 6480000 w 6480000"/>
              <a:gd name="connsiteY2" fmla="*/ 72382 h 548844"/>
              <a:gd name="connsiteX3" fmla="*/ 6480000 w 6480000"/>
              <a:gd name="connsiteY3" fmla="*/ 548844 h 548844"/>
              <a:gd name="connsiteX4" fmla="*/ 0 w 6480000"/>
              <a:gd name="connsiteY4" fmla="*/ 548844 h 548844"/>
              <a:gd name="connsiteX5" fmla="*/ 0 w 6480000"/>
              <a:gd name="connsiteY5" fmla="*/ 72382 h 548844"/>
              <a:gd name="connsiteX6" fmla="*/ 72382 w 6480000"/>
              <a:gd name="connsiteY6" fmla="*/ 0 h 54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0000" h="548844">
                <a:moveTo>
                  <a:pt x="72382" y="0"/>
                </a:moveTo>
                <a:lnTo>
                  <a:pt x="6407618" y="0"/>
                </a:lnTo>
                <a:cubicBezTo>
                  <a:pt x="6447593" y="0"/>
                  <a:pt x="6480000" y="32407"/>
                  <a:pt x="6480000" y="72382"/>
                </a:cubicBezTo>
                <a:lnTo>
                  <a:pt x="6480000" y="548844"/>
                </a:lnTo>
                <a:lnTo>
                  <a:pt x="0" y="548844"/>
                </a:lnTo>
                <a:lnTo>
                  <a:pt x="0" y="72382"/>
                </a:lnTo>
                <a:cubicBezTo>
                  <a:pt x="0" y="32407"/>
                  <a:pt x="32407" y="0"/>
                  <a:pt x="7238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>
                <a:solidFill>
                  <a:schemeClr val="tx1"/>
                </a:solidFill>
                <a:latin typeface="+mn-ea"/>
              </a:rPr>
              <a:t>このような課題はありませんか？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94DE3DD-8B42-944F-BA9E-5D5C2C180B06}"/>
              </a:ext>
            </a:extLst>
          </p:cNvPr>
          <p:cNvSpPr txBox="1"/>
          <p:nvPr/>
        </p:nvSpPr>
        <p:spPr>
          <a:xfrm>
            <a:off x="1255724" y="4526323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○○管理が大変でリソースが不足。本来の業務に集中できない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99B4629-535F-2A44-9AC4-DCA9191C5DB4}"/>
              </a:ext>
            </a:extLst>
          </p:cNvPr>
          <p:cNvSpPr txBox="1"/>
          <p:nvPr/>
        </p:nvSpPr>
        <p:spPr>
          <a:xfrm>
            <a:off x="1255724" y="4911880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○○で新規顧客を獲得したいが、成果につながらない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pic>
        <p:nvPicPr>
          <p:cNvPr id="12" name="グラフィックス 11" descr="バッジ: チェックマーク 1 単色塗りつぶし">
            <a:extLst>
              <a:ext uri="{FF2B5EF4-FFF2-40B4-BE49-F238E27FC236}">
                <a16:creationId xmlns:a16="http://schemas.microsoft.com/office/drawing/2014/main" id="{662C72C1-EE36-064D-B29D-2749A8E7B2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730" y="4181901"/>
            <a:ext cx="282773" cy="282773"/>
          </a:xfrm>
          <a:prstGeom prst="rect">
            <a:avLst/>
          </a:prstGeom>
        </p:spPr>
      </p:pic>
      <p:pic>
        <p:nvPicPr>
          <p:cNvPr id="48" name="グラフィックス 47" descr="バッジ: チェックマーク 1 単色塗りつぶし">
            <a:extLst>
              <a:ext uri="{FF2B5EF4-FFF2-40B4-BE49-F238E27FC236}">
                <a16:creationId xmlns:a16="http://schemas.microsoft.com/office/drawing/2014/main" id="{2E062DD6-7BC8-0649-88BA-A134440B03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730" y="4566322"/>
            <a:ext cx="282773" cy="282773"/>
          </a:xfrm>
          <a:prstGeom prst="rect">
            <a:avLst/>
          </a:prstGeom>
        </p:spPr>
      </p:pic>
      <p:pic>
        <p:nvPicPr>
          <p:cNvPr id="49" name="グラフィックス 48" descr="バッジ: チェックマーク 1 単色塗りつぶし">
            <a:extLst>
              <a:ext uri="{FF2B5EF4-FFF2-40B4-BE49-F238E27FC236}">
                <a16:creationId xmlns:a16="http://schemas.microsoft.com/office/drawing/2014/main" id="{34DE5228-05ED-7E4F-9296-411C744185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730" y="4950742"/>
            <a:ext cx="282773" cy="28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3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 descr="紙と付箋紙でいっぱいのテーブルの上で紙に手を伸ばす人">
            <a:extLst>
              <a:ext uri="{FF2B5EF4-FFF2-40B4-BE49-F238E27FC236}">
                <a16:creationId xmlns:a16="http://schemas.microsoft.com/office/drawing/2014/main" id="{BF16F444-B566-2B46-9F69-EBE30FF3FF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519" y="1036480"/>
            <a:ext cx="7559675" cy="3599999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CE1BDD6-727C-7940-B2B4-F1EA3FA1222C}"/>
              </a:ext>
            </a:extLst>
          </p:cNvPr>
          <p:cNvSpPr/>
          <p:nvPr/>
        </p:nvSpPr>
        <p:spPr>
          <a:xfrm>
            <a:off x="-1" y="7087205"/>
            <a:ext cx="7559675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8B27A7-9987-744A-BC30-5DB3FE850450}"/>
              </a:ext>
            </a:extLst>
          </p:cNvPr>
          <p:cNvSpPr/>
          <p:nvPr/>
        </p:nvSpPr>
        <p:spPr>
          <a:xfrm>
            <a:off x="526492" y="394745"/>
            <a:ext cx="180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</a:rPr>
              <a:t>ロゴマーク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1AB4F2-97B3-1F4B-AC98-102891DB5263}"/>
              </a:ext>
            </a:extLst>
          </p:cNvPr>
          <p:cNvSpPr/>
          <p:nvPr/>
        </p:nvSpPr>
        <p:spPr>
          <a:xfrm>
            <a:off x="0" y="1045498"/>
            <a:ext cx="7559675" cy="3600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F00B8-F7F5-9941-846D-324631B205AA}"/>
              </a:ext>
            </a:extLst>
          </p:cNvPr>
          <p:cNvSpPr txBox="1"/>
          <p:nvPr/>
        </p:nvSpPr>
        <p:spPr>
          <a:xfrm>
            <a:off x="695458" y="1431342"/>
            <a:ext cx="6311033" cy="3708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bg1"/>
                </a:solidFill>
              </a:rPr>
              <a:t>○○業務の効率化・コスト削減ができる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F3D511-741C-BB43-8CC1-30F0B2B1BAED}"/>
              </a:ext>
            </a:extLst>
          </p:cNvPr>
          <p:cNvSpPr txBox="1"/>
          <p:nvPr/>
        </p:nvSpPr>
        <p:spPr>
          <a:xfrm>
            <a:off x="526492" y="2046872"/>
            <a:ext cx="6479999" cy="10054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○○に特化した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○○○○○○サービス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6C846012-A98C-6E47-B0DA-0317F163B302}"/>
              </a:ext>
            </a:extLst>
          </p:cNvPr>
          <p:cNvSpPr/>
          <p:nvPr/>
        </p:nvSpPr>
        <p:spPr>
          <a:xfrm>
            <a:off x="547097" y="3376482"/>
            <a:ext cx="6480000" cy="2160000"/>
          </a:xfrm>
          <a:prstGeom prst="roundRect">
            <a:avLst>
              <a:gd name="adj" fmla="val 3351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084CBC4-C6ED-6842-B5C7-9DF88AA06069}"/>
              </a:ext>
            </a:extLst>
          </p:cNvPr>
          <p:cNvSpPr/>
          <p:nvPr/>
        </p:nvSpPr>
        <p:spPr>
          <a:xfrm>
            <a:off x="547097" y="3376482"/>
            <a:ext cx="6480000" cy="548844"/>
          </a:xfrm>
          <a:custGeom>
            <a:avLst/>
            <a:gdLst>
              <a:gd name="connsiteX0" fmla="*/ 72382 w 6480000"/>
              <a:gd name="connsiteY0" fmla="*/ 0 h 548844"/>
              <a:gd name="connsiteX1" fmla="*/ 6407618 w 6480000"/>
              <a:gd name="connsiteY1" fmla="*/ 0 h 548844"/>
              <a:gd name="connsiteX2" fmla="*/ 6480000 w 6480000"/>
              <a:gd name="connsiteY2" fmla="*/ 72382 h 548844"/>
              <a:gd name="connsiteX3" fmla="*/ 6480000 w 6480000"/>
              <a:gd name="connsiteY3" fmla="*/ 548844 h 548844"/>
              <a:gd name="connsiteX4" fmla="*/ 0 w 6480000"/>
              <a:gd name="connsiteY4" fmla="*/ 548844 h 548844"/>
              <a:gd name="connsiteX5" fmla="*/ 0 w 6480000"/>
              <a:gd name="connsiteY5" fmla="*/ 72382 h 548844"/>
              <a:gd name="connsiteX6" fmla="*/ 72382 w 6480000"/>
              <a:gd name="connsiteY6" fmla="*/ 0 h 54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0000" h="548844">
                <a:moveTo>
                  <a:pt x="72382" y="0"/>
                </a:moveTo>
                <a:lnTo>
                  <a:pt x="6407618" y="0"/>
                </a:lnTo>
                <a:cubicBezTo>
                  <a:pt x="6447593" y="0"/>
                  <a:pt x="6480000" y="32407"/>
                  <a:pt x="6480000" y="72382"/>
                </a:cubicBezTo>
                <a:lnTo>
                  <a:pt x="6480000" y="548844"/>
                </a:lnTo>
                <a:lnTo>
                  <a:pt x="0" y="548844"/>
                </a:lnTo>
                <a:lnTo>
                  <a:pt x="0" y="72382"/>
                </a:lnTo>
                <a:cubicBezTo>
                  <a:pt x="0" y="32407"/>
                  <a:pt x="32407" y="0"/>
                  <a:pt x="7238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>
                <a:solidFill>
                  <a:schemeClr val="tx1"/>
                </a:solidFill>
                <a:latin typeface="+mn-ea"/>
              </a:rPr>
              <a:t>このような課題はありませんか？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AD18FA7-F8A0-8247-BC56-08D01A34759F}"/>
              </a:ext>
            </a:extLst>
          </p:cNvPr>
          <p:cNvSpPr/>
          <p:nvPr/>
        </p:nvSpPr>
        <p:spPr>
          <a:xfrm>
            <a:off x="0" y="10511813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476ACC2-3122-C54C-A250-1482F33B8A10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FF03AF0-83C8-E344-8B93-BDD32669AFFF}"/>
              </a:ext>
            </a:extLst>
          </p:cNvPr>
          <p:cNvSpPr txBox="1"/>
          <p:nvPr/>
        </p:nvSpPr>
        <p:spPr>
          <a:xfrm>
            <a:off x="526492" y="5783165"/>
            <a:ext cx="648000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latin typeface="+mn-ea"/>
              </a:rPr>
              <a:t>○</a:t>
            </a:r>
            <a:r>
              <a:rPr lang="ja-JP" altLang="en-US" b="1">
                <a:latin typeface="+mn-ea"/>
              </a:rPr>
              <a:t>○○○○○サービスは</a:t>
            </a:r>
            <a:endParaRPr lang="en-US" altLang="ja-JP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accent6"/>
                </a:solidFill>
                <a:latin typeface="+mn-ea"/>
              </a:rPr>
              <a:t>○○業務の効率化・コスト削減</a:t>
            </a:r>
            <a:r>
              <a:rPr lang="ja-JP" altLang="en-US" b="1">
                <a:latin typeface="+mn-ea"/>
              </a:rPr>
              <a:t>ができます</a:t>
            </a:r>
            <a:endParaRPr lang="en-US" altLang="ja-JP" b="1" dirty="0">
              <a:latin typeface="+mn-ea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1F273F26-B471-D24F-B3DC-43BF10424553}"/>
              </a:ext>
            </a:extLst>
          </p:cNvPr>
          <p:cNvCxnSpPr>
            <a:cxnSpLocks/>
          </p:cNvCxnSpPr>
          <p:nvPr/>
        </p:nvCxnSpPr>
        <p:spPr>
          <a:xfrm flipV="1">
            <a:off x="6185868" y="6085341"/>
            <a:ext cx="190209" cy="3356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CAE2E4B-D7F5-944C-8C85-9D8BC466096A}"/>
              </a:ext>
            </a:extLst>
          </p:cNvPr>
          <p:cNvCxnSpPr>
            <a:cxnSpLocks/>
          </p:cNvCxnSpPr>
          <p:nvPr/>
        </p:nvCxnSpPr>
        <p:spPr>
          <a:xfrm flipH="1" flipV="1">
            <a:off x="1183598" y="6096244"/>
            <a:ext cx="174896" cy="324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角丸四角形 69">
            <a:extLst>
              <a:ext uri="{FF2B5EF4-FFF2-40B4-BE49-F238E27FC236}">
                <a16:creationId xmlns:a16="http://schemas.microsoft.com/office/drawing/2014/main" id="{3E991C33-2D06-714A-BCEB-476E40F63064}"/>
              </a:ext>
            </a:extLst>
          </p:cNvPr>
          <p:cNvSpPr/>
          <p:nvPr/>
        </p:nvSpPr>
        <p:spPr>
          <a:xfrm>
            <a:off x="5044200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1F422B30-D16F-BF44-BC5B-458A46EE5CAD}"/>
              </a:ext>
            </a:extLst>
          </p:cNvPr>
          <p:cNvSpPr/>
          <p:nvPr/>
        </p:nvSpPr>
        <p:spPr>
          <a:xfrm>
            <a:off x="5044200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en-US" altLang="ja-JP" sz="1200" b="1" spc="300" dirty="0">
                <a:latin typeface="+mn-ea"/>
              </a:rPr>
              <a:t>STEP3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444A644-C40D-E340-824A-2C89FB612137}"/>
              </a:ext>
            </a:extLst>
          </p:cNvPr>
          <p:cNvSpPr txBox="1"/>
          <p:nvPr/>
        </p:nvSpPr>
        <p:spPr>
          <a:xfrm>
            <a:off x="5116129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○○○○の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レポート作成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73" name="円/楕円 72">
            <a:extLst>
              <a:ext uri="{FF2B5EF4-FFF2-40B4-BE49-F238E27FC236}">
                <a16:creationId xmlns:a16="http://schemas.microsoft.com/office/drawing/2014/main" id="{F927C613-FE61-2449-947D-92B86F4104E2}"/>
              </a:ext>
            </a:extLst>
          </p:cNvPr>
          <p:cNvSpPr/>
          <p:nvPr/>
        </p:nvSpPr>
        <p:spPr>
          <a:xfrm>
            <a:off x="5758682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74" name="三角形 73">
            <a:extLst>
              <a:ext uri="{FF2B5EF4-FFF2-40B4-BE49-F238E27FC236}">
                <a16:creationId xmlns:a16="http://schemas.microsoft.com/office/drawing/2014/main" id="{204FE21E-2ACC-ED46-A4B7-C6C84D089B02}"/>
              </a:ext>
            </a:extLst>
          </p:cNvPr>
          <p:cNvSpPr/>
          <p:nvPr/>
        </p:nvSpPr>
        <p:spPr>
          <a:xfrm rot="5400000">
            <a:off x="4645820" y="7754040"/>
            <a:ext cx="396000" cy="180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>
            <a:extLst>
              <a:ext uri="{FF2B5EF4-FFF2-40B4-BE49-F238E27FC236}">
                <a16:creationId xmlns:a16="http://schemas.microsoft.com/office/drawing/2014/main" id="{E63B57DB-D6A3-3A48-B888-9A4B6675043B}"/>
              </a:ext>
            </a:extLst>
          </p:cNvPr>
          <p:cNvSpPr/>
          <p:nvPr/>
        </p:nvSpPr>
        <p:spPr>
          <a:xfrm>
            <a:off x="2789837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A0A9ED54-8E44-B547-B298-2F5C82BDC2CC}"/>
              </a:ext>
            </a:extLst>
          </p:cNvPr>
          <p:cNvSpPr/>
          <p:nvPr/>
        </p:nvSpPr>
        <p:spPr>
          <a:xfrm>
            <a:off x="2789837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en-US" altLang="ja-JP" sz="1200" b="1" spc="300" dirty="0">
                <a:latin typeface="+mn-ea"/>
              </a:rPr>
              <a:t>STEP2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841D871-A4E0-5E40-AACD-B22CCC54928D}"/>
              </a:ext>
            </a:extLst>
          </p:cNvPr>
          <p:cNvSpPr txBox="1"/>
          <p:nvPr/>
        </p:nvSpPr>
        <p:spPr>
          <a:xfrm>
            <a:off x="2874319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○○のご提案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○○をサポート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78" name="円/楕円 77">
            <a:extLst>
              <a:ext uri="{FF2B5EF4-FFF2-40B4-BE49-F238E27FC236}">
                <a16:creationId xmlns:a16="http://schemas.microsoft.com/office/drawing/2014/main" id="{E18C81DF-4376-524A-B736-412DFF2A051F}"/>
              </a:ext>
            </a:extLst>
          </p:cNvPr>
          <p:cNvSpPr/>
          <p:nvPr/>
        </p:nvSpPr>
        <p:spPr>
          <a:xfrm>
            <a:off x="3504319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79" name="三角形 78">
            <a:extLst>
              <a:ext uri="{FF2B5EF4-FFF2-40B4-BE49-F238E27FC236}">
                <a16:creationId xmlns:a16="http://schemas.microsoft.com/office/drawing/2014/main" id="{9361F261-E1EC-F547-A90D-94D5B63F4B84}"/>
              </a:ext>
            </a:extLst>
          </p:cNvPr>
          <p:cNvSpPr/>
          <p:nvPr/>
        </p:nvSpPr>
        <p:spPr>
          <a:xfrm rot="5400000">
            <a:off x="2380646" y="7756906"/>
            <a:ext cx="396000" cy="180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角丸四角形 79">
            <a:extLst>
              <a:ext uri="{FF2B5EF4-FFF2-40B4-BE49-F238E27FC236}">
                <a16:creationId xmlns:a16="http://schemas.microsoft.com/office/drawing/2014/main" id="{C54062D1-9CFF-D048-9C75-E0AA78FC1D05}"/>
              </a:ext>
            </a:extLst>
          </p:cNvPr>
          <p:cNvSpPr/>
          <p:nvPr/>
        </p:nvSpPr>
        <p:spPr>
          <a:xfrm>
            <a:off x="532235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51875202-586F-E344-81D8-B808FBA6298D}"/>
              </a:ext>
            </a:extLst>
          </p:cNvPr>
          <p:cNvSpPr/>
          <p:nvPr/>
        </p:nvSpPr>
        <p:spPr>
          <a:xfrm>
            <a:off x="532235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en-US" altLang="ja-JP" sz="1200" b="1" spc="300" dirty="0">
                <a:latin typeface="+mn-ea"/>
              </a:rPr>
              <a:t>STEP1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944F41C-6CD8-2F4A-B3D8-667B11733682}"/>
              </a:ext>
            </a:extLst>
          </p:cNvPr>
          <p:cNvSpPr txBox="1"/>
          <p:nvPr/>
        </p:nvSpPr>
        <p:spPr>
          <a:xfrm>
            <a:off x="616717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○○の課題を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ヒアリング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69D396E8-C1D6-D54F-B488-FF19ADD0CB65}"/>
              </a:ext>
            </a:extLst>
          </p:cNvPr>
          <p:cNvSpPr/>
          <p:nvPr/>
        </p:nvSpPr>
        <p:spPr>
          <a:xfrm>
            <a:off x="1246717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75C8A7B-3DD7-7E4F-B38E-798850F6B4F5}"/>
              </a:ext>
            </a:extLst>
          </p:cNvPr>
          <p:cNvSpPr txBox="1"/>
          <p:nvPr/>
        </p:nvSpPr>
        <p:spPr>
          <a:xfrm>
            <a:off x="524535" y="8881338"/>
            <a:ext cx="1980000" cy="330072"/>
          </a:xfrm>
          <a:prstGeom prst="rect">
            <a:avLst/>
          </a:prstGeom>
          <a:solidFill>
            <a:schemeClr val="tx1"/>
          </a:solidFill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wrap="square" lIns="108000" tIns="72000" rIns="108000" bIns="72000" rtlCol="0">
            <a:spAutoFit/>
          </a:bodyPr>
          <a:lstStyle/>
          <a:p>
            <a:pPr algn="ctr"/>
            <a:r>
              <a:rPr lang="ja-JP" altLang="en-US" sz="1200" b="1">
                <a:solidFill>
                  <a:schemeClr val="bg1"/>
                </a:solidFill>
              </a:rPr>
              <a:t>主なサービス内容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5C15B008-6E17-8C41-8A02-2279862F0882}"/>
              </a:ext>
            </a:extLst>
          </p:cNvPr>
          <p:cNvSpPr/>
          <p:nvPr/>
        </p:nvSpPr>
        <p:spPr>
          <a:xfrm>
            <a:off x="537882" y="9194742"/>
            <a:ext cx="6480000" cy="1078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8BD5511-C4D0-E348-AD1E-22030B5DB6C5}"/>
              </a:ext>
            </a:extLst>
          </p:cNvPr>
          <p:cNvSpPr txBox="1"/>
          <p:nvPr/>
        </p:nvSpPr>
        <p:spPr>
          <a:xfrm>
            <a:off x="709915" y="9338222"/>
            <a:ext cx="3060000" cy="79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5184F9C-8E53-B64E-88F3-27E93E89E470}"/>
              </a:ext>
            </a:extLst>
          </p:cNvPr>
          <p:cNvSpPr txBox="1"/>
          <p:nvPr/>
        </p:nvSpPr>
        <p:spPr>
          <a:xfrm>
            <a:off x="3813804" y="9338222"/>
            <a:ext cx="3060000" cy="79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E191AAE-1EA5-8B47-B665-F574952F08B6}"/>
              </a:ext>
            </a:extLst>
          </p:cNvPr>
          <p:cNvSpPr txBox="1"/>
          <p:nvPr/>
        </p:nvSpPr>
        <p:spPr>
          <a:xfrm>
            <a:off x="1257078" y="4140766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○○業務に時間がかかり、○○のコストがかかる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F63589F-E3FE-9B4E-9F7E-65405C1B8800}"/>
              </a:ext>
            </a:extLst>
          </p:cNvPr>
          <p:cNvSpPr txBox="1"/>
          <p:nvPr/>
        </p:nvSpPr>
        <p:spPr>
          <a:xfrm>
            <a:off x="1255724" y="4526323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○○管理が大変でリソースが不足。本来の業務に集中できない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32D807-8C45-7544-9390-9B0899629ABD}"/>
              </a:ext>
            </a:extLst>
          </p:cNvPr>
          <p:cNvSpPr txBox="1"/>
          <p:nvPr/>
        </p:nvSpPr>
        <p:spPr>
          <a:xfrm>
            <a:off x="1255724" y="4911880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○○で新規顧客を獲得したいが、成果につながらない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pic>
        <p:nvPicPr>
          <p:cNvPr id="37" name="グラフィックス 36" descr="バッジ: チェックマーク 1 単色塗りつぶし">
            <a:extLst>
              <a:ext uri="{FF2B5EF4-FFF2-40B4-BE49-F238E27FC236}">
                <a16:creationId xmlns:a16="http://schemas.microsoft.com/office/drawing/2014/main" id="{BE1B404B-B82F-2C4B-950C-0636442CC8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730" y="4181901"/>
            <a:ext cx="282773" cy="282773"/>
          </a:xfrm>
          <a:prstGeom prst="rect">
            <a:avLst/>
          </a:prstGeom>
        </p:spPr>
      </p:pic>
      <p:pic>
        <p:nvPicPr>
          <p:cNvPr id="38" name="グラフィックス 37" descr="バッジ: チェックマーク 1 単色塗りつぶし">
            <a:extLst>
              <a:ext uri="{FF2B5EF4-FFF2-40B4-BE49-F238E27FC236}">
                <a16:creationId xmlns:a16="http://schemas.microsoft.com/office/drawing/2014/main" id="{F9996A7F-C3A7-7745-A2C0-7BA4D3953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730" y="4566322"/>
            <a:ext cx="282773" cy="282773"/>
          </a:xfrm>
          <a:prstGeom prst="rect">
            <a:avLst/>
          </a:prstGeom>
        </p:spPr>
      </p:pic>
      <p:pic>
        <p:nvPicPr>
          <p:cNvPr id="40" name="グラフィックス 39" descr="バッジ: チェックマーク 1 単色塗りつぶし">
            <a:extLst>
              <a:ext uri="{FF2B5EF4-FFF2-40B4-BE49-F238E27FC236}">
                <a16:creationId xmlns:a16="http://schemas.microsoft.com/office/drawing/2014/main" id="{6FAE25AD-50CB-8242-8B92-BDBAD3D44B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730" y="4950742"/>
            <a:ext cx="282773" cy="28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6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7C18A3-8468-9143-8DB7-449BD6760071}"/>
              </a:ext>
            </a:extLst>
          </p:cNvPr>
          <p:cNvSpPr/>
          <p:nvPr/>
        </p:nvSpPr>
        <p:spPr>
          <a:xfrm>
            <a:off x="0" y="9247205"/>
            <a:ext cx="7559675" cy="14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3499B4-400B-A94A-9105-EFA9ED1780EA}"/>
              </a:ext>
            </a:extLst>
          </p:cNvPr>
          <p:cNvSpPr/>
          <p:nvPr/>
        </p:nvSpPr>
        <p:spPr>
          <a:xfrm>
            <a:off x="553183" y="968779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CB26FE-8248-EF4C-AFAE-BC1C56D7DB4A}"/>
              </a:ext>
            </a:extLst>
          </p:cNvPr>
          <p:cNvSpPr/>
          <p:nvPr/>
        </p:nvSpPr>
        <p:spPr>
          <a:xfrm>
            <a:off x="2776492" y="968779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694CEA-0835-CF46-8DA3-723C8ABB1F0F}"/>
              </a:ext>
            </a:extLst>
          </p:cNvPr>
          <p:cNvSpPr/>
          <p:nvPr/>
        </p:nvSpPr>
        <p:spPr>
          <a:xfrm>
            <a:off x="5026492" y="968780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F5B57F-FD9B-894E-AC10-4D33E5CDD707}"/>
              </a:ext>
            </a:extLst>
          </p:cNvPr>
          <p:cNvSpPr txBox="1"/>
          <p:nvPr/>
        </p:nvSpPr>
        <p:spPr>
          <a:xfrm>
            <a:off x="553183" y="2171822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作業の効率化で○○</a:t>
            </a:r>
            <a:r>
              <a:rPr lang="en-US" altLang="ja-JP" sz="1200" b="1" dirty="0">
                <a:latin typeface="+mn-ea"/>
              </a:rPr>
              <a:t>%</a:t>
            </a:r>
            <a:r>
              <a:rPr lang="ja-JP" altLang="en-US" sz="1200" b="1">
                <a:latin typeface="+mn-ea"/>
              </a:rPr>
              <a:t>の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コスト削減に成功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E5C420-FCD4-2C41-A0BA-2300AA58C7BB}"/>
              </a:ext>
            </a:extLst>
          </p:cNvPr>
          <p:cNvSpPr txBox="1"/>
          <p:nvPr/>
        </p:nvSpPr>
        <p:spPr>
          <a:xfrm>
            <a:off x="5026491" y="2171283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○○の質が向上し、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売上○倍を達成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A12104-2F8D-B74B-B16E-427521BD4D82}"/>
              </a:ext>
            </a:extLst>
          </p:cNvPr>
          <p:cNvSpPr txBox="1"/>
          <p:nvPr/>
        </p:nvSpPr>
        <p:spPr>
          <a:xfrm>
            <a:off x="2776492" y="2171283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○○の効率化で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本来の業務に集中できた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859127-A2C8-804E-835C-ED893348CA8F}"/>
              </a:ext>
            </a:extLst>
          </p:cNvPr>
          <p:cNvSpPr/>
          <p:nvPr/>
        </p:nvSpPr>
        <p:spPr>
          <a:xfrm>
            <a:off x="553183" y="2804010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DC3633-905B-7845-9FDE-FD9924FB9364}"/>
              </a:ext>
            </a:extLst>
          </p:cNvPr>
          <p:cNvSpPr txBox="1"/>
          <p:nvPr/>
        </p:nvSpPr>
        <p:spPr>
          <a:xfrm>
            <a:off x="643183" y="2895421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26D3B17-4855-2E45-ACF0-7215991A24FF}"/>
              </a:ext>
            </a:extLst>
          </p:cNvPr>
          <p:cNvSpPr txBox="1"/>
          <p:nvPr/>
        </p:nvSpPr>
        <p:spPr>
          <a:xfrm>
            <a:off x="643183" y="3105506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5BD6EC8-4B2A-1D4F-B352-EBCEF2C034E7}"/>
              </a:ext>
            </a:extLst>
          </p:cNvPr>
          <p:cNvSpPr/>
          <p:nvPr/>
        </p:nvSpPr>
        <p:spPr>
          <a:xfrm>
            <a:off x="2776492" y="2804010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26395F3-3B6F-344B-A24F-82F8662D2BBE}"/>
              </a:ext>
            </a:extLst>
          </p:cNvPr>
          <p:cNvSpPr txBox="1"/>
          <p:nvPr/>
        </p:nvSpPr>
        <p:spPr>
          <a:xfrm>
            <a:off x="2866492" y="2895421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C8A8C47-C3A0-8E48-93C8-2A5BD33AF659}"/>
              </a:ext>
            </a:extLst>
          </p:cNvPr>
          <p:cNvSpPr txBox="1"/>
          <p:nvPr/>
        </p:nvSpPr>
        <p:spPr>
          <a:xfrm>
            <a:off x="2866492" y="3105506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7586C15-0E12-F145-9442-28CEEEA2E962}"/>
              </a:ext>
            </a:extLst>
          </p:cNvPr>
          <p:cNvSpPr/>
          <p:nvPr/>
        </p:nvSpPr>
        <p:spPr>
          <a:xfrm>
            <a:off x="5026491" y="2804010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264500E-0070-1748-B236-B439B275AF86}"/>
              </a:ext>
            </a:extLst>
          </p:cNvPr>
          <p:cNvSpPr txBox="1"/>
          <p:nvPr/>
        </p:nvSpPr>
        <p:spPr>
          <a:xfrm>
            <a:off x="5116491" y="2895421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2D382B9-25F7-C648-B710-B21EB241988B}"/>
              </a:ext>
            </a:extLst>
          </p:cNvPr>
          <p:cNvSpPr txBox="1"/>
          <p:nvPr/>
        </p:nvSpPr>
        <p:spPr>
          <a:xfrm>
            <a:off x="5116491" y="3105506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5F8EFD-140C-6A47-9250-C81306766DBA}"/>
              </a:ext>
            </a:extLst>
          </p:cNvPr>
          <p:cNvSpPr txBox="1"/>
          <p:nvPr/>
        </p:nvSpPr>
        <p:spPr>
          <a:xfrm>
            <a:off x="534318" y="5509048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1600" b="1" dirty="0">
                <a:latin typeface="+mn-ea"/>
              </a:rPr>
              <a:t>FAQ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46ED1A-2B85-FD4F-80A1-DE3A70E47FDE}"/>
              </a:ext>
            </a:extLst>
          </p:cNvPr>
          <p:cNvSpPr txBox="1"/>
          <p:nvPr/>
        </p:nvSpPr>
        <p:spPr>
          <a:xfrm>
            <a:off x="560665" y="9455331"/>
            <a:ext cx="3060000" cy="288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BF0562-2AD4-7944-9CD4-8A6241728137}"/>
              </a:ext>
            </a:extLst>
          </p:cNvPr>
          <p:cNvSpPr txBox="1"/>
          <p:nvPr/>
        </p:nvSpPr>
        <p:spPr>
          <a:xfrm>
            <a:off x="553183" y="9827545"/>
            <a:ext cx="3060000" cy="451406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50E00F-047D-CB4F-A94D-38F8BBCBBE4D}"/>
              </a:ext>
            </a:extLst>
          </p:cNvPr>
          <p:cNvSpPr txBox="1"/>
          <p:nvPr/>
        </p:nvSpPr>
        <p:spPr>
          <a:xfrm>
            <a:off x="4134318" y="10026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8614307-4D0F-DB4C-8562-F3BDA9F65DFA}"/>
              </a:ext>
            </a:extLst>
          </p:cNvPr>
          <p:cNvSpPr txBox="1"/>
          <p:nvPr/>
        </p:nvSpPr>
        <p:spPr>
          <a:xfrm>
            <a:off x="4134318" y="9456669"/>
            <a:ext cx="2880000" cy="288000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84A28F-DAE1-544D-89B2-83980A6B9B71}"/>
              </a:ext>
            </a:extLst>
          </p:cNvPr>
          <p:cNvSpPr txBox="1"/>
          <p:nvPr/>
        </p:nvSpPr>
        <p:spPr>
          <a:xfrm>
            <a:off x="4134318" y="9774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58" name="グラフィックス 57" descr="受話器 単色塗りつぶし">
            <a:extLst>
              <a:ext uri="{FF2B5EF4-FFF2-40B4-BE49-F238E27FC236}">
                <a16:creationId xmlns:a16="http://schemas.microsoft.com/office/drawing/2014/main" id="{D0EE0287-6A19-E64B-AB9F-95164D69DE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9011" y="9471113"/>
            <a:ext cx="216000" cy="216000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9E9DF85-FA8C-9D4D-9C24-C9C9A40AE715}"/>
              </a:ext>
            </a:extLst>
          </p:cNvPr>
          <p:cNvSpPr/>
          <p:nvPr/>
        </p:nvSpPr>
        <p:spPr>
          <a:xfrm>
            <a:off x="542146" y="4137146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13113DA-5A5F-3E4A-B115-4D5D8FCD196D}"/>
              </a:ext>
            </a:extLst>
          </p:cNvPr>
          <p:cNvSpPr/>
          <p:nvPr/>
        </p:nvSpPr>
        <p:spPr>
          <a:xfrm>
            <a:off x="2200091" y="413276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A31AE91-DF92-774C-9EBE-EADAB6B3FE31}"/>
              </a:ext>
            </a:extLst>
          </p:cNvPr>
          <p:cNvSpPr/>
          <p:nvPr/>
        </p:nvSpPr>
        <p:spPr>
          <a:xfrm>
            <a:off x="3858036" y="413276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C2878F5-B04F-5A4D-B287-14B703139E4B}"/>
              </a:ext>
            </a:extLst>
          </p:cNvPr>
          <p:cNvSpPr/>
          <p:nvPr/>
        </p:nvSpPr>
        <p:spPr>
          <a:xfrm>
            <a:off x="5515982" y="413276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D351502-798F-314A-B1DF-F87CD7656218}"/>
              </a:ext>
            </a:extLst>
          </p:cNvPr>
          <p:cNvSpPr txBox="1"/>
          <p:nvPr/>
        </p:nvSpPr>
        <p:spPr>
          <a:xfrm>
            <a:off x="542146" y="3616275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導入実績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21E4EC6-4EDA-0D45-B4D4-6428782F36BD}"/>
              </a:ext>
            </a:extLst>
          </p:cNvPr>
          <p:cNvSpPr/>
          <p:nvPr/>
        </p:nvSpPr>
        <p:spPr>
          <a:xfrm>
            <a:off x="542146" y="478780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7CDD34B-76F6-4E4E-A6F0-C5ECA24CDA00}"/>
              </a:ext>
            </a:extLst>
          </p:cNvPr>
          <p:cNvSpPr/>
          <p:nvPr/>
        </p:nvSpPr>
        <p:spPr>
          <a:xfrm>
            <a:off x="2200091" y="4783422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F84DDC5-20A3-044E-9ADA-A0D0DFC4D2B3}"/>
              </a:ext>
            </a:extLst>
          </p:cNvPr>
          <p:cNvSpPr/>
          <p:nvPr/>
        </p:nvSpPr>
        <p:spPr>
          <a:xfrm>
            <a:off x="3858036" y="4783422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BDD1A14-91BF-F746-A629-7A57AF68289A}"/>
              </a:ext>
            </a:extLst>
          </p:cNvPr>
          <p:cNvSpPr/>
          <p:nvPr/>
        </p:nvSpPr>
        <p:spPr>
          <a:xfrm>
            <a:off x="5515982" y="4783422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35D8F13-688D-E84E-B43F-1DAAE2C6A113}"/>
              </a:ext>
            </a:extLst>
          </p:cNvPr>
          <p:cNvSpPr txBox="1"/>
          <p:nvPr/>
        </p:nvSpPr>
        <p:spPr>
          <a:xfrm>
            <a:off x="534318" y="433744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お客様の声</a:t>
            </a:r>
            <a:endParaRPr lang="en-US" altLang="ja-JP" sz="1600" b="1" dirty="0">
              <a:latin typeface="+mn-ea"/>
            </a:endParaRPr>
          </a:p>
        </p:txBody>
      </p:sp>
      <p:graphicFrame>
        <p:nvGraphicFramePr>
          <p:cNvPr id="79" name="表 45">
            <a:extLst>
              <a:ext uri="{FF2B5EF4-FFF2-40B4-BE49-F238E27FC236}">
                <a16:creationId xmlns:a16="http://schemas.microsoft.com/office/drawing/2014/main" id="{22ADA753-A4B3-CD4E-9B55-16BEF2869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07441"/>
              </p:ext>
            </p:extLst>
          </p:nvPr>
        </p:nvGraphicFramePr>
        <p:xfrm>
          <a:off x="542147" y="5993404"/>
          <a:ext cx="6480000" cy="304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64638972"/>
                    </a:ext>
                  </a:extLst>
                </a:gridCol>
              </a:tblGrid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 </a:t>
                      </a:r>
                      <a:r>
                        <a:rPr kumimoji="1" lang="ja-JP" altLang="en-US" sz="1050" b="1"/>
                        <a:t>○○サービスの業務範囲はどこまでですか？また、業務範囲外はありますか？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34868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23561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1"/>
                        <a:t>どのような業種のクライアントが多いですか？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30103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6573479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競合でもサービスは受けられますか？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47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167685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途中で解約する場合はどうなりますか？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973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735986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運用面でも継続的にサポートを依頼できますか？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90785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9659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6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7C18A3-8468-9143-8DB7-449BD6760071}"/>
              </a:ext>
            </a:extLst>
          </p:cNvPr>
          <p:cNvSpPr/>
          <p:nvPr/>
        </p:nvSpPr>
        <p:spPr>
          <a:xfrm>
            <a:off x="0" y="9247205"/>
            <a:ext cx="7559675" cy="14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5F8EFD-140C-6A47-9250-C81306766DBA}"/>
              </a:ext>
            </a:extLst>
          </p:cNvPr>
          <p:cNvSpPr txBox="1"/>
          <p:nvPr/>
        </p:nvSpPr>
        <p:spPr>
          <a:xfrm>
            <a:off x="534318" y="5435369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1600" b="1" dirty="0">
                <a:latin typeface="+mn-ea"/>
              </a:rPr>
              <a:t>FAQ</a:t>
            </a:r>
          </a:p>
        </p:txBody>
      </p:sp>
      <p:graphicFrame>
        <p:nvGraphicFramePr>
          <p:cNvPr id="45" name="表 45">
            <a:extLst>
              <a:ext uri="{FF2B5EF4-FFF2-40B4-BE49-F238E27FC236}">
                <a16:creationId xmlns:a16="http://schemas.microsoft.com/office/drawing/2014/main" id="{BA6F527B-C9F0-F942-9625-7E49676C688B}"/>
              </a:ext>
            </a:extLst>
          </p:cNvPr>
          <p:cNvGraphicFramePr>
            <a:graphicFrameLocks noGrp="1"/>
          </p:cNvGraphicFramePr>
          <p:nvPr/>
        </p:nvGraphicFramePr>
        <p:xfrm>
          <a:off x="542147" y="5919725"/>
          <a:ext cx="6480000" cy="304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64638972"/>
                    </a:ext>
                  </a:extLst>
                </a:gridCol>
              </a:tblGrid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 </a:t>
                      </a:r>
                      <a:r>
                        <a:rPr kumimoji="1" lang="ja-JP" altLang="en-US" sz="1050" b="1"/>
                        <a:t>○○サービスの業務範囲はどこまでですか？また、業務範囲外はありますか？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34868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23561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1"/>
                        <a:t>どのような業種のクライアントが多いですか？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30103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6573479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競合でもサービスは受けられますか？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47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167685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途中で解約する場合はどうなりますか？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973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735986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運用面でも継続的にサポートを依頼できますか？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90785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9659855"/>
                  </a:ext>
                </a:extLst>
              </a:tr>
            </a:tbl>
          </a:graphicData>
        </a:graphic>
      </p:graphicFrame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46ED1A-2B85-FD4F-80A1-DE3A70E47FDE}"/>
              </a:ext>
            </a:extLst>
          </p:cNvPr>
          <p:cNvSpPr txBox="1"/>
          <p:nvPr/>
        </p:nvSpPr>
        <p:spPr>
          <a:xfrm>
            <a:off x="560665" y="9455331"/>
            <a:ext cx="3060000" cy="288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BF0562-2AD4-7944-9CD4-8A6241728137}"/>
              </a:ext>
            </a:extLst>
          </p:cNvPr>
          <p:cNvSpPr txBox="1"/>
          <p:nvPr/>
        </p:nvSpPr>
        <p:spPr>
          <a:xfrm>
            <a:off x="553183" y="9827545"/>
            <a:ext cx="3060000" cy="451406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50E00F-047D-CB4F-A94D-38F8BBCBBE4D}"/>
              </a:ext>
            </a:extLst>
          </p:cNvPr>
          <p:cNvSpPr txBox="1"/>
          <p:nvPr/>
        </p:nvSpPr>
        <p:spPr>
          <a:xfrm>
            <a:off x="4134318" y="10026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8614307-4D0F-DB4C-8562-F3BDA9F65DFA}"/>
              </a:ext>
            </a:extLst>
          </p:cNvPr>
          <p:cNvSpPr txBox="1"/>
          <p:nvPr/>
        </p:nvSpPr>
        <p:spPr>
          <a:xfrm>
            <a:off x="4134318" y="9456669"/>
            <a:ext cx="2880000" cy="288000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84A28F-DAE1-544D-89B2-83980A6B9B71}"/>
              </a:ext>
            </a:extLst>
          </p:cNvPr>
          <p:cNvSpPr txBox="1"/>
          <p:nvPr/>
        </p:nvSpPr>
        <p:spPr>
          <a:xfrm>
            <a:off x="4134318" y="9774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58" name="グラフィックス 57" descr="受話器 単色塗りつぶし">
            <a:extLst>
              <a:ext uri="{FF2B5EF4-FFF2-40B4-BE49-F238E27FC236}">
                <a16:creationId xmlns:a16="http://schemas.microsoft.com/office/drawing/2014/main" id="{D0EE0287-6A19-E64B-AB9F-95164D69DE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9011" y="9471113"/>
            <a:ext cx="216000" cy="216000"/>
          </a:xfrm>
          <a:prstGeom prst="rect">
            <a:avLst/>
          </a:prstGeom>
        </p:spPr>
      </p:pic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ACAB435C-7A8D-754A-B901-96D72F556BC7}"/>
              </a:ext>
            </a:extLst>
          </p:cNvPr>
          <p:cNvSpPr/>
          <p:nvPr/>
        </p:nvSpPr>
        <p:spPr>
          <a:xfrm>
            <a:off x="534314" y="1016336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8A9A5F-A42E-B142-BA0A-9B9041E0A50A}"/>
              </a:ext>
            </a:extLst>
          </p:cNvPr>
          <p:cNvSpPr txBox="1"/>
          <p:nvPr/>
        </p:nvSpPr>
        <p:spPr>
          <a:xfrm>
            <a:off x="1082146" y="1191543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</a:t>
            </a:r>
            <a:r>
              <a:rPr lang="ja-JP" altLang="en-US" sz="1600" b="1" dirty="0"/>
              <a:t>コスト削減</a:t>
            </a:r>
          </a:p>
        </p:txBody>
      </p:sp>
      <p:pic>
        <p:nvPicPr>
          <p:cNvPr id="44" name="グラフィックス 43" descr="バッジ: チェックマーク 1 単色塗りつぶし">
            <a:extLst>
              <a:ext uri="{FF2B5EF4-FFF2-40B4-BE49-F238E27FC236}">
                <a16:creationId xmlns:a16="http://schemas.microsoft.com/office/drawing/2014/main" id="{CBE71D68-550A-8140-8A7A-D31F404D1B5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2146" y="1188244"/>
            <a:ext cx="360000" cy="360000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E107D6B-1936-D042-AAC8-4B7FE426BEB1}"/>
              </a:ext>
            </a:extLst>
          </p:cNvPr>
          <p:cNvSpPr txBox="1"/>
          <p:nvPr/>
        </p:nvSpPr>
        <p:spPr>
          <a:xfrm>
            <a:off x="722146" y="1630062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E6F53685-10F4-E74B-A7F9-79E1502F3BAB}"/>
              </a:ext>
            </a:extLst>
          </p:cNvPr>
          <p:cNvSpPr/>
          <p:nvPr/>
        </p:nvSpPr>
        <p:spPr>
          <a:xfrm>
            <a:off x="539837" y="2448244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A2F9579-1C9A-724E-B056-0A73FCBDCF5D}"/>
              </a:ext>
            </a:extLst>
          </p:cNvPr>
          <p:cNvSpPr txBox="1"/>
          <p:nvPr/>
        </p:nvSpPr>
        <p:spPr>
          <a:xfrm>
            <a:off x="1087669" y="2623451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○○○○で作業効率アップ</a:t>
            </a:r>
            <a:endParaRPr lang="ja-JP" altLang="en-US" sz="1600" b="1" dirty="0"/>
          </a:p>
        </p:txBody>
      </p:sp>
      <p:pic>
        <p:nvPicPr>
          <p:cNvPr id="52" name="グラフィックス 51" descr="バッジ: チェックマーク 1 単色塗りつぶし">
            <a:extLst>
              <a:ext uri="{FF2B5EF4-FFF2-40B4-BE49-F238E27FC236}">
                <a16:creationId xmlns:a16="http://schemas.microsoft.com/office/drawing/2014/main" id="{984E292C-4502-ED45-BADB-1A1E6378157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669" y="2620152"/>
            <a:ext cx="360000" cy="36000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B002986-EF18-A742-913E-4ED3AFD7A2E5}"/>
              </a:ext>
            </a:extLst>
          </p:cNvPr>
          <p:cNvSpPr txBox="1"/>
          <p:nvPr/>
        </p:nvSpPr>
        <p:spPr>
          <a:xfrm>
            <a:off x="727669" y="3061970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A400AF20-7A75-A741-B12C-1691B2BEF5BE}"/>
              </a:ext>
            </a:extLst>
          </p:cNvPr>
          <p:cNvSpPr/>
          <p:nvPr/>
        </p:nvSpPr>
        <p:spPr>
          <a:xfrm>
            <a:off x="539837" y="3888090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E4D1621-3E4C-8249-9B6B-F7F9148C95DB}"/>
              </a:ext>
            </a:extLst>
          </p:cNvPr>
          <p:cNvSpPr txBox="1"/>
          <p:nvPr/>
        </p:nvSpPr>
        <p:spPr>
          <a:xfrm>
            <a:off x="1087669" y="4063297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○○○○で売上拡大</a:t>
            </a:r>
            <a:endParaRPr lang="ja-JP" altLang="en-US" sz="1600" b="1" dirty="0"/>
          </a:p>
        </p:txBody>
      </p:sp>
      <p:pic>
        <p:nvPicPr>
          <p:cNvPr id="60" name="グラフィックス 59" descr="バッジ: チェックマーク 1 単色塗りつぶし">
            <a:extLst>
              <a:ext uri="{FF2B5EF4-FFF2-40B4-BE49-F238E27FC236}">
                <a16:creationId xmlns:a16="http://schemas.microsoft.com/office/drawing/2014/main" id="{D1E4C61E-A96C-7243-81C6-81771B3F250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669" y="4059998"/>
            <a:ext cx="360000" cy="360000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1B7023A-8DA8-6643-827F-DE319CB0A9FE}"/>
              </a:ext>
            </a:extLst>
          </p:cNvPr>
          <p:cNvSpPr txBox="1"/>
          <p:nvPr/>
        </p:nvSpPr>
        <p:spPr>
          <a:xfrm>
            <a:off x="727669" y="4501816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1363AB9-674B-A04B-BBCC-0A59D8DF06DD}"/>
              </a:ext>
            </a:extLst>
          </p:cNvPr>
          <p:cNvSpPr txBox="1"/>
          <p:nvPr/>
        </p:nvSpPr>
        <p:spPr>
          <a:xfrm>
            <a:off x="534318" y="433744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サービスの特長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3AE000-7E93-5A4C-9B60-D0E630765E5A}"/>
              </a:ext>
            </a:extLst>
          </p:cNvPr>
          <p:cNvSpPr/>
          <p:nvPr/>
        </p:nvSpPr>
        <p:spPr>
          <a:xfrm>
            <a:off x="6004006" y="1244209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A9D7555-08C5-4E42-9E2E-D6F567CE5DED}"/>
              </a:ext>
            </a:extLst>
          </p:cNvPr>
          <p:cNvSpPr/>
          <p:nvPr/>
        </p:nvSpPr>
        <p:spPr>
          <a:xfrm>
            <a:off x="6004006" y="2670909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4EEC796-C4E2-1345-A9A9-284B91385B82}"/>
              </a:ext>
            </a:extLst>
          </p:cNvPr>
          <p:cNvSpPr/>
          <p:nvPr/>
        </p:nvSpPr>
        <p:spPr>
          <a:xfrm>
            <a:off x="6004006" y="4110217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304459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5EA389F-E359-66CB-32BC-F7E9783CFC50}"/>
              </a:ext>
            </a:extLst>
          </p:cNvPr>
          <p:cNvSpPr/>
          <p:nvPr/>
        </p:nvSpPr>
        <p:spPr>
          <a:xfrm>
            <a:off x="545930" y="7118228"/>
            <a:ext cx="1980000" cy="15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B373429-1359-BA32-49D5-FB5A4D100971}"/>
              </a:ext>
            </a:extLst>
          </p:cNvPr>
          <p:cNvSpPr/>
          <p:nvPr/>
        </p:nvSpPr>
        <p:spPr>
          <a:xfrm>
            <a:off x="542146" y="5691473"/>
            <a:ext cx="64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>
              <a:spcAft>
                <a:spcPts val="400"/>
              </a:spcAft>
            </a:pP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7C18A3-8468-9143-8DB7-449BD6760071}"/>
              </a:ext>
            </a:extLst>
          </p:cNvPr>
          <p:cNvSpPr/>
          <p:nvPr/>
        </p:nvSpPr>
        <p:spPr>
          <a:xfrm>
            <a:off x="-10594" y="9247205"/>
            <a:ext cx="7570269" cy="14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3499B4-400B-A94A-9105-EFA9ED1780EA}"/>
              </a:ext>
            </a:extLst>
          </p:cNvPr>
          <p:cNvSpPr/>
          <p:nvPr/>
        </p:nvSpPr>
        <p:spPr>
          <a:xfrm>
            <a:off x="553183" y="892577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CB26FE-8248-EF4C-AFAE-BC1C56D7DB4A}"/>
              </a:ext>
            </a:extLst>
          </p:cNvPr>
          <p:cNvSpPr/>
          <p:nvPr/>
        </p:nvSpPr>
        <p:spPr>
          <a:xfrm>
            <a:off x="2795853" y="892577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694CEA-0835-CF46-8DA3-723C8ABB1F0F}"/>
              </a:ext>
            </a:extLst>
          </p:cNvPr>
          <p:cNvSpPr/>
          <p:nvPr/>
        </p:nvSpPr>
        <p:spPr>
          <a:xfrm>
            <a:off x="5026492" y="892578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F5B57F-FD9B-894E-AC10-4D33E5CDD707}"/>
              </a:ext>
            </a:extLst>
          </p:cNvPr>
          <p:cNvSpPr txBox="1"/>
          <p:nvPr/>
        </p:nvSpPr>
        <p:spPr>
          <a:xfrm>
            <a:off x="553183" y="2064088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作業の効率化で○○</a:t>
            </a:r>
            <a:r>
              <a:rPr lang="en-US" altLang="ja-JP" sz="1200" b="1" dirty="0">
                <a:latin typeface="+mn-ea"/>
              </a:rPr>
              <a:t>%</a:t>
            </a:r>
            <a:r>
              <a:rPr lang="ja-JP" altLang="en-US" sz="1200" b="1">
                <a:latin typeface="+mn-ea"/>
              </a:rPr>
              <a:t>の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コスト削減に成功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E5C420-FCD4-2C41-A0BA-2300AA58C7BB}"/>
              </a:ext>
            </a:extLst>
          </p:cNvPr>
          <p:cNvSpPr txBox="1"/>
          <p:nvPr/>
        </p:nvSpPr>
        <p:spPr>
          <a:xfrm>
            <a:off x="5026491" y="2063549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○○の質が向上し、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売上○倍を達成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A12104-2F8D-B74B-B16E-427521BD4D82}"/>
              </a:ext>
            </a:extLst>
          </p:cNvPr>
          <p:cNvSpPr txBox="1"/>
          <p:nvPr/>
        </p:nvSpPr>
        <p:spPr>
          <a:xfrm>
            <a:off x="2795853" y="2063549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○○の効率化で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本来の業務に集中できた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859127-A2C8-804E-835C-ED893348CA8F}"/>
              </a:ext>
            </a:extLst>
          </p:cNvPr>
          <p:cNvSpPr/>
          <p:nvPr/>
        </p:nvSpPr>
        <p:spPr>
          <a:xfrm>
            <a:off x="553183" y="2727808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DC3633-905B-7845-9FDE-FD9924FB9364}"/>
              </a:ext>
            </a:extLst>
          </p:cNvPr>
          <p:cNvSpPr txBox="1"/>
          <p:nvPr/>
        </p:nvSpPr>
        <p:spPr>
          <a:xfrm>
            <a:off x="643183" y="2819219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26D3B17-4855-2E45-ACF0-7215991A24FF}"/>
              </a:ext>
            </a:extLst>
          </p:cNvPr>
          <p:cNvSpPr txBox="1"/>
          <p:nvPr/>
        </p:nvSpPr>
        <p:spPr>
          <a:xfrm>
            <a:off x="643183" y="3029304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5BD6EC8-4B2A-1D4F-B352-EBCEF2C034E7}"/>
              </a:ext>
            </a:extLst>
          </p:cNvPr>
          <p:cNvSpPr/>
          <p:nvPr/>
        </p:nvSpPr>
        <p:spPr>
          <a:xfrm>
            <a:off x="2795853" y="2727808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26395F3-3B6F-344B-A24F-82F8662D2BBE}"/>
              </a:ext>
            </a:extLst>
          </p:cNvPr>
          <p:cNvSpPr txBox="1"/>
          <p:nvPr/>
        </p:nvSpPr>
        <p:spPr>
          <a:xfrm>
            <a:off x="2885853" y="2819219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C8A8C47-C3A0-8E48-93C8-2A5BD33AF659}"/>
              </a:ext>
            </a:extLst>
          </p:cNvPr>
          <p:cNvSpPr txBox="1"/>
          <p:nvPr/>
        </p:nvSpPr>
        <p:spPr>
          <a:xfrm>
            <a:off x="2885853" y="3029304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7586C15-0E12-F145-9442-28CEEEA2E962}"/>
              </a:ext>
            </a:extLst>
          </p:cNvPr>
          <p:cNvSpPr/>
          <p:nvPr/>
        </p:nvSpPr>
        <p:spPr>
          <a:xfrm>
            <a:off x="5026491" y="2727808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264500E-0070-1748-B236-B439B275AF86}"/>
              </a:ext>
            </a:extLst>
          </p:cNvPr>
          <p:cNvSpPr txBox="1"/>
          <p:nvPr/>
        </p:nvSpPr>
        <p:spPr>
          <a:xfrm>
            <a:off x="5116491" y="2819219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2D382B9-25F7-C648-B710-B21EB241988B}"/>
              </a:ext>
            </a:extLst>
          </p:cNvPr>
          <p:cNvSpPr txBox="1"/>
          <p:nvPr/>
        </p:nvSpPr>
        <p:spPr>
          <a:xfrm>
            <a:off x="5116491" y="3029304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5F8EFD-140C-6A47-9250-C81306766DBA}"/>
              </a:ext>
            </a:extLst>
          </p:cNvPr>
          <p:cNvSpPr txBox="1"/>
          <p:nvPr/>
        </p:nvSpPr>
        <p:spPr>
          <a:xfrm>
            <a:off x="534318" y="5206448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料金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46ED1A-2B85-FD4F-80A1-DE3A70E47FDE}"/>
              </a:ext>
            </a:extLst>
          </p:cNvPr>
          <p:cNvSpPr txBox="1"/>
          <p:nvPr/>
        </p:nvSpPr>
        <p:spPr>
          <a:xfrm>
            <a:off x="560665" y="9494852"/>
            <a:ext cx="2988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BF0562-2AD4-7944-9CD4-8A6241728137}"/>
              </a:ext>
            </a:extLst>
          </p:cNvPr>
          <p:cNvSpPr txBox="1"/>
          <p:nvPr/>
        </p:nvSpPr>
        <p:spPr>
          <a:xfrm>
            <a:off x="553183" y="9827545"/>
            <a:ext cx="2988000" cy="45140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50E00F-047D-CB4F-A94D-38F8BBCBBE4D}"/>
              </a:ext>
            </a:extLst>
          </p:cNvPr>
          <p:cNvSpPr txBox="1"/>
          <p:nvPr/>
        </p:nvSpPr>
        <p:spPr>
          <a:xfrm>
            <a:off x="3944875" y="10062951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8614307-4D0F-DB4C-8562-F3BDA9F65DFA}"/>
              </a:ext>
            </a:extLst>
          </p:cNvPr>
          <p:cNvSpPr txBox="1"/>
          <p:nvPr/>
        </p:nvSpPr>
        <p:spPr>
          <a:xfrm>
            <a:off x="4120839" y="9494852"/>
            <a:ext cx="2884036" cy="288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84A28F-DAE1-544D-89B2-83980A6B9B71}"/>
              </a:ext>
            </a:extLst>
          </p:cNvPr>
          <p:cNvSpPr txBox="1"/>
          <p:nvPr/>
        </p:nvSpPr>
        <p:spPr>
          <a:xfrm>
            <a:off x="3944875" y="9827545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58" name="グラフィックス 57" descr="受話器 単色塗りつぶし">
            <a:extLst>
              <a:ext uri="{FF2B5EF4-FFF2-40B4-BE49-F238E27FC236}">
                <a16:creationId xmlns:a16="http://schemas.microsoft.com/office/drawing/2014/main" id="{D0EE0287-6A19-E64B-AB9F-95164D69DE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7788" y="9537676"/>
            <a:ext cx="216000" cy="216000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9E9DF85-FA8C-9D4D-9C24-C9C9A40AE715}"/>
              </a:ext>
            </a:extLst>
          </p:cNvPr>
          <p:cNvSpPr/>
          <p:nvPr/>
        </p:nvSpPr>
        <p:spPr>
          <a:xfrm>
            <a:off x="542146" y="3970251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13113DA-5A5F-3E4A-B115-4D5D8FCD196D}"/>
              </a:ext>
            </a:extLst>
          </p:cNvPr>
          <p:cNvSpPr/>
          <p:nvPr/>
        </p:nvSpPr>
        <p:spPr>
          <a:xfrm>
            <a:off x="2200091" y="3965869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A31AE91-DF92-774C-9EBE-EADAB6B3FE31}"/>
              </a:ext>
            </a:extLst>
          </p:cNvPr>
          <p:cNvSpPr/>
          <p:nvPr/>
        </p:nvSpPr>
        <p:spPr>
          <a:xfrm>
            <a:off x="3858036" y="3965869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C2878F5-B04F-5A4D-B287-14B703139E4B}"/>
              </a:ext>
            </a:extLst>
          </p:cNvPr>
          <p:cNvSpPr/>
          <p:nvPr/>
        </p:nvSpPr>
        <p:spPr>
          <a:xfrm>
            <a:off x="5515982" y="3965869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D351502-798F-314A-B1DF-F87CD7656218}"/>
              </a:ext>
            </a:extLst>
          </p:cNvPr>
          <p:cNvSpPr txBox="1"/>
          <p:nvPr/>
        </p:nvSpPr>
        <p:spPr>
          <a:xfrm>
            <a:off x="542146" y="3480912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導入実績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21E4EC6-4EDA-0D45-B4D4-6428782F36BD}"/>
              </a:ext>
            </a:extLst>
          </p:cNvPr>
          <p:cNvSpPr/>
          <p:nvPr/>
        </p:nvSpPr>
        <p:spPr>
          <a:xfrm>
            <a:off x="542146" y="4551766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7CDD34B-76F6-4E4E-A6F0-C5ECA24CDA00}"/>
              </a:ext>
            </a:extLst>
          </p:cNvPr>
          <p:cNvSpPr/>
          <p:nvPr/>
        </p:nvSpPr>
        <p:spPr>
          <a:xfrm>
            <a:off x="2200091" y="4547384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F84DDC5-20A3-044E-9ADA-A0D0DFC4D2B3}"/>
              </a:ext>
            </a:extLst>
          </p:cNvPr>
          <p:cNvSpPr/>
          <p:nvPr/>
        </p:nvSpPr>
        <p:spPr>
          <a:xfrm>
            <a:off x="3858036" y="4547384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BDD1A14-91BF-F746-A629-7A57AF68289A}"/>
              </a:ext>
            </a:extLst>
          </p:cNvPr>
          <p:cNvSpPr/>
          <p:nvPr/>
        </p:nvSpPr>
        <p:spPr>
          <a:xfrm>
            <a:off x="5515982" y="4547384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35D8F13-688D-E84E-B43F-1DAAE2C6A113}"/>
              </a:ext>
            </a:extLst>
          </p:cNvPr>
          <p:cNvSpPr txBox="1"/>
          <p:nvPr/>
        </p:nvSpPr>
        <p:spPr>
          <a:xfrm>
            <a:off x="534318" y="433744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お客様の声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C26209-469E-5193-1954-2C2BB980B0AA}"/>
              </a:ext>
            </a:extLst>
          </p:cNvPr>
          <p:cNvSpPr/>
          <p:nvPr/>
        </p:nvSpPr>
        <p:spPr>
          <a:xfrm>
            <a:off x="545930" y="6761145"/>
            <a:ext cx="198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プラン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 A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2C18B3A-4437-2A8F-5051-2F7CAF1A0E64}"/>
              </a:ext>
            </a:extLst>
          </p:cNvPr>
          <p:cNvSpPr txBox="1"/>
          <p:nvPr/>
        </p:nvSpPr>
        <p:spPr>
          <a:xfrm>
            <a:off x="696415" y="7224207"/>
            <a:ext cx="1728000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50" b="1">
                <a:latin typeface="+mn-ea"/>
              </a:rPr>
              <a:t>○○○○な企業向け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F59C7D9-934B-8A7F-511B-592285469C87}"/>
              </a:ext>
            </a:extLst>
          </p:cNvPr>
          <p:cNvSpPr txBox="1"/>
          <p:nvPr/>
        </p:nvSpPr>
        <p:spPr>
          <a:xfrm>
            <a:off x="696415" y="7451349"/>
            <a:ext cx="1728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5</a:t>
            </a:r>
            <a:r>
              <a:rPr lang="ja-JP" altLang="en-US" sz="1200" b="1">
                <a:latin typeface="+mn-ea"/>
              </a:rPr>
              <a:t>万円</a:t>
            </a:r>
            <a:r>
              <a:rPr lang="en-US" altLang="ja-JP" sz="1200" b="1" dirty="0">
                <a:latin typeface="+mn-ea"/>
              </a:rPr>
              <a:t>/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〜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1824873-39DE-8617-F55A-E6721E8F1E63}"/>
              </a:ext>
            </a:extLst>
          </p:cNvPr>
          <p:cNvSpPr/>
          <p:nvPr/>
        </p:nvSpPr>
        <p:spPr>
          <a:xfrm>
            <a:off x="696415" y="7844189"/>
            <a:ext cx="1728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サポート内容２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サポート内容３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サポート内容４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88C3E7-E489-A6B9-5479-C555537317D4}"/>
              </a:ext>
            </a:extLst>
          </p:cNvPr>
          <p:cNvSpPr txBox="1"/>
          <p:nvPr/>
        </p:nvSpPr>
        <p:spPr>
          <a:xfrm>
            <a:off x="534318" y="8808381"/>
            <a:ext cx="648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lang="en-US" altLang="ja-JP" sz="800" dirty="0">
                <a:latin typeface="+mn-ea"/>
              </a:rPr>
              <a:t>※ </a:t>
            </a:r>
            <a:r>
              <a:rPr lang="ja-JP" altLang="en-US" sz="800">
                <a:latin typeface="+mn-ea"/>
              </a:rPr>
              <a:t>○○○○をご希望の方は別途費用がかかります。詳しくはお問い合わせ窓口でご相談ください。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BEBB1AF-FD91-E138-EEAE-561EA758EA98}"/>
              </a:ext>
            </a:extLst>
          </p:cNvPr>
          <p:cNvSpPr/>
          <p:nvPr/>
        </p:nvSpPr>
        <p:spPr>
          <a:xfrm>
            <a:off x="553183" y="5691473"/>
            <a:ext cx="1080000" cy="5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料金体系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FFA5091-6322-A3D6-B0F1-880F1C9D7CF2}"/>
              </a:ext>
            </a:extLst>
          </p:cNvPr>
          <p:cNvSpPr/>
          <p:nvPr/>
        </p:nvSpPr>
        <p:spPr>
          <a:xfrm>
            <a:off x="1768091" y="5797855"/>
            <a:ext cx="1944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初期費用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00</a:t>
            </a:r>
            <a:r>
              <a:rPr kumimoji="1" lang="ja-JP" altLang="en-US" sz="1200" b="1">
                <a:solidFill>
                  <a:schemeClr val="tx1"/>
                </a:solidFill>
              </a:rPr>
              <a:t>万円</a:t>
            </a:r>
            <a:r>
              <a:rPr kumimoji="1" lang="ja-JP" altLang="en-US" sz="800" b="1">
                <a:solidFill>
                  <a:schemeClr val="tx1"/>
                </a:solidFill>
              </a:rPr>
              <a:t>（税別）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3E31739-FE9B-0E11-04AA-A299FC9200F9}"/>
              </a:ext>
            </a:extLst>
          </p:cNvPr>
          <p:cNvSpPr txBox="1"/>
          <p:nvPr/>
        </p:nvSpPr>
        <p:spPr>
          <a:xfrm>
            <a:off x="537942" y="6332803"/>
            <a:ext cx="648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lang="en-US" altLang="ja-JP" sz="800" dirty="0">
                <a:latin typeface="+mn-ea"/>
              </a:rPr>
              <a:t>※ </a:t>
            </a:r>
            <a:r>
              <a:rPr lang="ja-JP" altLang="en-US" sz="800">
                <a:latin typeface="+mn-ea"/>
              </a:rPr>
              <a:t>初期費用は○○○○の導入にかかる費用です。導入後はサービス利用料のみ発生します。</a:t>
            </a:r>
            <a:r>
              <a:rPr lang="en-US" altLang="ja-JP" sz="800" dirty="0">
                <a:latin typeface="+mn-ea"/>
              </a:rPr>
              <a:t>※</a:t>
            </a:r>
            <a:r>
              <a:rPr lang="ja-JP" altLang="en-US" sz="800">
                <a:latin typeface="+mn-ea"/>
              </a:rPr>
              <a:t>サービス利用料はプランにより変動します。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1B344D8-DE24-6697-6B5E-C7D69971E35D}"/>
              </a:ext>
            </a:extLst>
          </p:cNvPr>
          <p:cNvSpPr>
            <a:spLocks noChangeAspect="1"/>
          </p:cNvSpPr>
          <p:nvPr/>
        </p:nvSpPr>
        <p:spPr>
          <a:xfrm rot="5400000">
            <a:off x="3830418" y="5871473"/>
            <a:ext cx="180000" cy="180000"/>
          </a:xfrm>
          <a:custGeom>
            <a:avLst/>
            <a:gdLst>
              <a:gd name="connsiteX0" fmla="*/ 0 w 288000"/>
              <a:gd name="connsiteY0" fmla="*/ 162000 h 288000"/>
              <a:gd name="connsiteX1" fmla="*/ 0 w 288000"/>
              <a:gd name="connsiteY1" fmla="*/ 126000 h 288000"/>
              <a:gd name="connsiteX2" fmla="*/ 126000 w 288000"/>
              <a:gd name="connsiteY2" fmla="*/ 126000 h 288000"/>
              <a:gd name="connsiteX3" fmla="*/ 126000 w 288000"/>
              <a:gd name="connsiteY3" fmla="*/ 0 h 288000"/>
              <a:gd name="connsiteX4" fmla="*/ 162000 w 288000"/>
              <a:gd name="connsiteY4" fmla="*/ 0 h 288000"/>
              <a:gd name="connsiteX5" fmla="*/ 162000 w 288000"/>
              <a:gd name="connsiteY5" fmla="*/ 126000 h 288000"/>
              <a:gd name="connsiteX6" fmla="*/ 288000 w 288000"/>
              <a:gd name="connsiteY6" fmla="*/ 126000 h 288000"/>
              <a:gd name="connsiteX7" fmla="*/ 288000 w 288000"/>
              <a:gd name="connsiteY7" fmla="*/ 162000 h 288000"/>
              <a:gd name="connsiteX8" fmla="*/ 162000 w 288000"/>
              <a:gd name="connsiteY8" fmla="*/ 162000 h 288000"/>
              <a:gd name="connsiteX9" fmla="*/ 162000 w 288000"/>
              <a:gd name="connsiteY9" fmla="*/ 288000 h 288000"/>
              <a:gd name="connsiteX10" fmla="*/ 126000 w 288000"/>
              <a:gd name="connsiteY10" fmla="*/ 288000 h 288000"/>
              <a:gd name="connsiteX11" fmla="*/ 126000 w 288000"/>
              <a:gd name="connsiteY11" fmla="*/ 162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000" h="288000">
                <a:moveTo>
                  <a:pt x="0" y="162000"/>
                </a:moveTo>
                <a:lnTo>
                  <a:pt x="0" y="126000"/>
                </a:lnTo>
                <a:lnTo>
                  <a:pt x="126000" y="126000"/>
                </a:lnTo>
                <a:lnTo>
                  <a:pt x="126000" y="0"/>
                </a:lnTo>
                <a:lnTo>
                  <a:pt x="162000" y="0"/>
                </a:lnTo>
                <a:lnTo>
                  <a:pt x="162000" y="126000"/>
                </a:lnTo>
                <a:lnTo>
                  <a:pt x="288000" y="126000"/>
                </a:lnTo>
                <a:lnTo>
                  <a:pt x="288000" y="162000"/>
                </a:lnTo>
                <a:lnTo>
                  <a:pt x="162000" y="162000"/>
                </a:lnTo>
                <a:lnTo>
                  <a:pt x="162000" y="288000"/>
                </a:lnTo>
                <a:lnTo>
                  <a:pt x="126000" y="288000"/>
                </a:lnTo>
                <a:lnTo>
                  <a:pt x="126000" y="162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D5915A8-3A6C-7439-539B-5DE97457B0B5}"/>
              </a:ext>
            </a:extLst>
          </p:cNvPr>
          <p:cNvSpPr/>
          <p:nvPr/>
        </p:nvSpPr>
        <p:spPr>
          <a:xfrm>
            <a:off x="5034803" y="7118228"/>
            <a:ext cx="1980000" cy="15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2299E0D-58C1-36F4-13E8-B34F75CAC6C2}"/>
              </a:ext>
            </a:extLst>
          </p:cNvPr>
          <p:cNvSpPr/>
          <p:nvPr/>
        </p:nvSpPr>
        <p:spPr>
          <a:xfrm>
            <a:off x="5034803" y="6761145"/>
            <a:ext cx="198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プラン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 C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00B8AE3-431B-7947-D39F-63372E41DCD8}"/>
              </a:ext>
            </a:extLst>
          </p:cNvPr>
          <p:cNvSpPr txBox="1"/>
          <p:nvPr/>
        </p:nvSpPr>
        <p:spPr>
          <a:xfrm>
            <a:off x="5185288" y="7224207"/>
            <a:ext cx="1728000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50" b="1">
                <a:latin typeface="+mn-ea"/>
              </a:rPr>
              <a:t>○○○○な企業向け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A24068B-791E-8231-2405-62B3CAE1154A}"/>
              </a:ext>
            </a:extLst>
          </p:cNvPr>
          <p:cNvSpPr txBox="1"/>
          <p:nvPr/>
        </p:nvSpPr>
        <p:spPr>
          <a:xfrm>
            <a:off x="5185288" y="7451349"/>
            <a:ext cx="1728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30</a:t>
            </a:r>
            <a:r>
              <a:rPr lang="ja-JP" altLang="en-US" sz="1200" b="1">
                <a:latin typeface="+mn-ea"/>
              </a:rPr>
              <a:t>万円</a:t>
            </a:r>
            <a:r>
              <a:rPr lang="en-US" altLang="ja-JP" sz="1200" b="1" dirty="0">
                <a:latin typeface="+mn-ea"/>
              </a:rPr>
              <a:t>/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〜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01E2C67D-7EF4-292F-F392-72418DA61B7C}"/>
              </a:ext>
            </a:extLst>
          </p:cNvPr>
          <p:cNvSpPr/>
          <p:nvPr/>
        </p:nvSpPr>
        <p:spPr>
          <a:xfrm>
            <a:off x="5185288" y="7844189"/>
            <a:ext cx="1728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サポート内容２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サポート内容３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サポート内容４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138F428-92DA-2EE5-6DA6-B23C1BA14367}"/>
              </a:ext>
            </a:extLst>
          </p:cNvPr>
          <p:cNvSpPr/>
          <p:nvPr/>
        </p:nvSpPr>
        <p:spPr>
          <a:xfrm>
            <a:off x="2790366" y="7118272"/>
            <a:ext cx="1980000" cy="15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D3ED3B1-0000-072F-15F5-37C7B1FD58C7}"/>
              </a:ext>
            </a:extLst>
          </p:cNvPr>
          <p:cNvSpPr/>
          <p:nvPr/>
        </p:nvSpPr>
        <p:spPr>
          <a:xfrm>
            <a:off x="2790366" y="6761189"/>
            <a:ext cx="198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プラン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 B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2D783F5-6B43-684E-D538-FA05CF521605}"/>
              </a:ext>
            </a:extLst>
          </p:cNvPr>
          <p:cNvSpPr txBox="1"/>
          <p:nvPr/>
        </p:nvSpPr>
        <p:spPr>
          <a:xfrm>
            <a:off x="2940851" y="7224251"/>
            <a:ext cx="1728000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50" b="1">
                <a:latin typeface="+mn-ea"/>
              </a:rPr>
              <a:t>○○○○な企業向け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3F66DFE-7A21-BF9D-16E3-25BE7D02493F}"/>
              </a:ext>
            </a:extLst>
          </p:cNvPr>
          <p:cNvSpPr txBox="1"/>
          <p:nvPr/>
        </p:nvSpPr>
        <p:spPr>
          <a:xfrm>
            <a:off x="2940851" y="7451393"/>
            <a:ext cx="1728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10</a:t>
            </a:r>
            <a:r>
              <a:rPr lang="ja-JP" altLang="en-US" sz="1200" b="1">
                <a:latin typeface="+mn-ea"/>
              </a:rPr>
              <a:t>万円</a:t>
            </a:r>
            <a:r>
              <a:rPr lang="en-US" altLang="ja-JP" sz="1200" b="1" dirty="0">
                <a:latin typeface="+mn-ea"/>
              </a:rPr>
              <a:t>/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〜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06CF1DB-7381-31AC-2A59-AEC6E792289A}"/>
              </a:ext>
            </a:extLst>
          </p:cNvPr>
          <p:cNvSpPr/>
          <p:nvPr/>
        </p:nvSpPr>
        <p:spPr>
          <a:xfrm>
            <a:off x="2940851" y="7844233"/>
            <a:ext cx="1728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サポート内容２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サポート内容３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サポート内容４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B14FC4D-290D-4BFB-A5D6-A715190D5AC4}"/>
              </a:ext>
            </a:extLst>
          </p:cNvPr>
          <p:cNvSpPr/>
          <p:nvPr/>
        </p:nvSpPr>
        <p:spPr>
          <a:xfrm>
            <a:off x="4130282" y="5797855"/>
            <a:ext cx="2772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サービス利用料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 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5</a:t>
            </a:r>
            <a:r>
              <a:rPr kumimoji="1" lang="ja-JP" altLang="en-US" sz="1200" b="1">
                <a:solidFill>
                  <a:schemeClr val="tx1"/>
                </a:solidFill>
              </a:rPr>
              <a:t>万円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/</a:t>
            </a:r>
            <a:r>
              <a:rPr kumimoji="1" lang="ja-JP" altLang="en-US" sz="1200" b="1">
                <a:solidFill>
                  <a:schemeClr val="tx1"/>
                </a:solidFill>
              </a:rPr>
              <a:t>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〜</a:t>
            </a:r>
            <a:r>
              <a:rPr kumimoji="1" lang="ja-JP" altLang="en-US" sz="800" b="1">
                <a:solidFill>
                  <a:schemeClr val="tx1"/>
                </a:solidFill>
              </a:rPr>
              <a:t>（税別）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659C62B8-F638-B08F-ACA9-B274AD719607}"/>
              </a:ext>
            </a:extLst>
          </p:cNvPr>
          <p:cNvCxnSpPr/>
          <p:nvPr/>
        </p:nvCxnSpPr>
        <p:spPr>
          <a:xfrm>
            <a:off x="3706810" y="9558951"/>
            <a:ext cx="0" cy="720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2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ACAB435C-7A8D-754A-B901-96D72F556BC7}"/>
              </a:ext>
            </a:extLst>
          </p:cNvPr>
          <p:cNvSpPr/>
          <p:nvPr/>
        </p:nvSpPr>
        <p:spPr>
          <a:xfrm>
            <a:off x="534314" y="879860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8A9A5F-A42E-B142-BA0A-9B9041E0A50A}"/>
              </a:ext>
            </a:extLst>
          </p:cNvPr>
          <p:cNvSpPr txBox="1"/>
          <p:nvPr/>
        </p:nvSpPr>
        <p:spPr>
          <a:xfrm>
            <a:off x="1082146" y="1055067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</a:t>
            </a:r>
            <a:r>
              <a:rPr lang="ja-JP" altLang="en-US" sz="1600" b="1" dirty="0"/>
              <a:t>コスト削減</a:t>
            </a:r>
          </a:p>
        </p:txBody>
      </p:sp>
      <p:pic>
        <p:nvPicPr>
          <p:cNvPr id="44" name="グラフィックス 43" descr="バッジ: チェックマーク 1 単色塗りつぶし">
            <a:extLst>
              <a:ext uri="{FF2B5EF4-FFF2-40B4-BE49-F238E27FC236}">
                <a16:creationId xmlns:a16="http://schemas.microsoft.com/office/drawing/2014/main" id="{CBE71D68-550A-8140-8A7A-D31F404D1B5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2146" y="1051768"/>
            <a:ext cx="360000" cy="360000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E107D6B-1936-D042-AAC8-4B7FE426BEB1}"/>
              </a:ext>
            </a:extLst>
          </p:cNvPr>
          <p:cNvSpPr txBox="1"/>
          <p:nvPr/>
        </p:nvSpPr>
        <p:spPr>
          <a:xfrm>
            <a:off x="722146" y="1493586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E6F53685-10F4-E74B-A7F9-79E1502F3BAB}"/>
              </a:ext>
            </a:extLst>
          </p:cNvPr>
          <p:cNvSpPr/>
          <p:nvPr/>
        </p:nvSpPr>
        <p:spPr>
          <a:xfrm>
            <a:off x="539837" y="2311768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A2F9579-1C9A-724E-B056-0A73FCBDCF5D}"/>
              </a:ext>
            </a:extLst>
          </p:cNvPr>
          <p:cNvSpPr txBox="1"/>
          <p:nvPr/>
        </p:nvSpPr>
        <p:spPr>
          <a:xfrm>
            <a:off x="1087669" y="2486975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○○○○で作業効率アップ</a:t>
            </a:r>
            <a:endParaRPr lang="ja-JP" altLang="en-US" sz="1600" b="1" dirty="0"/>
          </a:p>
        </p:txBody>
      </p:sp>
      <p:pic>
        <p:nvPicPr>
          <p:cNvPr id="52" name="グラフィックス 51" descr="バッジ: チェックマーク 1 単色塗りつぶし">
            <a:extLst>
              <a:ext uri="{FF2B5EF4-FFF2-40B4-BE49-F238E27FC236}">
                <a16:creationId xmlns:a16="http://schemas.microsoft.com/office/drawing/2014/main" id="{984E292C-4502-ED45-BADB-1A1E6378157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669" y="2483676"/>
            <a:ext cx="360000" cy="36000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B002986-EF18-A742-913E-4ED3AFD7A2E5}"/>
              </a:ext>
            </a:extLst>
          </p:cNvPr>
          <p:cNvSpPr txBox="1"/>
          <p:nvPr/>
        </p:nvSpPr>
        <p:spPr>
          <a:xfrm>
            <a:off x="727669" y="2925494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A400AF20-7A75-A741-B12C-1691B2BEF5BE}"/>
              </a:ext>
            </a:extLst>
          </p:cNvPr>
          <p:cNvSpPr/>
          <p:nvPr/>
        </p:nvSpPr>
        <p:spPr>
          <a:xfrm>
            <a:off x="539837" y="3751614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E4D1621-3E4C-8249-9B6B-F7F9148C95DB}"/>
              </a:ext>
            </a:extLst>
          </p:cNvPr>
          <p:cNvSpPr txBox="1"/>
          <p:nvPr/>
        </p:nvSpPr>
        <p:spPr>
          <a:xfrm>
            <a:off x="1087669" y="3926821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○○○○で売上拡大</a:t>
            </a:r>
            <a:endParaRPr lang="ja-JP" altLang="en-US" sz="1600" b="1" dirty="0"/>
          </a:p>
        </p:txBody>
      </p:sp>
      <p:pic>
        <p:nvPicPr>
          <p:cNvPr id="60" name="グラフィックス 59" descr="バッジ: チェックマーク 1 単色塗りつぶし">
            <a:extLst>
              <a:ext uri="{FF2B5EF4-FFF2-40B4-BE49-F238E27FC236}">
                <a16:creationId xmlns:a16="http://schemas.microsoft.com/office/drawing/2014/main" id="{D1E4C61E-A96C-7243-81C6-81771B3F250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669" y="3923522"/>
            <a:ext cx="360000" cy="360000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1B7023A-8DA8-6643-827F-DE319CB0A9FE}"/>
              </a:ext>
            </a:extLst>
          </p:cNvPr>
          <p:cNvSpPr txBox="1"/>
          <p:nvPr/>
        </p:nvSpPr>
        <p:spPr>
          <a:xfrm>
            <a:off x="727669" y="4365340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1363AB9-674B-A04B-BBCC-0A59D8DF06DD}"/>
              </a:ext>
            </a:extLst>
          </p:cNvPr>
          <p:cNvSpPr txBox="1"/>
          <p:nvPr/>
        </p:nvSpPr>
        <p:spPr>
          <a:xfrm>
            <a:off x="534318" y="380686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サービスの特長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3AE000-7E93-5A4C-9B60-D0E630765E5A}"/>
              </a:ext>
            </a:extLst>
          </p:cNvPr>
          <p:cNvSpPr/>
          <p:nvPr/>
        </p:nvSpPr>
        <p:spPr>
          <a:xfrm>
            <a:off x="6004006" y="1107733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A9D7555-08C5-4E42-9E2E-D6F567CE5DED}"/>
              </a:ext>
            </a:extLst>
          </p:cNvPr>
          <p:cNvSpPr/>
          <p:nvPr/>
        </p:nvSpPr>
        <p:spPr>
          <a:xfrm>
            <a:off x="6004006" y="2534433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4EEC796-C4E2-1345-A9A9-284B91385B82}"/>
              </a:ext>
            </a:extLst>
          </p:cNvPr>
          <p:cNvSpPr/>
          <p:nvPr/>
        </p:nvSpPr>
        <p:spPr>
          <a:xfrm>
            <a:off x="6004006" y="3973741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40C8CFE-1048-768B-A29F-A76F1241C8A3}"/>
              </a:ext>
            </a:extLst>
          </p:cNvPr>
          <p:cNvSpPr/>
          <p:nvPr/>
        </p:nvSpPr>
        <p:spPr>
          <a:xfrm>
            <a:off x="545930" y="7118228"/>
            <a:ext cx="1980000" cy="15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CFA43E-8F9C-76EC-703A-3F001E5418A2}"/>
              </a:ext>
            </a:extLst>
          </p:cNvPr>
          <p:cNvSpPr/>
          <p:nvPr/>
        </p:nvSpPr>
        <p:spPr>
          <a:xfrm>
            <a:off x="542146" y="5691473"/>
            <a:ext cx="64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>
              <a:spcAft>
                <a:spcPts val="400"/>
              </a:spcAft>
            </a:pP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932CFB-353A-368E-0548-4CF67C260B72}"/>
              </a:ext>
            </a:extLst>
          </p:cNvPr>
          <p:cNvSpPr/>
          <p:nvPr/>
        </p:nvSpPr>
        <p:spPr>
          <a:xfrm>
            <a:off x="-10594" y="9247205"/>
            <a:ext cx="7570269" cy="14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C01237-B70E-3D66-E8C7-6D80908C4F69}"/>
              </a:ext>
            </a:extLst>
          </p:cNvPr>
          <p:cNvSpPr txBox="1"/>
          <p:nvPr/>
        </p:nvSpPr>
        <p:spPr>
          <a:xfrm>
            <a:off x="534318" y="5206448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料金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85702A-4FB6-41F3-1D37-D917642C7A8E}"/>
              </a:ext>
            </a:extLst>
          </p:cNvPr>
          <p:cNvSpPr txBox="1"/>
          <p:nvPr/>
        </p:nvSpPr>
        <p:spPr>
          <a:xfrm>
            <a:off x="560665" y="9494852"/>
            <a:ext cx="2988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0E94C5-C718-3F52-EE36-40590768D42C}"/>
              </a:ext>
            </a:extLst>
          </p:cNvPr>
          <p:cNvSpPr txBox="1"/>
          <p:nvPr/>
        </p:nvSpPr>
        <p:spPr>
          <a:xfrm>
            <a:off x="553183" y="9827545"/>
            <a:ext cx="2988000" cy="45140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438D2F-8492-21C8-4B95-4BBD90DB5A52}"/>
              </a:ext>
            </a:extLst>
          </p:cNvPr>
          <p:cNvSpPr txBox="1"/>
          <p:nvPr/>
        </p:nvSpPr>
        <p:spPr>
          <a:xfrm>
            <a:off x="3944875" y="10062951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3141D3-3446-134B-DFBD-3DB6D78AF2A9}"/>
              </a:ext>
            </a:extLst>
          </p:cNvPr>
          <p:cNvSpPr txBox="1"/>
          <p:nvPr/>
        </p:nvSpPr>
        <p:spPr>
          <a:xfrm>
            <a:off x="4120839" y="9494852"/>
            <a:ext cx="2884036" cy="288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7FB194-DC81-BB82-C454-D9082D910434}"/>
              </a:ext>
            </a:extLst>
          </p:cNvPr>
          <p:cNvSpPr txBox="1"/>
          <p:nvPr/>
        </p:nvSpPr>
        <p:spPr>
          <a:xfrm>
            <a:off x="3944875" y="9827545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3" name="グラフィックス 12" descr="受話器 単色塗りつぶし">
            <a:extLst>
              <a:ext uri="{FF2B5EF4-FFF2-40B4-BE49-F238E27FC236}">
                <a16:creationId xmlns:a16="http://schemas.microsoft.com/office/drawing/2014/main" id="{1511EA70-93D6-414D-5F04-568B4F202CA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7788" y="9537676"/>
            <a:ext cx="216000" cy="216000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B9ACA4-2840-B00F-4323-F3040A877F23}"/>
              </a:ext>
            </a:extLst>
          </p:cNvPr>
          <p:cNvSpPr/>
          <p:nvPr/>
        </p:nvSpPr>
        <p:spPr>
          <a:xfrm>
            <a:off x="545930" y="6761145"/>
            <a:ext cx="198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プラン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 A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C89CFE4-8710-62FF-A05C-B0223432B1DB}"/>
              </a:ext>
            </a:extLst>
          </p:cNvPr>
          <p:cNvSpPr txBox="1"/>
          <p:nvPr/>
        </p:nvSpPr>
        <p:spPr>
          <a:xfrm>
            <a:off x="696415" y="7224207"/>
            <a:ext cx="1728000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50" b="1">
                <a:latin typeface="+mn-ea"/>
              </a:rPr>
              <a:t>○○○○な企業向け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CE4B13-75FE-8C81-010B-FC40D8D4FE35}"/>
              </a:ext>
            </a:extLst>
          </p:cNvPr>
          <p:cNvSpPr txBox="1"/>
          <p:nvPr/>
        </p:nvSpPr>
        <p:spPr>
          <a:xfrm>
            <a:off x="696415" y="7451349"/>
            <a:ext cx="1728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5</a:t>
            </a:r>
            <a:r>
              <a:rPr lang="ja-JP" altLang="en-US" sz="1200" b="1">
                <a:latin typeface="+mn-ea"/>
              </a:rPr>
              <a:t>万円</a:t>
            </a:r>
            <a:r>
              <a:rPr lang="en-US" altLang="ja-JP" sz="1200" b="1" dirty="0">
                <a:latin typeface="+mn-ea"/>
              </a:rPr>
              <a:t>/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〜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DB9D24F-2AAE-5247-05AA-EB078121E49F}"/>
              </a:ext>
            </a:extLst>
          </p:cNvPr>
          <p:cNvSpPr/>
          <p:nvPr/>
        </p:nvSpPr>
        <p:spPr>
          <a:xfrm>
            <a:off x="696415" y="7844189"/>
            <a:ext cx="1728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サポート内容２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サポート内容３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サポート内容４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688BC3-D91D-D09F-BCA3-B898FCCC4F0D}"/>
              </a:ext>
            </a:extLst>
          </p:cNvPr>
          <p:cNvSpPr txBox="1"/>
          <p:nvPr/>
        </p:nvSpPr>
        <p:spPr>
          <a:xfrm>
            <a:off x="534318" y="8808381"/>
            <a:ext cx="648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lang="en-US" altLang="ja-JP" sz="800" dirty="0">
                <a:latin typeface="+mn-ea"/>
              </a:rPr>
              <a:t>※ </a:t>
            </a:r>
            <a:r>
              <a:rPr lang="ja-JP" altLang="en-US" sz="800">
                <a:latin typeface="+mn-ea"/>
              </a:rPr>
              <a:t>○○○○をご希望の方は別途費用がかかります。詳しくはお問い合わせ窓口でご相談ください。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41785EF-5C66-B3C7-759F-A8E8D4A8A6DC}"/>
              </a:ext>
            </a:extLst>
          </p:cNvPr>
          <p:cNvSpPr/>
          <p:nvPr/>
        </p:nvSpPr>
        <p:spPr>
          <a:xfrm>
            <a:off x="553183" y="5691473"/>
            <a:ext cx="1080000" cy="5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料金体系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5DB06B3-709D-8999-87A1-ECF7C2C463C7}"/>
              </a:ext>
            </a:extLst>
          </p:cNvPr>
          <p:cNvSpPr/>
          <p:nvPr/>
        </p:nvSpPr>
        <p:spPr>
          <a:xfrm>
            <a:off x="1768091" y="5797855"/>
            <a:ext cx="1944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初期費用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00</a:t>
            </a:r>
            <a:r>
              <a:rPr kumimoji="1" lang="ja-JP" altLang="en-US" sz="1200" b="1">
                <a:solidFill>
                  <a:schemeClr val="tx1"/>
                </a:solidFill>
              </a:rPr>
              <a:t>万円</a:t>
            </a:r>
            <a:r>
              <a:rPr kumimoji="1" lang="ja-JP" altLang="en-US" sz="800" b="1">
                <a:solidFill>
                  <a:schemeClr val="tx1"/>
                </a:solidFill>
              </a:rPr>
              <a:t>（税別）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2483CE7-675D-2AD0-E91E-3EF4120B8381}"/>
              </a:ext>
            </a:extLst>
          </p:cNvPr>
          <p:cNvSpPr txBox="1"/>
          <p:nvPr/>
        </p:nvSpPr>
        <p:spPr>
          <a:xfrm>
            <a:off x="537942" y="6332803"/>
            <a:ext cx="648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lang="en-US" altLang="ja-JP" sz="800" dirty="0">
                <a:latin typeface="+mn-ea"/>
              </a:rPr>
              <a:t>※ </a:t>
            </a:r>
            <a:r>
              <a:rPr lang="ja-JP" altLang="en-US" sz="800">
                <a:latin typeface="+mn-ea"/>
              </a:rPr>
              <a:t>初期費用は○○○○の導入にかかる費用です。導入後はサービス利用料のみ発生します。</a:t>
            </a:r>
            <a:r>
              <a:rPr lang="en-US" altLang="ja-JP" sz="800" dirty="0">
                <a:latin typeface="+mn-ea"/>
              </a:rPr>
              <a:t>※</a:t>
            </a:r>
            <a:r>
              <a:rPr lang="ja-JP" altLang="en-US" sz="800">
                <a:latin typeface="+mn-ea"/>
              </a:rPr>
              <a:t>サービス利用料はプランにより変動します。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AD36DF0-B4E3-6846-FA59-AA40E496D487}"/>
              </a:ext>
            </a:extLst>
          </p:cNvPr>
          <p:cNvSpPr>
            <a:spLocks noChangeAspect="1"/>
          </p:cNvSpPr>
          <p:nvPr/>
        </p:nvSpPr>
        <p:spPr>
          <a:xfrm rot="5400000">
            <a:off x="3830418" y="5871473"/>
            <a:ext cx="180000" cy="180000"/>
          </a:xfrm>
          <a:custGeom>
            <a:avLst/>
            <a:gdLst>
              <a:gd name="connsiteX0" fmla="*/ 0 w 288000"/>
              <a:gd name="connsiteY0" fmla="*/ 162000 h 288000"/>
              <a:gd name="connsiteX1" fmla="*/ 0 w 288000"/>
              <a:gd name="connsiteY1" fmla="*/ 126000 h 288000"/>
              <a:gd name="connsiteX2" fmla="*/ 126000 w 288000"/>
              <a:gd name="connsiteY2" fmla="*/ 126000 h 288000"/>
              <a:gd name="connsiteX3" fmla="*/ 126000 w 288000"/>
              <a:gd name="connsiteY3" fmla="*/ 0 h 288000"/>
              <a:gd name="connsiteX4" fmla="*/ 162000 w 288000"/>
              <a:gd name="connsiteY4" fmla="*/ 0 h 288000"/>
              <a:gd name="connsiteX5" fmla="*/ 162000 w 288000"/>
              <a:gd name="connsiteY5" fmla="*/ 126000 h 288000"/>
              <a:gd name="connsiteX6" fmla="*/ 288000 w 288000"/>
              <a:gd name="connsiteY6" fmla="*/ 126000 h 288000"/>
              <a:gd name="connsiteX7" fmla="*/ 288000 w 288000"/>
              <a:gd name="connsiteY7" fmla="*/ 162000 h 288000"/>
              <a:gd name="connsiteX8" fmla="*/ 162000 w 288000"/>
              <a:gd name="connsiteY8" fmla="*/ 162000 h 288000"/>
              <a:gd name="connsiteX9" fmla="*/ 162000 w 288000"/>
              <a:gd name="connsiteY9" fmla="*/ 288000 h 288000"/>
              <a:gd name="connsiteX10" fmla="*/ 126000 w 288000"/>
              <a:gd name="connsiteY10" fmla="*/ 288000 h 288000"/>
              <a:gd name="connsiteX11" fmla="*/ 126000 w 288000"/>
              <a:gd name="connsiteY11" fmla="*/ 162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000" h="288000">
                <a:moveTo>
                  <a:pt x="0" y="162000"/>
                </a:moveTo>
                <a:lnTo>
                  <a:pt x="0" y="126000"/>
                </a:lnTo>
                <a:lnTo>
                  <a:pt x="126000" y="126000"/>
                </a:lnTo>
                <a:lnTo>
                  <a:pt x="126000" y="0"/>
                </a:lnTo>
                <a:lnTo>
                  <a:pt x="162000" y="0"/>
                </a:lnTo>
                <a:lnTo>
                  <a:pt x="162000" y="126000"/>
                </a:lnTo>
                <a:lnTo>
                  <a:pt x="288000" y="126000"/>
                </a:lnTo>
                <a:lnTo>
                  <a:pt x="288000" y="162000"/>
                </a:lnTo>
                <a:lnTo>
                  <a:pt x="162000" y="162000"/>
                </a:lnTo>
                <a:lnTo>
                  <a:pt x="162000" y="288000"/>
                </a:lnTo>
                <a:lnTo>
                  <a:pt x="126000" y="288000"/>
                </a:lnTo>
                <a:lnTo>
                  <a:pt x="126000" y="162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F17C248-CC62-9BF6-80FE-AA426F3CC597}"/>
              </a:ext>
            </a:extLst>
          </p:cNvPr>
          <p:cNvSpPr/>
          <p:nvPr/>
        </p:nvSpPr>
        <p:spPr>
          <a:xfrm>
            <a:off x="5034803" y="7118228"/>
            <a:ext cx="1980000" cy="15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8D3E3C0-1651-E8F3-99F0-F77B70EFF070}"/>
              </a:ext>
            </a:extLst>
          </p:cNvPr>
          <p:cNvSpPr/>
          <p:nvPr/>
        </p:nvSpPr>
        <p:spPr>
          <a:xfrm>
            <a:off x="5034803" y="6761145"/>
            <a:ext cx="198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プラン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 C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15B54C-7DA9-1987-AB43-449219DD52B2}"/>
              </a:ext>
            </a:extLst>
          </p:cNvPr>
          <p:cNvSpPr txBox="1"/>
          <p:nvPr/>
        </p:nvSpPr>
        <p:spPr>
          <a:xfrm>
            <a:off x="5185288" y="7224207"/>
            <a:ext cx="1728000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50" b="1">
                <a:latin typeface="+mn-ea"/>
              </a:rPr>
              <a:t>○○○○な企業向け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149203F-8C95-8F7A-2012-E66680B719F5}"/>
              </a:ext>
            </a:extLst>
          </p:cNvPr>
          <p:cNvSpPr txBox="1"/>
          <p:nvPr/>
        </p:nvSpPr>
        <p:spPr>
          <a:xfrm>
            <a:off x="5185288" y="7451349"/>
            <a:ext cx="1728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30</a:t>
            </a:r>
            <a:r>
              <a:rPr lang="ja-JP" altLang="en-US" sz="1200" b="1">
                <a:latin typeface="+mn-ea"/>
              </a:rPr>
              <a:t>万円</a:t>
            </a:r>
            <a:r>
              <a:rPr lang="en-US" altLang="ja-JP" sz="1200" b="1" dirty="0">
                <a:latin typeface="+mn-ea"/>
              </a:rPr>
              <a:t>/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〜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DED4E73-75D3-84F0-24FE-68FA0A7A7390}"/>
              </a:ext>
            </a:extLst>
          </p:cNvPr>
          <p:cNvSpPr/>
          <p:nvPr/>
        </p:nvSpPr>
        <p:spPr>
          <a:xfrm>
            <a:off x="5185288" y="7844189"/>
            <a:ext cx="1728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サポート内容２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サポート内容３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サポート内容４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B31DBBD-5939-4BA9-B564-138DCE94FFC5}"/>
              </a:ext>
            </a:extLst>
          </p:cNvPr>
          <p:cNvSpPr/>
          <p:nvPr/>
        </p:nvSpPr>
        <p:spPr>
          <a:xfrm>
            <a:off x="2790366" y="7118272"/>
            <a:ext cx="1980000" cy="15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FA5738A-D3BC-9836-2EC4-520EEE488FBA}"/>
              </a:ext>
            </a:extLst>
          </p:cNvPr>
          <p:cNvSpPr/>
          <p:nvPr/>
        </p:nvSpPr>
        <p:spPr>
          <a:xfrm>
            <a:off x="2790366" y="6761189"/>
            <a:ext cx="198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プラン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 B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EE366A2-5FA1-70CA-A348-F73B7080843B}"/>
              </a:ext>
            </a:extLst>
          </p:cNvPr>
          <p:cNvSpPr txBox="1"/>
          <p:nvPr/>
        </p:nvSpPr>
        <p:spPr>
          <a:xfrm>
            <a:off x="2940851" y="7224251"/>
            <a:ext cx="1728000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50" b="1">
                <a:latin typeface="+mn-ea"/>
              </a:rPr>
              <a:t>○○○○な企業向け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0E33811-7216-E551-4566-BC961CFA5B58}"/>
              </a:ext>
            </a:extLst>
          </p:cNvPr>
          <p:cNvSpPr txBox="1"/>
          <p:nvPr/>
        </p:nvSpPr>
        <p:spPr>
          <a:xfrm>
            <a:off x="2940851" y="7451393"/>
            <a:ext cx="1728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10</a:t>
            </a:r>
            <a:r>
              <a:rPr lang="ja-JP" altLang="en-US" sz="1200" b="1">
                <a:latin typeface="+mn-ea"/>
              </a:rPr>
              <a:t>万円</a:t>
            </a:r>
            <a:r>
              <a:rPr lang="en-US" altLang="ja-JP" sz="1200" b="1" dirty="0">
                <a:latin typeface="+mn-ea"/>
              </a:rPr>
              <a:t>/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〜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CFC9B7-3647-3584-E6EB-FE7533190628}"/>
              </a:ext>
            </a:extLst>
          </p:cNvPr>
          <p:cNvSpPr/>
          <p:nvPr/>
        </p:nvSpPr>
        <p:spPr>
          <a:xfrm>
            <a:off x="2940851" y="7844233"/>
            <a:ext cx="1728000" cy="7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サポート内容２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サポート内容３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spcAft>
                <a:spcPts val="400"/>
              </a:spcAft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1"/>
                </a:solidFill>
                <a:latin typeface="+mn-ea"/>
              </a:rPr>
              <a:t>サポート内容４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159ECB-6051-2FA6-CFF3-883117C6D064}"/>
              </a:ext>
            </a:extLst>
          </p:cNvPr>
          <p:cNvSpPr/>
          <p:nvPr/>
        </p:nvSpPr>
        <p:spPr>
          <a:xfrm>
            <a:off x="4130282" y="5797855"/>
            <a:ext cx="2772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サービス利用料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 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5</a:t>
            </a:r>
            <a:r>
              <a:rPr kumimoji="1" lang="ja-JP" altLang="en-US" sz="1200" b="1">
                <a:solidFill>
                  <a:schemeClr val="tx1"/>
                </a:solidFill>
              </a:rPr>
              <a:t>万円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/</a:t>
            </a:r>
            <a:r>
              <a:rPr kumimoji="1" lang="ja-JP" altLang="en-US" sz="1200" b="1">
                <a:solidFill>
                  <a:schemeClr val="tx1"/>
                </a:solidFill>
              </a:rPr>
              <a:t>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〜</a:t>
            </a:r>
            <a:r>
              <a:rPr kumimoji="1" lang="ja-JP" altLang="en-US" sz="800" b="1">
                <a:solidFill>
                  <a:schemeClr val="tx1"/>
                </a:solidFill>
              </a:rPr>
              <a:t>（税別）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237F564E-AA81-6BEA-05DD-B4938300A872}"/>
              </a:ext>
            </a:extLst>
          </p:cNvPr>
          <p:cNvCxnSpPr/>
          <p:nvPr/>
        </p:nvCxnSpPr>
        <p:spPr>
          <a:xfrm>
            <a:off x="3706810" y="9558951"/>
            <a:ext cx="0" cy="720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47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7C18A3-8468-9143-8DB7-449BD6760071}"/>
              </a:ext>
            </a:extLst>
          </p:cNvPr>
          <p:cNvSpPr/>
          <p:nvPr/>
        </p:nvSpPr>
        <p:spPr>
          <a:xfrm>
            <a:off x="-10820" y="6839813"/>
            <a:ext cx="7570269" cy="38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4" name="角丸四角形 73">
            <a:extLst>
              <a:ext uri="{FF2B5EF4-FFF2-40B4-BE49-F238E27FC236}">
                <a16:creationId xmlns:a16="http://schemas.microsoft.com/office/drawing/2014/main" id="{1E0FBFA2-EE18-7E27-3A55-71890A1DC0F1}"/>
              </a:ext>
            </a:extLst>
          </p:cNvPr>
          <p:cNvSpPr/>
          <p:nvPr/>
        </p:nvSpPr>
        <p:spPr>
          <a:xfrm>
            <a:off x="534317" y="5556999"/>
            <a:ext cx="6480000" cy="3564000"/>
          </a:xfrm>
          <a:prstGeom prst="roundRect">
            <a:avLst>
              <a:gd name="adj" fmla="val 2626"/>
            </a:avLst>
          </a:prstGeom>
          <a:solidFill>
            <a:schemeClr val="bg1"/>
          </a:solidFill>
          <a:ln w="19050"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>
            <a:extLst>
              <a:ext uri="{FF2B5EF4-FFF2-40B4-BE49-F238E27FC236}">
                <a16:creationId xmlns:a16="http://schemas.microsoft.com/office/drawing/2014/main" id="{EF053C95-A680-8FEB-DCB1-D3A8C5382A58}"/>
              </a:ext>
            </a:extLst>
          </p:cNvPr>
          <p:cNvSpPr/>
          <p:nvPr/>
        </p:nvSpPr>
        <p:spPr>
          <a:xfrm>
            <a:off x="4681657" y="7012378"/>
            <a:ext cx="1980000" cy="1440000"/>
          </a:xfrm>
          <a:prstGeom prst="roundRect">
            <a:avLst>
              <a:gd name="adj" fmla="val 618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3499B4-400B-A94A-9105-EFA9ED1780EA}"/>
              </a:ext>
            </a:extLst>
          </p:cNvPr>
          <p:cNvSpPr/>
          <p:nvPr/>
        </p:nvSpPr>
        <p:spPr>
          <a:xfrm>
            <a:off x="553183" y="892577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CB26FE-8248-EF4C-AFAE-BC1C56D7DB4A}"/>
              </a:ext>
            </a:extLst>
          </p:cNvPr>
          <p:cNvSpPr/>
          <p:nvPr/>
        </p:nvSpPr>
        <p:spPr>
          <a:xfrm>
            <a:off x="2795853" y="892577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694CEA-0835-CF46-8DA3-723C8ABB1F0F}"/>
              </a:ext>
            </a:extLst>
          </p:cNvPr>
          <p:cNvSpPr/>
          <p:nvPr/>
        </p:nvSpPr>
        <p:spPr>
          <a:xfrm>
            <a:off x="5026492" y="892578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F5B57F-FD9B-894E-AC10-4D33E5CDD707}"/>
              </a:ext>
            </a:extLst>
          </p:cNvPr>
          <p:cNvSpPr txBox="1"/>
          <p:nvPr/>
        </p:nvSpPr>
        <p:spPr>
          <a:xfrm>
            <a:off x="553183" y="2064088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作業の効率化で○○</a:t>
            </a:r>
            <a:r>
              <a:rPr lang="en-US" altLang="ja-JP" sz="1200" b="1" dirty="0">
                <a:latin typeface="+mn-ea"/>
              </a:rPr>
              <a:t>%</a:t>
            </a:r>
            <a:r>
              <a:rPr lang="ja-JP" altLang="en-US" sz="1200" b="1">
                <a:latin typeface="+mn-ea"/>
              </a:rPr>
              <a:t>の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コスト削減に成功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E5C420-FCD4-2C41-A0BA-2300AA58C7BB}"/>
              </a:ext>
            </a:extLst>
          </p:cNvPr>
          <p:cNvSpPr txBox="1"/>
          <p:nvPr/>
        </p:nvSpPr>
        <p:spPr>
          <a:xfrm>
            <a:off x="5026491" y="2063549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○○の質が向上し、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売上○倍を達成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A12104-2F8D-B74B-B16E-427521BD4D82}"/>
              </a:ext>
            </a:extLst>
          </p:cNvPr>
          <p:cNvSpPr txBox="1"/>
          <p:nvPr/>
        </p:nvSpPr>
        <p:spPr>
          <a:xfrm>
            <a:off x="2795853" y="2063549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○○の効率化で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本来の業務に集中できた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859127-A2C8-804E-835C-ED893348CA8F}"/>
              </a:ext>
            </a:extLst>
          </p:cNvPr>
          <p:cNvSpPr/>
          <p:nvPr/>
        </p:nvSpPr>
        <p:spPr>
          <a:xfrm>
            <a:off x="553183" y="2727808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DC3633-905B-7845-9FDE-FD9924FB9364}"/>
              </a:ext>
            </a:extLst>
          </p:cNvPr>
          <p:cNvSpPr txBox="1"/>
          <p:nvPr/>
        </p:nvSpPr>
        <p:spPr>
          <a:xfrm>
            <a:off x="643183" y="2819219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26D3B17-4855-2E45-ACF0-7215991A24FF}"/>
              </a:ext>
            </a:extLst>
          </p:cNvPr>
          <p:cNvSpPr txBox="1"/>
          <p:nvPr/>
        </p:nvSpPr>
        <p:spPr>
          <a:xfrm>
            <a:off x="643183" y="3029304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5BD6EC8-4B2A-1D4F-B352-EBCEF2C034E7}"/>
              </a:ext>
            </a:extLst>
          </p:cNvPr>
          <p:cNvSpPr/>
          <p:nvPr/>
        </p:nvSpPr>
        <p:spPr>
          <a:xfrm>
            <a:off x="2795853" y="2727808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26395F3-3B6F-344B-A24F-82F8662D2BBE}"/>
              </a:ext>
            </a:extLst>
          </p:cNvPr>
          <p:cNvSpPr txBox="1"/>
          <p:nvPr/>
        </p:nvSpPr>
        <p:spPr>
          <a:xfrm>
            <a:off x="2885853" y="2819219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C8A8C47-C3A0-8E48-93C8-2A5BD33AF659}"/>
              </a:ext>
            </a:extLst>
          </p:cNvPr>
          <p:cNvSpPr txBox="1"/>
          <p:nvPr/>
        </p:nvSpPr>
        <p:spPr>
          <a:xfrm>
            <a:off x="2885853" y="3029304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7586C15-0E12-F145-9442-28CEEEA2E962}"/>
              </a:ext>
            </a:extLst>
          </p:cNvPr>
          <p:cNvSpPr/>
          <p:nvPr/>
        </p:nvSpPr>
        <p:spPr>
          <a:xfrm>
            <a:off x="5026491" y="2727808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264500E-0070-1748-B236-B439B275AF86}"/>
              </a:ext>
            </a:extLst>
          </p:cNvPr>
          <p:cNvSpPr txBox="1"/>
          <p:nvPr/>
        </p:nvSpPr>
        <p:spPr>
          <a:xfrm>
            <a:off x="5116491" y="2819219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2D382B9-25F7-C648-B710-B21EB241988B}"/>
              </a:ext>
            </a:extLst>
          </p:cNvPr>
          <p:cNvSpPr txBox="1"/>
          <p:nvPr/>
        </p:nvSpPr>
        <p:spPr>
          <a:xfrm>
            <a:off x="5116491" y="3029304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46ED1A-2B85-FD4F-80A1-DE3A70E47FDE}"/>
              </a:ext>
            </a:extLst>
          </p:cNvPr>
          <p:cNvSpPr txBox="1"/>
          <p:nvPr/>
        </p:nvSpPr>
        <p:spPr>
          <a:xfrm>
            <a:off x="560665" y="9494852"/>
            <a:ext cx="2988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BF0562-2AD4-7944-9CD4-8A6241728137}"/>
              </a:ext>
            </a:extLst>
          </p:cNvPr>
          <p:cNvSpPr txBox="1"/>
          <p:nvPr/>
        </p:nvSpPr>
        <p:spPr>
          <a:xfrm>
            <a:off x="553183" y="9827545"/>
            <a:ext cx="2988000" cy="45140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50E00F-047D-CB4F-A94D-38F8BBCBBE4D}"/>
              </a:ext>
            </a:extLst>
          </p:cNvPr>
          <p:cNvSpPr txBox="1"/>
          <p:nvPr/>
        </p:nvSpPr>
        <p:spPr>
          <a:xfrm>
            <a:off x="3944875" y="10062951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8614307-4D0F-DB4C-8562-F3BDA9F65DFA}"/>
              </a:ext>
            </a:extLst>
          </p:cNvPr>
          <p:cNvSpPr txBox="1"/>
          <p:nvPr/>
        </p:nvSpPr>
        <p:spPr>
          <a:xfrm>
            <a:off x="4120839" y="9494852"/>
            <a:ext cx="2884036" cy="288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84A28F-DAE1-544D-89B2-83980A6B9B71}"/>
              </a:ext>
            </a:extLst>
          </p:cNvPr>
          <p:cNvSpPr txBox="1"/>
          <p:nvPr/>
        </p:nvSpPr>
        <p:spPr>
          <a:xfrm>
            <a:off x="3944875" y="9827545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58" name="グラフィックス 57" descr="受話器 単色塗りつぶし">
            <a:extLst>
              <a:ext uri="{FF2B5EF4-FFF2-40B4-BE49-F238E27FC236}">
                <a16:creationId xmlns:a16="http://schemas.microsoft.com/office/drawing/2014/main" id="{D0EE0287-6A19-E64B-AB9F-95164D69DE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7788" y="9537676"/>
            <a:ext cx="216000" cy="216000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9E9DF85-FA8C-9D4D-9C24-C9C9A40AE715}"/>
              </a:ext>
            </a:extLst>
          </p:cNvPr>
          <p:cNvSpPr/>
          <p:nvPr/>
        </p:nvSpPr>
        <p:spPr>
          <a:xfrm>
            <a:off x="542146" y="3970251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13113DA-5A5F-3E4A-B115-4D5D8FCD196D}"/>
              </a:ext>
            </a:extLst>
          </p:cNvPr>
          <p:cNvSpPr/>
          <p:nvPr/>
        </p:nvSpPr>
        <p:spPr>
          <a:xfrm>
            <a:off x="2200091" y="3965869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A31AE91-DF92-774C-9EBE-EADAB6B3FE31}"/>
              </a:ext>
            </a:extLst>
          </p:cNvPr>
          <p:cNvSpPr/>
          <p:nvPr/>
        </p:nvSpPr>
        <p:spPr>
          <a:xfrm>
            <a:off x="3858036" y="3965869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C2878F5-B04F-5A4D-B287-14B703139E4B}"/>
              </a:ext>
            </a:extLst>
          </p:cNvPr>
          <p:cNvSpPr/>
          <p:nvPr/>
        </p:nvSpPr>
        <p:spPr>
          <a:xfrm>
            <a:off x="5515982" y="3965869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D351502-798F-314A-B1DF-F87CD7656218}"/>
              </a:ext>
            </a:extLst>
          </p:cNvPr>
          <p:cNvSpPr txBox="1"/>
          <p:nvPr/>
        </p:nvSpPr>
        <p:spPr>
          <a:xfrm>
            <a:off x="542146" y="3480912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導入実績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21E4EC6-4EDA-0D45-B4D4-6428782F36BD}"/>
              </a:ext>
            </a:extLst>
          </p:cNvPr>
          <p:cNvSpPr/>
          <p:nvPr/>
        </p:nvSpPr>
        <p:spPr>
          <a:xfrm>
            <a:off x="542146" y="4551766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7CDD34B-76F6-4E4E-A6F0-C5ECA24CDA00}"/>
              </a:ext>
            </a:extLst>
          </p:cNvPr>
          <p:cNvSpPr/>
          <p:nvPr/>
        </p:nvSpPr>
        <p:spPr>
          <a:xfrm>
            <a:off x="2200091" y="4547384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F84DDC5-20A3-044E-9ADA-A0D0DFC4D2B3}"/>
              </a:ext>
            </a:extLst>
          </p:cNvPr>
          <p:cNvSpPr/>
          <p:nvPr/>
        </p:nvSpPr>
        <p:spPr>
          <a:xfrm>
            <a:off x="3858036" y="4547384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BDD1A14-91BF-F746-A629-7A57AF68289A}"/>
              </a:ext>
            </a:extLst>
          </p:cNvPr>
          <p:cNvSpPr/>
          <p:nvPr/>
        </p:nvSpPr>
        <p:spPr>
          <a:xfrm>
            <a:off x="5515982" y="4547384"/>
            <a:ext cx="1512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35D8F13-688D-E84E-B43F-1DAAE2C6A113}"/>
              </a:ext>
            </a:extLst>
          </p:cNvPr>
          <p:cNvSpPr txBox="1"/>
          <p:nvPr/>
        </p:nvSpPr>
        <p:spPr>
          <a:xfrm>
            <a:off x="534318" y="433744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お客様の声</a:t>
            </a:r>
            <a:endParaRPr lang="en-US" altLang="ja-JP" sz="1600" b="1" dirty="0">
              <a:latin typeface="+mn-ea"/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659C62B8-F638-B08F-ACA9-B274AD719607}"/>
              </a:ext>
            </a:extLst>
          </p:cNvPr>
          <p:cNvCxnSpPr/>
          <p:nvPr/>
        </p:nvCxnSpPr>
        <p:spPr>
          <a:xfrm>
            <a:off x="3706810" y="9558951"/>
            <a:ext cx="0" cy="720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角丸四角形 78">
            <a:extLst>
              <a:ext uri="{FF2B5EF4-FFF2-40B4-BE49-F238E27FC236}">
                <a16:creationId xmlns:a16="http://schemas.microsoft.com/office/drawing/2014/main" id="{6BB54162-7EEB-5DF1-BEA6-8D0C0BA14469}"/>
              </a:ext>
            </a:extLst>
          </p:cNvPr>
          <p:cNvSpPr/>
          <p:nvPr/>
        </p:nvSpPr>
        <p:spPr>
          <a:xfrm>
            <a:off x="904331" y="7012378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募集期間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CA6C860-8BBA-4170-5DB9-5D5547B88C8D}"/>
              </a:ext>
            </a:extLst>
          </p:cNvPr>
          <p:cNvSpPr txBox="1"/>
          <p:nvPr/>
        </p:nvSpPr>
        <p:spPr>
          <a:xfrm>
            <a:off x="1835354" y="7012378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en-US" altLang="ja-JP" sz="1200" b="1" dirty="0">
                <a:latin typeface="+mn-ea"/>
              </a:rPr>
              <a:t>202</a:t>
            </a:r>
            <a:r>
              <a:rPr lang="ja-JP" altLang="en-US" sz="1200" b="1">
                <a:latin typeface="+mn-ea"/>
              </a:rPr>
              <a:t>◯年◯月◯日</a:t>
            </a:r>
            <a:r>
              <a:rPr lang="en-US" altLang="ja-JP" sz="1200" b="1" dirty="0">
                <a:latin typeface="+mn-ea"/>
              </a:rPr>
              <a:t>〜</a:t>
            </a:r>
            <a:r>
              <a:rPr lang="ja-JP" altLang="en-US" sz="1200" b="1">
                <a:latin typeface="+mn-ea"/>
              </a:rPr>
              <a:t> ◯月◯日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81" name="角丸四角形 80">
            <a:extLst>
              <a:ext uri="{FF2B5EF4-FFF2-40B4-BE49-F238E27FC236}">
                <a16:creationId xmlns:a16="http://schemas.microsoft.com/office/drawing/2014/main" id="{7A37A314-C239-40D6-FE3A-02509C1B5767}"/>
              </a:ext>
            </a:extLst>
          </p:cNvPr>
          <p:cNvSpPr/>
          <p:nvPr/>
        </p:nvSpPr>
        <p:spPr>
          <a:xfrm>
            <a:off x="904331" y="7391281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対象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E21A6FA-6C22-ED31-F307-9C19D8DCD1CF}"/>
              </a:ext>
            </a:extLst>
          </p:cNvPr>
          <p:cNvSpPr txBox="1"/>
          <p:nvPr/>
        </p:nvSpPr>
        <p:spPr>
          <a:xfrm>
            <a:off x="1835354" y="7391281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1200" b="1">
                <a:latin typeface="+mn-ea"/>
              </a:rPr>
              <a:t>弊社がサービスをご案内した企業様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83" name="角丸四角形 82">
            <a:extLst>
              <a:ext uri="{FF2B5EF4-FFF2-40B4-BE49-F238E27FC236}">
                <a16:creationId xmlns:a16="http://schemas.microsoft.com/office/drawing/2014/main" id="{B477D879-7195-43EF-206F-68A7EF93EE2A}"/>
              </a:ext>
            </a:extLst>
          </p:cNvPr>
          <p:cNvSpPr/>
          <p:nvPr/>
        </p:nvSpPr>
        <p:spPr>
          <a:xfrm>
            <a:off x="904331" y="7770184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2D0D165-18AC-6CE8-97B7-E740C9BF50AC}"/>
              </a:ext>
            </a:extLst>
          </p:cNvPr>
          <p:cNvSpPr txBox="1"/>
          <p:nvPr/>
        </p:nvSpPr>
        <p:spPr>
          <a:xfrm>
            <a:off x="1835354" y="7770184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1200" b="1">
                <a:latin typeface="+mn-ea"/>
              </a:rPr>
              <a:t>特別条件でのサービス提供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85" name="角丸四角形 84">
            <a:extLst>
              <a:ext uri="{FF2B5EF4-FFF2-40B4-BE49-F238E27FC236}">
                <a16:creationId xmlns:a16="http://schemas.microsoft.com/office/drawing/2014/main" id="{BF0DF574-D9AA-3422-5DC9-E41C723F9A8A}"/>
              </a:ext>
            </a:extLst>
          </p:cNvPr>
          <p:cNvSpPr/>
          <p:nvPr/>
        </p:nvSpPr>
        <p:spPr>
          <a:xfrm>
            <a:off x="904331" y="8149086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申込方法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BD867E2-B0BC-B42E-EA5B-AF582B1EAA6E}"/>
              </a:ext>
            </a:extLst>
          </p:cNvPr>
          <p:cNvSpPr txBox="1"/>
          <p:nvPr/>
        </p:nvSpPr>
        <p:spPr>
          <a:xfrm>
            <a:off x="1835354" y="8149086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1200" b="1">
                <a:latin typeface="+mn-ea"/>
              </a:rPr>
              <a:t>担当までお問い合わせください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22701C8-492B-064B-C4F7-B3583C9C6EE0}"/>
              </a:ext>
            </a:extLst>
          </p:cNvPr>
          <p:cNvSpPr txBox="1"/>
          <p:nvPr/>
        </p:nvSpPr>
        <p:spPr>
          <a:xfrm>
            <a:off x="4861657" y="7597235"/>
            <a:ext cx="162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00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2000" b="1" dirty="0">
                <a:latin typeface="+mn-ea"/>
              </a:rPr>
              <a:t>00</a:t>
            </a:r>
            <a:r>
              <a:rPr lang="ja-JP" altLang="en-US" sz="1200" b="1">
                <a:latin typeface="+mn-ea"/>
              </a:rPr>
              <a:t>日</a:t>
            </a:r>
            <a:r>
              <a:rPr lang="en-US" altLang="ja-JP" sz="1200" b="1" dirty="0">
                <a:latin typeface="+mn-ea"/>
              </a:rPr>
              <a:t>(</a:t>
            </a:r>
            <a:r>
              <a:rPr lang="ja-JP" altLang="en-US" sz="1200" b="1">
                <a:latin typeface="+mn-ea"/>
              </a:rPr>
              <a:t>曜</a:t>
            </a:r>
            <a:r>
              <a:rPr lang="en-US" altLang="ja-JP" sz="1200" b="1" dirty="0">
                <a:latin typeface="+mn-ea"/>
              </a:rPr>
              <a:t>)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05542BE-244D-723B-9A3C-1CC57D1740D2}"/>
              </a:ext>
            </a:extLst>
          </p:cNvPr>
          <p:cNvSpPr txBox="1"/>
          <p:nvPr/>
        </p:nvSpPr>
        <p:spPr>
          <a:xfrm>
            <a:off x="4864941" y="7980395"/>
            <a:ext cx="162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1200" b="1" dirty="0">
                <a:latin typeface="+mn-ea"/>
              </a:rPr>
              <a:t>(</a:t>
            </a:r>
            <a:r>
              <a:rPr lang="ja-JP" altLang="en-US" sz="1200" b="1">
                <a:latin typeface="+mn-ea"/>
              </a:rPr>
              <a:t>受付</a:t>
            </a:r>
            <a:r>
              <a:rPr lang="en-US" altLang="ja-JP" sz="1200" b="1" dirty="0">
                <a:latin typeface="+mn-ea"/>
              </a:rPr>
              <a:t>)00:00〜00:00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DCEDBEE-5F64-B649-1BE2-F60C9D9F27BC}"/>
              </a:ext>
            </a:extLst>
          </p:cNvPr>
          <p:cNvSpPr txBox="1"/>
          <p:nvPr/>
        </p:nvSpPr>
        <p:spPr>
          <a:xfrm>
            <a:off x="1725922" y="6013726"/>
            <a:ext cx="4932000" cy="540000"/>
          </a:xfrm>
          <a:prstGeom prst="rect">
            <a:avLst/>
          </a:prstGeom>
          <a:noFill/>
        </p:spPr>
        <p:txBody>
          <a:bodyPr wrap="square" lIns="36000" tIns="36000" rIns="36000" bIns="3600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i="0">
                <a:effectLst/>
                <a:latin typeface="+mn-ea"/>
              </a:rPr>
              <a:t>先着〇社限定でモニター</a:t>
            </a:r>
            <a:r>
              <a:rPr lang="ja-JP" altLang="en-US" sz="1200" b="1" i="0" dirty="0">
                <a:effectLst/>
                <a:latin typeface="+mn-ea"/>
              </a:rPr>
              <a:t>企業様を募集</a:t>
            </a:r>
            <a:r>
              <a:rPr lang="ja-JP" altLang="en-US" sz="1200" b="1" i="0">
                <a:effectLst/>
                <a:latin typeface="+mn-ea"/>
              </a:rPr>
              <a:t>いたします。</a:t>
            </a:r>
            <a:endParaRPr lang="en-US" altLang="ja-JP" sz="1200" b="1" i="0" dirty="0">
              <a:effectLst/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sz="1200" b="1" i="0">
                <a:effectLst/>
                <a:latin typeface="+mn-ea"/>
              </a:rPr>
              <a:t>モニター企業様には特別条件にてサービスを提供させていただきます。</a:t>
            </a:r>
            <a:endParaRPr lang="ja-JP" altLang="en-US" sz="1200" b="1" dirty="0">
              <a:latin typeface="+mn-ea"/>
            </a:endParaRPr>
          </a:p>
        </p:txBody>
      </p: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AB790725-D060-AE4A-753C-AC13301EF63E}"/>
              </a:ext>
            </a:extLst>
          </p:cNvPr>
          <p:cNvCxnSpPr/>
          <p:nvPr/>
        </p:nvCxnSpPr>
        <p:spPr>
          <a:xfrm>
            <a:off x="915430" y="6822082"/>
            <a:ext cx="5760000" cy="0"/>
          </a:xfrm>
          <a:prstGeom prst="line">
            <a:avLst/>
          </a:prstGeom>
          <a:ln w="9525" cap="rnd">
            <a:solidFill>
              <a:schemeClr val="tx1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4D417435-4873-3CE7-73EF-1ACDBE2BEB8D}"/>
              </a:ext>
            </a:extLst>
          </p:cNvPr>
          <p:cNvSpPr txBox="1"/>
          <p:nvPr/>
        </p:nvSpPr>
        <p:spPr>
          <a:xfrm>
            <a:off x="904331" y="8636648"/>
            <a:ext cx="576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lang="en-US" altLang="ja-JP" sz="800" dirty="0">
                <a:latin typeface="+mn-ea"/>
              </a:rPr>
              <a:t>※ </a:t>
            </a:r>
            <a:r>
              <a:rPr lang="ja-JP" altLang="en-US" sz="800">
                <a:latin typeface="+mn-ea"/>
              </a:rPr>
              <a:t>先着順でのお申し込み受付となります。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104" name="角丸四角形 103">
            <a:extLst>
              <a:ext uri="{FF2B5EF4-FFF2-40B4-BE49-F238E27FC236}">
                <a16:creationId xmlns:a16="http://schemas.microsoft.com/office/drawing/2014/main" id="{6632FF9B-A922-DF6D-AA74-B887B1C5E533}"/>
              </a:ext>
            </a:extLst>
          </p:cNvPr>
          <p:cNvSpPr/>
          <p:nvPr/>
        </p:nvSpPr>
        <p:spPr>
          <a:xfrm>
            <a:off x="2352315" y="5323891"/>
            <a:ext cx="2844000" cy="46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solidFill>
                  <a:schemeClr val="bg1"/>
                </a:solidFill>
                <a:latin typeface="+mn-ea"/>
              </a:rPr>
              <a:t>モニター企業を募集中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5" name="片側の 2 つの角を丸めた四角形 104">
            <a:extLst>
              <a:ext uri="{FF2B5EF4-FFF2-40B4-BE49-F238E27FC236}">
                <a16:creationId xmlns:a16="http://schemas.microsoft.com/office/drawing/2014/main" id="{CB79327B-47DD-CFDB-0D18-91B221C465E5}"/>
              </a:ext>
            </a:extLst>
          </p:cNvPr>
          <p:cNvSpPr/>
          <p:nvPr/>
        </p:nvSpPr>
        <p:spPr>
          <a:xfrm>
            <a:off x="4684941" y="7012378"/>
            <a:ext cx="1980000" cy="360000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応募締め切り</a:t>
            </a:r>
          </a:p>
        </p:txBody>
      </p:sp>
      <p:sp>
        <p:nvSpPr>
          <p:cNvPr id="106" name="円/楕円 105">
            <a:extLst>
              <a:ext uri="{FF2B5EF4-FFF2-40B4-BE49-F238E27FC236}">
                <a16:creationId xmlns:a16="http://schemas.microsoft.com/office/drawing/2014/main" id="{6DA24A6E-50E6-73BF-971F-D3C5AF311697}"/>
              </a:ext>
            </a:extLst>
          </p:cNvPr>
          <p:cNvSpPr/>
          <p:nvPr/>
        </p:nvSpPr>
        <p:spPr>
          <a:xfrm>
            <a:off x="856150" y="5899812"/>
            <a:ext cx="767828" cy="76782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200"/>
              </a:spcAft>
            </a:pPr>
            <a:r>
              <a:rPr kumimoji="1" lang="ja-JP" altLang="en-US" sz="1050" b="1">
                <a:solidFill>
                  <a:schemeClr val="bg1"/>
                </a:solidFill>
                <a:latin typeface="+mn-ea"/>
              </a:rPr>
              <a:t>先着</a:t>
            </a:r>
            <a:endParaRPr kumimoji="1" lang="en-US" altLang="ja-JP" sz="1050" b="1" dirty="0">
              <a:solidFill>
                <a:schemeClr val="bg1"/>
              </a:solidFill>
              <a:latin typeface="+mn-ea"/>
            </a:endParaRPr>
          </a:p>
          <a:p>
            <a:pPr algn="ctr">
              <a:spcAft>
                <a:spcPts val="200"/>
              </a:spcAft>
            </a:pPr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00</a:t>
            </a:r>
            <a:r>
              <a:rPr kumimoji="1" lang="ja-JP" altLang="en-US" sz="1050" b="1">
                <a:solidFill>
                  <a:schemeClr val="bg1"/>
                </a:solidFill>
                <a:latin typeface="+mn-ea"/>
              </a:rPr>
              <a:t>社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187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ACAB435C-7A8D-754A-B901-96D72F556BC7}"/>
              </a:ext>
            </a:extLst>
          </p:cNvPr>
          <p:cNvSpPr/>
          <p:nvPr/>
        </p:nvSpPr>
        <p:spPr>
          <a:xfrm>
            <a:off x="534314" y="879860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8A9A5F-A42E-B142-BA0A-9B9041E0A50A}"/>
              </a:ext>
            </a:extLst>
          </p:cNvPr>
          <p:cNvSpPr txBox="1"/>
          <p:nvPr/>
        </p:nvSpPr>
        <p:spPr>
          <a:xfrm>
            <a:off x="1082146" y="1055067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</a:t>
            </a:r>
            <a:r>
              <a:rPr lang="ja-JP" altLang="en-US" sz="1600" b="1" dirty="0"/>
              <a:t>コスト削減</a:t>
            </a:r>
          </a:p>
        </p:txBody>
      </p:sp>
      <p:pic>
        <p:nvPicPr>
          <p:cNvPr id="44" name="グラフィックス 43" descr="バッジ: チェックマーク 1 単色塗りつぶし">
            <a:extLst>
              <a:ext uri="{FF2B5EF4-FFF2-40B4-BE49-F238E27FC236}">
                <a16:creationId xmlns:a16="http://schemas.microsoft.com/office/drawing/2014/main" id="{CBE71D68-550A-8140-8A7A-D31F404D1B5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2146" y="1051768"/>
            <a:ext cx="360000" cy="360000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E107D6B-1936-D042-AAC8-4B7FE426BEB1}"/>
              </a:ext>
            </a:extLst>
          </p:cNvPr>
          <p:cNvSpPr txBox="1"/>
          <p:nvPr/>
        </p:nvSpPr>
        <p:spPr>
          <a:xfrm>
            <a:off x="722146" y="1493586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E6F53685-10F4-E74B-A7F9-79E1502F3BAB}"/>
              </a:ext>
            </a:extLst>
          </p:cNvPr>
          <p:cNvSpPr/>
          <p:nvPr/>
        </p:nvSpPr>
        <p:spPr>
          <a:xfrm>
            <a:off x="539837" y="2311768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A2F9579-1C9A-724E-B056-0A73FCBDCF5D}"/>
              </a:ext>
            </a:extLst>
          </p:cNvPr>
          <p:cNvSpPr txBox="1"/>
          <p:nvPr/>
        </p:nvSpPr>
        <p:spPr>
          <a:xfrm>
            <a:off x="1087669" y="2486975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○○○○で作業効率アップ</a:t>
            </a:r>
            <a:endParaRPr lang="ja-JP" altLang="en-US" sz="1600" b="1" dirty="0"/>
          </a:p>
        </p:txBody>
      </p:sp>
      <p:pic>
        <p:nvPicPr>
          <p:cNvPr id="52" name="グラフィックス 51" descr="バッジ: チェックマーク 1 単色塗りつぶし">
            <a:extLst>
              <a:ext uri="{FF2B5EF4-FFF2-40B4-BE49-F238E27FC236}">
                <a16:creationId xmlns:a16="http://schemas.microsoft.com/office/drawing/2014/main" id="{984E292C-4502-ED45-BADB-1A1E6378157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669" y="2483676"/>
            <a:ext cx="360000" cy="36000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B002986-EF18-A742-913E-4ED3AFD7A2E5}"/>
              </a:ext>
            </a:extLst>
          </p:cNvPr>
          <p:cNvSpPr txBox="1"/>
          <p:nvPr/>
        </p:nvSpPr>
        <p:spPr>
          <a:xfrm>
            <a:off x="727669" y="2925494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A400AF20-7A75-A741-B12C-1691B2BEF5BE}"/>
              </a:ext>
            </a:extLst>
          </p:cNvPr>
          <p:cNvSpPr/>
          <p:nvPr/>
        </p:nvSpPr>
        <p:spPr>
          <a:xfrm>
            <a:off x="539837" y="3751614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E4D1621-3E4C-8249-9B6B-F7F9148C95DB}"/>
              </a:ext>
            </a:extLst>
          </p:cNvPr>
          <p:cNvSpPr txBox="1"/>
          <p:nvPr/>
        </p:nvSpPr>
        <p:spPr>
          <a:xfrm>
            <a:off x="1087669" y="3926821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○○○○で売上拡大</a:t>
            </a:r>
            <a:endParaRPr lang="ja-JP" altLang="en-US" sz="1600" b="1" dirty="0"/>
          </a:p>
        </p:txBody>
      </p:sp>
      <p:pic>
        <p:nvPicPr>
          <p:cNvPr id="60" name="グラフィックス 59" descr="バッジ: チェックマーク 1 単色塗りつぶし">
            <a:extLst>
              <a:ext uri="{FF2B5EF4-FFF2-40B4-BE49-F238E27FC236}">
                <a16:creationId xmlns:a16="http://schemas.microsoft.com/office/drawing/2014/main" id="{D1E4C61E-A96C-7243-81C6-81771B3F250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669" y="3923522"/>
            <a:ext cx="360000" cy="360000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1B7023A-8DA8-6643-827F-DE319CB0A9FE}"/>
              </a:ext>
            </a:extLst>
          </p:cNvPr>
          <p:cNvSpPr txBox="1"/>
          <p:nvPr/>
        </p:nvSpPr>
        <p:spPr>
          <a:xfrm>
            <a:off x="727669" y="4365340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1363AB9-674B-A04B-BBCC-0A59D8DF06DD}"/>
              </a:ext>
            </a:extLst>
          </p:cNvPr>
          <p:cNvSpPr txBox="1"/>
          <p:nvPr/>
        </p:nvSpPr>
        <p:spPr>
          <a:xfrm>
            <a:off x="534318" y="380686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サービスの特長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3AE000-7E93-5A4C-9B60-D0E630765E5A}"/>
              </a:ext>
            </a:extLst>
          </p:cNvPr>
          <p:cNvSpPr/>
          <p:nvPr/>
        </p:nvSpPr>
        <p:spPr>
          <a:xfrm>
            <a:off x="6004006" y="1107733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A9D7555-08C5-4E42-9E2E-D6F567CE5DED}"/>
              </a:ext>
            </a:extLst>
          </p:cNvPr>
          <p:cNvSpPr/>
          <p:nvPr/>
        </p:nvSpPr>
        <p:spPr>
          <a:xfrm>
            <a:off x="6004006" y="2534433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4EEC796-C4E2-1345-A9A9-284B91385B82}"/>
              </a:ext>
            </a:extLst>
          </p:cNvPr>
          <p:cNvSpPr/>
          <p:nvPr/>
        </p:nvSpPr>
        <p:spPr>
          <a:xfrm>
            <a:off x="6004006" y="3973741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30EA67-E689-4802-3AFF-FB94236AD054}"/>
              </a:ext>
            </a:extLst>
          </p:cNvPr>
          <p:cNvSpPr/>
          <p:nvPr/>
        </p:nvSpPr>
        <p:spPr>
          <a:xfrm>
            <a:off x="-10821" y="6839813"/>
            <a:ext cx="7570269" cy="38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5EB3C9D3-690D-3709-AB42-C9DA7839D1FF}"/>
              </a:ext>
            </a:extLst>
          </p:cNvPr>
          <p:cNvSpPr/>
          <p:nvPr/>
        </p:nvSpPr>
        <p:spPr>
          <a:xfrm>
            <a:off x="534317" y="5556999"/>
            <a:ext cx="6480000" cy="3564000"/>
          </a:xfrm>
          <a:prstGeom prst="roundRect">
            <a:avLst>
              <a:gd name="adj" fmla="val 2626"/>
            </a:avLst>
          </a:prstGeom>
          <a:solidFill>
            <a:schemeClr val="bg1"/>
          </a:solidFill>
          <a:ln w="19050"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8B7820DE-333B-5C7E-296C-3CA3DEA99C90}"/>
              </a:ext>
            </a:extLst>
          </p:cNvPr>
          <p:cNvSpPr/>
          <p:nvPr/>
        </p:nvSpPr>
        <p:spPr>
          <a:xfrm>
            <a:off x="4681657" y="7012378"/>
            <a:ext cx="1980000" cy="1440000"/>
          </a:xfrm>
          <a:prstGeom prst="roundRect">
            <a:avLst>
              <a:gd name="adj" fmla="val 618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DDE99BE-59DD-A5F8-CCA9-B2EF0D550C70}"/>
              </a:ext>
            </a:extLst>
          </p:cNvPr>
          <p:cNvSpPr txBox="1"/>
          <p:nvPr/>
        </p:nvSpPr>
        <p:spPr>
          <a:xfrm>
            <a:off x="560665" y="9494852"/>
            <a:ext cx="2988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9836D65-0495-2D90-126C-D0F1A23AA0F0}"/>
              </a:ext>
            </a:extLst>
          </p:cNvPr>
          <p:cNvSpPr txBox="1"/>
          <p:nvPr/>
        </p:nvSpPr>
        <p:spPr>
          <a:xfrm>
            <a:off x="553183" y="9827545"/>
            <a:ext cx="2988000" cy="45140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CE7536D-A4FD-4D09-13C8-C9951648AEB5}"/>
              </a:ext>
            </a:extLst>
          </p:cNvPr>
          <p:cNvSpPr txBox="1"/>
          <p:nvPr/>
        </p:nvSpPr>
        <p:spPr>
          <a:xfrm>
            <a:off x="3944875" y="10062951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B189B56-D440-163E-8E96-D943986E1AD7}"/>
              </a:ext>
            </a:extLst>
          </p:cNvPr>
          <p:cNvSpPr txBox="1"/>
          <p:nvPr/>
        </p:nvSpPr>
        <p:spPr>
          <a:xfrm>
            <a:off x="4120839" y="9494852"/>
            <a:ext cx="2884036" cy="288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42820DA-BD26-F7F5-D91D-FED8EFEE5E47}"/>
              </a:ext>
            </a:extLst>
          </p:cNvPr>
          <p:cNvSpPr txBox="1"/>
          <p:nvPr/>
        </p:nvSpPr>
        <p:spPr>
          <a:xfrm>
            <a:off x="3944875" y="9827545"/>
            <a:ext cx="3060000" cy="216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45" name="グラフィックス 44" descr="受話器 単色塗りつぶし">
            <a:extLst>
              <a:ext uri="{FF2B5EF4-FFF2-40B4-BE49-F238E27FC236}">
                <a16:creationId xmlns:a16="http://schemas.microsoft.com/office/drawing/2014/main" id="{C93D7099-28E4-EC99-3BB7-01A75AF14F8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7788" y="9537676"/>
            <a:ext cx="216000" cy="216000"/>
          </a:xfrm>
          <a:prstGeom prst="rect">
            <a:avLst/>
          </a:prstGeom>
        </p:spPr>
      </p:pic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B91465D-6FAA-9D0D-E014-103E75ACA2A7}"/>
              </a:ext>
            </a:extLst>
          </p:cNvPr>
          <p:cNvCxnSpPr/>
          <p:nvPr/>
        </p:nvCxnSpPr>
        <p:spPr>
          <a:xfrm>
            <a:off x="3706810" y="9558951"/>
            <a:ext cx="0" cy="720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AD85FC0C-3263-26D8-5AB4-F6061A55F5DB}"/>
              </a:ext>
            </a:extLst>
          </p:cNvPr>
          <p:cNvSpPr/>
          <p:nvPr/>
        </p:nvSpPr>
        <p:spPr>
          <a:xfrm>
            <a:off x="904331" y="7012378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募集期間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BE1F3C1-522E-7A40-8D33-D030B9C7C34B}"/>
              </a:ext>
            </a:extLst>
          </p:cNvPr>
          <p:cNvSpPr txBox="1"/>
          <p:nvPr/>
        </p:nvSpPr>
        <p:spPr>
          <a:xfrm>
            <a:off x="1835354" y="7012378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en-US" altLang="ja-JP" sz="1200" b="1" dirty="0">
                <a:latin typeface="+mn-ea"/>
              </a:rPr>
              <a:t>202</a:t>
            </a:r>
            <a:r>
              <a:rPr lang="ja-JP" altLang="en-US" sz="1200" b="1">
                <a:latin typeface="+mn-ea"/>
              </a:rPr>
              <a:t>◯年◯月◯日</a:t>
            </a:r>
            <a:r>
              <a:rPr lang="en-US" altLang="ja-JP" sz="1200" b="1" dirty="0">
                <a:latin typeface="+mn-ea"/>
              </a:rPr>
              <a:t>〜</a:t>
            </a:r>
            <a:r>
              <a:rPr lang="ja-JP" altLang="en-US" sz="1200" b="1">
                <a:latin typeface="+mn-ea"/>
              </a:rPr>
              <a:t> ◯月◯日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98E4C141-DD18-5823-F37B-073E793EAD31}"/>
              </a:ext>
            </a:extLst>
          </p:cNvPr>
          <p:cNvSpPr/>
          <p:nvPr/>
        </p:nvSpPr>
        <p:spPr>
          <a:xfrm>
            <a:off x="904331" y="7391281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対象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D31EFE0-3669-B0CE-AB24-E44696B00132}"/>
              </a:ext>
            </a:extLst>
          </p:cNvPr>
          <p:cNvSpPr txBox="1"/>
          <p:nvPr/>
        </p:nvSpPr>
        <p:spPr>
          <a:xfrm>
            <a:off x="1835354" y="7391281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1200" b="1">
                <a:latin typeface="+mn-ea"/>
              </a:rPr>
              <a:t>弊社がサービスをご案内した企業様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A1D6F0E8-D6A7-A08A-994F-0AEFF095DE7D}"/>
              </a:ext>
            </a:extLst>
          </p:cNvPr>
          <p:cNvSpPr/>
          <p:nvPr/>
        </p:nvSpPr>
        <p:spPr>
          <a:xfrm>
            <a:off x="904331" y="7770184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90976D6-7388-5316-723D-50B18724856A}"/>
              </a:ext>
            </a:extLst>
          </p:cNvPr>
          <p:cNvSpPr txBox="1"/>
          <p:nvPr/>
        </p:nvSpPr>
        <p:spPr>
          <a:xfrm>
            <a:off x="1835354" y="7770184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1200" b="1">
                <a:latin typeface="+mn-ea"/>
              </a:rPr>
              <a:t>特別条件でのサービス提供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26A86939-2A89-343B-BC5A-46824032071C}"/>
              </a:ext>
            </a:extLst>
          </p:cNvPr>
          <p:cNvSpPr/>
          <p:nvPr/>
        </p:nvSpPr>
        <p:spPr>
          <a:xfrm>
            <a:off x="904331" y="8149086"/>
            <a:ext cx="864000" cy="28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>
                <a:solidFill>
                  <a:schemeClr val="bg1"/>
                </a:solidFill>
              </a:rPr>
              <a:t>申込方法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2156DAA-788A-B231-77B4-AD84A2479547}"/>
              </a:ext>
            </a:extLst>
          </p:cNvPr>
          <p:cNvSpPr txBox="1"/>
          <p:nvPr/>
        </p:nvSpPr>
        <p:spPr>
          <a:xfrm>
            <a:off x="1835354" y="8149086"/>
            <a:ext cx="270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1200" b="1">
                <a:latin typeface="+mn-ea"/>
              </a:rPr>
              <a:t>担当までお問い合わせください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4087261-94DF-5F32-4CDF-165BF23412D5}"/>
              </a:ext>
            </a:extLst>
          </p:cNvPr>
          <p:cNvSpPr txBox="1"/>
          <p:nvPr/>
        </p:nvSpPr>
        <p:spPr>
          <a:xfrm>
            <a:off x="4861657" y="7597235"/>
            <a:ext cx="162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2000" b="1" dirty="0">
                <a:latin typeface="+mn-ea"/>
              </a:rPr>
              <a:t>00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2000" b="1" dirty="0">
                <a:latin typeface="+mn-ea"/>
              </a:rPr>
              <a:t>00</a:t>
            </a:r>
            <a:r>
              <a:rPr lang="ja-JP" altLang="en-US" sz="1200" b="1">
                <a:latin typeface="+mn-ea"/>
              </a:rPr>
              <a:t>日</a:t>
            </a:r>
            <a:r>
              <a:rPr lang="en-US" altLang="ja-JP" sz="1200" b="1" dirty="0">
                <a:latin typeface="+mn-ea"/>
              </a:rPr>
              <a:t>(</a:t>
            </a:r>
            <a:r>
              <a:rPr lang="ja-JP" altLang="en-US" sz="1200" b="1">
                <a:latin typeface="+mn-ea"/>
              </a:rPr>
              <a:t>曜</a:t>
            </a:r>
            <a:r>
              <a:rPr lang="en-US" altLang="ja-JP" sz="1200" b="1" dirty="0">
                <a:latin typeface="+mn-ea"/>
              </a:rPr>
              <a:t>)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F64B012-B3C8-81C6-EC81-E7335F70150D}"/>
              </a:ext>
            </a:extLst>
          </p:cNvPr>
          <p:cNvSpPr txBox="1"/>
          <p:nvPr/>
        </p:nvSpPr>
        <p:spPr>
          <a:xfrm>
            <a:off x="4864941" y="7980395"/>
            <a:ext cx="162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1200" b="1" dirty="0">
                <a:latin typeface="+mn-ea"/>
              </a:rPr>
              <a:t>(</a:t>
            </a:r>
            <a:r>
              <a:rPr lang="ja-JP" altLang="en-US" sz="1200" b="1">
                <a:latin typeface="+mn-ea"/>
              </a:rPr>
              <a:t>受付</a:t>
            </a:r>
            <a:r>
              <a:rPr lang="en-US" altLang="ja-JP" sz="1200" b="1" dirty="0">
                <a:latin typeface="+mn-ea"/>
              </a:rPr>
              <a:t>)00:00〜00:00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100E2B7-2F54-6900-CBBB-EE5BA45850E4}"/>
              </a:ext>
            </a:extLst>
          </p:cNvPr>
          <p:cNvSpPr txBox="1"/>
          <p:nvPr/>
        </p:nvSpPr>
        <p:spPr>
          <a:xfrm>
            <a:off x="1725922" y="6013726"/>
            <a:ext cx="4932000" cy="540000"/>
          </a:xfrm>
          <a:prstGeom prst="rect">
            <a:avLst/>
          </a:prstGeom>
          <a:noFill/>
        </p:spPr>
        <p:txBody>
          <a:bodyPr wrap="square" lIns="36000" tIns="36000" rIns="36000" bIns="3600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i="0">
                <a:effectLst/>
                <a:latin typeface="+mn-ea"/>
              </a:rPr>
              <a:t>先着〇社限定でモニター</a:t>
            </a:r>
            <a:r>
              <a:rPr lang="ja-JP" altLang="en-US" sz="1200" b="1" i="0" dirty="0">
                <a:effectLst/>
                <a:latin typeface="+mn-ea"/>
              </a:rPr>
              <a:t>企業様を募集</a:t>
            </a:r>
            <a:r>
              <a:rPr lang="ja-JP" altLang="en-US" sz="1200" b="1" i="0">
                <a:effectLst/>
                <a:latin typeface="+mn-ea"/>
              </a:rPr>
              <a:t>いたします。</a:t>
            </a:r>
            <a:endParaRPr lang="en-US" altLang="ja-JP" sz="1200" b="1" i="0" dirty="0">
              <a:effectLst/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sz="1200" b="1" i="0">
                <a:effectLst/>
                <a:latin typeface="+mn-ea"/>
              </a:rPr>
              <a:t>モニター企業様には特別条件にてサービスを提供させていただきます。</a:t>
            </a:r>
            <a:endParaRPr lang="ja-JP" altLang="en-US" sz="1200" b="1" dirty="0">
              <a:latin typeface="+mn-ea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6445E447-30A8-BC3A-EF03-9E3F0E3FA0E2}"/>
              </a:ext>
            </a:extLst>
          </p:cNvPr>
          <p:cNvCxnSpPr/>
          <p:nvPr/>
        </p:nvCxnSpPr>
        <p:spPr>
          <a:xfrm>
            <a:off x="915430" y="6822082"/>
            <a:ext cx="5760000" cy="0"/>
          </a:xfrm>
          <a:prstGeom prst="line">
            <a:avLst/>
          </a:prstGeom>
          <a:ln w="9525" cap="rnd">
            <a:solidFill>
              <a:schemeClr val="tx1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E0B98C5-BBC8-626B-CB9C-9E821D95CACA}"/>
              </a:ext>
            </a:extLst>
          </p:cNvPr>
          <p:cNvSpPr txBox="1"/>
          <p:nvPr/>
        </p:nvSpPr>
        <p:spPr>
          <a:xfrm>
            <a:off x="904331" y="8636648"/>
            <a:ext cx="576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lang="en-US" altLang="ja-JP" sz="800" dirty="0">
                <a:latin typeface="+mn-ea"/>
              </a:rPr>
              <a:t>※ </a:t>
            </a:r>
            <a:r>
              <a:rPr lang="ja-JP" altLang="en-US" sz="800">
                <a:latin typeface="+mn-ea"/>
              </a:rPr>
              <a:t>先着順でのお申し込み受付となります。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70" name="角丸四角形 69">
            <a:extLst>
              <a:ext uri="{FF2B5EF4-FFF2-40B4-BE49-F238E27FC236}">
                <a16:creationId xmlns:a16="http://schemas.microsoft.com/office/drawing/2014/main" id="{18FE11FE-7A41-55EC-0ADF-6D13FB51D331}"/>
              </a:ext>
            </a:extLst>
          </p:cNvPr>
          <p:cNvSpPr/>
          <p:nvPr/>
        </p:nvSpPr>
        <p:spPr>
          <a:xfrm>
            <a:off x="2352315" y="5323891"/>
            <a:ext cx="2844000" cy="46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solidFill>
                  <a:schemeClr val="bg1"/>
                </a:solidFill>
                <a:latin typeface="+mn-ea"/>
              </a:rPr>
              <a:t>モニター企業を募集中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1" name="片側の 2 つの角を丸めた四角形 70">
            <a:extLst>
              <a:ext uri="{FF2B5EF4-FFF2-40B4-BE49-F238E27FC236}">
                <a16:creationId xmlns:a16="http://schemas.microsoft.com/office/drawing/2014/main" id="{F9851024-112F-C02C-D2C1-CE35CD66694A}"/>
              </a:ext>
            </a:extLst>
          </p:cNvPr>
          <p:cNvSpPr/>
          <p:nvPr/>
        </p:nvSpPr>
        <p:spPr>
          <a:xfrm>
            <a:off x="4684941" y="7012378"/>
            <a:ext cx="1980000" cy="360000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応募締め切り</a:t>
            </a:r>
          </a:p>
        </p:txBody>
      </p:sp>
      <p:sp>
        <p:nvSpPr>
          <p:cNvPr id="72" name="円/楕円 71">
            <a:extLst>
              <a:ext uri="{FF2B5EF4-FFF2-40B4-BE49-F238E27FC236}">
                <a16:creationId xmlns:a16="http://schemas.microsoft.com/office/drawing/2014/main" id="{43DD0C3C-FE61-6A3C-F01A-A673854ED37E}"/>
              </a:ext>
            </a:extLst>
          </p:cNvPr>
          <p:cNvSpPr/>
          <p:nvPr/>
        </p:nvSpPr>
        <p:spPr>
          <a:xfrm>
            <a:off x="856150" y="5899812"/>
            <a:ext cx="767828" cy="76782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200"/>
              </a:spcAft>
            </a:pPr>
            <a:r>
              <a:rPr kumimoji="1" lang="ja-JP" altLang="en-US" sz="1050" b="1">
                <a:solidFill>
                  <a:schemeClr val="bg1"/>
                </a:solidFill>
                <a:latin typeface="+mn-ea"/>
              </a:rPr>
              <a:t>先着</a:t>
            </a:r>
            <a:endParaRPr kumimoji="1" lang="en-US" altLang="ja-JP" sz="1050" b="1" dirty="0">
              <a:solidFill>
                <a:schemeClr val="bg1"/>
              </a:solidFill>
              <a:latin typeface="+mn-ea"/>
            </a:endParaRPr>
          </a:p>
          <a:p>
            <a:pPr algn="ctr">
              <a:spcAft>
                <a:spcPts val="200"/>
              </a:spcAft>
            </a:pPr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00</a:t>
            </a:r>
            <a:r>
              <a:rPr kumimoji="1" lang="ja-JP" altLang="en-US" sz="1050" b="1">
                <a:solidFill>
                  <a:schemeClr val="bg1"/>
                </a:solidFill>
                <a:latin typeface="+mn-ea"/>
              </a:rPr>
              <a:t>社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2909257"/>
      </p:ext>
    </p:extLst>
  </p:cSld>
  <p:clrMapOvr>
    <a:masterClrMapping/>
  </p:clrMapOvr>
</p:sld>
</file>

<file path=ppt/theme/theme1.xml><?xml version="1.0" encoding="utf-8"?>
<a:theme xmlns:a="http://schemas.openxmlformats.org/drawingml/2006/main" name="A4タテ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</TotalTime>
  <Words>2017</Words>
  <Application>Microsoft Macintosh PowerPoint</Application>
  <PresentationFormat>ユーザー設定</PresentationFormat>
  <Paragraphs>346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Wingdings</vt:lpstr>
      <vt:lpstr>A4タテ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矢野 絢子</cp:lastModifiedBy>
  <cp:revision>85</cp:revision>
  <cp:lastPrinted>2024-12-18T00:24:32Z</cp:lastPrinted>
  <dcterms:created xsi:type="dcterms:W3CDTF">2021-03-17T11:10:35Z</dcterms:created>
  <dcterms:modified xsi:type="dcterms:W3CDTF">2024-12-18T00:35:11Z</dcterms:modified>
  <cp:category/>
</cp:coreProperties>
</file>