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</p:sldMasterIdLst>
  <p:notesMasterIdLst>
    <p:notesMasterId r:id="rId10"/>
  </p:notesMasterIdLst>
  <p:sldIdLst>
    <p:sldId id="265" r:id="rId2"/>
    <p:sldId id="270" r:id="rId3"/>
    <p:sldId id="266" r:id="rId4"/>
    <p:sldId id="269" r:id="rId5"/>
    <p:sldId id="267" r:id="rId6"/>
    <p:sldId id="271" r:id="rId7"/>
    <p:sldId id="272" r:id="rId8"/>
    <p:sldId id="273" r:id="rId9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土山 勇人" initials="土山" lastIdx="10" clrIdx="0">
    <p:extLst>
      <p:ext uri="{19B8F6BF-5375-455C-9EA6-DF929625EA0E}">
        <p15:presenceInfo xmlns:p15="http://schemas.microsoft.com/office/powerpoint/2012/main" userId="853d30e55df49f6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10705"/>
    <p:restoredTop sz="86391"/>
  </p:normalViewPr>
  <p:slideViewPr>
    <p:cSldViewPr snapToGrid="0" snapToObjects="1">
      <p:cViewPr>
        <p:scale>
          <a:sx n="110" d="100"/>
          <a:sy n="110" d="100"/>
        </p:scale>
        <p:origin x="1496" y="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D2F91E-DBA7-A247-BC78-EC921A0D4843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E8964A-D0B4-B448-BC07-A74412477B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109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8964A-D0B4-B448-BC07-A74412477B4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097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8964A-D0B4-B448-BC07-A74412477B4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8438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8964A-D0B4-B448-BC07-A74412477B45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802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8964A-D0B4-B448-BC07-A74412477B45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3643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8964A-D0B4-B448-BC07-A74412477B45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8029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8964A-D0B4-B448-BC07-A74412477B45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3643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8964A-D0B4-B448-BC07-A74412477B45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8029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8964A-D0B4-B448-BC07-A74412477B45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364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4タ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7981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9837" y="569242"/>
            <a:ext cx="6480000" cy="36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837" y="1237534"/>
            <a:ext cx="6480000" cy="36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89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2000" b="1" kern="1200" spc="-15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None/>
        <a:defRPr kumimoji="1" sz="1400" b="1" kern="1200" spc="-150">
          <a:solidFill>
            <a:schemeClr val="tx1"/>
          </a:solidFill>
          <a:latin typeface="+mn-lt"/>
          <a:ea typeface="+mn-ea"/>
          <a:cs typeface="+mn-cs"/>
        </a:defRPr>
      </a:lvl1pPr>
      <a:lvl2pPr marL="377967" indent="0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None/>
        <a:defRPr kumimoji="1" sz="1400" kern="1200" spc="-150">
          <a:solidFill>
            <a:schemeClr val="tx1"/>
          </a:solidFill>
          <a:latin typeface="+mn-lt"/>
          <a:ea typeface="+mn-ea"/>
          <a:cs typeface="+mn-cs"/>
        </a:defRPr>
      </a:lvl2pPr>
      <a:lvl3pPr marL="755934" indent="0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None/>
        <a:defRPr kumimoji="1" sz="1400" kern="1200" spc="-150">
          <a:solidFill>
            <a:schemeClr val="tx1"/>
          </a:solidFill>
          <a:latin typeface="+mn-lt"/>
          <a:ea typeface="+mn-ea"/>
          <a:cs typeface="+mn-cs"/>
        </a:defRPr>
      </a:lvl3pPr>
      <a:lvl4pPr marL="1133901" indent="0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None/>
        <a:defRPr kumimoji="1" sz="1400" kern="1200" spc="-150">
          <a:solidFill>
            <a:schemeClr val="tx1"/>
          </a:solidFill>
          <a:latin typeface="+mn-lt"/>
          <a:ea typeface="+mn-ea"/>
          <a:cs typeface="+mn-cs"/>
        </a:defRPr>
      </a:lvl4pPr>
      <a:lvl5pPr marL="1511869" indent="0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None/>
        <a:defRPr kumimoji="1" sz="1400" kern="1200" spc="-15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図 52" descr="紙と付箋紙でいっぱいのテーブルの上で紙に手を伸ばす人">
            <a:extLst>
              <a:ext uri="{FF2B5EF4-FFF2-40B4-BE49-F238E27FC236}">
                <a16:creationId xmlns:a16="http://schemas.microsoft.com/office/drawing/2014/main" id="{BF16F444-B566-2B46-9F69-EBE30FF3FF6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5519" y="1036480"/>
            <a:ext cx="7559675" cy="3599999"/>
          </a:xfrm>
          <a:prstGeom prst="rect">
            <a:avLst/>
          </a:prstGeom>
        </p:spPr>
      </p:pic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BCE1BDD6-727C-7940-B2B4-F1EA3FA1222C}"/>
              </a:ext>
            </a:extLst>
          </p:cNvPr>
          <p:cNvSpPr/>
          <p:nvPr/>
        </p:nvSpPr>
        <p:spPr>
          <a:xfrm>
            <a:off x="-1" y="7087205"/>
            <a:ext cx="7559675" cy="36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08B27A7-9987-744A-BC30-5DB3FE850450}"/>
              </a:ext>
            </a:extLst>
          </p:cNvPr>
          <p:cNvSpPr/>
          <p:nvPr/>
        </p:nvSpPr>
        <p:spPr>
          <a:xfrm>
            <a:off x="526492" y="394745"/>
            <a:ext cx="1800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400" b="1">
                <a:solidFill>
                  <a:schemeClr val="bg1"/>
                </a:solidFill>
              </a:rPr>
              <a:t>ロゴマーク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81AB4F2-97B3-1F4B-AC98-102891DB5263}"/>
              </a:ext>
            </a:extLst>
          </p:cNvPr>
          <p:cNvSpPr/>
          <p:nvPr/>
        </p:nvSpPr>
        <p:spPr>
          <a:xfrm>
            <a:off x="0" y="1045498"/>
            <a:ext cx="7559675" cy="3600000"/>
          </a:xfrm>
          <a:prstGeom prst="rect">
            <a:avLst/>
          </a:pr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2CF00B8-F7F5-9941-846D-324631B205AA}"/>
              </a:ext>
            </a:extLst>
          </p:cNvPr>
          <p:cNvSpPr txBox="1"/>
          <p:nvPr/>
        </p:nvSpPr>
        <p:spPr>
          <a:xfrm>
            <a:off x="695458" y="1431342"/>
            <a:ext cx="6311033" cy="3708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b="1">
                <a:solidFill>
                  <a:schemeClr val="bg1"/>
                </a:solidFill>
              </a:rPr>
              <a:t>○○業務の効率化・コスト削減ができる</a:t>
            </a:r>
            <a:endParaRPr lang="en-US" altLang="ja-JP" b="1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0F3D511-741C-BB43-8CC1-30F0B2B1BAED}"/>
              </a:ext>
            </a:extLst>
          </p:cNvPr>
          <p:cNvSpPr txBox="1"/>
          <p:nvPr/>
        </p:nvSpPr>
        <p:spPr>
          <a:xfrm>
            <a:off x="526492" y="2046872"/>
            <a:ext cx="6479999" cy="100540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2800" b="1">
                <a:solidFill>
                  <a:schemeClr val="bg1"/>
                </a:solidFill>
              </a:rPr>
              <a:t>○○に特化した</a:t>
            </a:r>
            <a:endParaRPr lang="en-US" altLang="ja-JP" sz="2800" b="1" dirty="0">
              <a:solidFill>
                <a:schemeClr val="bg1"/>
              </a:solidFill>
            </a:endParaRPr>
          </a:p>
          <a:p>
            <a:pPr algn="ctr">
              <a:spcAft>
                <a:spcPts val="400"/>
              </a:spcAft>
            </a:pPr>
            <a:r>
              <a:rPr lang="ja-JP" altLang="en-US" sz="2800" b="1">
                <a:solidFill>
                  <a:schemeClr val="bg1"/>
                </a:solidFill>
              </a:rPr>
              <a:t>○○○○○○サービス</a:t>
            </a:r>
            <a:endParaRPr lang="en-US" altLang="ja-JP" sz="2800" b="1" dirty="0">
              <a:solidFill>
                <a:schemeClr val="bg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5E22252-6E8D-BF4F-8723-F0883EB55DC4}"/>
              </a:ext>
            </a:extLst>
          </p:cNvPr>
          <p:cNvSpPr txBox="1"/>
          <p:nvPr/>
        </p:nvSpPr>
        <p:spPr>
          <a:xfrm>
            <a:off x="526492" y="5783165"/>
            <a:ext cx="6480000" cy="697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altLang="ja-JP" b="1" dirty="0">
                <a:latin typeface="+mn-ea"/>
              </a:rPr>
              <a:t>○</a:t>
            </a:r>
            <a:r>
              <a:rPr lang="ja-JP" altLang="en-US" b="1">
                <a:latin typeface="+mn-ea"/>
              </a:rPr>
              <a:t>○○○○○サービスは</a:t>
            </a:r>
            <a:endParaRPr lang="en-US" altLang="ja-JP" b="1" dirty="0">
              <a:latin typeface="+mn-ea"/>
            </a:endParaRPr>
          </a:p>
          <a:p>
            <a:pPr algn="ctr">
              <a:spcAft>
                <a:spcPts val="400"/>
              </a:spcAft>
            </a:pPr>
            <a:r>
              <a:rPr lang="ja-JP" altLang="en-US" b="1">
                <a:solidFill>
                  <a:schemeClr val="accent6"/>
                </a:solidFill>
                <a:latin typeface="+mn-ea"/>
              </a:rPr>
              <a:t>○○業務の効率化・コスト削減</a:t>
            </a:r>
            <a:r>
              <a:rPr lang="ja-JP" altLang="en-US" b="1">
                <a:latin typeface="+mn-ea"/>
              </a:rPr>
              <a:t>ができます</a:t>
            </a:r>
            <a:endParaRPr lang="en-US" altLang="ja-JP" b="1" dirty="0">
              <a:latin typeface="+mn-ea"/>
            </a:endParaRPr>
          </a:p>
        </p:txBody>
      </p:sp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8D013399-FCE6-B148-A0DC-64E5C1C3BDED}"/>
              </a:ext>
            </a:extLst>
          </p:cNvPr>
          <p:cNvSpPr/>
          <p:nvPr/>
        </p:nvSpPr>
        <p:spPr>
          <a:xfrm>
            <a:off x="542596" y="6711346"/>
            <a:ext cx="1980000" cy="1980000"/>
          </a:xfrm>
          <a:prstGeom prst="roundRect">
            <a:avLst>
              <a:gd name="adj" fmla="val 582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フリーフォーム 23">
            <a:extLst>
              <a:ext uri="{FF2B5EF4-FFF2-40B4-BE49-F238E27FC236}">
                <a16:creationId xmlns:a16="http://schemas.microsoft.com/office/drawing/2014/main" id="{9D459DD3-A903-EC44-940A-C5B46B5EA79A}"/>
              </a:ext>
            </a:extLst>
          </p:cNvPr>
          <p:cNvSpPr/>
          <p:nvPr/>
        </p:nvSpPr>
        <p:spPr>
          <a:xfrm>
            <a:off x="542596" y="6711347"/>
            <a:ext cx="1980000" cy="381349"/>
          </a:xfrm>
          <a:custGeom>
            <a:avLst/>
            <a:gdLst>
              <a:gd name="connsiteX0" fmla="*/ 115335 w 1980000"/>
              <a:gd name="connsiteY0" fmla="*/ 0 h 381349"/>
              <a:gd name="connsiteX1" fmla="*/ 1864665 w 1980000"/>
              <a:gd name="connsiteY1" fmla="*/ 0 h 381349"/>
              <a:gd name="connsiteX2" fmla="*/ 1980000 w 1980000"/>
              <a:gd name="connsiteY2" fmla="*/ 115335 h 381349"/>
              <a:gd name="connsiteX3" fmla="*/ 1980000 w 1980000"/>
              <a:gd name="connsiteY3" fmla="*/ 381349 h 381349"/>
              <a:gd name="connsiteX4" fmla="*/ 0 w 1980000"/>
              <a:gd name="connsiteY4" fmla="*/ 381349 h 381349"/>
              <a:gd name="connsiteX5" fmla="*/ 0 w 1980000"/>
              <a:gd name="connsiteY5" fmla="*/ 115335 h 381349"/>
              <a:gd name="connsiteX6" fmla="*/ 115335 w 1980000"/>
              <a:gd name="connsiteY6" fmla="*/ 0 h 381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80000" h="381349">
                <a:moveTo>
                  <a:pt x="115335" y="0"/>
                </a:moveTo>
                <a:lnTo>
                  <a:pt x="1864665" y="0"/>
                </a:lnTo>
                <a:cubicBezTo>
                  <a:pt x="1928363" y="0"/>
                  <a:pt x="1980000" y="51637"/>
                  <a:pt x="1980000" y="115335"/>
                </a:cubicBezTo>
                <a:lnTo>
                  <a:pt x="1980000" y="381349"/>
                </a:lnTo>
                <a:lnTo>
                  <a:pt x="0" y="381349"/>
                </a:lnTo>
                <a:lnTo>
                  <a:pt x="0" y="115335"/>
                </a:lnTo>
                <a:cubicBezTo>
                  <a:pt x="0" y="51637"/>
                  <a:pt x="51637" y="0"/>
                  <a:pt x="115335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72000" rIns="72000" bIns="72000" rtlCol="0" anchor="ctr">
            <a:normAutofit/>
          </a:bodyPr>
          <a:lstStyle/>
          <a:p>
            <a:pPr algn="ctr"/>
            <a:r>
              <a:rPr kumimoji="1" lang="ja-JP" altLang="en-US" sz="1200" b="1" spc="300">
                <a:latin typeface="+mn-ea"/>
              </a:rPr>
              <a:t>特長</a:t>
            </a:r>
            <a:r>
              <a:rPr kumimoji="1" lang="en-US" altLang="ja-JP" sz="1200" b="1" spc="300" dirty="0">
                <a:latin typeface="+mn-ea"/>
              </a:rPr>
              <a:t>1</a:t>
            </a:r>
            <a:endParaRPr kumimoji="1" lang="ja-JP" altLang="en-US" sz="1200" b="1" spc="300">
              <a:latin typeface="+mn-ea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BF2D8A29-61A0-FA43-B31B-310B80E86890}"/>
              </a:ext>
            </a:extLst>
          </p:cNvPr>
          <p:cNvSpPr txBox="1"/>
          <p:nvPr/>
        </p:nvSpPr>
        <p:spPr>
          <a:xfrm>
            <a:off x="627078" y="7967119"/>
            <a:ext cx="1800000" cy="574516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1400" b="1">
                <a:latin typeface="+mn-ea"/>
              </a:rPr>
              <a:t>○○○○で</a:t>
            </a:r>
            <a:endParaRPr lang="en-US" altLang="ja-JP" sz="1400" b="1" dirty="0">
              <a:latin typeface="+mn-ea"/>
            </a:endParaRPr>
          </a:p>
          <a:p>
            <a:pPr algn="ctr">
              <a:spcAft>
                <a:spcPts val="400"/>
              </a:spcAft>
            </a:pPr>
            <a:r>
              <a:rPr lang="ja-JP" altLang="en-US" sz="1400" b="1">
                <a:latin typeface="+mn-ea"/>
              </a:rPr>
              <a:t>コスト削減</a:t>
            </a:r>
            <a:endParaRPr lang="en-US" altLang="ja-JP" sz="1400" b="1" dirty="0">
              <a:latin typeface="+mn-ea"/>
            </a:endParaRPr>
          </a:p>
        </p:txBody>
      </p:sp>
      <p:sp>
        <p:nvSpPr>
          <p:cNvPr id="27" name="円/楕円 26">
            <a:extLst>
              <a:ext uri="{FF2B5EF4-FFF2-40B4-BE49-F238E27FC236}">
                <a16:creationId xmlns:a16="http://schemas.microsoft.com/office/drawing/2014/main" id="{5AE7C645-C355-E843-A612-4C97ACCBE1E4}"/>
              </a:ext>
            </a:extLst>
          </p:cNvPr>
          <p:cNvSpPr/>
          <p:nvPr/>
        </p:nvSpPr>
        <p:spPr>
          <a:xfrm>
            <a:off x="1257078" y="7301530"/>
            <a:ext cx="540000" cy="540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sz="800" b="1" dirty="0"/>
              <a:t>icon</a:t>
            </a:r>
            <a:endParaRPr kumimoji="1" lang="ja-JP" altLang="en-US" sz="800" b="1"/>
          </a:p>
        </p:txBody>
      </p:sp>
      <p:sp>
        <p:nvSpPr>
          <p:cNvPr id="28" name="角丸四角形 27">
            <a:extLst>
              <a:ext uri="{FF2B5EF4-FFF2-40B4-BE49-F238E27FC236}">
                <a16:creationId xmlns:a16="http://schemas.microsoft.com/office/drawing/2014/main" id="{62A57216-9994-9944-8024-B646EB802E45}"/>
              </a:ext>
            </a:extLst>
          </p:cNvPr>
          <p:cNvSpPr/>
          <p:nvPr/>
        </p:nvSpPr>
        <p:spPr>
          <a:xfrm>
            <a:off x="5047097" y="6711346"/>
            <a:ext cx="1980000" cy="1980000"/>
          </a:xfrm>
          <a:prstGeom prst="roundRect">
            <a:avLst>
              <a:gd name="adj" fmla="val 582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フリーフォーム 28">
            <a:extLst>
              <a:ext uri="{FF2B5EF4-FFF2-40B4-BE49-F238E27FC236}">
                <a16:creationId xmlns:a16="http://schemas.microsoft.com/office/drawing/2014/main" id="{0F81F496-1BA7-B245-BB9B-BBCBC69B5BB8}"/>
              </a:ext>
            </a:extLst>
          </p:cNvPr>
          <p:cNvSpPr/>
          <p:nvPr/>
        </p:nvSpPr>
        <p:spPr>
          <a:xfrm>
            <a:off x="5047097" y="6711347"/>
            <a:ext cx="1980000" cy="381349"/>
          </a:xfrm>
          <a:custGeom>
            <a:avLst/>
            <a:gdLst>
              <a:gd name="connsiteX0" fmla="*/ 115335 w 1980000"/>
              <a:gd name="connsiteY0" fmla="*/ 0 h 381349"/>
              <a:gd name="connsiteX1" fmla="*/ 1864665 w 1980000"/>
              <a:gd name="connsiteY1" fmla="*/ 0 h 381349"/>
              <a:gd name="connsiteX2" fmla="*/ 1980000 w 1980000"/>
              <a:gd name="connsiteY2" fmla="*/ 115335 h 381349"/>
              <a:gd name="connsiteX3" fmla="*/ 1980000 w 1980000"/>
              <a:gd name="connsiteY3" fmla="*/ 381349 h 381349"/>
              <a:gd name="connsiteX4" fmla="*/ 0 w 1980000"/>
              <a:gd name="connsiteY4" fmla="*/ 381349 h 381349"/>
              <a:gd name="connsiteX5" fmla="*/ 0 w 1980000"/>
              <a:gd name="connsiteY5" fmla="*/ 115335 h 381349"/>
              <a:gd name="connsiteX6" fmla="*/ 115335 w 1980000"/>
              <a:gd name="connsiteY6" fmla="*/ 0 h 381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80000" h="381349">
                <a:moveTo>
                  <a:pt x="115335" y="0"/>
                </a:moveTo>
                <a:lnTo>
                  <a:pt x="1864665" y="0"/>
                </a:lnTo>
                <a:cubicBezTo>
                  <a:pt x="1928363" y="0"/>
                  <a:pt x="1980000" y="51637"/>
                  <a:pt x="1980000" y="115335"/>
                </a:cubicBezTo>
                <a:lnTo>
                  <a:pt x="1980000" y="381349"/>
                </a:lnTo>
                <a:lnTo>
                  <a:pt x="0" y="381349"/>
                </a:lnTo>
                <a:lnTo>
                  <a:pt x="0" y="115335"/>
                </a:lnTo>
                <a:cubicBezTo>
                  <a:pt x="0" y="51637"/>
                  <a:pt x="51637" y="0"/>
                  <a:pt x="115335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72000" rIns="72000" bIns="72000" rtlCol="0" anchor="ctr">
            <a:normAutofit/>
          </a:bodyPr>
          <a:lstStyle/>
          <a:p>
            <a:pPr algn="ctr"/>
            <a:r>
              <a:rPr kumimoji="1" lang="ja-JP" altLang="en-US" sz="1200" b="1" spc="300">
                <a:latin typeface="+mn-ea"/>
              </a:rPr>
              <a:t>特長</a:t>
            </a:r>
            <a:r>
              <a:rPr kumimoji="1" lang="en-US" altLang="ja-JP" sz="1200" b="1" spc="300" dirty="0">
                <a:latin typeface="+mn-ea"/>
              </a:rPr>
              <a:t>3</a:t>
            </a:r>
            <a:endParaRPr kumimoji="1" lang="ja-JP" altLang="en-US" sz="1200" b="1" spc="300">
              <a:latin typeface="+mn-ea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903FDF1D-4DE5-D546-8355-68F7B91D841A}"/>
              </a:ext>
            </a:extLst>
          </p:cNvPr>
          <p:cNvSpPr txBox="1"/>
          <p:nvPr/>
        </p:nvSpPr>
        <p:spPr>
          <a:xfrm>
            <a:off x="5131579" y="7967119"/>
            <a:ext cx="1800000" cy="574516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1400" b="1">
                <a:latin typeface="+mn-ea"/>
              </a:rPr>
              <a:t>○○○○で</a:t>
            </a:r>
            <a:endParaRPr lang="en-US" altLang="ja-JP" sz="1400" b="1" dirty="0">
              <a:latin typeface="+mn-ea"/>
            </a:endParaRPr>
          </a:p>
          <a:p>
            <a:pPr algn="ctr">
              <a:spcAft>
                <a:spcPts val="400"/>
              </a:spcAft>
            </a:pPr>
            <a:r>
              <a:rPr lang="ja-JP" altLang="en-US" sz="1400" b="1">
                <a:latin typeface="+mn-ea"/>
              </a:rPr>
              <a:t>売上拡大</a:t>
            </a:r>
            <a:endParaRPr lang="en-US" altLang="ja-JP" sz="1400" b="1" dirty="0">
              <a:latin typeface="+mn-ea"/>
            </a:endParaRPr>
          </a:p>
        </p:txBody>
      </p:sp>
      <p:sp>
        <p:nvSpPr>
          <p:cNvPr id="31" name="円/楕円 30">
            <a:extLst>
              <a:ext uri="{FF2B5EF4-FFF2-40B4-BE49-F238E27FC236}">
                <a16:creationId xmlns:a16="http://schemas.microsoft.com/office/drawing/2014/main" id="{8930F960-9D55-0B4F-AEA6-9C8C54E453AE}"/>
              </a:ext>
            </a:extLst>
          </p:cNvPr>
          <p:cNvSpPr/>
          <p:nvPr/>
        </p:nvSpPr>
        <p:spPr>
          <a:xfrm>
            <a:off x="5761579" y="7301530"/>
            <a:ext cx="540000" cy="540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sz="800" b="1" dirty="0"/>
              <a:t>icon</a:t>
            </a:r>
            <a:endParaRPr kumimoji="1" lang="ja-JP" altLang="en-US" sz="800" b="1"/>
          </a:p>
        </p:txBody>
      </p:sp>
      <p:sp>
        <p:nvSpPr>
          <p:cNvPr id="32" name="角丸四角形 31">
            <a:extLst>
              <a:ext uri="{FF2B5EF4-FFF2-40B4-BE49-F238E27FC236}">
                <a16:creationId xmlns:a16="http://schemas.microsoft.com/office/drawing/2014/main" id="{2E79FDE0-67D7-8D4A-AE24-908F1E20FB67}"/>
              </a:ext>
            </a:extLst>
          </p:cNvPr>
          <p:cNvSpPr/>
          <p:nvPr/>
        </p:nvSpPr>
        <p:spPr>
          <a:xfrm>
            <a:off x="2800575" y="6711346"/>
            <a:ext cx="1980000" cy="1980000"/>
          </a:xfrm>
          <a:prstGeom prst="roundRect">
            <a:avLst>
              <a:gd name="adj" fmla="val 582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フリーフォーム 32">
            <a:extLst>
              <a:ext uri="{FF2B5EF4-FFF2-40B4-BE49-F238E27FC236}">
                <a16:creationId xmlns:a16="http://schemas.microsoft.com/office/drawing/2014/main" id="{B4144693-24D5-C048-8624-A1AB71A41BD2}"/>
              </a:ext>
            </a:extLst>
          </p:cNvPr>
          <p:cNvSpPr/>
          <p:nvPr/>
        </p:nvSpPr>
        <p:spPr>
          <a:xfrm>
            <a:off x="2800574" y="6711347"/>
            <a:ext cx="1980000" cy="381349"/>
          </a:xfrm>
          <a:custGeom>
            <a:avLst/>
            <a:gdLst>
              <a:gd name="connsiteX0" fmla="*/ 115335 w 1980000"/>
              <a:gd name="connsiteY0" fmla="*/ 0 h 381349"/>
              <a:gd name="connsiteX1" fmla="*/ 1864665 w 1980000"/>
              <a:gd name="connsiteY1" fmla="*/ 0 h 381349"/>
              <a:gd name="connsiteX2" fmla="*/ 1980000 w 1980000"/>
              <a:gd name="connsiteY2" fmla="*/ 115335 h 381349"/>
              <a:gd name="connsiteX3" fmla="*/ 1980000 w 1980000"/>
              <a:gd name="connsiteY3" fmla="*/ 381349 h 381349"/>
              <a:gd name="connsiteX4" fmla="*/ 0 w 1980000"/>
              <a:gd name="connsiteY4" fmla="*/ 381349 h 381349"/>
              <a:gd name="connsiteX5" fmla="*/ 0 w 1980000"/>
              <a:gd name="connsiteY5" fmla="*/ 115335 h 381349"/>
              <a:gd name="connsiteX6" fmla="*/ 115335 w 1980000"/>
              <a:gd name="connsiteY6" fmla="*/ 0 h 381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80000" h="381349">
                <a:moveTo>
                  <a:pt x="115335" y="0"/>
                </a:moveTo>
                <a:lnTo>
                  <a:pt x="1864665" y="0"/>
                </a:lnTo>
                <a:cubicBezTo>
                  <a:pt x="1928363" y="0"/>
                  <a:pt x="1980000" y="51637"/>
                  <a:pt x="1980000" y="115335"/>
                </a:cubicBezTo>
                <a:lnTo>
                  <a:pt x="1980000" y="381349"/>
                </a:lnTo>
                <a:lnTo>
                  <a:pt x="0" y="381349"/>
                </a:lnTo>
                <a:lnTo>
                  <a:pt x="0" y="115335"/>
                </a:lnTo>
                <a:cubicBezTo>
                  <a:pt x="0" y="51637"/>
                  <a:pt x="51637" y="0"/>
                  <a:pt x="115335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72000" rIns="72000" bIns="72000" rtlCol="0" anchor="ctr">
            <a:normAutofit/>
          </a:bodyPr>
          <a:lstStyle/>
          <a:p>
            <a:pPr algn="ctr"/>
            <a:r>
              <a:rPr kumimoji="1" lang="ja-JP" altLang="en-US" sz="1200" b="1" spc="300">
                <a:latin typeface="+mn-ea"/>
              </a:rPr>
              <a:t>特長</a:t>
            </a:r>
            <a:r>
              <a:rPr kumimoji="1" lang="en-US" altLang="ja-JP" sz="1200" b="1" spc="300" dirty="0">
                <a:latin typeface="+mn-ea"/>
              </a:rPr>
              <a:t>2</a:t>
            </a:r>
            <a:endParaRPr kumimoji="1" lang="ja-JP" altLang="en-US" sz="1200" b="1" spc="300">
              <a:latin typeface="+mn-ea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FAC1B0AA-02B8-5B4D-BF8F-DD7CE742EC06}"/>
              </a:ext>
            </a:extLst>
          </p:cNvPr>
          <p:cNvSpPr txBox="1"/>
          <p:nvPr/>
        </p:nvSpPr>
        <p:spPr>
          <a:xfrm>
            <a:off x="2886510" y="7967119"/>
            <a:ext cx="1800000" cy="574516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1400" b="1">
                <a:latin typeface="+mn-ea"/>
              </a:rPr>
              <a:t>○○○○で</a:t>
            </a:r>
            <a:endParaRPr lang="en-US" altLang="ja-JP" sz="1400" b="1" dirty="0">
              <a:latin typeface="+mn-ea"/>
            </a:endParaRPr>
          </a:p>
          <a:p>
            <a:pPr algn="ctr">
              <a:spcAft>
                <a:spcPts val="400"/>
              </a:spcAft>
            </a:pPr>
            <a:r>
              <a:rPr lang="ja-JP" altLang="en-US" sz="1400" b="1">
                <a:latin typeface="+mn-ea"/>
              </a:rPr>
              <a:t>作業効率アップ</a:t>
            </a:r>
            <a:endParaRPr lang="en-US" altLang="ja-JP" sz="1400" b="1" dirty="0">
              <a:latin typeface="+mn-ea"/>
            </a:endParaRPr>
          </a:p>
        </p:txBody>
      </p:sp>
      <p:sp>
        <p:nvSpPr>
          <p:cNvPr id="35" name="円/楕円 34">
            <a:extLst>
              <a:ext uri="{FF2B5EF4-FFF2-40B4-BE49-F238E27FC236}">
                <a16:creationId xmlns:a16="http://schemas.microsoft.com/office/drawing/2014/main" id="{FB4B9D3C-D940-DD47-8C06-F2D369508CDA}"/>
              </a:ext>
            </a:extLst>
          </p:cNvPr>
          <p:cNvSpPr/>
          <p:nvPr/>
        </p:nvSpPr>
        <p:spPr>
          <a:xfrm>
            <a:off x="3572402" y="7301530"/>
            <a:ext cx="540000" cy="540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sz="800" b="1" dirty="0"/>
              <a:t>icon</a:t>
            </a:r>
            <a:endParaRPr kumimoji="1" lang="ja-JP" altLang="en-US" sz="800" b="1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5FA50CB-EFC2-7E41-BE58-32676628E261}"/>
              </a:ext>
            </a:extLst>
          </p:cNvPr>
          <p:cNvSpPr txBox="1"/>
          <p:nvPr/>
        </p:nvSpPr>
        <p:spPr>
          <a:xfrm>
            <a:off x="542147" y="8884285"/>
            <a:ext cx="1980000" cy="12600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just">
              <a:lnSpc>
                <a:spcPct val="150000"/>
              </a:lnSpc>
              <a:spcAft>
                <a:spcPts val="400"/>
              </a:spcAft>
            </a:pPr>
            <a:r>
              <a:rPr kumimoji="1" lang="ja-JP" altLang="en-US" sz="1000">
                <a:latin typeface="+mn-ea"/>
              </a:rPr>
              <a:t>サービス内容や機能をふまえて特長を</a:t>
            </a:r>
            <a:r>
              <a:rPr kumimoji="1" lang="en-US" altLang="ja-JP" sz="1000" dirty="0">
                <a:latin typeface="+mn-ea"/>
              </a:rPr>
              <a:t>3</a:t>
            </a:r>
            <a:r>
              <a:rPr kumimoji="1" lang="ja-JP" altLang="en-US" sz="1000">
                <a:latin typeface="+mn-ea"/>
              </a:rPr>
              <a:t>つ挙げる。前述の「よくある課題」に対して解決できることを記載する。</a:t>
            </a:r>
            <a:endParaRPr kumimoji="1" lang="ja-JP" altLang="en-US" sz="1000" dirty="0">
              <a:latin typeface="+mn-ea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6993D13F-6C4F-E54D-9A2E-F3856340EEAB}"/>
              </a:ext>
            </a:extLst>
          </p:cNvPr>
          <p:cNvSpPr txBox="1"/>
          <p:nvPr/>
        </p:nvSpPr>
        <p:spPr>
          <a:xfrm>
            <a:off x="2857920" y="8894814"/>
            <a:ext cx="1980000" cy="12600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just">
              <a:lnSpc>
                <a:spcPct val="150000"/>
              </a:lnSpc>
              <a:spcAft>
                <a:spcPts val="400"/>
              </a:spcAft>
            </a:pPr>
            <a:r>
              <a:rPr kumimoji="1" lang="ja-JP" altLang="en-US" sz="1000">
                <a:latin typeface="+mn-ea"/>
              </a:rPr>
              <a:t>サービス内容や機能をふまえて特長を</a:t>
            </a:r>
            <a:r>
              <a:rPr kumimoji="1" lang="en-US" altLang="ja-JP" sz="1000" dirty="0">
                <a:latin typeface="+mn-ea"/>
              </a:rPr>
              <a:t>3</a:t>
            </a:r>
            <a:r>
              <a:rPr kumimoji="1" lang="ja-JP" altLang="en-US" sz="1000">
                <a:latin typeface="+mn-ea"/>
              </a:rPr>
              <a:t>つ挙げる。前述の「よくある課題」に対して解決できることを記載する。</a:t>
            </a:r>
            <a:endParaRPr kumimoji="1" lang="ja-JP" altLang="en-US" sz="1000" dirty="0">
              <a:latin typeface="+mn-ea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842A93C4-1C69-8E4D-BA07-2A1B7FF47C90}"/>
              </a:ext>
            </a:extLst>
          </p:cNvPr>
          <p:cNvSpPr txBox="1"/>
          <p:nvPr/>
        </p:nvSpPr>
        <p:spPr>
          <a:xfrm>
            <a:off x="5041579" y="8894814"/>
            <a:ext cx="1980000" cy="12600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just">
              <a:lnSpc>
                <a:spcPct val="150000"/>
              </a:lnSpc>
              <a:spcAft>
                <a:spcPts val="400"/>
              </a:spcAft>
            </a:pPr>
            <a:r>
              <a:rPr kumimoji="1" lang="ja-JP" altLang="en-US" sz="1000">
                <a:latin typeface="+mn-ea"/>
              </a:rPr>
              <a:t>サービス内容や機能をふまえて特長を</a:t>
            </a:r>
            <a:r>
              <a:rPr kumimoji="1" lang="en-US" altLang="ja-JP" sz="1000" dirty="0">
                <a:latin typeface="+mn-ea"/>
              </a:rPr>
              <a:t>3</a:t>
            </a:r>
            <a:r>
              <a:rPr kumimoji="1" lang="ja-JP" altLang="en-US" sz="1000">
                <a:latin typeface="+mn-ea"/>
              </a:rPr>
              <a:t>つ挙げる。前述の「よくある課題」に対して解決できることを記載する。</a:t>
            </a:r>
            <a:endParaRPr kumimoji="1" lang="ja-JP" altLang="en-US" sz="1000" dirty="0">
              <a:latin typeface="+mn-ea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2AD18FA7-F8A0-8247-BC56-08D01A34759F}"/>
              </a:ext>
            </a:extLst>
          </p:cNvPr>
          <p:cNvSpPr/>
          <p:nvPr/>
        </p:nvSpPr>
        <p:spPr>
          <a:xfrm>
            <a:off x="0" y="10511813"/>
            <a:ext cx="7573021" cy="18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 sz="600" dirty="0">
              <a:solidFill>
                <a:schemeClr val="bg1"/>
              </a:solidFill>
            </a:endParaRPr>
          </a:p>
        </p:txBody>
      </p: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562DE75A-B016-5E42-B8AC-3E6964B8BA38}"/>
              </a:ext>
            </a:extLst>
          </p:cNvPr>
          <p:cNvCxnSpPr>
            <a:cxnSpLocks/>
          </p:cNvCxnSpPr>
          <p:nvPr/>
        </p:nvCxnSpPr>
        <p:spPr>
          <a:xfrm flipV="1">
            <a:off x="6185868" y="6085341"/>
            <a:ext cx="190209" cy="33566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3ECB9A7F-873F-6F42-B3D5-2CB0C6CE501A}"/>
              </a:ext>
            </a:extLst>
          </p:cNvPr>
          <p:cNvCxnSpPr>
            <a:cxnSpLocks/>
          </p:cNvCxnSpPr>
          <p:nvPr/>
        </p:nvCxnSpPr>
        <p:spPr>
          <a:xfrm flipH="1" flipV="1">
            <a:off x="1183598" y="6096244"/>
            <a:ext cx="174896" cy="3241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5476ACC2-3122-C54C-A250-1482F33B8A10}"/>
              </a:ext>
            </a:extLst>
          </p:cNvPr>
          <p:cNvSpPr/>
          <p:nvPr/>
        </p:nvSpPr>
        <p:spPr>
          <a:xfrm>
            <a:off x="-9593" y="-8882"/>
            <a:ext cx="7573021" cy="18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 sz="600" dirty="0">
              <a:solidFill>
                <a:schemeClr val="bg1"/>
              </a:solidFill>
            </a:endParaRPr>
          </a:p>
        </p:txBody>
      </p:sp>
      <p:sp>
        <p:nvSpPr>
          <p:cNvPr id="55" name="角丸四角形 54">
            <a:extLst>
              <a:ext uri="{FF2B5EF4-FFF2-40B4-BE49-F238E27FC236}">
                <a16:creationId xmlns:a16="http://schemas.microsoft.com/office/drawing/2014/main" id="{CE3A470E-D307-A44E-AD9D-5D76ACC24B6C}"/>
              </a:ext>
            </a:extLst>
          </p:cNvPr>
          <p:cNvSpPr/>
          <p:nvPr/>
        </p:nvSpPr>
        <p:spPr>
          <a:xfrm>
            <a:off x="547097" y="3376482"/>
            <a:ext cx="6480000" cy="2160000"/>
          </a:xfrm>
          <a:prstGeom prst="roundRect">
            <a:avLst>
              <a:gd name="adj" fmla="val 3351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736E5893-B777-D942-9970-39EDAAFD3411}"/>
              </a:ext>
            </a:extLst>
          </p:cNvPr>
          <p:cNvSpPr txBox="1"/>
          <p:nvPr/>
        </p:nvSpPr>
        <p:spPr>
          <a:xfrm>
            <a:off x="1257078" y="4140766"/>
            <a:ext cx="5580000" cy="360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>
              <a:spcAft>
                <a:spcPts val="400"/>
              </a:spcAft>
              <a:buClr>
                <a:schemeClr val="tx1"/>
              </a:buClr>
            </a:pPr>
            <a:r>
              <a:rPr lang="ja-JP" altLang="en-US" sz="1400" b="1">
                <a:latin typeface="+mn-ea"/>
              </a:rPr>
              <a:t>○○業務に時間がかかり、○○のコストがかかる</a:t>
            </a:r>
            <a:r>
              <a:rPr lang="en-US" altLang="ja-JP" sz="1400" b="1" dirty="0">
                <a:latin typeface="+mn-ea"/>
              </a:rPr>
              <a:t>…</a:t>
            </a:r>
          </a:p>
        </p:txBody>
      </p:sp>
      <p:sp>
        <p:nvSpPr>
          <p:cNvPr id="57" name="フリーフォーム 56">
            <a:extLst>
              <a:ext uri="{FF2B5EF4-FFF2-40B4-BE49-F238E27FC236}">
                <a16:creationId xmlns:a16="http://schemas.microsoft.com/office/drawing/2014/main" id="{056CA906-3F54-ED47-B6D4-AE802B62FA48}"/>
              </a:ext>
            </a:extLst>
          </p:cNvPr>
          <p:cNvSpPr/>
          <p:nvPr/>
        </p:nvSpPr>
        <p:spPr>
          <a:xfrm>
            <a:off x="547097" y="3376482"/>
            <a:ext cx="6480000" cy="548844"/>
          </a:xfrm>
          <a:custGeom>
            <a:avLst/>
            <a:gdLst>
              <a:gd name="connsiteX0" fmla="*/ 72382 w 6480000"/>
              <a:gd name="connsiteY0" fmla="*/ 0 h 548844"/>
              <a:gd name="connsiteX1" fmla="*/ 6407618 w 6480000"/>
              <a:gd name="connsiteY1" fmla="*/ 0 h 548844"/>
              <a:gd name="connsiteX2" fmla="*/ 6480000 w 6480000"/>
              <a:gd name="connsiteY2" fmla="*/ 72382 h 548844"/>
              <a:gd name="connsiteX3" fmla="*/ 6480000 w 6480000"/>
              <a:gd name="connsiteY3" fmla="*/ 548844 h 548844"/>
              <a:gd name="connsiteX4" fmla="*/ 0 w 6480000"/>
              <a:gd name="connsiteY4" fmla="*/ 548844 h 548844"/>
              <a:gd name="connsiteX5" fmla="*/ 0 w 6480000"/>
              <a:gd name="connsiteY5" fmla="*/ 72382 h 548844"/>
              <a:gd name="connsiteX6" fmla="*/ 72382 w 6480000"/>
              <a:gd name="connsiteY6" fmla="*/ 0 h 548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480000" h="548844">
                <a:moveTo>
                  <a:pt x="72382" y="0"/>
                </a:moveTo>
                <a:lnTo>
                  <a:pt x="6407618" y="0"/>
                </a:lnTo>
                <a:cubicBezTo>
                  <a:pt x="6447593" y="0"/>
                  <a:pt x="6480000" y="32407"/>
                  <a:pt x="6480000" y="72382"/>
                </a:cubicBezTo>
                <a:lnTo>
                  <a:pt x="6480000" y="548844"/>
                </a:lnTo>
                <a:lnTo>
                  <a:pt x="0" y="548844"/>
                </a:lnTo>
                <a:lnTo>
                  <a:pt x="0" y="72382"/>
                </a:lnTo>
                <a:cubicBezTo>
                  <a:pt x="0" y="32407"/>
                  <a:pt x="32407" y="0"/>
                  <a:pt x="72382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ja-JP" altLang="en-US" sz="1600" b="1">
                <a:solidFill>
                  <a:schemeClr val="tx1"/>
                </a:solidFill>
                <a:latin typeface="+mn-ea"/>
              </a:rPr>
              <a:t>このような課題はありませんか？</a:t>
            </a:r>
            <a:endParaRPr lang="en-US" altLang="ja-JP" sz="16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C94DE3DD-8B42-944F-BA9E-5D5C2C180B06}"/>
              </a:ext>
            </a:extLst>
          </p:cNvPr>
          <p:cNvSpPr txBox="1"/>
          <p:nvPr/>
        </p:nvSpPr>
        <p:spPr>
          <a:xfrm>
            <a:off x="1255724" y="4526323"/>
            <a:ext cx="5580000" cy="360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>
              <a:spcAft>
                <a:spcPts val="400"/>
              </a:spcAft>
              <a:buClr>
                <a:schemeClr val="tx1"/>
              </a:buClr>
            </a:pPr>
            <a:r>
              <a:rPr lang="ja-JP" altLang="en-US" sz="1400" b="1">
                <a:latin typeface="+mn-ea"/>
              </a:rPr>
              <a:t>○○管理が大変でリソースが不足。本来の業務に集中できない</a:t>
            </a:r>
            <a:r>
              <a:rPr lang="en-US" altLang="ja-JP" sz="1400" b="1" dirty="0">
                <a:latin typeface="+mn-ea"/>
              </a:rPr>
              <a:t>…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699B4629-535F-2A44-9AC4-DCA9191C5DB4}"/>
              </a:ext>
            </a:extLst>
          </p:cNvPr>
          <p:cNvSpPr txBox="1"/>
          <p:nvPr/>
        </p:nvSpPr>
        <p:spPr>
          <a:xfrm>
            <a:off x="1255724" y="4911880"/>
            <a:ext cx="5580000" cy="360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>
              <a:spcAft>
                <a:spcPts val="400"/>
              </a:spcAft>
              <a:buClr>
                <a:schemeClr val="tx1"/>
              </a:buClr>
            </a:pPr>
            <a:r>
              <a:rPr lang="ja-JP" altLang="en-US" sz="1400" b="1">
                <a:latin typeface="+mn-ea"/>
              </a:rPr>
              <a:t>○○で新規顧客を獲得したいが、成果につながらない</a:t>
            </a:r>
            <a:r>
              <a:rPr lang="en-US" altLang="ja-JP" sz="1400" b="1" dirty="0">
                <a:latin typeface="+mn-ea"/>
              </a:rPr>
              <a:t>…</a:t>
            </a:r>
          </a:p>
        </p:txBody>
      </p:sp>
      <p:pic>
        <p:nvPicPr>
          <p:cNvPr id="12" name="グラフィックス 11" descr="バッジ: チェックマーク 1 単色塗りつぶし">
            <a:extLst>
              <a:ext uri="{FF2B5EF4-FFF2-40B4-BE49-F238E27FC236}">
                <a16:creationId xmlns:a16="http://schemas.microsoft.com/office/drawing/2014/main" id="{662C72C1-EE36-064D-B29D-2749A8E7B2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88730" y="4181901"/>
            <a:ext cx="282773" cy="282773"/>
          </a:xfrm>
          <a:prstGeom prst="rect">
            <a:avLst/>
          </a:prstGeom>
        </p:spPr>
      </p:pic>
      <p:pic>
        <p:nvPicPr>
          <p:cNvPr id="48" name="グラフィックス 47" descr="バッジ: チェックマーク 1 単色塗りつぶし">
            <a:extLst>
              <a:ext uri="{FF2B5EF4-FFF2-40B4-BE49-F238E27FC236}">
                <a16:creationId xmlns:a16="http://schemas.microsoft.com/office/drawing/2014/main" id="{2E062DD6-7BC8-0649-88BA-A134440B03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88730" y="4566322"/>
            <a:ext cx="282773" cy="282773"/>
          </a:xfrm>
          <a:prstGeom prst="rect">
            <a:avLst/>
          </a:prstGeom>
        </p:spPr>
      </p:pic>
      <p:pic>
        <p:nvPicPr>
          <p:cNvPr id="49" name="グラフィックス 48" descr="バッジ: チェックマーク 1 単色塗りつぶし">
            <a:extLst>
              <a:ext uri="{FF2B5EF4-FFF2-40B4-BE49-F238E27FC236}">
                <a16:creationId xmlns:a16="http://schemas.microsoft.com/office/drawing/2014/main" id="{34DE5228-05ED-7E4F-9296-411C744185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88730" y="4950742"/>
            <a:ext cx="282773" cy="282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436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図 52" descr="紙と付箋紙でいっぱいのテーブルの上で紙に手を伸ばす人">
            <a:extLst>
              <a:ext uri="{FF2B5EF4-FFF2-40B4-BE49-F238E27FC236}">
                <a16:creationId xmlns:a16="http://schemas.microsoft.com/office/drawing/2014/main" id="{BF16F444-B566-2B46-9F69-EBE30FF3FF6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5519" y="1036480"/>
            <a:ext cx="7559675" cy="3599999"/>
          </a:xfrm>
          <a:prstGeom prst="rect">
            <a:avLst/>
          </a:prstGeom>
        </p:spPr>
      </p:pic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BCE1BDD6-727C-7940-B2B4-F1EA3FA1222C}"/>
              </a:ext>
            </a:extLst>
          </p:cNvPr>
          <p:cNvSpPr/>
          <p:nvPr/>
        </p:nvSpPr>
        <p:spPr>
          <a:xfrm>
            <a:off x="-1" y="7087205"/>
            <a:ext cx="7559675" cy="360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08B27A7-9987-744A-BC30-5DB3FE850450}"/>
              </a:ext>
            </a:extLst>
          </p:cNvPr>
          <p:cNvSpPr/>
          <p:nvPr/>
        </p:nvSpPr>
        <p:spPr>
          <a:xfrm>
            <a:off x="526492" y="394745"/>
            <a:ext cx="1800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400" b="1">
                <a:solidFill>
                  <a:schemeClr val="bg1"/>
                </a:solidFill>
              </a:rPr>
              <a:t>ロゴマーク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81AB4F2-97B3-1F4B-AC98-102891DB5263}"/>
              </a:ext>
            </a:extLst>
          </p:cNvPr>
          <p:cNvSpPr/>
          <p:nvPr/>
        </p:nvSpPr>
        <p:spPr>
          <a:xfrm>
            <a:off x="0" y="1045498"/>
            <a:ext cx="7559675" cy="3600000"/>
          </a:xfrm>
          <a:prstGeom prst="rect">
            <a:avLst/>
          </a:pr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2CF00B8-F7F5-9941-846D-324631B205AA}"/>
              </a:ext>
            </a:extLst>
          </p:cNvPr>
          <p:cNvSpPr txBox="1"/>
          <p:nvPr/>
        </p:nvSpPr>
        <p:spPr>
          <a:xfrm>
            <a:off x="695458" y="1431342"/>
            <a:ext cx="6311033" cy="3708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b="1">
                <a:solidFill>
                  <a:schemeClr val="bg1"/>
                </a:solidFill>
              </a:rPr>
              <a:t>○○業務の効率化・コスト削減ができる</a:t>
            </a:r>
            <a:endParaRPr lang="en-US" altLang="ja-JP" b="1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0F3D511-741C-BB43-8CC1-30F0B2B1BAED}"/>
              </a:ext>
            </a:extLst>
          </p:cNvPr>
          <p:cNvSpPr txBox="1"/>
          <p:nvPr/>
        </p:nvSpPr>
        <p:spPr>
          <a:xfrm>
            <a:off x="526492" y="2046872"/>
            <a:ext cx="6479999" cy="100540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2800" b="1">
                <a:solidFill>
                  <a:schemeClr val="bg1"/>
                </a:solidFill>
              </a:rPr>
              <a:t>○○に特化した</a:t>
            </a:r>
            <a:endParaRPr lang="en-US" altLang="ja-JP" sz="2800" b="1" dirty="0">
              <a:solidFill>
                <a:schemeClr val="bg1"/>
              </a:solidFill>
            </a:endParaRPr>
          </a:p>
          <a:p>
            <a:pPr algn="ctr">
              <a:spcAft>
                <a:spcPts val="400"/>
              </a:spcAft>
            </a:pPr>
            <a:r>
              <a:rPr lang="ja-JP" altLang="en-US" sz="2800" b="1">
                <a:solidFill>
                  <a:schemeClr val="bg1"/>
                </a:solidFill>
              </a:rPr>
              <a:t>○○○○○○サービス</a:t>
            </a:r>
            <a:endParaRPr lang="en-US" altLang="ja-JP" sz="2800" b="1" dirty="0">
              <a:solidFill>
                <a:schemeClr val="bg1"/>
              </a:solidFill>
            </a:endParaRPr>
          </a:p>
        </p:txBody>
      </p: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6C846012-A98C-6E47-B0DA-0317F163B302}"/>
              </a:ext>
            </a:extLst>
          </p:cNvPr>
          <p:cNvSpPr/>
          <p:nvPr/>
        </p:nvSpPr>
        <p:spPr>
          <a:xfrm>
            <a:off x="547097" y="3376482"/>
            <a:ext cx="6480000" cy="2160000"/>
          </a:xfrm>
          <a:prstGeom prst="roundRect">
            <a:avLst>
              <a:gd name="adj" fmla="val 3351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リーフォーム 14">
            <a:extLst>
              <a:ext uri="{FF2B5EF4-FFF2-40B4-BE49-F238E27FC236}">
                <a16:creationId xmlns:a16="http://schemas.microsoft.com/office/drawing/2014/main" id="{2084CBC4-C6ED-6842-B5C7-9DF88AA06069}"/>
              </a:ext>
            </a:extLst>
          </p:cNvPr>
          <p:cNvSpPr/>
          <p:nvPr/>
        </p:nvSpPr>
        <p:spPr>
          <a:xfrm>
            <a:off x="547097" y="3376482"/>
            <a:ext cx="6480000" cy="548844"/>
          </a:xfrm>
          <a:custGeom>
            <a:avLst/>
            <a:gdLst>
              <a:gd name="connsiteX0" fmla="*/ 72382 w 6480000"/>
              <a:gd name="connsiteY0" fmla="*/ 0 h 548844"/>
              <a:gd name="connsiteX1" fmla="*/ 6407618 w 6480000"/>
              <a:gd name="connsiteY1" fmla="*/ 0 h 548844"/>
              <a:gd name="connsiteX2" fmla="*/ 6480000 w 6480000"/>
              <a:gd name="connsiteY2" fmla="*/ 72382 h 548844"/>
              <a:gd name="connsiteX3" fmla="*/ 6480000 w 6480000"/>
              <a:gd name="connsiteY3" fmla="*/ 548844 h 548844"/>
              <a:gd name="connsiteX4" fmla="*/ 0 w 6480000"/>
              <a:gd name="connsiteY4" fmla="*/ 548844 h 548844"/>
              <a:gd name="connsiteX5" fmla="*/ 0 w 6480000"/>
              <a:gd name="connsiteY5" fmla="*/ 72382 h 548844"/>
              <a:gd name="connsiteX6" fmla="*/ 72382 w 6480000"/>
              <a:gd name="connsiteY6" fmla="*/ 0 h 548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480000" h="548844">
                <a:moveTo>
                  <a:pt x="72382" y="0"/>
                </a:moveTo>
                <a:lnTo>
                  <a:pt x="6407618" y="0"/>
                </a:lnTo>
                <a:cubicBezTo>
                  <a:pt x="6447593" y="0"/>
                  <a:pt x="6480000" y="32407"/>
                  <a:pt x="6480000" y="72382"/>
                </a:cubicBezTo>
                <a:lnTo>
                  <a:pt x="6480000" y="548844"/>
                </a:lnTo>
                <a:lnTo>
                  <a:pt x="0" y="548844"/>
                </a:lnTo>
                <a:lnTo>
                  <a:pt x="0" y="72382"/>
                </a:lnTo>
                <a:cubicBezTo>
                  <a:pt x="0" y="32407"/>
                  <a:pt x="32407" y="0"/>
                  <a:pt x="72382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ja-JP" altLang="en-US" sz="1600" b="1">
                <a:solidFill>
                  <a:schemeClr val="tx1"/>
                </a:solidFill>
                <a:latin typeface="+mn-ea"/>
              </a:rPr>
              <a:t>このような課題はありませんか？</a:t>
            </a:r>
            <a:endParaRPr lang="en-US" altLang="ja-JP" sz="16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2AD18FA7-F8A0-8247-BC56-08D01A34759F}"/>
              </a:ext>
            </a:extLst>
          </p:cNvPr>
          <p:cNvSpPr/>
          <p:nvPr/>
        </p:nvSpPr>
        <p:spPr>
          <a:xfrm>
            <a:off x="0" y="10511813"/>
            <a:ext cx="7573021" cy="18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 sz="600" dirty="0">
              <a:solidFill>
                <a:schemeClr val="bg1"/>
              </a:solidFill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5476ACC2-3122-C54C-A250-1482F33B8A10}"/>
              </a:ext>
            </a:extLst>
          </p:cNvPr>
          <p:cNvSpPr/>
          <p:nvPr/>
        </p:nvSpPr>
        <p:spPr>
          <a:xfrm>
            <a:off x="-9593" y="-8882"/>
            <a:ext cx="7573021" cy="18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 sz="600" dirty="0">
              <a:solidFill>
                <a:schemeClr val="bg1"/>
              </a:solidFill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CFF03AF0-83C8-E344-8B93-BDD32669AFFF}"/>
              </a:ext>
            </a:extLst>
          </p:cNvPr>
          <p:cNvSpPr txBox="1"/>
          <p:nvPr/>
        </p:nvSpPr>
        <p:spPr>
          <a:xfrm>
            <a:off x="526492" y="5783165"/>
            <a:ext cx="6480000" cy="697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altLang="ja-JP" b="1" dirty="0">
                <a:latin typeface="+mn-ea"/>
              </a:rPr>
              <a:t>○</a:t>
            </a:r>
            <a:r>
              <a:rPr lang="ja-JP" altLang="en-US" b="1">
                <a:latin typeface="+mn-ea"/>
              </a:rPr>
              <a:t>○○○○○サービスは</a:t>
            </a:r>
            <a:endParaRPr lang="en-US" altLang="ja-JP" b="1" dirty="0">
              <a:latin typeface="+mn-ea"/>
            </a:endParaRPr>
          </a:p>
          <a:p>
            <a:pPr algn="ctr">
              <a:spcAft>
                <a:spcPts val="400"/>
              </a:spcAft>
            </a:pPr>
            <a:r>
              <a:rPr lang="ja-JP" altLang="en-US" b="1">
                <a:solidFill>
                  <a:schemeClr val="accent6"/>
                </a:solidFill>
                <a:latin typeface="+mn-ea"/>
              </a:rPr>
              <a:t>○○業務の効率化・コスト削減</a:t>
            </a:r>
            <a:r>
              <a:rPr lang="ja-JP" altLang="en-US" b="1">
                <a:latin typeface="+mn-ea"/>
              </a:rPr>
              <a:t>ができます</a:t>
            </a:r>
            <a:endParaRPr lang="en-US" altLang="ja-JP" b="1" dirty="0">
              <a:latin typeface="+mn-ea"/>
            </a:endParaRPr>
          </a:p>
        </p:txBody>
      </p: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1F273F26-B471-D24F-B3DC-43BF10424553}"/>
              </a:ext>
            </a:extLst>
          </p:cNvPr>
          <p:cNvCxnSpPr>
            <a:cxnSpLocks/>
          </p:cNvCxnSpPr>
          <p:nvPr/>
        </p:nvCxnSpPr>
        <p:spPr>
          <a:xfrm flipV="1">
            <a:off x="6185868" y="6085341"/>
            <a:ext cx="190209" cy="33566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0CAE2E4B-D7F5-944C-8C85-9D8BC466096A}"/>
              </a:ext>
            </a:extLst>
          </p:cNvPr>
          <p:cNvCxnSpPr>
            <a:cxnSpLocks/>
          </p:cNvCxnSpPr>
          <p:nvPr/>
        </p:nvCxnSpPr>
        <p:spPr>
          <a:xfrm flipH="1" flipV="1">
            <a:off x="1183598" y="6096244"/>
            <a:ext cx="174896" cy="3241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角丸四角形 69">
            <a:extLst>
              <a:ext uri="{FF2B5EF4-FFF2-40B4-BE49-F238E27FC236}">
                <a16:creationId xmlns:a16="http://schemas.microsoft.com/office/drawing/2014/main" id="{3E991C33-2D06-714A-BCEB-476E40F63064}"/>
              </a:ext>
            </a:extLst>
          </p:cNvPr>
          <p:cNvSpPr/>
          <p:nvPr/>
        </p:nvSpPr>
        <p:spPr>
          <a:xfrm>
            <a:off x="5044200" y="6711346"/>
            <a:ext cx="1980000" cy="1980000"/>
          </a:xfrm>
          <a:prstGeom prst="roundRect">
            <a:avLst>
              <a:gd name="adj" fmla="val 582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フリーフォーム 70">
            <a:extLst>
              <a:ext uri="{FF2B5EF4-FFF2-40B4-BE49-F238E27FC236}">
                <a16:creationId xmlns:a16="http://schemas.microsoft.com/office/drawing/2014/main" id="{1F422B30-D16F-BF44-BC5B-458A46EE5CAD}"/>
              </a:ext>
            </a:extLst>
          </p:cNvPr>
          <p:cNvSpPr/>
          <p:nvPr/>
        </p:nvSpPr>
        <p:spPr>
          <a:xfrm>
            <a:off x="5044200" y="6711347"/>
            <a:ext cx="1980000" cy="381349"/>
          </a:xfrm>
          <a:custGeom>
            <a:avLst/>
            <a:gdLst>
              <a:gd name="connsiteX0" fmla="*/ 115335 w 1980000"/>
              <a:gd name="connsiteY0" fmla="*/ 0 h 381349"/>
              <a:gd name="connsiteX1" fmla="*/ 1864665 w 1980000"/>
              <a:gd name="connsiteY1" fmla="*/ 0 h 381349"/>
              <a:gd name="connsiteX2" fmla="*/ 1980000 w 1980000"/>
              <a:gd name="connsiteY2" fmla="*/ 115335 h 381349"/>
              <a:gd name="connsiteX3" fmla="*/ 1980000 w 1980000"/>
              <a:gd name="connsiteY3" fmla="*/ 381349 h 381349"/>
              <a:gd name="connsiteX4" fmla="*/ 0 w 1980000"/>
              <a:gd name="connsiteY4" fmla="*/ 381349 h 381349"/>
              <a:gd name="connsiteX5" fmla="*/ 0 w 1980000"/>
              <a:gd name="connsiteY5" fmla="*/ 115335 h 381349"/>
              <a:gd name="connsiteX6" fmla="*/ 115335 w 1980000"/>
              <a:gd name="connsiteY6" fmla="*/ 0 h 381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80000" h="381349">
                <a:moveTo>
                  <a:pt x="115335" y="0"/>
                </a:moveTo>
                <a:lnTo>
                  <a:pt x="1864665" y="0"/>
                </a:lnTo>
                <a:cubicBezTo>
                  <a:pt x="1928363" y="0"/>
                  <a:pt x="1980000" y="51637"/>
                  <a:pt x="1980000" y="115335"/>
                </a:cubicBezTo>
                <a:lnTo>
                  <a:pt x="1980000" y="381349"/>
                </a:lnTo>
                <a:lnTo>
                  <a:pt x="0" y="381349"/>
                </a:lnTo>
                <a:lnTo>
                  <a:pt x="0" y="115335"/>
                </a:lnTo>
                <a:cubicBezTo>
                  <a:pt x="0" y="51637"/>
                  <a:pt x="51637" y="0"/>
                  <a:pt x="115335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72000" rIns="72000" bIns="72000" rtlCol="0" anchor="ctr">
            <a:normAutofit/>
          </a:bodyPr>
          <a:lstStyle/>
          <a:p>
            <a:pPr algn="ctr"/>
            <a:r>
              <a:rPr kumimoji="1" lang="en-US" altLang="ja-JP" sz="1200" b="1" spc="300" dirty="0">
                <a:latin typeface="+mn-ea"/>
              </a:rPr>
              <a:t>STEP3</a:t>
            </a:r>
            <a:endParaRPr kumimoji="1" lang="ja-JP" altLang="en-US" sz="1200" b="1" spc="300">
              <a:latin typeface="+mn-ea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5444A644-C40D-E340-824A-2C89FB612137}"/>
              </a:ext>
            </a:extLst>
          </p:cNvPr>
          <p:cNvSpPr txBox="1"/>
          <p:nvPr/>
        </p:nvSpPr>
        <p:spPr>
          <a:xfrm>
            <a:off x="5116129" y="7967119"/>
            <a:ext cx="1800000" cy="574516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1400" b="1">
                <a:latin typeface="+mn-ea"/>
              </a:rPr>
              <a:t>○○○○の</a:t>
            </a:r>
            <a:endParaRPr lang="en-US" altLang="ja-JP" sz="1400" b="1" dirty="0">
              <a:latin typeface="+mn-ea"/>
            </a:endParaRPr>
          </a:p>
          <a:p>
            <a:pPr algn="ctr">
              <a:spcAft>
                <a:spcPts val="400"/>
              </a:spcAft>
            </a:pPr>
            <a:r>
              <a:rPr lang="ja-JP" altLang="en-US" sz="1400" b="1">
                <a:latin typeface="+mn-ea"/>
              </a:rPr>
              <a:t>レポート作成</a:t>
            </a:r>
            <a:endParaRPr lang="en-US" altLang="ja-JP" sz="1400" b="1" dirty="0">
              <a:latin typeface="+mn-ea"/>
            </a:endParaRPr>
          </a:p>
        </p:txBody>
      </p:sp>
      <p:sp>
        <p:nvSpPr>
          <p:cNvPr id="73" name="円/楕円 72">
            <a:extLst>
              <a:ext uri="{FF2B5EF4-FFF2-40B4-BE49-F238E27FC236}">
                <a16:creationId xmlns:a16="http://schemas.microsoft.com/office/drawing/2014/main" id="{F927C613-FE61-2449-947D-92B86F4104E2}"/>
              </a:ext>
            </a:extLst>
          </p:cNvPr>
          <p:cNvSpPr/>
          <p:nvPr/>
        </p:nvSpPr>
        <p:spPr>
          <a:xfrm>
            <a:off x="5758682" y="7301530"/>
            <a:ext cx="540000" cy="540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sz="800" b="1" dirty="0"/>
              <a:t>icon</a:t>
            </a:r>
            <a:endParaRPr kumimoji="1" lang="ja-JP" altLang="en-US" sz="800" b="1"/>
          </a:p>
        </p:txBody>
      </p:sp>
      <p:sp>
        <p:nvSpPr>
          <p:cNvPr id="74" name="三角形 73">
            <a:extLst>
              <a:ext uri="{FF2B5EF4-FFF2-40B4-BE49-F238E27FC236}">
                <a16:creationId xmlns:a16="http://schemas.microsoft.com/office/drawing/2014/main" id="{204FE21E-2ACC-ED46-A4B7-C6C84D089B02}"/>
              </a:ext>
            </a:extLst>
          </p:cNvPr>
          <p:cNvSpPr/>
          <p:nvPr/>
        </p:nvSpPr>
        <p:spPr>
          <a:xfrm rot="5400000">
            <a:off x="4645820" y="7754040"/>
            <a:ext cx="396000" cy="180000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角丸四角形 74">
            <a:extLst>
              <a:ext uri="{FF2B5EF4-FFF2-40B4-BE49-F238E27FC236}">
                <a16:creationId xmlns:a16="http://schemas.microsoft.com/office/drawing/2014/main" id="{E63B57DB-D6A3-3A48-B888-9A4B6675043B}"/>
              </a:ext>
            </a:extLst>
          </p:cNvPr>
          <p:cNvSpPr/>
          <p:nvPr/>
        </p:nvSpPr>
        <p:spPr>
          <a:xfrm>
            <a:off x="2789837" y="6711346"/>
            <a:ext cx="1980000" cy="1980000"/>
          </a:xfrm>
          <a:prstGeom prst="roundRect">
            <a:avLst>
              <a:gd name="adj" fmla="val 582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フリーフォーム 75">
            <a:extLst>
              <a:ext uri="{FF2B5EF4-FFF2-40B4-BE49-F238E27FC236}">
                <a16:creationId xmlns:a16="http://schemas.microsoft.com/office/drawing/2014/main" id="{A0A9ED54-8E44-B547-B298-2F5C82BDC2CC}"/>
              </a:ext>
            </a:extLst>
          </p:cNvPr>
          <p:cNvSpPr/>
          <p:nvPr/>
        </p:nvSpPr>
        <p:spPr>
          <a:xfrm>
            <a:off x="2789837" y="6711347"/>
            <a:ext cx="1980000" cy="381349"/>
          </a:xfrm>
          <a:custGeom>
            <a:avLst/>
            <a:gdLst>
              <a:gd name="connsiteX0" fmla="*/ 115335 w 1980000"/>
              <a:gd name="connsiteY0" fmla="*/ 0 h 381349"/>
              <a:gd name="connsiteX1" fmla="*/ 1864665 w 1980000"/>
              <a:gd name="connsiteY1" fmla="*/ 0 h 381349"/>
              <a:gd name="connsiteX2" fmla="*/ 1980000 w 1980000"/>
              <a:gd name="connsiteY2" fmla="*/ 115335 h 381349"/>
              <a:gd name="connsiteX3" fmla="*/ 1980000 w 1980000"/>
              <a:gd name="connsiteY3" fmla="*/ 381349 h 381349"/>
              <a:gd name="connsiteX4" fmla="*/ 0 w 1980000"/>
              <a:gd name="connsiteY4" fmla="*/ 381349 h 381349"/>
              <a:gd name="connsiteX5" fmla="*/ 0 w 1980000"/>
              <a:gd name="connsiteY5" fmla="*/ 115335 h 381349"/>
              <a:gd name="connsiteX6" fmla="*/ 115335 w 1980000"/>
              <a:gd name="connsiteY6" fmla="*/ 0 h 381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80000" h="381349">
                <a:moveTo>
                  <a:pt x="115335" y="0"/>
                </a:moveTo>
                <a:lnTo>
                  <a:pt x="1864665" y="0"/>
                </a:lnTo>
                <a:cubicBezTo>
                  <a:pt x="1928363" y="0"/>
                  <a:pt x="1980000" y="51637"/>
                  <a:pt x="1980000" y="115335"/>
                </a:cubicBezTo>
                <a:lnTo>
                  <a:pt x="1980000" y="381349"/>
                </a:lnTo>
                <a:lnTo>
                  <a:pt x="0" y="381349"/>
                </a:lnTo>
                <a:lnTo>
                  <a:pt x="0" y="115335"/>
                </a:lnTo>
                <a:cubicBezTo>
                  <a:pt x="0" y="51637"/>
                  <a:pt x="51637" y="0"/>
                  <a:pt x="115335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72000" rIns="72000" bIns="72000" rtlCol="0" anchor="ctr">
            <a:normAutofit/>
          </a:bodyPr>
          <a:lstStyle/>
          <a:p>
            <a:pPr algn="ctr"/>
            <a:r>
              <a:rPr kumimoji="1" lang="en-US" altLang="ja-JP" sz="1200" b="1" spc="300" dirty="0">
                <a:latin typeface="+mn-ea"/>
              </a:rPr>
              <a:t>STEP2</a:t>
            </a:r>
            <a:endParaRPr kumimoji="1" lang="ja-JP" altLang="en-US" sz="1200" b="1" spc="300">
              <a:latin typeface="+mn-ea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D841D871-A4E0-5E40-AACD-B22CCC54928D}"/>
              </a:ext>
            </a:extLst>
          </p:cNvPr>
          <p:cNvSpPr txBox="1"/>
          <p:nvPr/>
        </p:nvSpPr>
        <p:spPr>
          <a:xfrm>
            <a:off x="2874319" y="7967119"/>
            <a:ext cx="1800000" cy="574516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1400" b="1">
                <a:latin typeface="+mn-ea"/>
              </a:rPr>
              <a:t>○○のご提案</a:t>
            </a:r>
            <a:endParaRPr lang="en-US" altLang="ja-JP" sz="1400" b="1" dirty="0">
              <a:latin typeface="+mn-ea"/>
            </a:endParaRPr>
          </a:p>
          <a:p>
            <a:pPr algn="ctr">
              <a:spcAft>
                <a:spcPts val="400"/>
              </a:spcAft>
            </a:pPr>
            <a:r>
              <a:rPr lang="ja-JP" altLang="en-US" sz="1400" b="1">
                <a:latin typeface="+mn-ea"/>
              </a:rPr>
              <a:t>○○をサポート</a:t>
            </a:r>
            <a:endParaRPr lang="en-US" altLang="ja-JP" sz="1400" b="1" dirty="0">
              <a:latin typeface="+mn-ea"/>
            </a:endParaRPr>
          </a:p>
        </p:txBody>
      </p:sp>
      <p:sp>
        <p:nvSpPr>
          <p:cNvPr id="78" name="円/楕円 77">
            <a:extLst>
              <a:ext uri="{FF2B5EF4-FFF2-40B4-BE49-F238E27FC236}">
                <a16:creationId xmlns:a16="http://schemas.microsoft.com/office/drawing/2014/main" id="{E18C81DF-4376-524A-B736-412DFF2A051F}"/>
              </a:ext>
            </a:extLst>
          </p:cNvPr>
          <p:cNvSpPr/>
          <p:nvPr/>
        </p:nvSpPr>
        <p:spPr>
          <a:xfrm>
            <a:off x="3504319" y="7301530"/>
            <a:ext cx="540000" cy="540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sz="800" b="1" dirty="0"/>
              <a:t>icon</a:t>
            </a:r>
            <a:endParaRPr kumimoji="1" lang="ja-JP" altLang="en-US" sz="800" b="1"/>
          </a:p>
        </p:txBody>
      </p:sp>
      <p:sp>
        <p:nvSpPr>
          <p:cNvPr id="79" name="三角形 78">
            <a:extLst>
              <a:ext uri="{FF2B5EF4-FFF2-40B4-BE49-F238E27FC236}">
                <a16:creationId xmlns:a16="http://schemas.microsoft.com/office/drawing/2014/main" id="{9361F261-E1EC-F547-A90D-94D5B63F4B84}"/>
              </a:ext>
            </a:extLst>
          </p:cNvPr>
          <p:cNvSpPr/>
          <p:nvPr/>
        </p:nvSpPr>
        <p:spPr>
          <a:xfrm rot="5400000">
            <a:off x="2380646" y="7756906"/>
            <a:ext cx="396000" cy="180000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角丸四角形 79">
            <a:extLst>
              <a:ext uri="{FF2B5EF4-FFF2-40B4-BE49-F238E27FC236}">
                <a16:creationId xmlns:a16="http://schemas.microsoft.com/office/drawing/2014/main" id="{C54062D1-9CFF-D048-9C75-E0AA78FC1D05}"/>
              </a:ext>
            </a:extLst>
          </p:cNvPr>
          <p:cNvSpPr/>
          <p:nvPr/>
        </p:nvSpPr>
        <p:spPr>
          <a:xfrm>
            <a:off x="532235" y="6711346"/>
            <a:ext cx="1980000" cy="1980000"/>
          </a:xfrm>
          <a:prstGeom prst="roundRect">
            <a:avLst>
              <a:gd name="adj" fmla="val 582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フリーフォーム 80">
            <a:extLst>
              <a:ext uri="{FF2B5EF4-FFF2-40B4-BE49-F238E27FC236}">
                <a16:creationId xmlns:a16="http://schemas.microsoft.com/office/drawing/2014/main" id="{51875202-586F-E344-81D8-B808FBA6298D}"/>
              </a:ext>
            </a:extLst>
          </p:cNvPr>
          <p:cNvSpPr/>
          <p:nvPr/>
        </p:nvSpPr>
        <p:spPr>
          <a:xfrm>
            <a:off x="532235" y="6711347"/>
            <a:ext cx="1980000" cy="381349"/>
          </a:xfrm>
          <a:custGeom>
            <a:avLst/>
            <a:gdLst>
              <a:gd name="connsiteX0" fmla="*/ 115335 w 1980000"/>
              <a:gd name="connsiteY0" fmla="*/ 0 h 381349"/>
              <a:gd name="connsiteX1" fmla="*/ 1864665 w 1980000"/>
              <a:gd name="connsiteY1" fmla="*/ 0 h 381349"/>
              <a:gd name="connsiteX2" fmla="*/ 1980000 w 1980000"/>
              <a:gd name="connsiteY2" fmla="*/ 115335 h 381349"/>
              <a:gd name="connsiteX3" fmla="*/ 1980000 w 1980000"/>
              <a:gd name="connsiteY3" fmla="*/ 381349 h 381349"/>
              <a:gd name="connsiteX4" fmla="*/ 0 w 1980000"/>
              <a:gd name="connsiteY4" fmla="*/ 381349 h 381349"/>
              <a:gd name="connsiteX5" fmla="*/ 0 w 1980000"/>
              <a:gd name="connsiteY5" fmla="*/ 115335 h 381349"/>
              <a:gd name="connsiteX6" fmla="*/ 115335 w 1980000"/>
              <a:gd name="connsiteY6" fmla="*/ 0 h 381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80000" h="381349">
                <a:moveTo>
                  <a:pt x="115335" y="0"/>
                </a:moveTo>
                <a:lnTo>
                  <a:pt x="1864665" y="0"/>
                </a:lnTo>
                <a:cubicBezTo>
                  <a:pt x="1928363" y="0"/>
                  <a:pt x="1980000" y="51637"/>
                  <a:pt x="1980000" y="115335"/>
                </a:cubicBezTo>
                <a:lnTo>
                  <a:pt x="1980000" y="381349"/>
                </a:lnTo>
                <a:lnTo>
                  <a:pt x="0" y="381349"/>
                </a:lnTo>
                <a:lnTo>
                  <a:pt x="0" y="115335"/>
                </a:lnTo>
                <a:cubicBezTo>
                  <a:pt x="0" y="51637"/>
                  <a:pt x="51637" y="0"/>
                  <a:pt x="115335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72000" rIns="72000" bIns="72000" rtlCol="0" anchor="ctr">
            <a:normAutofit/>
          </a:bodyPr>
          <a:lstStyle/>
          <a:p>
            <a:pPr algn="ctr"/>
            <a:r>
              <a:rPr kumimoji="1" lang="en-US" altLang="ja-JP" sz="1200" b="1" spc="300" dirty="0">
                <a:latin typeface="+mn-ea"/>
              </a:rPr>
              <a:t>STEP1</a:t>
            </a:r>
            <a:endParaRPr kumimoji="1" lang="ja-JP" altLang="en-US" sz="1200" b="1" spc="300">
              <a:latin typeface="+mn-ea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0944F41C-6CD8-2F4A-B3D8-667B11733682}"/>
              </a:ext>
            </a:extLst>
          </p:cNvPr>
          <p:cNvSpPr txBox="1"/>
          <p:nvPr/>
        </p:nvSpPr>
        <p:spPr>
          <a:xfrm>
            <a:off x="616717" y="7967119"/>
            <a:ext cx="1800000" cy="574516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1400" b="1">
                <a:latin typeface="+mn-ea"/>
              </a:rPr>
              <a:t>○○の課題を</a:t>
            </a:r>
            <a:endParaRPr lang="en-US" altLang="ja-JP" sz="1400" b="1" dirty="0">
              <a:latin typeface="+mn-ea"/>
            </a:endParaRPr>
          </a:p>
          <a:p>
            <a:pPr algn="ctr">
              <a:spcAft>
                <a:spcPts val="400"/>
              </a:spcAft>
            </a:pPr>
            <a:r>
              <a:rPr lang="ja-JP" altLang="en-US" sz="1400" b="1">
                <a:latin typeface="+mn-ea"/>
              </a:rPr>
              <a:t>ヒアリング</a:t>
            </a:r>
            <a:endParaRPr lang="en-US" altLang="ja-JP" sz="1400" b="1" dirty="0">
              <a:latin typeface="+mn-ea"/>
            </a:endParaRPr>
          </a:p>
        </p:txBody>
      </p:sp>
      <p:sp>
        <p:nvSpPr>
          <p:cNvPr id="83" name="円/楕円 82">
            <a:extLst>
              <a:ext uri="{FF2B5EF4-FFF2-40B4-BE49-F238E27FC236}">
                <a16:creationId xmlns:a16="http://schemas.microsoft.com/office/drawing/2014/main" id="{69D396E8-C1D6-D54F-B488-FF19ADD0CB65}"/>
              </a:ext>
            </a:extLst>
          </p:cNvPr>
          <p:cNvSpPr/>
          <p:nvPr/>
        </p:nvSpPr>
        <p:spPr>
          <a:xfrm>
            <a:off x="1246717" y="7301530"/>
            <a:ext cx="540000" cy="540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en-US" altLang="ja-JP" sz="800" b="1" dirty="0"/>
              <a:t>icon</a:t>
            </a:r>
            <a:endParaRPr kumimoji="1" lang="ja-JP" altLang="en-US" sz="800" b="1"/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275C8A7B-3DD7-7E4F-B38E-798850F6B4F5}"/>
              </a:ext>
            </a:extLst>
          </p:cNvPr>
          <p:cNvSpPr txBox="1"/>
          <p:nvPr/>
        </p:nvSpPr>
        <p:spPr>
          <a:xfrm>
            <a:off x="524535" y="8881338"/>
            <a:ext cx="1980000" cy="330072"/>
          </a:xfrm>
          <a:prstGeom prst="rect">
            <a:avLst/>
          </a:prstGeom>
          <a:solidFill>
            <a:schemeClr val="tx1"/>
          </a:solidFill>
          <a:effectLst>
            <a:outerShdw blurRad="127000" algn="ctr" rotWithShape="0">
              <a:prstClr val="black">
                <a:alpha val="40000"/>
              </a:prstClr>
            </a:outerShdw>
          </a:effectLst>
        </p:spPr>
        <p:txBody>
          <a:bodyPr wrap="square" lIns="108000" tIns="72000" rIns="108000" bIns="72000" rtlCol="0">
            <a:spAutoFit/>
          </a:bodyPr>
          <a:lstStyle/>
          <a:p>
            <a:pPr algn="ctr"/>
            <a:r>
              <a:rPr lang="ja-JP" altLang="en-US" sz="1200" b="1">
                <a:solidFill>
                  <a:schemeClr val="bg1"/>
                </a:solidFill>
              </a:rPr>
              <a:t>主なサービス内容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5C15B008-6E17-8C41-8A02-2279862F0882}"/>
              </a:ext>
            </a:extLst>
          </p:cNvPr>
          <p:cNvSpPr/>
          <p:nvPr/>
        </p:nvSpPr>
        <p:spPr>
          <a:xfrm>
            <a:off x="537882" y="9194742"/>
            <a:ext cx="6480000" cy="10789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127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F8BD5511-C4D0-E348-AD1E-22030B5DB6C5}"/>
              </a:ext>
            </a:extLst>
          </p:cNvPr>
          <p:cNvSpPr txBox="1"/>
          <p:nvPr/>
        </p:nvSpPr>
        <p:spPr>
          <a:xfrm>
            <a:off x="709915" y="9338222"/>
            <a:ext cx="3060000" cy="7920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marL="180000" indent="-180000"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l"/>
            </a:pPr>
            <a:r>
              <a:rPr lang="ja-JP" altLang="en-US" sz="1050" b="1"/>
              <a:t>サービスのサポート範囲や機能などを記載</a:t>
            </a:r>
            <a:endParaRPr lang="en-US" altLang="ja-JP" sz="1050" b="1" dirty="0"/>
          </a:p>
          <a:p>
            <a:pPr marL="180000" indent="-180000"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l"/>
            </a:pPr>
            <a:r>
              <a:rPr lang="ja-JP" altLang="en-US" sz="1050" b="1"/>
              <a:t>サービスのサポート範囲や機能などを記載</a:t>
            </a:r>
            <a:endParaRPr lang="en-US" altLang="ja-JP" sz="1050" b="1" dirty="0"/>
          </a:p>
          <a:p>
            <a:pPr marL="180000" indent="-180000"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l"/>
            </a:pPr>
            <a:r>
              <a:rPr lang="ja-JP" altLang="en-US" sz="1050" b="1"/>
              <a:t>サービスのサポート範囲や機能などを記載</a:t>
            </a:r>
            <a:endParaRPr lang="en-US" altLang="ja-JP" sz="1050" b="1" dirty="0"/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A5184F9C-8E53-B64E-88F3-27E93E89E470}"/>
              </a:ext>
            </a:extLst>
          </p:cNvPr>
          <p:cNvSpPr txBox="1"/>
          <p:nvPr/>
        </p:nvSpPr>
        <p:spPr>
          <a:xfrm>
            <a:off x="3813804" y="9338222"/>
            <a:ext cx="3060000" cy="7920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marL="180000" indent="-180000"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l"/>
            </a:pPr>
            <a:r>
              <a:rPr lang="ja-JP" altLang="en-US" sz="1050" b="1"/>
              <a:t>サービスのサポート範囲や機能などを記載</a:t>
            </a:r>
            <a:endParaRPr lang="en-US" altLang="ja-JP" sz="1050" b="1" dirty="0"/>
          </a:p>
          <a:p>
            <a:pPr marL="180000" indent="-180000"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l"/>
            </a:pPr>
            <a:r>
              <a:rPr lang="ja-JP" altLang="en-US" sz="1050" b="1"/>
              <a:t>サービスのサポート範囲や機能などを記載</a:t>
            </a:r>
            <a:endParaRPr lang="en-US" altLang="ja-JP" sz="1050" b="1" dirty="0"/>
          </a:p>
          <a:p>
            <a:pPr marL="180000" indent="-180000">
              <a:lnSpc>
                <a:spcPct val="150000"/>
              </a:lnSpc>
              <a:buClr>
                <a:schemeClr val="accent6"/>
              </a:buClr>
              <a:buFont typeface="Wingdings" pitchFamily="2" charset="2"/>
              <a:buChar char="l"/>
            </a:pPr>
            <a:r>
              <a:rPr lang="ja-JP" altLang="en-US" sz="1050" b="1"/>
              <a:t>サービスのサポート範囲や機能などを記載</a:t>
            </a:r>
            <a:endParaRPr lang="en-US" altLang="ja-JP" sz="1050" b="1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0E191AAE-1EA5-8B47-B665-F574952F08B6}"/>
              </a:ext>
            </a:extLst>
          </p:cNvPr>
          <p:cNvSpPr txBox="1"/>
          <p:nvPr/>
        </p:nvSpPr>
        <p:spPr>
          <a:xfrm>
            <a:off x="1257078" y="4140766"/>
            <a:ext cx="5580000" cy="360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>
              <a:spcAft>
                <a:spcPts val="400"/>
              </a:spcAft>
              <a:buClr>
                <a:schemeClr val="tx1"/>
              </a:buClr>
            </a:pPr>
            <a:r>
              <a:rPr lang="ja-JP" altLang="en-US" sz="1400" b="1">
                <a:latin typeface="+mn-ea"/>
              </a:rPr>
              <a:t>○○業務に時間がかかり、○○のコストがかかる</a:t>
            </a:r>
            <a:r>
              <a:rPr lang="en-US" altLang="ja-JP" sz="1400" b="1" dirty="0">
                <a:latin typeface="+mn-ea"/>
              </a:rPr>
              <a:t>…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7F63589F-E3FE-9B4E-9F7E-65405C1B8800}"/>
              </a:ext>
            </a:extLst>
          </p:cNvPr>
          <p:cNvSpPr txBox="1"/>
          <p:nvPr/>
        </p:nvSpPr>
        <p:spPr>
          <a:xfrm>
            <a:off x="1255724" y="4526323"/>
            <a:ext cx="5580000" cy="360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>
              <a:spcAft>
                <a:spcPts val="400"/>
              </a:spcAft>
              <a:buClr>
                <a:schemeClr val="tx1"/>
              </a:buClr>
            </a:pPr>
            <a:r>
              <a:rPr lang="ja-JP" altLang="en-US" sz="1400" b="1">
                <a:latin typeface="+mn-ea"/>
              </a:rPr>
              <a:t>○○管理が大変でリソースが不足。本来の業務に集中できない</a:t>
            </a:r>
            <a:r>
              <a:rPr lang="en-US" altLang="ja-JP" sz="1400" b="1" dirty="0">
                <a:latin typeface="+mn-ea"/>
              </a:rPr>
              <a:t>…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232D807-8C45-7544-9390-9B0899629ABD}"/>
              </a:ext>
            </a:extLst>
          </p:cNvPr>
          <p:cNvSpPr txBox="1"/>
          <p:nvPr/>
        </p:nvSpPr>
        <p:spPr>
          <a:xfrm>
            <a:off x="1255724" y="4911880"/>
            <a:ext cx="5580000" cy="360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>
              <a:spcAft>
                <a:spcPts val="400"/>
              </a:spcAft>
              <a:buClr>
                <a:schemeClr val="tx1"/>
              </a:buClr>
            </a:pPr>
            <a:r>
              <a:rPr lang="ja-JP" altLang="en-US" sz="1400" b="1">
                <a:latin typeface="+mn-ea"/>
              </a:rPr>
              <a:t>○○で新規顧客を獲得したいが、成果につながらない</a:t>
            </a:r>
            <a:r>
              <a:rPr lang="en-US" altLang="ja-JP" sz="1400" b="1" dirty="0">
                <a:latin typeface="+mn-ea"/>
              </a:rPr>
              <a:t>…</a:t>
            </a:r>
          </a:p>
        </p:txBody>
      </p:sp>
      <p:pic>
        <p:nvPicPr>
          <p:cNvPr id="37" name="グラフィックス 36" descr="バッジ: チェックマーク 1 単色塗りつぶし">
            <a:extLst>
              <a:ext uri="{FF2B5EF4-FFF2-40B4-BE49-F238E27FC236}">
                <a16:creationId xmlns:a16="http://schemas.microsoft.com/office/drawing/2014/main" id="{BE1B404B-B82F-2C4B-950C-0636442CC8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88730" y="4181901"/>
            <a:ext cx="282773" cy="282773"/>
          </a:xfrm>
          <a:prstGeom prst="rect">
            <a:avLst/>
          </a:prstGeom>
        </p:spPr>
      </p:pic>
      <p:pic>
        <p:nvPicPr>
          <p:cNvPr id="38" name="グラフィックス 37" descr="バッジ: チェックマーク 1 単色塗りつぶし">
            <a:extLst>
              <a:ext uri="{FF2B5EF4-FFF2-40B4-BE49-F238E27FC236}">
                <a16:creationId xmlns:a16="http://schemas.microsoft.com/office/drawing/2014/main" id="{F9996A7F-C3A7-7745-A2C0-7BA4D3953D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88730" y="4566322"/>
            <a:ext cx="282773" cy="282773"/>
          </a:xfrm>
          <a:prstGeom prst="rect">
            <a:avLst/>
          </a:prstGeom>
        </p:spPr>
      </p:pic>
      <p:pic>
        <p:nvPicPr>
          <p:cNvPr id="40" name="グラフィックス 39" descr="バッジ: チェックマーク 1 単色塗りつぶし">
            <a:extLst>
              <a:ext uri="{FF2B5EF4-FFF2-40B4-BE49-F238E27FC236}">
                <a16:creationId xmlns:a16="http://schemas.microsoft.com/office/drawing/2014/main" id="{6FAE25AD-50CB-8242-8B92-BDBAD3D44B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88730" y="4950742"/>
            <a:ext cx="282773" cy="282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366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B7C18A3-8468-9143-8DB7-449BD6760071}"/>
              </a:ext>
            </a:extLst>
          </p:cNvPr>
          <p:cNvSpPr/>
          <p:nvPr/>
        </p:nvSpPr>
        <p:spPr>
          <a:xfrm>
            <a:off x="0" y="9247205"/>
            <a:ext cx="7559675" cy="144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E3499B4-400B-A94A-9105-EFA9ED1780EA}"/>
              </a:ext>
            </a:extLst>
          </p:cNvPr>
          <p:cNvSpPr/>
          <p:nvPr/>
        </p:nvSpPr>
        <p:spPr>
          <a:xfrm>
            <a:off x="553183" y="968779"/>
            <a:ext cx="198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27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ctr"/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+mn-ea"/>
              </a:rPr>
              <a:t>写真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BCB26FE-8248-EF4C-AFAE-BC1C56D7DB4A}"/>
              </a:ext>
            </a:extLst>
          </p:cNvPr>
          <p:cNvSpPr/>
          <p:nvPr/>
        </p:nvSpPr>
        <p:spPr>
          <a:xfrm>
            <a:off x="2776492" y="968779"/>
            <a:ext cx="198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27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ctr"/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+mn-ea"/>
              </a:rPr>
              <a:t>写真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7694CEA-0835-CF46-8DA3-723C8ABB1F0F}"/>
              </a:ext>
            </a:extLst>
          </p:cNvPr>
          <p:cNvSpPr/>
          <p:nvPr/>
        </p:nvSpPr>
        <p:spPr>
          <a:xfrm>
            <a:off x="5026492" y="968780"/>
            <a:ext cx="198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27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ctr"/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+mn-ea"/>
              </a:rPr>
              <a:t>写真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5F5B57F-FD9B-894E-AC10-4D33E5CDD707}"/>
              </a:ext>
            </a:extLst>
          </p:cNvPr>
          <p:cNvSpPr txBox="1"/>
          <p:nvPr/>
        </p:nvSpPr>
        <p:spPr>
          <a:xfrm>
            <a:off x="553183" y="2171822"/>
            <a:ext cx="1980000" cy="574516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1200" b="1">
                <a:latin typeface="+mn-ea"/>
              </a:rPr>
              <a:t>作業の効率化で○○</a:t>
            </a:r>
            <a:r>
              <a:rPr lang="en-US" altLang="ja-JP" sz="1200" b="1" dirty="0">
                <a:latin typeface="+mn-ea"/>
              </a:rPr>
              <a:t>%</a:t>
            </a:r>
            <a:r>
              <a:rPr lang="ja-JP" altLang="en-US" sz="1200" b="1">
                <a:latin typeface="+mn-ea"/>
              </a:rPr>
              <a:t>の</a:t>
            </a:r>
            <a:endParaRPr lang="en-US" altLang="ja-JP" sz="1200" b="1" dirty="0">
              <a:latin typeface="+mn-ea"/>
            </a:endParaRPr>
          </a:p>
          <a:p>
            <a:pPr algn="ctr">
              <a:spcAft>
                <a:spcPts val="400"/>
              </a:spcAft>
            </a:pPr>
            <a:r>
              <a:rPr lang="ja-JP" altLang="en-US" sz="1200" b="1">
                <a:latin typeface="+mn-ea"/>
              </a:rPr>
              <a:t>コスト削減に成功</a:t>
            </a:r>
            <a:endParaRPr lang="en-US" altLang="ja-JP" sz="1200" b="1" dirty="0">
              <a:latin typeface="+mn-ea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9E5C420-FCD4-2C41-A0BA-2300AA58C7BB}"/>
              </a:ext>
            </a:extLst>
          </p:cNvPr>
          <p:cNvSpPr txBox="1"/>
          <p:nvPr/>
        </p:nvSpPr>
        <p:spPr>
          <a:xfrm>
            <a:off x="5026491" y="2171283"/>
            <a:ext cx="1980000" cy="574516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1200" b="1">
                <a:latin typeface="+mn-ea"/>
              </a:rPr>
              <a:t>○○の質が向上し、</a:t>
            </a:r>
            <a:endParaRPr lang="en-US" altLang="ja-JP" sz="1200" b="1" dirty="0">
              <a:latin typeface="+mn-ea"/>
            </a:endParaRPr>
          </a:p>
          <a:p>
            <a:pPr algn="ctr">
              <a:spcAft>
                <a:spcPts val="400"/>
              </a:spcAft>
            </a:pPr>
            <a:r>
              <a:rPr lang="ja-JP" altLang="en-US" sz="1200" b="1">
                <a:latin typeface="+mn-ea"/>
              </a:rPr>
              <a:t>売上○倍を達成</a:t>
            </a:r>
            <a:endParaRPr lang="en-US" altLang="ja-JP" sz="1200" b="1" dirty="0">
              <a:latin typeface="+mn-ea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4A12104-2F8D-B74B-B16E-427521BD4D82}"/>
              </a:ext>
            </a:extLst>
          </p:cNvPr>
          <p:cNvSpPr txBox="1"/>
          <p:nvPr/>
        </p:nvSpPr>
        <p:spPr>
          <a:xfrm>
            <a:off x="2776492" y="2171283"/>
            <a:ext cx="1980000" cy="574516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1200" b="1">
                <a:latin typeface="+mn-ea"/>
              </a:rPr>
              <a:t>○○の効率化で</a:t>
            </a:r>
            <a:endParaRPr lang="en-US" altLang="ja-JP" sz="1200" b="1" dirty="0">
              <a:latin typeface="+mn-ea"/>
            </a:endParaRPr>
          </a:p>
          <a:p>
            <a:pPr algn="ctr">
              <a:spcAft>
                <a:spcPts val="400"/>
              </a:spcAft>
            </a:pPr>
            <a:r>
              <a:rPr lang="ja-JP" altLang="en-US" sz="1200" b="1">
                <a:latin typeface="+mn-ea"/>
              </a:rPr>
              <a:t>本来の業務に集中できた</a:t>
            </a:r>
            <a:endParaRPr lang="en-US" altLang="ja-JP" sz="1200" b="1" dirty="0">
              <a:latin typeface="+mn-ea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16859127-A2C8-804E-835C-ED893348CA8F}"/>
              </a:ext>
            </a:extLst>
          </p:cNvPr>
          <p:cNvSpPr/>
          <p:nvPr/>
        </p:nvSpPr>
        <p:spPr>
          <a:xfrm>
            <a:off x="553183" y="2804010"/>
            <a:ext cx="1980000" cy="54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 sz="16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B2DC3633-905B-7845-9FDE-FD9924FB9364}"/>
              </a:ext>
            </a:extLst>
          </p:cNvPr>
          <p:cNvSpPr txBox="1"/>
          <p:nvPr/>
        </p:nvSpPr>
        <p:spPr>
          <a:xfrm>
            <a:off x="643183" y="2895421"/>
            <a:ext cx="1800000" cy="2304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1000" b="1">
                <a:latin typeface="+mn-ea"/>
              </a:rPr>
              <a:t>株式会社○○○○○○</a:t>
            </a:r>
            <a:endParaRPr lang="en-US" altLang="ja-JP" sz="1000" b="1" dirty="0">
              <a:latin typeface="+mn-ea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126D3B17-4855-2E45-ACF0-7215991A24FF}"/>
              </a:ext>
            </a:extLst>
          </p:cNvPr>
          <p:cNvSpPr txBox="1"/>
          <p:nvPr/>
        </p:nvSpPr>
        <p:spPr>
          <a:xfrm>
            <a:off x="643183" y="3105506"/>
            <a:ext cx="1800000" cy="18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700">
                <a:latin typeface="+mn-ea"/>
              </a:rPr>
              <a:t>業種：○○○／従業員数：</a:t>
            </a:r>
            <a:r>
              <a:rPr lang="en-US" altLang="ja-JP" sz="700" dirty="0">
                <a:latin typeface="+mn-ea"/>
              </a:rPr>
              <a:t>0,000</a:t>
            </a:r>
            <a:r>
              <a:rPr lang="ja-JP" altLang="en-US" sz="700">
                <a:latin typeface="+mn-ea"/>
              </a:rPr>
              <a:t>名</a:t>
            </a:r>
            <a:endParaRPr lang="en-US" altLang="ja-JP" sz="700" dirty="0">
              <a:latin typeface="+mn-ea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D5BD6EC8-4B2A-1D4F-B352-EBCEF2C034E7}"/>
              </a:ext>
            </a:extLst>
          </p:cNvPr>
          <p:cNvSpPr/>
          <p:nvPr/>
        </p:nvSpPr>
        <p:spPr>
          <a:xfrm>
            <a:off x="2776492" y="2804010"/>
            <a:ext cx="1980000" cy="54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 sz="16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26395F3-3B6F-344B-A24F-82F8662D2BBE}"/>
              </a:ext>
            </a:extLst>
          </p:cNvPr>
          <p:cNvSpPr txBox="1"/>
          <p:nvPr/>
        </p:nvSpPr>
        <p:spPr>
          <a:xfrm>
            <a:off x="2866492" y="2895421"/>
            <a:ext cx="1800000" cy="2304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1000" b="1">
                <a:latin typeface="+mn-ea"/>
              </a:rPr>
              <a:t>株式会社○○○○○○</a:t>
            </a:r>
            <a:endParaRPr lang="en-US" altLang="ja-JP" sz="1000" b="1" dirty="0">
              <a:latin typeface="+mn-ea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9C8A8C47-C3A0-8E48-93C8-2A5BD33AF659}"/>
              </a:ext>
            </a:extLst>
          </p:cNvPr>
          <p:cNvSpPr txBox="1"/>
          <p:nvPr/>
        </p:nvSpPr>
        <p:spPr>
          <a:xfrm>
            <a:off x="2866492" y="3105506"/>
            <a:ext cx="1800000" cy="18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700">
                <a:latin typeface="+mn-ea"/>
              </a:rPr>
              <a:t>業種：○○○／従業員数：</a:t>
            </a:r>
            <a:r>
              <a:rPr lang="en-US" altLang="ja-JP" sz="700" dirty="0">
                <a:latin typeface="+mn-ea"/>
              </a:rPr>
              <a:t>0,000</a:t>
            </a:r>
            <a:r>
              <a:rPr lang="ja-JP" altLang="en-US" sz="700">
                <a:latin typeface="+mn-ea"/>
              </a:rPr>
              <a:t>名</a:t>
            </a:r>
            <a:endParaRPr lang="en-US" altLang="ja-JP" sz="700" dirty="0">
              <a:latin typeface="+mn-ea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A7586C15-0E12-F145-9442-28CEEEA2E962}"/>
              </a:ext>
            </a:extLst>
          </p:cNvPr>
          <p:cNvSpPr/>
          <p:nvPr/>
        </p:nvSpPr>
        <p:spPr>
          <a:xfrm>
            <a:off x="5026491" y="2804010"/>
            <a:ext cx="1980000" cy="54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 sz="16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4264500E-0070-1748-B236-B439B275AF86}"/>
              </a:ext>
            </a:extLst>
          </p:cNvPr>
          <p:cNvSpPr txBox="1"/>
          <p:nvPr/>
        </p:nvSpPr>
        <p:spPr>
          <a:xfrm>
            <a:off x="5116491" y="2895421"/>
            <a:ext cx="1800000" cy="2304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1000" b="1">
                <a:latin typeface="+mn-ea"/>
              </a:rPr>
              <a:t>株式会社○○○○○○</a:t>
            </a:r>
            <a:endParaRPr lang="en-US" altLang="ja-JP" sz="1000" b="1" dirty="0">
              <a:latin typeface="+mn-ea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A2D382B9-25F7-C648-B710-B21EB241988B}"/>
              </a:ext>
            </a:extLst>
          </p:cNvPr>
          <p:cNvSpPr txBox="1"/>
          <p:nvPr/>
        </p:nvSpPr>
        <p:spPr>
          <a:xfrm>
            <a:off x="5116491" y="3105506"/>
            <a:ext cx="1800000" cy="18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700">
                <a:latin typeface="+mn-ea"/>
              </a:rPr>
              <a:t>業種：○○○／従業員数：</a:t>
            </a:r>
            <a:r>
              <a:rPr lang="en-US" altLang="ja-JP" sz="700" dirty="0">
                <a:latin typeface="+mn-ea"/>
              </a:rPr>
              <a:t>0,000</a:t>
            </a:r>
            <a:r>
              <a:rPr lang="ja-JP" altLang="en-US" sz="700">
                <a:latin typeface="+mn-ea"/>
              </a:rPr>
              <a:t>名</a:t>
            </a:r>
            <a:endParaRPr lang="en-US" altLang="ja-JP" sz="700" dirty="0">
              <a:latin typeface="+mn-ea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1A5F8EFD-140C-6A47-9250-C81306766DBA}"/>
              </a:ext>
            </a:extLst>
          </p:cNvPr>
          <p:cNvSpPr txBox="1"/>
          <p:nvPr/>
        </p:nvSpPr>
        <p:spPr>
          <a:xfrm>
            <a:off x="534318" y="5509048"/>
            <a:ext cx="648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altLang="ja-JP" sz="1600" b="1" dirty="0">
                <a:latin typeface="+mn-ea"/>
              </a:rPr>
              <a:t>FAQ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3446ED1A-2B85-FD4F-80A1-DE3A70E47FDE}"/>
              </a:ext>
            </a:extLst>
          </p:cNvPr>
          <p:cNvSpPr txBox="1"/>
          <p:nvPr/>
        </p:nvSpPr>
        <p:spPr>
          <a:xfrm>
            <a:off x="560665" y="9455331"/>
            <a:ext cx="3060000" cy="28800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pPr>
              <a:spcAft>
                <a:spcPts val="400"/>
              </a:spcAft>
            </a:pPr>
            <a:r>
              <a:rPr lang="ja-JP" altLang="en-US" sz="1400" b="1">
                <a:solidFill>
                  <a:schemeClr val="bg1"/>
                </a:solidFill>
                <a:latin typeface="+mn-ea"/>
              </a:rPr>
              <a:t>株式会社○○○○○</a:t>
            </a:r>
            <a:endParaRPr lang="en-US" altLang="ja-JP" sz="14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FBF0562-2AD4-7944-9CD4-8A6241728137}"/>
              </a:ext>
            </a:extLst>
          </p:cNvPr>
          <p:cNvSpPr txBox="1"/>
          <p:nvPr/>
        </p:nvSpPr>
        <p:spPr>
          <a:xfrm>
            <a:off x="553183" y="9827545"/>
            <a:ext cx="3060000" cy="451406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pPr>
              <a:spcAft>
                <a:spcPts val="400"/>
              </a:spcAft>
            </a:pPr>
            <a:r>
              <a:rPr lang="ja-JP" altLang="en-US" sz="1000" b="1">
                <a:solidFill>
                  <a:schemeClr val="bg1"/>
                </a:solidFill>
                <a:latin typeface="+mn-ea"/>
              </a:rPr>
              <a:t>〒</a:t>
            </a:r>
            <a:r>
              <a:rPr lang="en-US" altLang="ja-JP" sz="1000" b="1" dirty="0">
                <a:solidFill>
                  <a:schemeClr val="bg1"/>
                </a:solidFill>
                <a:latin typeface="+mn-ea"/>
              </a:rPr>
              <a:t>000-0000</a:t>
            </a:r>
          </a:p>
          <a:p>
            <a:pPr>
              <a:spcAft>
                <a:spcPts val="400"/>
              </a:spcAft>
            </a:pPr>
            <a:r>
              <a:rPr lang="ja-JP" altLang="en-US" sz="1000" b="1">
                <a:solidFill>
                  <a:schemeClr val="bg1"/>
                </a:solidFill>
                <a:latin typeface="+mn-ea"/>
              </a:rPr>
              <a:t>東京都○○○区○○○○一丁目○○○○ビル○階</a:t>
            </a:r>
            <a:endParaRPr lang="en-US" altLang="ja-JP" sz="10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3B50E00F-047D-CB4F-A94D-38F8BBCBBE4D}"/>
              </a:ext>
            </a:extLst>
          </p:cNvPr>
          <p:cNvSpPr txBox="1"/>
          <p:nvPr/>
        </p:nvSpPr>
        <p:spPr>
          <a:xfrm>
            <a:off x="4134318" y="10026951"/>
            <a:ext cx="2880000" cy="252000"/>
          </a:xfrm>
          <a:prstGeom prst="rect">
            <a:avLst/>
          </a:prstGeom>
          <a:noFill/>
        </p:spPr>
        <p:txBody>
          <a:bodyPr wrap="square" lIns="72000" tIns="36000" rIns="72000" bIns="36000" rtlCol="0" anchor="ctr">
            <a:normAutofit/>
          </a:bodyPr>
          <a:lstStyle/>
          <a:p>
            <a:pPr>
              <a:spcAft>
                <a:spcPts val="400"/>
              </a:spcAft>
            </a:pPr>
            <a:r>
              <a:rPr lang="en-US" altLang="ja-JP" sz="1000" b="1" dirty="0">
                <a:solidFill>
                  <a:schemeClr val="bg1"/>
                </a:solidFill>
                <a:latin typeface="+mn-ea"/>
              </a:rPr>
              <a:t>URL</a:t>
            </a:r>
            <a:r>
              <a:rPr lang="ja-JP" altLang="en-US" sz="1000" b="1">
                <a:solidFill>
                  <a:schemeClr val="bg1"/>
                </a:solidFill>
                <a:latin typeface="+mn-ea"/>
              </a:rPr>
              <a:t>：</a:t>
            </a:r>
            <a:r>
              <a:rPr lang="en-US" altLang="ja-JP" sz="1000" b="1" dirty="0">
                <a:solidFill>
                  <a:schemeClr val="bg1"/>
                </a:solidFill>
                <a:latin typeface="+mn-ea"/>
              </a:rPr>
              <a:t>https://</a:t>
            </a:r>
            <a:r>
              <a:rPr lang="en-US" altLang="ja-JP" sz="1000" b="1" dirty="0" err="1">
                <a:solidFill>
                  <a:schemeClr val="bg1"/>
                </a:solidFill>
                <a:latin typeface="+mn-ea"/>
              </a:rPr>
              <a:t>xxxxxxxxxxx.co.jp</a:t>
            </a:r>
            <a:endParaRPr lang="en-US" altLang="ja-JP" sz="10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D8614307-4D0F-DB4C-8562-F3BDA9F65DFA}"/>
              </a:ext>
            </a:extLst>
          </p:cNvPr>
          <p:cNvSpPr txBox="1"/>
          <p:nvPr/>
        </p:nvSpPr>
        <p:spPr>
          <a:xfrm>
            <a:off x="4134318" y="9456669"/>
            <a:ext cx="2880000" cy="288000"/>
          </a:xfrm>
          <a:prstGeom prst="rect">
            <a:avLst/>
          </a:prstGeom>
          <a:noFill/>
        </p:spPr>
        <p:txBody>
          <a:bodyPr wrap="square" rtlCol="0" anchor="ctr">
            <a:normAutofit lnSpcReduction="10000"/>
          </a:bodyPr>
          <a:lstStyle/>
          <a:p>
            <a:pPr>
              <a:spcAft>
                <a:spcPts val="400"/>
              </a:spcAft>
            </a:pPr>
            <a:r>
              <a:rPr lang="en-US" altLang="ja-JP" sz="1400" b="1" dirty="0">
                <a:solidFill>
                  <a:schemeClr val="bg1"/>
                </a:solidFill>
                <a:latin typeface="+mn-ea"/>
              </a:rPr>
              <a:t>0123-456-7890</a:t>
            </a:r>
            <a:r>
              <a:rPr lang="ja-JP" altLang="en-US" sz="800">
                <a:solidFill>
                  <a:schemeClr val="bg1"/>
                </a:solidFill>
                <a:latin typeface="+mn-ea"/>
              </a:rPr>
              <a:t>（受付：平日</a:t>
            </a:r>
            <a:r>
              <a:rPr lang="en-US" altLang="ja-JP" sz="800" dirty="0">
                <a:solidFill>
                  <a:schemeClr val="bg1"/>
                </a:solidFill>
                <a:latin typeface="+mn-ea"/>
              </a:rPr>
              <a:t>00:00〜00:00</a:t>
            </a:r>
            <a:r>
              <a:rPr lang="ja-JP" altLang="en-US" sz="800">
                <a:solidFill>
                  <a:schemeClr val="bg1"/>
                </a:solidFill>
                <a:latin typeface="+mn-ea"/>
              </a:rPr>
              <a:t>）</a:t>
            </a:r>
            <a:endParaRPr lang="en-US" altLang="ja-JP" sz="10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8E84A28F-DAE1-544D-89B2-83980A6B9B71}"/>
              </a:ext>
            </a:extLst>
          </p:cNvPr>
          <p:cNvSpPr txBox="1"/>
          <p:nvPr/>
        </p:nvSpPr>
        <p:spPr>
          <a:xfrm>
            <a:off x="4134318" y="9774951"/>
            <a:ext cx="2880000" cy="252000"/>
          </a:xfrm>
          <a:prstGeom prst="rect">
            <a:avLst/>
          </a:prstGeom>
          <a:noFill/>
        </p:spPr>
        <p:txBody>
          <a:bodyPr wrap="square" lIns="72000" tIns="36000" rIns="72000" bIns="36000" rtlCol="0" anchor="ctr">
            <a:normAutofit/>
          </a:bodyPr>
          <a:lstStyle/>
          <a:p>
            <a:pPr>
              <a:spcAft>
                <a:spcPts val="400"/>
              </a:spcAft>
            </a:pPr>
            <a:r>
              <a:rPr lang="en-US" altLang="ja-JP" sz="1000" b="1" dirty="0">
                <a:solidFill>
                  <a:schemeClr val="bg1"/>
                </a:solidFill>
                <a:latin typeface="+mn-ea"/>
              </a:rPr>
              <a:t>E-Mail. </a:t>
            </a:r>
            <a:r>
              <a:rPr lang="en-US" altLang="ja-JP" sz="1000" b="1" dirty="0" err="1">
                <a:solidFill>
                  <a:schemeClr val="bg1"/>
                </a:solidFill>
                <a:latin typeface="+mn-ea"/>
              </a:rPr>
              <a:t>xxxxxxxxxx@yyyyy.co.jp</a:t>
            </a:r>
            <a:endParaRPr lang="en-US" altLang="ja-JP" sz="1000" b="1" dirty="0">
              <a:solidFill>
                <a:schemeClr val="bg1"/>
              </a:solidFill>
              <a:latin typeface="+mn-ea"/>
            </a:endParaRPr>
          </a:p>
        </p:txBody>
      </p:sp>
      <p:pic>
        <p:nvPicPr>
          <p:cNvPr id="58" name="グラフィックス 57" descr="受話器 単色塗りつぶし">
            <a:extLst>
              <a:ext uri="{FF2B5EF4-FFF2-40B4-BE49-F238E27FC236}">
                <a16:creationId xmlns:a16="http://schemas.microsoft.com/office/drawing/2014/main" id="{D0EE0287-6A19-E64B-AB9F-95164D69DEE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39011" y="9471113"/>
            <a:ext cx="216000" cy="216000"/>
          </a:xfrm>
          <a:prstGeom prst="rect">
            <a:avLst/>
          </a:prstGeom>
        </p:spPr>
      </p:pic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19E9DF85-FA8C-9D4D-9C24-C9C9A40AE715}"/>
              </a:ext>
            </a:extLst>
          </p:cNvPr>
          <p:cNvSpPr/>
          <p:nvPr/>
        </p:nvSpPr>
        <p:spPr>
          <a:xfrm>
            <a:off x="542146" y="4137146"/>
            <a:ext cx="1512000" cy="54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支援企業</a:t>
            </a:r>
            <a:endParaRPr kumimoji="1" lang="en-US" altLang="ja-JP" sz="1100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ロゴマーク</a:t>
            </a:r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913113DA-5A5F-3E4A-B115-4D5D8FCD196D}"/>
              </a:ext>
            </a:extLst>
          </p:cNvPr>
          <p:cNvSpPr/>
          <p:nvPr/>
        </p:nvSpPr>
        <p:spPr>
          <a:xfrm>
            <a:off x="2200091" y="4132764"/>
            <a:ext cx="1512000" cy="54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支援企業</a:t>
            </a:r>
            <a:endParaRPr kumimoji="1" lang="en-US" altLang="ja-JP" sz="1100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ロゴマーク</a:t>
            </a:r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7A31AE91-DF92-774C-9EBE-EADAB6B3FE31}"/>
              </a:ext>
            </a:extLst>
          </p:cNvPr>
          <p:cNvSpPr/>
          <p:nvPr/>
        </p:nvSpPr>
        <p:spPr>
          <a:xfrm>
            <a:off x="3858036" y="4132764"/>
            <a:ext cx="1512000" cy="54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支援企業</a:t>
            </a:r>
            <a:endParaRPr kumimoji="1" lang="en-US" altLang="ja-JP" sz="1100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ロゴマーク</a:t>
            </a:r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CC2878F5-B04F-5A4D-B287-14B703139E4B}"/>
              </a:ext>
            </a:extLst>
          </p:cNvPr>
          <p:cNvSpPr/>
          <p:nvPr/>
        </p:nvSpPr>
        <p:spPr>
          <a:xfrm>
            <a:off x="5515982" y="4132764"/>
            <a:ext cx="1512000" cy="54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支援企業</a:t>
            </a:r>
            <a:endParaRPr kumimoji="1" lang="en-US" altLang="ja-JP" sz="1100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ロゴマーク</a:t>
            </a:r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BD351502-798F-314A-B1DF-F87CD7656218}"/>
              </a:ext>
            </a:extLst>
          </p:cNvPr>
          <p:cNvSpPr txBox="1"/>
          <p:nvPr/>
        </p:nvSpPr>
        <p:spPr>
          <a:xfrm>
            <a:off x="542146" y="3616275"/>
            <a:ext cx="648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1600" b="1">
                <a:latin typeface="+mn-ea"/>
              </a:rPr>
              <a:t>導入実績</a:t>
            </a:r>
            <a:endParaRPr lang="en-US" altLang="ja-JP" sz="1600" b="1" dirty="0">
              <a:latin typeface="+mn-ea"/>
            </a:endParaRP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621E4EC6-4EDA-0D45-B4D4-6428782F36BD}"/>
              </a:ext>
            </a:extLst>
          </p:cNvPr>
          <p:cNvSpPr/>
          <p:nvPr/>
        </p:nvSpPr>
        <p:spPr>
          <a:xfrm>
            <a:off x="542146" y="4787804"/>
            <a:ext cx="1512000" cy="54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支援企業</a:t>
            </a:r>
            <a:endParaRPr kumimoji="1" lang="en-US" altLang="ja-JP" sz="1100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ロゴマーク</a:t>
            </a:r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17CDD34B-76F6-4E4E-A6F0-C5ECA24CDA00}"/>
              </a:ext>
            </a:extLst>
          </p:cNvPr>
          <p:cNvSpPr/>
          <p:nvPr/>
        </p:nvSpPr>
        <p:spPr>
          <a:xfrm>
            <a:off x="2200091" y="4783422"/>
            <a:ext cx="1512000" cy="54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支援企業</a:t>
            </a:r>
            <a:endParaRPr kumimoji="1" lang="en-US" altLang="ja-JP" sz="1100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ロゴマーク</a:t>
            </a:r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EF84DDC5-20A3-044E-9ADA-A0D0DFC4D2B3}"/>
              </a:ext>
            </a:extLst>
          </p:cNvPr>
          <p:cNvSpPr/>
          <p:nvPr/>
        </p:nvSpPr>
        <p:spPr>
          <a:xfrm>
            <a:off x="3858036" y="4783422"/>
            <a:ext cx="1512000" cy="54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支援企業</a:t>
            </a:r>
            <a:endParaRPr kumimoji="1" lang="en-US" altLang="ja-JP" sz="1100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ロゴマーク</a:t>
            </a:r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CBDD1A14-91BF-F746-A629-7A57AF68289A}"/>
              </a:ext>
            </a:extLst>
          </p:cNvPr>
          <p:cNvSpPr/>
          <p:nvPr/>
        </p:nvSpPr>
        <p:spPr>
          <a:xfrm>
            <a:off x="5515982" y="4783422"/>
            <a:ext cx="1512000" cy="54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支援企業</a:t>
            </a:r>
            <a:endParaRPr kumimoji="1" lang="en-US" altLang="ja-JP" sz="1100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ロゴマーク</a:t>
            </a:r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FDCF54D4-DFDD-494E-A09E-2E3881A81AD1}"/>
              </a:ext>
            </a:extLst>
          </p:cNvPr>
          <p:cNvSpPr/>
          <p:nvPr/>
        </p:nvSpPr>
        <p:spPr>
          <a:xfrm>
            <a:off x="-9593" y="-8882"/>
            <a:ext cx="7573021" cy="18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 sz="600" dirty="0">
              <a:solidFill>
                <a:schemeClr val="bg1"/>
              </a:solidFill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E35D8F13-688D-E84E-B43F-1DAAE2C6A113}"/>
              </a:ext>
            </a:extLst>
          </p:cNvPr>
          <p:cNvSpPr txBox="1"/>
          <p:nvPr/>
        </p:nvSpPr>
        <p:spPr>
          <a:xfrm>
            <a:off x="534318" y="433744"/>
            <a:ext cx="648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1600" b="1">
                <a:latin typeface="+mn-ea"/>
              </a:rPr>
              <a:t>お客様の声</a:t>
            </a:r>
            <a:endParaRPr lang="en-US" altLang="ja-JP" sz="1600" b="1" dirty="0">
              <a:latin typeface="+mn-ea"/>
            </a:endParaRPr>
          </a:p>
        </p:txBody>
      </p:sp>
      <p:graphicFrame>
        <p:nvGraphicFramePr>
          <p:cNvPr id="79" name="表 45">
            <a:extLst>
              <a:ext uri="{FF2B5EF4-FFF2-40B4-BE49-F238E27FC236}">
                <a16:creationId xmlns:a16="http://schemas.microsoft.com/office/drawing/2014/main" id="{22ADA753-A4B3-CD4E-9B55-16BEF2869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707441"/>
              </p:ext>
            </p:extLst>
          </p:nvPr>
        </p:nvGraphicFramePr>
        <p:xfrm>
          <a:off x="542147" y="5993404"/>
          <a:ext cx="6480000" cy="3040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0000">
                  <a:extLst>
                    <a:ext uri="{9D8B030D-6E8A-4147-A177-3AD203B41FA5}">
                      <a16:colId xmlns:a16="http://schemas.microsoft.com/office/drawing/2014/main" val="264638972"/>
                    </a:ext>
                  </a:extLst>
                </a:gridCol>
              </a:tblGrid>
              <a:tr h="199808">
                <a:tc>
                  <a:txBody>
                    <a:bodyPr/>
                    <a:lstStyle/>
                    <a:p>
                      <a:r>
                        <a:rPr kumimoji="1" lang="en-US" altLang="ja-JP" sz="1050" b="1" dirty="0">
                          <a:solidFill>
                            <a:schemeClr val="accent6"/>
                          </a:solidFill>
                        </a:rPr>
                        <a:t>Q.</a:t>
                      </a:r>
                      <a:r>
                        <a:rPr kumimoji="1" lang="ja-JP" altLang="en-US" sz="1050" b="0"/>
                        <a:t>  </a:t>
                      </a:r>
                      <a:r>
                        <a:rPr kumimoji="1" lang="ja-JP" altLang="en-US" sz="1050" b="1"/>
                        <a:t>○○サービスの業務範囲はどこまでですか？また、業務範囲外はありますか？</a:t>
                      </a:r>
                    </a:p>
                  </a:txBody>
                  <a:tcPr marL="108000" marR="108000" marT="72000" marB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5834868"/>
                  </a:ext>
                </a:extLst>
              </a:tr>
              <a:tr h="199808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kumimoji="1" lang="en-US" altLang="ja-JP" sz="1050" b="1" dirty="0"/>
                        <a:t>A.</a:t>
                      </a:r>
                      <a:r>
                        <a:rPr kumimoji="1" lang="ja-JP" altLang="en-US" sz="1050" b="0"/>
                        <a:t> </a:t>
                      </a:r>
                      <a:r>
                        <a:rPr kumimoji="1" lang="en-US" altLang="ja-JP" sz="1050" b="0" dirty="0"/>
                        <a:t> </a:t>
                      </a:r>
                      <a:r>
                        <a:rPr kumimoji="1" lang="ja-JP" altLang="en-US" sz="1050" b="0"/>
                        <a:t>上記の質問に対する答えを記入する</a:t>
                      </a:r>
                    </a:p>
                  </a:txBody>
                  <a:tcPr marL="108000" marR="108000" marT="72000" marB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82356102"/>
                  </a:ext>
                </a:extLst>
              </a:tr>
              <a:tr h="199808">
                <a:tc>
                  <a:txBody>
                    <a:bodyPr/>
                    <a:lstStyle/>
                    <a:p>
                      <a:r>
                        <a:rPr kumimoji="1" lang="en-US" altLang="ja-JP" sz="1050" b="1" dirty="0">
                          <a:solidFill>
                            <a:schemeClr val="accent6"/>
                          </a:solidFill>
                        </a:rPr>
                        <a:t>Q.</a:t>
                      </a:r>
                      <a:r>
                        <a:rPr kumimoji="1" lang="ja-JP" altLang="en-US" sz="1050" b="0"/>
                        <a:t> </a:t>
                      </a:r>
                      <a:r>
                        <a:rPr kumimoji="1" lang="en-US" altLang="ja-JP" sz="1050" b="0" dirty="0"/>
                        <a:t> </a:t>
                      </a:r>
                      <a:r>
                        <a:rPr kumimoji="1" lang="ja-JP" altLang="en-US" sz="1050" b="1"/>
                        <a:t>どのような業種のクライアントが多いですか？</a:t>
                      </a:r>
                    </a:p>
                  </a:txBody>
                  <a:tcPr marL="108000" marR="108000" marT="72000" marB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430103"/>
                  </a:ext>
                </a:extLst>
              </a:tr>
              <a:tr h="199808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dirty="0"/>
                        <a:t>A.</a:t>
                      </a:r>
                      <a:r>
                        <a:rPr kumimoji="1" lang="en-US" altLang="ja-JP" sz="1050" b="0" dirty="0"/>
                        <a:t> </a:t>
                      </a:r>
                      <a:r>
                        <a:rPr kumimoji="1" lang="ja-JP" altLang="en-US" sz="1050" b="0"/>
                        <a:t> 上記の質問に対する答えを記入する</a:t>
                      </a:r>
                    </a:p>
                  </a:txBody>
                  <a:tcPr marL="108000" marR="108000" marT="72000" marB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06573479"/>
                  </a:ext>
                </a:extLst>
              </a:tr>
              <a:tr h="199808">
                <a:tc>
                  <a:txBody>
                    <a:bodyPr/>
                    <a:lstStyle/>
                    <a:p>
                      <a:r>
                        <a:rPr kumimoji="1" lang="en-US" altLang="ja-JP" sz="1050" b="1" dirty="0">
                          <a:solidFill>
                            <a:schemeClr val="accent6"/>
                          </a:solidFill>
                        </a:rPr>
                        <a:t>Q.</a:t>
                      </a:r>
                      <a:r>
                        <a:rPr kumimoji="1" lang="ja-JP" altLang="en-US" sz="1050" b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ja-JP" altLang="en-US" sz="1050" b="1"/>
                        <a:t>競合でもサービスは受けられますか？</a:t>
                      </a:r>
                    </a:p>
                  </a:txBody>
                  <a:tcPr marL="108000" marR="108000" marT="72000" marB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25470"/>
                  </a:ext>
                </a:extLst>
              </a:tr>
              <a:tr h="199808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dirty="0"/>
                        <a:t>A.</a:t>
                      </a:r>
                      <a:r>
                        <a:rPr kumimoji="1" lang="en-US" altLang="ja-JP" sz="1050" b="0" dirty="0"/>
                        <a:t> </a:t>
                      </a:r>
                      <a:r>
                        <a:rPr kumimoji="1" lang="ja-JP" altLang="en-US" sz="1050" b="0"/>
                        <a:t> 上記の質問に対する答えを記入する</a:t>
                      </a:r>
                    </a:p>
                  </a:txBody>
                  <a:tcPr marL="108000" marR="108000" marT="72000" marB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51676850"/>
                  </a:ext>
                </a:extLst>
              </a:tr>
              <a:tr h="199808">
                <a:tc>
                  <a:txBody>
                    <a:bodyPr/>
                    <a:lstStyle/>
                    <a:p>
                      <a:r>
                        <a:rPr kumimoji="1" lang="en-US" altLang="ja-JP" sz="1050" b="1" dirty="0">
                          <a:solidFill>
                            <a:schemeClr val="accent6"/>
                          </a:solidFill>
                        </a:rPr>
                        <a:t>Q.</a:t>
                      </a:r>
                      <a:r>
                        <a:rPr kumimoji="1" lang="ja-JP" altLang="en-US" sz="1050" b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ja-JP" altLang="en-US" sz="1050" b="1"/>
                        <a:t>途中で解約する場合はどうなりますか？</a:t>
                      </a:r>
                    </a:p>
                  </a:txBody>
                  <a:tcPr marL="108000" marR="108000" marT="72000" marB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397302"/>
                  </a:ext>
                </a:extLst>
              </a:tr>
              <a:tr h="199808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dirty="0"/>
                        <a:t>A.</a:t>
                      </a:r>
                      <a:r>
                        <a:rPr kumimoji="1" lang="en-US" altLang="ja-JP" sz="1050" b="0" dirty="0"/>
                        <a:t> </a:t>
                      </a:r>
                      <a:r>
                        <a:rPr kumimoji="1" lang="ja-JP" altLang="en-US" sz="1050" b="0"/>
                        <a:t> 上記の質問に対する答えを記入する</a:t>
                      </a:r>
                    </a:p>
                  </a:txBody>
                  <a:tcPr marL="108000" marR="108000" marT="72000" marB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63735986"/>
                  </a:ext>
                </a:extLst>
              </a:tr>
              <a:tr h="199808">
                <a:tc>
                  <a:txBody>
                    <a:bodyPr/>
                    <a:lstStyle/>
                    <a:p>
                      <a:r>
                        <a:rPr kumimoji="1" lang="en-US" altLang="ja-JP" sz="1050" b="1" dirty="0">
                          <a:solidFill>
                            <a:schemeClr val="accent6"/>
                          </a:solidFill>
                        </a:rPr>
                        <a:t>Q.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ja-JP" altLang="en-US" sz="1050" b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ja-JP" altLang="en-US" sz="1050" b="1"/>
                        <a:t>運用面でも継続的にサポートを依頼できますか？</a:t>
                      </a:r>
                    </a:p>
                  </a:txBody>
                  <a:tcPr marL="108000" marR="108000" marT="72000" marB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9390785"/>
                  </a:ext>
                </a:extLst>
              </a:tr>
              <a:tr h="199808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dirty="0"/>
                        <a:t>A.</a:t>
                      </a:r>
                      <a:r>
                        <a:rPr kumimoji="1" lang="en-US" altLang="ja-JP" sz="1050" b="0" dirty="0"/>
                        <a:t> </a:t>
                      </a:r>
                      <a:r>
                        <a:rPr kumimoji="1" lang="ja-JP" altLang="en-US" sz="1050" b="0"/>
                        <a:t> 上記の質問に対する答えを記入する</a:t>
                      </a:r>
                    </a:p>
                  </a:txBody>
                  <a:tcPr marL="108000" marR="108000" marT="72000" marB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89659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605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B7C18A3-8468-9143-8DB7-449BD6760071}"/>
              </a:ext>
            </a:extLst>
          </p:cNvPr>
          <p:cNvSpPr/>
          <p:nvPr/>
        </p:nvSpPr>
        <p:spPr>
          <a:xfrm>
            <a:off x="0" y="9247205"/>
            <a:ext cx="7559675" cy="144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1A5F8EFD-140C-6A47-9250-C81306766DBA}"/>
              </a:ext>
            </a:extLst>
          </p:cNvPr>
          <p:cNvSpPr txBox="1"/>
          <p:nvPr/>
        </p:nvSpPr>
        <p:spPr>
          <a:xfrm>
            <a:off x="534318" y="5435369"/>
            <a:ext cx="648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en-US" altLang="ja-JP" sz="1600" b="1" dirty="0">
                <a:latin typeface="+mn-ea"/>
              </a:rPr>
              <a:t>FAQ</a:t>
            </a:r>
          </a:p>
        </p:txBody>
      </p:sp>
      <p:graphicFrame>
        <p:nvGraphicFramePr>
          <p:cNvPr id="45" name="表 45">
            <a:extLst>
              <a:ext uri="{FF2B5EF4-FFF2-40B4-BE49-F238E27FC236}">
                <a16:creationId xmlns:a16="http://schemas.microsoft.com/office/drawing/2014/main" id="{BA6F527B-C9F0-F942-9625-7E49676C688B}"/>
              </a:ext>
            </a:extLst>
          </p:cNvPr>
          <p:cNvGraphicFramePr>
            <a:graphicFrameLocks noGrp="1"/>
          </p:cNvGraphicFramePr>
          <p:nvPr/>
        </p:nvGraphicFramePr>
        <p:xfrm>
          <a:off x="542147" y="5919725"/>
          <a:ext cx="6480000" cy="3040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0000">
                  <a:extLst>
                    <a:ext uri="{9D8B030D-6E8A-4147-A177-3AD203B41FA5}">
                      <a16:colId xmlns:a16="http://schemas.microsoft.com/office/drawing/2014/main" val="264638972"/>
                    </a:ext>
                  </a:extLst>
                </a:gridCol>
              </a:tblGrid>
              <a:tr h="199808">
                <a:tc>
                  <a:txBody>
                    <a:bodyPr/>
                    <a:lstStyle/>
                    <a:p>
                      <a:r>
                        <a:rPr kumimoji="1" lang="en-US" altLang="ja-JP" sz="1050" b="1" dirty="0">
                          <a:solidFill>
                            <a:schemeClr val="accent6"/>
                          </a:solidFill>
                        </a:rPr>
                        <a:t>Q.</a:t>
                      </a:r>
                      <a:r>
                        <a:rPr kumimoji="1" lang="ja-JP" altLang="en-US" sz="1050" b="0"/>
                        <a:t>  </a:t>
                      </a:r>
                      <a:r>
                        <a:rPr kumimoji="1" lang="ja-JP" altLang="en-US" sz="1050" b="1"/>
                        <a:t>○○サービスの業務範囲はどこまでですか？また、業務範囲外はありますか？</a:t>
                      </a:r>
                    </a:p>
                  </a:txBody>
                  <a:tcPr marL="108000" marR="108000" marT="72000" marB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5834868"/>
                  </a:ext>
                </a:extLst>
              </a:tr>
              <a:tr h="199808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kumimoji="1" lang="en-US" altLang="ja-JP" sz="1050" b="1" dirty="0"/>
                        <a:t>A.</a:t>
                      </a:r>
                      <a:r>
                        <a:rPr kumimoji="1" lang="ja-JP" altLang="en-US" sz="1050" b="0"/>
                        <a:t> </a:t>
                      </a:r>
                      <a:r>
                        <a:rPr kumimoji="1" lang="en-US" altLang="ja-JP" sz="1050" b="0" dirty="0"/>
                        <a:t> </a:t>
                      </a:r>
                      <a:r>
                        <a:rPr kumimoji="1" lang="ja-JP" altLang="en-US" sz="1050" b="0"/>
                        <a:t>上記の質問に対する答えを記入する</a:t>
                      </a:r>
                    </a:p>
                  </a:txBody>
                  <a:tcPr marL="108000" marR="108000" marT="72000" marB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82356102"/>
                  </a:ext>
                </a:extLst>
              </a:tr>
              <a:tr h="199808">
                <a:tc>
                  <a:txBody>
                    <a:bodyPr/>
                    <a:lstStyle/>
                    <a:p>
                      <a:r>
                        <a:rPr kumimoji="1" lang="en-US" altLang="ja-JP" sz="1050" b="1" dirty="0">
                          <a:solidFill>
                            <a:schemeClr val="accent6"/>
                          </a:solidFill>
                        </a:rPr>
                        <a:t>Q.</a:t>
                      </a:r>
                      <a:r>
                        <a:rPr kumimoji="1" lang="ja-JP" altLang="en-US" sz="1050" b="0"/>
                        <a:t> </a:t>
                      </a:r>
                      <a:r>
                        <a:rPr kumimoji="1" lang="en-US" altLang="ja-JP" sz="1050" b="0" dirty="0"/>
                        <a:t> </a:t>
                      </a:r>
                      <a:r>
                        <a:rPr kumimoji="1" lang="ja-JP" altLang="en-US" sz="1050" b="1"/>
                        <a:t>どのような業種のクライアントが多いですか？</a:t>
                      </a:r>
                    </a:p>
                  </a:txBody>
                  <a:tcPr marL="108000" marR="108000" marT="72000" marB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430103"/>
                  </a:ext>
                </a:extLst>
              </a:tr>
              <a:tr h="199808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dirty="0"/>
                        <a:t>A.</a:t>
                      </a:r>
                      <a:r>
                        <a:rPr kumimoji="1" lang="en-US" altLang="ja-JP" sz="1050" b="0" dirty="0"/>
                        <a:t> </a:t>
                      </a:r>
                      <a:r>
                        <a:rPr kumimoji="1" lang="ja-JP" altLang="en-US" sz="1050" b="0"/>
                        <a:t> 上記の質問に対する答えを記入する</a:t>
                      </a:r>
                    </a:p>
                  </a:txBody>
                  <a:tcPr marL="108000" marR="108000" marT="72000" marB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06573479"/>
                  </a:ext>
                </a:extLst>
              </a:tr>
              <a:tr h="199808">
                <a:tc>
                  <a:txBody>
                    <a:bodyPr/>
                    <a:lstStyle/>
                    <a:p>
                      <a:r>
                        <a:rPr kumimoji="1" lang="en-US" altLang="ja-JP" sz="1050" b="1" dirty="0">
                          <a:solidFill>
                            <a:schemeClr val="accent6"/>
                          </a:solidFill>
                        </a:rPr>
                        <a:t>Q.</a:t>
                      </a:r>
                      <a:r>
                        <a:rPr kumimoji="1" lang="ja-JP" altLang="en-US" sz="1050" b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ja-JP" altLang="en-US" sz="1050" b="1"/>
                        <a:t>競合でもサービスは受けられますか？</a:t>
                      </a:r>
                    </a:p>
                  </a:txBody>
                  <a:tcPr marL="108000" marR="108000" marT="72000" marB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25470"/>
                  </a:ext>
                </a:extLst>
              </a:tr>
              <a:tr h="199808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dirty="0"/>
                        <a:t>A.</a:t>
                      </a:r>
                      <a:r>
                        <a:rPr kumimoji="1" lang="en-US" altLang="ja-JP" sz="1050" b="0" dirty="0"/>
                        <a:t> </a:t>
                      </a:r>
                      <a:r>
                        <a:rPr kumimoji="1" lang="ja-JP" altLang="en-US" sz="1050" b="0"/>
                        <a:t> 上記の質問に対する答えを記入する</a:t>
                      </a:r>
                    </a:p>
                  </a:txBody>
                  <a:tcPr marL="108000" marR="108000" marT="72000" marB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51676850"/>
                  </a:ext>
                </a:extLst>
              </a:tr>
              <a:tr h="199808">
                <a:tc>
                  <a:txBody>
                    <a:bodyPr/>
                    <a:lstStyle/>
                    <a:p>
                      <a:r>
                        <a:rPr kumimoji="1" lang="en-US" altLang="ja-JP" sz="1050" b="1" dirty="0">
                          <a:solidFill>
                            <a:schemeClr val="accent6"/>
                          </a:solidFill>
                        </a:rPr>
                        <a:t>Q.</a:t>
                      </a:r>
                      <a:r>
                        <a:rPr kumimoji="1" lang="ja-JP" altLang="en-US" sz="1050" b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ja-JP" altLang="en-US" sz="1050" b="1"/>
                        <a:t>途中で解約する場合はどうなりますか？</a:t>
                      </a:r>
                    </a:p>
                  </a:txBody>
                  <a:tcPr marL="108000" marR="108000" marT="72000" marB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397302"/>
                  </a:ext>
                </a:extLst>
              </a:tr>
              <a:tr h="199808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dirty="0"/>
                        <a:t>A.</a:t>
                      </a:r>
                      <a:r>
                        <a:rPr kumimoji="1" lang="en-US" altLang="ja-JP" sz="1050" b="0" dirty="0"/>
                        <a:t> </a:t>
                      </a:r>
                      <a:r>
                        <a:rPr kumimoji="1" lang="ja-JP" altLang="en-US" sz="1050" b="0"/>
                        <a:t> 上記の質問に対する答えを記入する</a:t>
                      </a:r>
                    </a:p>
                  </a:txBody>
                  <a:tcPr marL="108000" marR="108000" marT="72000" marB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63735986"/>
                  </a:ext>
                </a:extLst>
              </a:tr>
              <a:tr h="199808">
                <a:tc>
                  <a:txBody>
                    <a:bodyPr/>
                    <a:lstStyle/>
                    <a:p>
                      <a:r>
                        <a:rPr kumimoji="1" lang="en-US" altLang="ja-JP" sz="1050" b="1" dirty="0">
                          <a:solidFill>
                            <a:schemeClr val="accent6"/>
                          </a:solidFill>
                        </a:rPr>
                        <a:t>Q.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ja-JP" altLang="en-US" sz="1050" b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ja-JP" altLang="en-US" sz="1050" b="1"/>
                        <a:t>運用面でも継続的にサポートを依頼できますか？</a:t>
                      </a:r>
                    </a:p>
                  </a:txBody>
                  <a:tcPr marL="108000" marR="108000" marT="72000" marB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9390785"/>
                  </a:ext>
                </a:extLst>
              </a:tr>
              <a:tr h="199808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dirty="0"/>
                        <a:t>A.</a:t>
                      </a:r>
                      <a:r>
                        <a:rPr kumimoji="1" lang="en-US" altLang="ja-JP" sz="1050" b="0" dirty="0"/>
                        <a:t> </a:t>
                      </a:r>
                      <a:r>
                        <a:rPr kumimoji="1" lang="ja-JP" altLang="en-US" sz="1050" b="0"/>
                        <a:t> 上記の質問に対する答えを記入する</a:t>
                      </a:r>
                    </a:p>
                  </a:txBody>
                  <a:tcPr marL="108000" marR="108000" marT="72000" marB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89659855"/>
                  </a:ext>
                </a:extLst>
              </a:tr>
            </a:tbl>
          </a:graphicData>
        </a:graphic>
      </p:graphicFrame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3446ED1A-2B85-FD4F-80A1-DE3A70E47FDE}"/>
              </a:ext>
            </a:extLst>
          </p:cNvPr>
          <p:cNvSpPr txBox="1"/>
          <p:nvPr/>
        </p:nvSpPr>
        <p:spPr>
          <a:xfrm>
            <a:off x="560665" y="9455331"/>
            <a:ext cx="3060000" cy="28800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pPr>
              <a:spcAft>
                <a:spcPts val="400"/>
              </a:spcAft>
            </a:pPr>
            <a:r>
              <a:rPr lang="ja-JP" altLang="en-US" sz="1400" b="1">
                <a:solidFill>
                  <a:schemeClr val="bg1"/>
                </a:solidFill>
                <a:latin typeface="+mn-ea"/>
              </a:rPr>
              <a:t>株式会社○○○○○</a:t>
            </a:r>
            <a:endParaRPr lang="en-US" altLang="ja-JP" sz="14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FBF0562-2AD4-7944-9CD4-8A6241728137}"/>
              </a:ext>
            </a:extLst>
          </p:cNvPr>
          <p:cNvSpPr txBox="1"/>
          <p:nvPr/>
        </p:nvSpPr>
        <p:spPr>
          <a:xfrm>
            <a:off x="553183" y="9827545"/>
            <a:ext cx="3060000" cy="451406"/>
          </a:xfrm>
          <a:prstGeom prst="rect">
            <a:avLst/>
          </a:prstGeom>
          <a:noFill/>
        </p:spPr>
        <p:txBody>
          <a:bodyPr wrap="square" rtlCol="0" anchor="ctr">
            <a:normAutofit/>
          </a:bodyPr>
          <a:lstStyle/>
          <a:p>
            <a:pPr>
              <a:spcAft>
                <a:spcPts val="400"/>
              </a:spcAft>
            </a:pPr>
            <a:r>
              <a:rPr lang="ja-JP" altLang="en-US" sz="1000" b="1">
                <a:solidFill>
                  <a:schemeClr val="bg1"/>
                </a:solidFill>
                <a:latin typeface="+mn-ea"/>
              </a:rPr>
              <a:t>〒</a:t>
            </a:r>
            <a:r>
              <a:rPr lang="en-US" altLang="ja-JP" sz="1000" b="1" dirty="0">
                <a:solidFill>
                  <a:schemeClr val="bg1"/>
                </a:solidFill>
                <a:latin typeface="+mn-ea"/>
              </a:rPr>
              <a:t>000-0000</a:t>
            </a:r>
          </a:p>
          <a:p>
            <a:pPr>
              <a:spcAft>
                <a:spcPts val="400"/>
              </a:spcAft>
            </a:pPr>
            <a:r>
              <a:rPr lang="ja-JP" altLang="en-US" sz="1000" b="1">
                <a:solidFill>
                  <a:schemeClr val="bg1"/>
                </a:solidFill>
                <a:latin typeface="+mn-ea"/>
              </a:rPr>
              <a:t>東京都○○○区○○○○一丁目○○○○ビル○階</a:t>
            </a:r>
            <a:endParaRPr lang="en-US" altLang="ja-JP" sz="10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3B50E00F-047D-CB4F-A94D-38F8BBCBBE4D}"/>
              </a:ext>
            </a:extLst>
          </p:cNvPr>
          <p:cNvSpPr txBox="1"/>
          <p:nvPr/>
        </p:nvSpPr>
        <p:spPr>
          <a:xfrm>
            <a:off x="4134318" y="10026951"/>
            <a:ext cx="2880000" cy="252000"/>
          </a:xfrm>
          <a:prstGeom prst="rect">
            <a:avLst/>
          </a:prstGeom>
          <a:noFill/>
        </p:spPr>
        <p:txBody>
          <a:bodyPr wrap="square" lIns="72000" tIns="36000" rIns="72000" bIns="36000" rtlCol="0" anchor="ctr">
            <a:normAutofit/>
          </a:bodyPr>
          <a:lstStyle/>
          <a:p>
            <a:pPr>
              <a:spcAft>
                <a:spcPts val="400"/>
              </a:spcAft>
            </a:pPr>
            <a:r>
              <a:rPr lang="en-US" altLang="ja-JP" sz="1000" b="1" dirty="0">
                <a:solidFill>
                  <a:schemeClr val="bg1"/>
                </a:solidFill>
                <a:latin typeface="+mn-ea"/>
              </a:rPr>
              <a:t>URL</a:t>
            </a:r>
            <a:r>
              <a:rPr lang="ja-JP" altLang="en-US" sz="1000" b="1">
                <a:solidFill>
                  <a:schemeClr val="bg1"/>
                </a:solidFill>
                <a:latin typeface="+mn-ea"/>
              </a:rPr>
              <a:t>：</a:t>
            </a:r>
            <a:r>
              <a:rPr lang="en-US" altLang="ja-JP" sz="1000" b="1" dirty="0">
                <a:solidFill>
                  <a:schemeClr val="bg1"/>
                </a:solidFill>
                <a:latin typeface="+mn-ea"/>
              </a:rPr>
              <a:t>https://</a:t>
            </a:r>
            <a:r>
              <a:rPr lang="en-US" altLang="ja-JP" sz="1000" b="1" dirty="0" err="1">
                <a:solidFill>
                  <a:schemeClr val="bg1"/>
                </a:solidFill>
                <a:latin typeface="+mn-ea"/>
              </a:rPr>
              <a:t>xxxxxxxxxxx.co.jp</a:t>
            </a:r>
            <a:endParaRPr lang="en-US" altLang="ja-JP" sz="10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D8614307-4D0F-DB4C-8562-F3BDA9F65DFA}"/>
              </a:ext>
            </a:extLst>
          </p:cNvPr>
          <p:cNvSpPr txBox="1"/>
          <p:nvPr/>
        </p:nvSpPr>
        <p:spPr>
          <a:xfrm>
            <a:off x="4134318" y="9456669"/>
            <a:ext cx="2880000" cy="288000"/>
          </a:xfrm>
          <a:prstGeom prst="rect">
            <a:avLst/>
          </a:prstGeom>
          <a:noFill/>
        </p:spPr>
        <p:txBody>
          <a:bodyPr wrap="square" rtlCol="0" anchor="ctr">
            <a:normAutofit lnSpcReduction="10000"/>
          </a:bodyPr>
          <a:lstStyle/>
          <a:p>
            <a:pPr>
              <a:spcAft>
                <a:spcPts val="400"/>
              </a:spcAft>
            </a:pPr>
            <a:r>
              <a:rPr lang="en-US" altLang="ja-JP" sz="1400" b="1" dirty="0">
                <a:solidFill>
                  <a:schemeClr val="bg1"/>
                </a:solidFill>
                <a:latin typeface="+mn-ea"/>
              </a:rPr>
              <a:t>0123-456-7890</a:t>
            </a:r>
            <a:r>
              <a:rPr lang="ja-JP" altLang="en-US" sz="800">
                <a:solidFill>
                  <a:schemeClr val="bg1"/>
                </a:solidFill>
                <a:latin typeface="+mn-ea"/>
              </a:rPr>
              <a:t>（受付：平日</a:t>
            </a:r>
            <a:r>
              <a:rPr lang="en-US" altLang="ja-JP" sz="800" dirty="0">
                <a:solidFill>
                  <a:schemeClr val="bg1"/>
                </a:solidFill>
                <a:latin typeface="+mn-ea"/>
              </a:rPr>
              <a:t>00:00〜00:00</a:t>
            </a:r>
            <a:r>
              <a:rPr lang="ja-JP" altLang="en-US" sz="800">
                <a:solidFill>
                  <a:schemeClr val="bg1"/>
                </a:solidFill>
                <a:latin typeface="+mn-ea"/>
              </a:rPr>
              <a:t>）</a:t>
            </a:r>
            <a:endParaRPr lang="en-US" altLang="ja-JP" sz="10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8E84A28F-DAE1-544D-89B2-83980A6B9B71}"/>
              </a:ext>
            </a:extLst>
          </p:cNvPr>
          <p:cNvSpPr txBox="1"/>
          <p:nvPr/>
        </p:nvSpPr>
        <p:spPr>
          <a:xfrm>
            <a:off x="4134318" y="9774951"/>
            <a:ext cx="2880000" cy="252000"/>
          </a:xfrm>
          <a:prstGeom prst="rect">
            <a:avLst/>
          </a:prstGeom>
          <a:noFill/>
        </p:spPr>
        <p:txBody>
          <a:bodyPr wrap="square" lIns="72000" tIns="36000" rIns="72000" bIns="36000" rtlCol="0" anchor="ctr">
            <a:normAutofit/>
          </a:bodyPr>
          <a:lstStyle/>
          <a:p>
            <a:pPr>
              <a:spcAft>
                <a:spcPts val="400"/>
              </a:spcAft>
            </a:pPr>
            <a:r>
              <a:rPr lang="en-US" altLang="ja-JP" sz="1000" b="1" dirty="0">
                <a:solidFill>
                  <a:schemeClr val="bg1"/>
                </a:solidFill>
                <a:latin typeface="+mn-ea"/>
              </a:rPr>
              <a:t>E-Mail. </a:t>
            </a:r>
            <a:r>
              <a:rPr lang="en-US" altLang="ja-JP" sz="1000" b="1" dirty="0" err="1">
                <a:solidFill>
                  <a:schemeClr val="bg1"/>
                </a:solidFill>
                <a:latin typeface="+mn-ea"/>
              </a:rPr>
              <a:t>xxxxxxxxxx@yyyyy.co.jp</a:t>
            </a:r>
            <a:endParaRPr lang="en-US" altLang="ja-JP" sz="1000" b="1" dirty="0">
              <a:solidFill>
                <a:schemeClr val="bg1"/>
              </a:solidFill>
              <a:latin typeface="+mn-ea"/>
            </a:endParaRPr>
          </a:p>
        </p:txBody>
      </p:sp>
      <p:pic>
        <p:nvPicPr>
          <p:cNvPr id="58" name="グラフィックス 57" descr="受話器 単色塗りつぶし">
            <a:extLst>
              <a:ext uri="{FF2B5EF4-FFF2-40B4-BE49-F238E27FC236}">
                <a16:creationId xmlns:a16="http://schemas.microsoft.com/office/drawing/2014/main" id="{D0EE0287-6A19-E64B-AB9F-95164D69DEE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39011" y="9471113"/>
            <a:ext cx="216000" cy="216000"/>
          </a:xfrm>
          <a:prstGeom prst="rect">
            <a:avLst/>
          </a:prstGeom>
        </p:spPr>
      </p:pic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FDCF54D4-DFDD-494E-A09E-2E3881A81AD1}"/>
              </a:ext>
            </a:extLst>
          </p:cNvPr>
          <p:cNvSpPr/>
          <p:nvPr/>
        </p:nvSpPr>
        <p:spPr>
          <a:xfrm>
            <a:off x="-9593" y="-8882"/>
            <a:ext cx="7573021" cy="18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 sz="600" dirty="0">
              <a:solidFill>
                <a:schemeClr val="bg1"/>
              </a:solidFill>
            </a:endParaRPr>
          </a:p>
        </p:txBody>
      </p:sp>
      <p:sp>
        <p:nvSpPr>
          <p:cNvPr id="42" name="角丸四角形 41">
            <a:extLst>
              <a:ext uri="{FF2B5EF4-FFF2-40B4-BE49-F238E27FC236}">
                <a16:creationId xmlns:a16="http://schemas.microsoft.com/office/drawing/2014/main" id="{ACAB435C-7A8D-754A-B901-96D72F556BC7}"/>
              </a:ext>
            </a:extLst>
          </p:cNvPr>
          <p:cNvSpPr/>
          <p:nvPr/>
        </p:nvSpPr>
        <p:spPr>
          <a:xfrm>
            <a:off x="534314" y="1016336"/>
            <a:ext cx="6480000" cy="1260000"/>
          </a:xfrm>
          <a:prstGeom prst="roundRect">
            <a:avLst>
              <a:gd name="adj" fmla="val 582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418A9A5F-A42E-B142-BA0A-9B9041E0A50A}"/>
              </a:ext>
            </a:extLst>
          </p:cNvPr>
          <p:cNvSpPr txBox="1"/>
          <p:nvPr/>
        </p:nvSpPr>
        <p:spPr>
          <a:xfrm>
            <a:off x="1082146" y="1191543"/>
            <a:ext cx="4860000" cy="36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r>
              <a:rPr lang="ja-JP" altLang="en-US" sz="1600" b="1"/>
              <a:t>○○○○で</a:t>
            </a:r>
            <a:r>
              <a:rPr lang="ja-JP" altLang="en-US" sz="1600" b="1" dirty="0"/>
              <a:t>コスト削減</a:t>
            </a:r>
          </a:p>
        </p:txBody>
      </p:sp>
      <p:pic>
        <p:nvPicPr>
          <p:cNvPr id="44" name="グラフィックス 43" descr="バッジ: チェックマーク 1 単色塗りつぶし">
            <a:extLst>
              <a:ext uri="{FF2B5EF4-FFF2-40B4-BE49-F238E27FC236}">
                <a16:creationId xmlns:a16="http://schemas.microsoft.com/office/drawing/2014/main" id="{CBE71D68-550A-8140-8A7A-D31F404D1B52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22146" y="1188244"/>
            <a:ext cx="360000" cy="360000"/>
          </a:xfrm>
          <a:prstGeom prst="rect">
            <a:avLst/>
          </a:prstGeom>
        </p:spPr>
      </p:pic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7E107D6B-1936-D042-AAC8-4B7FE426BEB1}"/>
              </a:ext>
            </a:extLst>
          </p:cNvPr>
          <p:cNvSpPr txBox="1"/>
          <p:nvPr/>
        </p:nvSpPr>
        <p:spPr>
          <a:xfrm>
            <a:off x="722146" y="1630062"/>
            <a:ext cx="5220000" cy="456535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>
              <a:lnSpc>
                <a:spcPct val="120000"/>
              </a:lnSpc>
              <a:spcAft>
                <a:spcPts val="400"/>
              </a:spcAft>
            </a:pPr>
            <a:r>
              <a:rPr kumimoji="1" lang="ja-JP" altLang="en-US" sz="1100" b="1">
                <a:latin typeface="+mn-ea"/>
              </a:rPr>
              <a:t>サービス内容や機能をふまえて特長を</a:t>
            </a:r>
            <a:r>
              <a:rPr kumimoji="1" lang="en-US" altLang="ja-JP" sz="1100" b="1" dirty="0">
                <a:latin typeface="+mn-ea"/>
              </a:rPr>
              <a:t>3</a:t>
            </a:r>
            <a:r>
              <a:rPr kumimoji="1" lang="ja-JP" altLang="en-US" sz="1100" b="1">
                <a:latin typeface="+mn-ea"/>
              </a:rPr>
              <a:t>つ挙げる。</a:t>
            </a:r>
            <a:endParaRPr kumimoji="1" lang="en-US" altLang="ja-JP" sz="1100" b="1" dirty="0">
              <a:latin typeface="+mn-ea"/>
            </a:endParaRPr>
          </a:p>
          <a:p>
            <a:pPr>
              <a:lnSpc>
                <a:spcPct val="120000"/>
              </a:lnSpc>
              <a:spcAft>
                <a:spcPts val="400"/>
              </a:spcAft>
            </a:pPr>
            <a:r>
              <a:rPr kumimoji="1" lang="ja-JP" altLang="en-US" sz="1100" b="1">
                <a:latin typeface="+mn-ea"/>
              </a:rPr>
              <a:t>前述の「よくある課題」に対して解決できることを記載する。</a:t>
            </a:r>
            <a:endParaRPr kumimoji="1" lang="ja-JP" altLang="en-US" sz="1100" b="1" dirty="0">
              <a:latin typeface="+mn-ea"/>
            </a:endParaRPr>
          </a:p>
        </p:txBody>
      </p:sp>
      <p:sp>
        <p:nvSpPr>
          <p:cNvPr id="48" name="角丸四角形 47">
            <a:extLst>
              <a:ext uri="{FF2B5EF4-FFF2-40B4-BE49-F238E27FC236}">
                <a16:creationId xmlns:a16="http://schemas.microsoft.com/office/drawing/2014/main" id="{E6F53685-10F4-E74B-A7F9-79E1502F3BAB}"/>
              </a:ext>
            </a:extLst>
          </p:cNvPr>
          <p:cNvSpPr/>
          <p:nvPr/>
        </p:nvSpPr>
        <p:spPr>
          <a:xfrm>
            <a:off x="539837" y="2448244"/>
            <a:ext cx="6480000" cy="1260000"/>
          </a:xfrm>
          <a:prstGeom prst="roundRect">
            <a:avLst>
              <a:gd name="adj" fmla="val 582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CA2F9579-1C9A-724E-B056-0A73FCBDCF5D}"/>
              </a:ext>
            </a:extLst>
          </p:cNvPr>
          <p:cNvSpPr txBox="1"/>
          <p:nvPr/>
        </p:nvSpPr>
        <p:spPr>
          <a:xfrm>
            <a:off x="1087669" y="2623451"/>
            <a:ext cx="4860000" cy="36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r>
              <a:rPr lang="ja-JP" altLang="en-US" sz="1600" b="1"/>
              <a:t>○○○○で作業効率アップ</a:t>
            </a:r>
            <a:endParaRPr lang="ja-JP" altLang="en-US" sz="1600" b="1" dirty="0"/>
          </a:p>
        </p:txBody>
      </p:sp>
      <p:pic>
        <p:nvPicPr>
          <p:cNvPr id="52" name="グラフィックス 51" descr="バッジ: チェックマーク 1 単色塗りつぶし">
            <a:extLst>
              <a:ext uri="{FF2B5EF4-FFF2-40B4-BE49-F238E27FC236}">
                <a16:creationId xmlns:a16="http://schemas.microsoft.com/office/drawing/2014/main" id="{984E292C-4502-ED45-BADB-1A1E63781577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27669" y="2620152"/>
            <a:ext cx="360000" cy="360000"/>
          </a:xfrm>
          <a:prstGeom prst="rect">
            <a:avLst/>
          </a:prstGeom>
        </p:spPr>
      </p:pic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DB002986-EF18-A742-913E-4ED3AFD7A2E5}"/>
              </a:ext>
            </a:extLst>
          </p:cNvPr>
          <p:cNvSpPr txBox="1"/>
          <p:nvPr/>
        </p:nvSpPr>
        <p:spPr>
          <a:xfrm>
            <a:off x="727669" y="3061970"/>
            <a:ext cx="5220000" cy="456535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>
              <a:lnSpc>
                <a:spcPct val="120000"/>
              </a:lnSpc>
              <a:spcAft>
                <a:spcPts val="400"/>
              </a:spcAft>
            </a:pPr>
            <a:r>
              <a:rPr kumimoji="1" lang="ja-JP" altLang="en-US" sz="1100" b="1">
                <a:latin typeface="+mn-ea"/>
              </a:rPr>
              <a:t>サービス内容や機能をふまえて特長を</a:t>
            </a:r>
            <a:r>
              <a:rPr kumimoji="1" lang="en-US" altLang="ja-JP" sz="1100" b="1" dirty="0">
                <a:latin typeface="+mn-ea"/>
              </a:rPr>
              <a:t>3</a:t>
            </a:r>
            <a:r>
              <a:rPr kumimoji="1" lang="ja-JP" altLang="en-US" sz="1100" b="1">
                <a:latin typeface="+mn-ea"/>
              </a:rPr>
              <a:t>つ挙げる。</a:t>
            </a:r>
            <a:endParaRPr kumimoji="1" lang="en-US" altLang="ja-JP" sz="1100" b="1" dirty="0">
              <a:latin typeface="+mn-ea"/>
            </a:endParaRPr>
          </a:p>
          <a:p>
            <a:pPr>
              <a:lnSpc>
                <a:spcPct val="120000"/>
              </a:lnSpc>
              <a:spcAft>
                <a:spcPts val="400"/>
              </a:spcAft>
            </a:pPr>
            <a:r>
              <a:rPr kumimoji="1" lang="ja-JP" altLang="en-US" sz="1100" b="1">
                <a:latin typeface="+mn-ea"/>
              </a:rPr>
              <a:t>前述の「よくある課題」に対して解決できることを記載する。</a:t>
            </a:r>
            <a:endParaRPr kumimoji="1" lang="ja-JP" altLang="en-US" sz="1100" b="1" dirty="0">
              <a:latin typeface="+mn-ea"/>
            </a:endParaRPr>
          </a:p>
        </p:txBody>
      </p:sp>
      <p:sp>
        <p:nvSpPr>
          <p:cNvPr id="56" name="角丸四角形 55">
            <a:extLst>
              <a:ext uri="{FF2B5EF4-FFF2-40B4-BE49-F238E27FC236}">
                <a16:creationId xmlns:a16="http://schemas.microsoft.com/office/drawing/2014/main" id="{A400AF20-7A75-A741-B12C-1691B2BEF5BE}"/>
              </a:ext>
            </a:extLst>
          </p:cNvPr>
          <p:cNvSpPr/>
          <p:nvPr/>
        </p:nvSpPr>
        <p:spPr>
          <a:xfrm>
            <a:off x="539837" y="3888090"/>
            <a:ext cx="6480000" cy="1260000"/>
          </a:xfrm>
          <a:prstGeom prst="roundRect">
            <a:avLst>
              <a:gd name="adj" fmla="val 582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4E4D1621-3E4C-8249-9B6B-F7F9148C95DB}"/>
              </a:ext>
            </a:extLst>
          </p:cNvPr>
          <p:cNvSpPr txBox="1"/>
          <p:nvPr/>
        </p:nvSpPr>
        <p:spPr>
          <a:xfrm>
            <a:off x="1087669" y="4063297"/>
            <a:ext cx="4860000" cy="36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r>
              <a:rPr lang="ja-JP" altLang="en-US" sz="1600" b="1"/>
              <a:t>○○○○で売上拡大</a:t>
            </a:r>
            <a:endParaRPr lang="ja-JP" altLang="en-US" sz="1600" b="1" dirty="0"/>
          </a:p>
        </p:txBody>
      </p:sp>
      <p:pic>
        <p:nvPicPr>
          <p:cNvPr id="60" name="グラフィックス 59" descr="バッジ: チェックマーク 1 単色塗りつぶし">
            <a:extLst>
              <a:ext uri="{FF2B5EF4-FFF2-40B4-BE49-F238E27FC236}">
                <a16:creationId xmlns:a16="http://schemas.microsoft.com/office/drawing/2014/main" id="{D1E4C61E-A96C-7243-81C6-81771B3F2509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27669" y="4059998"/>
            <a:ext cx="360000" cy="360000"/>
          </a:xfrm>
          <a:prstGeom prst="rect">
            <a:avLst/>
          </a:prstGeom>
        </p:spPr>
      </p:pic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31B7023A-8DA8-6643-827F-DE319CB0A9FE}"/>
              </a:ext>
            </a:extLst>
          </p:cNvPr>
          <p:cNvSpPr txBox="1"/>
          <p:nvPr/>
        </p:nvSpPr>
        <p:spPr>
          <a:xfrm>
            <a:off x="727669" y="4501816"/>
            <a:ext cx="5220000" cy="456535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>
              <a:lnSpc>
                <a:spcPct val="120000"/>
              </a:lnSpc>
              <a:spcAft>
                <a:spcPts val="400"/>
              </a:spcAft>
            </a:pPr>
            <a:r>
              <a:rPr kumimoji="1" lang="ja-JP" altLang="en-US" sz="1100" b="1">
                <a:latin typeface="+mn-ea"/>
              </a:rPr>
              <a:t>サービス内容や機能をふまえて特長を</a:t>
            </a:r>
            <a:r>
              <a:rPr kumimoji="1" lang="en-US" altLang="ja-JP" sz="1100" b="1" dirty="0">
                <a:latin typeface="+mn-ea"/>
              </a:rPr>
              <a:t>3</a:t>
            </a:r>
            <a:r>
              <a:rPr kumimoji="1" lang="ja-JP" altLang="en-US" sz="1100" b="1">
                <a:latin typeface="+mn-ea"/>
              </a:rPr>
              <a:t>つ挙げる。</a:t>
            </a:r>
            <a:endParaRPr kumimoji="1" lang="en-US" altLang="ja-JP" sz="1100" b="1" dirty="0">
              <a:latin typeface="+mn-ea"/>
            </a:endParaRPr>
          </a:p>
          <a:p>
            <a:pPr>
              <a:lnSpc>
                <a:spcPct val="120000"/>
              </a:lnSpc>
              <a:spcAft>
                <a:spcPts val="400"/>
              </a:spcAft>
            </a:pPr>
            <a:r>
              <a:rPr kumimoji="1" lang="ja-JP" altLang="en-US" sz="1100" b="1">
                <a:latin typeface="+mn-ea"/>
              </a:rPr>
              <a:t>前述の「よくある課題」に対して解決できることを記載する。</a:t>
            </a:r>
            <a:endParaRPr kumimoji="1" lang="ja-JP" altLang="en-US" sz="1100" b="1" dirty="0">
              <a:latin typeface="+mn-ea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61363AB9-674B-A04B-BBCC-0A59D8DF06DD}"/>
              </a:ext>
            </a:extLst>
          </p:cNvPr>
          <p:cNvSpPr txBox="1"/>
          <p:nvPr/>
        </p:nvSpPr>
        <p:spPr>
          <a:xfrm>
            <a:off x="534318" y="433744"/>
            <a:ext cx="648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1600" b="1">
                <a:latin typeface="+mn-ea"/>
              </a:rPr>
              <a:t>サービスの特長</a:t>
            </a:r>
            <a:endParaRPr lang="en-US" altLang="ja-JP" sz="1600" b="1" dirty="0">
              <a:latin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D3AE000-7E93-5A4C-9B60-D0E630765E5A}"/>
              </a:ext>
            </a:extLst>
          </p:cNvPr>
          <p:cNvSpPr/>
          <p:nvPr/>
        </p:nvSpPr>
        <p:spPr>
          <a:xfrm>
            <a:off x="6004006" y="1244209"/>
            <a:ext cx="828000" cy="82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/>
              <a:t>icon</a:t>
            </a:r>
            <a:endParaRPr kumimoji="1" lang="ja-JP" altLang="en-US" sz="1100"/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AA9D7555-08C5-4E42-9E2E-D6F567CE5DED}"/>
              </a:ext>
            </a:extLst>
          </p:cNvPr>
          <p:cNvSpPr/>
          <p:nvPr/>
        </p:nvSpPr>
        <p:spPr>
          <a:xfrm>
            <a:off x="6004006" y="2670909"/>
            <a:ext cx="828000" cy="82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/>
              <a:t>icon</a:t>
            </a:r>
            <a:endParaRPr kumimoji="1" lang="ja-JP" altLang="en-US" sz="1100"/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44EEC796-C4E2-1345-A9A9-284B91385B82}"/>
              </a:ext>
            </a:extLst>
          </p:cNvPr>
          <p:cNvSpPr/>
          <p:nvPr/>
        </p:nvSpPr>
        <p:spPr>
          <a:xfrm>
            <a:off x="6004006" y="4110217"/>
            <a:ext cx="828000" cy="82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/>
              <a:t>icon</a:t>
            </a:r>
            <a:endParaRPr kumimoji="1" lang="ja-JP" altLang="en-US" sz="1100"/>
          </a:p>
        </p:txBody>
      </p:sp>
    </p:spTree>
    <p:extLst>
      <p:ext uri="{BB962C8B-B14F-4D97-AF65-F5344CB8AC3E}">
        <p14:creationId xmlns:p14="http://schemas.microsoft.com/office/powerpoint/2010/main" val="3044596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C5EA389F-E359-66CB-32BC-F7E9783CFC50}"/>
              </a:ext>
            </a:extLst>
          </p:cNvPr>
          <p:cNvSpPr/>
          <p:nvPr/>
        </p:nvSpPr>
        <p:spPr>
          <a:xfrm>
            <a:off x="545930" y="7118228"/>
            <a:ext cx="1980000" cy="158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en-US" altLang="ja-JP" sz="1100" b="1" dirty="0">
              <a:solidFill>
                <a:schemeClr val="bg1"/>
              </a:solidFill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6B373429-1359-BA32-49D5-FB5A4D100971}"/>
              </a:ext>
            </a:extLst>
          </p:cNvPr>
          <p:cNvSpPr/>
          <p:nvPr/>
        </p:nvSpPr>
        <p:spPr>
          <a:xfrm>
            <a:off x="542146" y="5691473"/>
            <a:ext cx="6480000" cy="54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t"/>
          <a:lstStyle/>
          <a:p>
            <a:pPr>
              <a:spcAft>
                <a:spcPts val="400"/>
              </a:spcAft>
            </a:pP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B7C18A3-8468-9143-8DB7-449BD6760071}"/>
              </a:ext>
            </a:extLst>
          </p:cNvPr>
          <p:cNvSpPr/>
          <p:nvPr/>
        </p:nvSpPr>
        <p:spPr>
          <a:xfrm>
            <a:off x="-10594" y="9247205"/>
            <a:ext cx="7570269" cy="144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E3499B4-400B-A94A-9105-EFA9ED1780EA}"/>
              </a:ext>
            </a:extLst>
          </p:cNvPr>
          <p:cNvSpPr/>
          <p:nvPr/>
        </p:nvSpPr>
        <p:spPr>
          <a:xfrm>
            <a:off x="553183" y="892577"/>
            <a:ext cx="198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ctr"/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+mn-ea"/>
              </a:rPr>
              <a:t>写真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BCB26FE-8248-EF4C-AFAE-BC1C56D7DB4A}"/>
              </a:ext>
            </a:extLst>
          </p:cNvPr>
          <p:cNvSpPr/>
          <p:nvPr/>
        </p:nvSpPr>
        <p:spPr>
          <a:xfrm>
            <a:off x="2795853" y="892577"/>
            <a:ext cx="198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ctr"/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+mn-ea"/>
              </a:rPr>
              <a:t>写真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7694CEA-0835-CF46-8DA3-723C8ABB1F0F}"/>
              </a:ext>
            </a:extLst>
          </p:cNvPr>
          <p:cNvSpPr/>
          <p:nvPr/>
        </p:nvSpPr>
        <p:spPr>
          <a:xfrm>
            <a:off x="5026492" y="892578"/>
            <a:ext cx="198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ctr"/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+mn-ea"/>
              </a:rPr>
              <a:t>写真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5F5B57F-FD9B-894E-AC10-4D33E5CDD707}"/>
              </a:ext>
            </a:extLst>
          </p:cNvPr>
          <p:cNvSpPr txBox="1"/>
          <p:nvPr/>
        </p:nvSpPr>
        <p:spPr>
          <a:xfrm>
            <a:off x="553183" y="2064088"/>
            <a:ext cx="1980000" cy="574516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1200" b="1">
                <a:latin typeface="+mn-ea"/>
              </a:rPr>
              <a:t>作業の効率化で○○</a:t>
            </a:r>
            <a:r>
              <a:rPr lang="en-US" altLang="ja-JP" sz="1200" b="1" dirty="0">
                <a:latin typeface="+mn-ea"/>
              </a:rPr>
              <a:t>%</a:t>
            </a:r>
            <a:r>
              <a:rPr lang="ja-JP" altLang="en-US" sz="1200" b="1">
                <a:latin typeface="+mn-ea"/>
              </a:rPr>
              <a:t>の</a:t>
            </a:r>
            <a:endParaRPr lang="en-US" altLang="ja-JP" sz="1200" b="1" dirty="0">
              <a:latin typeface="+mn-ea"/>
            </a:endParaRPr>
          </a:p>
          <a:p>
            <a:pPr algn="ctr">
              <a:spcAft>
                <a:spcPts val="400"/>
              </a:spcAft>
            </a:pPr>
            <a:r>
              <a:rPr lang="ja-JP" altLang="en-US" sz="1200" b="1">
                <a:latin typeface="+mn-ea"/>
              </a:rPr>
              <a:t>コスト削減に成功</a:t>
            </a:r>
            <a:endParaRPr lang="en-US" altLang="ja-JP" sz="1200" b="1" dirty="0">
              <a:latin typeface="+mn-ea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9E5C420-FCD4-2C41-A0BA-2300AA58C7BB}"/>
              </a:ext>
            </a:extLst>
          </p:cNvPr>
          <p:cNvSpPr txBox="1"/>
          <p:nvPr/>
        </p:nvSpPr>
        <p:spPr>
          <a:xfrm>
            <a:off x="5026491" y="2063549"/>
            <a:ext cx="1980000" cy="574516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1200" b="1">
                <a:latin typeface="+mn-ea"/>
              </a:rPr>
              <a:t>○○の質が向上し、</a:t>
            </a:r>
            <a:endParaRPr lang="en-US" altLang="ja-JP" sz="1200" b="1" dirty="0">
              <a:latin typeface="+mn-ea"/>
            </a:endParaRPr>
          </a:p>
          <a:p>
            <a:pPr algn="ctr">
              <a:spcAft>
                <a:spcPts val="400"/>
              </a:spcAft>
            </a:pPr>
            <a:r>
              <a:rPr lang="ja-JP" altLang="en-US" sz="1200" b="1">
                <a:latin typeface="+mn-ea"/>
              </a:rPr>
              <a:t>売上○倍を達成</a:t>
            </a:r>
            <a:endParaRPr lang="en-US" altLang="ja-JP" sz="1200" b="1" dirty="0">
              <a:latin typeface="+mn-ea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4A12104-2F8D-B74B-B16E-427521BD4D82}"/>
              </a:ext>
            </a:extLst>
          </p:cNvPr>
          <p:cNvSpPr txBox="1"/>
          <p:nvPr/>
        </p:nvSpPr>
        <p:spPr>
          <a:xfrm>
            <a:off x="2795853" y="2063549"/>
            <a:ext cx="1980000" cy="574516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1200" b="1">
                <a:latin typeface="+mn-ea"/>
              </a:rPr>
              <a:t>○○の効率化で</a:t>
            </a:r>
            <a:endParaRPr lang="en-US" altLang="ja-JP" sz="1200" b="1" dirty="0">
              <a:latin typeface="+mn-ea"/>
            </a:endParaRPr>
          </a:p>
          <a:p>
            <a:pPr algn="ctr">
              <a:spcAft>
                <a:spcPts val="400"/>
              </a:spcAft>
            </a:pPr>
            <a:r>
              <a:rPr lang="ja-JP" altLang="en-US" sz="1200" b="1">
                <a:latin typeface="+mn-ea"/>
              </a:rPr>
              <a:t>本来の業務に集中できた</a:t>
            </a:r>
            <a:endParaRPr lang="en-US" altLang="ja-JP" sz="1200" b="1" dirty="0">
              <a:latin typeface="+mn-ea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16859127-A2C8-804E-835C-ED893348CA8F}"/>
              </a:ext>
            </a:extLst>
          </p:cNvPr>
          <p:cNvSpPr/>
          <p:nvPr/>
        </p:nvSpPr>
        <p:spPr>
          <a:xfrm>
            <a:off x="553183" y="2727808"/>
            <a:ext cx="1980000" cy="54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 sz="16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B2DC3633-905B-7845-9FDE-FD9924FB9364}"/>
              </a:ext>
            </a:extLst>
          </p:cNvPr>
          <p:cNvSpPr txBox="1"/>
          <p:nvPr/>
        </p:nvSpPr>
        <p:spPr>
          <a:xfrm>
            <a:off x="643183" y="2819219"/>
            <a:ext cx="1800000" cy="2304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1000" b="1">
                <a:latin typeface="+mn-ea"/>
              </a:rPr>
              <a:t>株式会社○○○○○○</a:t>
            </a:r>
            <a:endParaRPr lang="en-US" altLang="ja-JP" sz="1000" b="1" dirty="0">
              <a:latin typeface="+mn-ea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126D3B17-4855-2E45-ACF0-7215991A24FF}"/>
              </a:ext>
            </a:extLst>
          </p:cNvPr>
          <p:cNvSpPr txBox="1"/>
          <p:nvPr/>
        </p:nvSpPr>
        <p:spPr>
          <a:xfrm>
            <a:off x="643183" y="3029304"/>
            <a:ext cx="1800000" cy="18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700">
                <a:latin typeface="+mn-ea"/>
              </a:rPr>
              <a:t>業種：○○○／従業員数：</a:t>
            </a:r>
            <a:r>
              <a:rPr lang="en-US" altLang="ja-JP" sz="700" dirty="0">
                <a:latin typeface="+mn-ea"/>
              </a:rPr>
              <a:t>0,000</a:t>
            </a:r>
            <a:r>
              <a:rPr lang="ja-JP" altLang="en-US" sz="700">
                <a:latin typeface="+mn-ea"/>
              </a:rPr>
              <a:t>名</a:t>
            </a:r>
            <a:endParaRPr lang="en-US" altLang="ja-JP" sz="700" dirty="0">
              <a:latin typeface="+mn-ea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D5BD6EC8-4B2A-1D4F-B352-EBCEF2C034E7}"/>
              </a:ext>
            </a:extLst>
          </p:cNvPr>
          <p:cNvSpPr/>
          <p:nvPr/>
        </p:nvSpPr>
        <p:spPr>
          <a:xfrm>
            <a:off x="2795853" y="2727808"/>
            <a:ext cx="1980000" cy="54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 sz="16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26395F3-3B6F-344B-A24F-82F8662D2BBE}"/>
              </a:ext>
            </a:extLst>
          </p:cNvPr>
          <p:cNvSpPr txBox="1"/>
          <p:nvPr/>
        </p:nvSpPr>
        <p:spPr>
          <a:xfrm>
            <a:off x="2885853" y="2819219"/>
            <a:ext cx="1800000" cy="2304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1000" b="1">
                <a:latin typeface="+mn-ea"/>
              </a:rPr>
              <a:t>株式会社○○○○○○</a:t>
            </a:r>
            <a:endParaRPr lang="en-US" altLang="ja-JP" sz="1000" b="1" dirty="0">
              <a:latin typeface="+mn-ea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9C8A8C47-C3A0-8E48-93C8-2A5BD33AF659}"/>
              </a:ext>
            </a:extLst>
          </p:cNvPr>
          <p:cNvSpPr txBox="1"/>
          <p:nvPr/>
        </p:nvSpPr>
        <p:spPr>
          <a:xfrm>
            <a:off x="2885853" y="3029304"/>
            <a:ext cx="1800000" cy="18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700">
                <a:latin typeface="+mn-ea"/>
              </a:rPr>
              <a:t>業種：○○○／従業員数：</a:t>
            </a:r>
            <a:r>
              <a:rPr lang="en-US" altLang="ja-JP" sz="700" dirty="0">
                <a:latin typeface="+mn-ea"/>
              </a:rPr>
              <a:t>0,000</a:t>
            </a:r>
            <a:r>
              <a:rPr lang="ja-JP" altLang="en-US" sz="700">
                <a:latin typeface="+mn-ea"/>
              </a:rPr>
              <a:t>名</a:t>
            </a:r>
            <a:endParaRPr lang="en-US" altLang="ja-JP" sz="700" dirty="0">
              <a:latin typeface="+mn-ea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A7586C15-0E12-F145-9442-28CEEEA2E962}"/>
              </a:ext>
            </a:extLst>
          </p:cNvPr>
          <p:cNvSpPr/>
          <p:nvPr/>
        </p:nvSpPr>
        <p:spPr>
          <a:xfrm>
            <a:off x="5026491" y="2727808"/>
            <a:ext cx="1980000" cy="54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 sz="16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4264500E-0070-1748-B236-B439B275AF86}"/>
              </a:ext>
            </a:extLst>
          </p:cNvPr>
          <p:cNvSpPr txBox="1"/>
          <p:nvPr/>
        </p:nvSpPr>
        <p:spPr>
          <a:xfrm>
            <a:off x="5116491" y="2819219"/>
            <a:ext cx="1800000" cy="2304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1000" b="1">
                <a:latin typeface="+mn-ea"/>
              </a:rPr>
              <a:t>株式会社○○○○○○</a:t>
            </a:r>
            <a:endParaRPr lang="en-US" altLang="ja-JP" sz="1000" b="1" dirty="0">
              <a:latin typeface="+mn-ea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A2D382B9-25F7-C648-B710-B21EB241988B}"/>
              </a:ext>
            </a:extLst>
          </p:cNvPr>
          <p:cNvSpPr txBox="1"/>
          <p:nvPr/>
        </p:nvSpPr>
        <p:spPr>
          <a:xfrm>
            <a:off x="5116491" y="3029304"/>
            <a:ext cx="1800000" cy="18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700">
                <a:latin typeface="+mn-ea"/>
              </a:rPr>
              <a:t>業種：○○○／従業員数：</a:t>
            </a:r>
            <a:r>
              <a:rPr lang="en-US" altLang="ja-JP" sz="700" dirty="0">
                <a:latin typeface="+mn-ea"/>
              </a:rPr>
              <a:t>0,000</a:t>
            </a:r>
            <a:r>
              <a:rPr lang="ja-JP" altLang="en-US" sz="700">
                <a:latin typeface="+mn-ea"/>
              </a:rPr>
              <a:t>名</a:t>
            </a:r>
            <a:endParaRPr lang="en-US" altLang="ja-JP" sz="700" dirty="0">
              <a:latin typeface="+mn-ea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1A5F8EFD-140C-6A47-9250-C81306766DBA}"/>
              </a:ext>
            </a:extLst>
          </p:cNvPr>
          <p:cNvSpPr txBox="1"/>
          <p:nvPr/>
        </p:nvSpPr>
        <p:spPr>
          <a:xfrm>
            <a:off x="534318" y="5206448"/>
            <a:ext cx="648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1600" b="1">
                <a:latin typeface="+mn-ea"/>
              </a:rPr>
              <a:t>料金</a:t>
            </a:r>
            <a:endParaRPr lang="en-US" altLang="ja-JP" sz="1600" b="1" dirty="0">
              <a:latin typeface="+mn-ea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3446ED1A-2B85-FD4F-80A1-DE3A70E47FDE}"/>
              </a:ext>
            </a:extLst>
          </p:cNvPr>
          <p:cNvSpPr txBox="1"/>
          <p:nvPr/>
        </p:nvSpPr>
        <p:spPr>
          <a:xfrm>
            <a:off x="560665" y="9494852"/>
            <a:ext cx="2988000" cy="288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ja-JP" altLang="en-US" sz="1400" b="1">
                <a:solidFill>
                  <a:schemeClr val="bg1"/>
                </a:solidFill>
                <a:latin typeface="+mn-ea"/>
              </a:rPr>
              <a:t>株式会社○○○○○</a:t>
            </a:r>
            <a:endParaRPr lang="en-US" altLang="ja-JP" sz="14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FBF0562-2AD4-7944-9CD4-8A6241728137}"/>
              </a:ext>
            </a:extLst>
          </p:cNvPr>
          <p:cNvSpPr txBox="1"/>
          <p:nvPr/>
        </p:nvSpPr>
        <p:spPr>
          <a:xfrm>
            <a:off x="553183" y="9827545"/>
            <a:ext cx="2988000" cy="451406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pPr>
              <a:spcAft>
                <a:spcPts val="400"/>
              </a:spcAft>
            </a:pPr>
            <a:r>
              <a:rPr lang="ja-JP" altLang="en-US" sz="1000" b="1">
                <a:solidFill>
                  <a:schemeClr val="bg1"/>
                </a:solidFill>
                <a:latin typeface="+mn-ea"/>
              </a:rPr>
              <a:t>〒</a:t>
            </a:r>
            <a:r>
              <a:rPr lang="en-US" altLang="ja-JP" sz="1000" b="1" dirty="0">
                <a:solidFill>
                  <a:schemeClr val="bg1"/>
                </a:solidFill>
                <a:latin typeface="+mn-ea"/>
              </a:rPr>
              <a:t>000-0000</a:t>
            </a:r>
          </a:p>
          <a:p>
            <a:pPr>
              <a:spcAft>
                <a:spcPts val="400"/>
              </a:spcAft>
            </a:pPr>
            <a:r>
              <a:rPr lang="ja-JP" altLang="en-US" sz="1000" b="1">
                <a:solidFill>
                  <a:schemeClr val="bg1"/>
                </a:solidFill>
                <a:latin typeface="+mn-ea"/>
              </a:rPr>
              <a:t>東京都○○○区○○○○一丁目○○○○ビル○階</a:t>
            </a:r>
            <a:endParaRPr lang="en-US" altLang="ja-JP" sz="10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3B50E00F-047D-CB4F-A94D-38F8BBCBBE4D}"/>
              </a:ext>
            </a:extLst>
          </p:cNvPr>
          <p:cNvSpPr txBox="1"/>
          <p:nvPr/>
        </p:nvSpPr>
        <p:spPr>
          <a:xfrm>
            <a:off x="3944875" y="10062951"/>
            <a:ext cx="3060000" cy="216000"/>
          </a:xfrm>
          <a:prstGeom prst="rect">
            <a:avLst/>
          </a:prstGeom>
          <a:noFill/>
        </p:spPr>
        <p:txBody>
          <a:bodyPr wrap="square" lIns="72000" tIns="36000" rIns="72000" bIns="36000" rtlCol="0" anchor="ctr">
            <a:normAutofit lnSpcReduction="10000"/>
          </a:bodyPr>
          <a:lstStyle/>
          <a:p>
            <a:pPr>
              <a:spcAft>
                <a:spcPts val="400"/>
              </a:spcAft>
            </a:pPr>
            <a:r>
              <a:rPr lang="en-US" altLang="ja-JP" sz="1000" b="1" dirty="0">
                <a:solidFill>
                  <a:schemeClr val="bg1"/>
                </a:solidFill>
                <a:latin typeface="+mn-ea"/>
              </a:rPr>
              <a:t>URL</a:t>
            </a:r>
            <a:r>
              <a:rPr lang="ja-JP" altLang="en-US" sz="1000" b="1">
                <a:solidFill>
                  <a:schemeClr val="bg1"/>
                </a:solidFill>
                <a:latin typeface="+mn-ea"/>
              </a:rPr>
              <a:t>：</a:t>
            </a:r>
            <a:r>
              <a:rPr lang="en-US" altLang="ja-JP" sz="1000" b="1" dirty="0">
                <a:solidFill>
                  <a:schemeClr val="bg1"/>
                </a:solidFill>
                <a:latin typeface="+mn-ea"/>
              </a:rPr>
              <a:t>https://</a:t>
            </a:r>
            <a:r>
              <a:rPr lang="en-US" altLang="ja-JP" sz="1000" b="1" dirty="0" err="1">
                <a:solidFill>
                  <a:schemeClr val="bg1"/>
                </a:solidFill>
                <a:latin typeface="+mn-ea"/>
              </a:rPr>
              <a:t>xxxxxxxxxxx.co.jp</a:t>
            </a:r>
            <a:endParaRPr lang="en-US" altLang="ja-JP" sz="10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D8614307-4D0F-DB4C-8562-F3BDA9F65DFA}"/>
              </a:ext>
            </a:extLst>
          </p:cNvPr>
          <p:cNvSpPr txBox="1"/>
          <p:nvPr/>
        </p:nvSpPr>
        <p:spPr>
          <a:xfrm>
            <a:off x="4120839" y="9494852"/>
            <a:ext cx="2884036" cy="288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>
              <a:lnSpc>
                <a:spcPct val="110000"/>
              </a:lnSpc>
              <a:spcAft>
                <a:spcPts val="400"/>
              </a:spcAft>
            </a:pPr>
            <a:r>
              <a:rPr lang="en-US" altLang="ja-JP" sz="1400" b="1" dirty="0">
                <a:solidFill>
                  <a:schemeClr val="bg1"/>
                </a:solidFill>
                <a:latin typeface="+mn-ea"/>
              </a:rPr>
              <a:t>0123-456-7890</a:t>
            </a:r>
            <a:r>
              <a:rPr lang="ja-JP" altLang="en-US" sz="800">
                <a:solidFill>
                  <a:schemeClr val="bg1"/>
                </a:solidFill>
                <a:latin typeface="+mn-ea"/>
              </a:rPr>
              <a:t>（受付：平日</a:t>
            </a:r>
            <a:r>
              <a:rPr lang="en-US" altLang="ja-JP" sz="800" dirty="0">
                <a:solidFill>
                  <a:schemeClr val="bg1"/>
                </a:solidFill>
                <a:latin typeface="+mn-ea"/>
              </a:rPr>
              <a:t>00:00〜00:00</a:t>
            </a:r>
            <a:r>
              <a:rPr lang="ja-JP" altLang="en-US" sz="800">
                <a:solidFill>
                  <a:schemeClr val="bg1"/>
                </a:solidFill>
                <a:latin typeface="+mn-ea"/>
              </a:rPr>
              <a:t>）</a:t>
            </a:r>
            <a:endParaRPr lang="en-US" altLang="ja-JP" sz="10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8E84A28F-DAE1-544D-89B2-83980A6B9B71}"/>
              </a:ext>
            </a:extLst>
          </p:cNvPr>
          <p:cNvSpPr txBox="1"/>
          <p:nvPr/>
        </p:nvSpPr>
        <p:spPr>
          <a:xfrm>
            <a:off x="3944875" y="9827545"/>
            <a:ext cx="3060000" cy="216000"/>
          </a:xfrm>
          <a:prstGeom prst="rect">
            <a:avLst/>
          </a:prstGeom>
          <a:noFill/>
        </p:spPr>
        <p:txBody>
          <a:bodyPr wrap="square" lIns="72000" tIns="36000" rIns="72000" bIns="36000" rtlCol="0" anchor="ctr">
            <a:normAutofit lnSpcReduction="10000"/>
          </a:bodyPr>
          <a:lstStyle/>
          <a:p>
            <a:pPr>
              <a:spcAft>
                <a:spcPts val="400"/>
              </a:spcAft>
            </a:pPr>
            <a:r>
              <a:rPr lang="en-US" altLang="ja-JP" sz="1000" b="1" dirty="0">
                <a:solidFill>
                  <a:schemeClr val="bg1"/>
                </a:solidFill>
                <a:latin typeface="+mn-ea"/>
              </a:rPr>
              <a:t>E-Mail. </a:t>
            </a:r>
            <a:r>
              <a:rPr lang="en-US" altLang="ja-JP" sz="1000" b="1" dirty="0" err="1">
                <a:solidFill>
                  <a:schemeClr val="bg1"/>
                </a:solidFill>
                <a:latin typeface="+mn-ea"/>
              </a:rPr>
              <a:t>xxxxxxxxxx@yyyyy.co.jp</a:t>
            </a:r>
            <a:endParaRPr lang="en-US" altLang="ja-JP" sz="1000" b="1" dirty="0">
              <a:solidFill>
                <a:schemeClr val="bg1"/>
              </a:solidFill>
              <a:latin typeface="+mn-ea"/>
            </a:endParaRPr>
          </a:p>
        </p:txBody>
      </p:sp>
      <p:pic>
        <p:nvPicPr>
          <p:cNvPr id="58" name="グラフィックス 57" descr="受話器 単色塗りつぶし">
            <a:extLst>
              <a:ext uri="{FF2B5EF4-FFF2-40B4-BE49-F238E27FC236}">
                <a16:creationId xmlns:a16="http://schemas.microsoft.com/office/drawing/2014/main" id="{D0EE0287-6A19-E64B-AB9F-95164D69DEE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47788" y="9537676"/>
            <a:ext cx="216000" cy="216000"/>
          </a:xfrm>
          <a:prstGeom prst="rect">
            <a:avLst/>
          </a:prstGeom>
        </p:spPr>
      </p:pic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19E9DF85-FA8C-9D4D-9C24-C9C9A40AE715}"/>
              </a:ext>
            </a:extLst>
          </p:cNvPr>
          <p:cNvSpPr/>
          <p:nvPr/>
        </p:nvSpPr>
        <p:spPr>
          <a:xfrm>
            <a:off x="542146" y="3970251"/>
            <a:ext cx="1512000" cy="46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支援企業</a:t>
            </a:r>
            <a:endParaRPr kumimoji="1" lang="en-US" altLang="ja-JP" sz="1100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ロゴマーク</a:t>
            </a:r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913113DA-5A5F-3E4A-B115-4D5D8FCD196D}"/>
              </a:ext>
            </a:extLst>
          </p:cNvPr>
          <p:cNvSpPr/>
          <p:nvPr/>
        </p:nvSpPr>
        <p:spPr>
          <a:xfrm>
            <a:off x="2200091" y="3965869"/>
            <a:ext cx="1512000" cy="46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支援企業</a:t>
            </a:r>
            <a:endParaRPr kumimoji="1" lang="en-US" altLang="ja-JP" sz="1100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ロゴマーク</a:t>
            </a:r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7A31AE91-DF92-774C-9EBE-EADAB6B3FE31}"/>
              </a:ext>
            </a:extLst>
          </p:cNvPr>
          <p:cNvSpPr/>
          <p:nvPr/>
        </p:nvSpPr>
        <p:spPr>
          <a:xfrm>
            <a:off x="3858036" y="3965869"/>
            <a:ext cx="1512000" cy="46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支援企業</a:t>
            </a:r>
            <a:endParaRPr kumimoji="1" lang="en-US" altLang="ja-JP" sz="1100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ロゴマーク</a:t>
            </a:r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CC2878F5-B04F-5A4D-B287-14B703139E4B}"/>
              </a:ext>
            </a:extLst>
          </p:cNvPr>
          <p:cNvSpPr/>
          <p:nvPr/>
        </p:nvSpPr>
        <p:spPr>
          <a:xfrm>
            <a:off x="5515982" y="3965869"/>
            <a:ext cx="1512000" cy="46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支援企業</a:t>
            </a:r>
            <a:endParaRPr kumimoji="1" lang="en-US" altLang="ja-JP" sz="1100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ロゴマーク</a:t>
            </a:r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BD351502-798F-314A-B1DF-F87CD7656218}"/>
              </a:ext>
            </a:extLst>
          </p:cNvPr>
          <p:cNvSpPr txBox="1"/>
          <p:nvPr/>
        </p:nvSpPr>
        <p:spPr>
          <a:xfrm>
            <a:off x="542146" y="3480912"/>
            <a:ext cx="648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1600" b="1">
                <a:latin typeface="+mn-ea"/>
              </a:rPr>
              <a:t>導入実績</a:t>
            </a:r>
            <a:endParaRPr lang="en-US" altLang="ja-JP" sz="1600" b="1" dirty="0">
              <a:latin typeface="+mn-ea"/>
            </a:endParaRP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621E4EC6-4EDA-0D45-B4D4-6428782F36BD}"/>
              </a:ext>
            </a:extLst>
          </p:cNvPr>
          <p:cNvSpPr/>
          <p:nvPr/>
        </p:nvSpPr>
        <p:spPr>
          <a:xfrm>
            <a:off x="542146" y="4551766"/>
            <a:ext cx="1512000" cy="46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支援企業</a:t>
            </a:r>
            <a:endParaRPr kumimoji="1" lang="en-US" altLang="ja-JP" sz="1100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ロゴマーク</a:t>
            </a:r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17CDD34B-76F6-4E4E-A6F0-C5ECA24CDA00}"/>
              </a:ext>
            </a:extLst>
          </p:cNvPr>
          <p:cNvSpPr/>
          <p:nvPr/>
        </p:nvSpPr>
        <p:spPr>
          <a:xfrm>
            <a:off x="2200091" y="4547384"/>
            <a:ext cx="1512000" cy="46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支援企業</a:t>
            </a:r>
            <a:endParaRPr kumimoji="1" lang="en-US" altLang="ja-JP" sz="1100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ロゴマーク</a:t>
            </a:r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EF84DDC5-20A3-044E-9ADA-A0D0DFC4D2B3}"/>
              </a:ext>
            </a:extLst>
          </p:cNvPr>
          <p:cNvSpPr/>
          <p:nvPr/>
        </p:nvSpPr>
        <p:spPr>
          <a:xfrm>
            <a:off x="3858036" y="4547384"/>
            <a:ext cx="1512000" cy="46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支援企業</a:t>
            </a:r>
            <a:endParaRPr kumimoji="1" lang="en-US" altLang="ja-JP" sz="1100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ロゴマーク</a:t>
            </a:r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CBDD1A14-91BF-F746-A629-7A57AF68289A}"/>
              </a:ext>
            </a:extLst>
          </p:cNvPr>
          <p:cNvSpPr/>
          <p:nvPr/>
        </p:nvSpPr>
        <p:spPr>
          <a:xfrm>
            <a:off x="5515982" y="4547384"/>
            <a:ext cx="1512000" cy="46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支援企業</a:t>
            </a:r>
            <a:endParaRPr kumimoji="1" lang="en-US" altLang="ja-JP" sz="1100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ロゴマーク</a:t>
            </a:r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FDCF54D4-DFDD-494E-A09E-2E3881A81AD1}"/>
              </a:ext>
            </a:extLst>
          </p:cNvPr>
          <p:cNvSpPr/>
          <p:nvPr/>
        </p:nvSpPr>
        <p:spPr>
          <a:xfrm>
            <a:off x="-9593" y="-8882"/>
            <a:ext cx="7573021" cy="18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 sz="600" dirty="0">
              <a:solidFill>
                <a:schemeClr val="bg1"/>
              </a:solidFill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E35D8F13-688D-E84E-B43F-1DAAE2C6A113}"/>
              </a:ext>
            </a:extLst>
          </p:cNvPr>
          <p:cNvSpPr txBox="1"/>
          <p:nvPr/>
        </p:nvSpPr>
        <p:spPr>
          <a:xfrm>
            <a:off x="534318" y="433744"/>
            <a:ext cx="648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1600" b="1">
                <a:latin typeface="+mn-ea"/>
              </a:rPr>
              <a:t>お客様の声</a:t>
            </a:r>
            <a:endParaRPr lang="en-US" altLang="ja-JP" sz="1600" b="1" dirty="0">
              <a:latin typeface="+mn-ea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8C26209-469E-5193-1954-2C2BB980B0AA}"/>
              </a:ext>
            </a:extLst>
          </p:cNvPr>
          <p:cNvSpPr/>
          <p:nvPr/>
        </p:nvSpPr>
        <p:spPr>
          <a:xfrm>
            <a:off x="545930" y="6761145"/>
            <a:ext cx="1980000" cy="36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プラン</a:t>
            </a:r>
            <a:r>
              <a:rPr kumimoji="1" lang="en-US" altLang="ja-JP" sz="1100" b="1" dirty="0">
                <a:solidFill>
                  <a:schemeClr val="bg1"/>
                </a:solidFill>
              </a:rPr>
              <a:t> A</a:t>
            </a:r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2C18B3A-4437-2A8F-5051-2F7CAF1A0E64}"/>
              </a:ext>
            </a:extLst>
          </p:cNvPr>
          <p:cNvSpPr txBox="1"/>
          <p:nvPr/>
        </p:nvSpPr>
        <p:spPr>
          <a:xfrm>
            <a:off x="696415" y="7224207"/>
            <a:ext cx="1728000" cy="21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1050" b="1">
                <a:latin typeface="+mn-ea"/>
              </a:rPr>
              <a:t>○○○○な企業向け</a:t>
            </a:r>
            <a:endParaRPr lang="en-US" altLang="ja-JP" sz="1050" b="1" dirty="0">
              <a:latin typeface="+mn-ea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F59C7D9-934B-8A7F-511B-592285469C87}"/>
              </a:ext>
            </a:extLst>
          </p:cNvPr>
          <p:cNvSpPr txBox="1"/>
          <p:nvPr/>
        </p:nvSpPr>
        <p:spPr>
          <a:xfrm>
            <a:off x="696415" y="7451349"/>
            <a:ext cx="1728000" cy="36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spcAft>
                <a:spcPts val="400"/>
              </a:spcAft>
            </a:pPr>
            <a:r>
              <a:rPr lang="en-US" altLang="ja-JP" sz="2000" b="1" dirty="0">
                <a:latin typeface="+mn-ea"/>
              </a:rPr>
              <a:t>5</a:t>
            </a:r>
            <a:r>
              <a:rPr lang="ja-JP" altLang="en-US" sz="1200" b="1">
                <a:latin typeface="+mn-ea"/>
              </a:rPr>
              <a:t>万円</a:t>
            </a:r>
            <a:r>
              <a:rPr lang="en-US" altLang="ja-JP" sz="1200" b="1" dirty="0">
                <a:latin typeface="+mn-ea"/>
              </a:rPr>
              <a:t>/</a:t>
            </a:r>
            <a:r>
              <a:rPr lang="ja-JP" altLang="en-US" sz="1200" b="1">
                <a:latin typeface="+mn-ea"/>
              </a:rPr>
              <a:t>月</a:t>
            </a:r>
            <a:r>
              <a:rPr lang="en-US" altLang="ja-JP" sz="1200" b="1" dirty="0">
                <a:latin typeface="+mn-ea"/>
              </a:rPr>
              <a:t>〜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81824873-39DE-8617-F55A-E6721E8F1E63}"/>
              </a:ext>
            </a:extLst>
          </p:cNvPr>
          <p:cNvSpPr/>
          <p:nvPr/>
        </p:nvSpPr>
        <p:spPr>
          <a:xfrm>
            <a:off x="696415" y="7844189"/>
            <a:ext cx="1728000" cy="75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pPr marL="171450" indent="-171450">
              <a:spcAft>
                <a:spcPts val="400"/>
              </a:spcAft>
              <a:buFont typeface="Wingdings" pitchFamily="2" charset="2"/>
              <a:buChar char="l"/>
            </a:pPr>
            <a:r>
              <a:rPr kumimoji="1" lang="ja-JP" altLang="en-US" sz="800">
                <a:solidFill>
                  <a:schemeClr val="tx1"/>
                </a:solidFill>
                <a:latin typeface="+mn-ea"/>
              </a:rPr>
              <a:t>サポート内容１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pPr marL="171450" indent="-171450">
              <a:spcAft>
                <a:spcPts val="400"/>
              </a:spcAft>
              <a:buFont typeface="Wingdings" pitchFamily="2" charset="2"/>
              <a:buChar char="l"/>
            </a:pPr>
            <a:r>
              <a:rPr kumimoji="1" lang="ja-JP" altLang="en-US" sz="800">
                <a:solidFill>
                  <a:schemeClr val="tx1"/>
                </a:solidFill>
                <a:latin typeface="+mn-ea"/>
              </a:rPr>
              <a:t>サポート内容２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pPr marL="171450" indent="-171450">
              <a:spcAft>
                <a:spcPts val="400"/>
              </a:spcAft>
              <a:buFont typeface="Wingdings" pitchFamily="2" charset="2"/>
              <a:buChar char="l"/>
            </a:pPr>
            <a:r>
              <a:rPr kumimoji="1" lang="ja-JP" altLang="en-US" sz="800">
                <a:solidFill>
                  <a:schemeClr val="tx1"/>
                </a:solidFill>
                <a:latin typeface="+mn-ea"/>
              </a:rPr>
              <a:t>サポート内容３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pPr marL="171450" indent="-171450">
              <a:spcAft>
                <a:spcPts val="400"/>
              </a:spcAft>
              <a:buFont typeface="Wingdings" pitchFamily="2" charset="2"/>
              <a:buChar char="l"/>
            </a:pPr>
            <a:r>
              <a:rPr kumimoji="1" lang="ja-JP" altLang="en-US" sz="800">
                <a:solidFill>
                  <a:schemeClr val="tx1"/>
                </a:solidFill>
                <a:latin typeface="+mn-ea"/>
              </a:rPr>
              <a:t>サポート内容４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388C3E7-E489-A6B9-5479-C555537317D4}"/>
              </a:ext>
            </a:extLst>
          </p:cNvPr>
          <p:cNvSpPr txBox="1"/>
          <p:nvPr/>
        </p:nvSpPr>
        <p:spPr>
          <a:xfrm>
            <a:off x="534318" y="8808381"/>
            <a:ext cx="6480000" cy="18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>
              <a:spcAft>
                <a:spcPts val="400"/>
              </a:spcAft>
            </a:pPr>
            <a:r>
              <a:rPr lang="en-US" altLang="ja-JP" sz="800" dirty="0">
                <a:latin typeface="+mn-ea"/>
              </a:rPr>
              <a:t>※ </a:t>
            </a:r>
            <a:r>
              <a:rPr lang="ja-JP" altLang="en-US" sz="800">
                <a:latin typeface="+mn-ea"/>
              </a:rPr>
              <a:t>○○○○をご希望の方は別途費用がかかります。詳しくはお問い合わせ窓口でご相談ください。</a:t>
            </a:r>
            <a:endParaRPr lang="en-US" altLang="ja-JP" sz="800" dirty="0">
              <a:latin typeface="+mn-ea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FBEBB1AF-FD91-E138-EEAE-561EA758EA98}"/>
              </a:ext>
            </a:extLst>
          </p:cNvPr>
          <p:cNvSpPr/>
          <p:nvPr/>
        </p:nvSpPr>
        <p:spPr>
          <a:xfrm>
            <a:off x="553183" y="5691473"/>
            <a:ext cx="1080000" cy="54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料金体系</a:t>
            </a:r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2FFA5091-6322-A3D6-B0F1-880F1C9D7CF2}"/>
              </a:ext>
            </a:extLst>
          </p:cNvPr>
          <p:cNvSpPr/>
          <p:nvPr/>
        </p:nvSpPr>
        <p:spPr>
          <a:xfrm>
            <a:off x="1768091" y="5797855"/>
            <a:ext cx="1944000" cy="3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200" b="1">
                <a:solidFill>
                  <a:schemeClr val="tx1"/>
                </a:solidFill>
              </a:rPr>
              <a:t>初期費用</a:t>
            </a:r>
            <a:r>
              <a:rPr kumimoji="1" lang="en-US" altLang="ja-JP" sz="1200" b="1" dirty="0">
                <a:solidFill>
                  <a:schemeClr val="tx1"/>
                </a:solidFill>
              </a:rPr>
              <a:t> 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00</a:t>
            </a:r>
            <a:r>
              <a:rPr kumimoji="1" lang="ja-JP" altLang="en-US" sz="1200" b="1">
                <a:solidFill>
                  <a:schemeClr val="tx1"/>
                </a:solidFill>
              </a:rPr>
              <a:t>万円</a:t>
            </a:r>
            <a:r>
              <a:rPr kumimoji="1" lang="ja-JP" altLang="en-US" sz="800" b="1">
                <a:solidFill>
                  <a:schemeClr val="tx1"/>
                </a:solidFill>
              </a:rPr>
              <a:t>（税別）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C3E31739-FE9B-0E11-04AA-A299FC9200F9}"/>
              </a:ext>
            </a:extLst>
          </p:cNvPr>
          <p:cNvSpPr txBox="1"/>
          <p:nvPr/>
        </p:nvSpPr>
        <p:spPr>
          <a:xfrm>
            <a:off x="537942" y="6332803"/>
            <a:ext cx="6480000" cy="18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>
              <a:spcAft>
                <a:spcPts val="400"/>
              </a:spcAft>
            </a:pPr>
            <a:r>
              <a:rPr lang="en-US" altLang="ja-JP" sz="800" dirty="0">
                <a:latin typeface="+mn-ea"/>
              </a:rPr>
              <a:t>※ </a:t>
            </a:r>
            <a:r>
              <a:rPr lang="ja-JP" altLang="en-US" sz="800">
                <a:latin typeface="+mn-ea"/>
              </a:rPr>
              <a:t>初期費用は○○○○の導入にかかる費用です。導入後はサービス利用料のみ発生します。</a:t>
            </a:r>
            <a:r>
              <a:rPr lang="en-US" altLang="ja-JP" sz="800" dirty="0">
                <a:latin typeface="+mn-ea"/>
              </a:rPr>
              <a:t>※</a:t>
            </a:r>
            <a:r>
              <a:rPr lang="ja-JP" altLang="en-US" sz="800">
                <a:latin typeface="+mn-ea"/>
              </a:rPr>
              <a:t>サービス利用料はプランにより変動します。</a:t>
            </a:r>
            <a:endParaRPr lang="en-US" altLang="ja-JP" sz="800" dirty="0">
              <a:latin typeface="+mn-ea"/>
            </a:endParaRPr>
          </a:p>
        </p:txBody>
      </p:sp>
      <p:sp>
        <p:nvSpPr>
          <p:cNvPr id="45" name="フリーフォーム 44">
            <a:extLst>
              <a:ext uri="{FF2B5EF4-FFF2-40B4-BE49-F238E27FC236}">
                <a16:creationId xmlns:a16="http://schemas.microsoft.com/office/drawing/2014/main" id="{81B344D8-DE24-6697-6B5E-C7D69971E35D}"/>
              </a:ext>
            </a:extLst>
          </p:cNvPr>
          <p:cNvSpPr>
            <a:spLocks noChangeAspect="1"/>
          </p:cNvSpPr>
          <p:nvPr/>
        </p:nvSpPr>
        <p:spPr>
          <a:xfrm rot="5400000">
            <a:off x="3830418" y="5871473"/>
            <a:ext cx="180000" cy="180000"/>
          </a:xfrm>
          <a:custGeom>
            <a:avLst/>
            <a:gdLst>
              <a:gd name="connsiteX0" fmla="*/ 0 w 288000"/>
              <a:gd name="connsiteY0" fmla="*/ 162000 h 288000"/>
              <a:gd name="connsiteX1" fmla="*/ 0 w 288000"/>
              <a:gd name="connsiteY1" fmla="*/ 126000 h 288000"/>
              <a:gd name="connsiteX2" fmla="*/ 126000 w 288000"/>
              <a:gd name="connsiteY2" fmla="*/ 126000 h 288000"/>
              <a:gd name="connsiteX3" fmla="*/ 126000 w 288000"/>
              <a:gd name="connsiteY3" fmla="*/ 0 h 288000"/>
              <a:gd name="connsiteX4" fmla="*/ 162000 w 288000"/>
              <a:gd name="connsiteY4" fmla="*/ 0 h 288000"/>
              <a:gd name="connsiteX5" fmla="*/ 162000 w 288000"/>
              <a:gd name="connsiteY5" fmla="*/ 126000 h 288000"/>
              <a:gd name="connsiteX6" fmla="*/ 288000 w 288000"/>
              <a:gd name="connsiteY6" fmla="*/ 126000 h 288000"/>
              <a:gd name="connsiteX7" fmla="*/ 288000 w 288000"/>
              <a:gd name="connsiteY7" fmla="*/ 162000 h 288000"/>
              <a:gd name="connsiteX8" fmla="*/ 162000 w 288000"/>
              <a:gd name="connsiteY8" fmla="*/ 162000 h 288000"/>
              <a:gd name="connsiteX9" fmla="*/ 162000 w 288000"/>
              <a:gd name="connsiteY9" fmla="*/ 288000 h 288000"/>
              <a:gd name="connsiteX10" fmla="*/ 126000 w 288000"/>
              <a:gd name="connsiteY10" fmla="*/ 288000 h 288000"/>
              <a:gd name="connsiteX11" fmla="*/ 126000 w 288000"/>
              <a:gd name="connsiteY11" fmla="*/ 162000 h 28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88000" h="288000">
                <a:moveTo>
                  <a:pt x="0" y="162000"/>
                </a:moveTo>
                <a:lnTo>
                  <a:pt x="0" y="126000"/>
                </a:lnTo>
                <a:lnTo>
                  <a:pt x="126000" y="126000"/>
                </a:lnTo>
                <a:lnTo>
                  <a:pt x="126000" y="0"/>
                </a:lnTo>
                <a:lnTo>
                  <a:pt x="162000" y="0"/>
                </a:lnTo>
                <a:lnTo>
                  <a:pt x="162000" y="126000"/>
                </a:lnTo>
                <a:lnTo>
                  <a:pt x="288000" y="126000"/>
                </a:lnTo>
                <a:lnTo>
                  <a:pt x="288000" y="162000"/>
                </a:lnTo>
                <a:lnTo>
                  <a:pt x="162000" y="162000"/>
                </a:lnTo>
                <a:lnTo>
                  <a:pt x="162000" y="288000"/>
                </a:lnTo>
                <a:lnTo>
                  <a:pt x="126000" y="288000"/>
                </a:lnTo>
                <a:lnTo>
                  <a:pt x="126000" y="162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DD5915A8-3A6C-7439-539B-5DE97457B0B5}"/>
              </a:ext>
            </a:extLst>
          </p:cNvPr>
          <p:cNvSpPr/>
          <p:nvPr/>
        </p:nvSpPr>
        <p:spPr>
          <a:xfrm>
            <a:off x="5034803" y="7118228"/>
            <a:ext cx="1980000" cy="158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en-US" altLang="ja-JP" sz="1100" b="1" dirty="0">
              <a:solidFill>
                <a:schemeClr val="bg1"/>
              </a:solidFill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72299E0D-58C1-36F4-13E8-B34F75CAC6C2}"/>
              </a:ext>
            </a:extLst>
          </p:cNvPr>
          <p:cNvSpPr/>
          <p:nvPr/>
        </p:nvSpPr>
        <p:spPr>
          <a:xfrm>
            <a:off x="5034803" y="6761145"/>
            <a:ext cx="1980000" cy="36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プラン</a:t>
            </a:r>
            <a:r>
              <a:rPr kumimoji="1" lang="en-US" altLang="ja-JP" sz="1100" b="1" dirty="0">
                <a:solidFill>
                  <a:schemeClr val="bg1"/>
                </a:solidFill>
              </a:rPr>
              <a:t> C</a:t>
            </a:r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500B8AE3-431B-7947-D39F-63372E41DCD8}"/>
              </a:ext>
            </a:extLst>
          </p:cNvPr>
          <p:cNvSpPr txBox="1"/>
          <p:nvPr/>
        </p:nvSpPr>
        <p:spPr>
          <a:xfrm>
            <a:off x="5185288" y="7224207"/>
            <a:ext cx="1728000" cy="21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1050" b="1">
                <a:latin typeface="+mn-ea"/>
              </a:rPr>
              <a:t>○○○○な企業向け</a:t>
            </a:r>
            <a:endParaRPr lang="en-US" altLang="ja-JP" sz="1050" b="1" dirty="0">
              <a:latin typeface="+mn-ea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6A24068B-791E-8231-2405-62B3CAE1154A}"/>
              </a:ext>
            </a:extLst>
          </p:cNvPr>
          <p:cNvSpPr txBox="1"/>
          <p:nvPr/>
        </p:nvSpPr>
        <p:spPr>
          <a:xfrm>
            <a:off x="5185288" y="7451349"/>
            <a:ext cx="1728000" cy="36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spcAft>
                <a:spcPts val="400"/>
              </a:spcAft>
            </a:pPr>
            <a:r>
              <a:rPr lang="en-US" altLang="ja-JP" sz="2000" b="1" dirty="0">
                <a:latin typeface="+mn-ea"/>
              </a:rPr>
              <a:t>30</a:t>
            </a:r>
            <a:r>
              <a:rPr lang="ja-JP" altLang="en-US" sz="1200" b="1">
                <a:latin typeface="+mn-ea"/>
              </a:rPr>
              <a:t>万円</a:t>
            </a:r>
            <a:r>
              <a:rPr lang="en-US" altLang="ja-JP" sz="1200" b="1" dirty="0">
                <a:latin typeface="+mn-ea"/>
              </a:rPr>
              <a:t>/</a:t>
            </a:r>
            <a:r>
              <a:rPr lang="ja-JP" altLang="en-US" sz="1200" b="1">
                <a:latin typeface="+mn-ea"/>
              </a:rPr>
              <a:t>月</a:t>
            </a:r>
            <a:r>
              <a:rPr lang="en-US" altLang="ja-JP" sz="1200" b="1" dirty="0">
                <a:latin typeface="+mn-ea"/>
              </a:rPr>
              <a:t>〜</a:t>
            </a: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01E2C67D-7EF4-292F-F392-72418DA61B7C}"/>
              </a:ext>
            </a:extLst>
          </p:cNvPr>
          <p:cNvSpPr/>
          <p:nvPr/>
        </p:nvSpPr>
        <p:spPr>
          <a:xfrm>
            <a:off x="5185288" y="7844189"/>
            <a:ext cx="1728000" cy="75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pPr marL="171450" indent="-171450">
              <a:spcAft>
                <a:spcPts val="400"/>
              </a:spcAft>
              <a:buFont typeface="Wingdings" pitchFamily="2" charset="2"/>
              <a:buChar char="l"/>
            </a:pPr>
            <a:r>
              <a:rPr kumimoji="1" lang="ja-JP" altLang="en-US" sz="800">
                <a:solidFill>
                  <a:schemeClr val="tx1"/>
                </a:solidFill>
                <a:latin typeface="+mn-ea"/>
              </a:rPr>
              <a:t>サポート内容１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pPr marL="171450" indent="-171450">
              <a:spcAft>
                <a:spcPts val="400"/>
              </a:spcAft>
              <a:buFont typeface="Wingdings" pitchFamily="2" charset="2"/>
              <a:buChar char="l"/>
            </a:pPr>
            <a:r>
              <a:rPr kumimoji="1" lang="ja-JP" altLang="en-US" sz="800">
                <a:solidFill>
                  <a:schemeClr val="tx1"/>
                </a:solidFill>
                <a:latin typeface="+mn-ea"/>
              </a:rPr>
              <a:t>サポート内容２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pPr marL="171450" indent="-171450">
              <a:spcAft>
                <a:spcPts val="400"/>
              </a:spcAft>
              <a:buFont typeface="Wingdings" pitchFamily="2" charset="2"/>
              <a:buChar char="l"/>
            </a:pPr>
            <a:r>
              <a:rPr kumimoji="1" lang="ja-JP" altLang="en-US" sz="800">
                <a:solidFill>
                  <a:schemeClr val="tx1"/>
                </a:solidFill>
                <a:latin typeface="+mn-ea"/>
              </a:rPr>
              <a:t>サポート内容３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pPr marL="171450" indent="-171450">
              <a:spcAft>
                <a:spcPts val="400"/>
              </a:spcAft>
              <a:buFont typeface="Wingdings" pitchFamily="2" charset="2"/>
              <a:buChar char="l"/>
            </a:pPr>
            <a:r>
              <a:rPr kumimoji="1" lang="ja-JP" altLang="en-US" sz="800">
                <a:solidFill>
                  <a:schemeClr val="tx1"/>
                </a:solidFill>
                <a:latin typeface="+mn-ea"/>
              </a:rPr>
              <a:t>サポート内容４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D138F428-92DA-2EE5-6DA6-B23C1BA14367}"/>
              </a:ext>
            </a:extLst>
          </p:cNvPr>
          <p:cNvSpPr/>
          <p:nvPr/>
        </p:nvSpPr>
        <p:spPr>
          <a:xfrm>
            <a:off x="2790366" y="7118272"/>
            <a:ext cx="1980000" cy="158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en-US" altLang="ja-JP" sz="1100" b="1" dirty="0">
              <a:solidFill>
                <a:schemeClr val="bg1"/>
              </a:solidFill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2D3ED3B1-0000-072F-15F5-37C7B1FD58C7}"/>
              </a:ext>
            </a:extLst>
          </p:cNvPr>
          <p:cNvSpPr/>
          <p:nvPr/>
        </p:nvSpPr>
        <p:spPr>
          <a:xfrm>
            <a:off x="2790366" y="6761189"/>
            <a:ext cx="1980000" cy="36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プラン</a:t>
            </a:r>
            <a:r>
              <a:rPr kumimoji="1" lang="en-US" altLang="ja-JP" sz="1100" b="1" dirty="0">
                <a:solidFill>
                  <a:schemeClr val="bg1"/>
                </a:solidFill>
              </a:rPr>
              <a:t> B</a:t>
            </a:r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82D783F5-6B43-684E-D538-FA05CF521605}"/>
              </a:ext>
            </a:extLst>
          </p:cNvPr>
          <p:cNvSpPr txBox="1"/>
          <p:nvPr/>
        </p:nvSpPr>
        <p:spPr>
          <a:xfrm>
            <a:off x="2940851" y="7224251"/>
            <a:ext cx="1728000" cy="21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1050" b="1">
                <a:latin typeface="+mn-ea"/>
              </a:rPr>
              <a:t>○○○○な企業向け</a:t>
            </a:r>
            <a:endParaRPr lang="en-US" altLang="ja-JP" sz="1050" b="1" dirty="0">
              <a:latin typeface="+mn-ea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43F66DFE-7A21-BF9D-16E3-25BE7D02493F}"/>
              </a:ext>
            </a:extLst>
          </p:cNvPr>
          <p:cNvSpPr txBox="1"/>
          <p:nvPr/>
        </p:nvSpPr>
        <p:spPr>
          <a:xfrm>
            <a:off x="2940851" y="7451393"/>
            <a:ext cx="1728000" cy="36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spcAft>
                <a:spcPts val="400"/>
              </a:spcAft>
            </a:pPr>
            <a:r>
              <a:rPr lang="en-US" altLang="ja-JP" sz="2000" b="1" dirty="0">
                <a:latin typeface="+mn-ea"/>
              </a:rPr>
              <a:t>10</a:t>
            </a:r>
            <a:r>
              <a:rPr lang="ja-JP" altLang="en-US" sz="1200" b="1">
                <a:latin typeface="+mn-ea"/>
              </a:rPr>
              <a:t>万円</a:t>
            </a:r>
            <a:r>
              <a:rPr lang="en-US" altLang="ja-JP" sz="1200" b="1" dirty="0">
                <a:latin typeface="+mn-ea"/>
              </a:rPr>
              <a:t>/</a:t>
            </a:r>
            <a:r>
              <a:rPr lang="ja-JP" altLang="en-US" sz="1200" b="1">
                <a:latin typeface="+mn-ea"/>
              </a:rPr>
              <a:t>月</a:t>
            </a:r>
            <a:r>
              <a:rPr lang="en-US" altLang="ja-JP" sz="1200" b="1" dirty="0">
                <a:latin typeface="+mn-ea"/>
              </a:rPr>
              <a:t>〜</a:t>
            </a: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E06CF1DB-7381-31AC-2A59-AEC6E792289A}"/>
              </a:ext>
            </a:extLst>
          </p:cNvPr>
          <p:cNvSpPr/>
          <p:nvPr/>
        </p:nvSpPr>
        <p:spPr>
          <a:xfrm>
            <a:off x="2940851" y="7844233"/>
            <a:ext cx="1728000" cy="75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pPr marL="171450" indent="-171450">
              <a:spcAft>
                <a:spcPts val="400"/>
              </a:spcAft>
              <a:buFont typeface="Wingdings" pitchFamily="2" charset="2"/>
              <a:buChar char="l"/>
            </a:pPr>
            <a:r>
              <a:rPr kumimoji="1" lang="ja-JP" altLang="en-US" sz="800">
                <a:solidFill>
                  <a:schemeClr val="tx1"/>
                </a:solidFill>
                <a:latin typeface="+mn-ea"/>
              </a:rPr>
              <a:t>サポート内容１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pPr marL="171450" indent="-171450">
              <a:spcAft>
                <a:spcPts val="400"/>
              </a:spcAft>
              <a:buFont typeface="Wingdings" pitchFamily="2" charset="2"/>
              <a:buChar char="l"/>
            </a:pPr>
            <a:r>
              <a:rPr kumimoji="1" lang="ja-JP" altLang="en-US" sz="800">
                <a:solidFill>
                  <a:schemeClr val="tx1"/>
                </a:solidFill>
                <a:latin typeface="+mn-ea"/>
              </a:rPr>
              <a:t>サポート内容２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pPr marL="171450" indent="-171450">
              <a:spcAft>
                <a:spcPts val="400"/>
              </a:spcAft>
              <a:buFont typeface="Wingdings" pitchFamily="2" charset="2"/>
              <a:buChar char="l"/>
            </a:pPr>
            <a:r>
              <a:rPr kumimoji="1" lang="ja-JP" altLang="en-US" sz="800">
                <a:solidFill>
                  <a:schemeClr val="tx1"/>
                </a:solidFill>
                <a:latin typeface="+mn-ea"/>
              </a:rPr>
              <a:t>サポート内容３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pPr marL="171450" indent="-171450">
              <a:spcAft>
                <a:spcPts val="400"/>
              </a:spcAft>
              <a:buFont typeface="Wingdings" pitchFamily="2" charset="2"/>
              <a:buChar char="l"/>
            </a:pPr>
            <a:r>
              <a:rPr kumimoji="1" lang="ja-JP" altLang="en-US" sz="800">
                <a:solidFill>
                  <a:schemeClr val="tx1"/>
                </a:solidFill>
                <a:latin typeface="+mn-ea"/>
              </a:rPr>
              <a:t>サポート内容４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FB14FC4D-290D-4BFB-A5D6-A715190D5AC4}"/>
              </a:ext>
            </a:extLst>
          </p:cNvPr>
          <p:cNvSpPr/>
          <p:nvPr/>
        </p:nvSpPr>
        <p:spPr>
          <a:xfrm>
            <a:off x="4130282" y="5797855"/>
            <a:ext cx="2772000" cy="3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200" b="1">
                <a:solidFill>
                  <a:schemeClr val="tx1"/>
                </a:solidFill>
              </a:rPr>
              <a:t>サービス利用料</a:t>
            </a:r>
            <a:r>
              <a:rPr kumimoji="1" lang="en-US" altLang="ja-JP" sz="1200" b="1" dirty="0">
                <a:solidFill>
                  <a:schemeClr val="tx1"/>
                </a:solidFill>
              </a:rPr>
              <a:t>  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5</a:t>
            </a:r>
            <a:r>
              <a:rPr kumimoji="1" lang="ja-JP" altLang="en-US" sz="1200" b="1">
                <a:solidFill>
                  <a:schemeClr val="tx1"/>
                </a:solidFill>
              </a:rPr>
              <a:t>万円</a:t>
            </a:r>
            <a:r>
              <a:rPr kumimoji="1" lang="en-US" altLang="ja-JP" sz="1200" b="1" dirty="0">
                <a:solidFill>
                  <a:schemeClr val="tx1"/>
                </a:solidFill>
              </a:rPr>
              <a:t>/</a:t>
            </a:r>
            <a:r>
              <a:rPr kumimoji="1" lang="ja-JP" altLang="en-US" sz="1200" b="1">
                <a:solidFill>
                  <a:schemeClr val="tx1"/>
                </a:solidFill>
              </a:rPr>
              <a:t>月</a:t>
            </a:r>
            <a:r>
              <a:rPr kumimoji="1" lang="en-US" altLang="ja-JP" sz="1200" b="1" dirty="0">
                <a:solidFill>
                  <a:schemeClr val="tx1"/>
                </a:solidFill>
              </a:rPr>
              <a:t>〜</a:t>
            </a:r>
            <a:r>
              <a:rPr kumimoji="1" lang="ja-JP" altLang="en-US" sz="800" b="1">
                <a:solidFill>
                  <a:schemeClr val="tx1"/>
                </a:solidFill>
              </a:rPr>
              <a:t>（税別）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659C62B8-F638-B08F-ACA9-B274AD719607}"/>
              </a:ext>
            </a:extLst>
          </p:cNvPr>
          <p:cNvCxnSpPr/>
          <p:nvPr/>
        </p:nvCxnSpPr>
        <p:spPr>
          <a:xfrm>
            <a:off x="3706810" y="9558951"/>
            <a:ext cx="0" cy="72000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6622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FDCF54D4-DFDD-494E-A09E-2E3881A81AD1}"/>
              </a:ext>
            </a:extLst>
          </p:cNvPr>
          <p:cNvSpPr/>
          <p:nvPr/>
        </p:nvSpPr>
        <p:spPr>
          <a:xfrm>
            <a:off x="-9593" y="-8882"/>
            <a:ext cx="7573021" cy="18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 sz="600" dirty="0">
              <a:solidFill>
                <a:schemeClr val="bg1"/>
              </a:solidFill>
            </a:endParaRPr>
          </a:p>
        </p:txBody>
      </p:sp>
      <p:sp>
        <p:nvSpPr>
          <p:cNvPr id="42" name="角丸四角形 41">
            <a:extLst>
              <a:ext uri="{FF2B5EF4-FFF2-40B4-BE49-F238E27FC236}">
                <a16:creationId xmlns:a16="http://schemas.microsoft.com/office/drawing/2014/main" id="{ACAB435C-7A8D-754A-B901-96D72F556BC7}"/>
              </a:ext>
            </a:extLst>
          </p:cNvPr>
          <p:cNvSpPr/>
          <p:nvPr/>
        </p:nvSpPr>
        <p:spPr>
          <a:xfrm>
            <a:off x="534314" y="879860"/>
            <a:ext cx="6480000" cy="1260000"/>
          </a:xfrm>
          <a:prstGeom prst="roundRect">
            <a:avLst>
              <a:gd name="adj" fmla="val 582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418A9A5F-A42E-B142-BA0A-9B9041E0A50A}"/>
              </a:ext>
            </a:extLst>
          </p:cNvPr>
          <p:cNvSpPr txBox="1"/>
          <p:nvPr/>
        </p:nvSpPr>
        <p:spPr>
          <a:xfrm>
            <a:off x="1082146" y="1055067"/>
            <a:ext cx="4860000" cy="36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r>
              <a:rPr lang="ja-JP" altLang="en-US" sz="1600" b="1"/>
              <a:t>○○○○で</a:t>
            </a:r>
            <a:r>
              <a:rPr lang="ja-JP" altLang="en-US" sz="1600" b="1" dirty="0"/>
              <a:t>コスト削減</a:t>
            </a:r>
          </a:p>
        </p:txBody>
      </p:sp>
      <p:pic>
        <p:nvPicPr>
          <p:cNvPr id="44" name="グラフィックス 43" descr="バッジ: チェックマーク 1 単色塗りつぶし">
            <a:extLst>
              <a:ext uri="{FF2B5EF4-FFF2-40B4-BE49-F238E27FC236}">
                <a16:creationId xmlns:a16="http://schemas.microsoft.com/office/drawing/2014/main" id="{CBE71D68-550A-8140-8A7A-D31F404D1B52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22146" y="1051768"/>
            <a:ext cx="360000" cy="360000"/>
          </a:xfrm>
          <a:prstGeom prst="rect">
            <a:avLst/>
          </a:prstGeom>
        </p:spPr>
      </p:pic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7E107D6B-1936-D042-AAC8-4B7FE426BEB1}"/>
              </a:ext>
            </a:extLst>
          </p:cNvPr>
          <p:cNvSpPr txBox="1"/>
          <p:nvPr/>
        </p:nvSpPr>
        <p:spPr>
          <a:xfrm>
            <a:off x="722146" y="1493586"/>
            <a:ext cx="5220000" cy="456535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>
              <a:lnSpc>
                <a:spcPct val="120000"/>
              </a:lnSpc>
              <a:spcAft>
                <a:spcPts val="400"/>
              </a:spcAft>
            </a:pPr>
            <a:r>
              <a:rPr kumimoji="1" lang="ja-JP" altLang="en-US" sz="1100" b="1">
                <a:latin typeface="+mn-ea"/>
              </a:rPr>
              <a:t>サービス内容や機能をふまえて特長を</a:t>
            </a:r>
            <a:r>
              <a:rPr kumimoji="1" lang="en-US" altLang="ja-JP" sz="1100" b="1" dirty="0">
                <a:latin typeface="+mn-ea"/>
              </a:rPr>
              <a:t>3</a:t>
            </a:r>
            <a:r>
              <a:rPr kumimoji="1" lang="ja-JP" altLang="en-US" sz="1100" b="1">
                <a:latin typeface="+mn-ea"/>
              </a:rPr>
              <a:t>つ挙げる。</a:t>
            </a:r>
            <a:endParaRPr kumimoji="1" lang="en-US" altLang="ja-JP" sz="1100" b="1" dirty="0">
              <a:latin typeface="+mn-ea"/>
            </a:endParaRPr>
          </a:p>
          <a:p>
            <a:pPr>
              <a:lnSpc>
                <a:spcPct val="120000"/>
              </a:lnSpc>
              <a:spcAft>
                <a:spcPts val="400"/>
              </a:spcAft>
            </a:pPr>
            <a:r>
              <a:rPr kumimoji="1" lang="ja-JP" altLang="en-US" sz="1100" b="1">
                <a:latin typeface="+mn-ea"/>
              </a:rPr>
              <a:t>前述の「よくある課題」に対して解決できることを記載する。</a:t>
            </a:r>
            <a:endParaRPr kumimoji="1" lang="ja-JP" altLang="en-US" sz="1100" b="1" dirty="0">
              <a:latin typeface="+mn-ea"/>
            </a:endParaRPr>
          </a:p>
        </p:txBody>
      </p:sp>
      <p:sp>
        <p:nvSpPr>
          <p:cNvPr id="48" name="角丸四角形 47">
            <a:extLst>
              <a:ext uri="{FF2B5EF4-FFF2-40B4-BE49-F238E27FC236}">
                <a16:creationId xmlns:a16="http://schemas.microsoft.com/office/drawing/2014/main" id="{E6F53685-10F4-E74B-A7F9-79E1502F3BAB}"/>
              </a:ext>
            </a:extLst>
          </p:cNvPr>
          <p:cNvSpPr/>
          <p:nvPr/>
        </p:nvSpPr>
        <p:spPr>
          <a:xfrm>
            <a:off x="539837" y="2311768"/>
            <a:ext cx="6480000" cy="1260000"/>
          </a:xfrm>
          <a:prstGeom prst="roundRect">
            <a:avLst>
              <a:gd name="adj" fmla="val 582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CA2F9579-1C9A-724E-B056-0A73FCBDCF5D}"/>
              </a:ext>
            </a:extLst>
          </p:cNvPr>
          <p:cNvSpPr txBox="1"/>
          <p:nvPr/>
        </p:nvSpPr>
        <p:spPr>
          <a:xfrm>
            <a:off x="1087669" y="2486975"/>
            <a:ext cx="4860000" cy="36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r>
              <a:rPr lang="ja-JP" altLang="en-US" sz="1600" b="1"/>
              <a:t>○○○○で作業効率アップ</a:t>
            </a:r>
            <a:endParaRPr lang="ja-JP" altLang="en-US" sz="1600" b="1" dirty="0"/>
          </a:p>
        </p:txBody>
      </p:sp>
      <p:pic>
        <p:nvPicPr>
          <p:cNvPr id="52" name="グラフィックス 51" descr="バッジ: チェックマーク 1 単色塗りつぶし">
            <a:extLst>
              <a:ext uri="{FF2B5EF4-FFF2-40B4-BE49-F238E27FC236}">
                <a16:creationId xmlns:a16="http://schemas.microsoft.com/office/drawing/2014/main" id="{984E292C-4502-ED45-BADB-1A1E6378157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27669" y="2483676"/>
            <a:ext cx="360000" cy="360000"/>
          </a:xfrm>
          <a:prstGeom prst="rect">
            <a:avLst/>
          </a:prstGeom>
        </p:spPr>
      </p:pic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DB002986-EF18-A742-913E-4ED3AFD7A2E5}"/>
              </a:ext>
            </a:extLst>
          </p:cNvPr>
          <p:cNvSpPr txBox="1"/>
          <p:nvPr/>
        </p:nvSpPr>
        <p:spPr>
          <a:xfrm>
            <a:off x="727669" y="2925494"/>
            <a:ext cx="5220000" cy="456535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>
              <a:lnSpc>
                <a:spcPct val="120000"/>
              </a:lnSpc>
              <a:spcAft>
                <a:spcPts val="400"/>
              </a:spcAft>
            </a:pPr>
            <a:r>
              <a:rPr kumimoji="1" lang="ja-JP" altLang="en-US" sz="1100" b="1">
                <a:latin typeface="+mn-ea"/>
              </a:rPr>
              <a:t>サービス内容や機能をふまえて特長を</a:t>
            </a:r>
            <a:r>
              <a:rPr kumimoji="1" lang="en-US" altLang="ja-JP" sz="1100" b="1" dirty="0">
                <a:latin typeface="+mn-ea"/>
              </a:rPr>
              <a:t>3</a:t>
            </a:r>
            <a:r>
              <a:rPr kumimoji="1" lang="ja-JP" altLang="en-US" sz="1100" b="1">
                <a:latin typeface="+mn-ea"/>
              </a:rPr>
              <a:t>つ挙げる。</a:t>
            </a:r>
            <a:endParaRPr kumimoji="1" lang="en-US" altLang="ja-JP" sz="1100" b="1" dirty="0">
              <a:latin typeface="+mn-ea"/>
            </a:endParaRPr>
          </a:p>
          <a:p>
            <a:pPr>
              <a:lnSpc>
                <a:spcPct val="120000"/>
              </a:lnSpc>
              <a:spcAft>
                <a:spcPts val="400"/>
              </a:spcAft>
            </a:pPr>
            <a:r>
              <a:rPr kumimoji="1" lang="ja-JP" altLang="en-US" sz="1100" b="1">
                <a:latin typeface="+mn-ea"/>
              </a:rPr>
              <a:t>前述の「よくある課題」に対して解決できることを記載する。</a:t>
            </a:r>
            <a:endParaRPr kumimoji="1" lang="ja-JP" altLang="en-US" sz="1100" b="1" dirty="0">
              <a:latin typeface="+mn-ea"/>
            </a:endParaRPr>
          </a:p>
        </p:txBody>
      </p:sp>
      <p:sp>
        <p:nvSpPr>
          <p:cNvPr id="56" name="角丸四角形 55">
            <a:extLst>
              <a:ext uri="{FF2B5EF4-FFF2-40B4-BE49-F238E27FC236}">
                <a16:creationId xmlns:a16="http://schemas.microsoft.com/office/drawing/2014/main" id="{A400AF20-7A75-A741-B12C-1691B2BEF5BE}"/>
              </a:ext>
            </a:extLst>
          </p:cNvPr>
          <p:cNvSpPr/>
          <p:nvPr/>
        </p:nvSpPr>
        <p:spPr>
          <a:xfrm>
            <a:off x="539837" y="3751614"/>
            <a:ext cx="6480000" cy="1260000"/>
          </a:xfrm>
          <a:prstGeom prst="roundRect">
            <a:avLst>
              <a:gd name="adj" fmla="val 582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4E4D1621-3E4C-8249-9B6B-F7F9148C95DB}"/>
              </a:ext>
            </a:extLst>
          </p:cNvPr>
          <p:cNvSpPr txBox="1"/>
          <p:nvPr/>
        </p:nvSpPr>
        <p:spPr>
          <a:xfrm>
            <a:off x="1087669" y="3926821"/>
            <a:ext cx="4860000" cy="36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r>
              <a:rPr lang="ja-JP" altLang="en-US" sz="1600" b="1"/>
              <a:t>○○○○で売上拡大</a:t>
            </a:r>
            <a:endParaRPr lang="ja-JP" altLang="en-US" sz="1600" b="1" dirty="0"/>
          </a:p>
        </p:txBody>
      </p:sp>
      <p:pic>
        <p:nvPicPr>
          <p:cNvPr id="60" name="グラフィックス 59" descr="バッジ: チェックマーク 1 単色塗りつぶし">
            <a:extLst>
              <a:ext uri="{FF2B5EF4-FFF2-40B4-BE49-F238E27FC236}">
                <a16:creationId xmlns:a16="http://schemas.microsoft.com/office/drawing/2014/main" id="{D1E4C61E-A96C-7243-81C6-81771B3F250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27669" y="3923522"/>
            <a:ext cx="360000" cy="360000"/>
          </a:xfrm>
          <a:prstGeom prst="rect">
            <a:avLst/>
          </a:prstGeom>
        </p:spPr>
      </p:pic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31B7023A-8DA8-6643-827F-DE319CB0A9FE}"/>
              </a:ext>
            </a:extLst>
          </p:cNvPr>
          <p:cNvSpPr txBox="1"/>
          <p:nvPr/>
        </p:nvSpPr>
        <p:spPr>
          <a:xfrm>
            <a:off x="727669" y="4365340"/>
            <a:ext cx="5220000" cy="456535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>
              <a:lnSpc>
                <a:spcPct val="120000"/>
              </a:lnSpc>
              <a:spcAft>
                <a:spcPts val="400"/>
              </a:spcAft>
            </a:pPr>
            <a:r>
              <a:rPr kumimoji="1" lang="ja-JP" altLang="en-US" sz="1100" b="1">
                <a:latin typeface="+mn-ea"/>
              </a:rPr>
              <a:t>サービス内容や機能をふまえて特長を</a:t>
            </a:r>
            <a:r>
              <a:rPr kumimoji="1" lang="en-US" altLang="ja-JP" sz="1100" b="1" dirty="0">
                <a:latin typeface="+mn-ea"/>
              </a:rPr>
              <a:t>3</a:t>
            </a:r>
            <a:r>
              <a:rPr kumimoji="1" lang="ja-JP" altLang="en-US" sz="1100" b="1">
                <a:latin typeface="+mn-ea"/>
              </a:rPr>
              <a:t>つ挙げる。</a:t>
            </a:r>
            <a:endParaRPr kumimoji="1" lang="en-US" altLang="ja-JP" sz="1100" b="1" dirty="0">
              <a:latin typeface="+mn-ea"/>
            </a:endParaRPr>
          </a:p>
          <a:p>
            <a:pPr>
              <a:lnSpc>
                <a:spcPct val="120000"/>
              </a:lnSpc>
              <a:spcAft>
                <a:spcPts val="400"/>
              </a:spcAft>
            </a:pPr>
            <a:r>
              <a:rPr kumimoji="1" lang="ja-JP" altLang="en-US" sz="1100" b="1">
                <a:latin typeface="+mn-ea"/>
              </a:rPr>
              <a:t>前述の「よくある課題」に対して解決できることを記載する。</a:t>
            </a:r>
            <a:endParaRPr kumimoji="1" lang="ja-JP" altLang="en-US" sz="1100" b="1" dirty="0">
              <a:latin typeface="+mn-ea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61363AB9-674B-A04B-BBCC-0A59D8DF06DD}"/>
              </a:ext>
            </a:extLst>
          </p:cNvPr>
          <p:cNvSpPr txBox="1"/>
          <p:nvPr/>
        </p:nvSpPr>
        <p:spPr>
          <a:xfrm>
            <a:off x="534318" y="380686"/>
            <a:ext cx="648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1600" b="1">
                <a:latin typeface="+mn-ea"/>
              </a:rPr>
              <a:t>サービスの特長</a:t>
            </a:r>
            <a:endParaRPr lang="en-US" altLang="ja-JP" sz="1600" b="1" dirty="0">
              <a:latin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D3AE000-7E93-5A4C-9B60-D0E630765E5A}"/>
              </a:ext>
            </a:extLst>
          </p:cNvPr>
          <p:cNvSpPr/>
          <p:nvPr/>
        </p:nvSpPr>
        <p:spPr>
          <a:xfrm>
            <a:off x="6004006" y="1107733"/>
            <a:ext cx="828000" cy="82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/>
              <a:t>icon</a:t>
            </a:r>
            <a:endParaRPr kumimoji="1" lang="ja-JP" altLang="en-US" sz="1100"/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AA9D7555-08C5-4E42-9E2E-D6F567CE5DED}"/>
              </a:ext>
            </a:extLst>
          </p:cNvPr>
          <p:cNvSpPr/>
          <p:nvPr/>
        </p:nvSpPr>
        <p:spPr>
          <a:xfrm>
            <a:off x="6004006" y="2534433"/>
            <a:ext cx="828000" cy="82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/>
              <a:t>icon</a:t>
            </a:r>
            <a:endParaRPr kumimoji="1" lang="ja-JP" altLang="en-US" sz="1100"/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44EEC796-C4E2-1345-A9A9-284B91385B82}"/>
              </a:ext>
            </a:extLst>
          </p:cNvPr>
          <p:cNvSpPr/>
          <p:nvPr/>
        </p:nvSpPr>
        <p:spPr>
          <a:xfrm>
            <a:off x="6004006" y="3973741"/>
            <a:ext cx="828000" cy="82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/>
              <a:t>icon</a:t>
            </a:r>
            <a:endParaRPr kumimoji="1" lang="ja-JP" altLang="en-US" sz="110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40C8CFE-1048-768B-A29F-A76F1241C8A3}"/>
              </a:ext>
            </a:extLst>
          </p:cNvPr>
          <p:cNvSpPr/>
          <p:nvPr/>
        </p:nvSpPr>
        <p:spPr>
          <a:xfrm>
            <a:off x="545930" y="7118228"/>
            <a:ext cx="1980000" cy="158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en-US" altLang="ja-JP" sz="1100" b="1" dirty="0">
              <a:solidFill>
                <a:schemeClr val="bg1"/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ECFA43E-8F9C-76EC-703A-3F001E5418A2}"/>
              </a:ext>
            </a:extLst>
          </p:cNvPr>
          <p:cNvSpPr/>
          <p:nvPr/>
        </p:nvSpPr>
        <p:spPr>
          <a:xfrm>
            <a:off x="542146" y="5691473"/>
            <a:ext cx="6480000" cy="54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t"/>
          <a:lstStyle/>
          <a:p>
            <a:pPr>
              <a:spcAft>
                <a:spcPts val="400"/>
              </a:spcAft>
            </a:pP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7932CFB-353A-368E-0548-4CF67C260B72}"/>
              </a:ext>
            </a:extLst>
          </p:cNvPr>
          <p:cNvSpPr/>
          <p:nvPr/>
        </p:nvSpPr>
        <p:spPr>
          <a:xfrm>
            <a:off x="-10594" y="9247205"/>
            <a:ext cx="7570269" cy="144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2C01237-B70E-3D66-E8C7-6D80908C4F69}"/>
              </a:ext>
            </a:extLst>
          </p:cNvPr>
          <p:cNvSpPr txBox="1"/>
          <p:nvPr/>
        </p:nvSpPr>
        <p:spPr>
          <a:xfrm>
            <a:off x="534318" y="5206448"/>
            <a:ext cx="648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1600" b="1">
                <a:latin typeface="+mn-ea"/>
              </a:rPr>
              <a:t>料金</a:t>
            </a:r>
            <a:endParaRPr lang="en-US" altLang="ja-JP" sz="1600" b="1" dirty="0">
              <a:latin typeface="+mn-ea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D85702A-4FB6-41F3-1D37-D917642C7A8E}"/>
              </a:ext>
            </a:extLst>
          </p:cNvPr>
          <p:cNvSpPr txBox="1"/>
          <p:nvPr/>
        </p:nvSpPr>
        <p:spPr>
          <a:xfrm>
            <a:off x="560665" y="9494852"/>
            <a:ext cx="2988000" cy="288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ja-JP" altLang="en-US" sz="1400" b="1">
                <a:solidFill>
                  <a:schemeClr val="bg1"/>
                </a:solidFill>
                <a:latin typeface="+mn-ea"/>
              </a:rPr>
              <a:t>株式会社○○○○○</a:t>
            </a:r>
            <a:endParaRPr lang="en-US" altLang="ja-JP" sz="14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F0E94C5-C718-3F52-EE36-40590768D42C}"/>
              </a:ext>
            </a:extLst>
          </p:cNvPr>
          <p:cNvSpPr txBox="1"/>
          <p:nvPr/>
        </p:nvSpPr>
        <p:spPr>
          <a:xfrm>
            <a:off x="553183" y="9827545"/>
            <a:ext cx="2988000" cy="451406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pPr>
              <a:spcAft>
                <a:spcPts val="400"/>
              </a:spcAft>
            </a:pPr>
            <a:r>
              <a:rPr lang="ja-JP" altLang="en-US" sz="1000" b="1">
                <a:solidFill>
                  <a:schemeClr val="bg1"/>
                </a:solidFill>
                <a:latin typeface="+mn-ea"/>
              </a:rPr>
              <a:t>〒</a:t>
            </a:r>
            <a:r>
              <a:rPr lang="en-US" altLang="ja-JP" sz="1000" b="1" dirty="0">
                <a:solidFill>
                  <a:schemeClr val="bg1"/>
                </a:solidFill>
                <a:latin typeface="+mn-ea"/>
              </a:rPr>
              <a:t>000-0000</a:t>
            </a:r>
          </a:p>
          <a:p>
            <a:pPr>
              <a:spcAft>
                <a:spcPts val="400"/>
              </a:spcAft>
            </a:pPr>
            <a:r>
              <a:rPr lang="ja-JP" altLang="en-US" sz="1000" b="1">
                <a:solidFill>
                  <a:schemeClr val="bg1"/>
                </a:solidFill>
                <a:latin typeface="+mn-ea"/>
              </a:rPr>
              <a:t>東京都○○○区○○○○一丁目○○○○ビル○階</a:t>
            </a:r>
            <a:endParaRPr lang="en-US" altLang="ja-JP" sz="10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5438D2F-8492-21C8-4B95-4BBD90DB5A52}"/>
              </a:ext>
            </a:extLst>
          </p:cNvPr>
          <p:cNvSpPr txBox="1"/>
          <p:nvPr/>
        </p:nvSpPr>
        <p:spPr>
          <a:xfrm>
            <a:off x="3944875" y="10062951"/>
            <a:ext cx="3060000" cy="216000"/>
          </a:xfrm>
          <a:prstGeom prst="rect">
            <a:avLst/>
          </a:prstGeom>
          <a:noFill/>
        </p:spPr>
        <p:txBody>
          <a:bodyPr wrap="square" lIns="72000" tIns="36000" rIns="72000" bIns="36000" rtlCol="0" anchor="ctr">
            <a:normAutofit lnSpcReduction="10000"/>
          </a:bodyPr>
          <a:lstStyle/>
          <a:p>
            <a:pPr>
              <a:spcAft>
                <a:spcPts val="400"/>
              </a:spcAft>
            </a:pPr>
            <a:r>
              <a:rPr lang="en-US" altLang="ja-JP" sz="1000" b="1" dirty="0">
                <a:solidFill>
                  <a:schemeClr val="bg1"/>
                </a:solidFill>
                <a:latin typeface="+mn-ea"/>
              </a:rPr>
              <a:t>URL</a:t>
            </a:r>
            <a:r>
              <a:rPr lang="ja-JP" altLang="en-US" sz="1000" b="1">
                <a:solidFill>
                  <a:schemeClr val="bg1"/>
                </a:solidFill>
                <a:latin typeface="+mn-ea"/>
              </a:rPr>
              <a:t>：</a:t>
            </a:r>
            <a:r>
              <a:rPr lang="en-US" altLang="ja-JP" sz="1000" b="1" dirty="0">
                <a:solidFill>
                  <a:schemeClr val="bg1"/>
                </a:solidFill>
                <a:latin typeface="+mn-ea"/>
              </a:rPr>
              <a:t>https://</a:t>
            </a:r>
            <a:r>
              <a:rPr lang="en-US" altLang="ja-JP" sz="1000" b="1" dirty="0" err="1">
                <a:solidFill>
                  <a:schemeClr val="bg1"/>
                </a:solidFill>
                <a:latin typeface="+mn-ea"/>
              </a:rPr>
              <a:t>xxxxxxxxxxx.co.jp</a:t>
            </a:r>
            <a:endParaRPr lang="en-US" altLang="ja-JP" sz="10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3141D3-3446-134B-DFBD-3DB6D78AF2A9}"/>
              </a:ext>
            </a:extLst>
          </p:cNvPr>
          <p:cNvSpPr txBox="1"/>
          <p:nvPr/>
        </p:nvSpPr>
        <p:spPr>
          <a:xfrm>
            <a:off x="4120839" y="9494852"/>
            <a:ext cx="2884036" cy="288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>
              <a:lnSpc>
                <a:spcPct val="110000"/>
              </a:lnSpc>
              <a:spcAft>
                <a:spcPts val="400"/>
              </a:spcAft>
            </a:pPr>
            <a:r>
              <a:rPr lang="en-US" altLang="ja-JP" sz="1400" b="1" dirty="0">
                <a:solidFill>
                  <a:schemeClr val="bg1"/>
                </a:solidFill>
                <a:latin typeface="+mn-ea"/>
              </a:rPr>
              <a:t>0123-456-7890</a:t>
            </a:r>
            <a:r>
              <a:rPr lang="ja-JP" altLang="en-US" sz="800">
                <a:solidFill>
                  <a:schemeClr val="bg1"/>
                </a:solidFill>
                <a:latin typeface="+mn-ea"/>
              </a:rPr>
              <a:t>（受付：平日</a:t>
            </a:r>
            <a:r>
              <a:rPr lang="en-US" altLang="ja-JP" sz="800" dirty="0">
                <a:solidFill>
                  <a:schemeClr val="bg1"/>
                </a:solidFill>
                <a:latin typeface="+mn-ea"/>
              </a:rPr>
              <a:t>00:00〜00:00</a:t>
            </a:r>
            <a:r>
              <a:rPr lang="ja-JP" altLang="en-US" sz="800">
                <a:solidFill>
                  <a:schemeClr val="bg1"/>
                </a:solidFill>
                <a:latin typeface="+mn-ea"/>
              </a:rPr>
              <a:t>）</a:t>
            </a:r>
            <a:endParaRPr lang="en-US" altLang="ja-JP" sz="10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F7FB194-DC81-BB82-C454-D9082D910434}"/>
              </a:ext>
            </a:extLst>
          </p:cNvPr>
          <p:cNvSpPr txBox="1"/>
          <p:nvPr/>
        </p:nvSpPr>
        <p:spPr>
          <a:xfrm>
            <a:off x="3944875" y="9827545"/>
            <a:ext cx="3060000" cy="216000"/>
          </a:xfrm>
          <a:prstGeom prst="rect">
            <a:avLst/>
          </a:prstGeom>
          <a:noFill/>
        </p:spPr>
        <p:txBody>
          <a:bodyPr wrap="square" lIns="72000" tIns="36000" rIns="72000" bIns="36000" rtlCol="0" anchor="ctr">
            <a:normAutofit lnSpcReduction="10000"/>
          </a:bodyPr>
          <a:lstStyle/>
          <a:p>
            <a:pPr>
              <a:spcAft>
                <a:spcPts val="400"/>
              </a:spcAft>
            </a:pPr>
            <a:r>
              <a:rPr lang="en-US" altLang="ja-JP" sz="1000" b="1" dirty="0">
                <a:solidFill>
                  <a:schemeClr val="bg1"/>
                </a:solidFill>
                <a:latin typeface="+mn-ea"/>
              </a:rPr>
              <a:t>E-Mail. </a:t>
            </a:r>
            <a:r>
              <a:rPr lang="en-US" altLang="ja-JP" sz="1000" b="1" dirty="0" err="1">
                <a:solidFill>
                  <a:schemeClr val="bg1"/>
                </a:solidFill>
                <a:latin typeface="+mn-ea"/>
              </a:rPr>
              <a:t>xxxxxxxxxx@yyyyy.co.jp</a:t>
            </a:r>
            <a:endParaRPr lang="en-US" altLang="ja-JP" sz="1000" b="1" dirty="0">
              <a:solidFill>
                <a:schemeClr val="bg1"/>
              </a:solidFill>
              <a:latin typeface="+mn-ea"/>
            </a:endParaRPr>
          </a:p>
        </p:txBody>
      </p:sp>
      <p:pic>
        <p:nvPicPr>
          <p:cNvPr id="13" name="グラフィックス 12" descr="受話器 単色塗りつぶし">
            <a:extLst>
              <a:ext uri="{FF2B5EF4-FFF2-40B4-BE49-F238E27FC236}">
                <a16:creationId xmlns:a16="http://schemas.microsoft.com/office/drawing/2014/main" id="{1511EA70-93D6-414D-5F04-568B4F202CAE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947788" y="9537676"/>
            <a:ext cx="216000" cy="216000"/>
          </a:xfrm>
          <a:prstGeom prst="rect">
            <a:avLst/>
          </a:prstGeom>
        </p:spPr>
      </p:pic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DB9ACA4-2840-B00F-4323-F3040A877F23}"/>
              </a:ext>
            </a:extLst>
          </p:cNvPr>
          <p:cNvSpPr/>
          <p:nvPr/>
        </p:nvSpPr>
        <p:spPr>
          <a:xfrm>
            <a:off x="545930" y="6761145"/>
            <a:ext cx="1980000" cy="36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プラン</a:t>
            </a:r>
            <a:r>
              <a:rPr kumimoji="1" lang="en-US" altLang="ja-JP" sz="1100" b="1" dirty="0">
                <a:solidFill>
                  <a:schemeClr val="bg1"/>
                </a:solidFill>
              </a:rPr>
              <a:t> A</a:t>
            </a:r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C89CFE4-8710-62FF-A05C-B0223432B1DB}"/>
              </a:ext>
            </a:extLst>
          </p:cNvPr>
          <p:cNvSpPr txBox="1"/>
          <p:nvPr/>
        </p:nvSpPr>
        <p:spPr>
          <a:xfrm>
            <a:off x="696415" y="7224207"/>
            <a:ext cx="1728000" cy="21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1050" b="1">
                <a:latin typeface="+mn-ea"/>
              </a:rPr>
              <a:t>○○○○な企業向け</a:t>
            </a:r>
            <a:endParaRPr lang="en-US" altLang="ja-JP" sz="1050" b="1" dirty="0">
              <a:latin typeface="+mn-ea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ECE4B13-75FE-8C81-010B-FC40D8D4FE35}"/>
              </a:ext>
            </a:extLst>
          </p:cNvPr>
          <p:cNvSpPr txBox="1"/>
          <p:nvPr/>
        </p:nvSpPr>
        <p:spPr>
          <a:xfrm>
            <a:off x="696415" y="7451349"/>
            <a:ext cx="1728000" cy="36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spcAft>
                <a:spcPts val="400"/>
              </a:spcAft>
            </a:pPr>
            <a:r>
              <a:rPr lang="en-US" altLang="ja-JP" sz="2000" b="1" dirty="0">
                <a:latin typeface="+mn-ea"/>
              </a:rPr>
              <a:t>5</a:t>
            </a:r>
            <a:r>
              <a:rPr lang="ja-JP" altLang="en-US" sz="1200" b="1">
                <a:latin typeface="+mn-ea"/>
              </a:rPr>
              <a:t>万円</a:t>
            </a:r>
            <a:r>
              <a:rPr lang="en-US" altLang="ja-JP" sz="1200" b="1" dirty="0">
                <a:latin typeface="+mn-ea"/>
              </a:rPr>
              <a:t>/</a:t>
            </a:r>
            <a:r>
              <a:rPr lang="ja-JP" altLang="en-US" sz="1200" b="1">
                <a:latin typeface="+mn-ea"/>
              </a:rPr>
              <a:t>月</a:t>
            </a:r>
            <a:r>
              <a:rPr lang="en-US" altLang="ja-JP" sz="1200" b="1" dirty="0">
                <a:latin typeface="+mn-ea"/>
              </a:rPr>
              <a:t>〜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ADB9D24F-2AAE-5247-05AA-EB078121E49F}"/>
              </a:ext>
            </a:extLst>
          </p:cNvPr>
          <p:cNvSpPr/>
          <p:nvPr/>
        </p:nvSpPr>
        <p:spPr>
          <a:xfrm>
            <a:off x="696415" y="7844189"/>
            <a:ext cx="1728000" cy="75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pPr marL="171450" indent="-171450">
              <a:spcAft>
                <a:spcPts val="400"/>
              </a:spcAft>
              <a:buFont typeface="Wingdings" pitchFamily="2" charset="2"/>
              <a:buChar char="l"/>
            </a:pPr>
            <a:r>
              <a:rPr kumimoji="1" lang="ja-JP" altLang="en-US" sz="800">
                <a:solidFill>
                  <a:schemeClr val="tx1"/>
                </a:solidFill>
                <a:latin typeface="+mn-ea"/>
              </a:rPr>
              <a:t>サポート内容１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pPr marL="171450" indent="-171450">
              <a:spcAft>
                <a:spcPts val="400"/>
              </a:spcAft>
              <a:buFont typeface="Wingdings" pitchFamily="2" charset="2"/>
              <a:buChar char="l"/>
            </a:pPr>
            <a:r>
              <a:rPr kumimoji="1" lang="ja-JP" altLang="en-US" sz="800">
                <a:solidFill>
                  <a:schemeClr val="tx1"/>
                </a:solidFill>
                <a:latin typeface="+mn-ea"/>
              </a:rPr>
              <a:t>サポート内容２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pPr marL="171450" indent="-171450">
              <a:spcAft>
                <a:spcPts val="400"/>
              </a:spcAft>
              <a:buFont typeface="Wingdings" pitchFamily="2" charset="2"/>
              <a:buChar char="l"/>
            </a:pPr>
            <a:r>
              <a:rPr kumimoji="1" lang="ja-JP" altLang="en-US" sz="800">
                <a:solidFill>
                  <a:schemeClr val="tx1"/>
                </a:solidFill>
                <a:latin typeface="+mn-ea"/>
              </a:rPr>
              <a:t>サポート内容３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pPr marL="171450" indent="-171450">
              <a:spcAft>
                <a:spcPts val="400"/>
              </a:spcAft>
              <a:buFont typeface="Wingdings" pitchFamily="2" charset="2"/>
              <a:buChar char="l"/>
            </a:pPr>
            <a:r>
              <a:rPr kumimoji="1" lang="ja-JP" altLang="en-US" sz="800">
                <a:solidFill>
                  <a:schemeClr val="tx1"/>
                </a:solidFill>
                <a:latin typeface="+mn-ea"/>
              </a:rPr>
              <a:t>サポート内容４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D688BC3-D91D-D09F-BCA3-B898FCCC4F0D}"/>
              </a:ext>
            </a:extLst>
          </p:cNvPr>
          <p:cNvSpPr txBox="1"/>
          <p:nvPr/>
        </p:nvSpPr>
        <p:spPr>
          <a:xfrm>
            <a:off x="534318" y="8808381"/>
            <a:ext cx="6480000" cy="18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>
              <a:spcAft>
                <a:spcPts val="400"/>
              </a:spcAft>
            </a:pPr>
            <a:r>
              <a:rPr lang="en-US" altLang="ja-JP" sz="800" dirty="0">
                <a:latin typeface="+mn-ea"/>
              </a:rPr>
              <a:t>※ </a:t>
            </a:r>
            <a:r>
              <a:rPr lang="ja-JP" altLang="en-US" sz="800">
                <a:latin typeface="+mn-ea"/>
              </a:rPr>
              <a:t>○○○○をご希望の方は別途費用がかかります。詳しくはお問い合わせ窓口でご相談ください。</a:t>
            </a:r>
            <a:endParaRPr lang="en-US" altLang="ja-JP" sz="800" dirty="0">
              <a:latin typeface="+mn-ea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41785EF-5C66-B3C7-759F-A8E8D4A8A6DC}"/>
              </a:ext>
            </a:extLst>
          </p:cNvPr>
          <p:cNvSpPr/>
          <p:nvPr/>
        </p:nvSpPr>
        <p:spPr>
          <a:xfrm>
            <a:off x="553183" y="5691473"/>
            <a:ext cx="1080000" cy="54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料金体系</a:t>
            </a:r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75DB06B3-709D-8999-87A1-ECF7C2C463C7}"/>
              </a:ext>
            </a:extLst>
          </p:cNvPr>
          <p:cNvSpPr/>
          <p:nvPr/>
        </p:nvSpPr>
        <p:spPr>
          <a:xfrm>
            <a:off x="1768091" y="5797855"/>
            <a:ext cx="1944000" cy="3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200" b="1">
                <a:solidFill>
                  <a:schemeClr val="tx1"/>
                </a:solidFill>
              </a:rPr>
              <a:t>初期費用</a:t>
            </a:r>
            <a:r>
              <a:rPr kumimoji="1" lang="en-US" altLang="ja-JP" sz="1200" b="1" dirty="0">
                <a:solidFill>
                  <a:schemeClr val="tx1"/>
                </a:solidFill>
              </a:rPr>
              <a:t> 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00</a:t>
            </a:r>
            <a:r>
              <a:rPr kumimoji="1" lang="ja-JP" altLang="en-US" sz="1200" b="1">
                <a:solidFill>
                  <a:schemeClr val="tx1"/>
                </a:solidFill>
              </a:rPr>
              <a:t>万円</a:t>
            </a:r>
            <a:r>
              <a:rPr kumimoji="1" lang="ja-JP" altLang="en-US" sz="800" b="1">
                <a:solidFill>
                  <a:schemeClr val="tx1"/>
                </a:solidFill>
              </a:rPr>
              <a:t>（税別）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12483CE7-675D-2AD0-E91E-3EF4120B8381}"/>
              </a:ext>
            </a:extLst>
          </p:cNvPr>
          <p:cNvSpPr txBox="1"/>
          <p:nvPr/>
        </p:nvSpPr>
        <p:spPr>
          <a:xfrm>
            <a:off x="537942" y="6332803"/>
            <a:ext cx="6480000" cy="18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>
              <a:spcAft>
                <a:spcPts val="400"/>
              </a:spcAft>
            </a:pPr>
            <a:r>
              <a:rPr lang="en-US" altLang="ja-JP" sz="800" dirty="0">
                <a:latin typeface="+mn-ea"/>
              </a:rPr>
              <a:t>※ </a:t>
            </a:r>
            <a:r>
              <a:rPr lang="ja-JP" altLang="en-US" sz="800">
                <a:latin typeface="+mn-ea"/>
              </a:rPr>
              <a:t>初期費用は○○○○の導入にかかる費用です。導入後はサービス利用料のみ発生します。</a:t>
            </a:r>
            <a:r>
              <a:rPr lang="en-US" altLang="ja-JP" sz="800" dirty="0">
                <a:latin typeface="+mn-ea"/>
              </a:rPr>
              <a:t>※</a:t>
            </a:r>
            <a:r>
              <a:rPr lang="ja-JP" altLang="en-US" sz="800">
                <a:latin typeface="+mn-ea"/>
              </a:rPr>
              <a:t>サービス利用料はプランにより変動します。</a:t>
            </a:r>
            <a:endParaRPr lang="en-US" altLang="ja-JP" sz="800" dirty="0">
              <a:latin typeface="+mn-ea"/>
            </a:endParaRPr>
          </a:p>
        </p:txBody>
      </p:sp>
      <p:sp>
        <p:nvSpPr>
          <p:cNvPr id="22" name="フリーフォーム 21">
            <a:extLst>
              <a:ext uri="{FF2B5EF4-FFF2-40B4-BE49-F238E27FC236}">
                <a16:creationId xmlns:a16="http://schemas.microsoft.com/office/drawing/2014/main" id="{5AD36DF0-B4E3-6846-FA59-AA40E496D487}"/>
              </a:ext>
            </a:extLst>
          </p:cNvPr>
          <p:cNvSpPr>
            <a:spLocks noChangeAspect="1"/>
          </p:cNvSpPr>
          <p:nvPr/>
        </p:nvSpPr>
        <p:spPr>
          <a:xfrm rot="5400000">
            <a:off x="3830418" y="5871473"/>
            <a:ext cx="180000" cy="180000"/>
          </a:xfrm>
          <a:custGeom>
            <a:avLst/>
            <a:gdLst>
              <a:gd name="connsiteX0" fmla="*/ 0 w 288000"/>
              <a:gd name="connsiteY0" fmla="*/ 162000 h 288000"/>
              <a:gd name="connsiteX1" fmla="*/ 0 w 288000"/>
              <a:gd name="connsiteY1" fmla="*/ 126000 h 288000"/>
              <a:gd name="connsiteX2" fmla="*/ 126000 w 288000"/>
              <a:gd name="connsiteY2" fmla="*/ 126000 h 288000"/>
              <a:gd name="connsiteX3" fmla="*/ 126000 w 288000"/>
              <a:gd name="connsiteY3" fmla="*/ 0 h 288000"/>
              <a:gd name="connsiteX4" fmla="*/ 162000 w 288000"/>
              <a:gd name="connsiteY4" fmla="*/ 0 h 288000"/>
              <a:gd name="connsiteX5" fmla="*/ 162000 w 288000"/>
              <a:gd name="connsiteY5" fmla="*/ 126000 h 288000"/>
              <a:gd name="connsiteX6" fmla="*/ 288000 w 288000"/>
              <a:gd name="connsiteY6" fmla="*/ 126000 h 288000"/>
              <a:gd name="connsiteX7" fmla="*/ 288000 w 288000"/>
              <a:gd name="connsiteY7" fmla="*/ 162000 h 288000"/>
              <a:gd name="connsiteX8" fmla="*/ 162000 w 288000"/>
              <a:gd name="connsiteY8" fmla="*/ 162000 h 288000"/>
              <a:gd name="connsiteX9" fmla="*/ 162000 w 288000"/>
              <a:gd name="connsiteY9" fmla="*/ 288000 h 288000"/>
              <a:gd name="connsiteX10" fmla="*/ 126000 w 288000"/>
              <a:gd name="connsiteY10" fmla="*/ 288000 h 288000"/>
              <a:gd name="connsiteX11" fmla="*/ 126000 w 288000"/>
              <a:gd name="connsiteY11" fmla="*/ 162000 h 28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88000" h="288000">
                <a:moveTo>
                  <a:pt x="0" y="162000"/>
                </a:moveTo>
                <a:lnTo>
                  <a:pt x="0" y="126000"/>
                </a:lnTo>
                <a:lnTo>
                  <a:pt x="126000" y="126000"/>
                </a:lnTo>
                <a:lnTo>
                  <a:pt x="126000" y="0"/>
                </a:lnTo>
                <a:lnTo>
                  <a:pt x="162000" y="0"/>
                </a:lnTo>
                <a:lnTo>
                  <a:pt x="162000" y="126000"/>
                </a:lnTo>
                <a:lnTo>
                  <a:pt x="288000" y="126000"/>
                </a:lnTo>
                <a:lnTo>
                  <a:pt x="288000" y="162000"/>
                </a:lnTo>
                <a:lnTo>
                  <a:pt x="162000" y="162000"/>
                </a:lnTo>
                <a:lnTo>
                  <a:pt x="162000" y="288000"/>
                </a:lnTo>
                <a:lnTo>
                  <a:pt x="126000" y="288000"/>
                </a:lnTo>
                <a:lnTo>
                  <a:pt x="126000" y="162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FF17C248-CC62-9BF6-80FE-AA426F3CC597}"/>
              </a:ext>
            </a:extLst>
          </p:cNvPr>
          <p:cNvSpPr/>
          <p:nvPr/>
        </p:nvSpPr>
        <p:spPr>
          <a:xfrm>
            <a:off x="5034803" y="7118228"/>
            <a:ext cx="1980000" cy="158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en-US" altLang="ja-JP" sz="1100" b="1" dirty="0">
              <a:solidFill>
                <a:schemeClr val="bg1"/>
              </a:solidFill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68D3E3C0-1651-E8F3-99F0-F77B70EFF070}"/>
              </a:ext>
            </a:extLst>
          </p:cNvPr>
          <p:cNvSpPr/>
          <p:nvPr/>
        </p:nvSpPr>
        <p:spPr>
          <a:xfrm>
            <a:off x="5034803" y="6761145"/>
            <a:ext cx="1980000" cy="36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プラン</a:t>
            </a:r>
            <a:r>
              <a:rPr kumimoji="1" lang="en-US" altLang="ja-JP" sz="1100" b="1" dirty="0">
                <a:solidFill>
                  <a:schemeClr val="bg1"/>
                </a:solidFill>
              </a:rPr>
              <a:t> C</a:t>
            </a:r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615B54C-7DA9-1987-AB43-449219DD52B2}"/>
              </a:ext>
            </a:extLst>
          </p:cNvPr>
          <p:cNvSpPr txBox="1"/>
          <p:nvPr/>
        </p:nvSpPr>
        <p:spPr>
          <a:xfrm>
            <a:off x="5185288" y="7224207"/>
            <a:ext cx="1728000" cy="21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1050" b="1">
                <a:latin typeface="+mn-ea"/>
              </a:rPr>
              <a:t>○○○○な企業向け</a:t>
            </a:r>
            <a:endParaRPr lang="en-US" altLang="ja-JP" sz="1050" b="1" dirty="0">
              <a:latin typeface="+mn-ea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149203F-8C95-8F7A-2012-E66680B719F5}"/>
              </a:ext>
            </a:extLst>
          </p:cNvPr>
          <p:cNvSpPr txBox="1"/>
          <p:nvPr/>
        </p:nvSpPr>
        <p:spPr>
          <a:xfrm>
            <a:off x="5185288" y="7451349"/>
            <a:ext cx="1728000" cy="36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spcAft>
                <a:spcPts val="400"/>
              </a:spcAft>
            </a:pPr>
            <a:r>
              <a:rPr lang="en-US" altLang="ja-JP" sz="2000" b="1" dirty="0">
                <a:latin typeface="+mn-ea"/>
              </a:rPr>
              <a:t>30</a:t>
            </a:r>
            <a:r>
              <a:rPr lang="ja-JP" altLang="en-US" sz="1200" b="1">
                <a:latin typeface="+mn-ea"/>
              </a:rPr>
              <a:t>万円</a:t>
            </a:r>
            <a:r>
              <a:rPr lang="en-US" altLang="ja-JP" sz="1200" b="1" dirty="0">
                <a:latin typeface="+mn-ea"/>
              </a:rPr>
              <a:t>/</a:t>
            </a:r>
            <a:r>
              <a:rPr lang="ja-JP" altLang="en-US" sz="1200" b="1">
                <a:latin typeface="+mn-ea"/>
              </a:rPr>
              <a:t>月</a:t>
            </a:r>
            <a:r>
              <a:rPr lang="en-US" altLang="ja-JP" sz="1200" b="1" dirty="0">
                <a:latin typeface="+mn-ea"/>
              </a:rPr>
              <a:t>〜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DED4E73-75D3-84F0-24FE-68FA0A7A7390}"/>
              </a:ext>
            </a:extLst>
          </p:cNvPr>
          <p:cNvSpPr/>
          <p:nvPr/>
        </p:nvSpPr>
        <p:spPr>
          <a:xfrm>
            <a:off x="5185288" y="7844189"/>
            <a:ext cx="1728000" cy="75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pPr marL="171450" indent="-171450">
              <a:spcAft>
                <a:spcPts val="400"/>
              </a:spcAft>
              <a:buFont typeface="Wingdings" pitchFamily="2" charset="2"/>
              <a:buChar char="l"/>
            </a:pPr>
            <a:r>
              <a:rPr kumimoji="1" lang="ja-JP" altLang="en-US" sz="800">
                <a:solidFill>
                  <a:schemeClr val="tx1"/>
                </a:solidFill>
                <a:latin typeface="+mn-ea"/>
              </a:rPr>
              <a:t>サポート内容１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pPr marL="171450" indent="-171450">
              <a:spcAft>
                <a:spcPts val="400"/>
              </a:spcAft>
              <a:buFont typeface="Wingdings" pitchFamily="2" charset="2"/>
              <a:buChar char="l"/>
            </a:pPr>
            <a:r>
              <a:rPr kumimoji="1" lang="ja-JP" altLang="en-US" sz="800">
                <a:solidFill>
                  <a:schemeClr val="tx1"/>
                </a:solidFill>
                <a:latin typeface="+mn-ea"/>
              </a:rPr>
              <a:t>サポート内容２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pPr marL="171450" indent="-171450">
              <a:spcAft>
                <a:spcPts val="400"/>
              </a:spcAft>
              <a:buFont typeface="Wingdings" pitchFamily="2" charset="2"/>
              <a:buChar char="l"/>
            </a:pPr>
            <a:r>
              <a:rPr kumimoji="1" lang="ja-JP" altLang="en-US" sz="800">
                <a:solidFill>
                  <a:schemeClr val="tx1"/>
                </a:solidFill>
                <a:latin typeface="+mn-ea"/>
              </a:rPr>
              <a:t>サポート内容３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pPr marL="171450" indent="-171450">
              <a:spcAft>
                <a:spcPts val="400"/>
              </a:spcAft>
              <a:buFont typeface="Wingdings" pitchFamily="2" charset="2"/>
              <a:buChar char="l"/>
            </a:pPr>
            <a:r>
              <a:rPr kumimoji="1" lang="ja-JP" altLang="en-US" sz="800">
                <a:solidFill>
                  <a:schemeClr val="tx1"/>
                </a:solidFill>
                <a:latin typeface="+mn-ea"/>
              </a:rPr>
              <a:t>サポート内容４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DB31DBBD-5939-4BA9-B564-138DCE94FFC5}"/>
              </a:ext>
            </a:extLst>
          </p:cNvPr>
          <p:cNvSpPr/>
          <p:nvPr/>
        </p:nvSpPr>
        <p:spPr>
          <a:xfrm>
            <a:off x="2790366" y="7118272"/>
            <a:ext cx="1980000" cy="158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en-US" altLang="ja-JP" sz="1100" b="1" dirty="0">
              <a:solidFill>
                <a:schemeClr val="bg1"/>
              </a:solidFill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9FA5738A-D3BC-9836-2EC4-520EEE488FBA}"/>
              </a:ext>
            </a:extLst>
          </p:cNvPr>
          <p:cNvSpPr/>
          <p:nvPr/>
        </p:nvSpPr>
        <p:spPr>
          <a:xfrm>
            <a:off x="2790366" y="6761189"/>
            <a:ext cx="1980000" cy="36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プラン</a:t>
            </a:r>
            <a:r>
              <a:rPr kumimoji="1" lang="en-US" altLang="ja-JP" sz="1100" b="1" dirty="0">
                <a:solidFill>
                  <a:schemeClr val="bg1"/>
                </a:solidFill>
              </a:rPr>
              <a:t> B</a:t>
            </a:r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EE366A2-5FA1-70CA-A348-F73B7080843B}"/>
              </a:ext>
            </a:extLst>
          </p:cNvPr>
          <p:cNvSpPr txBox="1"/>
          <p:nvPr/>
        </p:nvSpPr>
        <p:spPr>
          <a:xfrm>
            <a:off x="2940851" y="7224251"/>
            <a:ext cx="1728000" cy="21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1050" b="1">
                <a:latin typeface="+mn-ea"/>
              </a:rPr>
              <a:t>○○○○な企業向け</a:t>
            </a:r>
            <a:endParaRPr lang="en-US" altLang="ja-JP" sz="1050" b="1" dirty="0">
              <a:latin typeface="+mn-ea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A0E33811-7216-E551-4566-BC961CFA5B58}"/>
              </a:ext>
            </a:extLst>
          </p:cNvPr>
          <p:cNvSpPr txBox="1"/>
          <p:nvPr/>
        </p:nvSpPr>
        <p:spPr>
          <a:xfrm>
            <a:off x="2940851" y="7451393"/>
            <a:ext cx="1728000" cy="36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spcAft>
                <a:spcPts val="400"/>
              </a:spcAft>
            </a:pPr>
            <a:r>
              <a:rPr lang="en-US" altLang="ja-JP" sz="2000" b="1" dirty="0">
                <a:latin typeface="+mn-ea"/>
              </a:rPr>
              <a:t>10</a:t>
            </a:r>
            <a:r>
              <a:rPr lang="ja-JP" altLang="en-US" sz="1200" b="1">
                <a:latin typeface="+mn-ea"/>
              </a:rPr>
              <a:t>万円</a:t>
            </a:r>
            <a:r>
              <a:rPr lang="en-US" altLang="ja-JP" sz="1200" b="1" dirty="0">
                <a:latin typeface="+mn-ea"/>
              </a:rPr>
              <a:t>/</a:t>
            </a:r>
            <a:r>
              <a:rPr lang="ja-JP" altLang="en-US" sz="1200" b="1">
                <a:latin typeface="+mn-ea"/>
              </a:rPr>
              <a:t>月</a:t>
            </a:r>
            <a:r>
              <a:rPr lang="en-US" altLang="ja-JP" sz="1200" b="1" dirty="0">
                <a:latin typeface="+mn-ea"/>
              </a:rPr>
              <a:t>〜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ECCFC9B7-3647-3584-E6EB-FE7533190628}"/>
              </a:ext>
            </a:extLst>
          </p:cNvPr>
          <p:cNvSpPr/>
          <p:nvPr/>
        </p:nvSpPr>
        <p:spPr>
          <a:xfrm>
            <a:off x="2940851" y="7844233"/>
            <a:ext cx="1728000" cy="75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pPr marL="171450" indent="-171450">
              <a:spcAft>
                <a:spcPts val="400"/>
              </a:spcAft>
              <a:buFont typeface="Wingdings" pitchFamily="2" charset="2"/>
              <a:buChar char="l"/>
            </a:pPr>
            <a:r>
              <a:rPr kumimoji="1" lang="ja-JP" altLang="en-US" sz="800">
                <a:solidFill>
                  <a:schemeClr val="tx1"/>
                </a:solidFill>
                <a:latin typeface="+mn-ea"/>
              </a:rPr>
              <a:t>サポート内容１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pPr marL="171450" indent="-171450">
              <a:spcAft>
                <a:spcPts val="400"/>
              </a:spcAft>
              <a:buFont typeface="Wingdings" pitchFamily="2" charset="2"/>
              <a:buChar char="l"/>
            </a:pPr>
            <a:r>
              <a:rPr kumimoji="1" lang="ja-JP" altLang="en-US" sz="800">
                <a:solidFill>
                  <a:schemeClr val="tx1"/>
                </a:solidFill>
                <a:latin typeface="+mn-ea"/>
              </a:rPr>
              <a:t>サポート内容２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pPr marL="171450" indent="-171450">
              <a:spcAft>
                <a:spcPts val="400"/>
              </a:spcAft>
              <a:buFont typeface="Wingdings" pitchFamily="2" charset="2"/>
              <a:buChar char="l"/>
            </a:pPr>
            <a:r>
              <a:rPr kumimoji="1" lang="ja-JP" altLang="en-US" sz="800">
                <a:solidFill>
                  <a:schemeClr val="tx1"/>
                </a:solidFill>
                <a:latin typeface="+mn-ea"/>
              </a:rPr>
              <a:t>サポート内容３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  <a:p>
            <a:pPr marL="171450" indent="-171450">
              <a:spcAft>
                <a:spcPts val="400"/>
              </a:spcAft>
              <a:buFont typeface="Wingdings" pitchFamily="2" charset="2"/>
              <a:buChar char="l"/>
            </a:pPr>
            <a:r>
              <a:rPr kumimoji="1" lang="ja-JP" altLang="en-US" sz="800">
                <a:solidFill>
                  <a:schemeClr val="tx1"/>
                </a:solidFill>
                <a:latin typeface="+mn-ea"/>
              </a:rPr>
              <a:t>サポート内容４</a:t>
            </a:r>
            <a:endParaRPr kumimoji="1" lang="en-US" altLang="ja-JP" sz="8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8A159ECB-6051-2FA6-CFF3-883117C6D064}"/>
              </a:ext>
            </a:extLst>
          </p:cNvPr>
          <p:cNvSpPr/>
          <p:nvPr/>
        </p:nvSpPr>
        <p:spPr>
          <a:xfrm>
            <a:off x="4130282" y="5797855"/>
            <a:ext cx="2772000" cy="3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200" b="1">
                <a:solidFill>
                  <a:schemeClr val="tx1"/>
                </a:solidFill>
              </a:rPr>
              <a:t>サービス利用料</a:t>
            </a:r>
            <a:r>
              <a:rPr kumimoji="1" lang="en-US" altLang="ja-JP" sz="1200" b="1" dirty="0">
                <a:solidFill>
                  <a:schemeClr val="tx1"/>
                </a:solidFill>
              </a:rPr>
              <a:t>  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5</a:t>
            </a:r>
            <a:r>
              <a:rPr kumimoji="1" lang="ja-JP" altLang="en-US" sz="1200" b="1">
                <a:solidFill>
                  <a:schemeClr val="tx1"/>
                </a:solidFill>
              </a:rPr>
              <a:t>万円</a:t>
            </a:r>
            <a:r>
              <a:rPr kumimoji="1" lang="en-US" altLang="ja-JP" sz="1200" b="1" dirty="0">
                <a:solidFill>
                  <a:schemeClr val="tx1"/>
                </a:solidFill>
              </a:rPr>
              <a:t>/</a:t>
            </a:r>
            <a:r>
              <a:rPr kumimoji="1" lang="ja-JP" altLang="en-US" sz="1200" b="1">
                <a:solidFill>
                  <a:schemeClr val="tx1"/>
                </a:solidFill>
              </a:rPr>
              <a:t>月</a:t>
            </a:r>
            <a:r>
              <a:rPr kumimoji="1" lang="en-US" altLang="ja-JP" sz="1200" b="1" dirty="0">
                <a:solidFill>
                  <a:schemeClr val="tx1"/>
                </a:solidFill>
              </a:rPr>
              <a:t>〜</a:t>
            </a:r>
            <a:r>
              <a:rPr kumimoji="1" lang="ja-JP" altLang="en-US" sz="800" b="1">
                <a:solidFill>
                  <a:schemeClr val="tx1"/>
                </a:solidFill>
              </a:rPr>
              <a:t>（税別）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237F564E-AA81-6BEA-05DD-B4938300A872}"/>
              </a:ext>
            </a:extLst>
          </p:cNvPr>
          <p:cNvCxnSpPr/>
          <p:nvPr/>
        </p:nvCxnSpPr>
        <p:spPr>
          <a:xfrm>
            <a:off x="3706810" y="9558951"/>
            <a:ext cx="0" cy="72000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6474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B7C18A3-8468-9143-8DB7-449BD6760071}"/>
              </a:ext>
            </a:extLst>
          </p:cNvPr>
          <p:cNvSpPr/>
          <p:nvPr/>
        </p:nvSpPr>
        <p:spPr>
          <a:xfrm>
            <a:off x="-10820" y="6839813"/>
            <a:ext cx="7570269" cy="3852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74" name="角丸四角形 73">
            <a:extLst>
              <a:ext uri="{FF2B5EF4-FFF2-40B4-BE49-F238E27FC236}">
                <a16:creationId xmlns:a16="http://schemas.microsoft.com/office/drawing/2014/main" id="{1E0FBFA2-EE18-7E27-3A55-71890A1DC0F1}"/>
              </a:ext>
            </a:extLst>
          </p:cNvPr>
          <p:cNvSpPr/>
          <p:nvPr/>
        </p:nvSpPr>
        <p:spPr>
          <a:xfrm>
            <a:off x="534317" y="5556999"/>
            <a:ext cx="6480000" cy="3564000"/>
          </a:xfrm>
          <a:prstGeom prst="roundRect">
            <a:avLst>
              <a:gd name="adj" fmla="val 2626"/>
            </a:avLst>
          </a:prstGeom>
          <a:solidFill>
            <a:schemeClr val="bg1"/>
          </a:solidFill>
          <a:ln w="19050">
            <a:noFill/>
          </a:ln>
          <a:effectLst>
            <a:outerShdw blurRad="127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角丸四角形 87">
            <a:extLst>
              <a:ext uri="{FF2B5EF4-FFF2-40B4-BE49-F238E27FC236}">
                <a16:creationId xmlns:a16="http://schemas.microsoft.com/office/drawing/2014/main" id="{EF053C95-A680-8FEB-DCB1-D3A8C5382A58}"/>
              </a:ext>
            </a:extLst>
          </p:cNvPr>
          <p:cNvSpPr/>
          <p:nvPr/>
        </p:nvSpPr>
        <p:spPr>
          <a:xfrm>
            <a:off x="4681657" y="7012378"/>
            <a:ext cx="1980000" cy="1440000"/>
          </a:xfrm>
          <a:prstGeom prst="roundRect">
            <a:avLst>
              <a:gd name="adj" fmla="val 6186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E3499B4-400B-A94A-9105-EFA9ED1780EA}"/>
              </a:ext>
            </a:extLst>
          </p:cNvPr>
          <p:cNvSpPr/>
          <p:nvPr/>
        </p:nvSpPr>
        <p:spPr>
          <a:xfrm>
            <a:off x="553183" y="892577"/>
            <a:ext cx="198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ctr"/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+mn-ea"/>
              </a:rPr>
              <a:t>写真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BCB26FE-8248-EF4C-AFAE-BC1C56D7DB4A}"/>
              </a:ext>
            </a:extLst>
          </p:cNvPr>
          <p:cNvSpPr/>
          <p:nvPr/>
        </p:nvSpPr>
        <p:spPr>
          <a:xfrm>
            <a:off x="2795853" y="892577"/>
            <a:ext cx="198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ctr"/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+mn-ea"/>
              </a:rPr>
              <a:t>写真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7694CEA-0835-CF46-8DA3-723C8ABB1F0F}"/>
              </a:ext>
            </a:extLst>
          </p:cNvPr>
          <p:cNvSpPr/>
          <p:nvPr/>
        </p:nvSpPr>
        <p:spPr>
          <a:xfrm>
            <a:off x="5026492" y="892578"/>
            <a:ext cx="1980000" cy="108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ctr"/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+mn-ea"/>
              </a:rPr>
              <a:t>写真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5F5B57F-FD9B-894E-AC10-4D33E5CDD707}"/>
              </a:ext>
            </a:extLst>
          </p:cNvPr>
          <p:cNvSpPr txBox="1"/>
          <p:nvPr/>
        </p:nvSpPr>
        <p:spPr>
          <a:xfrm>
            <a:off x="553183" y="2064088"/>
            <a:ext cx="1980000" cy="574516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1200" b="1">
                <a:latin typeface="+mn-ea"/>
              </a:rPr>
              <a:t>作業の効率化で○○</a:t>
            </a:r>
            <a:r>
              <a:rPr lang="en-US" altLang="ja-JP" sz="1200" b="1" dirty="0">
                <a:latin typeface="+mn-ea"/>
              </a:rPr>
              <a:t>%</a:t>
            </a:r>
            <a:r>
              <a:rPr lang="ja-JP" altLang="en-US" sz="1200" b="1">
                <a:latin typeface="+mn-ea"/>
              </a:rPr>
              <a:t>の</a:t>
            </a:r>
            <a:endParaRPr lang="en-US" altLang="ja-JP" sz="1200" b="1" dirty="0">
              <a:latin typeface="+mn-ea"/>
            </a:endParaRPr>
          </a:p>
          <a:p>
            <a:pPr algn="ctr">
              <a:spcAft>
                <a:spcPts val="400"/>
              </a:spcAft>
            </a:pPr>
            <a:r>
              <a:rPr lang="ja-JP" altLang="en-US" sz="1200" b="1">
                <a:latin typeface="+mn-ea"/>
              </a:rPr>
              <a:t>コスト削減に成功</a:t>
            </a:r>
            <a:endParaRPr lang="en-US" altLang="ja-JP" sz="1200" b="1" dirty="0">
              <a:latin typeface="+mn-ea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9E5C420-FCD4-2C41-A0BA-2300AA58C7BB}"/>
              </a:ext>
            </a:extLst>
          </p:cNvPr>
          <p:cNvSpPr txBox="1"/>
          <p:nvPr/>
        </p:nvSpPr>
        <p:spPr>
          <a:xfrm>
            <a:off x="5026491" y="2063549"/>
            <a:ext cx="1980000" cy="574516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1200" b="1">
                <a:latin typeface="+mn-ea"/>
              </a:rPr>
              <a:t>○○の質が向上し、</a:t>
            </a:r>
            <a:endParaRPr lang="en-US" altLang="ja-JP" sz="1200" b="1" dirty="0">
              <a:latin typeface="+mn-ea"/>
            </a:endParaRPr>
          </a:p>
          <a:p>
            <a:pPr algn="ctr">
              <a:spcAft>
                <a:spcPts val="400"/>
              </a:spcAft>
            </a:pPr>
            <a:r>
              <a:rPr lang="ja-JP" altLang="en-US" sz="1200" b="1">
                <a:latin typeface="+mn-ea"/>
              </a:rPr>
              <a:t>売上○倍を達成</a:t>
            </a:r>
            <a:endParaRPr lang="en-US" altLang="ja-JP" sz="1200" b="1" dirty="0">
              <a:latin typeface="+mn-ea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4A12104-2F8D-B74B-B16E-427521BD4D82}"/>
              </a:ext>
            </a:extLst>
          </p:cNvPr>
          <p:cNvSpPr txBox="1"/>
          <p:nvPr/>
        </p:nvSpPr>
        <p:spPr>
          <a:xfrm>
            <a:off x="2795853" y="2063549"/>
            <a:ext cx="1980000" cy="574516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1200" b="1">
                <a:latin typeface="+mn-ea"/>
              </a:rPr>
              <a:t>○○の効率化で</a:t>
            </a:r>
            <a:endParaRPr lang="en-US" altLang="ja-JP" sz="1200" b="1" dirty="0">
              <a:latin typeface="+mn-ea"/>
            </a:endParaRPr>
          </a:p>
          <a:p>
            <a:pPr algn="ctr">
              <a:spcAft>
                <a:spcPts val="400"/>
              </a:spcAft>
            </a:pPr>
            <a:r>
              <a:rPr lang="ja-JP" altLang="en-US" sz="1200" b="1">
                <a:latin typeface="+mn-ea"/>
              </a:rPr>
              <a:t>本来の業務に集中できた</a:t>
            </a:r>
            <a:endParaRPr lang="en-US" altLang="ja-JP" sz="1200" b="1" dirty="0">
              <a:latin typeface="+mn-ea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16859127-A2C8-804E-835C-ED893348CA8F}"/>
              </a:ext>
            </a:extLst>
          </p:cNvPr>
          <p:cNvSpPr/>
          <p:nvPr/>
        </p:nvSpPr>
        <p:spPr>
          <a:xfrm>
            <a:off x="553183" y="2727808"/>
            <a:ext cx="1980000" cy="54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 sz="16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B2DC3633-905B-7845-9FDE-FD9924FB9364}"/>
              </a:ext>
            </a:extLst>
          </p:cNvPr>
          <p:cNvSpPr txBox="1"/>
          <p:nvPr/>
        </p:nvSpPr>
        <p:spPr>
          <a:xfrm>
            <a:off x="643183" y="2819219"/>
            <a:ext cx="1800000" cy="2304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1000" b="1">
                <a:latin typeface="+mn-ea"/>
              </a:rPr>
              <a:t>株式会社○○○○○○</a:t>
            </a:r>
            <a:endParaRPr lang="en-US" altLang="ja-JP" sz="1000" b="1" dirty="0">
              <a:latin typeface="+mn-ea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126D3B17-4855-2E45-ACF0-7215991A24FF}"/>
              </a:ext>
            </a:extLst>
          </p:cNvPr>
          <p:cNvSpPr txBox="1"/>
          <p:nvPr/>
        </p:nvSpPr>
        <p:spPr>
          <a:xfrm>
            <a:off x="643183" y="3029304"/>
            <a:ext cx="1800000" cy="18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700">
                <a:latin typeface="+mn-ea"/>
              </a:rPr>
              <a:t>業種：○○○／従業員数：</a:t>
            </a:r>
            <a:r>
              <a:rPr lang="en-US" altLang="ja-JP" sz="700" dirty="0">
                <a:latin typeface="+mn-ea"/>
              </a:rPr>
              <a:t>0,000</a:t>
            </a:r>
            <a:r>
              <a:rPr lang="ja-JP" altLang="en-US" sz="700">
                <a:latin typeface="+mn-ea"/>
              </a:rPr>
              <a:t>名</a:t>
            </a:r>
            <a:endParaRPr lang="en-US" altLang="ja-JP" sz="700" dirty="0">
              <a:latin typeface="+mn-ea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D5BD6EC8-4B2A-1D4F-B352-EBCEF2C034E7}"/>
              </a:ext>
            </a:extLst>
          </p:cNvPr>
          <p:cNvSpPr/>
          <p:nvPr/>
        </p:nvSpPr>
        <p:spPr>
          <a:xfrm>
            <a:off x="2795853" y="2727808"/>
            <a:ext cx="1980000" cy="54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 sz="16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26395F3-3B6F-344B-A24F-82F8662D2BBE}"/>
              </a:ext>
            </a:extLst>
          </p:cNvPr>
          <p:cNvSpPr txBox="1"/>
          <p:nvPr/>
        </p:nvSpPr>
        <p:spPr>
          <a:xfrm>
            <a:off x="2885853" y="2819219"/>
            <a:ext cx="1800000" cy="2304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1000" b="1">
                <a:latin typeface="+mn-ea"/>
              </a:rPr>
              <a:t>株式会社○○○○○○</a:t>
            </a:r>
            <a:endParaRPr lang="en-US" altLang="ja-JP" sz="1000" b="1" dirty="0">
              <a:latin typeface="+mn-ea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9C8A8C47-C3A0-8E48-93C8-2A5BD33AF659}"/>
              </a:ext>
            </a:extLst>
          </p:cNvPr>
          <p:cNvSpPr txBox="1"/>
          <p:nvPr/>
        </p:nvSpPr>
        <p:spPr>
          <a:xfrm>
            <a:off x="2885853" y="3029304"/>
            <a:ext cx="1800000" cy="18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700">
                <a:latin typeface="+mn-ea"/>
              </a:rPr>
              <a:t>業種：○○○／従業員数：</a:t>
            </a:r>
            <a:r>
              <a:rPr lang="en-US" altLang="ja-JP" sz="700" dirty="0">
                <a:latin typeface="+mn-ea"/>
              </a:rPr>
              <a:t>0,000</a:t>
            </a:r>
            <a:r>
              <a:rPr lang="ja-JP" altLang="en-US" sz="700">
                <a:latin typeface="+mn-ea"/>
              </a:rPr>
              <a:t>名</a:t>
            </a:r>
            <a:endParaRPr lang="en-US" altLang="ja-JP" sz="700" dirty="0">
              <a:latin typeface="+mn-ea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A7586C15-0E12-F145-9442-28CEEEA2E962}"/>
              </a:ext>
            </a:extLst>
          </p:cNvPr>
          <p:cNvSpPr/>
          <p:nvPr/>
        </p:nvSpPr>
        <p:spPr>
          <a:xfrm>
            <a:off x="5026491" y="2727808"/>
            <a:ext cx="1980000" cy="54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 sz="16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4264500E-0070-1748-B236-B439B275AF86}"/>
              </a:ext>
            </a:extLst>
          </p:cNvPr>
          <p:cNvSpPr txBox="1"/>
          <p:nvPr/>
        </p:nvSpPr>
        <p:spPr>
          <a:xfrm>
            <a:off x="5116491" y="2819219"/>
            <a:ext cx="1800000" cy="2304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1000" b="1">
                <a:latin typeface="+mn-ea"/>
              </a:rPr>
              <a:t>株式会社○○○○○○</a:t>
            </a:r>
            <a:endParaRPr lang="en-US" altLang="ja-JP" sz="1000" b="1" dirty="0">
              <a:latin typeface="+mn-ea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A2D382B9-25F7-C648-B710-B21EB241988B}"/>
              </a:ext>
            </a:extLst>
          </p:cNvPr>
          <p:cNvSpPr txBox="1"/>
          <p:nvPr/>
        </p:nvSpPr>
        <p:spPr>
          <a:xfrm>
            <a:off x="5116491" y="3029304"/>
            <a:ext cx="1800000" cy="18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700">
                <a:latin typeface="+mn-ea"/>
              </a:rPr>
              <a:t>業種：○○○／従業員数：</a:t>
            </a:r>
            <a:r>
              <a:rPr lang="en-US" altLang="ja-JP" sz="700" dirty="0">
                <a:latin typeface="+mn-ea"/>
              </a:rPr>
              <a:t>0,000</a:t>
            </a:r>
            <a:r>
              <a:rPr lang="ja-JP" altLang="en-US" sz="700">
                <a:latin typeface="+mn-ea"/>
              </a:rPr>
              <a:t>名</a:t>
            </a:r>
            <a:endParaRPr lang="en-US" altLang="ja-JP" sz="700" dirty="0">
              <a:latin typeface="+mn-ea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3446ED1A-2B85-FD4F-80A1-DE3A70E47FDE}"/>
              </a:ext>
            </a:extLst>
          </p:cNvPr>
          <p:cNvSpPr txBox="1"/>
          <p:nvPr/>
        </p:nvSpPr>
        <p:spPr>
          <a:xfrm>
            <a:off x="560665" y="9494852"/>
            <a:ext cx="2988000" cy="288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ja-JP" altLang="en-US" sz="1400" b="1">
                <a:solidFill>
                  <a:schemeClr val="bg1"/>
                </a:solidFill>
                <a:latin typeface="+mn-ea"/>
              </a:rPr>
              <a:t>株式会社○○○○○</a:t>
            </a:r>
            <a:endParaRPr lang="en-US" altLang="ja-JP" sz="14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FBF0562-2AD4-7944-9CD4-8A6241728137}"/>
              </a:ext>
            </a:extLst>
          </p:cNvPr>
          <p:cNvSpPr txBox="1"/>
          <p:nvPr/>
        </p:nvSpPr>
        <p:spPr>
          <a:xfrm>
            <a:off x="553183" y="9827545"/>
            <a:ext cx="2988000" cy="451406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pPr>
              <a:spcAft>
                <a:spcPts val="400"/>
              </a:spcAft>
            </a:pPr>
            <a:r>
              <a:rPr lang="ja-JP" altLang="en-US" sz="1000" b="1">
                <a:solidFill>
                  <a:schemeClr val="bg1"/>
                </a:solidFill>
                <a:latin typeface="+mn-ea"/>
              </a:rPr>
              <a:t>〒</a:t>
            </a:r>
            <a:r>
              <a:rPr lang="en-US" altLang="ja-JP" sz="1000" b="1" dirty="0">
                <a:solidFill>
                  <a:schemeClr val="bg1"/>
                </a:solidFill>
                <a:latin typeface="+mn-ea"/>
              </a:rPr>
              <a:t>000-0000</a:t>
            </a:r>
          </a:p>
          <a:p>
            <a:pPr>
              <a:spcAft>
                <a:spcPts val="400"/>
              </a:spcAft>
            </a:pPr>
            <a:r>
              <a:rPr lang="ja-JP" altLang="en-US" sz="1000" b="1">
                <a:solidFill>
                  <a:schemeClr val="bg1"/>
                </a:solidFill>
                <a:latin typeface="+mn-ea"/>
              </a:rPr>
              <a:t>東京都○○○区○○○○一丁目○○○○ビル○階</a:t>
            </a:r>
            <a:endParaRPr lang="en-US" altLang="ja-JP" sz="10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3B50E00F-047D-CB4F-A94D-38F8BBCBBE4D}"/>
              </a:ext>
            </a:extLst>
          </p:cNvPr>
          <p:cNvSpPr txBox="1"/>
          <p:nvPr/>
        </p:nvSpPr>
        <p:spPr>
          <a:xfrm>
            <a:off x="3944875" y="10062951"/>
            <a:ext cx="3060000" cy="216000"/>
          </a:xfrm>
          <a:prstGeom prst="rect">
            <a:avLst/>
          </a:prstGeom>
          <a:noFill/>
        </p:spPr>
        <p:txBody>
          <a:bodyPr wrap="square" lIns="72000" tIns="36000" rIns="72000" bIns="36000" rtlCol="0" anchor="ctr">
            <a:normAutofit lnSpcReduction="10000"/>
          </a:bodyPr>
          <a:lstStyle/>
          <a:p>
            <a:pPr>
              <a:spcAft>
                <a:spcPts val="400"/>
              </a:spcAft>
            </a:pPr>
            <a:r>
              <a:rPr lang="en-US" altLang="ja-JP" sz="1000" b="1" dirty="0">
                <a:solidFill>
                  <a:schemeClr val="bg1"/>
                </a:solidFill>
                <a:latin typeface="+mn-ea"/>
              </a:rPr>
              <a:t>URL</a:t>
            </a:r>
            <a:r>
              <a:rPr lang="ja-JP" altLang="en-US" sz="1000" b="1">
                <a:solidFill>
                  <a:schemeClr val="bg1"/>
                </a:solidFill>
                <a:latin typeface="+mn-ea"/>
              </a:rPr>
              <a:t>：</a:t>
            </a:r>
            <a:r>
              <a:rPr lang="en-US" altLang="ja-JP" sz="1000" b="1" dirty="0">
                <a:solidFill>
                  <a:schemeClr val="bg1"/>
                </a:solidFill>
                <a:latin typeface="+mn-ea"/>
              </a:rPr>
              <a:t>https://</a:t>
            </a:r>
            <a:r>
              <a:rPr lang="en-US" altLang="ja-JP" sz="1000" b="1" dirty="0" err="1">
                <a:solidFill>
                  <a:schemeClr val="bg1"/>
                </a:solidFill>
                <a:latin typeface="+mn-ea"/>
              </a:rPr>
              <a:t>xxxxxxxxxxx.co.jp</a:t>
            </a:r>
            <a:endParaRPr lang="en-US" altLang="ja-JP" sz="10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D8614307-4D0F-DB4C-8562-F3BDA9F65DFA}"/>
              </a:ext>
            </a:extLst>
          </p:cNvPr>
          <p:cNvSpPr txBox="1"/>
          <p:nvPr/>
        </p:nvSpPr>
        <p:spPr>
          <a:xfrm>
            <a:off x="4120839" y="9494852"/>
            <a:ext cx="2884036" cy="288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>
              <a:lnSpc>
                <a:spcPct val="110000"/>
              </a:lnSpc>
              <a:spcAft>
                <a:spcPts val="400"/>
              </a:spcAft>
            </a:pPr>
            <a:r>
              <a:rPr lang="en-US" altLang="ja-JP" sz="1400" b="1" dirty="0">
                <a:solidFill>
                  <a:schemeClr val="bg1"/>
                </a:solidFill>
                <a:latin typeface="+mn-ea"/>
              </a:rPr>
              <a:t>0123-456-7890</a:t>
            </a:r>
            <a:r>
              <a:rPr lang="ja-JP" altLang="en-US" sz="800">
                <a:solidFill>
                  <a:schemeClr val="bg1"/>
                </a:solidFill>
                <a:latin typeface="+mn-ea"/>
              </a:rPr>
              <a:t>（受付：平日</a:t>
            </a:r>
            <a:r>
              <a:rPr lang="en-US" altLang="ja-JP" sz="800" dirty="0">
                <a:solidFill>
                  <a:schemeClr val="bg1"/>
                </a:solidFill>
                <a:latin typeface="+mn-ea"/>
              </a:rPr>
              <a:t>00:00〜00:00</a:t>
            </a:r>
            <a:r>
              <a:rPr lang="ja-JP" altLang="en-US" sz="800">
                <a:solidFill>
                  <a:schemeClr val="bg1"/>
                </a:solidFill>
                <a:latin typeface="+mn-ea"/>
              </a:rPr>
              <a:t>）</a:t>
            </a:r>
            <a:endParaRPr lang="en-US" altLang="ja-JP" sz="10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8E84A28F-DAE1-544D-89B2-83980A6B9B71}"/>
              </a:ext>
            </a:extLst>
          </p:cNvPr>
          <p:cNvSpPr txBox="1"/>
          <p:nvPr/>
        </p:nvSpPr>
        <p:spPr>
          <a:xfrm>
            <a:off x="3944875" y="9827545"/>
            <a:ext cx="3060000" cy="216000"/>
          </a:xfrm>
          <a:prstGeom prst="rect">
            <a:avLst/>
          </a:prstGeom>
          <a:noFill/>
        </p:spPr>
        <p:txBody>
          <a:bodyPr wrap="square" lIns="72000" tIns="36000" rIns="72000" bIns="36000" rtlCol="0" anchor="ctr">
            <a:normAutofit lnSpcReduction="10000"/>
          </a:bodyPr>
          <a:lstStyle/>
          <a:p>
            <a:pPr>
              <a:spcAft>
                <a:spcPts val="400"/>
              </a:spcAft>
            </a:pPr>
            <a:r>
              <a:rPr lang="en-US" altLang="ja-JP" sz="1000" b="1" dirty="0">
                <a:solidFill>
                  <a:schemeClr val="bg1"/>
                </a:solidFill>
                <a:latin typeface="+mn-ea"/>
              </a:rPr>
              <a:t>E-Mail. </a:t>
            </a:r>
            <a:r>
              <a:rPr lang="en-US" altLang="ja-JP" sz="1000" b="1" dirty="0" err="1">
                <a:solidFill>
                  <a:schemeClr val="bg1"/>
                </a:solidFill>
                <a:latin typeface="+mn-ea"/>
              </a:rPr>
              <a:t>xxxxxxxxxx@yyyyy.co.jp</a:t>
            </a:r>
            <a:endParaRPr lang="en-US" altLang="ja-JP" sz="1000" b="1" dirty="0">
              <a:solidFill>
                <a:schemeClr val="bg1"/>
              </a:solidFill>
              <a:latin typeface="+mn-ea"/>
            </a:endParaRPr>
          </a:p>
        </p:txBody>
      </p:sp>
      <p:pic>
        <p:nvPicPr>
          <p:cNvPr id="58" name="グラフィックス 57" descr="受話器 単色塗りつぶし">
            <a:extLst>
              <a:ext uri="{FF2B5EF4-FFF2-40B4-BE49-F238E27FC236}">
                <a16:creationId xmlns:a16="http://schemas.microsoft.com/office/drawing/2014/main" id="{D0EE0287-6A19-E64B-AB9F-95164D69DEE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47788" y="9537676"/>
            <a:ext cx="216000" cy="216000"/>
          </a:xfrm>
          <a:prstGeom prst="rect">
            <a:avLst/>
          </a:prstGeom>
        </p:spPr>
      </p:pic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19E9DF85-FA8C-9D4D-9C24-C9C9A40AE715}"/>
              </a:ext>
            </a:extLst>
          </p:cNvPr>
          <p:cNvSpPr/>
          <p:nvPr/>
        </p:nvSpPr>
        <p:spPr>
          <a:xfrm>
            <a:off x="542146" y="3970251"/>
            <a:ext cx="1512000" cy="46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支援企業</a:t>
            </a:r>
            <a:endParaRPr kumimoji="1" lang="en-US" altLang="ja-JP" sz="1100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ロゴマーク</a:t>
            </a:r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913113DA-5A5F-3E4A-B115-4D5D8FCD196D}"/>
              </a:ext>
            </a:extLst>
          </p:cNvPr>
          <p:cNvSpPr/>
          <p:nvPr/>
        </p:nvSpPr>
        <p:spPr>
          <a:xfrm>
            <a:off x="2200091" y="3965869"/>
            <a:ext cx="1512000" cy="46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支援企業</a:t>
            </a:r>
            <a:endParaRPr kumimoji="1" lang="en-US" altLang="ja-JP" sz="1100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ロゴマーク</a:t>
            </a:r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7A31AE91-DF92-774C-9EBE-EADAB6B3FE31}"/>
              </a:ext>
            </a:extLst>
          </p:cNvPr>
          <p:cNvSpPr/>
          <p:nvPr/>
        </p:nvSpPr>
        <p:spPr>
          <a:xfrm>
            <a:off x="3858036" y="3965869"/>
            <a:ext cx="1512000" cy="46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支援企業</a:t>
            </a:r>
            <a:endParaRPr kumimoji="1" lang="en-US" altLang="ja-JP" sz="1100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ロゴマーク</a:t>
            </a:r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CC2878F5-B04F-5A4D-B287-14B703139E4B}"/>
              </a:ext>
            </a:extLst>
          </p:cNvPr>
          <p:cNvSpPr/>
          <p:nvPr/>
        </p:nvSpPr>
        <p:spPr>
          <a:xfrm>
            <a:off x="5515982" y="3965869"/>
            <a:ext cx="1512000" cy="46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支援企業</a:t>
            </a:r>
            <a:endParaRPr kumimoji="1" lang="en-US" altLang="ja-JP" sz="1100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ロゴマーク</a:t>
            </a:r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BD351502-798F-314A-B1DF-F87CD7656218}"/>
              </a:ext>
            </a:extLst>
          </p:cNvPr>
          <p:cNvSpPr txBox="1"/>
          <p:nvPr/>
        </p:nvSpPr>
        <p:spPr>
          <a:xfrm>
            <a:off x="542146" y="3480912"/>
            <a:ext cx="648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1600" b="1">
                <a:latin typeface="+mn-ea"/>
              </a:rPr>
              <a:t>導入実績</a:t>
            </a:r>
            <a:endParaRPr lang="en-US" altLang="ja-JP" sz="1600" b="1" dirty="0">
              <a:latin typeface="+mn-ea"/>
            </a:endParaRP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621E4EC6-4EDA-0D45-B4D4-6428782F36BD}"/>
              </a:ext>
            </a:extLst>
          </p:cNvPr>
          <p:cNvSpPr/>
          <p:nvPr/>
        </p:nvSpPr>
        <p:spPr>
          <a:xfrm>
            <a:off x="542146" y="4551766"/>
            <a:ext cx="1512000" cy="46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支援企業</a:t>
            </a:r>
            <a:endParaRPr kumimoji="1" lang="en-US" altLang="ja-JP" sz="1100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ロゴマーク</a:t>
            </a:r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17CDD34B-76F6-4E4E-A6F0-C5ECA24CDA00}"/>
              </a:ext>
            </a:extLst>
          </p:cNvPr>
          <p:cNvSpPr/>
          <p:nvPr/>
        </p:nvSpPr>
        <p:spPr>
          <a:xfrm>
            <a:off x="2200091" y="4547384"/>
            <a:ext cx="1512000" cy="46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支援企業</a:t>
            </a:r>
            <a:endParaRPr kumimoji="1" lang="en-US" altLang="ja-JP" sz="1100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ロゴマーク</a:t>
            </a:r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EF84DDC5-20A3-044E-9ADA-A0D0DFC4D2B3}"/>
              </a:ext>
            </a:extLst>
          </p:cNvPr>
          <p:cNvSpPr/>
          <p:nvPr/>
        </p:nvSpPr>
        <p:spPr>
          <a:xfrm>
            <a:off x="3858036" y="4547384"/>
            <a:ext cx="1512000" cy="46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支援企業</a:t>
            </a:r>
            <a:endParaRPr kumimoji="1" lang="en-US" altLang="ja-JP" sz="1100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ロゴマーク</a:t>
            </a:r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CBDD1A14-91BF-F746-A629-7A57AF68289A}"/>
              </a:ext>
            </a:extLst>
          </p:cNvPr>
          <p:cNvSpPr/>
          <p:nvPr/>
        </p:nvSpPr>
        <p:spPr>
          <a:xfrm>
            <a:off x="5515982" y="4547384"/>
            <a:ext cx="1512000" cy="46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支援企業</a:t>
            </a:r>
            <a:endParaRPr kumimoji="1" lang="en-US" altLang="ja-JP" sz="1100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1100" b="1">
                <a:solidFill>
                  <a:schemeClr val="bg1"/>
                </a:solidFill>
              </a:rPr>
              <a:t>ロゴマーク</a:t>
            </a:r>
            <a:endParaRPr kumimoji="1" lang="ja-JP" altLang="en-US" sz="1100" b="1" dirty="0">
              <a:solidFill>
                <a:schemeClr val="bg1"/>
              </a:solidFill>
            </a:endParaRP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FDCF54D4-DFDD-494E-A09E-2E3881A81AD1}"/>
              </a:ext>
            </a:extLst>
          </p:cNvPr>
          <p:cNvSpPr/>
          <p:nvPr/>
        </p:nvSpPr>
        <p:spPr>
          <a:xfrm>
            <a:off x="-9593" y="-8882"/>
            <a:ext cx="7573021" cy="18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 sz="600" dirty="0">
              <a:solidFill>
                <a:schemeClr val="bg1"/>
              </a:solidFill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E35D8F13-688D-E84E-B43F-1DAAE2C6A113}"/>
              </a:ext>
            </a:extLst>
          </p:cNvPr>
          <p:cNvSpPr txBox="1"/>
          <p:nvPr/>
        </p:nvSpPr>
        <p:spPr>
          <a:xfrm>
            <a:off x="534318" y="433744"/>
            <a:ext cx="648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1600" b="1">
                <a:latin typeface="+mn-ea"/>
              </a:rPr>
              <a:t>お客様の声</a:t>
            </a:r>
            <a:endParaRPr lang="en-US" altLang="ja-JP" sz="1600" b="1" dirty="0">
              <a:latin typeface="+mn-ea"/>
            </a:endParaRPr>
          </a:p>
        </p:txBody>
      </p: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659C62B8-F638-B08F-ACA9-B274AD719607}"/>
              </a:ext>
            </a:extLst>
          </p:cNvPr>
          <p:cNvCxnSpPr/>
          <p:nvPr/>
        </p:nvCxnSpPr>
        <p:spPr>
          <a:xfrm>
            <a:off x="3706810" y="9558951"/>
            <a:ext cx="0" cy="72000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角丸四角形 78">
            <a:extLst>
              <a:ext uri="{FF2B5EF4-FFF2-40B4-BE49-F238E27FC236}">
                <a16:creationId xmlns:a16="http://schemas.microsoft.com/office/drawing/2014/main" id="{6BB54162-7EEB-5DF1-BEA6-8D0C0BA14469}"/>
              </a:ext>
            </a:extLst>
          </p:cNvPr>
          <p:cNvSpPr/>
          <p:nvPr/>
        </p:nvSpPr>
        <p:spPr>
          <a:xfrm>
            <a:off x="904331" y="7012378"/>
            <a:ext cx="864000" cy="288000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050" b="1">
                <a:solidFill>
                  <a:schemeClr val="bg1"/>
                </a:solidFill>
              </a:rPr>
              <a:t>募集期間</a:t>
            </a: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CCA6C860-8BBA-4170-5DB9-5D5547B88C8D}"/>
              </a:ext>
            </a:extLst>
          </p:cNvPr>
          <p:cNvSpPr txBox="1"/>
          <p:nvPr/>
        </p:nvSpPr>
        <p:spPr>
          <a:xfrm>
            <a:off x="1835354" y="7012378"/>
            <a:ext cx="2700000" cy="288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r>
              <a:rPr lang="en-US" altLang="ja-JP" sz="1200" b="1" dirty="0">
                <a:latin typeface="+mn-ea"/>
              </a:rPr>
              <a:t>202</a:t>
            </a:r>
            <a:r>
              <a:rPr lang="ja-JP" altLang="en-US" sz="1200" b="1">
                <a:latin typeface="+mn-ea"/>
              </a:rPr>
              <a:t>◯年◯月◯日</a:t>
            </a:r>
            <a:r>
              <a:rPr lang="en-US" altLang="ja-JP" sz="1200" b="1" dirty="0">
                <a:latin typeface="+mn-ea"/>
              </a:rPr>
              <a:t>〜</a:t>
            </a:r>
            <a:r>
              <a:rPr lang="ja-JP" altLang="en-US" sz="1200" b="1">
                <a:latin typeface="+mn-ea"/>
              </a:rPr>
              <a:t> ◯月◯日</a:t>
            </a:r>
            <a:endParaRPr lang="en-US" altLang="ja-JP" sz="1200" b="1" dirty="0">
              <a:latin typeface="+mn-ea"/>
            </a:endParaRPr>
          </a:p>
        </p:txBody>
      </p:sp>
      <p:sp>
        <p:nvSpPr>
          <p:cNvPr id="81" name="角丸四角形 80">
            <a:extLst>
              <a:ext uri="{FF2B5EF4-FFF2-40B4-BE49-F238E27FC236}">
                <a16:creationId xmlns:a16="http://schemas.microsoft.com/office/drawing/2014/main" id="{7A37A314-C239-40D6-FE3A-02509C1B5767}"/>
              </a:ext>
            </a:extLst>
          </p:cNvPr>
          <p:cNvSpPr/>
          <p:nvPr/>
        </p:nvSpPr>
        <p:spPr>
          <a:xfrm>
            <a:off x="904331" y="7391281"/>
            <a:ext cx="864000" cy="288000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050" b="1">
                <a:solidFill>
                  <a:schemeClr val="bg1"/>
                </a:solidFill>
              </a:rPr>
              <a:t>対象</a:t>
            </a: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1E21A6FA-6C22-ED31-F307-9C19D8DCD1CF}"/>
              </a:ext>
            </a:extLst>
          </p:cNvPr>
          <p:cNvSpPr txBox="1"/>
          <p:nvPr/>
        </p:nvSpPr>
        <p:spPr>
          <a:xfrm>
            <a:off x="1835354" y="7391281"/>
            <a:ext cx="2700000" cy="288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r>
              <a:rPr lang="ja-JP" altLang="en-US" sz="1200" b="1">
                <a:latin typeface="+mn-ea"/>
              </a:rPr>
              <a:t>弊社がサービスをご案内した企業様</a:t>
            </a:r>
            <a:endParaRPr lang="en-US" altLang="ja-JP" sz="1200" b="1" dirty="0">
              <a:latin typeface="+mn-ea"/>
            </a:endParaRPr>
          </a:p>
        </p:txBody>
      </p:sp>
      <p:sp>
        <p:nvSpPr>
          <p:cNvPr id="83" name="角丸四角形 82">
            <a:extLst>
              <a:ext uri="{FF2B5EF4-FFF2-40B4-BE49-F238E27FC236}">
                <a16:creationId xmlns:a16="http://schemas.microsoft.com/office/drawing/2014/main" id="{B477D879-7195-43EF-206F-68A7EF93EE2A}"/>
              </a:ext>
            </a:extLst>
          </p:cNvPr>
          <p:cNvSpPr/>
          <p:nvPr/>
        </p:nvSpPr>
        <p:spPr>
          <a:xfrm>
            <a:off x="904331" y="7770184"/>
            <a:ext cx="864000" cy="288000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050" b="1">
                <a:solidFill>
                  <a:schemeClr val="bg1"/>
                </a:solidFill>
              </a:rPr>
              <a:t>内容</a:t>
            </a: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42D0D165-18AC-6CE8-97B7-E740C9BF50AC}"/>
              </a:ext>
            </a:extLst>
          </p:cNvPr>
          <p:cNvSpPr txBox="1"/>
          <p:nvPr/>
        </p:nvSpPr>
        <p:spPr>
          <a:xfrm>
            <a:off x="1835354" y="7770184"/>
            <a:ext cx="2700000" cy="288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r>
              <a:rPr lang="ja-JP" altLang="en-US" sz="1200" b="1">
                <a:latin typeface="+mn-ea"/>
              </a:rPr>
              <a:t>特別条件でのサービス提供</a:t>
            </a:r>
            <a:endParaRPr lang="en-US" altLang="ja-JP" sz="1200" b="1" dirty="0">
              <a:latin typeface="+mn-ea"/>
            </a:endParaRPr>
          </a:p>
        </p:txBody>
      </p:sp>
      <p:sp>
        <p:nvSpPr>
          <p:cNvPr id="85" name="角丸四角形 84">
            <a:extLst>
              <a:ext uri="{FF2B5EF4-FFF2-40B4-BE49-F238E27FC236}">
                <a16:creationId xmlns:a16="http://schemas.microsoft.com/office/drawing/2014/main" id="{BF0DF574-D9AA-3422-5DC9-E41C723F9A8A}"/>
              </a:ext>
            </a:extLst>
          </p:cNvPr>
          <p:cNvSpPr/>
          <p:nvPr/>
        </p:nvSpPr>
        <p:spPr>
          <a:xfrm>
            <a:off x="904331" y="8149086"/>
            <a:ext cx="864000" cy="288000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050" b="1">
                <a:solidFill>
                  <a:schemeClr val="bg1"/>
                </a:solidFill>
              </a:rPr>
              <a:t>申込方法</a:t>
            </a: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9BD867E2-B0BC-B42E-EA5B-AF582B1EAA6E}"/>
              </a:ext>
            </a:extLst>
          </p:cNvPr>
          <p:cNvSpPr txBox="1"/>
          <p:nvPr/>
        </p:nvSpPr>
        <p:spPr>
          <a:xfrm>
            <a:off x="1835354" y="8149086"/>
            <a:ext cx="2700000" cy="288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r>
              <a:rPr lang="ja-JP" altLang="en-US" sz="1200" b="1">
                <a:latin typeface="+mn-ea"/>
              </a:rPr>
              <a:t>担当までお問い合わせください</a:t>
            </a:r>
            <a:endParaRPr lang="en-US" altLang="ja-JP" sz="1200" b="1" dirty="0">
              <a:latin typeface="+mn-ea"/>
            </a:endParaRP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522701C8-492B-064B-C4F7-B3583C9C6EE0}"/>
              </a:ext>
            </a:extLst>
          </p:cNvPr>
          <p:cNvSpPr txBox="1"/>
          <p:nvPr/>
        </p:nvSpPr>
        <p:spPr>
          <a:xfrm>
            <a:off x="4861657" y="7597235"/>
            <a:ext cx="1620000" cy="288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spcAft>
                <a:spcPts val="400"/>
              </a:spcAft>
            </a:pPr>
            <a:r>
              <a:rPr lang="en-US" altLang="ja-JP" sz="2000" b="1" dirty="0">
                <a:latin typeface="+mn-ea"/>
              </a:rPr>
              <a:t>00</a:t>
            </a:r>
            <a:r>
              <a:rPr lang="ja-JP" altLang="en-US" sz="1200" b="1">
                <a:latin typeface="+mn-ea"/>
              </a:rPr>
              <a:t>月</a:t>
            </a:r>
            <a:r>
              <a:rPr lang="en-US" altLang="ja-JP" sz="2000" b="1" dirty="0">
                <a:latin typeface="+mn-ea"/>
              </a:rPr>
              <a:t>00</a:t>
            </a:r>
            <a:r>
              <a:rPr lang="ja-JP" altLang="en-US" sz="1200" b="1">
                <a:latin typeface="+mn-ea"/>
              </a:rPr>
              <a:t>日</a:t>
            </a:r>
            <a:r>
              <a:rPr lang="en-US" altLang="ja-JP" sz="1200" b="1" dirty="0">
                <a:latin typeface="+mn-ea"/>
              </a:rPr>
              <a:t>(</a:t>
            </a:r>
            <a:r>
              <a:rPr lang="ja-JP" altLang="en-US" sz="1200" b="1">
                <a:latin typeface="+mn-ea"/>
              </a:rPr>
              <a:t>曜</a:t>
            </a:r>
            <a:r>
              <a:rPr lang="en-US" altLang="ja-JP" sz="1200" b="1" dirty="0">
                <a:latin typeface="+mn-ea"/>
              </a:rPr>
              <a:t>)</a:t>
            </a:r>
            <a:endParaRPr lang="en-US" altLang="ja-JP" sz="1600" b="1" dirty="0">
              <a:latin typeface="+mn-ea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C05542BE-244D-723B-9A3C-1CC57D1740D2}"/>
              </a:ext>
            </a:extLst>
          </p:cNvPr>
          <p:cNvSpPr txBox="1"/>
          <p:nvPr/>
        </p:nvSpPr>
        <p:spPr>
          <a:xfrm>
            <a:off x="4864941" y="7980395"/>
            <a:ext cx="1620000" cy="288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spcAft>
                <a:spcPts val="400"/>
              </a:spcAft>
            </a:pPr>
            <a:r>
              <a:rPr lang="en-US" altLang="ja-JP" sz="1200" b="1" dirty="0">
                <a:latin typeface="+mn-ea"/>
              </a:rPr>
              <a:t>(</a:t>
            </a:r>
            <a:r>
              <a:rPr lang="ja-JP" altLang="en-US" sz="1200" b="1">
                <a:latin typeface="+mn-ea"/>
              </a:rPr>
              <a:t>受付</a:t>
            </a:r>
            <a:r>
              <a:rPr lang="en-US" altLang="ja-JP" sz="1200" b="1" dirty="0">
                <a:latin typeface="+mn-ea"/>
              </a:rPr>
              <a:t>)00:00〜00:00</a:t>
            </a:r>
            <a:endParaRPr lang="en-US" altLang="ja-JP" sz="1050" b="1" dirty="0">
              <a:latin typeface="+mn-ea"/>
            </a:endParaRP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0DCEDBEE-5F64-B649-1BE2-F60C9D9F27BC}"/>
              </a:ext>
            </a:extLst>
          </p:cNvPr>
          <p:cNvSpPr txBox="1"/>
          <p:nvPr/>
        </p:nvSpPr>
        <p:spPr>
          <a:xfrm>
            <a:off x="1725922" y="6013726"/>
            <a:ext cx="4932000" cy="540000"/>
          </a:xfrm>
          <a:prstGeom prst="rect">
            <a:avLst/>
          </a:prstGeom>
          <a:noFill/>
        </p:spPr>
        <p:txBody>
          <a:bodyPr wrap="square" lIns="36000" tIns="36000" rIns="36000" bIns="36000" anchor="ctr">
            <a:noAutofit/>
          </a:bodyPr>
          <a:lstStyle/>
          <a:p>
            <a:pPr>
              <a:spcAft>
                <a:spcPts val="600"/>
              </a:spcAft>
            </a:pPr>
            <a:r>
              <a:rPr lang="ja-JP" altLang="en-US" sz="1200" b="1" i="0">
                <a:effectLst/>
                <a:latin typeface="+mn-ea"/>
              </a:rPr>
              <a:t>先着〇社限定でモニター</a:t>
            </a:r>
            <a:r>
              <a:rPr lang="ja-JP" altLang="en-US" sz="1200" b="1" i="0" dirty="0">
                <a:effectLst/>
                <a:latin typeface="+mn-ea"/>
              </a:rPr>
              <a:t>企業様を募集</a:t>
            </a:r>
            <a:r>
              <a:rPr lang="ja-JP" altLang="en-US" sz="1200" b="1" i="0">
                <a:effectLst/>
                <a:latin typeface="+mn-ea"/>
              </a:rPr>
              <a:t>いたします。</a:t>
            </a:r>
            <a:endParaRPr lang="en-US" altLang="ja-JP" sz="1200" b="1" i="0" dirty="0">
              <a:effectLst/>
              <a:latin typeface="+mn-ea"/>
            </a:endParaRPr>
          </a:p>
          <a:p>
            <a:pPr>
              <a:spcAft>
                <a:spcPts val="600"/>
              </a:spcAft>
            </a:pPr>
            <a:r>
              <a:rPr lang="ja-JP" altLang="en-US" sz="1200" b="1" i="0">
                <a:effectLst/>
                <a:latin typeface="+mn-ea"/>
              </a:rPr>
              <a:t>モニター企業様には特別条件にてサービスを提供させていただきます。</a:t>
            </a:r>
            <a:endParaRPr lang="ja-JP" altLang="en-US" sz="1200" b="1" dirty="0">
              <a:latin typeface="+mn-ea"/>
            </a:endParaRPr>
          </a:p>
        </p:txBody>
      </p:sp>
      <p:cxnSp>
        <p:nvCxnSpPr>
          <p:cNvPr id="101" name="直線コネクタ 100">
            <a:extLst>
              <a:ext uri="{FF2B5EF4-FFF2-40B4-BE49-F238E27FC236}">
                <a16:creationId xmlns:a16="http://schemas.microsoft.com/office/drawing/2014/main" id="{AB790725-D060-AE4A-753C-AC13301EF63E}"/>
              </a:ext>
            </a:extLst>
          </p:cNvPr>
          <p:cNvCxnSpPr/>
          <p:nvPr/>
        </p:nvCxnSpPr>
        <p:spPr>
          <a:xfrm>
            <a:off x="915430" y="6822082"/>
            <a:ext cx="5760000" cy="0"/>
          </a:xfrm>
          <a:prstGeom prst="line">
            <a:avLst/>
          </a:prstGeom>
          <a:ln w="9525" cap="rnd">
            <a:solidFill>
              <a:schemeClr val="tx1"/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4D417435-4873-3CE7-73EF-1ACDBE2BEB8D}"/>
              </a:ext>
            </a:extLst>
          </p:cNvPr>
          <p:cNvSpPr txBox="1"/>
          <p:nvPr/>
        </p:nvSpPr>
        <p:spPr>
          <a:xfrm>
            <a:off x="904331" y="8636648"/>
            <a:ext cx="5760000" cy="18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>
              <a:spcAft>
                <a:spcPts val="400"/>
              </a:spcAft>
            </a:pPr>
            <a:r>
              <a:rPr lang="en-US" altLang="ja-JP" sz="800" dirty="0">
                <a:latin typeface="+mn-ea"/>
              </a:rPr>
              <a:t>※ </a:t>
            </a:r>
            <a:r>
              <a:rPr lang="ja-JP" altLang="en-US" sz="800">
                <a:latin typeface="+mn-ea"/>
              </a:rPr>
              <a:t>先着順でのお申し込み受付となります。</a:t>
            </a:r>
            <a:endParaRPr lang="en-US" altLang="ja-JP" sz="800" dirty="0">
              <a:latin typeface="+mn-ea"/>
            </a:endParaRPr>
          </a:p>
        </p:txBody>
      </p:sp>
      <p:sp>
        <p:nvSpPr>
          <p:cNvPr id="104" name="角丸四角形 103">
            <a:extLst>
              <a:ext uri="{FF2B5EF4-FFF2-40B4-BE49-F238E27FC236}">
                <a16:creationId xmlns:a16="http://schemas.microsoft.com/office/drawing/2014/main" id="{6632FF9B-A922-DF6D-AA74-B887B1C5E533}"/>
              </a:ext>
            </a:extLst>
          </p:cNvPr>
          <p:cNvSpPr/>
          <p:nvPr/>
        </p:nvSpPr>
        <p:spPr>
          <a:xfrm>
            <a:off x="2352315" y="5323891"/>
            <a:ext cx="2844000" cy="468000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>
                <a:solidFill>
                  <a:schemeClr val="bg1"/>
                </a:solidFill>
                <a:latin typeface="+mn-ea"/>
              </a:rPr>
              <a:t>モニター企業を募集中</a:t>
            </a:r>
            <a:endParaRPr lang="en-US" altLang="ja-JP" sz="16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05" name="片側の 2 つの角を丸めた四角形 104">
            <a:extLst>
              <a:ext uri="{FF2B5EF4-FFF2-40B4-BE49-F238E27FC236}">
                <a16:creationId xmlns:a16="http://schemas.microsoft.com/office/drawing/2014/main" id="{CB79327B-47DD-CFDB-0D18-91B221C465E5}"/>
              </a:ext>
            </a:extLst>
          </p:cNvPr>
          <p:cNvSpPr/>
          <p:nvPr/>
        </p:nvSpPr>
        <p:spPr>
          <a:xfrm>
            <a:off x="4684941" y="7012378"/>
            <a:ext cx="1980000" cy="360000"/>
          </a:xfrm>
          <a:prstGeom prst="round2Same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>
                <a:solidFill>
                  <a:schemeClr val="bg1"/>
                </a:solidFill>
              </a:rPr>
              <a:t>応募締め切り</a:t>
            </a:r>
          </a:p>
        </p:txBody>
      </p:sp>
      <p:sp>
        <p:nvSpPr>
          <p:cNvPr id="106" name="円/楕円 105">
            <a:extLst>
              <a:ext uri="{FF2B5EF4-FFF2-40B4-BE49-F238E27FC236}">
                <a16:creationId xmlns:a16="http://schemas.microsoft.com/office/drawing/2014/main" id="{6DA24A6E-50E6-73BF-971F-D3C5AF311697}"/>
              </a:ext>
            </a:extLst>
          </p:cNvPr>
          <p:cNvSpPr/>
          <p:nvPr/>
        </p:nvSpPr>
        <p:spPr>
          <a:xfrm>
            <a:off x="856150" y="5899812"/>
            <a:ext cx="767828" cy="767828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spcAft>
                <a:spcPts val="200"/>
              </a:spcAft>
            </a:pPr>
            <a:r>
              <a:rPr kumimoji="1" lang="ja-JP" altLang="en-US" sz="1050" b="1">
                <a:solidFill>
                  <a:schemeClr val="bg1"/>
                </a:solidFill>
                <a:latin typeface="+mn-ea"/>
              </a:rPr>
              <a:t>先着</a:t>
            </a:r>
            <a:endParaRPr kumimoji="1" lang="en-US" altLang="ja-JP" sz="1050" b="1" dirty="0">
              <a:solidFill>
                <a:schemeClr val="bg1"/>
              </a:solidFill>
              <a:latin typeface="+mn-ea"/>
            </a:endParaRPr>
          </a:p>
          <a:p>
            <a:pPr algn="ctr">
              <a:spcAft>
                <a:spcPts val="200"/>
              </a:spcAft>
            </a:pPr>
            <a:r>
              <a:rPr kumimoji="1" lang="en-US" altLang="ja-JP" b="1" dirty="0">
                <a:solidFill>
                  <a:schemeClr val="bg1"/>
                </a:solidFill>
                <a:latin typeface="+mn-ea"/>
              </a:rPr>
              <a:t>00</a:t>
            </a:r>
            <a:r>
              <a:rPr kumimoji="1" lang="ja-JP" altLang="en-US" sz="1050" b="1">
                <a:solidFill>
                  <a:schemeClr val="bg1"/>
                </a:solidFill>
                <a:latin typeface="+mn-ea"/>
              </a:rPr>
              <a:t>社</a:t>
            </a:r>
            <a:endParaRPr kumimoji="1" lang="en-US" altLang="ja-JP" sz="1100" b="1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41872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FDCF54D4-DFDD-494E-A09E-2E3881A81AD1}"/>
              </a:ext>
            </a:extLst>
          </p:cNvPr>
          <p:cNvSpPr/>
          <p:nvPr/>
        </p:nvSpPr>
        <p:spPr>
          <a:xfrm>
            <a:off x="-9593" y="-8882"/>
            <a:ext cx="7573021" cy="18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 sz="600" dirty="0">
              <a:solidFill>
                <a:schemeClr val="bg1"/>
              </a:solidFill>
            </a:endParaRPr>
          </a:p>
        </p:txBody>
      </p:sp>
      <p:sp>
        <p:nvSpPr>
          <p:cNvPr id="42" name="角丸四角形 41">
            <a:extLst>
              <a:ext uri="{FF2B5EF4-FFF2-40B4-BE49-F238E27FC236}">
                <a16:creationId xmlns:a16="http://schemas.microsoft.com/office/drawing/2014/main" id="{ACAB435C-7A8D-754A-B901-96D72F556BC7}"/>
              </a:ext>
            </a:extLst>
          </p:cNvPr>
          <p:cNvSpPr/>
          <p:nvPr/>
        </p:nvSpPr>
        <p:spPr>
          <a:xfrm>
            <a:off x="534314" y="879860"/>
            <a:ext cx="6480000" cy="1260000"/>
          </a:xfrm>
          <a:prstGeom prst="roundRect">
            <a:avLst>
              <a:gd name="adj" fmla="val 582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418A9A5F-A42E-B142-BA0A-9B9041E0A50A}"/>
              </a:ext>
            </a:extLst>
          </p:cNvPr>
          <p:cNvSpPr txBox="1"/>
          <p:nvPr/>
        </p:nvSpPr>
        <p:spPr>
          <a:xfrm>
            <a:off x="1082146" y="1055067"/>
            <a:ext cx="4860000" cy="36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r>
              <a:rPr lang="ja-JP" altLang="en-US" sz="1600" b="1"/>
              <a:t>○○○○で</a:t>
            </a:r>
            <a:r>
              <a:rPr lang="ja-JP" altLang="en-US" sz="1600" b="1" dirty="0"/>
              <a:t>コスト削減</a:t>
            </a:r>
          </a:p>
        </p:txBody>
      </p:sp>
      <p:pic>
        <p:nvPicPr>
          <p:cNvPr id="44" name="グラフィックス 43" descr="バッジ: チェックマーク 1 単色塗りつぶし">
            <a:extLst>
              <a:ext uri="{FF2B5EF4-FFF2-40B4-BE49-F238E27FC236}">
                <a16:creationId xmlns:a16="http://schemas.microsoft.com/office/drawing/2014/main" id="{CBE71D68-550A-8140-8A7A-D31F404D1B52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22146" y="1051768"/>
            <a:ext cx="360000" cy="360000"/>
          </a:xfrm>
          <a:prstGeom prst="rect">
            <a:avLst/>
          </a:prstGeom>
        </p:spPr>
      </p:pic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7E107D6B-1936-D042-AAC8-4B7FE426BEB1}"/>
              </a:ext>
            </a:extLst>
          </p:cNvPr>
          <p:cNvSpPr txBox="1"/>
          <p:nvPr/>
        </p:nvSpPr>
        <p:spPr>
          <a:xfrm>
            <a:off x="722146" y="1493586"/>
            <a:ext cx="5220000" cy="456535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>
              <a:lnSpc>
                <a:spcPct val="120000"/>
              </a:lnSpc>
              <a:spcAft>
                <a:spcPts val="400"/>
              </a:spcAft>
            </a:pPr>
            <a:r>
              <a:rPr kumimoji="1" lang="ja-JP" altLang="en-US" sz="1100" b="1">
                <a:latin typeface="+mn-ea"/>
              </a:rPr>
              <a:t>サービス内容や機能をふまえて特長を</a:t>
            </a:r>
            <a:r>
              <a:rPr kumimoji="1" lang="en-US" altLang="ja-JP" sz="1100" b="1" dirty="0">
                <a:latin typeface="+mn-ea"/>
              </a:rPr>
              <a:t>3</a:t>
            </a:r>
            <a:r>
              <a:rPr kumimoji="1" lang="ja-JP" altLang="en-US" sz="1100" b="1">
                <a:latin typeface="+mn-ea"/>
              </a:rPr>
              <a:t>つ挙げる。</a:t>
            </a:r>
            <a:endParaRPr kumimoji="1" lang="en-US" altLang="ja-JP" sz="1100" b="1" dirty="0">
              <a:latin typeface="+mn-ea"/>
            </a:endParaRPr>
          </a:p>
          <a:p>
            <a:pPr>
              <a:lnSpc>
                <a:spcPct val="120000"/>
              </a:lnSpc>
              <a:spcAft>
                <a:spcPts val="400"/>
              </a:spcAft>
            </a:pPr>
            <a:r>
              <a:rPr kumimoji="1" lang="ja-JP" altLang="en-US" sz="1100" b="1">
                <a:latin typeface="+mn-ea"/>
              </a:rPr>
              <a:t>前述の「よくある課題」に対して解決できることを記載する。</a:t>
            </a:r>
            <a:endParaRPr kumimoji="1" lang="ja-JP" altLang="en-US" sz="1100" b="1" dirty="0">
              <a:latin typeface="+mn-ea"/>
            </a:endParaRPr>
          </a:p>
        </p:txBody>
      </p:sp>
      <p:sp>
        <p:nvSpPr>
          <p:cNvPr id="48" name="角丸四角形 47">
            <a:extLst>
              <a:ext uri="{FF2B5EF4-FFF2-40B4-BE49-F238E27FC236}">
                <a16:creationId xmlns:a16="http://schemas.microsoft.com/office/drawing/2014/main" id="{E6F53685-10F4-E74B-A7F9-79E1502F3BAB}"/>
              </a:ext>
            </a:extLst>
          </p:cNvPr>
          <p:cNvSpPr/>
          <p:nvPr/>
        </p:nvSpPr>
        <p:spPr>
          <a:xfrm>
            <a:off x="539837" y="2311768"/>
            <a:ext cx="6480000" cy="1260000"/>
          </a:xfrm>
          <a:prstGeom prst="roundRect">
            <a:avLst>
              <a:gd name="adj" fmla="val 582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CA2F9579-1C9A-724E-B056-0A73FCBDCF5D}"/>
              </a:ext>
            </a:extLst>
          </p:cNvPr>
          <p:cNvSpPr txBox="1"/>
          <p:nvPr/>
        </p:nvSpPr>
        <p:spPr>
          <a:xfrm>
            <a:off x="1087669" y="2486975"/>
            <a:ext cx="4860000" cy="36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r>
              <a:rPr lang="ja-JP" altLang="en-US" sz="1600" b="1"/>
              <a:t>○○○○で作業効率アップ</a:t>
            </a:r>
            <a:endParaRPr lang="ja-JP" altLang="en-US" sz="1600" b="1" dirty="0"/>
          </a:p>
        </p:txBody>
      </p:sp>
      <p:pic>
        <p:nvPicPr>
          <p:cNvPr id="52" name="グラフィックス 51" descr="バッジ: チェックマーク 1 単色塗りつぶし">
            <a:extLst>
              <a:ext uri="{FF2B5EF4-FFF2-40B4-BE49-F238E27FC236}">
                <a16:creationId xmlns:a16="http://schemas.microsoft.com/office/drawing/2014/main" id="{984E292C-4502-ED45-BADB-1A1E6378157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27669" y="2483676"/>
            <a:ext cx="360000" cy="360000"/>
          </a:xfrm>
          <a:prstGeom prst="rect">
            <a:avLst/>
          </a:prstGeom>
        </p:spPr>
      </p:pic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DB002986-EF18-A742-913E-4ED3AFD7A2E5}"/>
              </a:ext>
            </a:extLst>
          </p:cNvPr>
          <p:cNvSpPr txBox="1"/>
          <p:nvPr/>
        </p:nvSpPr>
        <p:spPr>
          <a:xfrm>
            <a:off x="727669" y="2925494"/>
            <a:ext cx="5220000" cy="456535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>
              <a:lnSpc>
                <a:spcPct val="120000"/>
              </a:lnSpc>
              <a:spcAft>
                <a:spcPts val="400"/>
              </a:spcAft>
            </a:pPr>
            <a:r>
              <a:rPr kumimoji="1" lang="ja-JP" altLang="en-US" sz="1100" b="1">
                <a:latin typeface="+mn-ea"/>
              </a:rPr>
              <a:t>サービス内容や機能をふまえて特長を</a:t>
            </a:r>
            <a:r>
              <a:rPr kumimoji="1" lang="en-US" altLang="ja-JP" sz="1100" b="1" dirty="0">
                <a:latin typeface="+mn-ea"/>
              </a:rPr>
              <a:t>3</a:t>
            </a:r>
            <a:r>
              <a:rPr kumimoji="1" lang="ja-JP" altLang="en-US" sz="1100" b="1">
                <a:latin typeface="+mn-ea"/>
              </a:rPr>
              <a:t>つ挙げる。</a:t>
            </a:r>
            <a:endParaRPr kumimoji="1" lang="en-US" altLang="ja-JP" sz="1100" b="1" dirty="0">
              <a:latin typeface="+mn-ea"/>
            </a:endParaRPr>
          </a:p>
          <a:p>
            <a:pPr>
              <a:lnSpc>
                <a:spcPct val="120000"/>
              </a:lnSpc>
              <a:spcAft>
                <a:spcPts val="400"/>
              </a:spcAft>
            </a:pPr>
            <a:r>
              <a:rPr kumimoji="1" lang="ja-JP" altLang="en-US" sz="1100" b="1">
                <a:latin typeface="+mn-ea"/>
              </a:rPr>
              <a:t>前述の「よくある課題」に対して解決できることを記載する。</a:t>
            </a:r>
            <a:endParaRPr kumimoji="1" lang="ja-JP" altLang="en-US" sz="1100" b="1" dirty="0">
              <a:latin typeface="+mn-ea"/>
            </a:endParaRPr>
          </a:p>
        </p:txBody>
      </p:sp>
      <p:sp>
        <p:nvSpPr>
          <p:cNvPr id="56" name="角丸四角形 55">
            <a:extLst>
              <a:ext uri="{FF2B5EF4-FFF2-40B4-BE49-F238E27FC236}">
                <a16:creationId xmlns:a16="http://schemas.microsoft.com/office/drawing/2014/main" id="{A400AF20-7A75-A741-B12C-1691B2BEF5BE}"/>
              </a:ext>
            </a:extLst>
          </p:cNvPr>
          <p:cNvSpPr/>
          <p:nvPr/>
        </p:nvSpPr>
        <p:spPr>
          <a:xfrm>
            <a:off x="539837" y="3751614"/>
            <a:ext cx="6480000" cy="1260000"/>
          </a:xfrm>
          <a:prstGeom prst="roundRect">
            <a:avLst>
              <a:gd name="adj" fmla="val 582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4E4D1621-3E4C-8249-9B6B-F7F9148C95DB}"/>
              </a:ext>
            </a:extLst>
          </p:cNvPr>
          <p:cNvSpPr txBox="1"/>
          <p:nvPr/>
        </p:nvSpPr>
        <p:spPr>
          <a:xfrm>
            <a:off x="1087669" y="3926821"/>
            <a:ext cx="4860000" cy="36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r>
              <a:rPr lang="ja-JP" altLang="en-US" sz="1600" b="1"/>
              <a:t>○○○○で売上拡大</a:t>
            </a:r>
            <a:endParaRPr lang="ja-JP" altLang="en-US" sz="1600" b="1" dirty="0"/>
          </a:p>
        </p:txBody>
      </p:sp>
      <p:pic>
        <p:nvPicPr>
          <p:cNvPr id="60" name="グラフィックス 59" descr="バッジ: チェックマーク 1 単色塗りつぶし">
            <a:extLst>
              <a:ext uri="{FF2B5EF4-FFF2-40B4-BE49-F238E27FC236}">
                <a16:creationId xmlns:a16="http://schemas.microsoft.com/office/drawing/2014/main" id="{D1E4C61E-A96C-7243-81C6-81771B3F250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27669" y="3923522"/>
            <a:ext cx="360000" cy="360000"/>
          </a:xfrm>
          <a:prstGeom prst="rect">
            <a:avLst/>
          </a:prstGeom>
        </p:spPr>
      </p:pic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31B7023A-8DA8-6643-827F-DE319CB0A9FE}"/>
              </a:ext>
            </a:extLst>
          </p:cNvPr>
          <p:cNvSpPr txBox="1"/>
          <p:nvPr/>
        </p:nvSpPr>
        <p:spPr>
          <a:xfrm>
            <a:off x="727669" y="4365340"/>
            <a:ext cx="5220000" cy="456535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>
              <a:lnSpc>
                <a:spcPct val="120000"/>
              </a:lnSpc>
              <a:spcAft>
                <a:spcPts val="400"/>
              </a:spcAft>
            </a:pPr>
            <a:r>
              <a:rPr kumimoji="1" lang="ja-JP" altLang="en-US" sz="1100" b="1">
                <a:latin typeface="+mn-ea"/>
              </a:rPr>
              <a:t>サービス内容や機能をふまえて特長を</a:t>
            </a:r>
            <a:r>
              <a:rPr kumimoji="1" lang="en-US" altLang="ja-JP" sz="1100" b="1" dirty="0">
                <a:latin typeface="+mn-ea"/>
              </a:rPr>
              <a:t>3</a:t>
            </a:r>
            <a:r>
              <a:rPr kumimoji="1" lang="ja-JP" altLang="en-US" sz="1100" b="1">
                <a:latin typeface="+mn-ea"/>
              </a:rPr>
              <a:t>つ挙げる。</a:t>
            </a:r>
            <a:endParaRPr kumimoji="1" lang="en-US" altLang="ja-JP" sz="1100" b="1" dirty="0">
              <a:latin typeface="+mn-ea"/>
            </a:endParaRPr>
          </a:p>
          <a:p>
            <a:pPr>
              <a:lnSpc>
                <a:spcPct val="120000"/>
              </a:lnSpc>
              <a:spcAft>
                <a:spcPts val="400"/>
              </a:spcAft>
            </a:pPr>
            <a:r>
              <a:rPr kumimoji="1" lang="ja-JP" altLang="en-US" sz="1100" b="1">
                <a:latin typeface="+mn-ea"/>
              </a:rPr>
              <a:t>前述の「よくある課題」に対して解決できることを記載する。</a:t>
            </a:r>
            <a:endParaRPr kumimoji="1" lang="ja-JP" altLang="en-US" sz="1100" b="1" dirty="0">
              <a:latin typeface="+mn-ea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61363AB9-674B-A04B-BBCC-0A59D8DF06DD}"/>
              </a:ext>
            </a:extLst>
          </p:cNvPr>
          <p:cNvSpPr txBox="1"/>
          <p:nvPr/>
        </p:nvSpPr>
        <p:spPr>
          <a:xfrm>
            <a:off x="534318" y="380686"/>
            <a:ext cx="648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00"/>
              </a:spcAft>
            </a:pPr>
            <a:r>
              <a:rPr lang="ja-JP" altLang="en-US" sz="1600" b="1">
                <a:latin typeface="+mn-ea"/>
              </a:rPr>
              <a:t>サービスの特長</a:t>
            </a:r>
            <a:endParaRPr lang="en-US" altLang="ja-JP" sz="1600" b="1" dirty="0">
              <a:latin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D3AE000-7E93-5A4C-9B60-D0E630765E5A}"/>
              </a:ext>
            </a:extLst>
          </p:cNvPr>
          <p:cNvSpPr/>
          <p:nvPr/>
        </p:nvSpPr>
        <p:spPr>
          <a:xfrm>
            <a:off x="6004006" y="1107733"/>
            <a:ext cx="828000" cy="82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/>
              <a:t>icon</a:t>
            </a:r>
            <a:endParaRPr kumimoji="1" lang="ja-JP" altLang="en-US" sz="1100"/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AA9D7555-08C5-4E42-9E2E-D6F567CE5DED}"/>
              </a:ext>
            </a:extLst>
          </p:cNvPr>
          <p:cNvSpPr/>
          <p:nvPr/>
        </p:nvSpPr>
        <p:spPr>
          <a:xfrm>
            <a:off x="6004006" y="2534433"/>
            <a:ext cx="828000" cy="82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/>
              <a:t>icon</a:t>
            </a:r>
            <a:endParaRPr kumimoji="1" lang="ja-JP" altLang="en-US" sz="1100"/>
          </a:p>
        </p:txBody>
      </p: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44EEC796-C4E2-1345-A9A9-284B91385B82}"/>
              </a:ext>
            </a:extLst>
          </p:cNvPr>
          <p:cNvSpPr/>
          <p:nvPr/>
        </p:nvSpPr>
        <p:spPr>
          <a:xfrm>
            <a:off x="6004006" y="3973741"/>
            <a:ext cx="828000" cy="82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/>
              <a:t>icon</a:t>
            </a:r>
            <a:endParaRPr kumimoji="1" lang="ja-JP" altLang="en-US" sz="110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230EA67-E689-4802-3AFF-FB94236AD054}"/>
              </a:ext>
            </a:extLst>
          </p:cNvPr>
          <p:cNvSpPr/>
          <p:nvPr/>
        </p:nvSpPr>
        <p:spPr>
          <a:xfrm>
            <a:off x="-10821" y="6839813"/>
            <a:ext cx="7570269" cy="3852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35" name="角丸四角形 34">
            <a:extLst>
              <a:ext uri="{FF2B5EF4-FFF2-40B4-BE49-F238E27FC236}">
                <a16:creationId xmlns:a16="http://schemas.microsoft.com/office/drawing/2014/main" id="{5EB3C9D3-690D-3709-AB42-C9DA7839D1FF}"/>
              </a:ext>
            </a:extLst>
          </p:cNvPr>
          <p:cNvSpPr/>
          <p:nvPr/>
        </p:nvSpPr>
        <p:spPr>
          <a:xfrm>
            <a:off x="534317" y="5556999"/>
            <a:ext cx="6480000" cy="3564000"/>
          </a:xfrm>
          <a:prstGeom prst="roundRect">
            <a:avLst>
              <a:gd name="adj" fmla="val 2626"/>
            </a:avLst>
          </a:prstGeom>
          <a:solidFill>
            <a:schemeClr val="bg1"/>
          </a:solidFill>
          <a:ln w="19050">
            <a:noFill/>
          </a:ln>
          <a:effectLst>
            <a:outerShdw blurRad="127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角丸四角形 35">
            <a:extLst>
              <a:ext uri="{FF2B5EF4-FFF2-40B4-BE49-F238E27FC236}">
                <a16:creationId xmlns:a16="http://schemas.microsoft.com/office/drawing/2014/main" id="{8B7820DE-333B-5C7E-296C-3CA3DEA99C90}"/>
              </a:ext>
            </a:extLst>
          </p:cNvPr>
          <p:cNvSpPr/>
          <p:nvPr/>
        </p:nvSpPr>
        <p:spPr>
          <a:xfrm>
            <a:off x="4681657" y="7012378"/>
            <a:ext cx="1980000" cy="1440000"/>
          </a:xfrm>
          <a:prstGeom prst="roundRect">
            <a:avLst>
              <a:gd name="adj" fmla="val 6186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ADDE99BE-59DD-A5F8-CCA9-B2EF0D550C70}"/>
              </a:ext>
            </a:extLst>
          </p:cNvPr>
          <p:cNvSpPr txBox="1"/>
          <p:nvPr/>
        </p:nvSpPr>
        <p:spPr>
          <a:xfrm>
            <a:off x="560665" y="9494852"/>
            <a:ext cx="2988000" cy="288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ja-JP" altLang="en-US" sz="1400" b="1">
                <a:solidFill>
                  <a:schemeClr val="bg1"/>
                </a:solidFill>
                <a:latin typeface="+mn-ea"/>
              </a:rPr>
              <a:t>株式会社○○○○○</a:t>
            </a:r>
            <a:endParaRPr lang="en-US" altLang="ja-JP" sz="14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9836D65-0495-2D90-126C-D0F1A23AA0F0}"/>
              </a:ext>
            </a:extLst>
          </p:cNvPr>
          <p:cNvSpPr txBox="1"/>
          <p:nvPr/>
        </p:nvSpPr>
        <p:spPr>
          <a:xfrm>
            <a:off x="553183" y="9827545"/>
            <a:ext cx="2988000" cy="451406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pPr>
              <a:spcAft>
                <a:spcPts val="400"/>
              </a:spcAft>
            </a:pPr>
            <a:r>
              <a:rPr lang="ja-JP" altLang="en-US" sz="1000" b="1">
                <a:solidFill>
                  <a:schemeClr val="bg1"/>
                </a:solidFill>
                <a:latin typeface="+mn-ea"/>
              </a:rPr>
              <a:t>〒</a:t>
            </a:r>
            <a:r>
              <a:rPr lang="en-US" altLang="ja-JP" sz="1000" b="1" dirty="0">
                <a:solidFill>
                  <a:schemeClr val="bg1"/>
                </a:solidFill>
                <a:latin typeface="+mn-ea"/>
              </a:rPr>
              <a:t>000-0000</a:t>
            </a:r>
          </a:p>
          <a:p>
            <a:pPr>
              <a:spcAft>
                <a:spcPts val="400"/>
              </a:spcAft>
            </a:pPr>
            <a:r>
              <a:rPr lang="ja-JP" altLang="en-US" sz="1000" b="1">
                <a:solidFill>
                  <a:schemeClr val="bg1"/>
                </a:solidFill>
                <a:latin typeface="+mn-ea"/>
              </a:rPr>
              <a:t>東京都○○○区○○○○一丁目○○○○ビル○階</a:t>
            </a:r>
            <a:endParaRPr lang="en-US" altLang="ja-JP" sz="10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6CE7536D-A4FD-4D09-13C8-C9951648AEB5}"/>
              </a:ext>
            </a:extLst>
          </p:cNvPr>
          <p:cNvSpPr txBox="1"/>
          <p:nvPr/>
        </p:nvSpPr>
        <p:spPr>
          <a:xfrm>
            <a:off x="3944875" y="10062951"/>
            <a:ext cx="3060000" cy="216000"/>
          </a:xfrm>
          <a:prstGeom prst="rect">
            <a:avLst/>
          </a:prstGeom>
          <a:noFill/>
        </p:spPr>
        <p:txBody>
          <a:bodyPr wrap="square" lIns="72000" tIns="36000" rIns="72000" bIns="36000" rtlCol="0" anchor="ctr">
            <a:normAutofit lnSpcReduction="10000"/>
          </a:bodyPr>
          <a:lstStyle/>
          <a:p>
            <a:pPr>
              <a:spcAft>
                <a:spcPts val="400"/>
              </a:spcAft>
            </a:pPr>
            <a:r>
              <a:rPr lang="en-US" altLang="ja-JP" sz="1000" b="1" dirty="0">
                <a:solidFill>
                  <a:schemeClr val="bg1"/>
                </a:solidFill>
                <a:latin typeface="+mn-ea"/>
              </a:rPr>
              <a:t>URL</a:t>
            </a:r>
            <a:r>
              <a:rPr lang="ja-JP" altLang="en-US" sz="1000" b="1">
                <a:solidFill>
                  <a:schemeClr val="bg1"/>
                </a:solidFill>
                <a:latin typeface="+mn-ea"/>
              </a:rPr>
              <a:t>：</a:t>
            </a:r>
            <a:r>
              <a:rPr lang="en-US" altLang="ja-JP" sz="1000" b="1" dirty="0">
                <a:solidFill>
                  <a:schemeClr val="bg1"/>
                </a:solidFill>
                <a:latin typeface="+mn-ea"/>
              </a:rPr>
              <a:t>https://</a:t>
            </a:r>
            <a:r>
              <a:rPr lang="en-US" altLang="ja-JP" sz="1000" b="1" dirty="0" err="1">
                <a:solidFill>
                  <a:schemeClr val="bg1"/>
                </a:solidFill>
                <a:latin typeface="+mn-ea"/>
              </a:rPr>
              <a:t>xxxxxxxxxxx.co.jp</a:t>
            </a:r>
            <a:endParaRPr lang="en-US" altLang="ja-JP" sz="10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4B189B56-D440-163E-8E96-D943986E1AD7}"/>
              </a:ext>
            </a:extLst>
          </p:cNvPr>
          <p:cNvSpPr txBox="1"/>
          <p:nvPr/>
        </p:nvSpPr>
        <p:spPr>
          <a:xfrm>
            <a:off x="4120839" y="9494852"/>
            <a:ext cx="2884036" cy="2880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>
              <a:lnSpc>
                <a:spcPct val="110000"/>
              </a:lnSpc>
              <a:spcAft>
                <a:spcPts val="400"/>
              </a:spcAft>
            </a:pPr>
            <a:r>
              <a:rPr lang="en-US" altLang="ja-JP" sz="1400" b="1" dirty="0">
                <a:solidFill>
                  <a:schemeClr val="bg1"/>
                </a:solidFill>
                <a:latin typeface="+mn-ea"/>
              </a:rPr>
              <a:t>0123-456-7890</a:t>
            </a:r>
            <a:r>
              <a:rPr lang="ja-JP" altLang="en-US" sz="800">
                <a:solidFill>
                  <a:schemeClr val="bg1"/>
                </a:solidFill>
                <a:latin typeface="+mn-ea"/>
              </a:rPr>
              <a:t>（受付：平日</a:t>
            </a:r>
            <a:r>
              <a:rPr lang="en-US" altLang="ja-JP" sz="800" dirty="0">
                <a:solidFill>
                  <a:schemeClr val="bg1"/>
                </a:solidFill>
                <a:latin typeface="+mn-ea"/>
              </a:rPr>
              <a:t>00:00〜00:00</a:t>
            </a:r>
            <a:r>
              <a:rPr lang="ja-JP" altLang="en-US" sz="800">
                <a:solidFill>
                  <a:schemeClr val="bg1"/>
                </a:solidFill>
                <a:latin typeface="+mn-ea"/>
              </a:rPr>
              <a:t>）</a:t>
            </a:r>
            <a:endParaRPr lang="en-US" altLang="ja-JP" sz="100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542820DA-BD26-F7F5-D91D-FED8EFEE5E47}"/>
              </a:ext>
            </a:extLst>
          </p:cNvPr>
          <p:cNvSpPr txBox="1"/>
          <p:nvPr/>
        </p:nvSpPr>
        <p:spPr>
          <a:xfrm>
            <a:off x="3944875" y="9827545"/>
            <a:ext cx="3060000" cy="216000"/>
          </a:xfrm>
          <a:prstGeom prst="rect">
            <a:avLst/>
          </a:prstGeom>
          <a:noFill/>
        </p:spPr>
        <p:txBody>
          <a:bodyPr wrap="square" lIns="72000" tIns="36000" rIns="72000" bIns="36000" rtlCol="0" anchor="ctr">
            <a:normAutofit lnSpcReduction="10000"/>
          </a:bodyPr>
          <a:lstStyle/>
          <a:p>
            <a:pPr>
              <a:spcAft>
                <a:spcPts val="400"/>
              </a:spcAft>
            </a:pPr>
            <a:r>
              <a:rPr lang="en-US" altLang="ja-JP" sz="1000" b="1" dirty="0">
                <a:solidFill>
                  <a:schemeClr val="bg1"/>
                </a:solidFill>
                <a:latin typeface="+mn-ea"/>
              </a:rPr>
              <a:t>E-Mail. </a:t>
            </a:r>
            <a:r>
              <a:rPr lang="en-US" altLang="ja-JP" sz="1000" b="1" dirty="0" err="1">
                <a:solidFill>
                  <a:schemeClr val="bg1"/>
                </a:solidFill>
                <a:latin typeface="+mn-ea"/>
              </a:rPr>
              <a:t>xxxxxxxxxx@yyyyy.co.jp</a:t>
            </a:r>
            <a:endParaRPr lang="en-US" altLang="ja-JP" sz="1000" b="1" dirty="0">
              <a:solidFill>
                <a:schemeClr val="bg1"/>
              </a:solidFill>
              <a:latin typeface="+mn-ea"/>
            </a:endParaRPr>
          </a:p>
        </p:txBody>
      </p:sp>
      <p:pic>
        <p:nvPicPr>
          <p:cNvPr id="45" name="グラフィックス 44" descr="受話器 単色塗りつぶし">
            <a:extLst>
              <a:ext uri="{FF2B5EF4-FFF2-40B4-BE49-F238E27FC236}">
                <a16:creationId xmlns:a16="http://schemas.microsoft.com/office/drawing/2014/main" id="{C93D7099-28E4-EC99-3BB7-01A75AF14F8A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947788" y="9537676"/>
            <a:ext cx="216000" cy="216000"/>
          </a:xfrm>
          <a:prstGeom prst="rect">
            <a:avLst/>
          </a:prstGeom>
        </p:spPr>
      </p:pic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2B91465D-6FAA-9D0D-E014-103E75ACA2A7}"/>
              </a:ext>
            </a:extLst>
          </p:cNvPr>
          <p:cNvCxnSpPr/>
          <p:nvPr/>
        </p:nvCxnSpPr>
        <p:spPr>
          <a:xfrm>
            <a:off x="3706810" y="9558951"/>
            <a:ext cx="0" cy="72000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角丸四角形 48">
            <a:extLst>
              <a:ext uri="{FF2B5EF4-FFF2-40B4-BE49-F238E27FC236}">
                <a16:creationId xmlns:a16="http://schemas.microsoft.com/office/drawing/2014/main" id="{AD85FC0C-3263-26D8-5AB4-F6061A55F5DB}"/>
              </a:ext>
            </a:extLst>
          </p:cNvPr>
          <p:cNvSpPr/>
          <p:nvPr/>
        </p:nvSpPr>
        <p:spPr>
          <a:xfrm>
            <a:off x="904331" y="7012378"/>
            <a:ext cx="864000" cy="288000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050" b="1">
                <a:solidFill>
                  <a:schemeClr val="bg1"/>
                </a:solidFill>
              </a:rPr>
              <a:t>募集期間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5BE1F3C1-522E-7A40-8D33-D030B9C7C34B}"/>
              </a:ext>
            </a:extLst>
          </p:cNvPr>
          <p:cNvSpPr txBox="1"/>
          <p:nvPr/>
        </p:nvSpPr>
        <p:spPr>
          <a:xfrm>
            <a:off x="1835354" y="7012378"/>
            <a:ext cx="2700000" cy="288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r>
              <a:rPr lang="en-US" altLang="ja-JP" sz="1200" b="1" dirty="0">
                <a:latin typeface="+mn-ea"/>
              </a:rPr>
              <a:t>202</a:t>
            </a:r>
            <a:r>
              <a:rPr lang="ja-JP" altLang="en-US" sz="1200" b="1">
                <a:latin typeface="+mn-ea"/>
              </a:rPr>
              <a:t>◯年◯月◯日</a:t>
            </a:r>
            <a:r>
              <a:rPr lang="en-US" altLang="ja-JP" sz="1200" b="1" dirty="0">
                <a:latin typeface="+mn-ea"/>
              </a:rPr>
              <a:t>〜</a:t>
            </a:r>
            <a:r>
              <a:rPr lang="ja-JP" altLang="en-US" sz="1200" b="1">
                <a:latin typeface="+mn-ea"/>
              </a:rPr>
              <a:t> ◯月◯日</a:t>
            </a:r>
            <a:endParaRPr lang="en-US" altLang="ja-JP" sz="1200" b="1" dirty="0">
              <a:latin typeface="+mn-ea"/>
            </a:endParaRPr>
          </a:p>
        </p:txBody>
      </p:sp>
      <p:sp>
        <p:nvSpPr>
          <p:cNvPr id="53" name="角丸四角形 52">
            <a:extLst>
              <a:ext uri="{FF2B5EF4-FFF2-40B4-BE49-F238E27FC236}">
                <a16:creationId xmlns:a16="http://schemas.microsoft.com/office/drawing/2014/main" id="{98E4C141-DD18-5823-F37B-073E793EAD31}"/>
              </a:ext>
            </a:extLst>
          </p:cNvPr>
          <p:cNvSpPr/>
          <p:nvPr/>
        </p:nvSpPr>
        <p:spPr>
          <a:xfrm>
            <a:off x="904331" y="7391281"/>
            <a:ext cx="864000" cy="288000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050" b="1">
                <a:solidFill>
                  <a:schemeClr val="bg1"/>
                </a:solidFill>
              </a:rPr>
              <a:t>対象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D31EFE0-3669-B0CE-AB24-E44696B00132}"/>
              </a:ext>
            </a:extLst>
          </p:cNvPr>
          <p:cNvSpPr txBox="1"/>
          <p:nvPr/>
        </p:nvSpPr>
        <p:spPr>
          <a:xfrm>
            <a:off x="1835354" y="7391281"/>
            <a:ext cx="2700000" cy="288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r>
              <a:rPr lang="ja-JP" altLang="en-US" sz="1200" b="1">
                <a:latin typeface="+mn-ea"/>
              </a:rPr>
              <a:t>弊社がサービスをご案内した企業様</a:t>
            </a:r>
            <a:endParaRPr lang="en-US" altLang="ja-JP" sz="1200" b="1" dirty="0">
              <a:latin typeface="+mn-ea"/>
            </a:endParaRPr>
          </a:p>
        </p:txBody>
      </p:sp>
      <p:sp>
        <p:nvSpPr>
          <p:cNvPr id="58" name="角丸四角形 57">
            <a:extLst>
              <a:ext uri="{FF2B5EF4-FFF2-40B4-BE49-F238E27FC236}">
                <a16:creationId xmlns:a16="http://schemas.microsoft.com/office/drawing/2014/main" id="{A1D6F0E8-D6A7-A08A-994F-0AEFF095DE7D}"/>
              </a:ext>
            </a:extLst>
          </p:cNvPr>
          <p:cNvSpPr/>
          <p:nvPr/>
        </p:nvSpPr>
        <p:spPr>
          <a:xfrm>
            <a:off x="904331" y="7770184"/>
            <a:ext cx="864000" cy="288000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050" b="1">
                <a:solidFill>
                  <a:schemeClr val="bg1"/>
                </a:solidFill>
              </a:rPr>
              <a:t>内容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590976D6-7388-5316-723D-50B18724856A}"/>
              </a:ext>
            </a:extLst>
          </p:cNvPr>
          <p:cNvSpPr txBox="1"/>
          <p:nvPr/>
        </p:nvSpPr>
        <p:spPr>
          <a:xfrm>
            <a:off x="1835354" y="7770184"/>
            <a:ext cx="2700000" cy="288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r>
              <a:rPr lang="ja-JP" altLang="en-US" sz="1200" b="1">
                <a:latin typeface="+mn-ea"/>
              </a:rPr>
              <a:t>特別条件でのサービス提供</a:t>
            </a:r>
            <a:endParaRPr lang="en-US" altLang="ja-JP" sz="1200" b="1" dirty="0">
              <a:latin typeface="+mn-ea"/>
            </a:endParaRPr>
          </a:p>
        </p:txBody>
      </p:sp>
      <p:sp>
        <p:nvSpPr>
          <p:cNvPr id="61" name="角丸四角形 60">
            <a:extLst>
              <a:ext uri="{FF2B5EF4-FFF2-40B4-BE49-F238E27FC236}">
                <a16:creationId xmlns:a16="http://schemas.microsoft.com/office/drawing/2014/main" id="{26A86939-2A89-343B-BC5A-46824032071C}"/>
              </a:ext>
            </a:extLst>
          </p:cNvPr>
          <p:cNvSpPr/>
          <p:nvPr/>
        </p:nvSpPr>
        <p:spPr>
          <a:xfrm>
            <a:off x="904331" y="8149086"/>
            <a:ext cx="864000" cy="288000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050" b="1">
                <a:solidFill>
                  <a:schemeClr val="bg1"/>
                </a:solidFill>
              </a:rPr>
              <a:t>申込方法</a:t>
            </a: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72156DAA-788A-B231-77B4-AD84A2479547}"/>
              </a:ext>
            </a:extLst>
          </p:cNvPr>
          <p:cNvSpPr txBox="1"/>
          <p:nvPr/>
        </p:nvSpPr>
        <p:spPr>
          <a:xfrm>
            <a:off x="1835354" y="8149086"/>
            <a:ext cx="2700000" cy="288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r>
              <a:rPr lang="ja-JP" altLang="en-US" sz="1200" b="1">
                <a:latin typeface="+mn-ea"/>
              </a:rPr>
              <a:t>担当までお問い合わせください</a:t>
            </a:r>
            <a:endParaRPr lang="en-US" altLang="ja-JP" sz="1200" b="1" dirty="0">
              <a:latin typeface="+mn-ea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54087261-94DF-5F32-4CDF-165BF23412D5}"/>
              </a:ext>
            </a:extLst>
          </p:cNvPr>
          <p:cNvSpPr txBox="1"/>
          <p:nvPr/>
        </p:nvSpPr>
        <p:spPr>
          <a:xfrm>
            <a:off x="4861657" y="7597235"/>
            <a:ext cx="1620000" cy="288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spcAft>
                <a:spcPts val="400"/>
              </a:spcAft>
            </a:pPr>
            <a:r>
              <a:rPr lang="en-US" altLang="ja-JP" sz="2000" b="1" dirty="0">
                <a:latin typeface="+mn-ea"/>
              </a:rPr>
              <a:t>00</a:t>
            </a:r>
            <a:r>
              <a:rPr lang="ja-JP" altLang="en-US" sz="1200" b="1">
                <a:latin typeface="+mn-ea"/>
              </a:rPr>
              <a:t>月</a:t>
            </a:r>
            <a:r>
              <a:rPr lang="en-US" altLang="ja-JP" sz="2000" b="1" dirty="0">
                <a:latin typeface="+mn-ea"/>
              </a:rPr>
              <a:t>00</a:t>
            </a:r>
            <a:r>
              <a:rPr lang="ja-JP" altLang="en-US" sz="1200" b="1">
                <a:latin typeface="+mn-ea"/>
              </a:rPr>
              <a:t>日</a:t>
            </a:r>
            <a:r>
              <a:rPr lang="en-US" altLang="ja-JP" sz="1200" b="1" dirty="0">
                <a:latin typeface="+mn-ea"/>
              </a:rPr>
              <a:t>(</a:t>
            </a:r>
            <a:r>
              <a:rPr lang="ja-JP" altLang="en-US" sz="1200" b="1">
                <a:latin typeface="+mn-ea"/>
              </a:rPr>
              <a:t>曜</a:t>
            </a:r>
            <a:r>
              <a:rPr lang="en-US" altLang="ja-JP" sz="1200" b="1" dirty="0">
                <a:latin typeface="+mn-ea"/>
              </a:rPr>
              <a:t>)</a:t>
            </a:r>
            <a:endParaRPr lang="en-US" altLang="ja-JP" sz="1600" b="1" dirty="0">
              <a:latin typeface="+mn-ea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6F64B012-B3C8-81C6-EC81-E7335F70150D}"/>
              </a:ext>
            </a:extLst>
          </p:cNvPr>
          <p:cNvSpPr txBox="1"/>
          <p:nvPr/>
        </p:nvSpPr>
        <p:spPr>
          <a:xfrm>
            <a:off x="4864941" y="7980395"/>
            <a:ext cx="1620000" cy="288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spcAft>
                <a:spcPts val="400"/>
              </a:spcAft>
            </a:pPr>
            <a:r>
              <a:rPr lang="en-US" altLang="ja-JP" sz="1200" b="1" dirty="0">
                <a:latin typeface="+mn-ea"/>
              </a:rPr>
              <a:t>(</a:t>
            </a:r>
            <a:r>
              <a:rPr lang="ja-JP" altLang="en-US" sz="1200" b="1">
                <a:latin typeface="+mn-ea"/>
              </a:rPr>
              <a:t>受付</a:t>
            </a:r>
            <a:r>
              <a:rPr lang="en-US" altLang="ja-JP" sz="1200" b="1" dirty="0">
                <a:latin typeface="+mn-ea"/>
              </a:rPr>
              <a:t>)00:00〜00:00</a:t>
            </a:r>
            <a:endParaRPr lang="en-US" altLang="ja-JP" sz="1050" b="1" dirty="0">
              <a:latin typeface="+mn-ea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A100E2B7-2F54-6900-CBBB-EE5BA45850E4}"/>
              </a:ext>
            </a:extLst>
          </p:cNvPr>
          <p:cNvSpPr txBox="1"/>
          <p:nvPr/>
        </p:nvSpPr>
        <p:spPr>
          <a:xfrm>
            <a:off x="1725922" y="6013726"/>
            <a:ext cx="4932000" cy="540000"/>
          </a:xfrm>
          <a:prstGeom prst="rect">
            <a:avLst/>
          </a:prstGeom>
          <a:noFill/>
        </p:spPr>
        <p:txBody>
          <a:bodyPr wrap="square" lIns="36000" tIns="36000" rIns="36000" bIns="36000" anchor="ctr">
            <a:noAutofit/>
          </a:bodyPr>
          <a:lstStyle/>
          <a:p>
            <a:pPr>
              <a:spcAft>
                <a:spcPts val="600"/>
              </a:spcAft>
            </a:pPr>
            <a:r>
              <a:rPr lang="ja-JP" altLang="en-US" sz="1200" b="1" i="0">
                <a:effectLst/>
                <a:latin typeface="+mn-ea"/>
              </a:rPr>
              <a:t>先着〇社限定でモニター</a:t>
            </a:r>
            <a:r>
              <a:rPr lang="ja-JP" altLang="en-US" sz="1200" b="1" i="0" dirty="0">
                <a:effectLst/>
                <a:latin typeface="+mn-ea"/>
              </a:rPr>
              <a:t>企業様を募集</a:t>
            </a:r>
            <a:r>
              <a:rPr lang="ja-JP" altLang="en-US" sz="1200" b="1" i="0">
                <a:effectLst/>
                <a:latin typeface="+mn-ea"/>
              </a:rPr>
              <a:t>いたします。</a:t>
            </a:r>
            <a:endParaRPr lang="en-US" altLang="ja-JP" sz="1200" b="1" i="0" dirty="0">
              <a:effectLst/>
              <a:latin typeface="+mn-ea"/>
            </a:endParaRPr>
          </a:p>
          <a:p>
            <a:pPr>
              <a:spcAft>
                <a:spcPts val="600"/>
              </a:spcAft>
            </a:pPr>
            <a:r>
              <a:rPr lang="ja-JP" altLang="en-US" sz="1200" b="1" i="0">
                <a:effectLst/>
                <a:latin typeface="+mn-ea"/>
              </a:rPr>
              <a:t>モニター企業様には特別条件にてサービスを提供させていただきます。</a:t>
            </a:r>
            <a:endParaRPr lang="ja-JP" altLang="en-US" sz="1200" b="1" dirty="0">
              <a:latin typeface="+mn-ea"/>
            </a:endParaRPr>
          </a:p>
        </p:txBody>
      </p: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6445E447-30A8-BC3A-EF03-9E3F0E3FA0E2}"/>
              </a:ext>
            </a:extLst>
          </p:cNvPr>
          <p:cNvCxnSpPr/>
          <p:nvPr/>
        </p:nvCxnSpPr>
        <p:spPr>
          <a:xfrm>
            <a:off x="915430" y="6822082"/>
            <a:ext cx="5760000" cy="0"/>
          </a:xfrm>
          <a:prstGeom prst="line">
            <a:avLst/>
          </a:prstGeom>
          <a:ln w="9525" cap="rnd">
            <a:solidFill>
              <a:schemeClr val="tx1"/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2E0B98C5-BBC8-626B-CB9C-9E821D95CACA}"/>
              </a:ext>
            </a:extLst>
          </p:cNvPr>
          <p:cNvSpPr txBox="1"/>
          <p:nvPr/>
        </p:nvSpPr>
        <p:spPr>
          <a:xfrm>
            <a:off x="904331" y="8636648"/>
            <a:ext cx="5760000" cy="180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>
              <a:spcAft>
                <a:spcPts val="400"/>
              </a:spcAft>
            </a:pPr>
            <a:r>
              <a:rPr lang="en-US" altLang="ja-JP" sz="800" dirty="0">
                <a:latin typeface="+mn-ea"/>
              </a:rPr>
              <a:t>※ </a:t>
            </a:r>
            <a:r>
              <a:rPr lang="ja-JP" altLang="en-US" sz="800">
                <a:latin typeface="+mn-ea"/>
              </a:rPr>
              <a:t>先着順でのお申し込み受付となります。</a:t>
            </a:r>
            <a:endParaRPr lang="en-US" altLang="ja-JP" sz="800" dirty="0">
              <a:latin typeface="+mn-ea"/>
            </a:endParaRPr>
          </a:p>
        </p:txBody>
      </p:sp>
      <p:sp>
        <p:nvSpPr>
          <p:cNvPr id="70" name="角丸四角形 69">
            <a:extLst>
              <a:ext uri="{FF2B5EF4-FFF2-40B4-BE49-F238E27FC236}">
                <a16:creationId xmlns:a16="http://schemas.microsoft.com/office/drawing/2014/main" id="{18FE11FE-7A41-55EC-0ADF-6D13FB51D331}"/>
              </a:ext>
            </a:extLst>
          </p:cNvPr>
          <p:cNvSpPr/>
          <p:nvPr/>
        </p:nvSpPr>
        <p:spPr>
          <a:xfrm>
            <a:off x="2352315" y="5323891"/>
            <a:ext cx="2844000" cy="468000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>
                <a:solidFill>
                  <a:schemeClr val="bg1"/>
                </a:solidFill>
                <a:latin typeface="+mn-ea"/>
              </a:rPr>
              <a:t>モニター企業を募集中</a:t>
            </a:r>
            <a:endParaRPr lang="en-US" altLang="ja-JP" sz="16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71" name="片側の 2 つの角を丸めた四角形 70">
            <a:extLst>
              <a:ext uri="{FF2B5EF4-FFF2-40B4-BE49-F238E27FC236}">
                <a16:creationId xmlns:a16="http://schemas.microsoft.com/office/drawing/2014/main" id="{F9851024-112F-C02C-D2C1-CE35CD66694A}"/>
              </a:ext>
            </a:extLst>
          </p:cNvPr>
          <p:cNvSpPr/>
          <p:nvPr/>
        </p:nvSpPr>
        <p:spPr>
          <a:xfrm>
            <a:off x="4684941" y="7012378"/>
            <a:ext cx="1980000" cy="360000"/>
          </a:xfrm>
          <a:prstGeom prst="round2Same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>
                <a:solidFill>
                  <a:schemeClr val="bg1"/>
                </a:solidFill>
              </a:rPr>
              <a:t>応募締め切り</a:t>
            </a:r>
          </a:p>
        </p:txBody>
      </p:sp>
      <p:sp>
        <p:nvSpPr>
          <p:cNvPr id="72" name="円/楕円 71">
            <a:extLst>
              <a:ext uri="{FF2B5EF4-FFF2-40B4-BE49-F238E27FC236}">
                <a16:creationId xmlns:a16="http://schemas.microsoft.com/office/drawing/2014/main" id="{43DD0C3C-FE61-6A3C-F01A-A673854ED37E}"/>
              </a:ext>
            </a:extLst>
          </p:cNvPr>
          <p:cNvSpPr/>
          <p:nvPr/>
        </p:nvSpPr>
        <p:spPr>
          <a:xfrm>
            <a:off x="856150" y="5899812"/>
            <a:ext cx="767828" cy="767828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spcAft>
                <a:spcPts val="200"/>
              </a:spcAft>
            </a:pPr>
            <a:r>
              <a:rPr kumimoji="1" lang="ja-JP" altLang="en-US" sz="1050" b="1">
                <a:solidFill>
                  <a:schemeClr val="bg1"/>
                </a:solidFill>
                <a:latin typeface="+mn-ea"/>
              </a:rPr>
              <a:t>先着</a:t>
            </a:r>
            <a:endParaRPr kumimoji="1" lang="en-US" altLang="ja-JP" sz="1050" b="1" dirty="0">
              <a:solidFill>
                <a:schemeClr val="bg1"/>
              </a:solidFill>
              <a:latin typeface="+mn-ea"/>
            </a:endParaRPr>
          </a:p>
          <a:p>
            <a:pPr algn="ctr">
              <a:spcAft>
                <a:spcPts val="200"/>
              </a:spcAft>
            </a:pPr>
            <a:r>
              <a:rPr kumimoji="1" lang="en-US" altLang="ja-JP" b="1" dirty="0">
                <a:solidFill>
                  <a:schemeClr val="bg1"/>
                </a:solidFill>
                <a:latin typeface="+mn-ea"/>
              </a:rPr>
              <a:t>00</a:t>
            </a:r>
            <a:r>
              <a:rPr kumimoji="1" lang="ja-JP" altLang="en-US" sz="1050" b="1">
                <a:solidFill>
                  <a:schemeClr val="bg1"/>
                </a:solidFill>
                <a:latin typeface="+mn-ea"/>
              </a:rPr>
              <a:t>社</a:t>
            </a:r>
            <a:endParaRPr kumimoji="1" lang="en-US" altLang="ja-JP" sz="1100" b="1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82909257"/>
      </p:ext>
    </p:extLst>
  </p:cSld>
  <p:clrMapOvr>
    <a:masterClrMapping/>
  </p:clrMapOvr>
</p:sld>
</file>

<file path=ppt/theme/theme1.xml><?xml version="1.0" encoding="utf-8"?>
<a:theme xmlns:a="http://schemas.openxmlformats.org/drawingml/2006/main" name="A4タテ">
  <a:themeElements>
    <a:clrScheme name="SAIRU Thema 2020">
      <a:dk1>
        <a:srgbClr val="1B224C"/>
      </a:dk1>
      <a:lt1>
        <a:srgbClr val="FFFFFF"/>
      </a:lt1>
      <a:dk2>
        <a:srgbClr val="1B224C"/>
      </a:dk2>
      <a:lt2>
        <a:srgbClr val="FFFFFF"/>
      </a:lt2>
      <a:accent1>
        <a:srgbClr val="1B224C"/>
      </a:accent1>
      <a:accent2>
        <a:srgbClr val="AA312D"/>
      </a:accent2>
      <a:accent3>
        <a:srgbClr val="AFAFAF"/>
      </a:accent3>
      <a:accent4>
        <a:srgbClr val="141400"/>
      </a:accent4>
      <a:accent5>
        <a:srgbClr val="00A9EF"/>
      </a:accent5>
      <a:accent6>
        <a:srgbClr val="00ACBA"/>
      </a:accent6>
      <a:hlink>
        <a:srgbClr val="00ACBA"/>
      </a:hlink>
      <a:folHlink>
        <a:srgbClr val="00ACBA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1594</TotalTime>
  <Words>2017</Words>
  <Application>Microsoft Macintosh PowerPoint</Application>
  <PresentationFormat>ユーザー設定</PresentationFormat>
  <Paragraphs>346</Paragraphs>
  <Slides>8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游ゴシック</vt:lpstr>
      <vt:lpstr>游ゴシック Light</vt:lpstr>
      <vt:lpstr>Arial</vt:lpstr>
      <vt:lpstr>Wingdings</vt:lpstr>
      <vt:lpstr>A4タテ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/>
  <cp:keywords/>
  <dc:description/>
  <cp:lastModifiedBy>矢野 絢子</cp:lastModifiedBy>
  <cp:revision>85</cp:revision>
  <cp:lastPrinted>2024-12-18T00:24:32Z</cp:lastPrinted>
  <dcterms:created xsi:type="dcterms:W3CDTF">2021-03-17T11:10:35Z</dcterms:created>
  <dcterms:modified xsi:type="dcterms:W3CDTF">2024-12-18T00:35:11Z</dcterms:modified>
  <cp:category/>
</cp:coreProperties>
</file>