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71" r:id="rId2"/>
    <p:sldId id="272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906000" cy="6858000" type="A4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RxFdU2wGhV8lPCZbSDWE2+F6k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F6CC7E8-8914-4102-8666-D6E12AA9A184}">
  <a:tblStyle styleId="{1F6CC7E8-8914-4102-8666-D6E12AA9A18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>
        <p:scale>
          <a:sx n="119" d="100"/>
          <a:sy n="119" d="100"/>
        </p:scale>
        <p:origin x="1704" y="2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3992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ja-JP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7fa44e1883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4088" y="685800"/>
            <a:ext cx="4951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7fa44e1883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p8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208" name="Google Shape;208;p8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Google Shape;245;p9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246" name="Google Shape;246;p9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0" name="Google Shape;280;p10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281" name="Google Shape;281;p10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1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297" name="Google Shape;297;p11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1" name="Google Shape;311;p12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312" name="Google Shape;312;p12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2" name="Google Shape;322;p13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323" name="Google Shape;323;p13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8" name="Google Shape;338;p14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339" name="Google Shape;339;p14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3" name="Google Shape;353;p15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354" name="Google Shape;354;p15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7fa44e188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4088" y="685800"/>
            <a:ext cx="4951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7fa44e188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74" name="Google Shape;74;p1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103" name="Google Shape;103;p2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p3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138" name="Google Shape;138;p3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4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159" name="Google Shape;159;p4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5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175" name="Google Shape;175;p5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PGothic"/>
              <a:buNone/>
            </a:pPr>
            <a:endParaRPr b="0"/>
          </a:p>
        </p:txBody>
      </p:sp>
      <p:sp>
        <p:nvSpPr>
          <p:cNvPr id="190" name="Google Shape;190;p6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altLang="ja-JP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7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02" name="Google Shape;202;p7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S PGothic"/>
              <a:buNone/>
            </a:pPr>
            <a:fld id="{00000000-1234-1234-1234-123412341234}" type="slidenum">
              <a:rPr lang="en-US" altLang="ja-JP" sz="13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9</a:t>
            </a:fld>
            <a:endParaRPr sz="1300" b="0" i="0" u="none" strike="noStrike" cap="none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7200" cy="772107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108000" rIns="108000" bIns="1080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"/>
              <a:buNone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8" name="Google Shape;18;p17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9" name="Google Shape;19;p17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事例">
  <p:cSld name="事例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6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8" name="Google Shape;68;p26"/>
          <p:cNvCxnSpPr/>
          <p:nvPr/>
        </p:nvCxnSpPr>
        <p:spPr>
          <a:xfrm>
            <a:off x="0" y="1410000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2369575" y="373148"/>
            <a:ext cx="6907593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50274" y="121106"/>
            <a:ext cx="9005612" cy="489878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450281" y="875771"/>
            <a:ext cx="9005612" cy="653171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noAutofit/>
          </a:bodyPr>
          <a:lstStyle>
            <a:lvl1pPr marL="414772" lvl="0" indent="-305318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 b="1"/>
            </a:lvl1pPr>
            <a:lvl2pPr marL="829544" lvl="1" indent="-305318" algn="ctr">
              <a:lnSpc>
                <a:spcPct val="150000"/>
              </a:lnSpc>
              <a:spcBef>
                <a:spcPts val="363"/>
              </a:spcBef>
              <a:spcAft>
                <a:spcPts val="0"/>
              </a:spcAft>
              <a:buSzPts val="1700"/>
              <a:buChar char="○"/>
              <a:defRPr b="1"/>
            </a:lvl2pPr>
            <a:lvl3pPr marL="1244316" lvl="2" indent="-305318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b="1"/>
            </a:lvl3pPr>
            <a:lvl4pPr marL="1659087" lvl="3" indent="-305318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b="1"/>
            </a:lvl4pPr>
            <a:lvl5pPr marL="2073859" lvl="4" indent="-305318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 b="1"/>
            </a:lvl5pPr>
            <a:lvl6pPr marL="2488631" lvl="5" indent="-305318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b="1"/>
            </a:lvl6pPr>
            <a:lvl7pPr marL="2903403" lvl="6" indent="-305318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b="1"/>
            </a:lvl7pPr>
            <a:lvl8pPr marL="3318175" lvl="7" indent="-305318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 b="1"/>
            </a:lvl8pPr>
            <a:lvl9pPr marL="3732947" lvl="8" indent="-305318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b="1"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170489" y="6531710"/>
            <a:ext cx="1667706" cy="326585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  <p:cxnSp>
        <p:nvCxnSpPr>
          <p:cNvPr id="27" name="Google Shape;27;p4"/>
          <p:cNvCxnSpPr/>
          <p:nvPr/>
        </p:nvCxnSpPr>
        <p:spPr>
          <a:xfrm>
            <a:off x="11743" y="653171"/>
            <a:ext cx="9909787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88903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">
  <p:cSld name="中表紙">
    <p:bg>
      <p:bgPr>
        <a:solidFill>
          <a:srgbClr val="F2F2F2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>
            <a:spLocks noGrp="1"/>
          </p:cNvSpPr>
          <p:nvPr>
            <p:ph type="ctrTitle"/>
          </p:nvPr>
        </p:nvSpPr>
        <p:spPr>
          <a:xfrm>
            <a:off x="1251480" y="2169000"/>
            <a:ext cx="7378615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36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4" name="Google Shape;24;p18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19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 l="-1"/>
          <a:stretch/>
        </p:blipFill>
        <p:spPr>
          <a:xfrm>
            <a:off x="0" y="0"/>
            <a:ext cx="993244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9"/>
          <p:cNvSpPr/>
          <p:nvPr/>
        </p:nvSpPr>
        <p:spPr>
          <a:xfrm>
            <a:off x="914400" y="1136672"/>
            <a:ext cx="8991600" cy="4401980"/>
          </a:xfrm>
          <a:prstGeom prst="rect">
            <a:avLst/>
          </a:prstGeom>
          <a:solidFill>
            <a:schemeClr val="dk1">
              <a:alpha val="80392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8" name="Google Shape;28;p19"/>
          <p:cNvSpPr txBox="1">
            <a:spLocks noGrp="1"/>
          </p:cNvSpPr>
          <p:nvPr>
            <p:ph type="ctrTitle"/>
          </p:nvPr>
        </p:nvSpPr>
        <p:spPr>
          <a:xfrm>
            <a:off x="1767840" y="2537500"/>
            <a:ext cx="7337924" cy="1324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S PGothic"/>
              <a:buNone/>
              <a:defRPr sz="3600" b="1" i="0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19"/>
          <p:cNvCxnSpPr/>
          <p:nvPr/>
        </p:nvCxnSpPr>
        <p:spPr>
          <a:xfrm>
            <a:off x="1767840" y="4934483"/>
            <a:ext cx="7337924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0" name="Google Shape;30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7840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9"/>
          <p:cNvSpPr txBox="1"/>
          <p:nvPr/>
        </p:nvSpPr>
        <p:spPr>
          <a:xfrm>
            <a:off x="3358774" y="4482033"/>
            <a:ext cx="125996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b="0" i="0" u="none" strike="noStrike" cap="none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アジェンダ">
  <p:cSld name="アジェンダ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34" name="Google Shape;34;p20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1"/>
          </p:nvPr>
        </p:nvSpPr>
        <p:spPr>
          <a:xfrm>
            <a:off x="628833" y="1019134"/>
            <a:ext cx="8648700" cy="531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330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 sz="1600"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2pPr>
            <a:lvl3pPr marL="137160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3pPr>
            <a:lvl4pPr marL="1828800" lvl="3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4pPr>
            <a:lvl5pPr marL="2286000" lvl="4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bg>
      <p:bgPr>
        <a:solidFill>
          <a:srgbClr val="F2F2F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/>
          <p:nvPr/>
        </p:nvSpPr>
        <p:spPr>
          <a:xfrm>
            <a:off x="0" y="2529000"/>
            <a:ext cx="9905999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1"/>
          <p:cNvSpPr txBox="1">
            <a:spLocks noGrp="1"/>
          </p:cNvSpPr>
          <p:nvPr>
            <p:ph type="ctrTitle"/>
          </p:nvPr>
        </p:nvSpPr>
        <p:spPr>
          <a:xfrm>
            <a:off x="1263692" y="2893138"/>
            <a:ext cx="7378615" cy="1101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42" name="Google Shape;42;p21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45" name="Google Shape;45;p22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6" name="Google Shape;46;p22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7" name="Google Shape;47;p22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 txBox="1">
            <a:spLocks noGrp="1"/>
          </p:cNvSpPr>
          <p:nvPr>
            <p:ph type="body" idx="1"/>
          </p:nvPr>
        </p:nvSpPr>
        <p:spPr>
          <a:xfrm>
            <a:off x="628830" y="1001310"/>
            <a:ext cx="8648337" cy="590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3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51" name="Google Shape;51;p23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2" name="Google Shape;52;p23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body" idx="1"/>
          </p:nvPr>
        </p:nvSpPr>
        <p:spPr>
          <a:xfrm>
            <a:off x="628832" y="1086050"/>
            <a:ext cx="8648336" cy="1049106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08000" rIns="180000" bIns="108000" anchor="t" anchorCtr="0">
            <a:sp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"/>
              <a:buChar char="●"/>
              <a:defRPr sz="18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58" name="Google Shape;58;p24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9" name="Google Shape;59;p24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1_表紙-A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5"/>
          <p:cNvSpPr/>
          <p:nvPr/>
        </p:nvSpPr>
        <p:spPr>
          <a:xfrm>
            <a:off x="-1" y="0"/>
            <a:ext cx="99059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62" name="Google Shape;62;p25"/>
          <p:cNvSpPr txBox="1">
            <a:spLocks noGrp="1"/>
          </p:cNvSpPr>
          <p:nvPr>
            <p:ph type="ctrTitle"/>
          </p:nvPr>
        </p:nvSpPr>
        <p:spPr>
          <a:xfrm>
            <a:off x="1188017" y="2529000"/>
            <a:ext cx="77400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3" name="Google Shape;63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221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5"/>
          <p:cNvSpPr txBox="1"/>
          <p:nvPr/>
        </p:nvSpPr>
        <p:spPr>
          <a:xfrm>
            <a:off x="3037840" y="5255588"/>
            <a:ext cx="592328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-JP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5"/>
          <p:cNvSpPr/>
          <p:nvPr/>
        </p:nvSpPr>
        <p:spPr>
          <a:xfrm>
            <a:off x="1" y="0"/>
            <a:ext cx="95794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body" idx="1"/>
          </p:nvPr>
        </p:nvSpPr>
        <p:spPr>
          <a:xfrm>
            <a:off x="628832" y="1187669"/>
            <a:ext cx="8648336" cy="5086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"/>
              <a:buChar char="●"/>
              <a:defRPr sz="18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marR="0" lvl="1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1371600" marR="0" lvl="2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1828800" marR="0" lvl="3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2286000" marR="0" lvl="4" indent="-30987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sz="20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" name="Google Shape;12;p1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35561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16"/>
          <p:cNvCxnSpPr/>
          <p:nvPr/>
        </p:nvCxnSpPr>
        <p:spPr>
          <a:xfrm>
            <a:off x="0" y="6484604"/>
            <a:ext cx="9906000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sairu.co.jp/download_form/sairu-3document/" TargetMode="External"/><Relationship Id="rId7" Type="http://schemas.openxmlformats.org/officeDocument/2006/relationships/hyperlink" Target="https://sairu.co.jp/guide/download_form/btobsite-improveme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sairu.co.jp/method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airu.co.jp/contac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544175" y="121107"/>
            <a:ext cx="8817808" cy="489878"/>
          </a:xfrm>
          <a:prstGeom prst="rect">
            <a:avLst/>
          </a:prstGeom>
        </p:spPr>
        <p:txBody>
          <a:bodyPr spcFirstLastPara="1" wrap="square" lIns="32659" tIns="32659" rIns="32659" bIns="32659" anchor="ctr" anchorCtr="0">
            <a:normAutofit/>
          </a:bodyPr>
          <a:lstStyle/>
          <a:p>
            <a:r>
              <a:rPr lang="ja" b="1" dirty="0">
                <a:latin typeface="Arial" panose="020B0604020202020204" pitchFamily="34" charset="0"/>
                <a:cs typeface="Arial" panose="020B0604020202020204" pitchFamily="34" charset="0"/>
              </a:rPr>
              <a:t>才流について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5" name="Google Shape;45;p8"/>
          <p:cNvGraphicFramePr/>
          <p:nvPr>
            <p:extLst>
              <p:ext uri="{D42A27DB-BD31-4B8C-83A1-F6EECF244321}">
                <p14:modId xmlns:p14="http://schemas.microsoft.com/office/powerpoint/2010/main" val="2547992491"/>
              </p:ext>
            </p:extLst>
          </p:nvPr>
        </p:nvGraphicFramePr>
        <p:xfrm>
          <a:off x="544181" y="1012801"/>
          <a:ext cx="4408903" cy="527241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21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7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091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>
                          <a:solidFill>
                            <a:schemeClr val="dk1"/>
                          </a:solidFill>
                        </a:rPr>
                        <a:t>会社名</a:t>
                      </a:r>
                      <a:endParaRPr sz="1000" b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株式会社 才流 （SAIRU Inc.）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91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>
                          <a:solidFill>
                            <a:schemeClr val="dk1"/>
                          </a:solidFill>
                        </a:rPr>
                        <a:t>代表者</a:t>
                      </a:r>
                      <a:endParaRPr sz="1000" b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代表取締役社長 栗原康太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91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>
                          <a:solidFill>
                            <a:schemeClr val="dk1"/>
                          </a:solidFill>
                        </a:rPr>
                        <a:t>事業内容</a:t>
                      </a:r>
                      <a:endParaRPr sz="1000" b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BtoBマーケティング、法人営業、新規事業の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コンサルティングサービスの提供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91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>
                          <a:solidFill>
                            <a:schemeClr val="dk1"/>
                          </a:solidFill>
                        </a:rPr>
                        <a:t>支援実績</a:t>
                      </a:r>
                      <a:endParaRPr sz="1000" b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上場企業から有名スタートアップまで</a:t>
                      </a:r>
                      <a:r>
                        <a:rPr lang="en-US" altLang="ja" sz="1000" b="0" dirty="0">
                          <a:solidFill>
                            <a:schemeClr val="dk1"/>
                          </a:solidFill>
                        </a:rPr>
                        <a:t>20</a:t>
                      </a: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0社以上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91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>
                          <a:solidFill>
                            <a:schemeClr val="dk1"/>
                          </a:solidFill>
                        </a:rPr>
                        <a:t>資本金</a:t>
                      </a:r>
                      <a:endParaRPr sz="1000" b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1,250万円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4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>
                          <a:solidFill>
                            <a:schemeClr val="dk1"/>
                          </a:solidFill>
                        </a:rPr>
                        <a:t>設立</a:t>
                      </a:r>
                      <a:endParaRPr sz="1000" b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>
                          <a:solidFill>
                            <a:schemeClr val="dk1"/>
                          </a:solidFill>
                        </a:rPr>
                        <a:t>2016年7月8日</a:t>
                      </a:r>
                      <a:endParaRPr sz="1000" b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211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>
                          <a:solidFill>
                            <a:schemeClr val="dk1"/>
                          </a:solidFill>
                        </a:rPr>
                        <a:t>所在地</a:t>
                      </a:r>
                      <a:endParaRPr sz="1000" b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〒102-0093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東京都千代田区平河町2丁目5-3 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MIDORI.so NAGATACHO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78358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才流は数多くの実践事例からベストプラクティスを導き、独自のメソッドとして開発しています。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メソッドにもとづいたコンサルティングによって、お客様のビジネス課題を最短距離で解決します。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0" dirty="0">
                          <a:solidFill>
                            <a:schemeClr val="dk1"/>
                          </a:solidFill>
                        </a:rPr>
                        <a:t>⇒</a:t>
                      </a:r>
                      <a:r>
                        <a:rPr lang="ja" sz="1000" b="0" u="sng" dirty="0">
                          <a:solidFill>
                            <a:schemeClr val="hlink"/>
                          </a:solidFill>
                          <a:hlinkClick r:id="rId3"/>
                        </a:rPr>
                        <a:t>才流のサービス紹介資料を見る（無料）</a:t>
                      </a:r>
                      <a:endParaRPr sz="1000" b="0" dirty="0">
                        <a:solidFill>
                          <a:schemeClr val="dk1"/>
                        </a:solidFill>
                      </a:endParaRPr>
                    </a:p>
                  </a:txBody>
                  <a:tcPr marL="82939" marR="82939" marT="82939" marB="82939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6" name="Google Shape;46;p8"/>
          <p:cNvSpPr txBox="1"/>
          <p:nvPr/>
        </p:nvSpPr>
        <p:spPr>
          <a:xfrm>
            <a:off x="5251866" y="924260"/>
            <a:ext cx="1991355" cy="366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noAutofit/>
          </a:bodyPr>
          <a:lstStyle/>
          <a:p>
            <a:r>
              <a:rPr lang="ja" altLang="en-US" sz="1270" b="1" dirty="0">
                <a:solidFill>
                  <a:schemeClr val="dk2"/>
                </a:solidFill>
              </a:rPr>
              <a:t>過去の支援実績</a:t>
            </a:r>
            <a:endParaRPr sz="1270" b="1" dirty="0">
              <a:solidFill>
                <a:schemeClr val="dk2"/>
              </a:solidFill>
            </a:endParaRPr>
          </a:p>
        </p:txBody>
      </p:sp>
      <p:sp>
        <p:nvSpPr>
          <p:cNvPr id="48" name="Google Shape;48;p8"/>
          <p:cNvSpPr txBox="1"/>
          <p:nvPr/>
        </p:nvSpPr>
        <p:spPr>
          <a:xfrm>
            <a:off x="5251865" y="2888808"/>
            <a:ext cx="3322191" cy="366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noAutofit/>
          </a:bodyPr>
          <a:lstStyle/>
          <a:p>
            <a:r>
              <a:rPr lang="ja" altLang="en-US" sz="1270" b="1">
                <a:solidFill>
                  <a:schemeClr val="dk2"/>
                </a:solidFill>
              </a:rPr>
              <a:t>再現性の高いメソッドを開発・公開</a:t>
            </a:r>
            <a:endParaRPr sz="1270" b="1">
              <a:solidFill>
                <a:schemeClr val="dk2"/>
              </a:solidFill>
            </a:endParaRPr>
          </a:p>
        </p:txBody>
      </p:sp>
      <p:pic>
        <p:nvPicPr>
          <p:cNvPr id="49" name="Google Shape;49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51866" y="3393654"/>
            <a:ext cx="2163878" cy="1279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94811" y="3220250"/>
            <a:ext cx="2163878" cy="1521476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8"/>
          <p:cNvSpPr txBox="1"/>
          <p:nvPr/>
        </p:nvSpPr>
        <p:spPr>
          <a:xfrm>
            <a:off x="5232452" y="4807452"/>
            <a:ext cx="4110078" cy="407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noAutofit/>
          </a:bodyPr>
          <a:lstStyle/>
          <a:p>
            <a:r>
              <a:rPr lang="ja" altLang="en-US" sz="998" dirty="0">
                <a:solidFill>
                  <a:schemeClr val="dk2"/>
                </a:solidFill>
              </a:rPr>
              <a:t>さまざまな業種・業態の支援で培った知見をフレームワークやテンプレートに転換し、再現性の高いコンサルティングを実現しています。</a:t>
            </a:r>
            <a:endParaRPr sz="998" dirty="0">
              <a:solidFill>
                <a:schemeClr val="dk2"/>
              </a:solidFill>
            </a:endParaRPr>
          </a:p>
        </p:txBody>
      </p:sp>
      <p:sp>
        <p:nvSpPr>
          <p:cNvPr id="52" name="Google Shape;52;p8">
            <a:hlinkClick r:id="rId6"/>
          </p:cNvPr>
          <p:cNvSpPr/>
          <p:nvPr/>
        </p:nvSpPr>
        <p:spPr>
          <a:xfrm>
            <a:off x="5251866" y="5294291"/>
            <a:ext cx="4110078" cy="4079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939" tIns="82939" rIns="82939" bIns="82939" anchor="ctr" anchorCtr="0">
            <a:noAutofit/>
          </a:bodyPr>
          <a:lstStyle/>
          <a:p>
            <a:pPr algn="ctr"/>
            <a:r>
              <a:rPr lang="ja" altLang="en-US" sz="998" b="1">
                <a:solidFill>
                  <a:schemeClr val="lt1"/>
                </a:solidFill>
              </a:rPr>
              <a:t>メソッド一覧はこちら</a:t>
            </a:r>
            <a:endParaRPr sz="998" b="1">
              <a:solidFill>
                <a:schemeClr val="lt1"/>
              </a:solidFill>
            </a:endParaRPr>
          </a:p>
        </p:txBody>
      </p:sp>
      <p:sp>
        <p:nvSpPr>
          <p:cNvPr id="53" name="Google Shape;53;p8">
            <a:hlinkClick r:id="rId7"/>
          </p:cNvPr>
          <p:cNvSpPr/>
          <p:nvPr/>
        </p:nvSpPr>
        <p:spPr>
          <a:xfrm>
            <a:off x="5251866" y="5781130"/>
            <a:ext cx="4110078" cy="4079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939" tIns="82939" rIns="82939" bIns="82939" anchor="ctr" anchorCtr="0">
            <a:noAutofit/>
          </a:bodyPr>
          <a:lstStyle/>
          <a:p>
            <a:pPr algn="ctr"/>
            <a:r>
              <a:rPr lang="ja" altLang="en-US" sz="998" b="1">
                <a:solidFill>
                  <a:schemeClr val="lt1"/>
                </a:solidFill>
              </a:rPr>
              <a:t>「</a:t>
            </a:r>
            <a:r>
              <a:rPr lang="en-US" altLang="ja" sz="998" b="1">
                <a:solidFill>
                  <a:schemeClr val="lt1"/>
                </a:solidFill>
              </a:rPr>
              <a:t>BtoB</a:t>
            </a:r>
            <a:r>
              <a:rPr lang="ja" altLang="en-US" sz="998" b="1">
                <a:solidFill>
                  <a:schemeClr val="lt1"/>
                </a:solidFill>
              </a:rPr>
              <a:t>サイト改善ガイドブック」はこちら</a:t>
            </a:r>
            <a:endParaRPr sz="998" b="1">
              <a:solidFill>
                <a:schemeClr val="lt1"/>
              </a:solidFill>
            </a:endParaRPr>
          </a:p>
        </p:txBody>
      </p:sp>
      <p:pic>
        <p:nvPicPr>
          <p:cNvPr id="3" name="図 2" descr="グラフィカル ユーザー インターフェイス&#10;&#10;中程度の精度で自動的に生成された説明">
            <a:extLst>
              <a:ext uri="{FF2B5EF4-FFF2-40B4-BE49-F238E27FC236}">
                <a16:creationId xmlns:a16="http://schemas.microsoft.com/office/drawing/2014/main" id="{15F17CFF-39FE-F1DE-916C-E1C5298427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51866" y="1356578"/>
            <a:ext cx="4306824" cy="131738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0" name="Google Shape;210;p8"/>
          <p:cNvCxnSpPr/>
          <p:nvPr/>
        </p:nvCxnSpPr>
        <p:spPr>
          <a:xfrm>
            <a:off x="6725600" y="4384720"/>
            <a:ext cx="249000" cy="0"/>
          </a:xfrm>
          <a:prstGeom prst="straightConnector1">
            <a:avLst/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211" name="Google Shape;211;p8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自社が提供でき、競合他社が提供できず、顧客が求める独自の価値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8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CADDiのバリュープロポジション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8"/>
          <p:cNvSpPr txBox="1"/>
          <p:nvPr/>
        </p:nvSpPr>
        <p:spPr>
          <a:xfrm>
            <a:off x="626400" y="2056450"/>
            <a:ext cx="3224976" cy="11094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CADの独自の分解アルゴリズム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加工会社のコスト計算プログラム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自動見積りと最適事業者選定サービス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8"/>
          <p:cNvSpPr txBox="1"/>
          <p:nvPr/>
        </p:nvSpPr>
        <p:spPr>
          <a:xfrm>
            <a:off x="6870875" y="1778025"/>
            <a:ext cx="2408100" cy="83660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Faxとメールによる直接発注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手計算による見積もり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5" name="Google Shape;215;p8"/>
          <p:cNvGrpSpPr/>
          <p:nvPr/>
        </p:nvGrpSpPr>
        <p:grpSpPr>
          <a:xfrm>
            <a:off x="3108648" y="1949763"/>
            <a:ext cx="3688822" cy="3399724"/>
            <a:chOff x="2908465" y="2278083"/>
            <a:chExt cx="3835730" cy="3535119"/>
          </a:xfrm>
        </p:grpSpPr>
        <p:sp>
          <p:nvSpPr>
            <p:cNvPr id="216" name="Google Shape;216;p8"/>
            <p:cNvSpPr/>
            <p:nvPr/>
          </p:nvSpPr>
          <p:spPr>
            <a:xfrm>
              <a:off x="4822723" y="3711268"/>
              <a:ext cx="987918" cy="653120"/>
            </a:xfrm>
            <a:custGeom>
              <a:avLst/>
              <a:gdLst/>
              <a:ahLst/>
              <a:cxnLst/>
              <a:rect l="l" t="t" r="r" b="b"/>
              <a:pathLst>
                <a:path w="987918" h="653120" extrusionOk="0">
                  <a:moveTo>
                    <a:pt x="876443" y="0"/>
                  </a:moveTo>
                  <a:cubicBezTo>
                    <a:pt x="912515" y="0"/>
                    <a:pt x="948160" y="1828"/>
                    <a:pt x="983291" y="5395"/>
                  </a:cubicBezTo>
                  <a:lnTo>
                    <a:pt x="987918" y="6101"/>
                  </a:lnTo>
                  <a:lnTo>
                    <a:pt x="983337" y="18617"/>
                  </a:lnTo>
                  <a:cubicBezTo>
                    <a:pt x="837913" y="362437"/>
                    <a:pt x="513718" y="612233"/>
                    <a:pt x="127279" y="651478"/>
                  </a:cubicBezTo>
                  <a:lnTo>
                    <a:pt x="94770" y="653120"/>
                  </a:lnTo>
                  <a:lnTo>
                    <a:pt x="93677" y="650132"/>
                  </a:lnTo>
                  <a:cubicBezTo>
                    <a:pt x="80456" y="618876"/>
                    <a:pt x="65758" y="588397"/>
                    <a:pt x="49671" y="558782"/>
                  </a:cubicBezTo>
                  <a:lnTo>
                    <a:pt x="0" y="477020"/>
                  </a:lnTo>
                  <a:lnTo>
                    <a:pt x="9888" y="460743"/>
                  </a:lnTo>
                  <a:cubicBezTo>
                    <a:pt x="197688" y="182764"/>
                    <a:pt x="515722" y="0"/>
                    <a:pt x="876443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8"/>
            <p:cNvSpPr/>
            <p:nvPr/>
          </p:nvSpPr>
          <p:spPr>
            <a:xfrm>
              <a:off x="3879156" y="3723144"/>
              <a:ext cx="943567" cy="638896"/>
            </a:xfrm>
            <a:custGeom>
              <a:avLst/>
              <a:gdLst/>
              <a:ahLst/>
              <a:cxnLst/>
              <a:rect l="l" t="t" r="r" b="b"/>
              <a:pathLst>
                <a:path w="943567" h="638896" extrusionOk="0">
                  <a:moveTo>
                    <a:pt x="74338" y="0"/>
                  </a:moveTo>
                  <a:cubicBezTo>
                    <a:pt x="435059" y="0"/>
                    <a:pt x="753093" y="182764"/>
                    <a:pt x="940893" y="460743"/>
                  </a:cubicBezTo>
                  <a:lnTo>
                    <a:pt x="943567" y="465144"/>
                  </a:lnTo>
                  <a:lnTo>
                    <a:pt x="901110" y="535030"/>
                  </a:lnTo>
                  <a:cubicBezTo>
                    <a:pt x="885023" y="564645"/>
                    <a:pt x="870325" y="595124"/>
                    <a:pt x="857105" y="626380"/>
                  </a:cubicBezTo>
                  <a:lnTo>
                    <a:pt x="852524" y="638896"/>
                  </a:lnTo>
                  <a:lnTo>
                    <a:pt x="753388" y="623766"/>
                  </a:lnTo>
                  <a:cubicBezTo>
                    <a:pt x="413244" y="554162"/>
                    <a:pt x="133296" y="319305"/>
                    <a:pt x="1093" y="6741"/>
                  </a:cubicBezTo>
                  <a:lnTo>
                    <a:pt x="0" y="3754"/>
                  </a:lnTo>
                  <a:lnTo>
                    <a:pt x="74338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8"/>
            <p:cNvSpPr/>
            <p:nvPr/>
          </p:nvSpPr>
          <p:spPr>
            <a:xfrm>
              <a:off x="4654137" y="4362040"/>
              <a:ext cx="344386" cy="974142"/>
            </a:xfrm>
            <a:custGeom>
              <a:avLst/>
              <a:gdLst/>
              <a:ahLst/>
              <a:cxnLst/>
              <a:rect l="l" t="t" r="r" b="b"/>
              <a:pathLst>
                <a:path w="344386" h="974142" extrusionOk="0">
                  <a:moveTo>
                    <a:pt x="77543" y="0"/>
                  </a:moveTo>
                  <a:lnTo>
                    <a:pt x="82169" y="706"/>
                  </a:lnTo>
                  <a:cubicBezTo>
                    <a:pt x="117300" y="4274"/>
                    <a:pt x="152945" y="6101"/>
                    <a:pt x="189017" y="6101"/>
                  </a:cubicBezTo>
                  <a:lnTo>
                    <a:pt x="263356" y="2348"/>
                  </a:lnTo>
                  <a:lnTo>
                    <a:pt x="297404" y="95373"/>
                  </a:lnTo>
                  <a:cubicBezTo>
                    <a:pt x="327937" y="193542"/>
                    <a:pt x="344386" y="297917"/>
                    <a:pt x="344386" y="406133"/>
                  </a:cubicBezTo>
                  <a:cubicBezTo>
                    <a:pt x="344386" y="586494"/>
                    <a:pt x="298695" y="756183"/>
                    <a:pt x="218257" y="904256"/>
                  </a:cubicBezTo>
                  <a:lnTo>
                    <a:pt x="175800" y="974142"/>
                  </a:lnTo>
                  <a:lnTo>
                    <a:pt x="126129" y="892380"/>
                  </a:lnTo>
                  <a:cubicBezTo>
                    <a:pt x="45691" y="744307"/>
                    <a:pt x="0" y="574618"/>
                    <a:pt x="0" y="394257"/>
                  </a:cubicBezTo>
                  <a:cubicBezTo>
                    <a:pt x="0" y="286041"/>
                    <a:pt x="16449" y="181666"/>
                    <a:pt x="46982" y="83497"/>
                  </a:cubicBezTo>
                  <a:lnTo>
                    <a:pt x="77543" y="0"/>
                  </a:lnTo>
                  <a:close/>
                </a:path>
              </a:pathLst>
            </a:custGeom>
            <a:solidFill>
              <a:srgbClr val="00ACBA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8"/>
            <p:cNvSpPr/>
            <p:nvPr/>
          </p:nvSpPr>
          <p:spPr>
            <a:xfrm>
              <a:off x="3798124" y="2278083"/>
              <a:ext cx="2090058" cy="1910205"/>
            </a:xfrm>
            <a:custGeom>
              <a:avLst/>
              <a:gdLst/>
              <a:ahLst/>
              <a:cxnLst/>
              <a:rect l="l" t="t" r="r" b="b"/>
              <a:pathLst>
                <a:path w="2090058" h="1910205" extrusionOk="0">
                  <a:moveTo>
                    <a:pt x="1045029" y="0"/>
                  </a:moveTo>
                  <a:cubicBezTo>
                    <a:pt x="1622183" y="0"/>
                    <a:pt x="2090058" y="467875"/>
                    <a:pt x="2090058" y="1045029"/>
                  </a:cubicBezTo>
                  <a:cubicBezTo>
                    <a:pt x="2090058" y="1153246"/>
                    <a:pt x="2073609" y="1257620"/>
                    <a:pt x="2043076" y="1355789"/>
                  </a:cubicBezTo>
                  <a:lnTo>
                    <a:pt x="2012516" y="1439286"/>
                  </a:lnTo>
                  <a:lnTo>
                    <a:pt x="2007889" y="1438580"/>
                  </a:lnTo>
                  <a:cubicBezTo>
                    <a:pt x="1972758" y="1435013"/>
                    <a:pt x="1937113" y="1433185"/>
                    <a:pt x="1901041" y="1433185"/>
                  </a:cubicBezTo>
                  <a:cubicBezTo>
                    <a:pt x="1540320" y="1433185"/>
                    <a:pt x="1222286" y="1615949"/>
                    <a:pt x="1034486" y="1893928"/>
                  </a:cubicBezTo>
                  <a:lnTo>
                    <a:pt x="1024598" y="1910205"/>
                  </a:lnTo>
                  <a:lnTo>
                    <a:pt x="1021924" y="1905804"/>
                  </a:lnTo>
                  <a:cubicBezTo>
                    <a:pt x="834124" y="1627825"/>
                    <a:pt x="516090" y="1445061"/>
                    <a:pt x="155369" y="1445061"/>
                  </a:cubicBezTo>
                  <a:lnTo>
                    <a:pt x="81031" y="1448815"/>
                  </a:lnTo>
                  <a:lnTo>
                    <a:pt x="46982" y="1355789"/>
                  </a:lnTo>
                  <a:cubicBezTo>
                    <a:pt x="16449" y="1257620"/>
                    <a:pt x="0" y="1153246"/>
                    <a:pt x="0" y="1045029"/>
                  </a:cubicBezTo>
                  <a:cubicBezTo>
                    <a:pt x="0" y="467875"/>
                    <a:pt x="467875" y="0"/>
                    <a:pt x="1045029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8"/>
            <p:cNvSpPr/>
            <p:nvPr/>
          </p:nvSpPr>
          <p:spPr>
            <a:xfrm>
              <a:off x="4829937" y="3717369"/>
              <a:ext cx="1914258" cy="2083957"/>
            </a:xfrm>
            <a:custGeom>
              <a:avLst/>
              <a:gdLst/>
              <a:ahLst/>
              <a:cxnLst/>
              <a:rect l="l" t="t" r="r" b="b"/>
              <a:pathLst>
                <a:path w="1914258" h="2083957" extrusionOk="0">
                  <a:moveTo>
                    <a:pt x="980704" y="0"/>
                  </a:moveTo>
                  <a:lnTo>
                    <a:pt x="1079839" y="15130"/>
                  </a:lnTo>
                  <a:cubicBezTo>
                    <a:pt x="1556041" y="112575"/>
                    <a:pt x="1914258" y="533918"/>
                    <a:pt x="1914258" y="1038928"/>
                  </a:cubicBezTo>
                  <a:cubicBezTo>
                    <a:pt x="1914258" y="1616082"/>
                    <a:pt x="1446383" y="2083957"/>
                    <a:pt x="869229" y="2083957"/>
                  </a:cubicBezTo>
                  <a:cubicBezTo>
                    <a:pt x="508508" y="2083957"/>
                    <a:pt x="190474" y="1901194"/>
                    <a:pt x="2674" y="1623214"/>
                  </a:cubicBezTo>
                  <a:lnTo>
                    <a:pt x="0" y="1618813"/>
                  </a:lnTo>
                  <a:lnTo>
                    <a:pt x="42457" y="1548927"/>
                  </a:lnTo>
                  <a:cubicBezTo>
                    <a:pt x="122895" y="1400854"/>
                    <a:pt x="168586" y="1231165"/>
                    <a:pt x="168586" y="1050804"/>
                  </a:cubicBezTo>
                  <a:cubicBezTo>
                    <a:pt x="168586" y="942588"/>
                    <a:pt x="152137" y="838213"/>
                    <a:pt x="121604" y="740044"/>
                  </a:cubicBezTo>
                  <a:lnTo>
                    <a:pt x="87556" y="647019"/>
                  </a:lnTo>
                  <a:lnTo>
                    <a:pt x="120065" y="645377"/>
                  </a:lnTo>
                  <a:cubicBezTo>
                    <a:pt x="506504" y="606132"/>
                    <a:pt x="830699" y="356336"/>
                    <a:pt x="976123" y="12516"/>
                  </a:cubicBezTo>
                  <a:lnTo>
                    <a:pt x="980704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8"/>
            <p:cNvSpPr/>
            <p:nvPr/>
          </p:nvSpPr>
          <p:spPr>
            <a:xfrm>
              <a:off x="2908465" y="3726898"/>
              <a:ext cx="1921472" cy="2086304"/>
            </a:xfrm>
            <a:custGeom>
              <a:avLst/>
              <a:gdLst/>
              <a:ahLst/>
              <a:cxnLst/>
              <a:rect l="l" t="t" r="r" b="b"/>
              <a:pathLst>
                <a:path w="1921472" h="2086304" extrusionOk="0">
                  <a:moveTo>
                    <a:pt x="970691" y="0"/>
                  </a:moveTo>
                  <a:lnTo>
                    <a:pt x="971784" y="2987"/>
                  </a:lnTo>
                  <a:cubicBezTo>
                    <a:pt x="1103987" y="315551"/>
                    <a:pt x="1383935" y="550408"/>
                    <a:pt x="1724079" y="620012"/>
                  </a:cubicBezTo>
                  <a:lnTo>
                    <a:pt x="1823215" y="635142"/>
                  </a:lnTo>
                  <a:lnTo>
                    <a:pt x="1792654" y="718639"/>
                  </a:lnTo>
                  <a:cubicBezTo>
                    <a:pt x="1762121" y="816808"/>
                    <a:pt x="1745672" y="921183"/>
                    <a:pt x="1745672" y="1029399"/>
                  </a:cubicBezTo>
                  <a:cubicBezTo>
                    <a:pt x="1745672" y="1209760"/>
                    <a:pt x="1791363" y="1379449"/>
                    <a:pt x="1871801" y="1527522"/>
                  </a:cubicBezTo>
                  <a:lnTo>
                    <a:pt x="1921472" y="1609284"/>
                  </a:lnTo>
                  <a:lnTo>
                    <a:pt x="1911584" y="1625561"/>
                  </a:lnTo>
                  <a:cubicBezTo>
                    <a:pt x="1723784" y="1903541"/>
                    <a:pt x="1405750" y="2086304"/>
                    <a:pt x="1045029" y="2086304"/>
                  </a:cubicBezTo>
                  <a:cubicBezTo>
                    <a:pt x="467875" y="2086304"/>
                    <a:pt x="0" y="1618429"/>
                    <a:pt x="0" y="1041275"/>
                  </a:cubicBezTo>
                  <a:cubicBezTo>
                    <a:pt x="0" y="500193"/>
                    <a:pt x="411218" y="55157"/>
                    <a:pt x="938181" y="1641"/>
                  </a:cubicBezTo>
                  <a:lnTo>
                    <a:pt x="970691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8"/>
            <p:cNvSpPr/>
            <p:nvPr/>
          </p:nvSpPr>
          <p:spPr>
            <a:xfrm>
              <a:off x="4731680" y="4188288"/>
              <a:ext cx="185813" cy="179853"/>
            </a:xfrm>
            <a:custGeom>
              <a:avLst/>
              <a:gdLst/>
              <a:ahLst/>
              <a:cxnLst/>
              <a:rect l="l" t="t" r="r" b="b"/>
              <a:pathLst>
                <a:path w="185813" h="179853" extrusionOk="0">
                  <a:moveTo>
                    <a:pt x="91043" y="0"/>
                  </a:moveTo>
                  <a:lnTo>
                    <a:pt x="140714" y="81762"/>
                  </a:lnTo>
                  <a:cubicBezTo>
                    <a:pt x="156801" y="111377"/>
                    <a:pt x="171499" y="141856"/>
                    <a:pt x="184720" y="173112"/>
                  </a:cubicBezTo>
                  <a:lnTo>
                    <a:pt x="185813" y="176100"/>
                  </a:lnTo>
                  <a:lnTo>
                    <a:pt x="111474" y="179853"/>
                  </a:lnTo>
                  <a:cubicBezTo>
                    <a:pt x="75402" y="179853"/>
                    <a:pt x="39757" y="178026"/>
                    <a:pt x="4626" y="174458"/>
                  </a:cubicBezTo>
                  <a:lnTo>
                    <a:pt x="0" y="173752"/>
                  </a:lnTo>
                  <a:lnTo>
                    <a:pt x="4581" y="161236"/>
                  </a:lnTo>
                  <a:cubicBezTo>
                    <a:pt x="17801" y="129980"/>
                    <a:pt x="32499" y="99501"/>
                    <a:pt x="48586" y="69886"/>
                  </a:cubicBezTo>
                  <a:lnTo>
                    <a:pt x="91043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3" name="Google Shape;223;p8"/>
          <p:cNvSpPr txBox="1"/>
          <p:nvPr/>
        </p:nvSpPr>
        <p:spPr>
          <a:xfrm>
            <a:off x="4341450" y="2478713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競合他社が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提供できる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8"/>
          <p:cNvSpPr txBox="1"/>
          <p:nvPr/>
        </p:nvSpPr>
        <p:spPr>
          <a:xfrm>
            <a:off x="3470048" y="3969868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提供できる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8"/>
          <p:cNvSpPr txBox="1"/>
          <p:nvPr/>
        </p:nvSpPr>
        <p:spPr>
          <a:xfrm>
            <a:off x="5132408" y="3969868"/>
            <a:ext cx="1383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望んでいる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6" name="Google Shape;226;p8"/>
          <p:cNvCxnSpPr>
            <a:stCxn id="227" idx="0"/>
          </p:cNvCxnSpPr>
          <p:nvPr/>
        </p:nvCxnSpPr>
        <p:spPr>
          <a:xfrm rot="10800000">
            <a:off x="4953000" y="4496188"/>
            <a:ext cx="0" cy="996600"/>
          </a:xfrm>
          <a:prstGeom prst="straightConnector1">
            <a:avLst/>
          </a:prstGeom>
          <a:noFill/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oval" w="lg" len="lg"/>
          </a:ln>
        </p:spPr>
      </p:cxnSp>
      <p:sp>
        <p:nvSpPr>
          <p:cNvPr id="227" name="Google Shape;227;p8"/>
          <p:cNvSpPr txBox="1"/>
          <p:nvPr/>
        </p:nvSpPr>
        <p:spPr>
          <a:xfrm>
            <a:off x="1985550" y="5492788"/>
            <a:ext cx="5934900" cy="904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バリュープロポジション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「CADの分解アルゴリズム」と「各加工会社のコスト計算」による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自動見積りと事業者選定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8" name="Google Shape;228;p8"/>
          <p:cNvGrpSpPr/>
          <p:nvPr/>
        </p:nvGrpSpPr>
        <p:grpSpPr>
          <a:xfrm>
            <a:off x="6134882" y="3240993"/>
            <a:ext cx="463200" cy="463200"/>
            <a:chOff x="1733797" y="2600696"/>
            <a:chExt cx="463200" cy="463200"/>
          </a:xfrm>
        </p:grpSpPr>
        <p:sp>
          <p:nvSpPr>
            <p:cNvPr id="229" name="Google Shape;229;p8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8"/>
            <p:cNvSpPr txBox="1"/>
            <p:nvPr/>
          </p:nvSpPr>
          <p:spPr>
            <a:xfrm>
              <a:off x="1810492" y="2669736"/>
              <a:ext cx="322200" cy="3078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4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1" name="Google Shape;231;p8"/>
          <p:cNvGrpSpPr/>
          <p:nvPr/>
        </p:nvGrpSpPr>
        <p:grpSpPr>
          <a:xfrm>
            <a:off x="3327915" y="3240993"/>
            <a:ext cx="463200" cy="463200"/>
            <a:chOff x="1733797" y="2600696"/>
            <a:chExt cx="463200" cy="463200"/>
          </a:xfrm>
        </p:grpSpPr>
        <p:sp>
          <p:nvSpPr>
            <p:cNvPr id="232" name="Google Shape;232;p8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8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>
                  <a:solidFill>
                    <a:srgbClr val="FFFFFF"/>
                  </a:solidFill>
                </a:rPr>
                <a:t>3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4" name="Google Shape;234;p8"/>
          <p:cNvGrpSpPr/>
          <p:nvPr/>
        </p:nvGrpSpPr>
        <p:grpSpPr>
          <a:xfrm>
            <a:off x="4717824" y="1660660"/>
            <a:ext cx="463200" cy="463200"/>
            <a:chOff x="1733797" y="2600696"/>
            <a:chExt cx="463200" cy="463200"/>
          </a:xfrm>
        </p:grpSpPr>
        <p:sp>
          <p:nvSpPr>
            <p:cNvPr id="235" name="Google Shape;235;p8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8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>
                  <a:solidFill>
                    <a:srgbClr val="FFFFFF"/>
                  </a:solidFill>
                </a:rPr>
                <a:t>2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37" name="Google Shape;237;p8"/>
          <p:cNvCxnSpPr>
            <a:stCxn id="214" idx="1"/>
          </p:cNvCxnSpPr>
          <p:nvPr/>
        </p:nvCxnSpPr>
        <p:spPr>
          <a:xfrm flipH="1">
            <a:off x="5941775" y="2196327"/>
            <a:ext cx="929100" cy="5292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238" name="Google Shape;238;p8"/>
          <p:cNvCxnSpPr>
            <a:stCxn id="213" idx="2"/>
          </p:cNvCxnSpPr>
          <p:nvPr/>
        </p:nvCxnSpPr>
        <p:spPr>
          <a:xfrm rot="-5400000" flipH="1">
            <a:off x="2057688" y="3347148"/>
            <a:ext cx="1230300" cy="867900"/>
          </a:xfrm>
          <a:prstGeom prst="bentConnector3">
            <a:avLst>
              <a:gd name="adj1" fmla="val 101093"/>
            </a:avLst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239" name="Google Shape;239;p8"/>
          <p:cNvCxnSpPr>
            <a:stCxn id="240" idx="1"/>
            <a:endCxn id="240" idx="1"/>
          </p:cNvCxnSpPr>
          <p:nvPr/>
        </p:nvCxnSpPr>
        <p:spPr>
          <a:xfrm>
            <a:off x="6907757" y="4161675"/>
            <a:ext cx="0" cy="0"/>
          </a:xfrm>
          <a:prstGeom prst="straightConnector1">
            <a:avLst/>
          </a:prstGeom>
          <a:noFill/>
          <a:ln w="9525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1" name="Google Shape;241;p8"/>
          <p:cNvCxnSpPr>
            <a:stCxn id="240" idx="1"/>
          </p:cNvCxnSpPr>
          <p:nvPr/>
        </p:nvCxnSpPr>
        <p:spPr>
          <a:xfrm>
            <a:off x="6907757" y="4161675"/>
            <a:ext cx="47700" cy="0"/>
          </a:xfrm>
          <a:prstGeom prst="straightConnector1">
            <a:avLst/>
          </a:prstGeom>
          <a:noFill/>
          <a:ln w="9525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2" name="Google Shape;242;p8"/>
          <p:cNvCxnSpPr>
            <a:stCxn id="240" idx="1"/>
            <a:endCxn id="240" idx="1"/>
          </p:cNvCxnSpPr>
          <p:nvPr/>
        </p:nvCxnSpPr>
        <p:spPr>
          <a:xfrm>
            <a:off x="6907757" y="4161675"/>
            <a:ext cx="0" cy="0"/>
          </a:xfrm>
          <a:prstGeom prst="straightConnector1">
            <a:avLst/>
          </a:prstGeom>
          <a:noFill/>
          <a:ln w="9525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0" name="Google Shape;240;p8"/>
          <p:cNvSpPr txBox="1"/>
          <p:nvPr/>
        </p:nvSpPr>
        <p:spPr>
          <a:xfrm>
            <a:off x="6907757" y="2725575"/>
            <a:ext cx="2369406" cy="28722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noAutofit/>
          </a:bodyPr>
          <a:lstStyle/>
          <a:p>
            <a:pPr marL="1714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【顧客】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高止まりするコストの削減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リードタイムの短縮化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調達管理工数の削減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【サプライヤー】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収益の1社依存体制からの脱却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赤字体質からの脱却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機械の稼働時間の増加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見積もり工数の削減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9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自社が提供でき、競合他社が提供できず、顧客が求める独自の価値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9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某Web接客ツールのバリュープロポジション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9"/>
          <p:cNvSpPr txBox="1"/>
          <p:nvPr/>
        </p:nvSpPr>
        <p:spPr>
          <a:xfrm>
            <a:off x="6891964" y="3834225"/>
            <a:ext cx="2386736" cy="1658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noAutofit/>
          </a:bodyPr>
          <a:lstStyle/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1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DXの成功体験をつくりたい</a:t>
            </a:r>
            <a:endParaRPr sz="11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1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問い合わせ対応工数の削減/解決速度の向上</a:t>
            </a:r>
            <a:endParaRPr sz="11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1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運用部門がかんたんにメンテナンスできる使い勝手の良さ</a:t>
            </a:r>
            <a:endParaRPr sz="11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9"/>
          <p:cNvSpPr txBox="1"/>
          <p:nvPr/>
        </p:nvSpPr>
        <p:spPr>
          <a:xfrm>
            <a:off x="626400" y="2322526"/>
            <a:ext cx="2440800" cy="183704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noAutofit/>
          </a:bodyPr>
          <a:lstStyle/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1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現場決済で済むほどの低価格</a:t>
            </a:r>
            <a:endParaRPr/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1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最短2日の導入期間</a:t>
            </a:r>
            <a:endParaRPr/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1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ノーリスクな30日のトライアル</a:t>
            </a:r>
            <a:endParaRPr/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1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使い慣れたExcelで顧客のQ&amp;Aデータ管理</a:t>
            </a:r>
            <a:endParaRPr/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1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Webサイトへの設置が容易</a:t>
            </a:r>
            <a:endParaRPr sz="1100" b="1" i="0" u="none" strike="noStrike" cap="none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  <a:p>
            <a:pPr marL="167250" marR="0" lvl="0" indent="-910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None/>
            </a:pPr>
            <a:endParaRPr sz="1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9"/>
          <p:cNvSpPr txBox="1"/>
          <p:nvPr/>
        </p:nvSpPr>
        <p:spPr>
          <a:xfrm>
            <a:off x="6727834" y="1868425"/>
            <a:ext cx="2550866" cy="130852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1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コールセンターシステム連携</a:t>
            </a:r>
            <a:endParaRPr sz="11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1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多言語対応</a:t>
            </a:r>
            <a:endParaRPr sz="11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1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複数部門管理機能</a:t>
            </a:r>
            <a:endParaRPr sz="11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ja-JP" sz="11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など</a:t>
            </a:r>
            <a:endParaRPr sz="11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3" name="Google Shape;253;p9"/>
          <p:cNvGrpSpPr/>
          <p:nvPr/>
        </p:nvGrpSpPr>
        <p:grpSpPr>
          <a:xfrm>
            <a:off x="3108648" y="1949763"/>
            <a:ext cx="3688822" cy="3399724"/>
            <a:chOff x="2908465" y="2278083"/>
            <a:chExt cx="3835730" cy="3535119"/>
          </a:xfrm>
        </p:grpSpPr>
        <p:sp>
          <p:nvSpPr>
            <p:cNvPr id="254" name="Google Shape;254;p9"/>
            <p:cNvSpPr/>
            <p:nvPr/>
          </p:nvSpPr>
          <p:spPr>
            <a:xfrm>
              <a:off x="4822723" y="3711268"/>
              <a:ext cx="987918" cy="653120"/>
            </a:xfrm>
            <a:custGeom>
              <a:avLst/>
              <a:gdLst/>
              <a:ahLst/>
              <a:cxnLst/>
              <a:rect l="l" t="t" r="r" b="b"/>
              <a:pathLst>
                <a:path w="987918" h="653120" extrusionOk="0">
                  <a:moveTo>
                    <a:pt x="876443" y="0"/>
                  </a:moveTo>
                  <a:cubicBezTo>
                    <a:pt x="912515" y="0"/>
                    <a:pt x="948160" y="1828"/>
                    <a:pt x="983291" y="5395"/>
                  </a:cubicBezTo>
                  <a:lnTo>
                    <a:pt x="987918" y="6101"/>
                  </a:lnTo>
                  <a:lnTo>
                    <a:pt x="983337" y="18617"/>
                  </a:lnTo>
                  <a:cubicBezTo>
                    <a:pt x="837913" y="362437"/>
                    <a:pt x="513718" y="612233"/>
                    <a:pt x="127279" y="651478"/>
                  </a:cubicBezTo>
                  <a:lnTo>
                    <a:pt x="94770" y="653120"/>
                  </a:lnTo>
                  <a:lnTo>
                    <a:pt x="93677" y="650132"/>
                  </a:lnTo>
                  <a:cubicBezTo>
                    <a:pt x="80456" y="618876"/>
                    <a:pt x="65758" y="588397"/>
                    <a:pt x="49671" y="558782"/>
                  </a:cubicBezTo>
                  <a:lnTo>
                    <a:pt x="0" y="477020"/>
                  </a:lnTo>
                  <a:lnTo>
                    <a:pt x="9888" y="460743"/>
                  </a:lnTo>
                  <a:cubicBezTo>
                    <a:pt x="197688" y="182764"/>
                    <a:pt x="515722" y="0"/>
                    <a:pt x="876443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9"/>
            <p:cNvSpPr/>
            <p:nvPr/>
          </p:nvSpPr>
          <p:spPr>
            <a:xfrm>
              <a:off x="3879156" y="3723144"/>
              <a:ext cx="943567" cy="638896"/>
            </a:xfrm>
            <a:custGeom>
              <a:avLst/>
              <a:gdLst/>
              <a:ahLst/>
              <a:cxnLst/>
              <a:rect l="l" t="t" r="r" b="b"/>
              <a:pathLst>
                <a:path w="943567" h="638896" extrusionOk="0">
                  <a:moveTo>
                    <a:pt x="74338" y="0"/>
                  </a:moveTo>
                  <a:cubicBezTo>
                    <a:pt x="435059" y="0"/>
                    <a:pt x="753093" y="182764"/>
                    <a:pt x="940893" y="460743"/>
                  </a:cubicBezTo>
                  <a:lnTo>
                    <a:pt x="943567" y="465144"/>
                  </a:lnTo>
                  <a:lnTo>
                    <a:pt x="901110" y="535030"/>
                  </a:lnTo>
                  <a:cubicBezTo>
                    <a:pt x="885023" y="564645"/>
                    <a:pt x="870325" y="595124"/>
                    <a:pt x="857105" y="626380"/>
                  </a:cubicBezTo>
                  <a:lnTo>
                    <a:pt x="852524" y="638896"/>
                  </a:lnTo>
                  <a:lnTo>
                    <a:pt x="753388" y="623766"/>
                  </a:lnTo>
                  <a:cubicBezTo>
                    <a:pt x="413244" y="554162"/>
                    <a:pt x="133296" y="319305"/>
                    <a:pt x="1093" y="6741"/>
                  </a:cubicBezTo>
                  <a:lnTo>
                    <a:pt x="0" y="3754"/>
                  </a:lnTo>
                  <a:lnTo>
                    <a:pt x="74338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9"/>
            <p:cNvSpPr/>
            <p:nvPr/>
          </p:nvSpPr>
          <p:spPr>
            <a:xfrm>
              <a:off x="4654137" y="4362040"/>
              <a:ext cx="344386" cy="974142"/>
            </a:xfrm>
            <a:custGeom>
              <a:avLst/>
              <a:gdLst/>
              <a:ahLst/>
              <a:cxnLst/>
              <a:rect l="l" t="t" r="r" b="b"/>
              <a:pathLst>
                <a:path w="344386" h="974142" extrusionOk="0">
                  <a:moveTo>
                    <a:pt x="77543" y="0"/>
                  </a:moveTo>
                  <a:lnTo>
                    <a:pt x="82169" y="706"/>
                  </a:lnTo>
                  <a:cubicBezTo>
                    <a:pt x="117300" y="4274"/>
                    <a:pt x="152945" y="6101"/>
                    <a:pt x="189017" y="6101"/>
                  </a:cubicBezTo>
                  <a:lnTo>
                    <a:pt x="263356" y="2348"/>
                  </a:lnTo>
                  <a:lnTo>
                    <a:pt x="297404" y="95373"/>
                  </a:lnTo>
                  <a:cubicBezTo>
                    <a:pt x="327937" y="193542"/>
                    <a:pt x="344386" y="297917"/>
                    <a:pt x="344386" y="406133"/>
                  </a:cubicBezTo>
                  <a:cubicBezTo>
                    <a:pt x="344386" y="586494"/>
                    <a:pt x="298695" y="756183"/>
                    <a:pt x="218257" y="904256"/>
                  </a:cubicBezTo>
                  <a:lnTo>
                    <a:pt x="175800" y="974142"/>
                  </a:lnTo>
                  <a:lnTo>
                    <a:pt x="126129" y="892380"/>
                  </a:lnTo>
                  <a:cubicBezTo>
                    <a:pt x="45691" y="744307"/>
                    <a:pt x="0" y="574618"/>
                    <a:pt x="0" y="394257"/>
                  </a:cubicBezTo>
                  <a:cubicBezTo>
                    <a:pt x="0" y="286041"/>
                    <a:pt x="16449" y="181666"/>
                    <a:pt x="46982" y="83497"/>
                  </a:cubicBezTo>
                  <a:lnTo>
                    <a:pt x="77543" y="0"/>
                  </a:lnTo>
                  <a:close/>
                </a:path>
              </a:pathLst>
            </a:custGeom>
            <a:solidFill>
              <a:srgbClr val="00ACBA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9"/>
            <p:cNvSpPr/>
            <p:nvPr/>
          </p:nvSpPr>
          <p:spPr>
            <a:xfrm>
              <a:off x="3798124" y="2278083"/>
              <a:ext cx="2090058" cy="1910205"/>
            </a:xfrm>
            <a:custGeom>
              <a:avLst/>
              <a:gdLst/>
              <a:ahLst/>
              <a:cxnLst/>
              <a:rect l="l" t="t" r="r" b="b"/>
              <a:pathLst>
                <a:path w="2090058" h="1910205" extrusionOk="0">
                  <a:moveTo>
                    <a:pt x="1045029" y="0"/>
                  </a:moveTo>
                  <a:cubicBezTo>
                    <a:pt x="1622183" y="0"/>
                    <a:pt x="2090058" y="467875"/>
                    <a:pt x="2090058" y="1045029"/>
                  </a:cubicBezTo>
                  <a:cubicBezTo>
                    <a:pt x="2090058" y="1153246"/>
                    <a:pt x="2073609" y="1257620"/>
                    <a:pt x="2043076" y="1355789"/>
                  </a:cubicBezTo>
                  <a:lnTo>
                    <a:pt x="2012516" y="1439286"/>
                  </a:lnTo>
                  <a:lnTo>
                    <a:pt x="2007889" y="1438580"/>
                  </a:lnTo>
                  <a:cubicBezTo>
                    <a:pt x="1972758" y="1435013"/>
                    <a:pt x="1937113" y="1433185"/>
                    <a:pt x="1901041" y="1433185"/>
                  </a:cubicBezTo>
                  <a:cubicBezTo>
                    <a:pt x="1540320" y="1433185"/>
                    <a:pt x="1222286" y="1615949"/>
                    <a:pt x="1034486" y="1893928"/>
                  </a:cubicBezTo>
                  <a:lnTo>
                    <a:pt x="1024598" y="1910205"/>
                  </a:lnTo>
                  <a:lnTo>
                    <a:pt x="1021924" y="1905804"/>
                  </a:lnTo>
                  <a:cubicBezTo>
                    <a:pt x="834124" y="1627825"/>
                    <a:pt x="516090" y="1445061"/>
                    <a:pt x="155369" y="1445061"/>
                  </a:cubicBezTo>
                  <a:lnTo>
                    <a:pt x="81031" y="1448815"/>
                  </a:lnTo>
                  <a:lnTo>
                    <a:pt x="46982" y="1355789"/>
                  </a:lnTo>
                  <a:cubicBezTo>
                    <a:pt x="16449" y="1257620"/>
                    <a:pt x="0" y="1153246"/>
                    <a:pt x="0" y="1045029"/>
                  </a:cubicBezTo>
                  <a:cubicBezTo>
                    <a:pt x="0" y="467875"/>
                    <a:pt x="467875" y="0"/>
                    <a:pt x="1045029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9"/>
            <p:cNvSpPr/>
            <p:nvPr/>
          </p:nvSpPr>
          <p:spPr>
            <a:xfrm>
              <a:off x="4829937" y="3717369"/>
              <a:ext cx="1914258" cy="2083957"/>
            </a:xfrm>
            <a:custGeom>
              <a:avLst/>
              <a:gdLst/>
              <a:ahLst/>
              <a:cxnLst/>
              <a:rect l="l" t="t" r="r" b="b"/>
              <a:pathLst>
                <a:path w="1914258" h="2083957" extrusionOk="0">
                  <a:moveTo>
                    <a:pt x="980704" y="0"/>
                  </a:moveTo>
                  <a:lnTo>
                    <a:pt x="1079839" y="15130"/>
                  </a:lnTo>
                  <a:cubicBezTo>
                    <a:pt x="1556041" y="112575"/>
                    <a:pt x="1914258" y="533918"/>
                    <a:pt x="1914258" y="1038928"/>
                  </a:cubicBezTo>
                  <a:cubicBezTo>
                    <a:pt x="1914258" y="1616082"/>
                    <a:pt x="1446383" y="2083957"/>
                    <a:pt x="869229" y="2083957"/>
                  </a:cubicBezTo>
                  <a:cubicBezTo>
                    <a:pt x="508508" y="2083957"/>
                    <a:pt x="190474" y="1901194"/>
                    <a:pt x="2674" y="1623214"/>
                  </a:cubicBezTo>
                  <a:lnTo>
                    <a:pt x="0" y="1618813"/>
                  </a:lnTo>
                  <a:lnTo>
                    <a:pt x="42457" y="1548927"/>
                  </a:lnTo>
                  <a:cubicBezTo>
                    <a:pt x="122895" y="1400854"/>
                    <a:pt x="168586" y="1231165"/>
                    <a:pt x="168586" y="1050804"/>
                  </a:cubicBezTo>
                  <a:cubicBezTo>
                    <a:pt x="168586" y="942588"/>
                    <a:pt x="152137" y="838213"/>
                    <a:pt x="121604" y="740044"/>
                  </a:cubicBezTo>
                  <a:lnTo>
                    <a:pt x="87556" y="647019"/>
                  </a:lnTo>
                  <a:lnTo>
                    <a:pt x="120065" y="645377"/>
                  </a:lnTo>
                  <a:cubicBezTo>
                    <a:pt x="506504" y="606132"/>
                    <a:pt x="830699" y="356336"/>
                    <a:pt x="976123" y="12516"/>
                  </a:cubicBezTo>
                  <a:lnTo>
                    <a:pt x="980704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9"/>
            <p:cNvSpPr/>
            <p:nvPr/>
          </p:nvSpPr>
          <p:spPr>
            <a:xfrm>
              <a:off x="2908465" y="3726898"/>
              <a:ext cx="1921472" cy="2086304"/>
            </a:xfrm>
            <a:custGeom>
              <a:avLst/>
              <a:gdLst/>
              <a:ahLst/>
              <a:cxnLst/>
              <a:rect l="l" t="t" r="r" b="b"/>
              <a:pathLst>
                <a:path w="1921472" h="2086304" extrusionOk="0">
                  <a:moveTo>
                    <a:pt x="970691" y="0"/>
                  </a:moveTo>
                  <a:lnTo>
                    <a:pt x="971784" y="2987"/>
                  </a:lnTo>
                  <a:cubicBezTo>
                    <a:pt x="1103987" y="315551"/>
                    <a:pt x="1383935" y="550408"/>
                    <a:pt x="1724079" y="620012"/>
                  </a:cubicBezTo>
                  <a:lnTo>
                    <a:pt x="1823215" y="635142"/>
                  </a:lnTo>
                  <a:lnTo>
                    <a:pt x="1792654" y="718639"/>
                  </a:lnTo>
                  <a:cubicBezTo>
                    <a:pt x="1762121" y="816808"/>
                    <a:pt x="1745672" y="921183"/>
                    <a:pt x="1745672" y="1029399"/>
                  </a:cubicBezTo>
                  <a:cubicBezTo>
                    <a:pt x="1745672" y="1209760"/>
                    <a:pt x="1791363" y="1379449"/>
                    <a:pt x="1871801" y="1527522"/>
                  </a:cubicBezTo>
                  <a:lnTo>
                    <a:pt x="1921472" y="1609284"/>
                  </a:lnTo>
                  <a:lnTo>
                    <a:pt x="1911584" y="1625561"/>
                  </a:lnTo>
                  <a:cubicBezTo>
                    <a:pt x="1723784" y="1903541"/>
                    <a:pt x="1405750" y="2086304"/>
                    <a:pt x="1045029" y="2086304"/>
                  </a:cubicBezTo>
                  <a:cubicBezTo>
                    <a:pt x="467875" y="2086304"/>
                    <a:pt x="0" y="1618429"/>
                    <a:pt x="0" y="1041275"/>
                  </a:cubicBezTo>
                  <a:cubicBezTo>
                    <a:pt x="0" y="500193"/>
                    <a:pt x="411218" y="55157"/>
                    <a:pt x="938181" y="1641"/>
                  </a:cubicBezTo>
                  <a:lnTo>
                    <a:pt x="970691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9"/>
            <p:cNvSpPr/>
            <p:nvPr/>
          </p:nvSpPr>
          <p:spPr>
            <a:xfrm>
              <a:off x="4731680" y="4188288"/>
              <a:ext cx="185813" cy="179853"/>
            </a:xfrm>
            <a:custGeom>
              <a:avLst/>
              <a:gdLst/>
              <a:ahLst/>
              <a:cxnLst/>
              <a:rect l="l" t="t" r="r" b="b"/>
              <a:pathLst>
                <a:path w="185813" h="179853" extrusionOk="0">
                  <a:moveTo>
                    <a:pt x="91043" y="0"/>
                  </a:moveTo>
                  <a:lnTo>
                    <a:pt x="140714" y="81762"/>
                  </a:lnTo>
                  <a:cubicBezTo>
                    <a:pt x="156801" y="111377"/>
                    <a:pt x="171499" y="141856"/>
                    <a:pt x="184720" y="173112"/>
                  </a:cubicBezTo>
                  <a:lnTo>
                    <a:pt x="185813" y="176100"/>
                  </a:lnTo>
                  <a:lnTo>
                    <a:pt x="111474" y="179853"/>
                  </a:lnTo>
                  <a:cubicBezTo>
                    <a:pt x="75402" y="179853"/>
                    <a:pt x="39757" y="178026"/>
                    <a:pt x="4626" y="174458"/>
                  </a:cubicBezTo>
                  <a:lnTo>
                    <a:pt x="0" y="173752"/>
                  </a:lnTo>
                  <a:lnTo>
                    <a:pt x="4581" y="161236"/>
                  </a:lnTo>
                  <a:cubicBezTo>
                    <a:pt x="17801" y="129980"/>
                    <a:pt x="32499" y="99501"/>
                    <a:pt x="48586" y="69886"/>
                  </a:cubicBezTo>
                  <a:lnTo>
                    <a:pt x="91043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1" name="Google Shape;261;p9"/>
          <p:cNvSpPr txBox="1"/>
          <p:nvPr/>
        </p:nvSpPr>
        <p:spPr>
          <a:xfrm>
            <a:off x="4341450" y="2478713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競合他社が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提供できる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9"/>
          <p:cNvSpPr txBox="1"/>
          <p:nvPr/>
        </p:nvSpPr>
        <p:spPr>
          <a:xfrm>
            <a:off x="3470048" y="3969868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提供できる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9"/>
          <p:cNvSpPr txBox="1"/>
          <p:nvPr/>
        </p:nvSpPr>
        <p:spPr>
          <a:xfrm>
            <a:off x="5132408" y="3969868"/>
            <a:ext cx="1383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望んでいる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4" name="Google Shape;264;p9"/>
          <p:cNvCxnSpPr>
            <a:stCxn id="265" idx="0"/>
          </p:cNvCxnSpPr>
          <p:nvPr/>
        </p:nvCxnSpPr>
        <p:spPr>
          <a:xfrm rot="10800000">
            <a:off x="4953000" y="4496188"/>
            <a:ext cx="0" cy="996600"/>
          </a:xfrm>
          <a:prstGeom prst="straightConnector1">
            <a:avLst/>
          </a:prstGeom>
          <a:noFill/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oval" w="lg" len="lg"/>
          </a:ln>
        </p:spPr>
      </p:cxnSp>
      <p:sp>
        <p:nvSpPr>
          <p:cNvPr id="265" name="Google Shape;265;p9"/>
          <p:cNvSpPr txBox="1"/>
          <p:nvPr/>
        </p:nvSpPr>
        <p:spPr>
          <a:xfrm>
            <a:off x="1985550" y="5492788"/>
            <a:ext cx="5934900" cy="904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バリュープロポジション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導入に社内負担が少なく、</a:t>
            </a:r>
            <a:endParaRPr/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最短でDXの成功体験を作り出す取り組みができる</a:t>
            </a:r>
            <a:endParaRPr/>
          </a:p>
        </p:txBody>
      </p:sp>
      <p:grpSp>
        <p:nvGrpSpPr>
          <p:cNvPr id="266" name="Google Shape;266;p9"/>
          <p:cNvGrpSpPr/>
          <p:nvPr/>
        </p:nvGrpSpPr>
        <p:grpSpPr>
          <a:xfrm>
            <a:off x="6134882" y="3240993"/>
            <a:ext cx="463200" cy="463200"/>
            <a:chOff x="1733797" y="2600696"/>
            <a:chExt cx="463200" cy="463200"/>
          </a:xfrm>
        </p:grpSpPr>
        <p:sp>
          <p:nvSpPr>
            <p:cNvPr id="267" name="Google Shape;267;p9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9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9" name="Google Shape;269;p9"/>
          <p:cNvGrpSpPr/>
          <p:nvPr/>
        </p:nvGrpSpPr>
        <p:grpSpPr>
          <a:xfrm>
            <a:off x="3327915" y="3240993"/>
            <a:ext cx="463200" cy="463200"/>
            <a:chOff x="1733797" y="2600696"/>
            <a:chExt cx="463200" cy="463200"/>
          </a:xfrm>
        </p:grpSpPr>
        <p:sp>
          <p:nvSpPr>
            <p:cNvPr id="270" name="Google Shape;270;p9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9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>
                  <a:solidFill>
                    <a:srgbClr val="FFFFFF"/>
                  </a:solidFill>
                </a:rPr>
                <a:t>3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2" name="Google Shape;272;p9"/>
          <p:cNvGrpSpPr/>
          <p:nvPr/>
        </p:nvGrpSpPr>
        <p:grpSpPr>
          <a:xfrm>
            <a:off x="4717824" y="1660660"/>
            <a:ext cx="463200" cy="463200"/>
            <a:chOff x="1733797" y="2600696"/>
            <a:chExt cx="463200" cy="463200"/>
          </a:xfrm>
        </p:grpSpPr>
        <p:sp>
          <p:nvSpPr>
            <p:cNvPr id="273" name="Google Shape;273;p9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9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>
                  <a:solidFill>
                    <a:srgbClr val="FFFFFF"/>
                  </a:solidFill>
                </a:rPr>
                <a:t>2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75" name="Google Shape;275;p9"/>
          <p:cNvCxnSpPr>
            <a:stCxn id="251" idx="0"/>
            <a:endCxn id="271" idx="0"/>
          </p:cNvCxnSpPr>
          <p:nvPr/>
        </p:nvCxnSpPr>
        <p:spPr>
          <a:xfrm rot="-5400000" flipH="1">
            <a:off x="2212500" y="1956826"/>
            <a:ext cx="987600" cy="1719000"/>
          </a:xfrm>
          <a:prstGeom prst="bentConnector3">
            <a:avLst>
              <a:gd name="adj1" fmla="val -23147"/>
            </a:avLst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276" name="Google Shape;276;p9"/>
          <p:cNvCxnSpPr>
            <a:stCxn id="252" idx="1"/>
          </p:cNvCxnSpPr>
          <p:nvPr/>
        </p:nvCxnSpPr>
        <p:spPr>
          <a:xfrm flipH="1">
            <a:off x="5993434" y="2522689"/>
            <a:ext cx="734400" cy="334800"/>
          </a:xfrm>
          <a:prstGeom prst="bentConnector3">
            <a:avLst>
              <a:gd name="adj1" fmla="val 50002"/>
            </a:avLst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277" name="Google Shape;277;p9"/>
          <p:cNvCxnSpPr>
            <a:stCxn id="250" idx="0"/>
            <a:endCxn id="268" idx="3"/>
          </p:cNvCxnSpPr>
          <p:nvPr/>
        </p:nvCxnSpPr>
        <p:spPr>
          <a:xfrm rot="5400000" flipH="1">
            <a:off x="7132082" y="2880975"/>
            <a:ext cx="354900" cy="1551600"/>
          </a:xfrm>
          <a:prstGeom prst="bentConnector2">
            <a:avLst/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0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i="0" u="none" strike="noStrike" cap="none">
                <a:solidFill>
                  <a:srgbClr val="1B224C"/>
                </a:solidFill>
              </a:rPr>
              <a:t>顧客が実現したいことに基づいて、</a:t>
            </a:r>
            <a:r>
              <a:rPr lang="ja-JP" b="1">
                <a:solidFill>
                  <a:srgbClr val="1B224C"/>
                </a:solidFill>
              </a:rPr>
              <a:t>自社製品の価値を整理する</a:t>
            </a:r>
            <a:endParaRPr sz="1800" b="1" i="0" u="none" strike="noStrike" cap="none">
              <a:solidFill>
                <a:srgbClr val="1B224C"/>
              </a:solidFill>
            </a:endParaRPr>
          </a:p>
        </p:txBody>
      </p:sp>
      <p:sp>
        <p:nvSpPr>
          <p:cNvPr id="284" name="Google Shape;284;p10"/>
          <p:cNvSpPr txBox="1">
            <a:spLocks noGrp="1"/>
          </p:cNvSpPr>
          <p:nvPr>
            <p:ph type="title"/>
          </p:nvPr>
        </p:nvSpPr>
        <p:spPr>
          <a:xfrm>
            <a:off x="628833" y="233432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MS PGothic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プロダクトマネージャーカンファレンスの</a:t>
            </a:r>
            <a:br>
              <a:rPr lang="ja-JP" b="1">
                <a:latin typeface="Arial"/>
                <a:ea typeface="Arial"/>
                <a:cs typeface="Arial"/>
                <a:sym typeface="Arial"/>
              </a:rPr>
            </a:br>
            <a:r>
              <a:rPr lang="ja-JP" b="1">
                <a:latin typeface="Arial"/>
                <a:ea typeface="Arial"/>
                <a:cs typeface="Arial"/>
                <a:sym typeface="Arial"/>
              </a:rPr>
              <a:t>バリュープロポジションキャンバス：顧客セグメント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85" name="Google Shape;285;p10"/>
          <p:cNvGraphicFramePr/>
          <p:nvPr/>
        </p:nvGraphicFramePr>
        <p:xfrm>
          <a:off x="4801175" y="1731079"/>
          <a:ext cx="4545325" cy="4143940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454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① 顧客が実現したいこと</a:t>
                      </a:r>
                      <a:endParaRPr/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3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実践できる学び・他社の事例を見つける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仲間を見つける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これから何を学べばいいか知る</a:t>
                      </a:r>
                      <a:endParaRPr/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② ゲイン（メリット・恩恵）</a:t>
                      </a:r>
                      <a:endParaRPr/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成長の実感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相談相手が見つかる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KPI達成で会社で認められる</a:t>
                      </a:r>
                      <a:endParaRPr/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③ ペイン（障害・リスク）</a:t>
                      </a:r>
                      <a:endParaRPr/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8375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自身の課題と話が合わない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事例が大企業前提で自社では真似できない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抽象的な話で具体的なイメージが持てない</a:t>
                      </a:r>
                      <a:endParaRPr/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86" name="Google Shape;286;p10"/>
          <p:cNvGrpSpPr/>
          <p:nvPr/>
        </p:nvGrpSpPr>
        <p:grpSpPr>
          <a:xfrm>
            <a:off x="628646" y="2180777"/>
            <a:ext cx="3333491" cy="3348181"/>
            <a:chOff x="455023" y="2181051"/>
            <a:chExt cx="3631254" cy="3646064"/>
          </a:xfrm>
        </p:grpSpPr>
        <p:sp>
          <p:nvSpPr>
            <p:cNvPr id="287" name="Google Shape;287;p10"/>
            <p:cNvSpPr/>
            <p:nvPr/>
          </p:nvSpPr>
          <p:spPr>
            <a:xfrm>
              <a:off x="455023" y="2251415"/>
              <a:ext cx="3576000" cy="3575700"/>
            </a:xfrm>
            <a:prstGeom prst="pie">
              <a:avLst>
                <a:gd name="adj1" fmla="val 2959372"/>
                <a:gd name="adj2" fmla="val 10804149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900000" bIns="21600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ペ イ ン</a:t>
              </a:r>
              <a:endParaRPr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0"/>
            <p:cNvSpPr/>
            <p:nvPr/>
          </p:nvSpPr>
          <p:spPr>
            <a:xfrm>
              <a:off x="511477" y="2223025"/>
              <a:ext cx="3574800" cy="3574800"/>
            </a:xfrm>
            <a:prstGeom prst="pie">
              <a:avLst>
                <a:gd name="adj1" fmla="val 18738049"/>
                <a:gd name="adj2" fmla="val 2928176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1B224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0"/>
            <p:cNvSpPr/>
            <p:nvPr/>
          </p:nvSpPr>
          <p:spPr>
            <a:xfrm>
              <a:off x="455023" y="2181051"/>
              <a:ext cx="3576000" cy="3575700"/>
            </a:xfrm>
            <a:prstGeom prst="pie">
              <a:avLst>
                <a:gd name="adj1" fmla="val 10814352"/>
                <a:gd name="adj2" fmla="val 18731358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16000" tIns="32400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ゲ イ ン</a:t>
              </a:r>
              <a:endParaRPr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0"/>
            <p:cNvSpPr/>
            <p:nvPr/>
          </p:nvSpPr>
          <p:spPr>
            <a:xfrm>
              <a:off x="2655151" y="3780402"/>
              <a:ext cx="12642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顧客が実現</a:t>
              </a:r>
              <a:endParaRPr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したいこと</a:t>
              </a:r>
              <a:endParaRPr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0"/>
            <p:cNvSpPr/>
            <p:nvPr/>
          </p:nvSpPr>
          <p:spPr>
            <a:xfrm>
              <a:off x="2686469" y="336744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①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0"/>
            <p:cNvSpPr/>
            <p:nvPr/>
          </p:nvSpPr>
          <p:spPr>
            <a:xfrm>
              <a:off x="1161468" y="262919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②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0"/>
            <p:cNvSpPr/>
            <p:nvPr/>
          </p:nvSpPr>
          <p:spPr>
            <a:xfrm>
              <a:off x="1173344" y="4312830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③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1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顧客が実現したいことに基づいて、</a:t>
            </a:r>
            <a:r>
              <a:rPr lang="ja-JP" b="1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自社製品の価値を整理する</a:t>
            </a:r>
            <a:endParaRPr sz="1800" b="1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11"/>
          <p:cNvSpPr txBox="1">
            <a:spLocks noGrp="1"/>
          </p:cNvSpPr>
          <p:nvPr>
            <p:ph type="title"/>
          </p:nvPr>
        </p:nvSpPr>
        <p:spPr>
          <a:xfrm>
            <a:off x="628833" y="233584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MS PGothic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プロダクトマネージャーカンファレンスの</a:t>
            </a:r>
            <a:br>
              <a:rPr lang="ja-JP" b="1">
                <a:latin typeface="Arial"/>
                <a:ea typeface="Arial"/>
                <a:cs typeface="Arial"/>
                <a:sym typeface="Arial"/>
              </a:rPr>
            </a:br>
            <a:r>
              <a:rPr lang="ja-JP" b="1">
                <a:latin typeface="Arial"/>
                <a:ea typeface="Arial"/>
                <a:cs typeface="Arial"/>
                <a:sym typeface="Arial"/>
              </a:rPr>
              <a:t>バリュープロポジションキャンバス：顧客への提供価値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01" name="Google Shape;301;p11"/>
          <p:cNvGraphicFramePr/>
          <p:nvPr/>
        </p:nvGraphicFramePr>
        <p:xfrm>
          <a:off x="4732020" y="1751793"/>
          <a:ext cx="4545325" cy="4405845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454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④ 製品・サービス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トークセッション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パネルセッション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ネットワーキング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スポンサーブース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⑤ ゲインクリエーター</a:t>
                      </a: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（顧客への利得を与えるもの）</a:t>
                      </a:r>
                      <a:endParaRPr sz="2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尊敬できる人の意見を聞ける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同じ課題を持つ人と知り合う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うまくいった知見を聞ける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⑥ ペインリリーバー</a:t>
                      </a: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（顧客の悩み/障害を取り除くもの）</a:t>
                      </a:r>
                      <a:endParaRPr sz="2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120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各々の状態や課題に合わせた解決策のヒントを渡せる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具体的な課題を他人に相談できる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分かりやすく、すぐに試せるTipsを得られる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02" name="Google Shape;302;p11"/>
          <p:cNvGrpSpPr/>
          <p:nvPr/>
        </p:nvGrpSpPr>
        <p:grpSpPr>
          <a:xfrm>
            <a:off x="662375" y="2278036"/>
            <a:ext cx="3299802" cy="3232122"/>
            <a:chOff x="662375" y="2278036"/>
            <a:chExt cx="3299802" cy="3232122"/>
          </a:xfrm>
        </p:grpSpPr>
        <p:sp>
          <p:nvSpPr>
            <p:cNvPr id="303" name="Google Shape;303;p11"/>
            <p:cNvSpPr/>
            <p:nvPr/>
          </p:nvSpPr>
          <p:spPr>
            <a:xfrm>
              <a:off x="719083" y="2278036"/>
              <a:ext cx="3243094" cy="1571452"/>
            </a:xfrm>
            <a:custGeom>
              <a:avLst/>
              <a:gdLst/>
              <a:ahLst/>
              <a:cxnLst/>
              <a:rect l="l" t="t" r="r" b="b"/>
              <a:pathLst>
                <a:path w="3695834" h="1821973" extrusionOk="0">
                  <a:moveTo>
                    <a:pt x="1934197" y="1815145"/>
                  </a:moveTo>
                  <a:lnTo>
                    <a:pt x="0" y="0"/>
                  </a:lnTo>
                  <a:lnTo>
                    <a:pt x="3695834" y="5529"/>
                  </a:lnTo>
                  <a:lnTo>
                    <a:pt x="3695834" y="166167"/>
                  </a:lnTo>
                  <a:lnTo>
                    <a:pt x="3695834" y="1821973"/>
                  </a:lnTo>
                  <a:lnTo>
                    <a:pt x="1934197" y="1815145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324000" rIns="216000" bIns="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ゲインクリエーター</a:t>
              </a: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11"/>
            <p:cNvSpPr/>
            <p:nvPr/>
          </p:nvSpPr>
          <p:spPr>
            <a:xfrm>
              <a:off x="720248" y="3941931"/>
              <a:ext cx="3241929" cy="1568227"/>
            </a:xfrm>
            <a:custGeom>
              <a:avLst/>
              <a:gdLst/>
              <a:ahLst/>
              <a:cxnLst/>
              <a:rect l="l" t="t" r="r" b="b"/>
              <a:pathLst>
                <a:path w="3705062" h="1767016" extrusionOk="0">
                  <a:moveTo>
                    <a:pt x="0" y="1732011"/>
                  </a:moveTo>
                  <a:lnTo>
                    <a:pt x="1987016" y="5327"/>
                  </a:lnTo>
                  <a:lnTo>
                    <a:pt x="3705062" y="0"/>
                  </a:lnTo>
                  <a:lnTo>
                    <a:pt x="3705062" y="1767016"/>
                  </a:lnTo>
                  <a:lnTo>
                    <a:pt x="0" y="1732011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108000" rIns="216000" bIns="396000" anchor="b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ペインリリーバー</a:t>
              </a: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1"/>
            <p:cNvSpPr/>
            <p:nvPr/>
          </p:nvSpPr>
          <p:spPr>
            <a:xfrm>
              <a:off x="662375" y="2337922"/>
              <a:ext cx="1714656" cy="3081112"/>
            </a:xfrm>
            <a:custGeom>
              <a:avLst/>
              <a:gdLst/>
              <a:ahLst/>
              <a:cxnLst/>
              <a:rect l="l" t="t" r="r" b="b"/>
              <a:pathLst>
                <a:path w="2005446" h="3667991" extrusionOk="0">
                  <a:moveTo>
                    <a:pt x="0" y="0"/>
                  </a:moveTo>
                  <a:lnTo>
                    <a:pt x="0" y="3667991"/>
                  </a:lnTo>
                  <a:lnTo>
                    <a:pt x="2005446" y="18807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8800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製品・</a:t>
              </a:r>
              <a:endParaRPr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サービス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1"/>
            <p:cNvSpPr/>
            <p:nvPr/>
          </p:nvSpPr>
          <p:spPr>
            <a:xfrm>
              <a:off x="911625" y="3118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④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1"/>
            <p:cNvSpPr/>
            <p:nvPr/>
          </p:nvSpPr>
          <p:spPr>
            <a:xfrm>
              <a:off x="2430075" y="2952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⑤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1"/>
            <p:cNvSpPr/>
            <p:nvPr/>
          </p:nvSpPr>
          <p:spPr>
            <a:xfrm>
              <a:off x="2430075" y="4344025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⑥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2"/>
          <p:cNvSpPr txBox="1">
            <a:spLocks noGrp="1"/>
          </p:cNvSpPr>
          <p:nvPr>
            <p:ph type="title"/>
          </p:nvPr>
        </p:nvSpPr>
        <p:spPr>
          <a:xfrm>
            <a:off x="628833" y="233888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プロダクトマネージャーカンファレンスの</a:t>
            </a:r>
            <a:br>
              <a:rPr lang="ja-JP" b="1">
                <a:latin typeface="Arial"/>
                <a:ea typeface="Arial"/>
                <a:cs typeface="Arial"/>
                <a:sym typeface="Arial"/>
              </a:rPr>
            </a:br>
            <a:r>
              <a:rPr lang="ja-JP" b="1">
                <a:latin typeface="Arial"/>
                <a:ea typeface="Arial"/>
                <a:cs typeface="Arial"/>
                <a:sym typeface="Arial"/>
              </a:rPr>
              <a:t>バリュープロポジションキャンバスまとめ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12"/>
          <p:cNvSpPr txBox="1"/>
          <p:nvPr/>
        </p:nvSpPr>
        <p:spPr>
          <a:xfrm>
            <a:off x="2474026" y="4440175"/>
            <a:ext cx="4957800" cy="1163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結論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参加者の具体的な質問に対して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知見のある人が丁寧に答えていく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知恵袋企画を実施するカンファレンス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16" name="Google Shape;316;p12"/>
          <p:cNvGraphicFramePr/>
          <p:nvPr/>
        </p:nvGraphicFramePr>
        <p:xfrm>
          <a:off x="6945615" y="1132847"/>
          <a:ext cx="2484000" cy="4284925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24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9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① 顧客が実現したいこと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675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実践できる学び・他社の事例を見つ</a:t>
                      </a:r>
                      <a:b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ける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仲間を見つける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これから何を学べばいいか知る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② ゲイン（メリット・恩恵）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0325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成長の実感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相談相手が見つかる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KPI達成で会社で認められる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③ ペイン（障害・リスク）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040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自身の課題と話が合わない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事例が大企業前提で自社では真似できない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抽象的な話で具体的なイメージが持てない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17" name="Google Shape;317;p12"/>
          <p:cNvGraphicFramePr/>
          <p:nvPr/>
        </p:nvGraphicFramePr>
        <p:xfrm>
          <a:off x="476431" y="1073333"/>
          <a:ext cx="2412000" cy="4661680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24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8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④ 製品・サービス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15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トークセッション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パネルセッション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ネットワーキング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スポンサーブース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26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⑤ ゲインクリエーター</a:t>
                      </a:r>
                      <a:b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（顧客への利得を与えるもの）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00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尊敬できる人の意見を聞ける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同じ課題を持つ人と知り合う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うまくいった知見を聞ける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⑥ ペインリリーバー</a:t>
                      </a:r>
                      <a:br>
                        <a:rPr lang="ja-JP" sz="14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</a:t>
                      </a: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（顧客の悩み/障害を取り除くもの）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5925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各々の状態や課題に合わせた解決策</a:t>
                      </a:r>
                      <a:b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のヒントを渡せる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具体的な課題を他人に相談できる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分かりやすく、すぐに試せるTips</a:t>
                      </a:r>
                      <a:b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を得られる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18" name="Google Shape;318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2411" y="2697668"/>
            <a:ext cx="1488200" cy="1462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12"/>
          <p:cNvPicPr preferRelativeResize="0"/>
          <p:nvPr/>
        </p:nvPicPr>
        <p:blipFill rotWithShape="1">
          <a:blip r:embed="rId4">
            <a:alphaModFix/>
          </a:blip>
          <a:srcRect l="39" r="38"/>
          <a:stretch/>
        </p:blipFill>
        <p:spPr>
          <a:xfrm>
            <a:off x="5105406" y="2698200"/>
            <a:ext cx="1440053" cy="146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3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顧客が実現したいことに基づいて、</a:t>
            </a:r>
            <a:r>
              <a:rPr lang="ja-JP" b="1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自社製品の価値を整理する</a:t>
            </a:r>
            <a:endParaRPr sz="1800" b="1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13"/>
          <p:cNvSpPr txBox="1">
            <a:spLocks noGrp="1"/>
          </p:cNvSpPr>
          <p:nvPr>
            <p:ph type="title"/>
          </p:nvPr>
        </p:nvSpPr>
        <p:spPr>
          <a:xfrm>
            <a:off x="628833" y="233888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-JP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某マーケティングツールの</a:t>
            </a:r>
            <a:br>
              <a:rPr lang="ja-JP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ja-JP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バリュープロポジションキャンバス：顧客セグメント</a:t>
            </a:r>
            <a:endParaRPr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27" name="Google Shape;327;p13"/>
          <p:cNvGraphicFramePr/>
          <p:nvPr/>
        </p:nvGraphicFramePr>
        <p:xfrm>
          <a:off x="4801175" y="1731079"/>
          <a:ext cx="4545325" cy="4432450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454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① 顧客が実現したいこと</a:t>
                      </a:r>
                      <a:endParaRPr/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3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売上を増やす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新規顧客を増やす</a:t>
                      </a:r>
                      <a:endParaRPr/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② ゲイン（メリット・恩恵）</a:t>
                      </a:r>
                      <a:endParaRPr/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CVRが上がって売上が増える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顧客のクチコミを手軽にマーケ施策に活用できる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PDCAをまわして効果が毎月上がっていく</a:t>
                      </a:r>
                      <a:endParaRPr/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③ ペイン（障害・リスク）</a:t>
                      </a:r>
                      <a:endParaRPr/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5575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サイト改善はたくさん実施しており他に新しい施策が無い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企業目線でのコンテンツ作成は限界がある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広告クリエイティブの枯渇、作成に手がまわらない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28" name="Google Shape;328;p13"/>
          <p:cNvGrpSpPr/>
          <p:nvPr/>
        </p:nvGrpSpPr>
        <p:grpSpPr>
          <a:xfrm>
            <a:off x="628646" y="2180777"/>
            <a:ext cx="3333491" cy="3348181"/>
            <a:chOff x="455023" y="2181051"/>
            <a:chExt cx="3631254" cy="3646064"/>
          </a:xfrm>
        </p:grpSpPr>
        <p:sp>
          <p:nvSpPr>
            <p:cNvPr id="329" name="Google Shape;329;p13"/>
            <p:cNvSpPr/>
            <p:nvPr/>
          </p:nvSpPr>
          <p:spPr>
            <a:xfrm>
              <a:off x="455023" y="2251415"/>
              <a:ext cx="3576000" cy="3575700"/>
            </a:xfrm>
            <a:prstGeom prst="pie">
              <a:avLst>
                <a:gd name="adj1" fmla="val 2959372"/>
                <a:gd name="adj2" fmla="val 10804149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900000" bIns="21600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ペ イ ン</a:t>
              </a:r>
              <a:endParaRPr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3"/>
            <p:cNvSpPr/>
            <p:nvPr/>
          </p:nvSpPr>
          <p:spPr>
            <a:xfrm>
              <a:off x="511477" y="2223025"/>
              <a:ext cx="3574800" cy="3574800"/>
            </a:xfrm>
            <a:prstGeom prst="pie">
              <a:avLst>
                <a:gd name="adj1" fmla="val 18738049"/>
                <a:gd name="adj2" fmla="val 2928176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1B224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13"/>
            <p:cNvSpPr/>
            <p:nvPr/>
          </p:nvSpPr>
          <p:spPr>
            <a:xfrm>
              <a:off x="455023" y="2181051"/>
              <a:ext cx="3576000" cy="3575700"/>
            </a:xfrm>
            <a:prstGeom prst="pie">
              <a:avLst>
                <a:gd name="adj1" fmla="val 10814352"/>
                <a:gd name="adj2" fmla="val 18731358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16000" tIns="32400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ゲ イ ン</a:t>
              </a:r>
              <a:endParaRPr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13"/>
            <p:cNvSpPr/>
            <p:nvPr/>
          </p:nvSpPr>
          <p:spPr>
            <a:xfrm>
              <a:off x="2655151" y="3780402"/>
              <a:ext cx="12642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顧客が実現</a:t>
              </a:r>
              <a:endParaRPr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したいこと</a:t>
              </a:r>
              <a:endParaRPr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13"/>
            <p:cNvSpPr/>
            <p:nvPr/>
          </p:nvSpPr>
          <p:spPr>
            <a:xfrm>
              <a:off x="2686469" y="336744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①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13"/>
            <p:cNvSpPr/>
            <p:nvPr/>
          </p:nvSpPr>
          <p:spPr>
            <a:xfrm>
              <a:off x="1161468" y="262919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②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13"/>
            <p:cNvSpPr/>
            <p:nvPr/>
          </p:nvSpPr>
          <p:spPr>
            <a:xfrm>
              <a:off x="1173344" y="4312830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③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4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顧客が実現したいことに基づいて、</a:t>
            </a:r>
            <a:r>
              <a:rPr lang="ja-JP" b="1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自社製品の価値を整理する</a:t>
            </a:r>
            <a:endParaRPr sz="1800" b="1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14"/>
          <p:cNvSpPr txBox="1">
            <a:spLocks noGrp="1"/>
          </p:cNvSpPr>
          <p:nvPr>
            <p:ph type="title"/>
          </p:nvPr>
        </p:nvSpPr>
        <p:spPr>
          <a:xfrm>
            <a:off x="628833" y="233888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-JP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某マーケティングツールの</a:t>
            </a:r>
            <a:br>
              <a:rPr lang="ja-JP" b="1">
                <a:latin typeface="Arial"/>
                <a:ea typeface="Arial"/>
                <a:cs typeface="Arial"/>
                <a:sym typeface="Arial"/>
              </a:rPr>
            </a:br>
            <a:r>
              <a:rPr lang="ja-JP" b="1">
                <a:latin typeface="Arial"/>
                <a:ea typeface="Arial"/>
                <a:cs typeface="Arial"/>
                <a:sym typeface="Arial"/>
              </a:rPr>
              <a:t>バリュープロポジションキャンバス：顧客セグメント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43" name="Google Shape;343;p14"/>
          <p:cNvGraphicFramePr/>
          <p:nvPr/>
        </p:nvGraphicFramePr>
        <p:xfrm>
          <a:off x="4732020" y="1675593"/>
          <a:ext cx="4545325" cy="4967375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454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④ 製品・サービス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顧客のクチコミを自社サイトに掲載できるプラグイン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効果測定ツール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⑤ ゲインクリエーター</a:t>
                      </a: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（顧客への利得を与えるもの）</a:t>
                      </a:r>
                      <a:endParaRPr sz="2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顧客のクチコミをサイトに簡単に組み込める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施策の数値管理が簡単にでき、PDCAを早く回せる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成果を上げるためのネクストアクションを提示する</a:t>
                      </a: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⑥ ペインリリーバー</a:t>
                      </a: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（顧客の悩み/障害を取り除くもの）</a:t>
                      </a:r>
                      <a:endParaRPr sz="2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180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クチコミをWebサイトで活用してCVRが改善する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ユーザー目線のコンテンツが作れる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広告クリエイティブが無限に手に入る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初めてのクチコミ活用でも支援してもらえる</a:t>
                      </a:r>
                      <a:endParaRPr sz="12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44" name="Google Shape;344;p14"/>
          <p:cNvGrpSpPr/>
          <p:nvPr/>
        </p:nvGrpSpPr>
        <p:grpSpPr>
          <a:xfrm>
            <a:off x="662375" y="2278036"/>
            <a:ext cx="3299802" cy="3232122"/>
            <a:chOff x="662375" y="2278036"/>
            <a:chExt cx="3299802" cy="3232122"/>
          </a:xfrm>
        </p:grpSpPr>
        <p:sp>
          <p:nvSpPr>
            <p:cNvPr id="345" name="Google Shape;345;p14"/>
            <p:cNvSpPr/>
            <p:nvPr/>
          </p:nvSpPr>
          <p:spPr>
            <a:xfrm>
              <a:off x="719083" y="2278036"/>
              <a:ext cx="3243094" cy="1571452"/>
            </a:xfrm>
            <a:custGeom>
              <a:avLst/>
              <a:gdLst/>
              <a:ahLst/>
              <a:cxnLst/>
              <a:rect l="l" t="t" r="r" b="b"/>
              <a:pathLst>
                <a:path w="3695834" h="1821973" extrusionOk="0">
                  <a:moveTo>
                    <a:pt x="1934197" y="1815145"/>
                  </a:moveTo>
                  <a:lnTo>
                    <a:pt x="0" y="0"/>
                  </a:lnTo>
                  <a:lnTo>
                    <a:pt x="3695834" y="5529"/>
                  </a:lnTo>
                  <a:lnTo>
                    <a:pt x="3695834" y="166167"/>
                  </a:lnTo>
                  <a:lnTo>
                    <a:pt x="3695834" y="1821973"/>
                  </a:lnTo>
                  <a:lnTo>
                    <a:pt x="1934197" y="1815145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324000" rIns="216000" bIns="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ゲインクリエーター</a:t>
              </a: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4"/>
            <p:cNvSpPr/>
            <p:nvPr/>
          </p:nvSpPr>
          <p:spPr>
            <a:xfrm>
              <a:off x="720248" y="3941931"/>
              <a:ext cx="3241929" cy="1568227"/>
            </a:xfrm>
            <a:custGeom>
              <a:avLst/>
              <a:gdLst/>
              <a:ahLst/>
              <a:cxnLst/>
              <a:rect l="l" t="t" r="r" b="b"/>
              <a:pathLst>
                <a:path w="3705062" h="1767016" extrusionOk="0">
                  <a:moveTo>
                    <a:pt x="0" y="1732011"/>
                  </a:moveTo>
                  <a:lnTo>
                    <a:pt x="1987016" y="5327"/>
                  </a:lnTo>
                  <a:lnTo>
                    <a:pt x="3705062" y="0"/>
                  </a:lnTo>
                  <a:lnTo>
                    <a:pt x="3705062" y="1767016"/>
                  </a:lnTo>
                  <a:lnTo>
                    <a:pt x="0" y="1732011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108000" rIns="216000" bIns="396000" anchor="b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ペインリリーバー</a:t>
              </a: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4"/>
            <p:cNvSpPr/>
            <p:nvPr/>
          </p:nvSpPr>
          <p:spPr>
            <a:xfrm>
              <a:off x="662375" y="2337922"/>
              <a:ext cx="1714656" cy="3081112"/>
            </a:xfrm>
            <a:custGeom>
              <a:avLst/>
              <a:gdLst/>
              <a:ahLst/>
              <a:cxnLst/>
              <a:rect l="l" t="t" r="r" b="b"/>
              <a:pathLst>
                <a:path w="2005446" h="3667991" extrusionOk="0">
                  <a:moveTo>
                    <a:pt x="0" y="0"/>
                  </a:moveTo>
                  <a:lnTo>
                    <a:pt x="0" y="3667991"/>
                  </a:lnTo>
                  <a:lnTo>
                    <a:pt x="2005446" y="18807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8800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製品・</a:t>
              </a:r>
              <a:endParaRPr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サービス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4"/>
            <p:cNvSpPr/>
            <p:nvPr/>
          </p:nvSpPr>
          <p:spPr>
            <a:xfrm>
              <a:off x="911625" y="3118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④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4"/>
            <p:cNvSpPr/>
            <p:nvPr/>
          </p:nvSpPr>
          <p:spPr>
            <a:xfrm>
              <a:off x="2430075" y="2952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⑤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4"/>
            <p:cNvSpPr/>
            <p:nvPr/>
          </p:nvSpPr>
          <p:spPr>
            <a:xfrm>
              <a:off x="2430075" y="4344025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⑥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5"/>
          <p:cNvSpPr txBox="1">
            <a:spLocks noGrp="1"/>
          </p:cNvSpPr>
          <p:nvPr>
            <p:ph type="title"/>
          </p:nvPr>
        </p:nvSpPr>
        <p:spPr>
          <a:xfrm>
            <a:off x="628833" y="233888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-JP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某マーケティングツールの</a:t>
            </a:r>
            <a:br>
              <a:rPr lang="ja-JP" b="1">
                <a:latin typeface="Arial"/>
                <a:ea typeface="Arial"/>
                <a:cs typeface="Arial"/>
                <a:sym typeface="Arial"/>
              </a:rPr>
            </a:br>
            <a:r>
              <a:rPr lang="ja-JP" b="1">
                <a:latin typeface="Arial"/>
                <a:ea typeface="Arial"/>
                <a:cs typeface="Arial"/>
                <a:sym typeface="Arial"/>
              </a:rPr>
              <a:t>バリュープロポジションキャンバスまとめ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15"/>
          <p:cNvSpPr txBox="1"/>
          <p:nvPr/>
        </p:nvSpPr>
        <p:spPr>
          <a:xfrm>
            <a:off x="3021750" y="4440175"/>
            <a:ext cx="38625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結論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顧客のクチコミを活用することで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CVRを改善し、売上アップに貢献する。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顧客のクチコミの活用・管理・効果測定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が用意されており、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マーケ施策のPDCAを継続的に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行うことができる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58" name="Google Shape;358;p15"/>
          <p:cNvGraphicFramePr/>
          <p:nvPr/>
        </p:nvGraphicFramePr>
        <p:xfrm>
          <a:off x="6945615" y="113284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24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① 顧客が実現したいこと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3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売上を増やす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新規顧客を増やす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② ゲイン（メリット・恩恵）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0125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CVRが上がって売上が増える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顧客のクチコミを手軽にマーケ施策に活用できる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PDCAをまわして効果が毎月上がっていく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③ ペイン（障害・リスク）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7375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サイト改善はたくさん実施しており他に新しい施策が無い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企業目線でのコンテンツ作成は限界がある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広告クリエイティブの枯渇、作成に手がまわらない</a:t>
                      </a:r>
                      <a:endParaRPr/>
                    </a:p>
                    <a:p>
                      <a:pPr marL="176775" marR="0" lvl="0" indent="-104775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None/>
                      </a:pP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252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59" name="Google Shape;359;p15"/>
          <p:cNvGraphicFramePr/>
          <p:nvPr/>
        </p:nvGraphicFramePr>
        <p:xfrm>
          <a:off x="476431" y="107333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24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④ 製品・サービス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7725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顧客のクチコミを自社サイトに掲載できるプラグイン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効果測定ツール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26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⑤ ゲインクリエーター</a:t>
                      </a:r>
                      <a:b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（顧客への利得を与えるもの）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99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顧客のクチコミをサイトに簡単に組み込める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施策の数値管理が簡単にでき、PDCAを早く回せる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成果を上げるためのネクストアクションを提示する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⑥ ペインリリーバー</a:t>
                      </a:r>
                      <a:br>
                        <a:rPr lang="ja-JP" sz="14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</a:t>
                      </a: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（顧客の悩み/障害を取り除くもの）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9275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クチコミをWebサイトで活用してCVRが改善する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ユーザー目線のコンテンツが作れる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広告クリエイティブが無限に手に入る</a:t>
                      </a:r>
                      <a:endParaRPr/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初めてのクチコミ活用でも支援してもらえる</a:t>
                      </a:r>
                      <a:endParaRPr/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60" name="Google Shape;36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2411" y="2697668"/>
            <a:ext cx="1488200" cy="1462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15"/>
          <p:cNvPicPr preferRelativeResize="0"/>
          <p:nvPr/>
        </p:nvPicPr>
        <p:blipFill rotWithShape="1">
          <a:blip r:embed="rId4">
            <a:alphaModFix/>
          </a:blip>
          <a:srcRect l="39" r="38"/>
          <a:stretch/>
        </p:blipFill>
        <p:spPr>
          <a:xfrm>
            <a:off x="5105406" y="2698200"/>
            <a:ext cx="1440053" cy="146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544175" y="121107"/>
            <a:ext cx="8817808" cy="489878"/>
          </a:xfrm>
          <a:prstGeom prst="rect">
            <a:avLst/>
          </a:prstGeom>
        </p:spPr>
        <p:txBody>
          <a:bodyPr spcFirstLastPara="1" wrap="square" lIns="32659" tIns="32659" rIns="32659" bIns="32659" anchor="ctr" anchorCtr="0">
            <a:normAutofit/>
          </a:bodyPr>
          <a:lstStyle/>
          <a:p>
            <a:r>
              <a:rPr lang="ja" b="1" dirty="0">
                <a:latin typeface="Arial" panose="020B0604020202020204" pitchFamily="34" charset="0"/>
                <a:cs typeface="Arial" panose="020B0604020202020204" pitchFamily="34" charset="0"/>
              </a:rPr>
              <a:t>コンテンツ利用ガイドライン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Google Shape;59;p9"/>
          <p:cNvSpPr txBox="1"/>
          <p:nvPr/>
        </p:nvSpPr>
        <p:spPr>
          <a:xfrm>
            <a:off x="452012" y="704495"/>
            <a:ext cx="9047506" cy="54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noAutofit/>
          </a:bodyPr>
          <a:lstStyle/>
          <a:p>
            <a:r>
              <a:rPr lang="ja" altLang="en-US" sz="998" dirty="0">
                <a:solidFill>
                  <a:srgbClr val="181F4D"/>
                </a:solidFill>
              </a:rPr>
              <a:t>才流のコンテンツをご活用いただき、ありがとうございます。</a:t>
            </a:r>
            <a:endParaRPr sz="998" dirty="0">
              <a:solidFill>
                <a:srgbClr val="181F4D"/>
              </a:solidFill>
            </a:endParaRPr>
          </a:p>
          <a:p>
            <a:r>
              <a:rPr lang="ja" altLang="en-US" sz="998" dirty="0">
                <a:solidFill>
                  <a:srgbClr val="181F4D"/>
                </a:solidFill>
              </a:rPr>
              <a:t>当社のコンテンツやテンプレート、調査データ、会社情報を、オウンドメディア内の記事やセミナーのスライド、提案資料などでご紹介していただく際は、</a:t>
            </a:r>
            <a:endParaRPr sz="998" dirty="0">
              <a:solidFill>
                <a:srgbClr val="181F4D"/>
              </a:solidFill>
            </a:endParaRPr>
          </a:p>
          <a:p>
            <a:r>
              <a:rPr lang="ja" altLang="en-US" sz="998" b="1" dirty="0">
                <a:solidFill>
                  <a:srgbClr val="181F4D"/>
                </a:solidFill>
              </a:rPr>
              <a:t>社名（株式会社才流）と引用・転載元</a:t>
            </a:r>
            <a:r>
              <a:rPr lang="en-US" altLang="ja" sz="998" b="1" dirty="0">
                <a:solidFill>
                  <a:srgbClr val="181F4D"/>
                </a:solidFill>
              </a:rPr>
              <a:t>URL</a:t>
            </a:r>
            <a:r>
              <a:rPr lang="ja" altLang="en-US" sz="998" b="1" dirty="0">
                <a:solidFill>
                  <a:srgbClr val="181F4D"/>
                </a:solidFill>
              </a:rPr>
              <a:t>を明記</a:t>
            </a:r>
            <a:r>
              <a:rPr lang="ja" altLang="en-US" sz="998" dirty="0">
                <a:solidFill>
                  <a:srgbClr val="181F4D"/>
                </a:solidFill>
              </a:rPr>
              <a:t>いただきますよう、よろしくお願いします。</a:t>
            </a:r>
            <a:endParaRPr sz="998" dirty="0"/>
          </a:p>
          <a:p>
            <a:endParaRPr sz="998" dirty="0">
              <a:solidFill>
                <a:schemeClr val="dk2"/>
              </a:solidFill>
            </a:endParaRPr>
          </a:p>
        </p:txBody>
      </p:sp>
      <p:sp>
        <p:nvSpPr>
          <p:cNvPr id="60" name="Google Shape;60;p9"/>
          <p:cNvSpPr/>
          <p:nvPr/>
        </p:nvSpPr>
        <p:spPr>
          <a:xfrm>
            <a:off x="550146" y="1345782"/>
            <a:ext cx="8817808" cy="265351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939" tIns="82939" rIns="82939" bIns="82939" anchor="ctr" anchorCtr="0">
            <a:noAutofit/>
          </a:bodyPr>
          <a:lstStyle/>
          <a:p>
            <a:r>
              <a:rPr lang="ja" altLang="en-US" sz="998" b="1">
                <a:solidFill>
                  <a:schemeClr val="lt1"/>
                </a:solidFill>
              </a:rPr>
              <a:t>引用表記の例</a:t>
            </a:r>
            <a:endParaRPr sz="998" b="1">
              <a:solidFill>
                <a:schemeClr val="lt1"/>
              </a:solidFill>
            </a:endParaRPr>
          </a:p>
        </p:txBody>
      </p:sp>
      <p:sp>
        <p:nvSpPr>
          <p:cNvPr id="61" name="Google Shape;61;p9"/>
          <p:cNvSpPr/>
          <p:nvPr/>
        </p:nvSpPr>
        <p:spPr>
          <a:xfrm>
            <a:off x="550146" y="1657762"/>
            <a:ext cx="8817808" cy="26535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82939" tIns="82939" rIns="82939" bIns="82939" anchor="ctr" anchorCtr="0">
            <a:noAutofit/>
          </a:bodyPr>
          <a:lstStyle/>
          <a:p>
            <a:r>
              <a:rPr lang="ja" altLang="en-US" sz="998" b="1">
                <a:solidFill>
                  <a:schemeClr val="dk1"/>
                </a:solidFill>
              </a:rPr>
              <a:t>書籍からの引用の場合</a:t>
            </a:r>
            <a:endParaRPr sz="998" b="1">
              <a:solidFill>
                <a:schemeClr val="dk1"/>
              </a:solidFill>
            </a:endParaRPr>
          </a:p>
        </p:txBody>
      </p:sp>
      <p:sp>
        <p:nvSpPr>
          <p:cNvPr id="62" name="Google Shape;62;p9"/>
          <p:cNvSpPr txBox="1"/>
          <p:nvPr/>
        </p:nvSpPr>
        <p:spPr>
          <a:xfrm>
            <a:off x="544181" y="1906217"/>
            <a:ext cx="8817808" cy="62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spAutoFit/>
          </a:bodyPr>
          <a:lstStyle/>
          <a:p>
            <a:r>
              <a:rPr lang="ja" altLang="en-US" sz="998">
                <a:solidFill>
                  <a:schemeClr val="dk1"/>
                </a:solidFill>
              </a:rPr>
              <a:t>書籍タイトルと著者名、出版社名を明記してください。</a:t>
            </a:r>
            <a:endParaRPr sz="998">
              <a:solidFill>
                <a:schemeClr val="dk1"/>
              </a:solidFill>
            </a:endParaRPr>
          </a:p>
          <a:p>
            <a:endParaRPr sz="998">
              <a:solidFill>
                <a:schemeClr val="dk1"/>
              </a:solidFill>
            </a:endParaRPr>
          </a:p>
          <a:p>
            <a:r>
              <a:rPr lang="ja" altLang="en-US" sz="998">
                <a:solidFill>
                  <a:schemeClr val="dk1"/>
                </a:solidFill>
              </a:rPr>
              <a:t>（例）出典：</a:t>
            </a:r>
            <a:r>
              <a:rPr lang="en-US" altLang="ja" sz="998">
                <a:solidFill>
                  <a:schemeClr val="dk1"/>
                </a:solidFill>
              </a:rPr>
              <a:t>『</a:t>
            </a:r>
            <a:r>
              <a:rPr lang="ja" altLang="en-US" sz="998">
                <a:solidFill>
                  <a:schemeClr val="dk1"/>
                </a:solidFill>
              </a:rPr>
              <a:t>事例で学ぶ </a:t>
            </a:r>
            <a:r>
              <a:rPr lang="en-US" altLang="ja" sz="998">
                <a:solidFill>
                  <a:schemeClr val="dk1"/>
                </a:solidFill>
              </a:rPr>
              <a:t>BtoB</a:t>
            </a:r>
            <a:r>
              <a:rPr lang="ja" altLang="en-US" sz="998">
                <a:solidFill>
                  <a:schemeClr val="dk1"/>
                </a:solidFill>
              </a:rPr>
              <a:t>マーケティングの戦略と実践</a:t>
            </a:r>
            <a:r>
              <a:rPr lang="en-US" altLang="ja" sz="998">
                <a:solidFill>
                  <a:schemeClr val="dk1"/>
                </a:solidFill>
              </a:rPr>
              <a:t>』</a:t>
            </a:r>
            <a:r>
              <a:rPr lang="ja" altLang="en-US" sz="998">
                <a:solidFill>
                  <a:schemeClr val="dk1"/>
                </a:solidFill>
              </a:rPr>
              <a:t>（栗原康太／すばる舎）</a:t>
            </a:r>
            <a:endParaRPr sz="998">
              <a:solidFill>
                <a:schemeClr val="dk1"/>
              </a:solidFill>
            </a:endParaRPr>
          </a:p>
        </p:txBody>
      </p:sp>
      <p:sp>
        <p:nvSpPr>
          <p:cNvPr id="63" name="Google Shape;63;p9"/>
          <p:cNvSpPr/>
          <p:nvPr/>
        </p:nvSpPr>
        <p:spPr>
          <a:xfrm>
            <a:off x="566861" y="2583314"/>
            <a:ext cx="8817808" cy="26535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82939" tIns="82939" rIns="82939" bIns="82939" anchor="ctr" anchorCtr="0">
            <a:noAutofit/>
          </a:bodyPr>
          <a:lstStyle/>
          <a:p>
            <a:r>
              <a:rPr lang="ja" altLang="en-US" sz="998" b="1">
                <a:solidFill>
                  <a:schemeClr val="dk1"/>
                </a:solidFill>
              </a:rPr>
              <a:t>才流の</a:t>
            </a:r>
            <a:r>
              <a:rPr lang="en-US" altLang="ja" sz="998" b="1">
                <a:solidFill>
                  <a:schemeClr val="dk1"/>
                </a:solidFill>
              </a:rPr>
              <a:t>Web</a:t>
            </a:r>
            <a:r>
              <a:rPr lang="ja" altLang="en-US" sz="998" b="1">
                <a:solidFill>
                  <a:schemeClr val="dk1"/>
                </a:solidFill>
              </a:rPr>
              <a:t>サイトからの引用の場合</a:t>
            </a:r>
            <a:endParaRPr sz="998" b="1">
              <a:solidFill>
                <a:schemeClr val="dk1"/>
              </a:solidFill>
            </a:endParaRPr>
          </a:p>
        </p:txBody>
      </p:sp>
      <p:sp>
        <p:nvSpPr>
          <p:cNvPr id="64" name="Google Shape;64;p9"/>
          <p:cNvSpPr txBox="1"/>
          <p:nvPr/>
        </p:nvSpPr>
        <p:spPr>
          <a:xfrm>
            <a:off x="566861" y="2824987"/>
            <a:ext cx="8817808" cy="781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spAutoFit/>
          </a:bodyPr>
          <a:lstStyle/>
          <a:p>
            <a:r>
              <a:rPr lang="ja" altLang="en-US" sz="998">
                <a:solidFill>
                  <a:schemeClr val="dk1"/>
                </a:solidFill>
              </a:rPr>
              <a:t>記事タイトルと</a:t>
            </a:r>
            <a:r>
              <a:rPr lang="en-US" altLang="ja" sz="998">
                <a:solidFill>
                  <a:schemeClr val="dk1"/>
                </a:solidFill>
              </a:rPr>
              <a:t>URL</a:t>
            </a:r>
            <a:r>
              <a:rPr lang="ja" altLang="en-US" sz="998">
                <a:solidFill>
                  <a:schemeClr val="dk1"/>
                </a:solidFill>
              </a:rPr>
              <a:t>を明記してください。</a:t>
            </a:r>
            <a:endParaRPr sz="998">
              <a:solidFill>
                <a:schemeClr val="dk1"/>
              </a:solidFill>
            </a:endParaRPr>
          </a:p>
          <a:p>
            <a:endParaRPr sz="998">
              <a:solidFill>
                <a:schemeClr val="dk1"/>
              </a:solidFill>
            </a:endParaRPr>
          </a:p>
          <a:p>
            <a:r>
              <a:rPr lang="ja" altLang="en-US" sz="998">
                <a:solidFill>
                  <a:schemeClr val="dk1"/>
                </a:solidFill>
              </a:rPr>
              <a:t>（例）出典：戦略立案・施策実行時にすぐに使える</a:t>
            </a:r>
            <a:r>
              <a:rPr lang="en-US" altLang="ja" sz="998">
                <a:solidFill>
                  <a:schemeClr val="dk1"/>
                </a:solidFill>
              </a:rPr>
              <a:t>BtoB</a:t>
            </a:r>
            <a:r>
              <a:rPr lang="ja" altLang="en-US" sz="998">
                <a:solidFill>
                  <a:schemeClr val="dk1"/>
                </a:solidFill>
              </a:rPr>
              <a:t>マーケティングテンプレート集</a:t>
            </a:r>
            <a:br>
              <a:rPr lang="ja" altLang="en-US" sz="998">
                <a:solidFill>
                  <a:schemeClr val="dk1"/>
                </a:solidFill>
              </a:rPr>
            </a:br>
            <a:r>
              <a:rPr lang="ja" altLang="en-US" sz="998">
                <a:solidFill>
                  <a:schemeClr val="dk1"/>
                </a:solidFill>
              </a:rPr>
              <a:t>　　（</a:t>
            </a:r>
            <a:r>
              <a:rPr lang="en-US" altLang="ja" sz="998">
                <a:solidFill>
                  <a:schemeClr val="dk1"/>
                </a:solidFill>
              </a:rPr>
              <a:t>https://sairu.co.jp/method/13492/</a:t>
            </a:r>
            <a:r>
              <a:rPr lang="ja" altLang="en-US" sz="998">
                <a:solidFill>
                  <a:schemeClr val="dk1"/>
                </a:solidFill>
              </a:rPr>
              <a:t>）</a:t>
            </a:r>
            <a:endParaRPr sz="998">
              <a:solidFill>
                <a:schemeClr val="dk1"/>
              </a:solidFill>
            </a:endParaRPr>
          </a:p>
        </p:txBody>
      </p:sp>
      <p:sp>
        <p:nvSpPr>
          <p:cNvPr id="65" name="Google Shape;65;p9"/>
          <p:cNvSpPr/>
          <p:nvPr/>
        </p:nvSpPr>
        <p:spPr>
          <a:xfrm>
            <a:off x="544181" y="3644694"/>
            <a:ext cx="8817808" cy="265351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939" tIns="82939" rIns="82939" bIns="82939" anchor="ctr" anchorCtr="0">
            <a:noAutofit/>
          </a:bodyPr>
          <a:lstStyle/>
          <a:p>
            <a:r>
              <a:rPr lang="ja" altLang="en-US" sz="998" b="1">
                <a:solidFill>
                  <a:schemeClr val="lt1"/>
                </a:solidFill>
              </a:rPr>
              <a:t>引用・転載するときの留意事項</a:t>
            </a:r>
            <a:endParaRPr sz="998" b="1">
              <a:solidFill>
                <a:schemeClr val="lt1"/>
              </a:solidFill>
            </a:endParaRPr>
          </a:p>
        </p:txBody>
      </p:sp>
      <p:sp>
        <p:nvSpPr>
          <p:cNvPr id="66" name="Google Shape;66;p9"/>
          <p:cNvSpPr txBox="1"/>
          <p:nvPr/>
        </p:nvSpPr>
        <p:spPr>
          <a:xfrm>
            <a:off x="544181" y="3886368"/>
            <a:ext cx="8817808" cy="108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spAutoFit/>
          </a:bodyPr>
          <a:lstStyle/>
          <a:p>
            <a:r>
              <a:rPr lang="ja" altLang="en-US" sz="998">
                <a:solidFill>
                  <a:schemeClr val="dk1"/>
                </a:solidFill>
              </a:rPr>
              <a:t>コンテンツ内の文章、図版・画像の改変はお控えください。たとえば、才流の図版をもとに新しく図版を作る場合は、「才流の〇〇に掲載された図版を参考に、自社で作成しました」のような表記をおすすめします。</a:t>
            </a:r>
            <a:endParaRPr sz="998">
              <a:solidFill>
                <a:schemeClr val="dk1"/>
              </a:solidFill>
            </a:endParaRPr>
          </a:p>
          <a:p>
            <a:endParaRPr sz="998">
              <a:solidFill>
                <a:schemeClr val="dk1"/>
              </a:solidFill>
            </a:endParaRPr>
          </a:p>
          <a:p>
            <a:r>
              <a:rPr lang="ja" altLang="en-US" sz="998">
                <a:solidFill>
                  <a:schemeClr val="dk1"/>
                </a:solidFill>
              </a:rPr>
              <a:t>ただし、次の場合は著作権侵害の可能性があるため、ご連絡をさせていただくことがあります。</a:t>
            </a:r>
            <a:endParaRPr sz="998">
              <a:solidFill>
                <a:schemeClr val="dk1"/>
              </a:solidFill>
            </a:endParaRPr>
          </a:p>
          <a:p>
            <a:r>
              <a:rPr lang="ja" altLang="en-US" sz="998" b="1">
                <a:solidFill>
                  <a:schemeClr val="dk1"/>
                </a:solidFill>
              </a:rPr>
              <a:t>● 文章、図版・画像の内容が改変されていると当社が判断した場合</a:t>
            </a:r>
            <a:endParaRPr sz="998" b="1">
              <a:solidFill>
                <a:schemeClr val="dk1"/>
              </a:solidFill>
            </a:endParaRPr>
          </a:p>
          <a:p>
            <a:r>
              <a:rPr lang="ja" altLang="en-US" sz="998" b="1">
                <a:solidFill>
                  <a:schemeClr val="dk1"/>
                </a:solidFill>
              </a:rPr>
              <a:t>● 有償のコンテンツ（書籍や有料セミナーの資料など）として、引用の範囲を超えた転載を行っている場合</a:t>
            </a:r>
            <a:endParaRPr sz="998" b="1">
              <a:solidFill>
                <a:schemeClr val="dk1"/>
              </a:solidFill>
            </a:endParaRPr>
          </a:p>
        </p:txBody>
      </p:sp>
      <p:cxnSp>
        <p:nvCxnSpPr>
          <p:cNvPr id="67" name="Google Shape;67;p9"/>
          <p:cNvCxnSpPr/>
          <p:nvPr/>
        </p:nvCxnSpPr>
        <p:spPr>
          <a:xfrm rot="10800000" flipH="1">
            <a:off x="559853" y="5044771"/>
            <a:ext cx="8791409" cy="1932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68;p9"/>
          <p:cNvSpPr txBox="1"/>
          <p:nvPr/>
        </p:nvSpPr>
        <p:spPr>
          <a:xfrm>
            <a:off x="544181" y="5064207"/>
            <a:ext cx="8817808" cy="1242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spAutoFit/>
          </a:bodyPr>
          <a:lstStyle/>
          <a:p>
            <a:r>
              <a:rPr lang="ja" altLang="en-US" sz="998">
                <a:solidFill>
                  <a:schemeClr val="dk1"/>
                </a:solidFill>
              </a:rPr>
              <a:t>私たちは、「才能を流通させる」というミッションのもと、自社のコンテンツが皆さまのお役に立てることを嬉しく思います。</a:t>
            </a:r>
            <a:endParaRPr sz="998">
              <a:solidFill>
                <a:schemeClr val="dk1"/>
              </a:solidFill>
            </a:endParaRPr>
          </a:p>
          <a:p>
            <a:r>
              <a:rPr lang="ja" altLang="en-US" sz="998">
                <a:solidFill>
                  <a:schemeClr val="dk1"/>
                </a:solidFill>
              </a:rPr>
              <a:t>才流のコンテンツが多くの方に活用されるよう、これからも質の高いコンテンツつくりに励んでまいります。</a:t>
            </a:r>
            <a:endParaRPr sz="998">
              <a:solidFill>
                <a:schemeClr val="dk1"/>
              </a:solidFill>
            </a:endParaRPr>
          </a:p>
          <a:p>
            <a:r>
              <a:rPr lang="ja" altLang="en-US" sz="998">
                <a:solidFill>
                  <a:schemeClr val="dk1"/>
                </a:solidFill>
              </a:rPr>
              <a:t>皆さまも、引き続き、適切な引用・転載方法にご協力いただきますよう、よろしくお願いします。</a:t>
            </a:r>
            <a:endParaRPr sz="998">
              <a:solidFill>
                <a:schemeClr val="dk1"/>
              </a:solidFill>
            </a:endParaRPr>
          </a:p>
          <a:p>
            <a:endParaRPr sz="998">
              <a:solidFill>
                <a:schemeClr val="dk1"/>
              </a:solidFill>
            </a:endParaRPr>
          </a:p>
          <a:p>
            <a:r>
              <a:rPr lang="ja" altLang="en-US" sz="998">
                <a:solidFill>
                  <a:schemeClr val="dk1"/>
                </a:solidFill>
              </a:rPr>
              <a:t>才流でも、著作権法にのっとった適切なコンテンツつくりに努めていますが、もし気になることがありましたら、お手数ですがお問い合わせいただけますと幸いです。</a:t>
            </a:r>
            <a:endParaRPr sz="998">
              <a:solidFill>
                <a:schemeClr val="dk1"/>
              </a:solidFill>
            </a:endParaRPr>
          </a:p>
          <a:p>
            <a:r>
              <a:rPr lang="ja" altLang="en-US" sz="998" u="sng">
                <a:solidFill>
                  <a:schemeClr val="hlink"/>
                </a:solidFill>
                <a:hlinkClick r:id="rId3"/>
              </a:rPr>
              <a:t>ご相談・お問い合わせフォームはこちら</a:t>
            </a:r>
            <a:endParaRPr sz="998">
              <a:solidFill>
                <a:schemeClr val="dk1"/>
              </a:solidFill>
            </a:endParaRPr>
          </a:p>
        </p:txBody>
      </p:sp>
      <p:cxnSp>
        <p:nvCxnSpPr>
          <p:cNvPr id="69" name="Google Shape;69;p9"/>
          <p:cNvCxnSpPr/>
          <p:nvPr/>
        </p:nvCxnSpPr>
        <p:spPr>
          <a:xfrm rot="10800000" flipH="1">
            <a:off x="580060" y="5675874"/>
            <a:ext cx="8791409" cy="1932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0" name="Google Shape;70;p9"/>
          <p:cNvSpPr txBox="1"/>
          <p:nvPr/>
        </p:nvSpPr>
        <p:spPr>
          <a:xfrm>
            <a:off x="580061" y="6237852"/>
            <a:ext cx="3059289" cy="293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spAutoFit/>
          </a:bodyPr>
          <a:lstStyle/>
          <a:p>
            <a:r>
              <a:rPr lang="en-US" altLang="ja" sz="816"/>
              <a:t>2024</a:t>
            </a:r>
            <a:r>
              <a:rPr lang="ja" altLang="en-US" sz="816"/>
              <a:t>年</a:t>
            </a:r>
            <a:r>
              <a:rPr lang="en-US" altLang="ja" sz="816"/>
              <a:t>6</a:t>
            </a:r>
            <a:r>
              <a:rPr lang="ja" altLang="en-US" sz="816"/>
              <a:t>月 株式会社才流</a:t>
            </a:r>
            <a:endParaRPr sz="816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自社が提供でき、競合他社が提供できず、顧客が求める独自の価値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バリュープロポジション</a:t>
            </a: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8" name="Google Shape;78;p1"/>
          <p:cNvGrpSpPr/>
          <p:nvPr/>
        </p:nvGrpSpPr>
        <p:grpSpPr>
          <a:xfrm>
            <a:off x="3035135" y="2002160"/>
            <a:ext cx="3835730" cy="3535119"/>
            <a:chOff x="2908465" y="2278083"/>
            <a:chExt cx="3835730" cy="3535119"/>
          </a:xfrm>
        </p:grpSpPr>
        <p:sp>
          <p:nvSpPr>
            <p:cNvPr id="79" name="Google Shape;79;p1"/>
            <p:cNvSpPr/>
            <p:nvPr/>
          </p:nvSpPr>
          <p:spPr>
            <a:xfrm>
              <a:off x="4822723" y="3711268"/>
              <a:ext cx="987918" cy="653120"/>
            </a:xfrm>
            <a:custGeom>
              <a:avLst/>
              <a:gdLst/>
              <a:ahLst/>
              <a:cxnLst/>
              <a:rect l="l" t="t" r="r" b="b"/>
              <a:pathLst>
                <a:path w="987918" h="653120" extrusionOk="0">
                  <a:moveTo>
                    <a:pt x="876443" y="0"/>
                  </a:moveTo>
                  <a:cubicBezTo>
                    <a:pt x="912515" y="0"/>
                    <a:pt x="948160" y="1828"/>
                    <a:pt x="983291" y="5395"/>
                  </a:cubicBezTo>
                  <a:lnTo>
                    <a:pt x="987918" y="6101"/>
                  </a:lnTo>
                  <a:lnTo>
                    <a:pt x="983337" y="18617"/>
                  </a:lnTo>
                  <a:cubicBezTo>
                    <a:pt x="837913" y="362437"/>
                    <a:pt x="513718" y="612233"/>
                    <a:pt x="127279" y="651478"/>
                  </a:cubicBezTo>
                  <a:lnTo>
                    <a:pt x="94770" y="653120"/>
                  </a:lnTo>
                  <a:lnTo>
                    <a:pt x="93677" y="650132"/>
                  </a:lnTo>
                  <a:cubicBezTo>
                    <a:pt x="80456" y="618876"/>
                    <a:pt x="65758" y="588397"/>
                    <a:pt x="49671" y="558782"/>
                  </a:cubicBezTo>
                  <a:lnTo>
                    <a:pt x="0" y="477020"/>
                  </a:lnTo>
                  <a:lnTo>
                    <a:pt x="9888" y="460743"/>
                  </a:lnTo>
                  <a:cubicBezTo>
                    <a:pt x="197688" y="182764"/>
                    <a:pt x="515722" y="0"/>
                    <a:pt x="876443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3879156" y="3723144"/>
              <a:ext cx="943567" cy="638896"/>
            </a:xfrm>
            <a:custGeom>
              <a:avLst/>
              <a:gdLst/>
              <a:ahLst/>
              <a:cxnLst/>
              <a:rect l="l" t="t" r="r" b="b"/>
              <a:pathLst>
                <a:path w="943567" h="638896" extrusionOk="0">
                  <a:moveTo>
                    <a:pt x="74338" y="0"/>
                  </a:moveTo>
                  <a:cubicBezTo>
                    <a:pt x="435059" y="0"/>
                    <a:pt x="753093" y="182764"/>
                    <a:pt x="940893" y="460743"/>
                  </a:cubicBezTo>
                  <a:lnTo>
                    <a:pt x="943567" y="465144"/>
                  </a:lnTo>
                  <a:lnTo>
                    <a:pt x="901110" y="535030"/>
                  </a:lnTo>
                  <a:cubicBezTo>
                    <a:pt x="885023" y="564645"/>
                    <a:pt x="870325" y="595124"/>
                    <a:pt x="857105" y="626380"/>
                  </a:cubicBezTo>
                  <a:lnTo>
                    <a:pt x="852524" y="638896"/>
                  </a:lnTo>
                  <a:lnTo>
                    <a:pt x="753388" y="623766"/>
                  </a:lnTo>
                  <a:cubicBezTo>
                    <a:pt x="413244" y="554162"/>
                    <a:pt x="133296" y="319305"/>
                    <a:pt x="1093" y="6741"/>
                  </a:cubicBezTo>
                  <a:lnTo>
                    <a:pt x="0" y="3754"/>
                  </a:lnTo>
                  <a:lnTo>
                    <a:pt x="74338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4654137" y="4362040"/>
              <a:ext cx="344386" cy="974142"/>
            </a:xfrm>
            <a:custGeom>
              <a:avLst/>
              <a:gdLst/>
              <a:ahLst/>
              <a:cxnLst/>
              <a:rect l="l" t="t" r="r" b="b"/>
              <a:pathLst>
                <a:path w="344386" h="974142" extrusionOk="0">
                  <a:moveTo>
                    <a:pt x="77543" y="0"/>
                  </a:moveTo>
                  <a:lnTo>
                    <a:pt x="82169" y="706"/>
                  </a:lnTo>
                  <a:cubicBezTo>
                    <a:pt x="117300" y="4274"/>
                    <a:pt x="152945" y="6101"/>
                    <a:pt x="189017" y="6101"/>
                  </a:cubicBezTo>
                  <a:lnTo>
                    <a:pt x="263356" y="2348"/>
                  </a:lnTo>
                  <a:lnTo>
                    <a:pt x="297404" y="95373"/>
                  </a:lnTo>
                  <a:cubicBezTo>
                    <a:pt x="327937" y="193542"/>
                    <a:pt x="344386" y="297917"/>
                    <a:pt x="344386" y="406133"/>
                  </a:cubicBezTo>
                  <a:cubicBezTo>
                    <a:pt x="344386" y="586494"/>
                    <a:pt x="298695" y="756183"/>
                    <a:pt x="218257" y="904256"/>
                  </a:cubicBezTo>
                  <a:lnTo>
                    <a:pt x="175800" y="974142"/>
                  </a:lnTo>
                  <a:lnTo>
                    <a:pt x="126129" y="892380"/>
                  </a:lnTo>
                  <a:cubicBezTo>
                    <a:pt x="45691" y="744307"/>
                    <a:pt x="0" y="574618"/>
                    <a:pt x="0" y="394257"/>
                  </a:cubicBezTo>
                  <a:cubicBezTo>
                    <a:pt x="0" y="286041"/>
                    <a:pt x="16449" y="181666"/>
                    <a:pt x="46982" y="83497"/>
                  </a:cubicBezTo>
                  <a:lnTo>
                    <a:pt x="77543" y="0"/>
                  </a:lnTo>
                  <a:close/>
                </a:path>
              </a:pathLst>
            </a:custGeom>
            <a:solidFill>
              <a:srgbClr val="00ACBA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3798124" y="2278083"/>
              <a:ext cx="2090058" cy="1910205"/>
            </a:xfrm>
            <a:custGeom>
              <a:avLst/>
              <a:gdLst/>
              <a:ahLst/>
              <a:cxnLst/>
              <a:rect l="l" t="t" r="r" b="b"/>
              <a:pathLst>
                <a:path w="2090058" h="1910205" extrusionOk="0">
                  <a:moveTo>
                    <a:pt x="1045029" y="0"/>
                  </a:moveTo>
                  <a:cubicBezTo>
                    <a:pt x="1622183" y="0"/>
                    <a:pt x="2090058" y="467875"/>
                    <a:pt x="2090058" y="1045029"/>
                  </a:cubicBezTo>
                  <a:cubicBezTo>
                    <a:pt x="2090058" y="1153246"/>
                    <a:pt x="2073609" y="1257620"/>
                    <a:pt x="2043076" y="1355789"/>
                  </a:cubicBezTo>
                  <a:lnTo>
                    <a:pt x="2012516" y="1439286"/>
                  </a:lnTo>
                  <a:lnTo>
                    <a:pt x="2007889" y="1438580"/>
                  </a:lnTo>
                  <a:cubicBezTo>
                    <a:pt x="1972758" y="1435013"/>
                    <a:pt x="1937113" y="1433185"/>
                    <a:pt x="1901041" y="1433185"/>
                  </a:cubicBezTo>
                  <a:cubicBezTo>
                    <a:pt x="1540320" y="1433185"/>
                    <a:pt x="1222286" y="1615949"/>
                    <a:pt x="1034486" y="1893928"/>
                  </a:cubicBezTo>
                  <a:lnTo>
                    <a:pt x="1024598" y="1910205"/>
                  </a:lnTo>
                  <a:lnTo>
                    <a:pt x="1021924" y="1905804"/>
                  </a:lnTo>
                  <a:cubicBezTo>
                    <a:pt x="834124" y="1627825"/>
                    <a:pt x="516090" y="1445061"/>
                    <a:pt x="155369" y="1445061"/>
                  </a:cubicBezTo>
                  <a:lnTo>
                    <a:pt x="81031" y="1448815"/>
                  </a:lnTo>
                  <a:lnTo>
                    <a:pt x="46982" y="1355789"/>
                  </a:lnTo>
                  <a:cubicBezTo>
                    <a:pt x="16449" y="1257620"/>
                    <a:pt x="0" y="1153246"/>
                    <a:pt x="0" y="1045029"/>
                  </a:cubicBezTo>
                  <a:cubicBezTo>
                    <a:pt x="0" y="467875"/>
                    <a:pt x="467875" y="0"/>
                    <a:pt x="1045029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4829937" y="3717369"/>
              <a:ext cx="1914258" cy="2083957"/>
            </a:xfrm>
            <a:custGeom>
              <a:avLst/>
              <a:gdLst/>
              <a:ahLst/>
              <a:cxnLst/>
              <a:rect l="l" t="t" r="r" b="b"/>
              <a:pathLst>
                <a:path w="1914258" h="2083957" extrusionOk="0">
                  <a:moveTo>
                    <a:pt x="980704" y="0"/>
                  </a:moveTo>
                  <a:lnTo>
                    <a:pt x="1079839" y="15130"/>
                  </a:lnTo>
                  <a:cubicBezTo>
                    <a:pt x="1556041" y="112575"/>
                    <a:pt x="1914258" y="533918"/>
                    <a:pt x="1914258" y="1038928"/>
                  </a:cubicBezTo>
                  <a:cubicBezTo>
                    <a:pt x="1914258" y="1616082"/>
                    <a:pt x="1446383" y="2083957"/>
                    <a:pt x="869229" y="2083957"/>
                  </a:cubicBezTo>
                  <a:cubicBezTo>
                    <a:pt x="508508" y="2083957"/>
                    <a:pt x="190474" y="1901194"/>
                    <a:pt x="2674" y="1623214"/>
                  </a:cubicBezTo>
                  <a:lnTo>
                    <a:pt x="0" y="1618813"/>
                  </a:lnTo>
                  <a:lnTo>
                    <a:pt x="42457" y="1548927"/>
                  </a:lnTo>
                  <a:cubicBezTo>
                    <a:pt x="122895" y="1400854"/>
                    <a:pt x="168586" y="1231165"/>
                    <a:pt x="168586" y="1050804"/>
                  </a:cubicBezTo>
                  <a:cubicBezTo>
                    <a:pt x="168586" y="942588"/>
                    <a:pt x="152137" y="838213"/>
                    <a:pt x="121604" y="740044"/>
                  </a:cubicBezTo>
                  <a:lnTo>
                    <a:pt x="87556" y="647019"/>
                  </a:lnTo>
                  <a:lnTo>
                    <a:pt x="120065" y="645377"/>
                  </a:lnTo>
                  <a:cubicBezTo>
                    <a:pt x="506504" y="606132"/>
                    <a:pt x="830699" y="356336"/>
                    <a:pt x="976123" y="12516"/>
                  </a:cubicBezTo>
                  <a:lnTo>
                    <a:pt x="980704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2908465" y="3726898"/>
              <a:ext cx="1921472" cy="2086304"/>
            </a:xfrm>
            <a:custGeom>
              <a:avLst/>
              <a:gdLst/>
              <a:ahLst/>
              <a:cxnLst/>
              <a:rect l="l" t="t" r="r" b="b"/>
              <a:pathLst>
                <a:path w="1921472" h="2086304" extrusionOk="0">
                  <a:moveTo>
                    <a:pt x="970691" y="0"/>
                  </a:moveTo>
                  <a:lnTo>
                    <a:pt x="971784" y="2987"/>
                  </a:lnTo>
                  <a:cubicBezTo>
                    <a:pt x="1103987" y="315551"/>
                    <a:pt x="1383935" y="550408"/>
                    <a:pt x="1724079" y="620012"/>
                  </a:cubicBezTo>
                  <a:lnTo>
                    <a:pt x="1823215" y="635142"/>
                  </a:lnTo>
                  <a:lnTo>
                    <a:pt x="1792654" y="718639"/>
                  </a:lnTo>
                  <a:cubicBezTo>
                    <a:pt x="1762121" y="816808"/>
                    <a:pt x="1745672" y="921183"/>
                    <a:pt x="1745672" y="1029399"/>
                  </a:cubicBezTo>
                  <a:cubicBezTo>
                    <a:pt x="1745672" y="1209760"/>
                    <a:pt x="1791363" y="1379449"/>
                    <a:pt x="1871801" y="1527522"/>
                  </a:cubicBezTo>
                  <a:lnTo>
                    <a:pt x="1921472" y="1609284"/>
                  </a:lnTo>
                  <a:lnTo>
                    <a:pt x="1911584" y="1625561"/>
                  </a:lnTo>
                  <a:cubicBezTo>
                    <a:pt x="1723784" y="1903541"/>
                    <a:pt x="1405750" y="2086304"/>
                    <a:pt x="1045029" y="2086304"/>
                  </a:cubicBezTo>
                  <a:cubicBezTo>
                    <a:pt x="467875" y="2086304"/>
                    <a:pt x="0" y="1618429"/>
                    <a:pt x="0" y="1041275"/>
                  </a:cubicBezTo>
                  <a:cubicBezTo>
                    <a:pt x="0" y="500193"/>
                    <a:pt x="411218" y="55157"/>
                    <a:pt x="938181" y="1641"/>
                  </a:cubicBezTo>
                  <a:lnTo>
                    <a:pt x="970691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4731680" y="4188288"/>
              <a:ext cx="185813" cy="179853"/>
            </a:xfrm>
            <a:custGeom>
              <a:avLst/>
              <a:gdLst/>
              <a:ahLst/>
              <a:cxnLst/>
              <a:rect l="l" t="t" r="r" b="b"/>
              <a:pathLst>
                <a:path w="185813" h="179853" extrusionOk="0">
                  <a:moveTo>
                    <a:pt x="91043" y="0"/>
                  </a:moveTo>
                  <a:lnTo>
                    <a:pt x="140714" y="81762"/>
                  </a:lnTo>
                  <a:cubicBezTo>
                    <a:pt x="156801" y="111377"/>
                    <a:pt x="171499" y="141856"/>
                    <a:pt x="184720" y="173112"/>
                  </a:cubicBezTo>
                  <a:lnTo>
                    <a:pt x="185813" y="176100"/>
                  </a:lnTo>
                  <a:lnTo>
                    <a:pt x="111474" y="179853"/>
                  </a:lnTo>
                  <a:cubicBezTo>
                    <a:pt x="75402" y="179853"/>
                    <a:pt x="39757" y="178026"/>
                    <a:pt x="4626" y="174458"/>
                  </a:cubicBezTo>
                  <a:lnTo>
                    <a:pt x="0" y="173752"/>
                  </a:lnTo>
                  <a:lnTo>
                    <a:pt x="4581" y="161236"/>
                  </a:lnTo>
                  <a:cubicBezTo>
                    <a:pt x="17801" y="129980"/>
                    <a:pt x="32499" y="99501"/>
                    <a:pt x="48586" y="69886"/>
                  </a:cubicBezTo>
                  <a:lnTo>
                    <a:pt x="91043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6" name="Google Shape;86;p1"/>
          <p:cNvSpPr txBox="1"/>
          <p:nvPr/>
        </p:nvSpPr>
        <p:spPr>
          <a:xfrm>
            <a:off x="4341450" y="2598875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競合他社が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提供できる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3470048" y="4090030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提供できる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5132408" y="4090030"/>
            <a:ext cx="1383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望んでいる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9" name="Google Shape;89;p1"/>
          <p:cNvCxnSpPr>
            <a:stCxn id="90" idx="0"/>
          </p:cNvCxnSpPr>
          <p:nvPr/>
        </p:nvCxnSpPr>
        <p:spPr>
          <a:xfrm rot="10800000">
            <a:off x="4956600" y="4692500"/>
            <a:ext cx="0" cy="996600"/>
          </a:xfrm>
          <a:prstGeom prst="straightConnector1">
            <a:avLst/>
          </a:prstGeom>
          <a:noFill/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oval" w="lg" len="lg"/>
          </a:ln>
        </p:spPr>
      </p:cxnSp>
      <p:sp>
        <p:nvSpPr>
          <p:cNvPr id="90" name="Google Shape;90;p1"/>
          <p:cNvSpPr txBox="1"/>
          <p:nvPr/>
        </p:nvSpPr>
        <p:spPr>
          <a:xfrm>
            <a:off x="2833500" y="5689100"/>
            <a:ext cx="4246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バリュープロポジション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結論〜〜〜〜〜〜〜〜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6134882" y="3361155"/>
            <a:ext cx="463200" cy="463200"/>
            <a:chOff x="1733797" y="2600696"/>
            <a:chExt cx="463200" cy="463200"/>
          </a:xfrm>
        </p:grpSpPr>
        <p:sp>
          <p:nvSpPr>
            <p:cNvPr id="92" name="Google Shape;92;p1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4" name="Google Shape;94;p1"/>
          <p:cNvGrpSpPr/>
          <p:nvPr/>
        </p:nvGrpSpPr>
        <p:grpSpPr>
          <a:xfrm>
            <a:off x="3327915" y="3361155"/>
            <a:ext cx="463200" cy="463200"/>
            <a:chOff x="1733797" y="2600696"/>
            <a:chExt cx="463200" cy="463200"/>
          </a:xfrm>
        </p:grpSpPr>
        <p:sp>
          <p:nvSpPr>
            <p:cNvPr id="95" name="Google Shape;95;p1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>
                  <a:solidFill>
                    <a:srgbClr val="FFFFFF"/>
                  </a:solidFill>
                </a:rPr>
                <a:t>3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7" name="Google Shape;97;p1"/>
          <p:cNvGrpSpPr/>
          <p:nvPr/>
        </p:nvGrpSpPr>
        <p:grpSpPr>
          <a:xfrm>
            <a:off x="4717824" y="1780822"/>
            <a:ext cx="463200" cy="463200"/>
            <a:chOff x="1733797" y="2600696"/>
            <a:chExt cx="463200" cy="463200"/>
          </a:xfrm>
        </p:grpSpPr>
        <p:sp>
          <p:nvSpPr>
            <p:cNvPr id="98" name="Google Shape;98;p1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"/>
            <p:cNvSpPr txBox="1"/>
            <p:nvPr/>
          </p:nvSpPr>
          <p:spPr>
            <a:xfrm>
              <a:off x="1810492" y="2669736"/>
              <a:ext cx="322200" cy="3078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b="1">
                  <a:solidFill>
                    <a:srgbClr val="FFFFFF"/>
                  </a:solidFill>
                </a:rPr>
                <a:t>2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自社が提供でき、競合他社が提供できず、顧客が求める独自の価値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バリュープロポジション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" name="Google Shape;107;p2"/>
          <p:cNvGrpSpPr/>
          <p:nvPr/>
        </p:nvGrpSpPr>
        <p:grpSpPr>
          <a:xfrm>
            <a:off x="3035135" y="2002160"/>
            <a:ext cx="3835730" cy="3535119"/>
            <a:chOff x="2908465" y="2278083"/>
            <a:chExt cx="3835730" cy="3535119"/>
          </a:xfrm>
        </p:grpSpPr>
        <p:sp>
          <p:nvSpPr>
            <p:cNvPr id="108" name="Google Shape;108;p2"/>
            <p:cNvSpPr/>
            <p:nvPr/>
          </p:nvSpPr>
          <p:spPr>
            <a:xfrm>
              <a:off x="4822723" y="3711268"/>
              <a:ext cx="987918" cy="653120"/>
            </a:xfrm>
            <a:custGeom>
              <a:avLst/>
              <a:gdLst/>
              <a:ahLst/>
              <a:cxnLst/>
              <a:rect l="l" t="t" r="r" b="b"/>
              <a:pathLst>
                <a:path w="987918" h="653120" extrusionOk="0">
                  <a:moveTo>
                    <a:pt x="876443" y="0"/>
                  </a:moveTo>
                  <a:cubicBezTo>
                    <a:pt x="912515" y="0"/>
                    <a:pt x="948160" y="1828"/>
                    <a:pt x="983291" y="5395"/>
                  </a:cubicBezTo>
                  <a:lnTo>
                    <a:pt x="987918" y="6101"/>
                  </a:lnTo>
                  <a:lnTo>
                    <a:pt x="983337" y="18617"/>
                  </a:lnTo>
                  <a:cubicBezTo>
                    <a:pt x="837913" y="362437"/>
                    <a:pt x="513718" y="612233"/>
                    <a:pt x="127279" y="651478"/>
                  </a:cubicBezTo>
                  <a:lnTo>
                    <a:pt x="94770" y="653120"/>
                  </a:lnTo>
                  <a:lnTo>
                    <a:pt x="93677" y="650132"/>
                  </a:lnTo>
                  <a:cubicBezTo>
                    <a:pt x="80456" y="618876"/>
                    <a:pt x="65758" y="588397"/>
                    <a:pt x="49671" y="558782"/>
                  </a:cubicBezTo>
                  <a:lnTo>
                    <a:pt x="0" y="477020"/>
                  </a:lnTo>
                  <a:lnTo>
                    <a:pt x="9888" y="460743"/>
                  </a:lnTo>
                  <a:cubicBezTo>
                    <a:pt x="197688" y="182764"/>
                    <a:pt x="515722" y="0"/>
                    <a:pt x="876443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3879156" y="3723144"/>
              <a:ext cx="943567" cy="638896"/>
            </a:xfrm>
            <a:custGeom>
              <a:avLst/>
              <a:gdLst/>
              <a:ahLst/>
              <a:cxnLst/>
              <a:rect l="l" t="t" r="r" b="b"/>
              <a:pathLst>
                <a:path w="943567" h="638896" extrusionOk="0">
                  <a:moveTo>
                    <a:pt x="74338" y="0"/>
                  </a:moveTo>
                  <a:cubicBezTo>
                    <a:pt x="435059" y="0"/>
                    <a:pt x="753093" y="182764"/>
                    <a:pt x="940893" y="460743"/>
                  </a:cubicBezTo>
                  <a:lnTo>
                    <a:pt x="943567" y="465144"/>
                  </a:lnTo>
                  <a:lnTo>
                    <a:pt x="901110" y="535030"/>
                  </a:lnTo>
                  <a:cubicBezTo>
                    <a:pt x="885023" y="564645"/>
                    <a:pt x="870325" y="595124"/>
                    <a:pt x="857105" y="626380"/>
                  </a:cubicBezTo>
                  <a:lnTo>
                    <a:pt x="852524" y="638896"/>
                  </a:lnTo>
                  <a:lnTo>
                    <a:pt x="753388" y="623766"/>
                  </a:lnTo>
                  <a:cubicBezTo>
                    <a:pt x="413244" y="554162"/>
                    <a:pt x="133296" y="319305"/>
                    <a:pt x="1093" y="6741"/>
                  </a:cubicBezTo>
                  <a:lnTo>
                    <a:pt x="0" y="3754"/>
                  </a:lnTo>
                  <a:lnTo>
                    <a:pt x="74338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4654137" y="4362040"/>
              <a:ext cx="344386" cy="974142"/>
            </a:xfrm>
            <a:custGeom>
              <a:avLst/>
              <a:gdLst/>
              <a:ahLst/>
              <a:cxnLst/>
              <a:rect l="l" t="t" r="r" b="b"/>
              <a:pathLst>
                <a:path w="344386" h="974142" extrusionOk="0">
                  <a:moveTo>
                    <a:pt x="77543" y="0"/>
                  </a:moveTo>
                  <a:lnTo>
                    <a:pt x="82169" y="706"/>
                  </a:lnTo>
                  <a:cubicBezTo>
                    <a:pt x="117300" y="4274"/>
                    <a:pt x="152945" y="6101"/>
                    <a:pt x="189017" y="6101"/>
                  </a:cubicBezTo>
                  <a:lnTo>
                    <a:pt x="263356" y="2348"/>
                  </a:lnTo>
                  <a:lnTo>
                    <a:pt x="297404" y="95373"/>
                  </a:lnTo>
                  <a:cubicBezTo>
                    <a:pt x="327937" y="193542"/>
                    <a:pt x="344386" y="297917"/>
                    <a:pt x="344386" y="406133"/>
                  </a:cubicBezTo>
                  <a:cubicBezTo>
                    <a:pt x="344386" y="586494"/>
                    <a:pt x="298695" y="756183"/>
                    <a:pt x="218257" y="904256"/>
                  </a:cubicBezTo>
                  <a:lnTo>
                    <a:pt x="175800" y="974142"/>
                  </a:lnTo>
                  <a:lnTo>
                    <a:pt x="126129" y="892380"/>
                  </a:lnTo>
                  <a:cubicBezTo>
                    <a:pt x="45691" y="744307"/>
                    <a:pt x="0" y="574618"/>
                    <a:pt x="0" y="394257"/>
                  </a:cubicBezTo>
                  <a:cubicBezTo>
                    <a:pt x="0" y="286041"/>
                    <a:pt x="16449" y="181666"/>
                    <a:pt x="46982" y="83497"/>
                  </a:cubicBezTo>
                  <a:lnTo>
                    <a:pt x="77543" y="0"/>
                  </a:lnTo>
                  <a:close/>
                </a:path>
              </a:pathLst>
            </a:custGeom>
            <a:solidFill>
              <a:srgbClr val="00ACBA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3798124" y="2278083"/>
              <a:ext cx="2090058" cy="1910205"/>
            </a:xfrm>
            <a:custGeom>
              <a:avLst/>
              <a:gdLst/>
              <a:ahLst/>
              <a:cxnLst/>
              <a:rect l="l" t="t" r="r" b="b"/>
              <a:pathLst>
                <a:path w="2090058" h="1910205" extrusionOk="0">
                  <a:moveTo>
                    <a:pt x="1045029" y="0"/>
                  </a:moveTo>
                  <a:cubicBezTo>
                    <a:pt x="1622183" y="0"/>
                    <a:pt x="2090058" y="467875"/>
                    <a:pt x="2090058" y="1045029"/>
                  </a:cubicBezTo>
                  <a:cubicBezTo>
                    <a:pt x="2090058" y="1153246"/>
                    <a:pt x="2073609" y="1257620"/>
                    <a:pt x="2043076" y="1355789"/>
                  </a:cubicBezTo>
                  <a:lnTo>
                    <a:pt x="2012516" y="1439286"/>
                  </a:lnTo>
                  <a:lnTo>
                    <a:pt x="2007889" y="1438580"/>
                  </a:lnTo>
                  <a:cubicBezTo>
                    <a:pt x="1972758" y="1435013"/>
                    <a:pt x="1937113" y="1433185"/>
                    <a:pt x="1901041" y="1433185"/>
                  </a:cubicBezTo>
                  <a:cubicBezTo>
                    <a:pt x="1540320" y="1433185"/>
                    <a:pt x="1222286" y="1615949"/>
                    <a:pt x="1034486" y="1893928"/>
                  </a:cubicBezTo>
                  <a:lnTo>
                    <a:pt x="1024598" y="1910205"/>
                  </a:lnTo>
                  <a:lnTo>
                    <a:pt x="1021924" y="1905804"/>
                  </a:lnTo>
                  <a:cubicBezTo>
                    <a:pt x="834124" y="1627825"/>
                    <a:pt x="516090" y="1445061"/>
                    <a:pt x="155369" y="1445061"/>
                  </a:cubicBezTo>
                  <a:lnTo>
                    <a:pt x="81031" y="1448815"/>
                  </a:lnTo>
                  <a:lnTo>
                    <a:pt x="46982" y="1355789"/>
                  </a:lnTo>
                  <a:cubicBezTo>
                    <a:pt x="16449" y="1257620"/>
                    <a:pt x="0" y="1153246"/>
                    <a:pt x="0" y="1045029"/>
                  </a:cubicBezTo>
                  <a:cubicBezTo>
                    <a:pt x="0" y="467875"/>
                    <a:pt x="467875" y="0"/>
                    <a:pt x="1045029" y="0"/>
                  </a:cubicBez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4829937" y="3717369"/>
              <a:ext cx="1914258" cy="2083957"/>
            </a:xfrm>
            <a:custGeom>
              <a:avLst/>
              <a:gdLst/>
              <a:ahLst/>
              <a:cxnLst/>
              <a:rect l="l" t="t" r="r" b="b"/>
              <a:pathLst>
                <a:path w="1914258" h="2083957" extrusionOk="0">
                  <a:moveTo>
                    <a:pt x="980704" y="0"/>
                  </a:moveTo>
                  <a:lnTo>
                    <a:pt x="1079839" y="15130"/>
                  </a:lnTo>
                  <a:cubicBezTo>
                    <a:pt x="1556041" y="112575"/>
                    <a:pt x="1914258" y="533918"/>
                    <a:pt x="1914258" y="1038928"/>
                  </a:cubicBezTo>
                  <a:cubicBezTo>
                    <a:pt x="1914258" y="1616082"/>
                    <a:pt x="1446383" y="2083957"/>
                    <a:pt x="869229" y="2083957"/>
                  </a:cubicBezTo>
                  <a:cubicBezTo>
                    <a:pt x="508508" y="2083957"/>
                    <a:pt x="190474" y="1901194"/>
                    <a:pt x="2674" y="1623214"/>
                  </a:cubicBezTo>
                  <a:lnTo>
                    <a:pt x="0" y="1618813"/>
                  </a:lnTo>
                  <a:lnTo>
                    <a:pt x="42457" y="1548927"/>
                  </a:lnTo>
                  <a:cubicBezTo>
                    <a:pt x="122895" y="1400854"/>
                    <a:pt x="168586" y="1231165"/>
                    <a:pt x="168586" y="1050804"/>
                  </a:cubicBezTo>
                  <a:cubicBezTo>
                    <a:pt x="168586" y="942588"/>
                    <a:pt x="152137" y="838213"/>
                    <a:pt x="121604" y="740044"/>
                  </a:cubicBezTo>
                  <a:lnTo>
                    <a:pt x="87556" y="647019"/>
                  </a:lnTo>
                  <a:lnTo>
                    <a:pt x="120065" y="645377"/>
                  </a:lnTo>
                  <a:cubicBezTo>
                    <a:pt x="506504" y="606132"/>
                    <a:pt x="830699" y="356336"/>
                    <a:pt x="976123" y="12516"/>
                  </a:cubicBezTo>
                  <a:lnTo>
                    <a:pt x="980704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2908465" y="3726898"/>
              <a:ext cx="1921472" cy="2086304"/>
            </a:xfrm>
            <a:custGeom>
              <a:avLst/>
              <a:gdLst/>
              <a:ahLst/>
              <a:cxnLst/>
              <a:rect l="l" t="t" r="r" b="b"/>
              <a:pathLst>
                <a:path w="1921472" h="2086304" extrusionOk="0">
                  <a:moveTo>
                    <a:pt x="970691" y="0"/>
                  </a:moveTo>
                  <a:lnTo>
                    <a:pt x="971784" y="2987"/>
                  </a:lnTo>
                  <a:cubicBezTo>
                    <a:pt x="1103987" y="315551"/>
                    <a:pt x="1383935" y="550408"/>
                    <a:pt x="1724079" y="620012"/>
                  </a:cubicBezTo>
                  <a:lnTo>
                    <a:pt x="1823215" y="635142"/>
                  </a:lnTo>
                  <a:lnTo>
                    <a:pt x="1792654" y="718639"/>
                  </a:lnTo>
                  <a:cubicBezTo>
                    <a:pt x="1762121" y="816808"/>
                    <a:pt x="1745672" y="921183"/>
                    <a:pt x="1745672" y="1029399"/>
                  </a:cubicBezTo>
                  <a:cubicBezTo>
                    <a:pt x="1745672" y="1209760"/>
                    <a:pt x="1791363" y="1379449"/>
                    <a:pt x="1871801" y="1527522"/>
                  </a:cubicBezTo>
                  <a:lnTo>
                    <a:pt x="1921472" y="1609284"/>
                  </a:lnTo>
                  <a:lnTo>
                    <a:pt x="1911584" y="1625561"/>
                  </a:lnTo>
                  <a:cubicBezTo>
                    <a:pt x="1723784" y="1903541"/>
                    <a:pt x="1405750" y="2086304"/>
                    <a:pt x="1045029" y="2086304"/>
                  </a:cubicBezTo>
                  <a:cubicBezTo>
                    <a:pt x="467875" y="2086304"/>
                    <a:pt x="0" y="1618429"/>
                    <a:pt x="0" y="1041275"/>
                  </a:cubicBezTo>
                  <a:cubicBezTo>
                    <a:pt x="0" y="500193"/>
                    <a:pt x="411218" y="55157"/>
                    <a:pt x="938181" y="1641"/>
                  </a:cubicBezTo>
                  <a:lnTo>
                    <a:pt x="970691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4731680" y="4188288"/>
              <a:ext cx="185813" cy="179853"/>
            </a:xfrm>
            <a:custGeom>
              <a:avLst/>
              <a:gdLst/>
              <a:ahLst/>
              <a:cxnLst/>
              <a:rect l="l" t="t" r="r" b="b"/>
              <a:pathLst>
                <a:path w="185813" h="179853" extrusionOk="0">
                  <a:moveTo>
                    <a:pt x="91043" y="0"/>
                  </a:moveTo>
                  <a:lnTo>
                    <a:pt x="140714" y="81762"/>
                  </a:lnTo>
                  <a:cubicBezTo>
                    <a:pt x="156801" y="111377"/>
                    <a:pt x="171499" y="141856"/>
                    <a:pt x="184720" y="173112"/>
                  </a:cubicBezTo>
                  <a:lnTo>
                    <a:pt x="185813" y="176100"/>
                  </a:lnTo>
                  <a:lnTo>
                    <a:pt x="111474" y="179853"/>
                  </a:lnTo>
                  <a:cubicBezTo>
                    <a:pt x="75402" y="179853"/>
                    <a:pt x="39757" y="178026"/>
                    <a:pt x="4626" y="174458"/>
                  </a:cubicBezTo>
                  <a:lnTo>
                    <a:pt x="0" y="173752"/>
                  </a:lnTo>
                  <a:lnTo>
                    <a:pt x="4581" y="161236"/>
                  </a:lnTo>
                  <a:cubicBezTo>
                    <a:pt x="17801" y="129980"/>
                    <a:pt x="32499" y="99501"/>
                    <a:pt x="48586" y="69886"/>
                  </a:cubicBezTo>
                  <a:lnTo>
                    <a:pt x="91043" y="0"/>
                  </a:lnTo>
                  <a:close/>
                </a:path>
              </a:pathLst>
            </a:custGeom>
            <a:solidFill>
              <a:srgbClr val="F2F2F2"/>
            </a:solidFill>
            <a:ln w="1905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5" name="Google Shape;115;p2"/>
          <p:cNvSpPr txBox="1"/>
          <p:nvPr/>
        </p:nvSpPr>
        <p:spPr>
          <a:xfrm>
            <a:off x="4341450" y="2598875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競合他社が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提供できる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3470048" y="4090030"/>
            <a:ext cx="1223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提供できる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5132408" y="4090030"/>
            <a:ext cx="1383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望んでいる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価値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8" name="Google Shape;118;p2"/>
          <p:cNvCxnSpPr>
            <a:stCxn id="119" idx="0"/>
          </p:cNvCxnSpPr>
          <p:nvPr/>
        </p:nvCxnSpPr>
        <p:spPr>
          <a:xfrm rot="10800000">
            <a:off x="4956600" y="4692500"/>
            <a:ext cx="0" cy="996600"/>
          </a:xfrm>
          <a:prstGeom prst="straightConnector1">
            <a:avLst/>
          </a:prstGeom>
          <a:noFill/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oval" w="lg" len="lg"/>
          </a:ln>
        </p:spPr>
      </p:cxnSp>
      <p:sp>
        <p:nvSpPr>
          <p:cNvPr id="119" name="Google Shape;119;p2"/>
          <p:cNvSpPr txBox="1"/>
          <p:nvPr/>
        </p:nvSpPr>
        <p:spPr>
          <a:xfrm>
            <a:off x="2833500" y="5689100"/>
            <a:ext cx="4246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バリュープロポジション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結論〜〜〜〜〜〜〜〜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7086914" y="4921025"/>
            <a:ext cx="2192035" cy="11094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顧客が望んでいる価値1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顧客が望んでいる価値2</a:t>
            </a:r>
            <a:endParaRPr sz="14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顧客が望んでいる価値3</a:t>
            </a:r>
            <a:endParaRPr sz="14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626400" y="2806413"/>
            <a:ext cx="2448000" cy="11094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自社だけが提供できる価値1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自社だけが提供できる価値2</a:t>
            </a:r>
            <a:endParaRPr sz="1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7250" marR="0" lvl="0" indent="-1672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自社だけが提供できる価値3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6829165" y="2002146"/>
            <a:ext cx="2448000" cy="11094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1714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競合他社が提供できる価値1</a:t>
            </a:r>
            <a:endParaRPr sz="14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競合他社が提供できる価値2</a:t>
            </a:r>
            <a:endParaRPr sz="14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rgbClr val="1B224C"/>
              </a:buClr>
              <a:buSzPts val="1200"/>
              <a:buFont typeface="Noto Sans Symbols"/>
              <a:buChar char="●"/>
            </a:pPr>
            <a:r>
              <a:rPr lang="ja-JP" sz="1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競合他社が提供できる価値3</a:t>
            </a:r>
            <a:endParaRPr sz="14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3" name="Google Shape;123;p2"/>
          <p:cNvCxnSpPr>
            <a:stCxn id="121" idx="2"/>
          </p:cNvCxnSpPr>
          <p:nvPr/>
        </p:nvCxnSpPr>
        <p:spPr>
          <a:xfrm rot="-5400000" flipH="1">
            <a:off x="2135700" y="3630611"/>
            <a:ext cx="597600" cy="1168200"/>
          </a:xfrm>
          <a:prstGeom prst="bentConnector2">
            <a:avLst/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124" name="Google Shape;124;p2"/>
          <p:cNvCxnSpPr>
            <a:stCxn id="120" idx="0"/>
          </p:cNvCxnSpPr>
          <p:nvPr/>
        </p:nvCxnSpPr>
        <p:spPr>
          <a:xfrm rot="5400000" flipH="1">
            <a:off x="7345932" y="4084025"/>
            <a:ext cx="407700" cy="1266300"/>
          </a:xfrm>
          <a:prstGeom prst="bentConnector2">
            <a:avLst/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sm" len="sm"/>
            <a:tailEnd type="none" w="sm" len="sm"/>
          </a:ln>
        </p:spPr>
      </p:cxnSp>
      <p:grpSp>
        <p:nvGrpSpPr>
          <p:cNvPr id="125" name="Google Shape;125;p2"/>
          <p:cNvGrpSpPr/>
          <p:nvPr/>
        </p:nvGrpSpPr>
        <p:grpSpPr>
          <a:xfrm>
            <a:off x="6134882" y="3361155"/>
            <a:ext cx="463200" cy="463200"/>
            <a:chOff x="1733797" y="2600696"/>
            <a:chExt cx="463200" cy="463200"/>
          </a:xfrm>
        </p:grpSpPr>
        <p:sp>
          <p:nvSpPr>
            <p:cNvPr id="126" name="Google Shape;126;p2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8" name="Google Shape;128;p2"/>
          <p:cNvGrpSpPr/>
          <p:nvPr/>
        </p:nvGrpSpPr>
        <p:grpSpPr>
          <a:xfrm>
            <a:off x="3327915" y="3361155"/>
            <a:ext cx="463200" cy="463200"/>
            <a:chOff x="1733797" y="2600696"/>
            <a:chExt cx="463200" cy="463200"/>
          </a:xfrm>
        </p:grpSpPr>
        <p:sp>
          <p:nvSpPr>
            <p:cNvPr id="129" name="Google Shape;129;p2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"/>
            <p:cNvSpPr txBox="1"/>
            <p:nvPr/>
          </p:nvSpPr>
          <p:spPr>
            <a:xfrm>
              <a:off x="1810492" y="2669736"/>
              <a:ext cx="322200" cy="3387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600" b="1">
                  <a:solidFill>
                    <a:srgbClr val="FFFFFF"/>
                  </a:solidFill>
                </a:rPr>
                <a:t>3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1" name="Google Shape;131;p2"/>
          <p:cNvGrpSpPr/>
          <p:nvPr/>
        </p:nvGrpSpPr>
        <p:grpSpPr>
          <a:xfrm>
            <a:off x="4717824" y="1780822"/>
            <a:ext cx="463200" cy="463200"/>
            <a:chOff x="1733797" y="2600696"/>
            <a:chExt cx="463200" cy="463200"/>
          </a:xfrm>
        </p:grpSpPr>
        <p:sp>
          <p:nvSpPr>
            <p:cNvPr id="132" name="Google Shape;132;p2"/>
            <p:cNvSpPr/>
            <p:nvPr/>
          </p:nvSpPr>
          <p:spPr>
            <a:xfrm>
              <a:off x="1733797" y="2600696"/>
              <a:ext cx="463200" cy="463200"/>
            </a:xfrm>
            <a:prstGeom prst="ellipse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2"/>
            <p:cNvSpPr txBox="1"/>
            <p:nvPr/>
          </p:nvSpPr>
          <p:spPr>
            <a:xfrm>
              <a:off x="1810492" y="2669736"/>
              <a:ext cx="322200" cy="3078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b="1">
                  <a:solidFill>
                    <a:srgbClr val="FFFFFF"/>
                  </a:solidFill>
                </a:rPr>
                <a:t>2</a:t>
              </a:r>
              <a:endParaRPr sz="16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34" name="Google Shape;134;p2"/>
          <p:cNvCxnSpPr>
            <a:stCxn id="122" idx="1"/>
          </p:cNvCxnSpPr>
          <p:nvPr/>
        </p:nvCxnSpPr>
        <p:spPr>
          <a:xfrm flipH="1">
            <a:off x="6014965" y="2556895"/>
            <a:ext cx="814200" cy="437700"/>
          </a:xfrm>
          <a:prstGeom prst="bentConnector3">
            <a:avLst>
              <a:gd name="adj1" fmla="val 50007"/>
            </a:avLst>
          </a:prstGeom>
          <a:noFill/>
          <a:ln w="19050" cap="flat" cmpd="sng">
            <a:solidFill>
              <a:srgbClr val="1B224C"/>
            </a:solidFill>
            <a:prstDash val="dot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顧客が実現したいことに基づいて、</a:t>
            </a:r>
            <a:r>
              <a:rPr lang="ja-JP" b="1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自社製品の価値を整理する</a:t>
            </a:r>
            <a:endParaRPr sz="1800" b="1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3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バリュープロポジションキャンバス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2" name="Google Shape;142;p3"/>
          <p:cNvGrpSpPr/>
          <p:nvPr/>
        </p:nvGrpSpPr>
        <p:grpSpPr>
          <a:xfrm>
            <a:off x="5334096" y="2180777"/>
            <a:ext cx="3333491" cy="3348181"/>
            <a:chOff x="455023" y="2181051"/>
            <a:chExt cx="3631254" cy="3646064"/>
          </a:xfrm>
        </p:grpSpPr>
        <p:sp>
          <p:nvSpPr>
            <p:cNvPr id="143" name="Google Shape;143;p3"/>
            <p:cNvSpPr/>
            <p:nvPr/>
          </p:nvSpPr>
          <p:spPr>
            <a:xfrm>
              <a:off x="455023" y="2251415"/>
              <a:ext cx="3576000" cy="3575700"/>
            </a:xfrm>
            <a:prstGeom prst="pie">
              <a:avLst>
                <a:gd name="adj1" fmla="val 2959372"/>
                <a:gd name="adj2" fmla="val 10804149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900000" bIns="21600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ペ イ ン</a:t>
              </a:r>
              <a:endParaRPr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511477" y="2223025"/>
              <a:ext cx="3574800" cy="3574800"/>
            </a:xfrm>
            <a:prstGeom prst="pie">
              <a:avLst>
                <a:gd name="adj1" fmla="val 18738049"/>
                <a:gd name="adj2" fmla="val 2928176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1B224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455023" y="2181051"/>
              <a:ext cx="3576000" cy="3575700"/>
            </a:xfrm>
            <a:prstGeom prst="pie">
              <a:avLst>
                <a:gd name="adj1" fmla="val 10814352"/>
                <a:gd name="adj2" fmla="val 18731358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16000" tIns="32400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ゲ イ ン</a:t>
              </a:r>
              <a:endParaRPr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2655151" y="3780402"/>
              <a:ext cx="12642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顧客が実現</a:t>
              </a:r>
              <a:endParaRPr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したいこと</a:t>
              </a:r>
              <a:endParaRPr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2686469" y="336744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①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1161468" y="262919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②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1173344" y="4312830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③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0" name="Google Shape;150;p3"/>
          <p:cNvSpPr/>
          <p:nvPr/>
        </p:nvSpPr>
        <p:spPr>
          <a:xfrm>
            <a:off x="1328683" y="2278036"/>
            <a:ext cx="3243094" cy="1571452"/>
          </a:xfrm>
          <a:custGeom>
            <a:avLst/>
            <a:gdLst/>
            <a:ahLst/>
            <a:cxnLst/>
            <a:rect l="l" t="t" r="r" b="b"/>
            <a:pathLst>
              <a:path w="3695834" h="1821973" extrusionOk="0">
                <a:moveTo>
                  <a:pt x="1934197" y="1815145"/>
                </a:moveTo>
                <a:lnTo>
                  <a:pt x="0" y="0"/>
                </a:lnTo>
                <a:lnTo>
                  <a:pt x="3695834" y="5529"/>
                </a:lnTo>
                <a:lnTo>
                  <a:pt x="3695834" y="166167"/>
                </a:lnTo>
                <a:lnTo>
                  <a:pt x="3695834" y="1821973"/>
                </a:lnTo>
                <a:lnTo>
                  <a:pt x="1934197" y="1815145"/>
                </a:lnTo>
                <a:close/>
              </a:path>
            </a:pathLst>
          </a:custGeom>
          <a:solidFill>
            <a:srgbClr val="F2F2F2"/>
          </a:solidFill>
          <a:ln w="381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324000" rIns="21600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000"/>
              <a:buFont typeface="Arial"/>
              <a:buNone/>
            </a:pPr>
            <a:r>
              <a:rPr lang="ja-JP"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ゲインクリエーター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3"/>
          <p:cNvSpPr/>
          <p:nvPr/>
        </p:nvSpPr>
        <p:spPr>
          <a:xfrm>
            <a:off x="1329848" y="3941931"/>
            <a:ext cx="3241929" cy="1568227"/>
          </a:xfrm>
          <a:custGeom>
            <a:avLst/>
            <a:gdLst/>
            <a:ahLst/>
            <a:cxnLst/>
            <a:rect l="l" t="t" r="r" b="b"/>
            <a:pathLst>
              <a:path w="3705062" h="1767016" extrusionOk="0">
                <a:moveTo>
                  <a:pt x="0" y="1732011"/>
                </a:moveTo>
                <a:lnTo>
                  <a:pt x="1987016" y="5327"/>
                </a:lnTo>
                <a:lnTo>
                  <a:pt x="3705062" y="0"/>
                </a:lnTo>
                <a:lnTo>
                  <a:pt x="3705062" y="1767016"/>
                </a:lnTo>
                <a:lnTo>
                  <a:pt x="0" y="1732011"/>
                </a:lnTo>
                <a:close/>
              </a:path>
            </a:pathLst>
          </a:custGeom>
          <a:solidFill>
            <a:srgbClr val="F2F2F2"/>
          </a:solidFill>
          <a:ln w="381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108000" rIns="216000" bIns="3960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000"/>
              <a:buFont typeface="Arial"/>
              <a:buNone/>
            </a:pPr>
            <a:r>
              <a:rPr lang="ja-JP"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ペインリリーバー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3"/>
          <p:cNvSpPr/>
          <p:nvPr/>
        </p:nvSpPr>
        <p:spPr>
          <a:xfrm>
            <a:off x="1271975" y="2337922"/>
            <a:ext cx="1714656" cy="3081112"/>
          </a:xfrm>
          <a:custGeom>
            <a:avLst/>
            <a:gdLst/>
            <a:ahLst/>
            <a:cxnLst/>
            <a:rect l="l" t="t" r="r" b="b"/>
            <a:pathLst>
              <a:path w="2005446" h="3667991" extrusionOk="0">
                <a:moveTo>
                  <a:pt x="0" y="0"/>
                </a:moveTo>
                <a:lnTo>
                  <a:pt x="0" y="3667991"/>
                </a:lnTo>
                <a:lnTo>
                  <a:pt x="2005446" y="1880755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 w="3810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880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1800"/>
              <a:buFont typeface="Arial"/>
              <a:buNone/>
            </a:pPr>
            <a:r>
              <a:rPr lang="ja-JP"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製品・</a:t>
            </a:r>
            <a:endParaRPr sz="18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B224C"/>
              </a:buClr>
              <a:buSzPts val="1800"/>
              <a:buFont typeface="Arial"/>
              <a:buNone/>
            </a:pPr>
            <a:r>
              <a:rPr lang="ja-JP"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サービス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3"/>
          <p:cNvSpPr/>
          <p:nvPr/>
        </p:nvSpPr>
        <p:spPr>
          <a:xfrm>
            <a:off x="1521225" y="3118800"/>
            <a:ext cx="45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-JP"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④</a:t>
            </a:r>
            <a:endParaRPr sz="2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3"/>
          <p:cNvSpPr/>
          <p:nvPr/>
        </p:nvSpPr>
        <p:spPr>
          <a:xfrm>
            <a:off x="3039675" y="2952800"/>
            <a:ext cx="45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-JP"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⑤</a:t>
            </a:r>
            <a:endParaRPr sz="2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3"/>
          <p:cNvSpPr/>
          <p:nvPr/>
        </p:nvSpPr>
        <p:spPr>
          <a:xfrm>
            <a:off x="3039675" y="4344025"/>
            <a:ext cx="45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-JP"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⑥</a:t>
            </a:r>
            <a:endParaRPr sz="22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顧客が実現したいことに基づいて、</a:t>
            </a:r>
            <a:r>
              <a:rPr lang="ja-JP" b="1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自社製品の価値を整理する</a:t>
            </a:r>
            <a:endParaRPr sz="1800" b="1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4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バリュープロポジションキャンバス：顧客セグメント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3" name="Google Shape;163;p4"/>
          <p:cNvGraphicFramePr/>
          <p:nvPr/>
        </p:nvGraphicFramePr>
        <p:xfrm>
          <a:off x="4801175" y="203878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447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①</a:t>
                      </a: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顧客が実現したいこと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91450" marT="4680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1975">
                <a:tc>
                  <a:txBody>
                    <a:bodyPr/>
                    <a:lstStyle/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顧客が実現したいこと1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顧客が実現したいこと2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②</a:t>
                      </a: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ゲイン（メリット・恩恵）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050">
                <a:tc>
                  <a:txBody>
                    <a:bodyPr/>
                    <a:lstStyle/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顧客のゲイン1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顧客のゲイン2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顧客のゲイン3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③</a:t>
                      </a: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ペイン（障害・リスク）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9450">
                <a:tc>
                  <a:txBody>
                    <a:bodyPr/>
                    <a:lstStyle/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顧客のペイン1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顧客のペイン2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93200" marR="0" lvl="0" indent="-2857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3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顧客のペイン3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64" name="Google Shape;164;p4"/>
          <p:cNvGrpSpPr/>
          <p:nvPr/>
        </p:nvGrpSpPr>
        <p:grpSpPr>
          <a:xfrm>
            <a:off x="628646" y="2180777"/>
            <a:ext cx="3333491" cy="3348181"/>
            <a:chOff x="455023" y="2181051"/>
            <a:chExt cx="3631254" cy="3646064"/>
          </a:xfrm>
        </p:grpSpPr>
        <p:sp>
          <p:nvSpPr>
            <p:cNvPr id="165" name="Google Shape;165;p4"/>
            <p:cNvSpPr/>
            <p:nvPr/>
          </p:nvSpPr>
          <p:spPr>
            <a:xfrm>
              <a:off x="455023" y="2251415"/>
              <a:ext cx="3576000" cy="3575700"/>
            </a:xfrm>
            <a:prstGeom prst="pie">
              <a:avLst>
                <a:gd name="adj1" fmla="val 2959372"/>
                <a:gd name="adj2" fmla="val 10804149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900000" bIns="21600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ペ イ ン</a:t>
              </a:r>
              <a:endParaRPr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4"/>
            <p:cNvSpPr/>
            <p:nvPr/>
          </p:nvSpPr>
          <p:spPr>
            <a:xfrm>
              <a:off x="511477" y="2223025"/>
              <a:ext cx="3574800" cy="3574800"/>
            </a:xfrm>
            <a:prstGeom prst="pie">
              <a:avLst>
                <a:gd name="adj1" fmla="val 18738049"/>
                <a:gd name="adj2" fmla="val 2928176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1B224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4"/>
            <p:cNvSpPr/>
            <p:nvPr/>
          </p:nvSpPr>
          <p:spPr>
            <a:xfrm>
              <a:off x="455023" y="2181051"/>
              <a:ext cx="3576000" cy="3575700"/>
            </a:xfrm>
            <a:prstGeom prst="pie">
              <a:avLst>
                <a:gd name="adj1" fmla="val 10814352"/>
                <a:gd name="adj2" fmla="val 18731358"/>
              </a:avLst>
            </a:pr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16000" tIns="32400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4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ゲ イ ン</a:t>
              </a:r>
              <a:endParaRPr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4"/>
            <p:cNvSpPr/>
            <p:nvPr/>
          </p:nvSpPr>
          <p:spPr>
            <a:xfrm>
              <a:off x="2655151" y="3780402"/>
              <a:ext cx="12642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顧客が実現</a:t>
              </a:r>
              <a:endParaRPr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6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したいこと</a:t>
              </a:r>
              <a:endParaRPr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4"/>
            <p:cNvSpPr/>
            <p:nvPr/>
          </p:nvSpPr>
          <p:spPr>
            <a:xfrm>
              <a:off x="2686469" y="336744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①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4"/>
            <p:cNvSpPr/>
            <p:nvPr/>
          </p:nvSpPr>
          <p:spPr>
            <a:xfrm>
              <a:off x="1161468" y="2629196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②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4"/>
            <p:cNvSpPr/>
            <p:nvPr/>
          </p:nvSpPr>
          <p:spPr>
            <a:xfrm>
              <a:off x="1173344" y="4312830"/>
              <a:ext cx="1264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③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顧客が実現したいことに基づいて、</a:t>
            </a:r>
            <a:r>
              <a:rPr lang="ja-JP" b="1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自社製品の価値を整理する</a:t>
            </a:r>
            <a:endParaRPr sz="1800" b="1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5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バリュープロポジションキャンバス：顧客への提供価値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9" name="Google Shape;179;p5"/>
          <p:cNvGraphicFramePr/>
          <p:nvPr/>
        </p:nvGraphicFramePr>
        <p:xfrm>
          <a:off x="4766310" y="182799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451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④</a:t>
                      </a: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製品・サービス</a:t>
                      </a:r>
                      <a:endParaRPr sz="1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9145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3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製品サービスの説明1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製品サービスの説明2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⑤</a:t>
                      </a: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ゲインクリエーター</a:t>
                      </a: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（顧客への利得を与えるもの）</a:t>
                      </a:r>
                      <a:endParaRPr sz="2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5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顧客への利得を与えるもの1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顧客への利得を与えるもの2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顧客への利得を与えるもの3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⑥</a:t>
                      </a:r>
                      <a:r>
                        <a:rPr lang="ja-JP" sz="16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ペインリリーバー</a:t>
                      </a:r>
                      <a:r>
                        <a:rPr lang="ja-JP" sz="12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（顧客の悩み/障害を取り除くもの）</a:t>
                      </a:r>
                      <a:endParaRPr sz="2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顧客の悩み/障害を取り除くもの1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顧客の悩み/障害を取り除くもの2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顧客の悩み/障害を取り除くもの3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85250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顧客の悩み/障害を取り除くもの4</a:t>
                      </a:r>
                      <a:endParaRPr sz="120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80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80" name="Google Shape;180;p5"/>
          <p:cNvGrpSpPr/>
          <p:nvPr/>
        </p:nvGrpSpPr>
        <p:grpSpPr>
          <a:xfrm>
            <a:off x="662375" y="2278036"/>
            <a:ext cx="3299802" cy="3232122"/>
            <a:chOff x="662375" y="2278036"/>
            <a:chExt cx="3299802" cy="3232122"/>
          </a:xfrm>
        </p:grpSpPr>
        <p:sp>
          <p:nvSpPr>
            <p:cNvPr id="181" name="Google Shape;181;p5"/>
            <p:cNvSpPr/>
            <p:nvPr/>
          </p:nvSpPr>
          <p:spPr>
            <a:xfrm>
              <a:off x="719083" y="2278036"/>
              <a:ext cx="3243094" cy="1571452"/>
            </a:xfrm>
            <a:custGeom>
              <a:avLst/>
              <a:gdLst/>
              <a:ahLst/>
              <a:cxnLst/>
              <a:rect l="l" t="t" r="r" b="b"/>
              <a:pathLst>
                <a:path w="3695834" h="1821973" extrusionOk="0">
                  <a:moveTo>
                    <a:pt x="1934197" y="1815145"/>
                  </a:moveTo>
                  <a:lnTo>
                    <a:pt x="0" y="0"/>
                  </a:lnTo>
                  <a:lnTo>
                    <a:pt x="3695834" y="5529"/>
                  </a:lnTo>
                  <a:lnTo>
                    <a:pt x="3695834" y="166167"/>
                  </a:lnTo>
                  <a:lnTo>
                    <a:pt x="3695834" y="1821973"/>
                  </a:lnTo>
                  <a:lnTo>
                    <a:pt x="1934197" y="1815145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324000" rIns="216000" bIns="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ゲインクリエーター</a:t>
              </a: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720248" y="3941931"/>
              <a:ext cx="3241929" cy="1568227"/>
            </a:xfrm>
            <a:custGeom>
              <a:avLst/>
              <a:gdLst/>
              <a:ahLst/>
              <a:cxnLst/>
              <a:rect l="l" t="t" r="r" b="b"/>
              <a:pathLst>
                <a:path w="3705062" h="1767016" extrusionOk="0">
                  <a:moveTo>
                    <a:pt x="0" y="1732011"/>
                  </a:moveTo>
                  <a:lnTo>
                    <a:pt x="1987016" y="5327"/>
                  </a:lnTo>
                  <a:lnTo>
                    <a:pt x="3705062" y="0"/>
                  </a:lnTo>
                  <a:lnTo>
                    <a:pt x="3705062" y="1767016"/>
                  </a:lnTo>
                  <a:lnTo>
                    <a:pt x="0" y="1732011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108000" rIns="216000" bIns="396000" anchor="b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20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ペインリリーバー</a:t>
              </a: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662375" y="2337922"/>
              <a:ext cx="1714656" cy="3081112"/>
            </a:xfrm>
            <a:custGeom>
              <a:avLst/>
              <a:gdLst/>
              <a:ahLst/>
              <a:cxnLst/>
              <a:rect l="l" t="t" r="r" b="b"/>
              <a:pathLst>
                <a:path w="2005446" h="3667991" extrusionOk="0">
                  <a:moveTo>
                    <a:pt x="0" y="0"/>
                  </a:moveTo>
                  <a:lnTo>
                    <a:pt x="0" y="3667991"/>
                  </a:lnTo>
                  <a:lnTo>
                    <a:pt x="2005446" y="18807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 w="38100" cap="flat" cmpd="sng">
              <a:solidFill>
                <a:srgbClr val="1B224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8800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製品・</a:t>
              </a:r>
              <a:endParaRPr sz="18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1B224C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サービス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911625" y="3118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④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2430075" y="2952800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⑤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2430075" y="4344025"/>
              <a:ext cx="457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sz="2200" b="1" i="0" u="none" strike="noStrike" cap="none">
                  <a:solidFill>
                    <a:srgbClr val="1B224C"/>
                  </a:solidFill>
                  <a:latin typeface="Arial"/>
                  <a:ea typeface="Arial"/>
                  <a:cs typeface="Arial"/>
                  <a:sym typeface="Arial"/>
                </a:rPr>
                <a:t>⑥</a:t>
              </a:r>
              <a:endParaRPr sz="22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8700" cy="495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ACBA"/>
              </a:buClr>
              <a:buSzPts val="1600"/>
              <a:buFont typeface="Noto Sans"/>
              <a:buNone/>
            </a:pPr>
            <a:r>
              <a:rPr lang="ja-JP" sz="1800" b="1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顧客が実現したいことに基づいて、</a:t>
            </a:r>
            <a:r>
              <a:rPr lang="ja-JP" b="1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自社製品の価値を整理する</a:t>
            </a:r>
            <a:endParaRPr sz="1800" b="1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6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バリュープロポジションキャンバスまとめ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94" name="Google Shape;194;p6"/>
          <p:cNvGraphicFramePr/>
          <p:nvPr/>
        </p:nvGraphicFramePr>
        <p:xfrm>
          <a:off x="628656" y="191153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2378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8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④ 製品・サービス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15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製品サービスの説明1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製品サービスの説明2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26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⑤ ゲインクリエーター</a:t>
                      </a:r>
                      <a:b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（顧客への利得を与えるもの）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00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顧客への利得を与えるもの1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顧客への利得を与えるもの2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顧客への利得を与えるもの3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⑥ ペインリリーバー</a:t>
                      </a:r>
                      <a:br>
                        <a:rPr lang="ja-JP" sz="140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</a:t>
                      </a: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（顧客の悩み/障害を取り除くもの）</a:t>
                      </a:r>
                      <a:endParaRPr sz="105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5925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顧客の悩み/障害を取り除くもの1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顧客の悩み/障害を取り除くもの2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顧客の悩み/障害を取り除くもの3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顧客の悩み/障害を取り除くもの4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5" name="Google Shape;195;p6"/>
          <p:cNvGraphicFramePr/>
          <p:nvPr/>
        </p:nvGraphicFramePr>
        <p:xfrm>
          <a:off x="6850240" y="19710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{1F6CC7E8-8914-4102-8666-D6E12AA9A184}</a:tableStyleId>
              </a:tblPr>
              <a:tblGrid>
                <a:gridCol w="242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7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① 顧客が実現したいこと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35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顧客が実現したいこと1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顧客が実現したいこと2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② ゲイン（メリット・恩恵）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7300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顧客のゲイン1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顧客のゲイン2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顧客のゲイン3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180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③ ペイン（障害・リスク）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45725" marB="45725" anchor="b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0875">
                <a:tc>
                  <a:txBody>
                    <a:bodyPr/>
                    <a:lstStyle/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顧客のペイン1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顧客のペイン2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76775" marR="0" lvl="0" indent="-171450"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ACBA"/>
                        </a:buClr>
                        <a:buSzPts val="1050"/>
                        <a:buFont typeface="Noto Sans Symbols"/>
                        <a:buChar char="●"/>
                      </a:pPr>
                      <a:r>
                        <a:rPr lang="ja-JP" sz="1050" b="1" u="none" strike="noStrike" cap="none">
                          <a:solidFill>
                            <a:srgbClr val="1B224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顧客のペイン3</a:t>
                      </a:r>
                      <a:endParaRPr sz="1050" b="1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44000" marB="2520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6" name="Google Shape;196;p6"/>
          <p:cNvSpPr txBox="1"/>
          <p:nvPr/>
        </p:nvSpPr>
        <p:spPr>
          <a:xfrm>
            <a:off x="2474026" y="4592575"/>
            <a:ext cx="4957800" cy="1163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6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結論</a:t>
            </a:r>
            <a:endParaRPr sz="1600" b="1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rgbClr val="00ACBA"/>
                </a:solidFill>
                <a:latin typeface="Arial"/>
                <a:ea typeface="Arial"/>
                <a:cs typeface="Arial"/>
                <a:sym typeface="Arial"/>
              </a:rPr>
              <a:t>〜〜〜〜〜〜〜〜</a:t>
            </a: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AC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7" name="Google Shape;19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2411" y="2850068"/>
            <a:ext cx="1488200" cy="1462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6"/>
          <p:cNvPicPr preferRelativeResize="0"/>
          <p:nvPr/>
        </p:nvPicPr>
        <p:blipFill rotWithShape="1">
          <a:blip r:embed="rId4">
            <a:alphaModFix/>
          </a:blip>
          <a:srcRect l="39" r="38"/>
          <a:stretch/>
        </p:blipFill>
        <p:spPr>
          <a:xfrm>
            <a:off x="5105406" y="2850600"/>
            <a:ext cx="1440053" cy="146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"/>
          <p:cNvSpPr txBox="1">
            <a:spLocks noGrp="1"/>
          </p:cNvSpPr>
          <p:nvPr>
            <p:ph type="ctrTitle"/>
          </p:nvPr>
        </p:nvSpPr>
        <p:spPr>
          <a:xfrm>
            <a:off x="1251480" y="2169000"/>
            <a:ext cx="7378615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ja-JP">
                <a:latin typeface="Arial"/>
                <a:ea typeface="Arial"/>
                <a:cs typeface="Arial"/>
                <a:sym typeface="Arial"/>
              </a:rPr>
              <a:t>テンプレート記入例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IRU-テーマ202102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2367</Words>
  <Application>Microsoft Macintosh PowerPoint</Application>
  <PresentationFormat>A4 210 x 297 mm</PresentationFormat>
  <Paragraphs>399</Paragraphs>
  <Slides>17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3" baseType="lpstr">
      <vt:lpstr>MS PGothic</vt:lpstr>
      <vt:lpstr>Noto Sans Symbols</vt:lpstr>
      <vt:lpstr>Arial</vt:lpstr>
      <vt:lpstr>Calibri</vt:lpstr>
      <vt:lpstr>Noto Sans</vt:lpstr>
      <vt:lpstr>SAIRU-テーマ202102</vt:lpstr>
      <vt:lpstr>才流について</vt:lpstr>
      <vt:lpstr>コンテンツ利用ガイドライン</vt:lpstr>
      <vt:lpstr>バリュープロポジション</vt:lpstr>
      <vt:lpstr>バリュープロポジション</vt:lpstr>
      <vt:lpstr>バリュープロポジションキャンバス</vt:lpstr>
      <vt:lpstr>バリュープロポジションキャンバス：顧客セグメント</vt:lpstr>
      <vt:lpstr>バリュープロポジションキャンバス：顧客への提供価値</vt:lpstr>
      <vt:lpstr>バリュープロポジションキャンバスまとめ</vt:lpstr>
      <vt:lpstr>テンプレート記入例</vt:lpstr>
      <vt:lpstr>CADDiのバリュープロポジション</vt:lpstr>
      <vt:lpstr>某Web接客ツールのバリュープロポジション</vt:lpstr>
      <vt:lpstr>プロダクトマネージャーカンファレンスの バリュープロポジションキャンバス：顧客セグメント</vt:lpstr>
      <vt:lpstr>プロダクトマネージャーカンファレンスの バリュープロポジションキャンバス：顧客への提供価値</vt:lpstr>
      <vt:lpstr>プロダクトマネージャーカンファレンスの バリュープロポジションキャンバスまとめ</vt:lpstr>
      <vt:lpstr>某マーケティングツールの バリュープロポジションキャンバス：顧客セグメント</vt:lpstr>
      <vt:lpstr>某マーケティングツールの バリュープロポジションキャンバス：顧客セグメント</vt:lpstr>
      <vt:lpstr>某マーケティングツールの バリュープロポジションキャンバスまとめ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kazuh</dc:creator>
  <cp:lastModifiedBy>sairu</cp:lastModifiedBy>
  <cp:revision>1</cp:revision>
  <dcterms:created xsi:type="dcterms:W3CDTF">2012-07-27T23:28:17Z</dcterms:created>
  <dcterms:modified xsi:type="dcterms:W3CDTF">2024-11-15T07:31:25Z</dcterms:modified>
</cp:coreProperties>
</file>