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691813" cy="7559675"/>
  <p:notesSz cx="7559675" cy="10691813"/>
  <p:embeddedFontLst>
    <p:embeddedFont>
      <p:font typeface="Noto Sans" panose="020B0502040504020204" pitchFamily="34" charset="0"/>
      <p:regular r:id="rId18"/>
      <p:bold r:id="rId19"/>
      <p:italic r:id="rId20"/>
      <p:boldItalic r:id="rId21"/>
    </p:embeddedFont>
    <p:embeddedFont>
      <p:font typeface="Noto Sans Symbols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OGa2swjvEwoebsUareDSk2DQyq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澤井和弘" initials="" lastIdx="2" clrIdx="0"/>
  <p:cmAuthor id="1" name="Miki Komoriya (Yokouchi)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7647A4-73D6-4915-ACF2-4802C88C27ED}">
  <a:tblStyle styleId="{317647A4-73D6-4915-ACF2-4802C88C27E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D31D084-8856-419A-99BC-3E84A583126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26"/>
  </p:normalViewPr>
  <p:slideViewPr>
    <p:cSldViewPr snapToGrid="0">
      <p:cViewPr varScale="1">
        <p:scale>
          <a:sx n="110" d="100"/>
          <a:sy n="110" d="100"/>
        </p:scale>
        <p:origin x="1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685800" y="4956135"/>
            <a:ext cx="5486400" cy="242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43048" y="972344"/>
            <a:ext cx="5369100" cy="379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956135"/>
            <a:ext cx="5486400" cy="242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973138"/>
            <a:ext cx="5368925" cy="3795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973138"/>
            <a:ext cx="5368925" cy="3795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956135"/>
            <a:ext cx="5486400" cy="242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2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973138"/>
            <a:ext cx="5368925" cy="3795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956135"/>
            <a:ext cx="5486400" cy="242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 sz="1200" b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 sz="1200" b="1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>
            <a:spLocks noGrp="1"/>
          </p:cNvSpPr>
          <p:nvPr>
            <p:ph type="body" idx="1"/>
          </p:nvPr>
        </p:nvSpPr>
        <p:spPr>
          <a:xfrm>
            <a:off x="437759" y="5824914"/>
            <a:ext cx="6228543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SzPts val="1400"/>
              <a:buNone/>
            </a:pPr>
            <a:endParaRPr/>
          </a:p>
        </p:txBody>
      </p:sp>
      <p:sp>
        <p:nvSpPr>
          <p:cNvPr id="292" name="Google Shape;2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1087438"/>
            <a:ext cx="6110287" cy="4321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956135"/>
            <a:ext cx="5486400" cy="24285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3048" y="972344"/>
            <a:ext cx="5369100" cy="379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956135"/>
            <a:ext cx="5486400" cy="242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973138"/>
            <a:ext cx="5368925" cy="3795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956135"/>
            <a:ext cx="5486400" cy="242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973138"/>
            <a:ext cx="5368925" cy="3795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973138"/>
            <a:ext cx="5368925" cy="3795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956135"/>
            <a:ext cx="5486400" cy="242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685802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973138"/>
            <a:ext cx="5368925" cy="3795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956135"/>
            <a:ext cx="5486400" cy="242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 sz="1200" b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 sz="1200" b="1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437759" y="5824914"/>
            <a:ext cx="6228543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SzPts val="1400"/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1087438"/>
            <a:ext cx="6110287" cy="4321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表紙-B">
  <p:cSld name="表紙-B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884" y="5627491"/>
            <a:ext cx="1991608" cy="6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7"/>
          <p:cNvSpPr txBox="1"/>
          <p:nvPr/>
        </p:nvSpPr>
        <p:spPr>
          <a:xfrm>
            <a:off x="3278880" y="5793562"/>
            <a:ext cx="639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株式会社才流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1" y="0"/>
            <a:ext cx="103500" cy="7560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318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1178862" y="2192751"/>
            <a:ext cx="87540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5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中表紙">
  <p:cSld name="中表紙">
    <p:bg>
      <p:bgPr>
        <a:solidFill>
          <a:srgbClr val="F2F2F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ctrTitle"/>
          </p:nvPr>
        </p:nvSpPr>
        <p:spPr>
          <a:xfrm>
            <a:off x="488935" y="2390921"/>
            <a:ext cx="9713943" cy="277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S PGothic"/>
              <a:buNone/>
              <a:defRPr sz="4317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648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/>
          <p:nvPr/>
        </p:nvSpPr>
        <p:spPr>
          <a:xfrm>
            <a:off x="0" y="0"/>
            <a:ext cx="10691813" cy="53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8675" tIns="49325" rIns="98675" bIns="493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43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779318" y="7157193"/>
            <a:ext cx="191249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180000" bIns="72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重要なメッセージ">
  <p:cSld name="重要なメッセージ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488944" y="1103511"/>
            <a:ext cx="9714000" cy="992100"/>
          </a:xfrm>
          <a:prstGeom prst="rect">
            <a:avLst/>
          </a:prstGeom>
          <a:noFill/>
          <a:ln w="317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117400" rIns="78275" bIns="391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None/>
              <a:defRPr sz="20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55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/>
          <p:nvPr/>
        </p:nvSpPr>
        <p:spPr>
          <a:xfrm>
            <a:off x="0" y="0"/>
            <a:ext cx="10692000" cy="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19"/>
          <p:cNvCxnSpPr/>
          <p:nvPr/>
        </p:nvCxnSpPr>
        <p:spPr>
          <a:xfrm>
            <a:off x="0" y="871491"/>
            <a:ext cx="106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779471" y="7157500"/>
            <a:ext cx="1912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195675" bIns="78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基本レイアウト">
  <p:cSld name="基本レイアウト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678725" y="1103806"/>
            <a:ext cx="93345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500"/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500"/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500"/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/>
          <p:nvPr/>
        </p:nvSpPr>
        <p:spPr>
          <a:xfrm>
            <a:off x="0" y="0"/>
            <a:ext cx="10692000" cy="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34" name="Google Shape;34;p20"/>
          <p:cNvCxnSpPr/>
          <p:nvPr/>
        </p:nvCxnSpPr>
        <p:spPr>
          <a:xfrm>
            <a:off x="0" y="871491"/>
            <a:ext cx="106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678728" y="341829"/>
            <a:ext cx="93345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S PGothic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779471" y="7157500"/>
            <a:ext cx="1912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195675" bIns="78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重要なメッセージ">
  <p:cSld name="1_重要なメッセージ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779471" y="7157500"/>
            <a:ext cx="1912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195675" bIns="78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9" name="Google Shape;39;p21"/>
          <p:cNvSpPr/>
          <p:nvPr/>
        </p:nvSpPr>
        <p:spPr>
          <a:xfrm>
            <a:off x="0" y="0"/>
            <a:ext cx="10692000" cy="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678728" y="341829"/>
            <a:ext cx="93345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S PGothic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21"/>
          <p:cNvCxnSpPr/>
          <p:nvPr/>
        </p:nvCxnSpPr>
        <p:spPr>
          <a:xfrm>
            <a:off x="0" y="871491"/>
            <a:ext cx="106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表紙-A">
  <p:cSld name="表紙-A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2" descr="人, 男性, 立っている, 壁 が含まれている画像&#10;&#10;&#10;&#10;自動的に生成された説明"/>
          <p:cNvPicPr preferRelativeResize="0"/>
          <p:nvPr/>
        </p:nvPicPr>
        <p:blipFill rotWithShape="1">
          <a:blip r:embed="rId2">
            <a:alphaModFix/>
          </a:blip>
          <a:srcRect l="-1"/>
          <a:stretch/>
        </p:blipFill>
        <p:spPr>
          <a:xfrm>
            <a:off x="0" y="0"/>
            <a:ext cx="10720545" cy="740215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2"/>
          <p:cNvSpPr/>
          <p:nvPr/>
        </p:nvSpPr>
        <p:spPr>
          <a:xfrm>
            <a:off x="986954" y="1253024"/>
            <a:ext cx="9705000" cy="48525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22"/>
          <p:cNvCxnSpPr/>
          <p:nvPr/>
        </p:nvCxnSpPr>
        <p:spPr>
          <a:xfrm>
            <a:off x="1908111" y="5439588"/>
            <a:ext cx="7920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" name="Google Shape;4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11" y="4883363"/>
            <a:ext cx="1460406" cy="30425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2"/>
          <p:cNvSpPr txBox="1">
            <a:spLocks noGrp="1"/>
          </p:cNvSpPr>
          <p:nvPr>
            <p:ph type="ctrTitle"/>
          </p:nvPr>
        </p:nvSpPr>
        <p:spPr>
          <a:xfrm>
            <a:off x="1908113" y="2569647"/>
            <a:ext cx="79266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S PGothic"/>
              <a:buNone/>
              <a:defRPr sz="43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/>
          <p:nvPr/>
        </p:nvSpPr>
        <p:spPr>
          <a:xfrm>
            <a:off x="3614648" y="4898609"/>
            <a:ext cx="621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株式会社才流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重要なメッセージ(箇条書き)">
  <p:cSld name="重要なメッセージ(箇条書き)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678727" y="1101666"/>
            <a:ext cx="9325500" cy="1071600"/>
          </a:xfrm>
          <a:prstGeom prst="rect">
            <a:avLst/>
          </a:prstGeom>
          <a:noFill/>
          <a:ln w="317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117400" rIns="78275" bIns="78275" anchor="ctr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●"/>
              <a:defRPr sz="17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55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/>
          <p:nvPr/>
        </p:nvSpPr>
        <p:spPr>
          <a:xfrm>
            <a:off x="0" y="0"/>
            <a:ext cx="10692000" cy="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23"/>
          <p:cNvCxnSpPr/>
          <p:nvPr/>
        </p:nvCxnSpPr>
        <p:spPr>
          <a:xfrm>
            <a:off x="0" y="871491"/>
            <a:ext cx="106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779471" y="7157500"/>
            <a:ext cx="1912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195675" bIns="78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解説スライド">
  <p:cSld name="解説スライド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1823719" y="296778"/>
            <a:ext cx="8379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779471" y="7157500"/>
            <a:ext cx="1912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195675" bIns="78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8" name="Google Shape;58;p24"/>
          <p:cNvSpPr/>
          <p:nvPr/>
        </p:nvSpPr>
        <p:spPr>
          <a:xfrm>
            <a:off x="0" y="0"/>
            <a:ext cx="10692000" cy="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24"/>
          <p:cNvCxnSpPr/>
          <p:nvPr/>
        </p:nvCxnSpPr>
        <p:spPr>
          <a:xfrm>
            <a:off x="0" y="871491"/>
            <a:ext cx="106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事例">
  <p:cSld name="事例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/>
          <p:nvPr/>
        </p:nvSpPr>
        <p:spPr>
          <a:xfrm>
            <a:off x="0" y="0"/>
            <a:ext cx="10692000" cy="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25"/>
          <p:cNvCxnSpPr/>
          <p:nvPr/>
        </p:nvCxnSpPr>
        <p:spPr>
          <a:xfrm>
            <a:off x="0" y="1554331"/>
            <a:ext cx="106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2557591" y="411344"/>
            <a:ext cx="74556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779471" y="7157500"/>
            <a:ext cx="1912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195675" bIns="78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6317" y="7246495"/>
            <a:ext cx="699416" cy="234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6"/>
          <p:cNvCxnSpPr/>
          <p:nvPr/>
        </p:nvCxnSpPr>
        <p:spPr>
          <a:xfrm>
            <a:off x="0" y="7148382"/>
            <a:ext cx="10692000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779471" y="7157500"/>
            <a:ext cx="1912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195675" bIns="78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title"/>
          </p:nvPr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body" idx="1"/>
          </p:nvPr>
        </p:nvSpPr>
        <p:spPr>
          <a:xfrm>
            <a:off x="488944" y="1334185"/>
            <a:ext cx="9714000" cy="5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sn50E89VVATwPhfl8Oj-F_TgXg7HhH_mCoT1GurN0E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1178862" y="1803543"/>
            <a:ext cx="8937000" cy="3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54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アカウントプラン</a:t>
            </a:r>
            <a:endParaRPr sz="54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54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テンプレート</a:t>
            </a:r>
            <a:endParaRPr sz="54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1269857" y="6297827"/>
            <a:ext cx="53565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2024/08/16 updade</a:t>
            </a:r>
            <a:endParaRPr sz="14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ctrTitle"/>
          </p:nvPr>
        </p:nvSpPr>
        <p:spPr>
          <a:xfrm>
            <a:off x="488935" y="3099861"/>
            <a:ext cx="9713942" cy="135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50" tIns="38850" rIns="38850" bIns="3885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56"/>
              <a:buNone/>
            </a:pPr>
            <a:r>
              <a:rPr lang="ja-JP"/>
              <a:t>アカウントプラン雛形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/>
        </p:nvSpPr>
        <p:spPr>
          <a:xfrm>
            <a:off x="-844262" y="207672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-JP" sz="26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①顧客概要</a:t>
            </a:r>
            <a:endParaRPr sz="26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3" name="Google Shape;163;p11"/>
          <p:cNvGraphicFramePr/>
          <p:nvPr/>
        </p:nvGraphicFramePr>
        <p:xfrm>
          <a:off x="488944" y="3199199"/>
          <a:ext cx="9714125" cy="3214500"/>
        </p:xfrm>
        <a:graphic>
          <a:graphicData uri="http://schemas.openxmlformats.org/drawingml/2006/table">
            <a:tbl>
              <a:tblPr>
                <a:noFill/>
                <a:tableStyleId>{317647A4-73D6-4915-ACF2-4802C88C27ED}</a:tableStyleId>
              </a:tblPr>
              <a:tblGrid>
                <a:gridCol w="187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主要事業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事業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1（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どこに、何を、どのように提供しているか等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）</a:t>
                      </a:r>
                      <a:endParaRPr sz="1300" b="1" u="none" strike="noStrike" cap="none"/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事業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事業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1300" b="1" u="none" strike="noStrike" cap="none"/>
                    </a:p>
                  </a:txBody>
                  <a:tcPr marL="155425" marR="116575" marT="119050" marB="1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主要競合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競合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1（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シェア、売上規模、最近の</a:t>
                      </a:r>
                      <a:r>
                        <a:rPr lang="ja-JP" sz="1300" b="1">
                          <a:solidFill>
                            <a:schemeClr val="dk1"/>
                          </a:solidFill>
                        </a:rPr>
                        <a:t>トピックス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等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）</a:t>
                      </a:r>
                      <a:endParaRPr sz="1300" b="1" u="none" strike="noStrike" cap="none"/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競合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300" b="1" u="none" strike="noStrike" cap="none"/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競合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55425" marR="116575" marT="119050" marB="1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主要顧客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主要顧客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1（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どの属性の、どのような課題を持っている人か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）</a:t>
                      </a:r>
                      <a:r>
                        <a:rPr lang="ja-JP" sz="1100" b="1" i="0" u="none" strike="noStrike" cap="none">
                          <a:solidFill>
                            <a:schemeClr val="dk1"/>
                          </a:solidFill>
                        </a:rPr>
                        <a:t>※toCの場合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主要顧客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2（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業種、売上規模等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）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※toBの場合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主要顧客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55425" marR="116575" marT="119050" marB="1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4" name="Google Shape;164;p11"/>
          <p:cNvGraphicFramePr/>
          <p:nvPr/>
        </p:nvGraphicFramePr>
        <p:xfrm>
          <a:off x="488944" y="1703140"/>
          <a:ext cx="9714125" cy="1272750"/>
        </p:xfrm>
        <a:graphic>
          <a:graphicData uri="http://schemas.openxmlformats.org/drawingml/2006/table">
            <a:tbl>
              <a:tblPr>
                <a:noFill/>
                <a:tableStyleId>{317647A4-73D6-4915-ACF2-4802C88C27ED}</a:tableStyleId>
              </a:tblPr>
              <a:tblGrid>
                <a:gridCol w="18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企業名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株式会社〇〇〇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売上高・利益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過去3年間推移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X,000億円/X00億円(2021年3月期)</a:t>
                      </a:r>
                      <a:endParaRPr sz="1500" b="1" u="none" strike="noStrike" cap="none"/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X,000億円/X00億円(2022年3月期)</a:t>
                      </a:r>
                      <a:endParaRPr sz="1500" b="1" u="none" strike="noStrike" cap="none"/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X,000億円/X00億円(2023年3月期)</a:t>
                      </a:r>
                      <a:endParaRPr sz="1500" b="1" u="none" strike="noStrike" cap="none"/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業界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〇〇〇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業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従業員数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〇〇〇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名</a:t>
                      </a:r>
                      <a:endParaRPr sz="1500" b="1" u="none" strike="noStrike" cap="none"/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/>
          <p:nvPr/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-JP" sz="26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②目的と方向性</a:t>
            </a:r>
            <a:endParaRPr sz="26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770290" y="1564675"/>
            <a:ext cx="4095441" cy="2358440"/>
          </a:xfrm>
          <a:prstGeom prst="roundRect">
            <a:avLst>
              <a:gd name="adj" fmla="val 4327"/>
            </a:avLst>
          </a:prstGeom>
          <a:solidFill>
            <a:schemeClr val="lt1"/>
          </a:solidFill>
          <a:ln w="25400" cap="flat" cmpd="sng">
            <a:solidFill>
              <a:srgbClr val="131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770290" y="1564675"/>
            <a:ext cx="4095441" cy="51492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72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目的(3年後の状態)</a:t>
            </a:r>
            <a:endParaRPr sz="172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"/>
          <p:cNvSpPr txBox="1"/>
          <p:nvPr/>
        </p:nvSpPr>
        <p:spPr>
          <a:xfrm>
            <a:off x="940876" y="2241143"/>
            <a:ext cx="3754268" cy="14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50" tIns="38850" rIns="38850" bIns="388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1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770291" y="4191695"/>
            <a:ext cx="9172747" cy="2413337"/>
          </a:xfrm>
          <a:prstGeom prst="roundRect">
            <a:avLst>
              <a:gd name="adj" fmla="val 4327"/>
            </a:avLst>
          </a:prstGeom>
          <a:solidFill>
            <a:schemeClr val="lt1"/>
          </a:solidFill>
          <a:ln w="25400" cap="flat" cmpd="sng">
            <a:solidFill>
              <a:srgbClr val="1318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770291" y="4191694"/>
            <a:ext cx="9172747" cy="51492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72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方向性</a:t>
            </a:r>
            <a:endParaRPr/>
          </a:p>
        </p:txBody>
      </p:sp>
      <p:sp>
        <p:nvSpPr>
          <p:cNvPr id="176" name="Google Shape;176;p12"/>
          <p:cNvSpPr txBox="1"/>
          <p:nvPr/>
        </p:nvSpPr>
        <p:spPr>
          <a:xfrm>
            <a:off x="1090215" y="4869418"/>
            <a:ext cx="8831307" cy="150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50" tIns="38850" rIns="38850" bIns="388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お客様は</a:t>
            </a:r>
            <a:r>
              <a:rPr lang="ja-JP" sz="1295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&lt;いつ&gt;</a:t>
            </a: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までに</a:t>
            </a:r>
            <a:r>
              <a:rPr lang="ja-JP" sz="1295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&lt;目標&gt;</a:t>
            </a: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をしたいと考えているが、</a:t>
            </a:r>
            <a:r>
              <a:rPr lang="ja-JP" sz="1295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(中期経営計画や営業活動より)</a:t>
            </a:r>
            <a:endParaRPr sz="1511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95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&lt;外部環境&gt;</a:t>
            </a: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や</a:t>
            </a:r>
            <a:r>
              <a:rPr lang="ja-JP" sz="1295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&lt;内部環境&gt;</a:t>
            </a: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といった問題があり、達成が困難またはリスクがある状態である。</a:t>
            </a:r>
            <a:r>
              <a:rPr lang="ja-JP" sz="1295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(ニュース、IR)</a:t>
            </a:r>
            <a:endParaRPr sz="1511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弊社の</a:t>
            </a:r>
            <a:r>
              <a:rPr lang="ja-JP" sz="1295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&lt;サービス&gt;</a:t>
            </a: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を利用頂き、</a:t>
            </a:r>
            <a:r>
              <a:rPr lang="ja-JP" sz="1295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&lt;解決すること&gt;</a:t>
            </a: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が実現できると上記を解決・促進をすることができるが、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これは自社が</a:t>
            </a:r>
            <a:r>
              <a:rPr lang="ja-JP" sz="1295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&lt;差別化ポイント&gt;</a:t>
            </a: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であるからこそ可能であり、他社や他の手段では難しいと思われる。</a:t>
            </a:r>
            <a:r>
              <a:rPr lang="ja-JP" sz="1295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(持論)</a:t>
            </a:r>
            <a:endParaRPr sz="1295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現在、</a:t>
            </a:r>
            <a:r>
              <a:rPr lang="ja-JP" sz="1295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&lt;現況&gt;</a:t>
            </a: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であり、</a:t>
            </a:r>
            <a:r>
              <a:rPr lang="ja-JP" sz="1295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&lt;困っていること&gt;</a:t>
            </a: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がある為、</a:t>
            </a:r>
            <a:r>
              <a:rPr lang="ja-JP" sz="1295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&lt;ネクストアクション&gt;</a:t>
            </a:r>
            <a:r>
              <a:rPr lang="ja-JP" sz="129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を行っていく方針である。</a:t>
            </a:r>
            <a:r>
              <a:rPr lang="ja-JP" sz="1295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(持論)</a:t>
            </a:r>
            <a:endParaRPr/>
          </a:p>
        </p:txBody>
      </p:sp>
      <p:sp>
        <p:nvSpPr>
          <p:cNvPr id="177" name="Google Shape;177;p12"/>
          <p:cNvSpPr/>
          <p:nvPr/>
        </p:nvSpPr>
        <p:spPr>
          <a:xfrm>
            <a:off x="5920201" y="1936320"/>
            <a:ext cx="3692304" cy="184351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2"/>
          <p:cNvSpPr/>
          <p:nvPr/>
        </p:nvSpPr>
        <p:spPr>
          <a:xfrm>
            <a:off x="6448087" y="3420449"/>
            <a:ext cx="424216" cy="3593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2"/>
          <p:cNvCxnSpPr/>
          <p:nvPr/>
        </p:nvCxnSpPr>
        <p:spPr>
          <a:xfrm>
            <a:off x="5920202" y="3420450"/>
            <a:ext cx="3692303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80" name="Google Shape;180;p12"/>
          <p:cNvCxnSpPr/>
          <p:nvPr/>
        </p:nvCxnSpPr>
        <p:spPr>
          <a:xfrm>
            <a:off x="5920202" y="3044725"/>
            <a:ext cx="3692303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81" name="Google Shape;181;p12"/>
          <p:cNvCxnSpPr/>
          <p:nvPr/>
        </p:nvCxnSpPr>
        <p:spPr>
          <a:xfrm>
            <a:off x="5920202" y="2669002"/>
            <a:ext cx="3692303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82" name="Google Shape;182;p12"/>
          <p:cNvCxnSpPr/>
          <p:nvPr/>
        </p:nvCxnSpPr>
        <p:spPr>
          <a:xfrm>
            <a:off x="5920202" y="2293278"/>
            <a:ext cx="3692303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83" name="Google Shape;183;p12"/>
          <p:cNvSpPr/>
          <p:nvPr/>
        </p:nvSpPr>
        <p:spPr>
          <a:xfrm>
            <a:off x="7557277" y="3420449"/>
            <a:ext cx="424216" cy="3593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8666468" y="3411069"/>
            <a:ext cx="424216" cy="3593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6448087" y="3161569"/>
            <a:ext cx="424216" cy="260150"/>
          </a:xfrm>
          <a:prstGeom prst="rect">
            <a:avLst/>
          </a:prstGeom>
          <a:solidFill>
            <a:schemeClr val="dk1">
              <a:alpha val="4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7557275" y="2850417"/>
            <a:ext cx="424215" cy="568764"/>
          </a:xfrm>
          <a:prstGeom prst="rect">
            <a:avLst/>
          </a:prstGeom>
          <a:solidFill>
            <a:schemeClr val="dk1">
              <a:alpha val="4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8666466" y="2534951"/>
            <a:ext cx="415638" cy="884231"/>
          </a:xfrm>
          <a:prstGeom prst="rect">
            <a:avLst/>
          </a:prstGeom>
          <a:solidFill>
            <a:schemeClr val="dk1">
              <a:alpha val="4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6303060" y="3823260"/>
            <a:ext cx="673743" cy="2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6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FYXX</a:t>
            </a:r>
            <a:endParaRPr sz="86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7417869" y="3823260"/>
            <a:ext cx="673743" cy="2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6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FYXX</a:t>
            </a:r>
            <a:endParaRPr sz="86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8537414" y="3835862"/>
            <a:ext cx="673743" cy="2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6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FYXX</a:t>
            </a:r>
            <a:endParaRPr sz="86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5270601" y="1656541"/>
            <a:ext cx="1091424" cy="2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6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(契約金額)</a:t>
            </a:r>
            <a:endParaRPr sz="86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5386916" y="3320208"/>
            <a:ext cx="673743" cy="2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6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86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5386917" y="2926895"/>
            <a:ext cx="673743" cy="2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6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endParaRPr sz="86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5378442" y="2569465"/>
            <a:ext cx="673743" cy="2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6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86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5378442" y="2177011"/>
            <a:ext cx="673743" cy="2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63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86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/>
        </p:nvSpPr>
        <p:spPr>
          <a:xfrm>
            <a:off x="-839961" y="14798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-JP" sz="26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③ポテンシャルマップ</a:t>
            </a:r>
            <a:endParaRPr sz="26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2" name="Google Shape;202;p13"/>
          <p:cNvGraphicFramePr/>
          <p:nvPr/>
        </p:nvGraphicFramePr>
        <p:xfrm>
          <a:off x="497555" y="2269346"/>
          <a:ext cx="6805725" cy="3261130"/>
        </p:xfrm>
        <a:graphic>
          <a:graphicData uri="http://schemas.openxmlformats.org/drawingml/2006/table">
            <a:tbl>
              <a:tblPr>
                <a:noFill/>
                <a:tableStyleId>{7D31D084-8856-419A-99BC-3E84A5831264}</a:tableStyleId>
              </a:tblPr>
              <a:tblGrid>
                <a:gridCol w="74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事業部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製品種類</a:t>
                      </a:r>
                      <a:endParaRPr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自社製品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A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自社製品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B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自社製品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C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オプション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A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オプション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B</a:t>
                      </a:r>
                      <a:endParaRPr sz="11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5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事業A</a:t>
                      </a: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サービスA</a:t>
                      </a: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サービスB</a:t>
                      </a:r>
                      <a:endParaRPr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サービスC</a:t>
                      </a: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5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事業B</a:t>
                      </a: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サービスD</a:t>
                      </a: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サービスE</a:t>
                      </a: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サービスF</a:t>
                      </a: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サービスG</a:t>
                      </a: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事業C</a:t>
                      </a: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サービスH</a:t>
                      </a: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6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u="none" strike="noStrike" cap="none"/>
                        <a:t>サービスI</a:t>
                      </a: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 b="1" u="none" strike="noStrike" cap="none"/>
                        <a:t>合計</a:t>
                      </a:r>
                      <a:endParaRPr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03" name="Google Shape;203;p13"/>
          <p:cNvGraphicFramePr/>
          <p:nvPr/>
        </p:nvGraphicFramePr>
        <p:xfrm>
          <a:off x="7541575" y="2269346"/>
          <a:ext cx="2710425" cy="3249450"/>
        </p:xfrm>
        <a:graphic>
          <a:graphicData uri="http://schemas.openxmlformats.org/drawingml/2006/table">
            <a:tbl>
              <a:tblPr>
                <a:noFill/>
                <a:tableStyleId>{7D31D084-8856-419A-99BC-3E84A5831264}</a:tableStyleId>
              </a:tblPr>
              <a:tblGrid>
                <a:gridCol w="90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現在取引量</a:t>
                      </a:r>
                      <a:endParaRPr sz="11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現在商談中</a:t>
                      </a:r>
                      <a:endParaRPr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solidFill>
                            <a:schemeClr val="lt1"/>
                          </a:solidFill>
                        </a:rPr>
                        <a:t>将来見込</a:t>
                      </a:r>
                      <a:endParaRPr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/>
                    </a:p>
                  </a:txBody>
                  <a:tcPr marL="79375" marR="79375" marT="39675" marB="39675" anchor="ctr">
                    <a:lnL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4" name="Google Shape;204;p13"/>
          <p:cNvSpPr txBox="1"/>
          <p:nvPr/>
        </p:nvSpPr>
        <p:spPr>
          <a:xfrm>
            <a:off x="488944" y="1620452"/>
            <a:ext cx="7686816" cy="42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51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現在、取引量はXXX万だが、ポテンシャルとしては</a:t>
            </a:r>
            <a:r>
              <a:rPr lang="ja-JP" sz="215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r>
              <a:rPr lang="ja-JP" sz="151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万円以上の見込みがある</a:t>
            </a:r>
            <a:endParaRPr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1E9340-C4A2-ECA5-3F8B-5EE437EEEEFC}"/>
              </a:ext>
            </a:extLst>
          </p:cNvPr>
          <p:cNvSpPr txBox="1"/>
          <p:nvPr/>
        </p:nvSpPr>
        <p:spPr>
          <a:xfrm>
            <a:off x="497555" y="6053559"/>
            <a:ext cx="7186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ポテンシャルマップ作成のテンプレートは、以下のリンクから無料でコピーできます。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>
                <a:hlinkClick r:id="rId3"/>
              </a:rPr>
              <a:t>ポテンシャルマップ作成テンプレート（</a:t>
            </a:r>
            <a:r>
              <a:rPr kumimoji="1" lang="en-US" altLang="ja-JP" dirty="0">
                <a:hlinkClick r:id="rId3"/>
              </a:rPr>
              <a:t>Google</a:t>
            </a:r>
            <a:r>
              <a:rPr kumimoji="1" lang="ja-JP" altLang="en-US">
                <a:hlinkClick r:id="rId3"/>
              </a:rPr>
              <a:t>スプレッドシート形式）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/>
          <p:nvPr/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-JP" sz="26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④リレーションマップ</a:t>
            </a:r>
            <a:endParaRPr sz="26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14"/>
          <p:cNvCxnSpPr/>
          <p:nvPr/>
        </p:nvCxnSpPr>
        <p:spPr>
          <a:xfrm>
            <a:off x="4711706" y="3988143"/>
            <a:ext cx="0" cy="369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14"/>
          <p:cNvCxnSpPr/>
          <p:nvPr/>
        </p:nvCxnSpPr>
        <p:spPr>
          <a:xfrm>
            <a:off x="1106531" y="4558490"/>
            <a:ext cx="2397600" cy="1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456201" y="1173764"/>
            <a:ext cx="3746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ja-JP" sz="2100" b="1"/>
              <a:t>A社 リレーションマップ</a:t>
            </a:r>
            <a:endParaRPr sz="2100" b="1"/>
          </a:p>
        </p:txBody>
      </p:sp>
      <p:sp>
        <p:nvSpPr>
          <p:cNvPr id="215" name="Google Shape;215;p14"/>
          <p:cNvSpPr/>
          <p:nvPr/>
        </p:nvSpPr>
        <p:spPr>
          <a:xfrm>
            <a:off x="575644" y="5285418"/>
            <a:ext cx="1080600" cy="985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Bさん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Cさん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・・・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1770390" y="5285418"/>
            <a:ext cx="1080600" cy="985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Bさん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Cさん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・・・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2965137" y="5285418"/>
            <a:ext cx="1080600" cy="985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Bさん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Cさん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・・・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5359254" y="5285418"/>
            <a:ext cx="1080600" cy="985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Bさん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Cさん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・・・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575643" y="4738368"/>
            <a:ext cx="1080600" cy="384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A課Aさん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1770391" y="4738368"/>
            <a:ext cx="1080600" cy="384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B課Bさん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2965138" y="4738368"/>
            <a:ext cx="1080600" cy="384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C部Cさん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4159894" y="4332243"/>
            <a:ext cx="1080600" cy="790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・・・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5359255" y="4738368"/>
            <a:ext cx="1080600" cy="384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A課Aさん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1554105" y="5216012"/>
            <a:ext cx="170400" cy="16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488944" y="5179718"/>
            <a:ext cx="582900" cy="20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カウ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1554098" y="4669598"/>
            <a:ext cx="170400" cy="16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488944" y="4625491"/>
            <a:ext cx="582900" cy="20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影響者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2963495" y="3626147"/>
            <a:ext cx="1080600" cy="384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A部A様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/>
          <p:nvPr/>
        </p:nvSpPr>
        <p:spPr>
          <a:xfrm>
            <a:off x="2876796" y="3513270"/>
            <a:ext cx="582900" cy="205200"/>
          </a:xfrm>
          <a:prstGeom prst="rect">
            <a:avLst/>
          </a:prstGeom>
          <a:solidFill>
            <a:srgbClr val="F3CFCE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準決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2965144" y="4013945"/>
            <a:ext cx="1080600" cy="318300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Bさん 2022/05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提案同席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14"/>
          <p:cNvCxnSpPr>
            <a:stCxn id="230" idx="1"/>
            <a:endCxn id="220" idx="0"/>
          </p:cNvCxnSpPr>
          <p:nvPr/>
        </p:nvCxnSpPr>
        <p:spPr>
          <a:xfrm flipH="1">
            <a:off x="2310544" y="4173095"/>
            <a:ext cx="654600" cy="565200"/>
          </a:xfrm>
          <a:prstGeom prst="straightConnector1">
            <a:avLst/>
          </a:prstGeom>
          <a:noFill/>
          <a:ln w="19050" cap="flat" cmpd="sng">
            <a:solidFill>
              <a:srgbClr val="00818B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32" name="Google Shape;232;p14"/>
          <p:cNvSpPr/>
          <p:nvPr/>
        </p:nvSpPr>
        <p:spPr>
          <a:xfrm>
            <a:off x="1580043" y="4249303"/>
            <a:ext cx="934500" cy="237300"/>
          </a:xfrm>
          <a:prstGeom prst="wedgeRectCallout">
            <a:avLst>
              <a:gd name="adj1" fmla="val 63264"/>
              <a:gd name="adj2" fmla="val 20065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関係性が強い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4169189" y="3626147"/>
            <a:ext cx="1080600" cy="384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B部B様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4082489" y="3513270"/>
            <a:ext cx="582900" cy="205200"/>
          </a:xfrm>
          <a:prstGeom prst="rect">
            <a:avLst/>
          </a:prstGeom>
          <a:solidFill>
            <a:srgbClr val="F3CFCE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準決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5359255" y="3626143"/>
            <a:ext cx="1080600" cy="38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B224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C部C様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6554003" y="3626143"/>
            <a:ext cx="1080600" cy="38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B224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D部D様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7748750" y="3626143"/>
            <a:ext cx="1080600" cy="38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B224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E部E様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8943497" y="3626143"/>
            <a:ext cx="1080600" cy="38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B224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F部F様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6554003" y="4738368"/>
            <a:ext cx="1080600" cy="38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B224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B課Bさん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7748750" y="4738368"/>
            <a:ext cx="1080600" cy="38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B224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C部Cさん</a:t>
            </a:r>
            <a:endParaRPr sz="1000" b="1" i="0" u="none" strike="noStrike" cap="none" dirty="0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9438617" y="3140271"/>
            <a:ext cx="860700" cy="353400"/>
          </a:xfrm>
          <a:prstGeom prst="roundRect">
            <a:avLst>
              <a:gd name="adj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予算の取り</a:t>
            </a:r>
            <a:br>
              <a:rPr lang="ja-JP" sz="8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8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まとめはここ</a:t>
            </a:r>
            <a:endParaRPr sz="8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/>
          <p:nvPr/>
        </p:nvSpPr>
        <p:spPr>
          <a:xfrm rot="10800000">
            <a:off x="9823218" y="3485973"/>
            <a:ext cx="91500" cy="78900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4169193" y="2911668"/>
            <a:ext cx="3579600" cy="384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B22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代表取締役社長 A様 2022年に就任のプロパー</a:t>
            </a:r>
            <a:endParaRPr sz="10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7712719" y="2910269"/>
            <a:ext cx="1080600" cy="384300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Aさん 2022/05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提案同席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082493" y="2807993"/>
            <a:ext cx="860700" cy="20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意思決定者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7634600" y="6085225"/>
            <a:ext cx="26031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00" tIns="31800" rIns="31800" bIns="31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更新日：</a:t>
            </a:r>
            <a:r>
              <a:rPr lang="en-US" altLang="ja-JP" sz="800" b="1" dirty="0">
                <a:solidFill>
                  <a:schemeClr val="dk1"/>
                </a:solidFill>
              </a:rPr>
              <a:t>YYYY</a:t>
            </a:r>
            <a:r>
              <a:rPr lang="ja-JP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/XX/XX　担当：B</a:t>
            </a: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/>
          <p:nvPr/>
        </p:nvSpPr>
        <p:spPr>
          <a:xfrm>
            <a:off x="2757867" y="4669435"/>
            <a:ext cx="170400" cy="16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3955082" y="4244338"/>
            <a:ext cx="170400" cy="16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8705974" y="2826136"/>
            <a:ext cx="170400" cy="16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5318252" y="3513270"/>
            <a:ext cx="582900" cy="205200"/>
          </a:xfrm>
          <a:prstGeom prst="rect">
            <a:avLst/>
          </a:prstGeom>
          <a:solidFill>
            <a:srgbClr val="F3CFCE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準決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14"/>
          <p:cNvCxnSpPr/>
          <p:nvPr/>
        </p:nvCxnSpPr>
        <p:spPr>
          <a:xfrm>
            <a:off x="6507256" y="3284618"/>
            <a:ext cx="0" cy="176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14"/>
          <p:cNvCxnSpPr/>
          <p:nvPr/>
        </p:nvCxnSpPr>
        <p:spPr>
          <a:xfrm>
            <a:off x="3519506" y="3445644"/>
            <a:ext cx="0" cy="18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14"/>
          <p:cNvCxnSpPr/>
          <p:nvPr/>
        </p:nvCxnSpPr>
        <p:spPr>
          <a:xfrm>
            <a:off x="4711706" y="3445644"/>
            <a:ext cx="0" cy="18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" name="Google Shape;254;p14"/>
          <p:cNvCxnSpPr/>
          <p:nvPr/>
        </p:nvCxnSpPr>
        <p:spPr>
          <a:xfrm>
            <a:off x="5958981" y="3445644"/>
            <a:ext cx="0" cy="18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14"/>
          <p:cNvCxnSpPr/>
          <p:nvPr/>
        </p:nvCxnSpPr>
        <p:spPr>
          <a:xfrm>
            <a:off x="7094306" y="3445644"/>
            <a:ext cx="0" cy="18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14"/>
          <p:cNvCxnSpPr/>
          <p:nvPr/>
        </p:nvCxnSpPr>
        <p:spPr>
          <a:xfrm>
            <a:off x="8289056" y="3445644"/>
            <a:ext cx="0" cy="18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14"/>
          <p:cNvCxnSpPr/>
          <p:nvPr/>
        </p:nvCxnSpPr>
        <p:spPr>
          <a:xfrm>
            <a:off x="9362406" y="3445644"/>
            <a:ext cx="0" cy="18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14"/>
          <p:cNvCxnSpPr/>
          <p:nvPr/>
        </p:nvCxnSpPr>
        <p:spPr>
          <a:xfrm>
            <a:off x="3511401" y="3446342"/>
            <a:ext cx="5842800" cy="1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14"/>
          <p:cNvCxnSpPr>
            <a:stCxn id="230" idx="2"/>
            <a:endCxn id="221" idx="0"/>
          </p:cNvCxnSpPr>
          <p:nvPr/>
        </p:nvCxnSpPr>
        <p:spPr>
          <a:xfrm>
            <a:off x="3505444" y="4332245"/>
            <a:ext cx="0" cy="40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14"/>
          <p:cNvCxnSpPr/>
          <p:nvPr/>
        </p:nvCxnSpPr>
        <p:spPr>
          <a:xfrm>
            <a:off x="1115906" y="4552444"/>
            <a:ext cx="0" cy="18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14"/>
          <p:cNvCxnSpPr/>
          <p:nvPr/>
        </p:nvCxnSpPr>
        <p:spPr>
          <a:xfrm>
            <a:off x="2310681" y="4552444"/>
            <a:ext cx="0" cy="18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14"/>
          <p:cNvCxnSpPr/>
          <p:nvPr/>
        </p:nvCxnSpPr>
        <p:spPr>
          <a:xfrm>
            <a:off x="5967581" y="4004457"/>
            <a:ext cx="0" cy="73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14"/>
          <p:cNvCxnSpPr/>
          <p:nvPr/>
        </p:nvCxnSpPr>
        <p:spPr>
          <a:xfrm>
            <a:off x="7085656" y="4358163"/>
            <a:ext cx="0" cy="38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14"/>
          <p:cNvCxnSpPr/>
          <p:nvPr/>
        </p:nvCxnSpPr>
        <p:spPr>
          <a:xfrm>
            <a:off x="8289056" y="4358163"/>
            <a:ext cx="0" cy="38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14"/>
          <p:cNvCxnSpPr/>
          <p:nvPr/>
        </p:nvCxnSpPr>
        <p:spPr>
          <a:xfrm>
            <a:off x="5965406" y="4364118"/>
            <a:ext cx="2330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" name="Google Shape;266;p14"/>
          <p:cNvSpPr txBox="1"/>
          <p:nvPr/>
        </p:nvSpPr>
        <p:spPr>
          <a:xfrm rot="10800000">
            <a:off x="5232209" y="2019108"/>
            <a:ext cx="62400" cy="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00" tIns="31800" rIns="31800" bIns="31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>
            <a:off x="4234487" y="1121119"/>
            <a:ext cx="1060120" cy="193099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意思決定者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4242762" y="1645647"/>
            <a:ext cx="1060120" cy="197514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意思決定影響者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4231275" y="1910118"/>
            <a:ext cx="1060120" cy="197514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カウンター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7227195" y="1388938"/>
            <a:ext cx="170400" cy="16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7227195" y="1656756"/>
            <a:ext cx="170400" cy="16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7227195" y="1924575"/>
            <a:ext cx="170400" cy="16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9337870" y="1109663"/>
            <a:ext cx="970695" cy="344489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Aさん 2022/05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提案同席</a:t>
            </a: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9372731" y="1676693"/>
            <a:ext cx="935834" cy="206349"/>
          </a:xfrm>
          <a:prstGeom prst="wedgeRectCallout">
            <a:avLst>
              <a:gd name="adj1" fmla="val 61171"/>
              <a:gd name="adj2" fmla="val 47459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コメント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7227195" y="1121120"/>
            <a:ext cx="170400" cy="16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4234487" y="1381176"/>
            <a:ext cx="1060120" cy="197514"/>
          </a:xfrm>
          <a:prstGeom prst="rect">
            <a:avLst/>
          </a:prstGeom>
          <a:solidFill>
            <a:srgbClr val="F3CFCE"/>
          </a:solidFill>
          <a:ln w="25400" cap="flat" cmpd="sng">
            <a:solidFill>
              <a:srgbClr val="F3CF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準意思決定者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14"/>
          <p:cNvCxnSpPr/>
          <p:nvPr/>
        </p:nvCxnSpPr>
        <p:spPr>
          <a:xfrm>
            <a:off x="8888296" y="1199620"/>
            <a:ext cx="0" cy="574287"/>
          </a:xfrm>
          <a:prstGeom prst="straightConnector1">
            <a:avLst/>
          </a:prstGeom>
          <a:noFill/>
          <a:ln w="19050" cap="flat" cmpd="sng">
            <a:solidFill>
              <a:srgbClr val="00818B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8" name="Google Shape;278;p14"/>
          <p:cNvCxnSpPr/>
          <p:nvPr/>
        </p:nvCxnSpPr>
        <p:spPr>
          <a:xfrm>
            <a:off x="8691806" y="1217668"/>
            <a:ext cx="0" cy="550947"/>
          </a:xfrm>
          <a:prstGeom prst="straightConnector1">
            <a:avLst/>
          </a:prstGeom>
          <a:noFill/>
          <a:ln w="19050" cap="flat" cmpd="sng">
            <a:solidFill>
              <a:srgbClr val="00818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9" name="Google Shape;279;p14"/>
          <p:cNvSpPr txBox="1"/>
          <p:nvPr/>
        </p:nvSpPr>
        <p:spPr>
          <a:xfrm>
            <a:off x="5240781" y="1113985"/>
            <a:ext cx="1797000" cy="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…最終的な意思決定者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 txBox="1"/>
          <p:nvPr/>
        </p:nvSpPr>
        <p:spPr>
          <a:xfrm>
            <a:off x="5247021" y="1359938"/>
            <a:ext cx="1946400" cy="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…意思決定メンバーの1人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5251080" y="1605891"/>
            <a:ext cx="1999169" cy="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…意思決定に強い影響を与える人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4"/>
          <p:cNvSpPr txBox="1"/>
          <p:nvPr/>
        </p:nvSpPr>
        <p:spPr>
          <a:xfrm>
            <a:off x="5260871" y="1883042"/>
            <a:ext cx="1883474" cy="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…普段意思疎通をとっている人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4"/>
          <p:cNvSpPr txBox="1"/>
          <p:nvPr/>
        </p:nvSpPr>
        <p:spPr>
          <a:xfrm>
            <a:off x="7397595" y="1065453"/>
            <a:ext cx="1222500" cy="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…強い推進者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7397595" y="1335484"/>
            <a:ext cx="1176000" cy="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…好意的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7397595" y="1605515"/>
            <a:ext cx="1566900" cy="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…ニュートラル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4"/>
          <p:cNvSpPr txBox="1"/>
          <p:nvPr/>
        </p:nvSpPr>
        <p:spPr>
          <a:xfrm>
            <a:off x="7397595" y="1875547"/>
            <a:ext cx="1566900" cy="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…敵対的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8412578" y="1884601"/>
            <a:ext cx="773100" cy="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関係性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9213284" y="1887565"/>
            <a:ext cx="1213500" cy="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補足や留意事項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9160070" y="1418435"/>
            <a:ext cx="1429800" cy="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75" tIns="49675" rIns="99375" bIns="49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弊社役員との接点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/>
          <p:nvPr/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-JP" sz="26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⑤アクションプラン</a:t>
            </a:r>
            <a:endParaRPr sz="26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822451" y="2866214"/>
            <a:ext cx="2844000" cy="1664700"/>
          </a:xfrm>
          <a:prstGeom prst="roundRect">
            <a:avLst>
              <a:gd name="adj" fmla="val 2381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3881964" y="2866214"/>
            <a:ext cx="2844000" cy="1664700"/>
          </a:xfrm>
          <a:prstGeom prst="roundRect">
            <a:avLst>
              <a:gd name="adj" fmla="val 2381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6941476" y="2866214"/>
            <a:ext cx="2844000" cy="1664700"/>
          </a:xfrm>
          <a:prstGeom prst="roundRect">
            <a:avLst>
              <a:gd name="adj" fmla="val 2381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1002450" y="3026393"/>
            <a:ext cx="2579325" cy="117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t" anchorCtr="0">
            <a:spAutoFit/>
          </a:bodyPr>
          <a:lstStyle/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部内で3名以上と新たに面談実施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A部向けの仮説提案を作成し</a:t>
            </a:r>
            <a:b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提示してフィードバックを</a:t>
            </a:r>
            <a:b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もらっている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4061965" y="3026393"/>
            <a:ext cx="2484000" cy="145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t" anchorCtr="0">
            <a:spAutoFit/>
          </a:bodyPr>
          <a:lstStyle/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他部署を紹介を頂く(2部署)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仮説提案について、</a:t>
            </a:r>
            <a:b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担当者（カウンター）からは「採用したい」の言葉をいただいている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 txBox="1"/>
          <p:nvPr/>
        </p:nvSpPr>
        <p:spPr>
          <a:xfrm>
            <a:off x="7121479" y="3026393"/>
            <a:ext cx="2484000" cy="145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t" anchorCtr="0">
            <a:spAutoFit/>
          </a:bodyPr>
          <a:lstStyle/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決裁関与者、キーパーソンが把握できている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キーパーソンに対して役員同席の面談ができており、提案合意を得ている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6515546" y="1581960"/>
            <a:ext cx="3420000" cy="474600"/>
          </a:xfrm>
          <a:prstGeom prst="homePlate">
            <a:avLst>
              <a:gd name="adj" fmla="val 50000"/>
            </a:avLst>
          </a:prstGeom>
          <a:solidFill>
            <a:srgbClr val="1B224C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3610822" y="1581960"/>
            <a:ext cx="3420000" cy="474600"/>
          </a:xfrm>
          <a:prstGeom prst="homePlate">
            <a:avLst>
              <a:gd name="adj" fmla="val 50000"/>
            </a:avLst>
          </a:prstGeom>
          <a:solidFill>
            <a:srgbClr val="1B224C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822451" y="1581290"/>
            <a:ext cx="3420000" cy="474600"/>
          </a:xfrm>
          <a:prstGeom prst="homePlate">
            <a:avLst>
              <a:gd name="adj" fmla="val 50000"/>
            </a:avLst>
          </a:prstGeom>
          <a:solidFill>
            <a:srgbClr val="1B224C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>
            <a:off x="1349776" y="1660910"/>
            <a:ext cx="22320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1ヶ月目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 txBox="1"/>
          <p:nvPr/>
        </p:nvSpPr>
        <p:spPr>
          <a:xfrm>
            <a:off x="4350210" y="1660910"/>
            <a:ext cx="22320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2ヶ月目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 txBox="1"/>
          <p:nvPr/>
        </p:nvSpPr>
        <p:spPr>
          <a:xfrm>
            <a:off x="7138580" y="1660910"/>
            <a:ext cx="22320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3ヶ月目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 txBox="1"/>
          <p:nvPr/>
        </p:nvSpPr>
        <p:spPr>
          <a:xfrm>
            <a:off x="822451" y="2230538"/>
            <a:ext cx="28440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9"/>
              </a:spcBef>
              <a:spcAft>
                <a:spcPts val="369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ja-JP" sz="1477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A部との接点強化</a:t>
            </a:r>
            <a:endParaRPr sz="1477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3881965" y="2230538"/>
            <a:ext cx="28440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9"/>
              </a:spcBef>
              <a:spcAft>
                <a:spcPts val="369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ja-JP" sz="1477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他部署やグループ会社の開拓</a:t>
            </a:r>
            <a:endParaRPr sz="1477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 txBox="1"/>
          <p:nvPr/>
        </p:nvSpPr>
        <p:spPr>
          <a:xfrm>
            <a:off x="6941477" y="2230538"/>
            <a:ext cx="28440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9"/>
              </a:spcBef>
              <a:spcAft>
                <a:spcPts val="369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ja-JP" sz="1477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キーパーソンの特定と提案合意</a:t>
            </a:r>
            <a:endParaRPr sz="1477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822451" y="4768839"/>
            <a:ext cx="8963100" cy="1300800"/>
          </a:xfrm>
          <a:prstGeom prst="roundRect">
            <a:avLst>
              <a:gd name="adj" fmla="val 350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 txBox="1"/>
          <p:nvPr/>
        </p:nvSpPr>
        <p:spPr>
          <a:xfrm>
            <a:off x="3961785" y="5092022"/>
            <a:ext cx="5380060" cy="5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3429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他部署を紹介いただくためのの手段が浮かばない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案件を増やすためのアプローチの方向性について意見をもらいたい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1260742" y="5141948"/>
            <a:ext cx="2261046" cy="550938"/>
          </a:xfrm>
          <a:prstGeom prst="roundRect">
            <a:avLst>
              <a:gd name="adj" fmla="val 46662"/>
            </a:avLst>
          </a:prstGeom>
          <a:solidFill>
            <a:schemeClr val="accent1"/>
          </a:solidFill>
          <a:ln w="25400" cap="flat" cmpd="sng">
            <a:solidFill>
              <a:srgbClr val="0B0E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リスク解消の相談事項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488935" y="3099861"/>
            <a:ext cx="9713942" cy="135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50" tIns="38850" rIns="38850" bIns="3885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56"/>
              <a:buNone/>
            </a:pPr>
            <a:r>
              <a:rPr lang="ja-JP"/>
              <a:t>アカウントプラン説明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102"/>
              <a:buNone/>
            </a:pPr>
            <a:r>
              <a:rPr lang="ja-JP"/>
              <a:t>なぜアカウントプランをつくるのか？</a:t>
            </a:r>
            <a:endParaRPr/>
          </a:p>
        </p:txBody>
      </p:sp>
      <p:pic>
        <p:nvPicPr>
          <p:cNvPr id="81" name="Google Shape;81;p3" descr="ダイアグラム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 b="7125"/>
          <a:stretch/>
        </p:blipFill>
        <p:spPr>
          <a:xfrm>
            <a:off x="1459706" y="1917566"/>
            <a:ext cx="7772400" cy="509194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88944" y="1103511"/>
            <a:ext cx="9714000" cy="992100"/>
          </a:xfrm>
          <a:prstGeom prst="rect">
            <a:avLst/>
          </a:prstGeom>
          <a:noFill/>
          <a:ln w="317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117400" rIns="78275" bIns="39125" anchor="ctr" anchorCtr="0">
            <a:norm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None/>
            </a:pPr>
            <a:r>
              <a:rPr lang="ja-JP"/>
              <a:t>アカウントプランは、ゴールを目指す地図であり、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None/>
            </a:pPr>
            <a:r>
              <a:rPr lang="ja-JP"/>
              <a:t>「やること・やらないこと」を決める、リソース配分の計画書です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/>
        </p:nvSpPr>
        <p:spPr>
          <a:xfrm>
            <a:off x="-844262" y="207672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-JP" sz="26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アカウントプラン基本の5枚</a:t>
            </a:r>
            <a:endParaRPr sz="26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488944" y="1103806"/>
            <a:ext cx="9714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下記の流れに沿って作成します</a:t>
            </a:r>
            <a:endParaRPr sz="17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情報の羅列ではなく、ストーリー性と一貫性を持たせます</a:t>
            </a:r>
            <a:endParaRPr sz="17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4" descr="タイムライ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 b="7046"/>
          <a:stretch/>
        </p:blipFill>
        <p:spPr>
          <a:xfrm>
            <a:off x="1103772" y="1857706"/>
            <a:ext cx="8484268" cy="5104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/>
        </p:nvSpPr>
        <p:spPr>
          <a:xfrm>
            <a:off x="-844262" y="207672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6" name="Google Shape;96;p5"/>
          <p:cNvGraphicFramePr/>
          <p:nvPr/>
        </p:nvGraphicFramePr>
        <p:xfrm>
          <a:off x="488944" y="3392837"/>
          <a:ext cx="9714125" cy="3214500"/>
        </p:xfrm>
        <a:graphic>
          <a:graphicData uri="http://schemas.openxmlformats.org/drawingml/2006/table">
            <a:tbl>
              <a:tblPr>
                <a:noFill/>
                <a:tableStyleId>{317647A4-73D6-4915-ACF2-4802C88C27ED}</a:tableStyleId>
              </a:tblPr>
              <a:tblGrid>
                <a:gridCol w="187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主要事業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事業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1（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どこに、何を、どのように提供しているか等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）</a:t>
                      </a:r>
                      <a:endParaRPr sz="1300" b="1" u="none" strike="noStrike" cap="none"/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事業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事業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1300" b="1" u="none" strike="noStrike" cap="none"/>
                    </a:p>
                  </a:txBody>
                  <a:tcPr marL="155425" marR="116575" marT="119050" marB="1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主要競合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競合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1（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シェア、売上規模、最近の</a:t>
                      </a:r>
                      <a:r>
                        <a:rPr lang="ja-JP" sz="1300" b="1">
                          <a:solidFill>
                            <a:schemeClr val="dk1"/>
                          </a:solidFill>
                        </a:rPr>
                        <a:t>トピックス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等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）</a:t>
                      </a:r>
                      <a:endParaRPr sz="1300" b="1" u="none" strike="noStrike" cap="none" dirty="0"/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競合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sz="1300" b="1" u="none" strike="noStrike" cap="none" dirty="0"/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競合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1300" b="1" i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55425" marR="116575" marT="119050" marB="1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主要顧客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主要顧客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1（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どの属性の、どのような課題を持っている人か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）</a:t>
                      </a:r>
                      <a:r>
                        <a:rPr lang="ja-JP" sz="1100" b="1" i="0" u="none" strike="noStrike" cap="none">
                          <a:solidFill>
                            <a:schemeClr val="dk1"/>
                          </a:solidFill>
                        </a:rPr>
                        <a:t>※toCの場合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主要顧客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2（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業種、売上規模等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）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※toBの場合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主要顧客</a:t>
                      </a: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55425" marR="116575" marT="119050" marB="1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7" name="Google Shape;97;p5"/>
          <p:cNvGraphicFramePr/>
          <p:nvPr/>
        </p:nvGraphicFramePr>
        <p:xfrm>
          <a:off x="488944" y="1896778"/>
          <a:ext cx="9714125" cy="1272750"/>
        </p:xfrm>
        <a:graphic>
          <a:graphicData uri="http://schemas.openxmlformats.org/drawingml/2006/table">
            <a:tbl>
              <a:tblPr>
                <a:noFill/>
                <a:tableStyleId>{317647A4-73D6-4915-ACF2-4802C88C27ED}</a:tableStyleId>
              </a:tblPr>
              <a:tblGrid>
                <a:gridCol w="18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企業名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株式会社〇〇〇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売上高・利益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過去3年間推移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X,000億円/X00億円(2021年3月期)</a:t>
                      </a:r>
                      <a:endParaRPr sz="1500" b="1" u="none" strike="noStrike" cap="none"/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X,000億円/X00億円(2022年3月期)</a:t>
                      </a:r>
                      <a:endParaRPr sz="1500" b="1" u="none" strike="noStrike" cap="none"/>
                    </a:p>
                    <a:p>
                      <a:pPr marL="190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X,000億円/X00億円(2023年3月期)</a:t>
                      </a:r>
                      <a:endParaRPr sz="1500" b="1" u="none" strike="noStrike" cap="none"/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業界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〇〇〇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業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従業員数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725" marR="77725" marT="79375" marB="7937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300" b="1" u="none" strike="noStrike" cap="none">
                          <a:solidFill>
                            <a:schemeClr val="dk1"/>
                          </a:solidFill>
                        </a:rPr>
                        <a:t>〇〇〇</a:t>
                      </a:r>
                      <a:r>
                        <a:rPr lang="ja-JP" sz="1300" b="1" i="0" u="none" strike="noStrike" cap="none">
                          <a:solidFill>
                            <a:schemeClr val="dk1"/>
                          </a:solidFill>
                        </a:rPr>
                        <a:t>名</a:t>
                      </a:r>
                      <a:endParaRPr sz="1500" b="1" u="none" strike="noStrike" cap="none"/>
                    </a:p>
                  </a:txBody>
                  <a:tcPr marL="77725" marR="77725" marT="79375" marB="793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8" name="Google Shape;98;p5"/>
          <p:cNvSpPr txBox="1"/>
          <p:nvPr/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-JP" sz="26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①顧客概要</a:t>
            </a:r>
            <a:endParaRPr sz="26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488944" y="1103806"/>
            <a:ext cx="9714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顧客概要は1枚で事実ベースの情報を元に作成します</a:t>
            </a:r>
            <a:endParaRPr sz="17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/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-JP" sz="26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②目的と方向性</a:t>
            </a:r>
            <a:endParaRPr sz="26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6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 b="7487"/>
          <a:stretch/>
        </p:blipFill>
        <p:spPr>
          <a:xfrm>
            <a:off x="558546" y="1648385"/>
            <a:ext cx="9644323" cy="540519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/>
          <p:nvPr/>
        </p:nvSpPr>
        <p:spPr>
          <a:xfrm>
            <a:off x="488944" y="1103806"/>
            <a:ext cx="9714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LTV最大化を目指す為、数年後の状態やおおまかな方向性を整理します</a:t>
            </a:r>
            <a:endParaRPr sz="17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お客様への行動も変わり、社内でのフォローもしやすくなります</a:t>
            </a:r>
            <a:endParaRPr sz="17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/>
        </p:nvSpPr>
        <p:spPr>
          <a:xfrm>
            <a:off x="-839961" y="14798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-382364" y="102100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849" y="1966765"/>
            <a:ext cx="8854303" cy="3355092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7"/>
          <p:cNvSpPr txBox="1"/>
          <p:nvPr/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-JP" sz="26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③ポテンシャルマップ</a:t>
            </a:r>
            <a:endParaRPr sz="26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488944" y="1103806"/>
            <a:ext cx="9714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どれぐらいのLTVが見込めるか、整理して示します</a:t>
            </a:r>
            <a:endParaRPr sz="17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自身のプランニング以外にも、他者からのフォローも受けやすくなります</a:t>
            </a:r>
            <a:endParaRPr sz="17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918955" y="5558067"/>
            <a:ext cx="8854500" cy="1492727"/>
          </a:xfrm>
          <a:prstGeom prst="roundRect">
            <a:avLst>
              <a:gd name="adj" fmla="val 350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3038250" y="5739138"/>
            <a:ext cx="6127784" cy="11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342900" marR="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ja-JP" sz="11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その企業のサービスカテゴリ、または組織を縦軸に、自社サービス名を横軸に記載する</a:t>
            </a:r>
            <a:br>
              <a:rPr lang="ja-JP" sz="11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1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（縦軸は自社の商品・サービスの売り方を踏まえて、管理しやすいほうを選ぶ）</a:t>
            </a:r>
            <a:endParaRPr sz="11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ja-JP" sz="11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既契約、現在商談中、将来見込み(ある程度の推測も含め)を記載し色分けする</a:t>
            </a:r>
            <a:endParaRPr sz="11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ja-JP" sz="11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右の表に転記し、合計を出しておく</a:t>
            </a:r>
            <a:endParaRPr sz="11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ja-JP" sz="11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表題欄に現在XX、将来XXの見込みがあると記載を行う</a:t>
            </a:r>
            <a:endParaRPr sz="11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1980829" y="5844980"/>
            <a:ext cx="900000" cy="91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手順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/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-JP" sz="26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④リレーションマップ</a:t>
            </a:r>
            <a:endParaRPr sz="26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488944" y="1103806"/>
            <a:ext cx="9714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自社と顧客、または顧客内での関係性や役割をマッピングします</a:t>
            </a:r>
            <a:endParaRPr sz="17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正しいアクションを打つ為には必須です</a:t>
            </a:r>
            <a:endParaRPr sz="17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B7999D1A-F992-AABC-F2B7-E092271FE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49" y="2005784"/>
            <a:ext cx="9402195" cy="48001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/>
        </p:nvSpPr>
        <p:spPr>
          <a:xfrm>
            <a:off x="488944" y="296778"/>
            <a:ext cx="971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50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-JP" sz="26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⑤アクションプラン</a:t>
            </a:r>
            <a:endParaRPr sz="26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488944" y="1103806"/>
            <a:ext cx="9714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1ヶ月後、2ヶ月後、3ヶ月後に計測可能な目標を設定します</a:t>
            </a:r>
            <a:endParaRPr sz="17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実行にあたり、社内に依頼事項を投げます</a:t>
            </a:r>
            <a:endParaRPr sz="17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789400" y="3439091"/>
            <a:ext cx="2844000" cy="1664700"/>
          </a:xfrm>
          <a:prstGeom prst="roundRect">
            <a:avLst>
              <a:gd name="adj" fmla="val 2381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3848913" y="3439091"/>
            <a:ext cx="2844000" cy="1664700"/>
          </a:xfrm>
          <a:prstGeom prst="roundRect">
            <a:avLst>
              <a:gd name="adj" fmla="val 2381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6908425" y="3439091"/>
            <a:ext cx="2844000" cy="1664700"/>
          </a:xfrm>
          <a:prstGeom prst="roundRect">
            <a:avLst>
              <a:gd name="adj" fmla="val 2381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969399" y="3599270"/>
            <a:ext cx="2579325" cy="117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t" anchorCtr="0">
            <a:spAutoFit/>
          </a:bodyPr>
          <a:lstStyle/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部内で3名以上と新たに面談実施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A部向けの仮説提案を作成し</a:t>
            </a:r>
            <a:b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提示してフィードバックを</a:t>
            </a:r>
            <a:b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もらっている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4028914" y="3599270"/>
            <a:ext cx="2484000" cy="145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t" anchorCtr="0">
            <a:spAutoFit/>
          </a:bodyPr>
          <a:lstStyle/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他部署を紹介を頂く(2部署)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仮説提案について、</a:t>
            </a:r>
            <a:b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担当者（カウンター）からは「採用したい」の言葉をいただいている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7088428" y="3599270"/>
            <a:ext cx="2484000" cy="145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t" anchorCtr="0">
            <a:spAutoFit/>
          </a:bodyPr>
          <a:lstStyle/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決裁関与者、キーパーソンが把握できている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1C50"/>
              </a:buClr>
              <a:buSzPts val="1200"/>
              <a:buFont typeface="Noto Sans Symbol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キーパーソンに対して役員同席の面談ができており、提案合意を得ている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6482495" y="2154837"/>
            <a:ext cx="3420000" cy="474600"/>
          </a:xfrm>
          <a:prstGeom prst="homePlate">
            <a:avLst>
              <a:gd name="adj" fmla="val 50000"/>
            </a:avLst>
          </a:prstGeom>
          <a:solidFill>
            <a:srgbClr val="1B224C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3577771" y="2154837"/>
            <a:ext cx="3420000" cy="474600"/>
          </a:xfrm>
          <a:prstGeom prst="homePlate">
            <a:avLst>
              <a:gd name="adj" fmla="val 50000"/>
            </a:avLst>
          </a:prstGeom>
          <a:solidFill>
            <a:srgbClr val="1B224C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789400" y="2154167"/>
            <a:ext cx="3420000" cy="474600"/>
          </a:xfrm>
          <a:prstGeom prst="homePlate">
            <a:avLst>
              <a:gd name="adj" fmla="val 50000"/>
            </a:avLst>
          </a:prstGeom>
          <a:solidFill>
            <a:srgbClr val="1B224C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endParaRPr sz="1662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1316725" y="2233787"/>
            <a:ext cx="22320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1ヶ月目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4317159" y="2233787"/>
            <a:ext cx="22320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2ヶ月目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7105529" y="2233787"/>
            <a:ext cx="22320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3ヶ月目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789400" y="2803415"/>
            <a:ext cx="28440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9"/>
              </a:spcBef>
              <a:spcAft>
                <a:spcPts val="369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ja-JP" sz="1477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A部との接点強化</a:t>
            </a:r>
            <a:endParaRPr sz="1477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3848914" y="2803415"/>
            <a:ext cx="28440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9"/>
              </a:spcBef>
              <a:spcAft>
                <a:spcPts val="369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ja-JP" sz="1477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他部署やグループ会社の開拓</a:t>
            </a:r>
            <a:endParaRPr sz="1477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6908426" y="2803415"/>
            <a:ext cx="28440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225" tIns="33225" rIns="33225" bIns="3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9"/>
              </a:spcBef>
              <a:spcAft>
                <a:spcPts val="369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ja-JP" sz="1477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キーパーソンの特定と提案合意</a:t>
            </a:r>
            <a:endParaRPr sz="1477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789400" y="5341716"/>
            <a:ext cx="8963100" cy="1300800"/>
          </a:xfrm>
          <a:prstGeom prst="roundRect">
            <a:avLst>
              <a:gd name="adj" fmla="val 350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9375" tIns="49675" rIns="993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3928734" y="5664899"/>
            <a:ext cx="5380060" cy="5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3429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他部署を紹介いただくためのの手段が浮かばない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</a:pPr>
            <a:r>
              <a:rPr lang="ja-JP" sz="1200" b="1" i="0" u="none" strike="noStrike" cap="none">
                <a:solidFill>
                  <a:srgbClr val="1B224C"/>
                </a:solidFill>
                <a:latin typeface="Arial"/>
                <a:ea typeface="Arial"/>
                <a:cs typeface="Arial"/>
                <a:sym typeface="Arial"/>
              </a:rPr>
              <a:t>案件を増やすためのアプローチの方向性について意見をもらいたい</a:t>
            </a:r>
            <a:endParaRPr sz="1200" b="1" i="0" u="none" strike="noStrike" cap="none">
              <a:solidFill>
                <a:srgbClr val="1B22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227691" y="5714825"/>
            <a:ext cx="2261046" cy="550938"/>
          </a:xfrm>
          <a:prstGeom prst="roundRect">
            <a:avLst>
              <a:gd name="adj" fmla="val 46662"/>
            </a:avLst>
          </a:prstGeom>
          <a:solidFill>
            <a:schemeClr val="accent1"/>
          </a:solidFill>
          <a:ln w="25400" cap="flat" cmpd="sng">
            <a:solidFill>
              <a:srgbClr val="0B0E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リスク解消の相談事項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SAIRU2023">
      <a:dk1>
        <a:srgbClr val="1B224C"/>
      </a:dk1>
      <a:lt1>
        <a:srgbClr val="FFFFFF"/>
      </a:lt1>
      <a:dk2>
        <a:srgbClr val="1B224C"/>
      </a:dk2>
      <a:lt2>
        <a:srgbClr val="FFFFFF"/>
      </a:lt2>
      <a:accent1>
        <a:srgbClr val="1B224C"/>
      </a:accent1>
      <a:accent2>
        <a:srgbClr val="AA312D"/>
      </a:accent2>
      <a:accent3>
        <a:srgbClr val="AFAFAF"/>
      </a:accent3>
      <a:accent4>
        <a:srgbClr val="141400"/>
      </a:accent4>
      <a:accent5>
        <a:srgbClr val="00A9EF"/>
      </a:accent5>
      <a:accent6>
        <a:srgbClr val="00ACBA"/>
      </a:accent6>
      <a:hlink>
        <a:srgbClr val="00ACBA"/>
      </a:hlink>
      <a:folHlink>
        <a:srgbClr val="00AC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1269</Words>
  <Application>Microsoft Macintosh PowerPoint</Application>
  <PresentationFormat>ユーザー設定</PresentationFormat>
  <Paragraphs>227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Noto Sans Symbols</vt:lpstr>
      <vt:lpstr>Arial</vt:lpstr>
      <vt:lpstr>Noto Sans</vt:lpstr>
      <vt:lpstr>MS PGothic</vt:lpstr>
      <vt:lpstr>テーマ1</vt:lpstr>
      <vt:lpstr>PowerPoint プレゼンテーション</vt:lpstr>
      <vt:lpstr>アカウントプラン説明</vt:lpstr>
      <vt:lpstr>なぜアカウントプランをつくるのか？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アカウントプラン雛形</vt:lpstr>
      <vt:lpstr>PowerPoint プレゼンテーション</vt:lpstr>
      <vt:lpstr>PowerPoint プレゼンテーション</vt:lpstr>
      <vt:lpstr>PowerPoint プレゼンテーション</vt:lpstr>
      <vt:lpstr>A社 リレーションマップ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水谷 真智子</cp:lastModifiedBy>
  <cp:revision>5</cp:revision>
  <dcterms:modified xsi:type="dcterms:W3CDTF">2024-08-16T00:55:33Z</dcterms:modified>
  <cp:category/>
</cp:coreProperties>
</file>