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24" r:id="rId3"/>
    <p:sldId id="327" r:id="rId4"/>
    <p:sldId id="325" r:id="rId5"/>
    <p:sldId id="326" r:id="rId6"/>
    <p:sldId id="328" r:id="rId7"/>
    <p:sldId id="329" r:id="rId8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表紙" id="{E1CBCFB7-9115-394E-BD30-50E4761424F6}">
          <p14:sldIdLst>
            <p14:sldId id="256"/>
          </p14:sldIdLst>
        </p14:section>
        <p14:section name="フォーマット1" id="{EF83AFCC-4FAC-2248-8D39-17A68D156345}">
          <p14:sldIdLst>
            <p14:sldId id="324"/>
          </p14:sldIdLst>
        </p14:section>
        <p14:section name="フォーマット2" id="{D9E299BC-B9A7-CF4B-B02B-5102D2F2410C}">
          <p14:sldIdLst>
            <p14:sldId id="327"/>
          </p14:sldIdLst>
        </p14:section>
        <p14:section name="フォーマット3" id="{B1A8C888-2CDD-3943-8F03-CD1137013BCA}">
          <p14:sldIdLst>
            <p14:sldId id="325"/>
          </p14:sldIdLst>
        </p14:section>
        <p14:section name="フォーマット4" id="{C6A4988D-BF7D-444F-8B5E-35A6309C31B6}">
          <p14:sldIdLst>
            <p14:sldId id="326"/>
          </p14:sldIdLst>
        </p14:section>
        <p14:section name="フォーマット5" id="{BC41245E-0947-1D43-BABA-72A4EA353A77}">
          <p14:sldIdLst>
            <p14:sldId id="328"/>
          </p14:sldIdLst>
        </p14:section>
        <p14:section name="例：人材業界の与件整理フォーマット" id="{9D9122E4-9FE7-8C47-A45B-A23D0F1D3C21}">
          <p14:sldIdLst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754" userDrawn="1">
          <p15:clr>
            <a:srgbClr val="A4A3A4"/>
          </p15:clr>
        </p15:guide>
        <p15:guide id="4" pos="285" userDrawn="1">
          <p15:clr>
            <a:srgbClr val="A4A3A4"/>
          </p15:clr>
        </p15:guide>
        <p15:guide id="5" pos="5955" userDrawn="1">
          <p15:clr>
            <a:srgbClr val="A4A3A4"/>
          </p15:clr>
        </p15:guide>
        <p15:guide id="6" pos="2939" userDrawn="1">
          <p15:clr>
            <a:srgbClr val="A4A3A4"/>
          </p15:clr>
        </p15:guide>
        <p15:guide id="7" pos="3301" userDrawn="1">
          <p15:clr>
            <a:srgbClr val="A4A3A4"/>
          </p15:clr>
        </p15:guide>
        <p15:guide id="8" orient="horz" pos="38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24C"/>
    <a:srgbClr val="9E9E9E"/>
    <a:srgbClr val="46BDC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6692" autoAdjust="0"/>
  </p:normalViewPr>
  <p:slideViewPr>
    <p:cSldViewPr snapToGrid="0">
      <p:cViewPr varScale="1">
        <p:scale>
          <a:sx n="118" d="100"/>
          <a:sy n="118" d="100"/>
        </p:scale>
        <p:origin x="216" y="496"/>
      </p:cViewPr>
      <p:guideLst>
        <p:guide orient="horz" pos="2160"/>
        <p:guide pos="3120"/>
        <p:guide orient="horz" pos="754"/>
        <p:guide pos="285"/>
        <p:guide pos="5955"/>
        <p:guide pos="2939"/>
        <p:guide pos="3301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59E0A-ACBD-4CF7-8A31-1B8A81F76E98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BFCD4-BAA7-4E78-A0D6-0F5C06B8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7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3428-CE8D-7941-AE55-D4672B0448F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814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BFCD4-BAA7-4E78-A0D6-0F5C06B8FE8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57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8"/>
          <p:cNvSpPr/>
          <p:nvPr/>
        </p:nvSpPr>
        <p:spPr>
          <a:xfrm>
            <a:off x="1" y="0"/>
            <a:ext cx="9905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223" y="5104941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8"/>
          <p:cNvSpPr txBox="1"/>
          <p:nvPr/>
        </p:nvSpPr>
        <p:spPr>
          <a:xfrm>
            <a:off x="3037841" y="5255588"/>
            <a:ext cx="5923281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altLang="en-US" sz="16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8"/>
          <p:cNvSpPr/>
          <p:nvPr/>
        </p:nvSpPr>
        <p:spPr>
          <a:xfrm>
            <a:off x="2" y="0"/>
            <a:ext cx="95794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8"/>
          <p:cNvSpPr txBox="1">
            <a:spLocks noGrp="1"/>
          </p:cNvSpPr>
          <p:nvPr>
            <p:ph type="body" idx="1"/>
          </p:nvPr>
        </p:nvSpPr>
        <p:spPr>
          <a:xfrm>
            <a:off x="1092201" y="1989138"/>
            <a:ext cx="8110539" cy="276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34290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chemeClr val="accent1"/>
                </a:solidFill>
              </a:defRPr>
            </a:lvl1pPr>
            <a:lvl2pPr marL="685800" lvl="1" indent="-17145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2pPr>
            <a:lvl3pPr marL="1028700" lvl="2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371600" lvl="3" indent="-171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4pPr>
            <a:lvl5pPr marL="1714500" lvl="4" indent="-171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5pPr>
            <a:lvl6pPr marL="2057400" lvl="5" indent="-171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6pPr>
            <a:lvl7pPr marL="2400300" lvl="6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2743200" lvl="7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3086100" lvl="8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1886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9"/>
          <p:cNvSpPr txBox="1">
            <a:spLocks noGrp="1"/>
          </p:cNvSpPr>
          <p:nvPr>
            <p:ph type="body" idx="1"/>
          </p:nvPr>
        </p:nvSpPr>
        <p:spPr>
          <a:xfrm>
            <a:off x="453001" y="1001310"/>
            <a:ext cx="90000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342900" lvl="0" indent="-1714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2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120"/>
              <a:buNone/>
              <a:defRPr sz="1050"/>
            </a:lvl2pPr>
            <a:lvl3pPr marL="1028700" lvl="2" indent="-171450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120"/>
              <a:buNone/>
              <a:defRPr sz="1050"/>
            </a:lvl3pPr>
            <a:lvl4pPr marL="1371600" lvl="3" indent="-171450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120"/>
              <a:buNone/>
              <a:defRPr sz="1050"/>
            </a:lvl4pPr>
            <a:lvl5pPr marL="1714500" lvl="4" indent="-171450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120"/>
              <a:buNone/>
              <a:defRPr sz="1050"/>
            </a:lvl5pPr>
            <a:lvl6pPr marL="2057400" lvl="5" indent="-257175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Google Shape;23;p39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24" name="Google Shape;24;p39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" name="Google Shape;25;p39"/>
          <p:cNvSpPr txBox="1">
            <a:spLocks noGrp="1"/>
          </p:cNvSpPr>
          <p:nvPr>
            <p:ph type="sldNum" idx="12"/>
          </p:nvPr>
        </p:nvSpPr>
        <p:spPr>
          <a:xfrm>
            <a:off x="8134066" y="6492878"/>
            <a:ext cx="17719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A0789996-BE56-40EE-B263-EB53FD387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6" name="Google Shape;26;p39"/>
          <p:cNvSpPr txBox="1">
            <a:spLocks noGrp="1"/>
          </p:cNvSpPr>
          <p:nvPr>
            <p:ph type="title"/>
          </p:nvPr>
        </p:nvSpPr>
        <p:spPr>
          <a:xfrm>
            <a:off x="453001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9988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0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" name="Google Shape;29;p40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" name="Google Shape;30;p40"/>
          <p:cNvSpPr txBox="1">
            <a:spLocks noGrp="1"/>
          </p:cNvSpPr>
          <p:nvPr>
            <p:ph type="sldNum" idx="12"/>
          </p:nvPr>
        </p:nvSpPr>
        <p:spPr>
          <a:xfrm>
            <a:off x="8134066" y="6492878"/>
            <a:ext cx="17719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A0789996-BE56-40EE-B263-EB53FD387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1" name="Google Shape;31;p40"/>
          <p:cNvSpPr txBox="1">
            <a:spLocks noGrp="1"/>
          </p:cNvSpPr>
          <p:nvPr>
            <p:ph type="title"/>
          </p:nvPr>
        </p:nvSpPr>
        <p:spPr>
          <a:xfrm>
            <a:off x="453001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9034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41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 l="-1"/>
          <a:stretch/>
        </p:blipFill>
        <p:spPr>
          <a:xfrm>
            <a:off x="0" y="0"/>
            <a:ext cx="99324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41"/>
          <p:cNvSpPr/>
          <p:nvPr/>
        </p:nvSpPr>
        <p:spPr>
          <a:xfrm>
            <a:off x="914401" y="1136672"/>
            <a:ext cx="8991601" cy="4401980"/>
          </a:xfrm>
          <a:prstGeom prst="rect">
            <a:avLst/>
          </a:prstGeom>
          <a:solidFill>
            <a:schemeClr val="dk1">
              <a:alpha val="81568"/>
            </a:schemeClr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35" name="Google Shape;35;p41"/>
          <p:cNvCxnSpPr/>
          <p:nvPr/>
        </p:nvCxnSpPr>
        <p:spPr>
          <a:xfrm>
            <a:off x="1767841" y="4934483"/>
            <a:ext cx="7337924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6" name="Google Shape;36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1" y="4429911"/>
            <a:ext cx="1353048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41"/>
          <p:cNvSpPr txBox="1">
            <a:spLocks noGrp="1"/>
          </p:cNvSpPr>
          <p:nvPr>
            <p:ph type="ctrTitle"/>
          </p:nvPr>
        </p:nvSpPr>
        <p:spPr>
          <a:xfrm>
            <a:off x="1767843" y="2331037"/>
            <a:ext cx="7343999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3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8" name="Google Shape;38;p41"/>
          <p:cNvSpPr txBox="1"/>
          <p:nvPr/>
        </p:nvSpPr>
        <p:spPr>
          <a:xfrm>
            <a:off x="3348926" y="4443741"/>
            <a:ext cx="5756839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altLang="en-US"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825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507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2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42"/>
          <p:cNvSpPr txBox="1">
            <a:spLocks noGrp="1"/>
          </p:cNvSpPr>
          <p:nvPr>
            <p:ph type="sldNum" idx="12"/>
          </p:nvPr>
        </p:nvSpPr>
        <p:spPr>
          <a:xfrm>
            <a:off x="8134066" y="6492878"/>
            <a:ext cx="17719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A0789996-BE56-40EE-B263-EB53FD387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6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解説スライド">
  <p:cSld name="解説スライド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3"/>
          <p:cNvSpPr txBox="1">
            <a:spLocks noGrp="1"/>
          </p:cNvSpPr>
          <p:nvPr>
            <p:ph type="title"/>
          </p:nvPr>
        </p:nvSpPr>
        <p:spPr>
          <a:xfrm>
            <a:off x="1689653" y="269220"/>
            <a:ext cx="7763348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5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44" name="Google Shape;44;p43"/>
          <p:cNvSpPr txBox="1">
            <a:spLocks noGrp="1"/>
          </p:cNvSpPr>
          <p:nvPr>
            <p:ph type="sldNum" idx="12"/>
          </p:nvPr>
        </p:nvSpPr>
        <p:spPr>
          <a:xfrm>
            <a:off x="8134066" y="6492878"/>
            <a:ext cx="17719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A0789996-BE56-40EE-B263-EB53FD387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5" name="Google Shape;45;p43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6" name="Google Shape;46;p43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54668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4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Google Shape;49;p44"/>
          <p:cNvCxnSpPr/>
          <p:nvPr/>
        </p:nvCxnSpPr>
        <p:spPr>
          <a:xfrm>
            <a:off x="0" y="1410000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>
            <a:off x="2369576" y="373151"/>
            <a:ext cx="6907593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sldNum" idx="12"/>
          </p:nvPr>
        </p:nvSpPr>
        <p:spPr>
          <a:xfrm>
            <a:off x="8134066" y="6492878"/>
            <a:ext cx="17719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A0789996-BE56-40EE-B263-EB53FD387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87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説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D0981807-3FCE-F84B-971A-28D3A78FA0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038" y="1135455"/>
            <a:ext cx="9000000" cy="576000"/>
          </a:xfrm>
        </p:spPr>
        <p:txBody>
          <a:bodyPr lIns="36000" tIns="36000" rIns="36000" bIns="36000" anchor="t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1300" b="0">
                <a:latin typeface="+mn-lt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kumimoji="1" lang="ja-JP" altLang="en-US" dirty="0"/>
              <a:t>説明文を</a:t>
            </a:r>
            <a:r>
              <a:rPr kumimoji="1" lang="en-US" altLang="ja-JP" dirty="0"/>
              <a:t>1〜2</a:t>
            </a:r>
            <a:r>
              <a:rPr kumimoji="1" lang="ja-JP" altLang="en-US" dirty="0"/>
              <a:t>行で簡潔に記載する。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C7BBDD3-92C9-C249-8E4E-A414219AA3B2}"/>
              </a:ext>
            </a:extLst>
          </p:cNvPr>
          <p:cNvCxnSpPr/>
          <p:nvPr/>
        </p:nvCxnSpPr>
        <p:spPr>
          <a:xfrm>
            <a:off x="0" y="1014130"/>
            <a:ext cx="9906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74AC62-B060-524B-B591-20AF20CD232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7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4AF8C1-D6A9-FB41-8884-4263DC8853DE}"/>
              </a:ext>
            </a:extLst>
          </p:cNvPr>
          <p:cNvSpPr/>
          <p:nvPr userDrawn="1"/>
        </p:nvSpPr>
        <p:spPr>
          <a:xfrm>
            <a:off x="0" y="-4980"/>
            <a:ext cx="9906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C5A2B5-AD12-914D-B43A-AE2AB2FF9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1489" y="61280"/>
            <a:ext cx="8999537" cy="257175"/>
          </a:xfrm>
        </p:spPr>
        <p:txBody>
          <a:bodyPr/>
          <a:lstStyle>
            <a:lvl1pPr algn="ctr">
              <a:buNone/>
              <a:defRPr sz="1138" b="1">
                <a:solidFill>
                  <a:schemeClr val="bg1"/>
                </a:solidFill>
              </a:defRPr>
            </a:lvl1pPr>
            <a:lvl2pPr algn="ctr">
              <a:buNone/>
              <a:defRPr sz="1200"/>
            </a:lvl2pPr>
            <a:lvl3pPr algn="ctr">
              <a:buNone/>
              <a:defRPr sz="1200"/>
            </a:lvl3pPr>
            <a:lvl4pPr algn="ctr">
              <a:buNone/>
              <a:defRPr sz="1100"/>
            </a:lvl4pPr>
            <a:lvl5pPr algn="ctr">
              <a:buNone/>
              <a:defRPr sz="1100"/>
            </a:lvl5pPr>
          </a:lstStyle>
          <a:p>
            <a:pPr lvl="0"/>
            <a:r>
              <a:rPr kumimoji="1" lang="ja-JP" altLang="en-US" dirty="0"/>
              <a:t>セクションタイトル</a:t>
            </a: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A377900-38B0-AB4A-B601-5E3B9EEE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95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5895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3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35562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37"/>
          <p:cNvCxnSpPr/>
          <p:nvPr/>
        </p:nvCxnSpPr>
        <p:spPr>
          <a:xfrm>
            <a:off x="0" y="6484604"/>
            <a:ext cx="99060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" name="Google Shape;12;p37"/>
          <p:cNvSpPr txBox="1">
            <a:spLocks noGrp="1"/>
          </p:cNvSpPr>
          <p:nvPr>
            <p:ph type="sldNum" idx="12"/>
          </p:nvPr>
        </p:nvSpPr>
        <p:spPr>
          <a:xfrm>
            <a:off x="8134066" y="6492878"/>
            <a:ext cx="17719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A0789996-BE56-40EE-B263-EB53FD387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Google Shape;13;p37"/>
          <p:cNvSpPr txBox="1">
            <a:spLocks noGrp="1"/>
          </p:cNvSpPr>
          <p:nvPr>
            <p:ph type="title"/>
          </p:nvPr>
        </p:nvSpPr>
        <p:spPr>
          <a:xfrm>
            <a:off x="453001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7"/>
          <p:cNvSpPr txBox="1">
            <a:spLocks noGrp="1"/>
          </p:cNvSpPr>
          <p:nvPr>
            <p:ph type="body" idx="1"/>
          </p:nvPr>
        </p:nvSpPr>
        <p:spPr>
          <a:xfrm>
            <a:off x="453001" y="1210296"/>
            <a:ext cx="900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6905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F44B037-347E-A2C2-2C22-A34F3CB290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与件整理フォーマット</a:t>
            </a:r>
          </a:p>
        </p:txBody>
      </p:sp>
    </p:spTree>
    <p:extLst>
      <p:ext uri="{BB962C8B-B14F-4D97-AF65-F5344CB8AC3E}">
        <p14:creationId xmlns:p14="http://schemas.microsoft.com/office/powerpoint/2010/main" val="335705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80824B-BFA1-A34A-BD36-736695E6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与件の整理</a:t>
            </a:r>
            <a:endParaRPr lang="ja-JP" alt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3" name="右矢印 33">
            <a:extLst>
              <a:ext uri="{FF2B5EF4-FFF2-40B4-BE49-F238E27FC236}">
                <a16:creationId xmlns:a16="http://schemas.microsoft.com/office/drawing/2014/main" id="{5C57B748-F665-41E5-AE02-DF4EC73B477B}"/>
              </a:ext>
            </a:extLst>
          </p:cNvPr>
          <p:cNvSpPr/>
          <p:nvPr/>
        </p:nvSpPr>
        <p:spPr>
          <a:xfrm>
            <a:off x="4665663" y="3637309"/>
            <a:ext cx="574675" cy="642662"/>
          </a:xfrm>
          <a:prstGeom prst="rightArrow">
            <a:avLst>
              <a:gd name="adj1" fmla="val 50000"/>
              <a:gd name="adj2" fmla="val 55672"/>
            </a:avLst>
          </a:prstGeom>
          <a:solidFill>
            <a:srgbClr val="46BD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38"/>
          </a:p>
        </p:txBody>
      </p:sp>
      <p:sp>
        <p:nvSpPr>
          <p:cNvPr id="36" name="角丸四角形 5">
            <a:extLst>
              <a:ext uri="{FF2B5EF4-FFF2-40B4-BE49-F238E27FC236}">
                <a16:creationId xmlns:a16="http://schemas.microsoft.com/office/drawing/2014/main" id="{2EF93050-EF10-4336-9738-9C3074C74E9A}"/>
              </a:ext>
            </a:extLst>
          </p:cNvPr>
          <p:cNvSpPr/>
          <p:nvPr/>
        </p:nvSpPr>
        <p:spPr>
          <a:xfrm>
            <a:off x="452437" y="1947134"/>
            <a:ext cx="4213225" cy="4068000"/>
          </a:xfrm>
          <a:prstGeom prst="roundRect">
            <a:avLst>
              <a:gd name="adj" fmla="val 1809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Overflow="overflow" horzOverflow="overflow" vert="horz" wrap="square" lIns="31688" tIns="31688" rIns="31688" bIns="316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4938">
              <a:defRPr/>
            </a:pPr>
            <a:endParaRPr kumimoji="1" lang="ja-JP" altLang="en-US" sz="1300" dirty="0">
              <a:latin typeface="Yu Gothic" panose="020B0400000000000000" pitchFamily="34" charset="-128"/>
              <a:ea typeface="Yu Gothic" panose="020B0400000000000000" pitchFamily="34" charset="-128"/>
              <a:cs typeface="Meiryo UI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36AA2BE-7EEA-49C6-A379-4BA316AC9D06}"/>
              </a:ext>
            </a:extLst>
          </p:cNvPr>
          <p:cNvGrpSpPr/>
          <p:nvPr/>
        </p:nvGrpSpPr>
        <p:grpSpPr>
          <a:xfrm>
            <a:off x="793105" y="3253879"/>
            <a:ext cx="3531889" cy="533053"/>
            <a:chOff x="1452241" y="3021326"/>
            <a:chExt cx="4346940" cy="656065"/>
          </a:xfrm>
        </p:grpSpPr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BBFF3D15-DD95-478B-9A8F-ADB1636A655A}"/>
                </a:ext>
              </a:extLst>
            </p:cNvPr>
            <p:cNvSpPr txBox="1"/>
            <p:nvPr/>
          </p:nvSpPr>
          <p:spPr>
            <a:xfrm>
              <a:off x="1944413" y="3021326"/>
              <a:ext cx="3854768" cy="656065"/>
            </a:xfrm>
            <a:prstGeom prst="rect">
              <a:avLst/>
            </a:prstGeom>
            <a:noFill/>
          </p:spPr>
          <p:txBody>
            <a:bodyPr wrap="square" lIns="29250" tIns="29250" rIns="29250" bIns="29250" rtlCol="0" anchor="ctr">
              <a:noAutofit/>
            </a:bodyPr>
            <a:lstStyle/>
            <a:p>
              <a:pPr defTabSz="814938">
                <a:lnSpc>
                  <a:spcPct val="120000"/>
                </a:lnSpc>
                <a:spcAft>
                  <a:spcPts val="325"/>
                </a:spcAft>
              </a:pPr>
              <a:r>
                <a:rPr kumimoji="1" lang="ja-JP" altLang="en-US" sz="1300" b="1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○○○業務の煩雑さやミスによって</a:t>
              </a:r>
              <a:br>
                <a:rPr kumimoji="1" lang="en-US" altLang="ja-JP" sz="1300" b="1" dirty="0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</a:br>
              <a:r>
                <a:rPr kumimoji="1" lang="ja-JP" altLang="en-US" sz="1300" b="1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月間○○時間分の人件費がかかっている</a:t>
              </a:r>
              <a:endParaRPr kumimoji="1" lang="en-US" altLang="ja-JP" sz="1300" b="1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pic>
          <p:nvPicPr>
            <p:cNvPr id="58" name="グラフィックス 57" descr="閉じる 単色塗りつぶし">
              <a:extLst>
                <a:ext uri="{FF2B5EF4-FFF2-40B4-BE49-F238E27FC236}">
                  <a16:creationId xmlns:a16="http://schemas.microsoft.com/office/drawing/2014/main" id="{49D00F61-D247-4E72-8FC6-A96C15ABCA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52241" y="3162885"/>
              <a:ext cx="364481" cy="364481"/>
            </a:xfrm>
            <a:prstGeom prst="rect">
              <a:avLst/>
            </a:prstGeom>
          </p:spPr>
        </p:pic>
      </p:grp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C368AE71-DF81-4A26-AC8A-D6E17CACDBEE}"/>
              </a:ext>
            </a:extLst>
          </p:cNvPr>
          <p:cNvSpPr txBox="1"/>
          <p:nvPr/>
        </p:nvSpPr>
        <p:spPr>
          <a:xfrm>
            <a:off x="1078346" y="2713879"/>
            <a:ext cx="2961407" cy="503439"/>
          </a:xfrm>
          <a:prstGeom prst="rect">
            <a:avLst/>
          </a:prstGeom>
          <a:noFill/>
          <a:ln w="19050">
            <a:noFill/>
          </a:ln>
        </p:spPr>
        <p:txBody>
          <a:bodyPr wrap="square" lIns="29250" tIns="29250" rIns="29250" bIns="29250" rtlCol="0" anchor="ctr">
            <a:noAutofit/>
          </a:bodyPr>
          <a:lstStyle/>
          <a:p>
            <a:pPr algn="ctr" defTabSz="814938">
              <a:spcAft>
                <a:spcPts val="352"/>
              </a:spcAft>
            </a:pPr>
            <a:r>
              <a:rPr kumimoji="1" lang="ja-JP" altLang="en-US" sz="1600" b="1" dirty="0">
                <a:solidFill>
                  <a:srgbClr val="0F1C5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○○○の低下</a:t>
            </a:r>
            <a:endParaRPr kumimoji="1" lang="en-US" altLang="ja-JP" sz="1600" b="1" dirty="0">
              <a:solidFill>
                <a:srgbClr val="0F1C5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片側の 2 つの角を丸めた四角形 9">
            <a:extLst>
              <a:ext uri="{FF2B5EF4-FFF2-40B4-BE49-F238E27FC236}">
                <a16:creationId xmlns:a16="http://schemas.microsoft.com/office/drawing/2014/main" id="{1D994F30-FDEB-6F5A-2FA0-7DF7C2E0C7E6}"/>
              </a:ext>
            </a:extLst>
          </p:cNvPr>
          <p:cNvSpPr/>
          <p:nvPr/>
        </p:nvSpPr>
        <p:spPr>
          <a:xfrm>
            <a:off x="452437" y="1947134"/>
            <a:ext cx="4213225" cy="540000"/>
          </a:xfrm>
          <a:prstGeom prst="round2SameRect">
            <a:avLst>
              <a:gd name="adj1" fmla="val 10764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現状（</a:t>
            </a:r>
            <a:r>
              <a:rPr kumimoji="1" lang="en-US" altLang="ja-JP" sz="16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0000</a:t>
            </a:r>
            <a:r>
              <a:rPr kumimoji="1" lang="ja-JP" altLang="en-US" sz="16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</a:t>
            </a:r>
            <a:r>
              <a:rPr kumimoji="1" lang="en-US" altLang="ja-JP" sz="16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00</a:t>
            </a:r>
            <a:r>
              <a:rPr kumimoji="1" lang="ja-JP" altLang="en-US" sz="16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月）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2DEF657-CEB3-5EE3-93EE-84932A897C13}"/>
              </a:ext>
            </a:extLst>
          </p:cNvPr>
          <p:cNvGrpSpPr/>
          <p:nvPr/>
        </p:nvGrpSpPr>
        <p:grpSpPr>
          <a:xfrm>
            <a:off x="793105" y="3908601"/>
            <a:ext cx="3531888" cy="533053"/>
            <a:chOff x="1452241" y="3021324"/>
            <a:chExt cx="4346940" cy="656065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D9B095B6-6518-A09D-9C1D-54219666116D}"/>
                </a:ext>
              </a:extLst>
            </p:cNvPr>
            <p:cNvSpPr txBox="1"/>
            <p:nvPr/>
          </p:nvSpPr>
          <p:spPr>
            <a:xfrm>
              <a:off x="1944412" y="3021324"/>
              <a:ext cx="3854769" cy="656065"/>
            </a:xfrm>
            <a:prstGeom prst="rect">
              <a:avLst/>
            </a:prstGeom>
            <a:noFill/>
          </p:spPr>
          <p:txBody>
            <a:bodyPr wrap="square" lIns="29250" tIns="29250" rIns="29250" bIns="29250" rtlCol="0" anchor="ctr">
              <a:noAutofit/>
            </a:bodyPr>
            <a:lstStyle/>
            <a:p>
              <a:pPr defTabSz="814938">
                <a:lnSpc>
                  <a:spcPct val="120000"/>
                </a:lnSpc>
                <a:spcAft>
                  <a:spcPts val="325"/>
                </a:spcAft>
              </a:pPr>
              <a:r>
                <a:rPr kumimoji="1" lang="ja-JP" altLang="en-US" sz="1300" b="1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○○○の企画業務に集中できず、</a:t>
              </a:r>
            </a:p>
            <a:p>
              <a:pPr defTabSz="814938">
                <a:lnSpc>
                  <a:spcPct val="120000"/>
                </a:lnSpc>
                <a:spcAft>
                  <a:spcPts val="325"/>
                </a:spcAft>
              </a:pPr>
              <a:r>
                <a:rPr kumimoji="1" lang="ja-JP" altLang="en-US" sz="1300" b="1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利用者数○○％減に対処しきれていない</a:t>
              </a:r>
            </a:p>
          </p:txBody>
        </p:sp>
        <p:pic>
          <p:nvPicPr>
            <p:cNvPr id="25" name="グラフィックス 24" descr="閉じる 単色塗りつぶし">
              <a:extLst>
                <a:ext uri="{FF2B5EF4-FFF2-40B4-BE49-F238E27FC236}">
                  <a16:creationId xmlns:a16="http://schemas.microsoft.com/office/drawing/2014/main" id="{82F23612-970E-F827-7962-C19CC6358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52241" y="3162885"/>
              <a:ext cx="364481" cy="364481"/>
            </a:xfrm>
            <a:prstGeom prst="rect">
              <a:avLst/>
            </a:prstGeom>
          </p:spPr>
        </p:pic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A782135B-BA7D-2199-53E3-D7BA4CC4F05B}"/>
              </a:ext>
            </a:extLst>
          </p:cNvPr>
          <p:cNvGrpSpPr/>
          <p:nvPr/>
        </p:nvGrpSpPr>
        <p:grpSpPr>
          <a:xfrm>
            <a:off x="793106" y="4563325"/>
            <a:ext cx="3531887" cy="533053"/>
            <a:chOff x="1452241" y="3021326"/>
            <a:chExt cx="4346938" cy="656065"/>
          </a:xfrm>
        </p:grpSpPr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4828BDFE-B79A-A675-51A5-B2B0E40C9EA6}"/>
                </a:ext>
              </a:extLst>
            </p:cNvPr>
            <p:cNvSpPr txBox="1"/>
            <p:nvPr/>
          </p:nvSpPr>
          <p:spPr>
            <a:xfrm>
              <a:off x="1944411" y="3021326"/>
              <a:ext cx="3854768" cy="656065"/>
            </a:xfrm>
            <a:prstGeom prst="rect">
              <a:avLst/>
            </a:prstGeom>
            <a:noFill/>
          </p:spPr>
          <p:txBody>
            <a:bodyPr wrap="square" lIns="29250" tIns="29250" rIns="29250" bIns="29250" rtlCol="0" anchor="ctr">
              <a:noAutofit/>
            </a:bodyPr>
            <a:lstStyle/>
            <a:p>
              <a:pPr defTabSz="814938">
                <a:lnSpc>
                  <a:spcPct val="120000"/>
                </a:lnSpc>
                <a:spcAft>
                  <a:spcPts val="325"/>
                </a:spcAft>
              </a:pPr>
              <a:r>
                <a:rPr kumimoji="1" lang="ja-JP" altLang="en-US" sz="1300" b="1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○○○の作業に追われ、</a:t>
              </a:r>
            </a:p>
            <a:p>
              <a:pPr defTabSz="814938">
                <a:lnSpc>
                  <a:spcPct val="120000"/>
                </a:lnSpc>
                <a:spcAft>
                  <a:spcPts val="325"/>
                </a:spcAft>
              </a:pPr>
              <a:r>
                <a:rPr kumimoji="1" lang="ja-JP" altLang="en-US" sz="1300" b="1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社内にノウハウが蓄積されない</a:t>
              </a:r>
            </a:p>
          </p:txBody>
        </p:sp>
        <p:pic>
          <p:nvPicPr>
            <p:cNvPr id="28" name="グラフィックス 27" descr="閉じる 単色塗りつぶし">
              <a:extLst>
                <a:ext uri="{FF2B5EF4-FFF2-40B4-BE49-F238E27FC236}">
                  <a16:creationId xmlns:a16="http://schemas.microsoft.com/office/drawing/2014/main" id="{F131F49C-7547-7017-3B48-53A541E7A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52241" y="3162885"/>
              <a:ext cx="364481" cy="364481"/>
            </a:xfrm>
            <a:prstGeom prst="rect">
              <a:avLst/>
            </a:prstGeom>
          </p:spPr>
        </p:pic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2CF79787-F95E-6934-7035-C872739D8AEA}"/>
              </a:ext>
            </a:extLst>
          </p:cNvPr>
          <p:cNvGrpSpPr/>
          <p:nvPr/>
        </p:nvGrpSpPr>
        <p:grpSpPr>
          <a:xfrm>
            <a:off x="793106" y="5218049"/>
            <a:ext cx="3531887" cy="533053"/>
            <a:chOff x="1452241" y="3021326"/>
            <a:chExt cx="4346939" cy="656065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B2500077-6F13-B243-5729-E316F3EEEFB1}"/>
                </a:ext>
              </a:extLst>
            </p:cNvPr>
            <p:cNvSpPr txBox="1"/>
            <p:nvPr/>
          </p:nvSpPr>
          <p:spPr>
            <a:xfrm>
              <a:off x="1944411" y="3021326"/>
              <a:ext cx="3854769" cy="656065"/>
            </a:xfrm>
            <a:prstGeom prst="rect">
              <a:avLst/>
            </a:prstGeom>
            <a:noFill/>
          </p:spPr>
          <p:txBody>
            <a:bodyPr wrap="square" lIns="29250" tIns="29250" rIns="29250" bIns="29250" rtlCol="0" anchor="ctr">
              <a:noAutofit/>
            </a:bodyPr>
            <a:lstStyle/>
            <a:p>
              <a:pPr defTabSz="814938">
                <a:lnSpc>
                  <a:spcPct val="120000"/>
                </a:lnSpc>
                <a:spcAft>
                  <a:spcPts val="325"/>
                </a:spcAft>
              </a:pPr>
              <a:r>
                <a:rPr kumimoji="1" lang="ja-JP" altLang="en-US" sz="1300" b="1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○○○の人材が不足</a:t>
              </a:r>
            </a:p>
          </p:txBody>
        </p:sp>
        <p:pic>
          <p:nvPicPr>
            <p:cNvPr id="31" name="グラフィックス 30" descr="閉じる 単色塗りつぶし">
              <a:extLst>
                <a:ext uri="{FF2B5EF4-FFF2-40B4-BE49-F238E27FC236}">
                  <a16:creationId xmlns:a16="http://schemas.microsoft.com/office/drawing/2014/main" id="{DAD586CD-DCFA-57E3-AA50-C5775C6DF5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52241" y="3162885"/>
              <a:ext cx="364481" cy="364481"/>
            </a:xfrm>
            <a:prstGeom prst="rect">
              <a:avLst/>
            </a:prstGeom>
          </p:spPr>
        </p:pic>
      </p:grpSp>
      <p:sp>
        <p:nvSpPr>
          <p:cNvPr id="34" name="角丸四角形 5">
            <a:extLst>
              <a:ext uri="{FF2B5EF4-FFF2-40B4-BE49-F238E27FC236}">
                <a16:creationId xmlns:a16="http://schemas.microsoft.com/office/drawing/2014/main" id="{DFA4C048-7901-134C-DEC5-544408C3EAEB}"/>
              </a:ext>
            </a:extLst>
          </p:cNvPr>
          <p:cNvSpPr/>
          <p:nvPr/>
        </p:nvSpPr>
        <p:spPr>
          <a:xfrm>
            <a:off x="5247129" y="1947133"/>
            <a:ext cx="4199644" cy="4068000"/>
          </a:xfrm>
          <a:prstGeom prst="roundRect">
            <a:avLst>
              <a:gd name="adj" fmla="val 1809"/>
            </a:avLst>
          </a:prstGeom>
          <a:solidFill>
            <a:schemeClr val="bg1"/>
          </a:solidFill>
          <a:ln w="25400" cap="flat" cmpd="sng" algn="ctr">
            <a:solidFill>
              <a:srgbClr val="46BDCA"/>
            </a:solidFill>
            <a:prstDash val="solid"/>
          </a:ln>
          <a:effectLst/>
        </p:spPr>
        <p:txBody>
          <a:bodyPr rot="0" spcFirstLastPara="0" vertOverflow="overflow" horzOverflow="overflow" vert="horz" wrap="square" lIns="31688" tIns="31688" rIns="31688" bIns="316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4938">
              <a:defRPr/>
            </a:pPr>
            <a:endParaRPr kumimoji="1" lang="ja-JP" altLang="en-US" sz="1300" dirty="0">
              <a:latin typeface="Yu Gothic" panose="020B0400000000000000" pitchFamily="34" charset="-128"/>
              <a:ea typeface="Yu Gothic" panose="020B0400000000000000" pitchFamily="34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7C31D2D-43CE-943D-9948-ADBDBF5C5C85}"/>
              </a:ext>
            </a:extLst>
          </p:cNvPr>
          <p:cNvSpPr txBox="1"/>
          <p:nvPr/>
        </p:nvSpPr>
        <p:spPr>
          <a:xfrm>
            <a:off x="5866248" y="2713879"/>
            <a:ext cx="2961407" cy="503439"/>
          </a:xfrm>
          <a:prstGeom prst="rect">
            <a:avLst/>
          </a:prstGeom>
          <a:noFill/>
          <a:ln w="19050">
            <a:noFill/>
          </a:ln>
        </p:spPr>
        <p:txBody>
          <a:bodyPr wrap="square" lIns="29250" tIns="29250" rIns="29250" bIns="29250" rtlCol="0" anchor="ctr">
            <a:noAutofit/>
          </a:bodyPr>
          <a:lstStyle/>
          <a:p>
            <a:pPr algn="ctr" defTabSz="814938">
              <a:spcAft>
                <a:spcPts val="352"/>
              </a:spcAft>
            </a:pPr>
            <a:r>
              <a:rPr kumimoji="1" lang="ja-JP" altLang="en-US" sz="1600" b="1">
                <a:solidFill>
                  <a:srgbClr val="46BDC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○○○の○○</a:t>
            </a:r>
            <a:r>
              <a:rPr kumimoji="1" lang="en-US" altLang="ja-JP" sz="1600" b="1" dirty="0">
                <a:solidFill>
                  <a:srgbClr val="46BDC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%</a:t>
            </a:r>
            <a:r>
              <a:rPr kumimoji="1" lang="ja-JP" altLang="en-US" sz="1600" b="1">
                <a:solidFill>
                  <a:srgbClr val="46BDCA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成長</a:t>
            </a:r>
          </a:p>
        </p:txBody>
      </p:sp>
      <p:sp>
        <p:nvSpPr>
          <p:cNvPr id="41" name="片側の 2 つの角を丸めた四角形 40">
            <a:extLst>
              <a:ext uri="{FF2B5EF4-FFF2-40B4-BE49-F238E27FC236}">
                <a16:creationId xmlns:a16="http://schemas.microsoft.com/office/drawing/2014/main" id="{14D7F487-CC16-A5BA-4752-95B2622580C2}"/>
              </a:ext>
            </a:extLst>
          </p:cNvPr>
          <p:cNvSpPr/>
          <p:nvPr/>
        </p:nvSpPr>
        <p:spPr>
          <a:xfrm>
            <a:off x="5240397" y="1947134"/>
            <a:ext cx="4213109" cy="540000"/>
          </a:xfrm>
          <a:prstGeom prst="round2SameRect">
            <a:avLst>
              <a:gd name="adj1" fmla="val 10764"/>
              <a:gd name="adj2" fmla="val 0"/>
            </a:avLst>
          </a:prstGeom>
          <a:solidFill>
            <a:srgbClr val="46BD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目指す姿（</a:t>
            </a:r>
            <a:r>
              <a:rPr kumimoji="1" lang="en-US" altLang="ja-JP" sz="16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0000</a:t>
            </a:r>
            <a:r>
              <a:rPr kumimoji="1" lang="ja-JP" altLang="en-US" sz="16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</a:t>
            </a:r>
            <a:r>
              <a:rPr kumimoji="1" lang="en-US" altLang="ja-JP" sz="16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00</a:t>
            </a:r>
            <a:r>
              <a:rPr kumimoji="1" lang="ja-JP" altLang="en-US" sz="16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月）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3609064-0EA5-484E-96F9-94D9C73C4C73}"/>
              </a:ext>
            </a:extLst>
          </p:cNvPr>
          <p:cNvGrpSpPr/>
          <p:nvPr/>
        </p:nvGrpSpPr>
        <p:grpSpPr>
          <a:xfrm>
            <a:off x="5774846" y="3253879"/>
            <a:ext cx="3144211" cy="533053"/>
            <a:chOff x="6859958" y="2992751"/>
            <a:chExt cx="3869797" cy="656065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6B5A79AB-D7A9-4593-9FEA-96D6C2AC8CDD}"/>
                </a:ext>
              </a:extLst>
            </p:cNvPr>
            <p:cNvSpPr txBox="1"/>
            <p:nvPr/>
          </p:nvSpPr>
          <p:spPr>
            <a:xfrm>
              <a:off x="7406679" y="2992751"/>
              <a:ext cx="3323076" cy="656065"/>
            </a:xfrm>
            <a:prstGeom prst="rect">
              <a:avLst/>
            </a:prstGeom>
            <a:noFill/>
          </p:spPr>
          <p:txBody>
            <a:bodyPr wrap="square" lIns="29250" tIns="29250" rIns="29250" bIns="29250" rtlCol="0" anchor="ctr">
              <a:normAutofit/>
            </a:bodyPr>
            <a:lstStyle/>
            <a:p>
              <a:pPr defTabSz="814938">
                <a:spcAft>
                  <a:spcPts val="325"/>
                </a:spcAft>
              </a:pPr>
              <a:r>
                <a:rPr kumimoji="1" lang="ja-JP" altLang="en-US" sz="1300" b="1" dirty="0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○○○の作業を自動化し、</a:t>
              </a:r>
              <a:endParaRPr kumimoji="1" lang="en-US" altLang="ja-JP" sz="1300" b="1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 defTabSz="814938">
                <a:spcAft>
                  <a:spcPts val="325"/>
                </a:spcAft>
              </a:pPr>
              <a:r>
                <a:rPr kumimoji="1" lang="ja-JP" altLang="en-US" sz="1300" b="1" dirty="0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○○○のコスト削減に成功</a:t>
              </a:r>
              <a:endParaRPr kumimoji="1" lang="en-US" altLang="ja-JP" sz="1300" b="1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pic>
          <p:nvPicPr>
            <p:cNvPr id="64" name="グラフィックス 63" descr="ハーベイ ボール 0% 単色塗りつぶし">
              <a:extLst>
                <a:ext uri="{FF2B5EF4-FFF2-40B4-BE49-F238E27FC236}">
                  <a16:creationId xmlns:a16="http://schemas.microsoft.com/office/drawing/2014/main" id="{432AF8EA-EB32-4D4B-9D0A-B8F7232FB4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859958" y="3108457"/>
              <a:ext cx="437377" cy="437377"/>
            </a:xfrm>
            <a:prstGeom prst="rect">
              <a:avLst/>
            </a:prstGeom>
          </p:spPr>
        </p:pic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1B19BD2-2241-4E4B-B7B3-5B235199A187}"/>
              </a:ext>
            </a:extLst>
          </p:cNvPr>
          <p:cNvGrpSpPr/>
          <p:nvPr/>
        </p:nvGrpSpPr>
        <p:grpSpPr>
          <a:xfrm>
            <a:off x="5774846" y="3908601"/>
            <a:ext cx="3144210" cy="533053"/>
            <a:chOff x="6859958" y="3658936"/>
            <a:chExt cx="3869797" cy="656065"/>
          </a:xfrm>
        </p:grpSpPr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CE1EBD30-4ACF-4251-BCF7-C072303B9081}"/>
                </a:ext>
              </a:extLst>
            </p:cNvPr>
            <p:cNvSpPr txBox="1"/>
            <p:nvPr/>
          </p:nvSpPr>
          <p:spPr>
            <a:xfrm>
              <a:off x="7406678" y="3658936"/>
              <a:ext cx="3323077" cy="656065"/>
            </a:xfrm>
            <a:prstGeom prst="rect">
              <a:avLst/>
            </a:prstGeom>
            <a:noFill/>
          </p:spPr>
          <p:txBody>
            <a:bodyPr wrap="square" lIns="29250" tIns="29250" rIns="29250" bIns="29250" rtlCol="0" anchor="ctr">
              <a:noAutofit/>
            </a:bodyPr>
            <a:lstStyle/>
            <a:p>
              <a:pPr defTabSz="814938">
                <a:spcAft>
                  <a:spcPts val="325"/>
                </a:spcAft>
              </a:pPr>
              <a:r>
                <a:rPr kumimoji="1" lang="ja-JP" altLang="en-US" sz="1300" b="1" dirty="0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○○割を○○○の企画業務に集中。</a:t>
              </a:r>
              <a:endParaRPr kumimoji="1" lang="en-US" altLang="ja-JP" sz="1300" b="1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 defTabSz="814938">
                <a:spcAft>
                  <a:spcPts val="325"/>
                </a:spcAft>
              </a:pPr>
              <a:r>
                <a:rPr kumimoji="1" lang="ja-JP" altLang="en-US" sz="1300" b="1" dirty="0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利用者数○○倍に</a:t>
              </a:r>
              <a:endParaRPr kumimoji="1" lang="en-US" altLang="ja-JP" sz="1300" b="1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pic>
          <p:nvPicPr>
            <p:cNvPr id="65" name="グラフィックス 64" descr="ハーベイ ボール 0% 単色塗りつぶし">
              <a:extLst>
                <a:ext uri="{FF2B5EF4-FFF2-40B4-BE49-F238E27FC236}">
                  <a16:creationId xmlns:a16="http://schemas.microsoft.com/office/drawing/2014/main" id="{46AD2695-08D7-40B0-94F8-37D3654948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859958" y="3762555"/>
              <a:ext cx="437377" cy="437377"/>
            </a:xfrm>
            <a:prstGeom prst="rect">
              <a:avLst/>
            </a:prstGeom>
          </p:spPr>
        </p:pic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62AFEC36-C66D-4F22-B855-50C70E0923E6}"/>
              </a:ext>
            </a:extLst>
          </p:cNvPr>
          <p:cNvGrpSpPr/>
          <p:nvPr/>
        </p:nvGrpSpPr>
        <p:grpSpPr>
          <a:xfrm>
            <a:off x="5774846" y="4563325"/>
            <a:ext cx="3144211" cy="533053"/>
            <a:chOff x="6859958" y="4336719"/>
            <a:chExt cx="3869797" cy="656065"/>
          </a:xfrm>
        </p:grpSpPr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CA620990-8F92-4B68-815D-093DDCDB8501}"/>
                </a:ext>
              </a:extLst>
            </p:cNvPr>
            <p:cNvSpPr txBox="1"/>
            <p:nvPr/>
          </p:nvSpPr>
          <p:spPr>
            <a:xfrm>
              <a:off x="7406679" y="4336719"/>
              <a:ext cx="3323076" cy="656065"/>
            </a:xfrm>
            <a:prstGeom prst="rect">
              <a:avLst/>
            </a:prstGeom>
            <a:noFill/>
          </p:spPr>
          <p:txBody>
            <a:bodyPr wrap="square" lIns="29250" tIns="29250" rIns="29250" bIns="29250" rtlCol="0" anchor="ctr">
              <a:normAutofit/>
            </a:bodyPr>
            <a:lstStyle/>
            <a:p>
              <a:pPr defTabSz="814938">
                <a:spcAft>
                  <a:spcPts val="325"/>
                </a:spcAft>
              </a:pPr>
              <a:r>
                <a:rPr kumimoji="1" lang="ja-JP" altLang="en-US" sz="1300" b="1" dirty="0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利用者数を増加させるノウハウ</a:t>
              </a:r>
              <a:endParaRPr kumimoji="1" lang="en-US" altLang="ja-JP" sz="1300" b="1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 defTabSz="814938">
                <a:spcAft>
                  <a:spcPts val="325"/>
                </a:spcAft>
              </a:pPr>
              <a:r>
                <a:rPr kumimoji="1" lang="ja-JP" altLang="en-US" sz="1300" b="1" dirty="0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を蓄積し、人材スキルも向上</a:t>
              </a:r>
              <a:endParaRPr kumimoji="1" lang="en-US" altLang="ja-JP" sz="1300" b="1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pic>
          <p:nvPicPr>
            <p:cNvPr id="66" name="グラフィックス 65" descr="ハーベイ ボール 0% 単色塗りつぶし">
              <a:extLst>
                <a:ext uri="{FF2B5EF4-FFF2-40B4-BE49-F238E27FC236}">
                  <a16:creationId xmlns:a16="http://schemas.microsoft.com/office/drawing/2014/main" id="{FBA6C145-CDAC-4674-908D-9B9B21D83E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859958" y="4446063"/>
              <a:ext cx="437377" cy="437377"/>
            </a:xfrm>
            <a:prstGeom prst="rect">
              <a:avLst/>
            </a:prstGeom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8C95381-8421-4F9E-918F-3AF9013731FA}"/>
              </a:ext>
            </a:extLst>
          </p:cNvPr>
          <p:cNvGrpSpPr/>
          <p:nvPr/>
        </p:nvGrpSpPr>
        <p:grpSpPr>
          <a:xfrm>
            <a:off x="5774846" y="5218049"/>
            <a:ext cx="3144211" cy="533053"/>
            <a:chOff x="6859958" y="5014577"/>
            <a:chExt cx="3869797" cy="656065"/>
          </a:xfrm>
        </p:grpSpPr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CE3B0891-2BE0-4C47-82D1-046AC537FBE4}"/>
                </a:ext>
              </a:extLst>
            </p:cNvPr>
            <p:cNvSpPr txBox="1"/>
            <p:nvPr/>
          </p:nvSpPr>
          <p:spPr>
            <a:xfrm>
              <a:off x="7406679" y="5014577"/>
              <a:ext cx="3323076" cy="656065"/>
            </a:xfrm>
            <a:prstGeom prst="rect">
              <a:avLst/>
            </a:prstGeom>
            <a:noFill/>
          </p:spPr>
          <p:txBody>
            <a:bodyPr wrap="square" lIns="29250" tIns="29250" rIns="29250" bIns="29250" rtlCol="0" anchor="ctr">
              <a:normAutofit/>
            </a:bodyPr>
            <a:lstStyle/>
            <a:p>
              <a:pPr defTabSz="814938">
                <a:spcAft>
                  <a:spcPts val="325"/>
                </a:spcAft>
              </a:pPr>
              <a:r>
                <a:rPr kumimoji="1" lang="ja-JP" altLang="en-US" sz="1300" b="1" dirty="0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削減したコストで○○○な</a:t>
              </a:r>
              <a:endParaRPr kumimoji="1" lang="en-US" altLang="ja-JP" sz="1300" b="1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 defTabSz="814938">
                <a:spcAft>
                  <a:spcPts val="325"/>
                </a:spcAft>
              </a:pPr>
              <a:r>
                <a:rPr kumimoji="1" lang="ja-JP" altLang="en-US" sz="1300" b="1" dirty="0">
                  <a:solidFill>
                    <a:srgbClr val="0F1C50"/>
                  </a:solidFill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人材を採用。運営が円滑に</a:t>
              </a:r>
              <a:endParaRPr kumimoji="1" lang="en-US" altLang="ja-JP" sz="1300" b="1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pic>
          <p:nvPicPr>
            <p:cNvPr id="70" name="グラフィックス 69" descr="ハーベイ ボール 0% 単色塗りつぶし">
              <a:extLst>
                <a:ext uri="{FF2B5EF4-FFF2-40B4-BE49-F238E27FC236}">
                  <a16:creationId xmlns:a16="http://schemas.microsoft.com/office/drawing/2014/main" id="{9D851080-3521-42C3-A430-3C8C26B1E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859958" y="5123921"/>
              <a:ext cx="437377" cy="437377"/>
            </a:xfrm>
            <a:prstGeom prst="rect">
              <a:avLst/>
            </a:prstGeom>
          </p:spPr>
        </p:pic>
      </p:grpSp>
      <p:sp>
        <p:nvSpPr>
          <p:cNvPr id="52" name="テキスト プレースホルダー 4">
            <a:extLst>
              <a:ext uri="{FF2B5EF4-FFF2-40B4-BE49-F238E27FC236}">
                <a16:creationId xmlns:a16="http://schemas.microsoft.com/office/drawing/2014/main" id="{79588B92-1173-FC78-25E0-7A9E0E2ED8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3001" y="1196975"/>
            <a:ext cx="9000000" cy="488334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Font typeface="Arial"/>
              <a:defRPr kumimoji="1" sz="1800" b="1" i="0" u="none" strike="noStrike" cap="none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kumimoji="1" sz="18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Font typeface="Arial"/>
              <a:defRPr kumimoji="1" sz="18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Font typeface="Arial"/>
              <a:defRPr kumimoji="1" sz="18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Font typeface="Arial"/>
              <a:defRPr kumimoji="1" sz="18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kumimoji="1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kumimoji="1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kumimoji="1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kumimoji="1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/>
              <a:t>貴社の目指す姿と現在の課題について、以下のとおり認識しております。</a:t>
            </a:r>
          </a:p>
        </p:txBody>
      </p:sp>
    </p:spTree>
    <p:extLst>
      <p:ext uri="{BB962C8B-B14F-4D97-AF65-F5344CB8AC3E}">
        <p14:creationId xmlns:p14="http://schemas.microsoft.com/office/powerpoint/2010/main" val="414236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98EA4768-5CED-C94D-0B23-AC4A1DDDB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与件の整理</a:t>
            </a:r>
            <a:endParaRPr kumimoji="1"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" name="Google Shape;134;p12">
            <a:extLst>
              <a:ext uri="{FF2B5EF4-FFF2-40B4-BE49-F238E27FC236}">
                <a16:creationId xmlns:a16="http://schemas.microsoft.com/office/drawing/2014/main" id="{02FC7626-6819-596E-30F3-C4E4F2042838}"/>
              </a:ext>
            </a:extLst>
          </p:cNvPr>
          <p:cNvSpPr txBox="1"/>
          <p:nvPr/>
        </p:nvSpPr>
        <p:spPr>
          <a:xfrm>
            <a:off x="2073600" y="1175203"/>
            <a:ext cx="7380000" cy="13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288000" tIns="108000" rIns="180000" bIns="108000" anchor="ctr" anchorCtr="0">
            <a:noAutofit/>
          </a:bodyPr>
          <a:lstStyle/>
          <a:p>
            <a:pPr marL="285750" lvl="0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l"/>
              <a:defRPr/>
            </a:pPr>
            <a:r>
              <a:rPr lang="ja-JP" altLang="en-US" b="1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〇〇〇の〇〇％成長</a:t>
            </a:r>
            <a:endParaRPr lang="en-US" altLang="ja-JP" b="1" kern="12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lang="ja-JP" altLang="en-US" sz="11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〇〇〇の作業を自動化し、〇〇〇のコスト削減に成功</a:t>
            </a:r>
            <a:endParaRPr lang="en-US" altLang="ja-JP" sz="1100" kern="12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kumimoji="1" lang="ja-JP" altLang="en-US" sz="1100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○○割を○○○の企画業務に集中。利用者数○○倍に</a:t>
            </a:r>
            <a:endParaRPr kumimoji="1" lang="en-US" altLang="ja-JP" sz="1100" dirty="0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利用者数を増加させるノウハウを蓄積し、人材スキルも向上</a:t>
            </a:r>
            <a:endParaRPr kumimoji="1" lang="en-US" altLang="ja-JP" sz="1100" dirty="0">
              <a:solidFill>
                <a:srgbClr val="0F1C5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削減したコストで○○○な人材を採用。運営が円滑に</a:t>
            </a:r>
            <a:endParaRPr kumimoji="1" lang="en-US" altLang="ja-JP" sz="1100" dirty="0">
              <a:solidFill>
                <a:srgbClr val="0F1C5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5" name="Google Shape;135;p12">
            <a:extLst>
              <a:ext uri="{FF2B5EF4-FFF2-40B4-BE49-F238E27FC236}">
                <a16:creationId xmlns:a16="http://schemas.microsoft.com/office/drawing/2014/main" id="{7EC0604F-1B88-5C10-EB03-31D2E9143287}"/>
              </a:ext>
            </a:extLst>
          </p:cNvPr>
          <p:cNvSpPr/>
          <p:nvPr/>
        </p:nvSpPr>
        <p:spPr>
          <a:xfrm>
            <a:off x="452437" y="1175203"/>
            <a:ext cx="1620000" cy="136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sz="1600" b="1" i="0" u="none" strike="noStrike" cap="none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Arial"/>
              </a:rPr>
              <a:t>目指す姿</a:t>
            </a:r>
            <a:endParaRPr sz="11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6" name="Google Shape;136;p12">
            <a:extLst>
              <a:ext uri="{FF2B5EF4-FFF2-40B4-BE49-F238E27FC236}">
                <a16:creationId xmlns:a16="http://schemas.microsoft.com/office/drawing/2014/main" id="{1E2D8498-A542-62DA-DB13-7A4F44BB871F}"/>
              </a:ext>
            </a:extLst>
          </p:cNvPr>
          <p:cNvSpPr txBox="1"/>
          <p:nvPr/>
        </p:nvSpPr>
        <p:spPr>
          <a:xfrm>
            <a:off x="2221033" y="4853426"/>
            <a:ext cx="7056134" cy="133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193675" lvl="0" indent="-193675" defTabSz="457189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ja-JP" altLang="en-US" kern="1200">
                <a:solidFill>
                  <a:prstClr val="black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〇〇〇〇〇〇〇〇</a:t>
            </a:r>
            <a:endParaRPr lang="en-US" altLang="ja-JP" kern="1200">
              <a:solidFill>
                <a:prstClr val="black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Google Shape;137;p12">
            <a:extLst>
              <a:ext uri="{FF2B5EF4-FFF2-40B4-BE49-F238E27FC236}">
                <a16:creationId xmlns:a16="http://schemas.microsoft.com/office/drawing/2014/main" id="{DD5EB139-75E5-7A82-072D-52819EC39309}"/>
              </a:ext>
            </a:extLst>
          </p:cNvPr>
          <p:cNvSpPr/>
          <p:nvPr/>
        </p:nvSpPr>
        <p:spPr>
          <a:xfrm>
            <a:off x="452437" y="4828668"/>
            <a:ext cx="1620000" cy="1368000"/>
          </a:xfrm>
          <a:prstGeom prst="rect">
            <a:avLst/>
          </a:prstGeom>
          <a:solidFill>
            <a:srgbClr val="9E9E9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600" b="1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現状</a:t>
            </a:r>
            <a:endParaRPr sz="1100" b="0" i="0" u="none" strike="noStrike" cap="none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8" name="Google Shape;138;p12">
            <a:extLst>
              <a:ext uri="{FF2B5EF4-FFF2-40B4-BE49-F238E27FC236}">
                <a16:creationId xmlns:a16="http://schemas.microsoft.com/office/drawing/2014/main" id="{2379B7A2-D279-90E8-37C6-8FE340445D4C}"/>
              </a:ext>
            </a:extLst>
          </p:cNvPr>
          <p:cNvSpPr txBox="1"/>
          <p:nvPr/>
        </p:nvSpPr>
        <p:spPr>
          <a:xfrm>
            <a:off x="3662766" y="3010798"/>
            <a:ext cx="5790235" cy="13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251999" tIns="108000" rIns="180000" bIns="108000" anchor="ctr" anchorCtr="0">
            <a:noAutofit/>
          </a:bodyPr>
          <a:lstStyle/>
          <a:p>
            <a:pPr marL="285750" lvl="0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l"/>
              <a:defRPr/>
            </a:pPr>
            <a:r>
              <a:rPr lang="ja-JP" altLang="en-US" sz="1200" b="1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効率化〇倍・〇円のコスト削減を見込める〇〇ツールの導入</a:t>
            </a:r>
            <a:endParaRPr lang="en-US" altLang="ja-JP" sz="1200" b="1" kern="120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lvl="0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l"/>
              <a:defRPr/>
            </a:pPr>
            <a:r>
              <a:rPr lang="ja-JP" altLang="en-US" sz="1200" b="1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ツール導入効果を高めるため、事前に自動化しやすい業務オペレーションに変更をおこなう</a:t>
            </a:r>
            <a:endParaRPr lang="en-US" altLang="ja-JP" sz="1200" b="1" kern="120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lvl="0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l"/>
              <a:defRPr/>
            </a:pPr>
            <a:r>
              <a:rPr lang="ja-JP" altLang="en-US" sz="1200" b="1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柔軟な画面カスタマイズで、社員の使いやすさを担保</a:t>
            </a:r>
            <a:endParaRPr lang="en-US" altLang="ja-JP" sz="1200" b="1" kern="120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lvl="0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l"/>
              <a:defRPr/>
            </a:pPr>
            <a:r>
              <a:rPr lang="ja-JP" altLang="en-US" sz="1200" b="1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新オペレーションのマニュアルを作成し、</a:t>
            </a:r>
            <a:r>
              <a:rPr lang="en-US" altLang="ja-JP" sz="1200" b="1" kern="1200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QA</a:t>
            </a:r>
            <a:r>
              <a:rPr lang="ja-JP" altLang="en-US" sz="1200" b="1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対応を削減</a:t>
            </a:r>
            <a:endParaRPr lang="en-US" altLang="ja-JP" sz="1200" b="1" kern="120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Google Shape;139;p12">
            <a:extLst>
              <a:ext uri="{FF2B5EF4-FFF2-40B4-BE49-F238E27FC236}">
                <a16:creationId xmlns:a16="http://schemas.microsoft.com/office/drawing/2014/main" id="{1C2ADCA0-FB82-610B-1DB9-DA87F0F6A1CB}"/>
              </a:ext>
            </a:extLst>
          </p:cNvPr>
          <p:cNvSpPr/>
          <p:nvPr/>
        </p:nvSpPr>
        <p:spPr>
          <a:xfrm>
            <a:off x="1013737" y="2534855"/>
            <a:ext cx="497400" cy="2291788"/>
          </a:xfrm>
          <a:prstGeom prst="upDownArrow">
            <a:avLst>
              <a:gd name="adj1" fmla="val 50000"/>
              <a:gd name="adj2" fmla="val 61105"/>
            </a:avLst>
          </a:prstGeom>
          <a:gradFill>
            <a:gsLst>
              <a:gs pos="0">
                <a:srgbClr val="46BDCA"/>
              </a:gs>
              <a:gs pos="100000">
                <a:srgbClr val="1B224C"/>
              </a:gs>
            </a:gsLst>
            <a:lin ang="540000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0" name="Google Shape;140;p12">
            <a:extLst>
              <a:ext uri="{FF2B5EF4-FFF2-40B4-BE49-F238E27FC236}">
                <a16:creationId xmlns:a16="http://schemas.microsoft.com/office/drawing/2014/main" id="{4A5047E4-8381-A876-1E12-4EB156C558E1}"/>
              </a:ext>
            </a:extLst>
          </p:cNvPr>
          <p:cNvSpPr/>
          <p:nvPr/>
        </p:nvSpPr>
        <p:spPr>
          <a:xfrm>
            <a:off x="2070366" y="3010798"/>
            <a:ext cx="1592400" cy="1368000"/>
          </a:xfrm>
          <a:prstGeom prst="rect">
            <a:avLst/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600" b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対策</a:t>
            </a:r>
            <a:endParaRPr sz="1100" b="0" i="0" u="none" strike="noStrike" cap="none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sym typeface="Arial"/>
            </a:endParaRPr>
          </a:p>
        </p:txBody>
      </p:sp>
      <p:sp>
        <p:nvSpPr>
          <p:cNvPr id="11" name="Google Shape;134;p12">
            <a:extLst>
              <a:ext uri="{FF2B5EF4-FFF2-40B4-BE49-F238E27FC236}">
                <a16:creationId xmlns:a16="http://schemas.microsoft.com/office/drawing/2014/main" id="{6A9AC00D-CFD2-C21F-7BE3-7E43C93673FB}"/>
              </a:ext>
            </a:extLst>
          </p:cNvPr>
          <p:cNvSpPr txBox="1"/>
          <p:nvPr/>
        </p:nvSpPr>
        <p:spPr>
          <a:xfrm>
            <a:off x="2073563" y="4828668"/>
            <a:ext cx="7380000" cy="13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288000" tIns="108000" rIns="180000" bIns="108000" anchor="ctr" anchorCtr="0">
            <a:noAutofit/>
          </a:bodyPr>
          <a:lstStyle/>
          <a:p>
            <a:pPr marL="285750" lvl="0" indent="-285750" defTabSz="457189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ja-JP" altLang="en-US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〇〇〇の低下</a:t>
            </a:r>
            <a:endParaRPr lang="en-US" altLang="ja-JP" kern="12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Wingdings" pitchFamily="2" charset="2"/>
              <a:buChar char="Ø"/>
            </a:pPr>
            <a:r>
              <a:rPr kumimoji="1" lang="en-US" altLang="ja-JP" sz="1100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  </a:t>
            </a: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○○○業務の煩雑さやミスによって月間○○時間分の人件費がかかっている</a:t>
            </a:r>
            <a:endParaRPr kumimoji="1" lang="en-US" altLang="ja-JP" sz="1100" dirty="0">
              <a:solidFill>
                <a:srgbClr val="0F1C5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Wingdings" pitchFamily="2" charset="2"/>
              <a:buChar char="Ø"/>
            </a:pPr>
            <a:r>
              <a:rPr kumimoji="1" lang="en-US" altLang="ja-JP" sz="1100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  </a:t>
            </a: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○○○の企画業務に集中できず、利用者数○○％減に対処しきれていない</a:t>
            </a:r>
          </a:p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Wingdings" pitchFamily="2" charset="2"/>
              <a:buChar char="Ø"/>
            </a:pPr>
            <a:r>
              <a:rPr kumimoji="1" lang="en-US" altLang="ja-JP" sz="1100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  </a:t>
            </a: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○○○の作業に追われ、社内にノウハウが蓄積されない</a:t>
            </a:r>
          </a:p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Wingdings" pitchFamily="2" charset="2"/>
              <a:buChar char="Ø"/>
            </a:pPr>
            <a:r>
              <a:rPr kumimoji="1" lang="en-US" altLang="ja-JP" sz="1100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  </a:t>
            </a: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○○○の人材が不足</a:t>
            </a:r>
          </a:p>
        </p:txBody>
      </p:sp>
    </p:spTree>
    <p:extLst>
      <p:ext uri="{BB962C8B-B14F-4D97-AF65-F5344CB8AC3E}">
        <p14:creationId xmlns:p14="http://schemas.microsoft.com/office/powerpoint/2010/main" val="329680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5">
            <a:extLst>
              <a:ext uri="{FF2B5EF4-FFF2-40B4-BE49-F238E27FC236}">
                <a16:creationId xmlns:a16="http://schemas.microsoft.com/office/drawing/2014/main" id="{E91CF6AF-6569-A397-FE7C-BA4ED449EB73}"/>
              </a:ext>
            </a:extLst>
          </p:cNvPr>
          <p:cNvSpPr/>
          <p:nvPr/>
        </p:nvSpPr>
        <p:spPr>
          <a:xfrm>
            <a:off x="5240338" y="3789850"/>
            <a:ext cx="4212000" cy="2412000"/>
          </a:xfrm>
          <a:prstGeom prst="roundRect">
            <a:avLst>
              <a:gd name="adj" fmla="val 2849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Overflow="overflow" horzOverflow="overflow" vert="horz" wrap="square" lIns="31688" tIns="31688" rIns="31688" bIns="316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4938">
              <a:defRPr/>
            </a:pPr>
            <a:endParaRPr kumimoji="1" lang="ja-JP" altLang="en-US" sz="1300" dirty="0">
              <a:latin typeface="Yu Gothic" panose="020B0400000000000000" pitchFamily="34" charset="-128"/>
              <a:ea typeface="Yu Gothic" panose="020B0400000000000000" pitchFamily="34" charset="-128"/>
              <a:cs typeface="Meiryo UI" panose="020B0604030504040204" pitchFamily="50" charset="-128"/>
            </a:endParaRPr>
          </a:p>
        </p:txBody>
      </p:sp>
      <p:sp>
        <p:nvSpPr>
          <p:cNvPr id="11" name="片側の 2 つの角を丸めた四角形 10">
            <a:extLst>
              <a:ext uri="{FF2B5EF4-FFF2-40B4-BE49-F238E27FC236}">
                <a16:creationId xmlns:a16="http://schemas.microsoft.com/office/drawing/2014/main" id="{B41E7869-460E-51DF-48A3-F84FD3CDC1FF}"/>
              </a:ext>
            </a:extLst>
          </p:cNvPr>
          <p:cNvSpPr/>
          <p:nvPr/>
        </p:nvSpPr>
        <p:spPr>
          <a:xfrm>
            <a:off x="5241563" y="3796974"/>
            <a:ext cx="4212000" cy="540000"/>
          </a:xfrm>
          <a:prstGeom prst="round2SameRect">
            <a:avLst>
              <a:gd name="adj1" fmla="val 10764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対策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EE0B245-ED1C-DE91-7027-0174D95F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与件の整理</a:t>
            </a:r>
            <a:endParaRPr kumimoji="1"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881C98E-EEF8-5CB0-8408-B5B01EA2DCB0}"/>
              </a:ext>
            </a:extLst>
          </p:cNvPr>
          <p:cNvSpPr txBox="1"/>
          <p:nvPr/>
        </p:nvSpPr>
        <p:spPr>
          <a:xfrm>
            <a:off x="452438" y="1196976"/>
            <a:ext cx="4213206" cy="5004000"/>
          </a:xfrm>
          <a:prstGeom prst="roundRect">
            <a:avLst>
              <a:gd name="adj" fmla="val 2216"/>
            </a:avLst>
          </a:prstGeom>
          <a:solidFill>
            <a:sysClr val="window" lastClr="FFFFFF">
              <a:lumMod val="95000"/>
            </a:sysClr>
          </a:solidFill>
        </p:spPr>
        <p:txBody>
          <a:bodyPr wrap="square" tIns="324000" anchor="ctr">
            <a:noAutofit/>
          </a:bodyPr>
          <a:lstStyle/>
          <a:p>
            <a:pPr marL="449263" marR="0" lvl="0" indent="-285750" defTabSz="457189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A67E55-AAE8-8348-74A1-8837AE8513F1}"/>
              </a:ext>
            </a:extLst>
          </p:cNvPr>
          <p:cNvSpPr txBox="1"/>
          <p:nvPr/>
        </p:nvSpPr>
        <p:spPr>
          <a:xfrm>
            <a:off x="661664" y="1378888"/>
            <a:ext cx="3816000" cy="2232000"/>
          </a:xfrm>
          <a:prstGeom prst="roundRect">
            <a:avLst>
              <a:gd name="adj" fmla="val 4625"/>
            </a:avLst>
          </a:prstGeom>
          <a:solidFill>
            <a:sysClr val="window" lastClr="FFFFFF"/>
          </a:solidFill>
          <a:ln w="22225">
            <a:solidFill>
              <a:srgbClr val="9E9E9E"/>
            </a:solidFill>
          </a:ln>
        </p:spPr>
        <p:txBody>
          <a:bodyPr wrap="square" tIns="324000" anchor="ctr">
            <a:noAutofit/>
          </a:bodyPr>
          <a:lstStyle/>
          <a:p>
            <a:pPr marL="449263" marR="0" lvl="0" indent="-285750" defTabSz="457189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6916CBC-EABB-E5E3-477A-36E11438464D}"/>
              </a:ext>
            </a:extLst>
          </p:cNvPr>
          <p:cNvSpPr txBox="1"/>
          <p:nvPr/>
        </p:nvSpPr>
        <p:spPr>
          <a:xfrm>
            <a:off x="661664" y="3816502"/>
            <a:ext cx="3816000" cy="2232000"/>
          </a:xfrm>
          <a:prstGeom prst="roundRect">
            <a:avLst>
              <a:gd name="adj" fmla="val 4625"/>
            </a:avLst>
          </a:prstGeom>
          <a:solidFill>
            <a:sysClr val="window" lastClr="FFFFFF"/>
          </a:solidFill>
          <a:ln w="22225">
            <a:solidFill>
              <a:srgbClr val="9E9E9E"/>
            </a:solidFill>
          </a:ln>
        </p:spPr>
        <p:txBody>
          <a:bodyPr wrap="square" tIns="324000" anchor="ctr">
            <a:noAutofit/>
          </a:bodyPr>
          <a:lstStyle/>
          <a:p>
            <a:pPr marL="163513" marR="0" lvl="0" indent="0" defTabSz="457189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15ED94A-FAF4-E632-7233-0AA3BB5D3677}"/>
              </a:ext>
            </a:extLst>
          </p:cNvPr>
          <p:cNvSpPr txBox="1"/>
          <p:nvPr/>
        </p:nvSpPr>
        <p:spPr>
          <a:xfrm>
            <a:off x="867353" y="4464715"/>
            <a:ext cx="3404622" cy="11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Wingdings" pitchFamily="2" charset="2"/>
              <a:buChar char="Ø"/>
            </a:pP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コスト削減を見通せる手段が見つからない</a:t>
            </a:r>
            <a:endParaRPr kumimoji="1" lang="en-US" altLang="ja-JP" sz="1100" dirty="0">
              <a:solidFill>
                <a:srgbClr val="0F1C5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Wingdings" pitchFamily="2" charset="2"/>
              <a:buChar char="Ø"/>
            </a:pPr>
            <a:r>
              <a:rPr kumimoji="1" lang="ja-JP" altLang="en-US" sz="1100" kern="12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+mn-cs"/>
              </a:rPr>
              <a:t>業務が複雑で、ツールを導入しても使いこなせない</a:t>
            </a:r>
            <a:endParaRPr kumimoji="1" lang="en-US" altLang="ja-JP" sz="1100" kern="1200" dirty="0">
              <a:solidFill>
                <a:srgbClr val="0F1C50"/>
              </a:solidFill>
              <a:latin typeface="Yu Gothic Medium" panose="020B0400000000000000" pitchFamily="34" charset="-128"/>
              <a:ea typeface="Yu Gothic Medium" panose="020B0400000000000000" pitchFamily="34" charset="-128"/>
              <a:cs typeface="+mn-cs"/>
            </a:endParaRPr>
          </a:p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Wingdings" pitchFamily="2" charset="2"/>
              <a:buChar char="Ø"/>
            </a:pPr>
            <a:r>
              <a:rPr kumimoji="1" lang="ja-JP" altLang="en-US" sz="1100" kern="12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+mn-cs"/>
              </a:rPr>
              <a:t>社内の</a:t>
            </a:r>
            <a:r>
              <a:rPr kumimoji="1" lang="en-US" altLang="ja-JP" sz="1100" kern="1200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+mn-cs"/>
              </a:rPr>
              <a:t>IT</a:t>
            </a:r>
            <a:r>
              <a:rPr kumimoji="1" lang="ja-JP" altLang="en-US" sz="1100" kern="12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+mn-cs"/>
              </a:rPr>
              <a:t>リテラシーが低く、</a:t>
            </a:r>
            <a:r>
              <a:rPr lang="ja-JP" altLang="en-US" sz="11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ツール変更への抵抗が大きい</a:t>
            </a:r>
            <a:endParaRPr kumimoji="1" lang="en-US" altLang="ja-JP" sz="1100" u="none" strike="noStrike" kern="1200" cap="none" spc="0" normalizeH="0" baseline="0" noProof="0" dirty="0">
              <a:ln>
                <a:noFill/>
              </a:ln>
              <a:solidFill>
                <a:srgbClr val="0F1C50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D569BA9-A10C-0DF6-3738-588083278713}"/>
              </a:ext>
            </a:extLst>
          </p:cNvPr>
          <p:cNvSpPr txBox="1"/>
          <p:nvPr/>
        </p:nvSpPr>
        <p:spPr>
          <a:xfrm>
            <a:off x="5393338" y="4375183"/>
            <a:ext cx="3906000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l"/>
              <a:defRPr/>
            </a:pPr>
            <a:r>
              <a:rPr lang="ja-JP" altLang="en-US" sz="1200" b="1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効率化〇倍・〇円のコスト削減を見込める〇〇ツールの導入</a:t>
            </a:r>
            <a:endParaRPr lang="en-US" altLang="ja-JP" sz="1200" b="1" kern="120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lvl="0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l"/>
              <a:defRPr/>
            </a:pPr>
            <a:r>
              <a:rPr lang="ja-JP" altLang="en-US" sz="1200" b="1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〇〇ツールのフローに業務を合わせることで業務最適化を実現</a:t>
            </a:r>
            <a:endParaRPr lang="en-US" altLang="ja-JP" sz="1200" b="1" kern="120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lvl="0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l"/>
              <a:defRPr/>
            </a:pPr>
            <a:r>
              <a:rPr lang="ja-JP" altLang="en-US" sz="1200" b="1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柔軟な画面カスタマイズで、社員の使いやすさを担保</a:t>
            </a:r>
            <a:endParaRPr lang="en-US" altLang="ja-JP" sz="1200" b="1" kern="120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lvl="0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l"/>
              <a:defRPr/>
            </a:pPr>
            <a:r>
              <a:rPr lang="ja-JP" altLang="en-US" sz="1200" b="1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新オペレーションのマニュアルを作成し、</a:t>
            </a:r>
            <a:r>
              <a:rPr lang="en-US" altLang="ja-JP" sz="1200" b="1" kern="1200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QA</a:t>
            </a:r>
            <a:r>
              <a:rPr lang="ja-JP" altLang="en-US" sz="1200" b="1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対応を削減</a:t>
            </a:r>
            <a:endParaRPr lang="en-US" altLang="ja-JP" sz="1200" b="1" kern="120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0" name="片側の 2 つの角を丸めた四角形 19">
            <a:extLst>
              <a:ext uri="{FF2B5EF4-FFF2-40B4-BE49-F238E27FC236}">
                <a16:creationId xmlns:a16="http://schemas.microsoft.com/office/drawing/2014/main" id="{35DCC32C-D939-25AB-D452-BFE0B2BB9002}"/>
              </a:ext>
            </a:extLst>
          </p:cNvPr>
          <p:cNvSpPr/>
          <p:nvPr/>
        </p:nvSpPr>
        <p:spPr>
          <a:xfrm>
            <a:off x="661664" y="1374381"/>
            <a:ext cx="3816000" cy="432000"/>
          </a:xfrm>
          <a:prstGeom prst="round2SameRect">
            <a:avLst>
              <a:gd name="adj1" fmla="val 10764"/>
              <a:gd name="adj2" fmla="val 0"/>
            </a:avLst>
          </a:prstGeom>
          <a:solidFill>
            <a:srgbClr val="9E9E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現状</a:t>
            </a:r>
          </a:p>
        </p:txBody>
      </p:sp>
      <p:sp>
        <p:nvSpPr>
          <p:cNvPr id="21" name="片側の 2 つの角を丸めた四角形 20">
            <a:extLst>
              <a:ext uri="{FF2B5EF4-FFF2-40B4-BE49-F238E27FC236}">
                <a16:creationId xmlns:a16="http://schemas.microsoft.com/office/drawing/2014/main" id="{DCEC14AC-4ECC-D393-4555-10F012946BC1}"/>
              </a:ext>
            </a:extLst>
          </p:cNvPr>
          <p:cNvSpPr/>
          <p:nvPr/>
        </p:nvSpPr>
        <p:spPr>
          <a:xfrm>
            <a:off x="661664" y="3816264"/>
            <a:ext cx="3816000" cy="432000"/>
          </a:xfrm>
          <a:prstGeom prst="round2SameRect">
            <a:avLst>
              <a:gd name="adj1" fmla="val 10764"/>
              <a:gd name="adj2" fmla="val 0"/>
            </a:avLst>
          </a:prstGeom>
          <a:solidFill>
            <a:srgbClr val="9E9E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課題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AD9E262-56C5-3EF7-1C1E-33404E8D67E7}"/>
              </a:ext>
            </a:extLst>
          </p:cNvPr>
          <p:cNvSpPr txBox="1"/>
          <p:nvPr/>
        </p:nvSpPr>
        <p:spPr>
          <a:xfrm>
            <a:off x="867353" y="1827594"/>
            <a:ext cx="3404622" cy="1753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18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B224C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ja-JP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1B224C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/>
                <a:sym typeface="Arial"/>
              </a:rPr>
              <a:t>〇〇〇の低下</a:t>
            </a:r>
            <a:endParaRPr kumimoji="0" lang="en-US" altLang="ja-JP" sz="1300" b="1" i="0" u="none" strike="noStrike" kern="1200" cap="none" spc="0" normalizeH="0" baseline="0" noProof="0" dirty="0">
              <a:ln>
                <a:noFill/>
              </a:ln>
              <a:solidFill>
                <a:srgbClr val="1B224C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Arial"/>
              <a:sym typeface="Arial"/>
            </a:endParaRPr>
          </a:p>
          <a:p>
            <a:pPr marL="171450" marR="0" lvl="0" indent="-171450" algn="l" defTabSz="81493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25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1" lang="ja-JP" altLang="en-US" sz="1050" b="0" i="0" u="none" strike="noStrike" kern="0" cap="none" spc="0" normalizeH="0" baseline="0" noProof="0">
                <a:ln>
                  <a:noFill/>
                </a:ln>
                <a:solidFill>
                  <a:srgbClr val="0F1C50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  <a:cs typeface="Arial"/>
                <a:sym typeface="Arial"/>
              </a:rPr>
              <a:t>○○○業務の煩雑さやミスによって月間○○時間分の人件費がかかっている</a:t>
            </a:r>
            <a:endParaRPr kumimoji="1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F1C50"/>
              </a:solidFill>
              <a:effectLst/>
              <a:uLnTx/>
              <a:uFillTx/>
              <a:latin typeface="Yu Gothic Medium" panose="020B0400000000000000" pitchFamily="34" charset="-128"/>
              <a:ea typeface="Yu Gothic Medium" panose="020B0400000000000000" pitchFamily="34" charset="-128"/>
              <a:cs typeface="Arial"/>
              <a:sym typeface="Arial"/>
            </a:endParaRPr>
          </a:p>
          <a:p>
            <a:pPr marL="171450" marR="0" lvl="0" indent="-171450" algn="l" defTabSz="81493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25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1" lang="ja-JP" altLang="en-US" sz="1050" b="0" i="0" u="none" strike="noStrike" kern="0" cap="none" spc="0" normalizeH="0" baseline="0" noProof="0">
                <a:ln>
                  <a:noFill/>
                </a:ln>
                <a:solidFill>
                  <a:srgbClr val="0F1C50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  <a:cs typeface="Arial"/>
                <a:sym typeface="Arial"/>
              </a:rPr>
              <a:t>○○○の企画業務に集中できず、利用者数○○％減に対処しきれていない</a:t>
            </a:r>
          </a:p>
          <a:p>
            <a:pPr marL="171450" marR="0" lvl="0" indent="-171450" algn="l" defTabSz="81493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25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1" lang="ja-JP" altLang="en-US" sz="1050" b="0" i="0" u="none" strike="noStrike" kern="0" cap="none" spc="0" normalizeH="0" baseline="0" noProof="0">
                <a:ln>
                  <a:noFill/>
                </a:ln>
                <a:solidFill>
                  <a:srgbClr val="0F1C50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  <a:cs typeface="Arial"/>
                <a:sym typeface="Arial"/>
              </a:rPr>
              <a:t>○○○の作業に追われ、社内にノウハウが蓄積されない</a:t>
            </a:r>
          </a:p>
          <a:p>
            <a:pPr marL="171450" marR="0" lvl="0" indent="-171450" algn="l" defTabSz="814938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25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1" lang="ja-JP" altLang="en-US" sz="1050" b="0" i="0" u="none" strike="noStrike" kern="0" cap="none" spc="0" normalizeH="0" baseline="0" noProof="0">
                <a:ln>
                  <a:noFill/>
                </a:ln>
                <a:solidFill>
                  <a:srgbClr val="0F1C50"/>
                </a:solidFill>
                <a:effectLst/>
                <a:uLnTx/>
                <a:uFillTx/>
                <a:latin typeface="Yu Gothic Medium" panose="020B0400000000000000" pitchFamily="34" charset="-128"/>
                <a:ea typeface="Yu Gothic Medium" panose="020B0400000000000000" pitchFamily="34" charset="-128"/>
                <a:cs typeface="Arial"/>
                <a:sym typeface="Arial"/>
              </a:rPr>
              <a:t>○○○の人材が不足</a:t>
            </a:r>
          </a:p>
        </p:txBody>
      </p:sp>
      <p:sp>
        <p:nvSpPr>
          <p:cNvPr id="23" name="右矢印 33">
            <a:extLst>
              <a:ext uri="{FF2B5EF4-FFF2-40B4-BE49-F238E27FC236}">
                <a16:creationId xmlns:a16="http://schemas.microsoft.com/office/drawing/2014/main" id="{BCE61F8C-B2A2-EFE1-2D80-BC55B4CE3AB1}"/>
              </a:ext>
            </a:extLst>
          </p:cNvPr>
          <p:cNvSpPr/>
          <p:nvPr/>
        </p:nvSpPr>
        <p:spPr>
          <a:xfrm>
            <a:off x="4665663" y="2063642"/>
            <a:ext cx="574675" cy="642662"/>
          </a:xfrm>
          <a:prstGeom prst="rightArrow">
            <a:avLst>
              <a:gd name="adj1" fmla="val 50000"/>
              <a:gd name="adj2" fmla="val 55672"/>
            </a:avLst>
          </a:prstGeom>
          <a:solidFill>
            <a:srgbClr val="46BD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38"/>
          </a:p>
        </p:txBody>
      </p:sp>
      <p:sp>
        <p:nvSpPr>
          <p:cNvPr id="24" name="右矢印 33">
            <a:extLst>
              <a:ext uri="{FF2B5EF4-FFF2-40B4-BE49-F238E27FC236}">
                <a16:creationId xmlns:a16="http://schemas.microsoft.com/office/drawing/2014/main" id="{CA8E27F6-2059-2BF5-AF3E-30CE1D2E3932}"/>
              </a:ext>
            </a:extLst>
          </p:cNvPr>
          <p:cNvSpPr/>
          <p:nvPr/>
        </p:nvSpPr>
        <p:spPr>
          <a:xfrm rot="10800000">
            <a:off x="4665663" y="4656519"/>
            <a:ext cx="574675" cy="642662"/>
          </a:xfrm>
          <a:prstGeom prst="rightArrow">
            <a:avLst>
              <a:gd name="adj1" fmla="val 50000"/>
              <a:gd name="adj2" fmla="val 55672"/>
            </a:avLst>
          </a:prstGeom>
          <a:solidFill>
            <a:srgbClr val="1B2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38"/>
          </a:p>
        </p:txBody>
      </p:sp>
      <p:sp>
        <p:nvSpPr>
          <p:cNvPr id="26" name="角丸四角形 5">
            <a:extLst>
              <a:ext uri="{FF2B5EF4-FFF2-40B4-BE49-F238E27FC236}">
                <a16:creationId xmlns:a16="http://schemas.microsoft.com/office/drawing/2014/main" id="{D877FC1A-7214-F475-5ED4-B3811113326C}"/>
              </a:ext>
            </a:extLst>
          </p:cNvPr>
          <p:cNvSpPr/>
          <p:nvPr/>
        </p:nvSpPr>
        <p:spPr>
          <a:xfrm>
            <a:off x="5241563" y="1189628"/>
            <a:ext cx="4212000" cy="2412000"/>
          </a:xfrm>
          <a:prstGeom prst="roundRect">
            <a:avLst>
              <a:gd name="adj" fmla="val 2849"/>
            </a:avLst>
          </a:prstGeom>
          <a:solidFill>
            <a:schemeClr val="bg1"/>
          </a:solidFill>
          <a:ln w="25400" cap="flat" cmpd="sng" algn="ctr">
            <a:solidFill>
              <a:srgbClr val="46BDCA"/>
            </a:solidFill>
            <a:prstDash val="solid"/>
          </a:ln>
          <a:effectLst/>
        </p:spPr>
        <p:txBody>
          <a:bodyPr rot="0" spcFirstLastPara="0" vertOverflow="overflow" horzOverflow="overflow" vert="horz" wrap="square" lIns="31688" tIns="31688" rIns="31688" bIns="316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14938">
              <a:defRPr/>
            </a:pPr>
            <a:endParaRPr kumimoji="1" lang="ja-JP" altLang="en-US" sz="1300" dirty="0">
              <a:latin typeface="Yu Gothic" panose="020B0400000000000000" pitchFamily="34" charset="-128"/>
              <a:ea typeface="Yu Gothic" panose="020B0400000000000000" pitchFamily="34" charset="-128"/>
              <a:cs typeface="Meiryo UI" panose="020B0604030504040204" pitchFamily="50" charset="-128"/>
            </a:endParaRPr>
          </a:p>
        </p:txBody>
      </p:sp>
      <p:sp>
        <p:nvSpPr>
          <p:cNvPr id="27" name="片側の 2 つの角を丸めた四角形 26">
            <a:extLst>
              <a:ext uri="{FF2B5EF4-FFF2-40B4-BE49-F238E27FC236}">
                <a16:creationId xmlns:a16="http://schemas.microsoft.com/office/drawing/2014/main" id="{ACE2CFC5-9D40-CCBC-3C6F-70C7E3D5BF3B}"/>
              </a:ext>
            </a:extLst>
          </p:cNvPr>
          <p:cNvSpPr/>
          <p:nvPr/>
        </p:nvSpPr>
        <p:spPr>
          <a:xfrm>
            <a:off x="5241563" y="1196752"/>
            <a:ext cx="4212000" cy="540000"/>
          </a:xfrm>
          <a:prstGeom prst="round2SameRect">
            <a:avLst>
              <a:gd name="adj1" fmla="val 10764"/>
              <a:gd name="adj2" fmla="val 0"/>
            </a:avLst>
          </a:prstGeom>
          <a:solidFill>
            <a:srgbClr val="46BD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目指す姿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AF93FF8-AAE7-4629-1A14-AB7E3FC574EC}"/>
              </a:ext>
            </a:extLst>
          </p:cNvPr>
          <p:cNvSpPr txBox="1"/>
          <p:nvPr/>
        </p:nvSpPr>
        <p:spPr>
          <a:xfrm>
            <a:off x="5393338" y="1865870"/>
            <a:ext cx="3906000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l"/>
              <a:defRPr/>
            </a:pPr>
            <a:r>
              <a:rPr lang="ja-JP" altLang="en-US" b="1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〇〇〇の〇〇％成長</a:t>
            </a:r>
            <a:endParaRPr lang="en-US" altLang="ja-JP" b="1" kern="12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lang="ja-JP" altLang="en-US" sz="11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〇〇〇の作業を自動化し、〇〇〇のコスト削減に成功</a:t>
            </a:r>
            <a:endParaRPr lang="en-US" altLang="ja-JP" sz="1100" kern="12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kumimoji="1" lang="ja-JP" altLang="en-US" sz="1100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○○割を○○○の企画業務に集中。利用者数○○倍に</a:t>
            </a:r>
            <a:endParaRPr kumimoji="1" lang="en-US" altLang="ja-JP" sz="1100" dirty="0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利用者数を増加させるノウハウを蓄積し、人材スキルも向上</a:t>
            </a:r>
            <a:endParaRPr kumimoji="1" lang="en-US" altLang="ja-JP" sz="1100" dirty="0">
              <a:solidFill>
                <a:srgbClr val="0F1C5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削減したコストで○○○な人材を採用。運営が円滑に</a:t>
            </a:r>
            <a:endParaRPr kumimoji="1" lang="en-US" altLang="ja-JP" sz="1100" dirty="0">
              <a:solidFill>
                <a:srgbClr val="0F1C5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4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47C22CD1-3B7F-988D-22A3-34FCDB5A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与件の整理</a:t>
            </a:r>
            <a:endParaRPr kumimoji="1"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" name="Google Shape;250;p24">
            <a:extLst>
              <a:ext uri="{FF2B5EF4-FFF2-40B4-BE49-F238E27FC236}">
                <a16:creationId xmlns:a16="http://schemas.microsoft.com/office/drawing/2014/main" id="{0D68B063-B971-FC45-F519-EDD8B540FFDE}"/>
              </a:ext>
            </a:extLst>
          </p:cNvPr>
          <p:cNvSpPr txBox="1"/>
          <p:nvPr/>
        </p:nvSpPr>
        <p:spPr>
          <a:xfrm>
            <a:off x="1315043" y="3787016"/>
            <a:ext cx="3708000" cy="118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BDC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1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複雑な業務から見直さなければ、ツール導入の効果が得られない</a:t>
            </a:r>
            <a:endParaRPr lang="en-US" altLang="ja-JP" sz="1100" b="0" i="0" dirty="0">
              <a:solidFill>
                <a:srgbClr val="1B224C"/>
              </a:solidFill>
              <a:effectLst/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BDC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1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社内の</a:t>
            </a:r>
            <a:r>
              <a:rPr lang="en-US" altLang="ja-JP" sz="1100" b="0" i="0" dirty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sz="11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リテラシーが低く、ツール変更への抵抗が大きい</a:t>
            </a:r>
          </a:p>
        </p:txBody>
      </p:sp>
      <p:sp>
        <p:nvSpPr>
          <p:cNvPr id="7" name="Google Shape;253;p24">
            <a:extLst>
              <a:ext uri="{FF2B5EF4-FFF2-40B4-BE49-F238E27FC236}">
                <a16:creationId xmlns:a16="http://schemas.microsoft.com/office/drawing/2014/main" id="{9AB25CE8-1D17-13AD-1A37-34872B9E3688}"/>
              </a:ext>
            </a:extLst>
          </p:cNvPr>
          <p:cNvSpPr txBox="1"/>
          <p:nvPr/>
        </p:nvSpPr>
        <p:spPr>
          <a:xfrm>
            <a:off x="5460049" y="3787016"/>
            <a:ext cx="3996000" cy="118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BDC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1B224C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〇〇ツールに組み込まれた標準的な業務フローに合わせることで、業務の見直しも進む</a:t>
            </a:r>
            <a:endParaRPr kumimoji="0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1B224C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BDC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100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ツールへの慣れは必要だが、現在の複雑な業務フローをなくすことのインパクトのほうが大きい</a:t>
            </a:r>
            <a:endParaRPr lang="en-US" altLang="ja-JP" sz="1100" kern="120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BDC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1B224C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複雑な業務をなくすことで新入社員を受け入れやすくなる</a:t>
            </a:r>
            <a:endParaRPr kumimoji="0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1B224C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9" name="Google Shape;255;p24">
            <a:extLst>
              <a:ext uri="{FF2B5EF4-FFF2-40B4-BE49-F238E27FC236}">
                <a16:creationId xmlns:a16="http://schemas.microsoft.com/office/drawing/2014/main" id="{6DB914A6-88C1-B80F-4561-094C793138A9}"/>
              </a:ext>
            </a:extLst>
          </p:cNvPr>
          <p:cNvSpPr/>
          <p:nvPr/>
        </p:nvSpPr>
        <p:spPr>
          <a:xfrm>
            <a:off x="949124" y="3787016"/>
            <a:ext cx="360000" cy="1188000"/>
          </a:xfrm>
          <a:prstGeom prst="rect">
            <a:avLst/>
          </a:pr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200">
                <a:solidFill>
                  <a:schemeClr val="lt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貴社の</a:t>
            </a:r>
            <a:r>
              <a:rPr lang="ja-JP" sz="1200" b="0" i="0" u="none" strike="noStrike" cap="none">
                <a:solidFill>
                  <a:schemeClr val="lt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sym typeface="Arial"/>
              </a:rPr>
              <a:t>考察</a:t>
            </a:r>
            <a:endParaRPr sz="1200" b="0" i="0" u="none" strike="noStrike" cap="none" dirty="0">
              <a:solidFill>
                <a:schemeClr val="lt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sym typeface="Arial"/>
            </a:endParaRPr>
          </a:p>
        </p:txBody>
      </p:sp>
      <p:sp>
        <p:nvSpPr>
          <p:cNvPr id="10" name="Google Shape;256;p24">
            <a:extLst>
              <a:ext uri="{FF2B5EF4-FFF2-40B4-BE49-F238E27FC236}">
                <a16:creationId xmlns:a16="http://schemas.microsoft.com/office/drawing/2014/main" id="{AEF7C762-25A7-034C-EE55-C653301D1017}"/>
              </a:ext>
            </a:extLst>
          </p:cNvPr>
          <p:cNvSpPr/>
          <p:nvPr/>
        </p:nvSpPr>
        <p:spPr>
          <a:xfrm>
            <a:off x="452438" y="3787016"/>
            <a:ext cx="361200" cy="118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vert="eaVert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b="0" i="0" u="none" strike="noStrike" cap="none">
                <a:solidFill>
                  <a:schemeClr val="lt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sym typeface="Arial"/>
              </a:rPr>
              <a:t>仮説</a:t>
            </a:r>
            <a:endParaRPr b="0" i="0" u="none" strike="noStrike" cap="none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sym typeface="Arial"/>
            </a:endParaRPr>
          </a:p>
        </p:txBody>
      </p:sp>
      <p:sp>
        <p:nvSpPr>
          <p:cNvPr id="11" name="Google Shape;257;p24">
            <a:extLst>
              <a:ext uri="{FF2B5EF4-FFF2-40B4-BE49-F238E27FC236}">
                <a16:creationId xmlns:a16="http://schemas.microsoft.com/office/drawing/2014/main" id="{FF5A0C2B-4CCD-AD81-4786-648EF8724F37}"/>
              </a:ext>
            </a:extLst>
          </p:cNvPr>
          <p:cNvSpPr txBox="1"/>
          <p:nvPr/>
        </p:nvSpPr>
        <p:spPr>
          <a:xfrm>
            <a:off x="813563" y="2441999"/>
            <a:ext cx="8640000" cy="115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285750" lvl="0" indent="-285750" defTabSz="457189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ja-JP" altLang="en-US" b="1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〇〇〇の低下</a:t>
            </a:r>
            <a:endParaRPr lang="en-US" altLang="ja-JP" b="1" kern="1200" dirty="0">
              <a:solidFill>
                <a:srgbClr val="1B224C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2" name="Google Shape;258;p24">
            <a:extLst>
              <a:ext uri="{FF2B5EF4-FFF2-40B4-BE49-F238E27FC236}">
                <a16:creationId xmlns:a16="http://schemas.microsoft.com/office/drawing/2014/main" id="{CAEA070B-E6BB-E13D-7A81-3C5676B99710}"/>
              </a:ext>
            </a:extLst>
          </p:cNvPr>
          <p:cNvSpPr/>
          <p:nvPr/>
        </p:nvSpPr>
        <p:spPr>
          <a:xfrm>
            <a:off x="452438" y="2441999"/>
            <a:ext cx="361200" cy="1152000"/>
          </a:xfrm>
          <a:prstGeom prst="rect">
            <a:avLst/>
          </a:prstGeom>
          <a:solidFill>
            <a:srgbClr val="9E9E9E"/>
          </a:solidFill>
          <a:ln>
            <a:noFill/>
          </a:ln>
        </p:spPr>
        <p:txBody>
          <a:bodyPr spcFirstLastPara="1" vert="eaVert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>
                <a:solidFill>
                  <a:schemeClr val="lt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現状</a:t>
            </a:r>
            <a:endParaRPr sz="1400" u="none" strike="noStrike" cap="none" dirty="0">
              <a:latin typeface="游ゴシック Medium" panose="020B0500000000000000" pitchFamily="50" charset="-128"/>
              <a:ea typeface="游ゴシック Medium" panose="020B0500000000000000" pitchFamily="50" charset="-128"/>
              <a:sym typeface="Arial"/>
            </a:endParaRPr>
          </a:p>
        </p:txBody>
      </p:sp>
      <p:sp>
        <p:nvSpPr>
          <p:cNvPr id="13" name="Google Shape;257;p24">
            <a:extLst>
              <a:ext uri="{FF2B5EF4-FFF2-40B4-BE49-F238E27FC236}">
                <a16:creationId xmlns:a16="http://schemas.microsoft.com/office/drawing/2014/main" id="{9B5D06EF-F3DF-8C7C-1746-41E42CCF7C0A}"/>
              </a:ext>
            </a:extLst>
          </p:cNvPr>
          <p:cNvSpPr txBox="1"/>
          <p:nvPr/>
        </p:nvSpPr>
        <p:spPr>
          <a:xfrm>
            <a:off x="813563" y="1142545"/>
            <a:ext cx="8640000" cy="115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285750" lvl="0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l"/>
              <a:defRPr/>
            </a:pPr>
            <a:r>
              <a:rPr lang="ja-JP" altLang="en-US" b="1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〇〇〇の〇〇％成長</a:t>
            </a:r>
            <a:endParaRPr lang="en-US" altLang="ja-JP" b="1" kern="1200" dirty="0">
              <a:solidFill>
                <a:srgbClr val="1B224C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4" name="Google Shape;258;p24">
            <a:extLst>
              <a:ext uri="{FF2B5EF4-FFF2-40B4-BE49-F238E27FC236}">
                <a16:creationId xmlns:a16="http://schemas.microsoft.com/office/drawing/2014/main" id="{15F8254A-F9CD-5A92-BD25-A451EF372299}"/>
              </a:ext>
            </a:extLst>
          </p:cNvPr>
          <p:cNvSpPr/>
          <p:nvPr/>
        </p:nvSpPr>
        <p:spPr>
          <a:xfrm>
            <a:off x="452438" y="1142545"/>
            <a:ext cx="361200" cy="1152000"/>
          </a:xfrm>
          <a:prstGeom prst="rect">
            <a:avLst/>
          </a:prstGeom>
          <a:solidFill>
            <a:srgbClr val="46BDCA"/>
          </a:solidFill>
          <a:ln>
            <a:noFill/>
          </a:ln>
        </p:spPr>
        <p:txBody>
          <a:bodyPr spcFirstLastPara="1" vert="eaVert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400" u="none" strike="noStrike" cap="none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sym typeface="Arial"/>
              </a:rPr>
              <a:t>目指す姿</a:t>
            </a:r>
            <a:endParaRPr sz="1400" u="none" strike="noStrike" cap="none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sym typeface="Arial"/>
            </a:endParaRPr>
          </a:p>
        </p:txBody>
      </p:sp>
      <p:sp>
        <p:nvSpPr>
          <p:cNvPr id="15" name="Google Shape;255;p24">
            <a:extLst>
              <a:ext uri="{FF2B5EF4-FFF2-40B4-BE49-F238E27FC236}">
                <a16:creationId xmlns:a16="http://schemas.microsoft.com/office/drawing/2014/main" id="{1672BB1E-962F-D0F5-D114-C07FA1AE96D3}"/>
              </a:ext>
            </a:extLst>
          </p:cNvPr>
          <p:cNvSpPr/>
          <p:nvPr/>
        </p:nvSpPr>
        <p:spPr>
          <a:xfrm>
            <a:off x="5098824" y="3787016"/>
            <a:ext cx="360000" cy="1188000"/>
          </a:xfrm>
          <a:prstGeom prst="rect">
            <a:avLst/>
          </a:pr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200">
                <a:solidFill>
                  <a:schemeClr val="lt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弊社の</a:t>
            </a:r>
            <a:r>
              <a:rPr lang="ja-JP" sz="1200" b="0" i="0" u="none" strike="noStrike" cap="none">
                <a:solidFill>
                  <a:schemeClr val="lt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sym typeface="Arial"/>
              </a:rPr>
              <a:t>考察</a:t>
            </a:r>
            <a:endParaRPr sz="1200" b="0" i="0" u="none" strike="noStrike" cap="none" dirty="0">
              <a:solidFill>
                <a:schemeClr val="lt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sym typeface="Arial"/>
            </a:endParaRPr>
          </a:p>
        </p:txBody>
      </p:sp>
      <p:sp>
        <p:nvSpPr>
          <p:cNvPr id="16" name="Google Shape;250;p24">
            <a:extLst>
              <a:ext uri="{FF2B5EF4-FFF2-40B4-BE49-F238E27FC236}">
                <a16:creationId xmlns:a16="http://schemas.microsoft.com/office/drawing/2014/main" id="{91DF7C1F-E699-30AB-BCD5-24009EADAAC2}"/>
              </a:ext>
            </a:extLst>
          </p:cNvPr>
          <p:cNvSpPr txBox="1"/>
          <p:nvPr/>
        </p:nvSpPr>
        <p:spPr>
          <a:xfrm>
            <a:off x="1315043" y="5081965"/>
            <a:ext cx="3708000" cy="118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1B224C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〇〇〇業務の見直しプロジェクトの発足</a:t>
            </a:r>
            <a:endParaRPr kumimoji="0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1B224C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11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業務の見直し後、自社に適したツールを選定</a:t>
            </a:r>
            <a:endParaRPr kumimoji="0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1B224C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17" name="Google Shape;253;p24">
            <a:extLst>
              <a:ext uri="{FF2B5EF4-FFF2-40B4-BE49-F238E27FC236}">
                <a16:creationId xmlns:a16="http://schemas.microsoft.com/office/drawing/2014/main" id="{F88E3E62-CA79-B15F-A20B-D936B4FD3BD6}"/>
              </a:ext>
            </a:extLst>
          </p:cNvPr>
          <p:cNvSpPr txBox="1"/>
          <p:nvPr/>
        </p:nvSpPr>
        <p:spPr>
          <a:xfrm>
            <a:off x="5460049" y="5081965"/>
            <a:ext cx="3996000" cy="118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11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効率化〇倍・〇円のコスト削減を見込める〇〇ツールの導入</a:t>
            </a: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11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〇〇ツールのフローに業務を合わせることで業務最適化を実現</a:t>
            </a: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11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柔軟な画面カスタマイズで、社員の使いやすさを担保</a:t>
            </a: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11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新オペレーションのマニュアルを作成し、</a:t>
            </a:r>
            <a:r>
              <a:rPr lang="en-US" altLang="ja-JP" sz="1100" b="0" i="0" dirty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QA</a:t>
            </a:r>
            <a:r>
              <a:rPr lang="ja-JP" altLang="en-US" sz="11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対応を削減</a:t>
            </a:r>
          </a:p>
        </p:txBody>
      </p:sp>
      <p:sp>
        <p:nvSpPr>
          <p:cNvPr id="18" name="Google Shape;255;p24">
            <a:extLst>
              <a:ext uri="{FF2B5EF4-FFF2-40B4-BE49-F238E27FC236}">
                <a16:creationId xmlns:a16="http://schemas.microsoft.com/office/drawing/2014/main" id="{F02780A8-0E33-29DB-F16E-F3824DA266C8}"/>
              </a:ext>
            </a:extLst>
          </p:cNvPr>
          <p:cNvSpPr/>
          <p:nvPr/>
        </p:nvSpPr>
        <p:spPr>
          <a:xfrm>
            <a:off x="949124" y="5081965"/>
            <a:ext cx="360000" cy="1188000"/>
          </a:xfrm>
          <a:prstGeom prst="rect">
            <a:avLst/>
          </a:pr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200">
                <a:solidFill>
                  <a:schemeClr val="lt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貴社の方針</a:t>
            </a:r>
            <a:endParaRPr sz="1200" b="0" i="0" u="none" strike="noStrike" cap="none" dirty="0">
              <a:solidFill>
                <a:schemeClr val="lt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sym typeface="Arial"/>
            </a:endParaRPr>
          </a:p>
        </p:txBody>
      </p:sp>
      <p:sp>
        <p:nvSpPr>
          <p:cNvPr id="19" name="Google Shape;256;p24">
            <a:extLst>
              <a:ext uri="{FF2B5EF4-FFF2-40B4-BE49-F238E27FC236}">
                <a16:creationId xmlns:a16="http://schemas.microsoft.com/office/drawing/2014/main" id="{69BA38E7-129B-436E-8B3A-FE84078D927C}"/>
              </a:ext>
            </a:extLst>
          </p:cNvPr>
          <p:cNvSpPr/>
          <p:nvPr/>
        </p:nvSpPr>
        <p:spPr>
          <a:xfrm>
            <a:off x="452438" y="5081965"/>
            <a:ext cx="361200" cy="118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vert="eaVert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>
                <a:solidFill>
                  <a:schemeClr val="lt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対策</a:t>
            </a:r>
            <a:endParaRPr b="0" i="0" u="none" strike="noStrike" cap="none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sym typeface="Arial"/>
            </a:endParaRPr>
          </a:p>
        </p:txBody>
      </p:sp>
      <p:sp>
        <p:nvSpPr>
          <p:cNvPr id="20" name="Google Shape;255;p24">
            <a:extLst>
              <a:ext uri="{FF2B5EF4-FFF2-40B4-BE49-F238E27FC236}">
                <a16:creationId xmlns:a16="http://schemas.microsoft.com/office/drawing/2014/main" id="{EC7F4064-144C-EC65-FB1C-E8889B1386C2}"/>
              </a:ext>
            </a:extLst>
          </p:cNvPr>
          <p:cNvSpPr/>
          <p:nvPr/>
        </p:nvSpPr>
        <p:spPr>
          <a:xfrm>
            <a:off x="5098824" y="5081965"/>
            <a:ext cx="360000" cy="1188000"/>
          </a:xfrm>
          <a:prstGeom prst="rect">
            <a:avLst/>
          </a:pr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200">
                <a:solidFill>
                  <a:schemeClr val="lt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弊社の提案</a:t>
            </a:r>
            <a:endParaRPr sz="1200" b="0" i="0" u="none" strike="noStrike" cap="none" dirty="0">
              <a:solidFill>
                <a:schemeClr val="lt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sym typeface="Arial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779047B-2562-9796-C1C3-5BA1F9AA5071}"/>
              </a:ext>
            </a:extLst>
          </p:cNvPr>
          <p:cNvSpPr txBox="1"/>
          <p:nvPr/>
        </p:nvSpPr>
        <p:spPr>
          <a:xfrm>
            <a:off x="4024608" y="1217418"/>
            <a:ext cx="515397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lang="ja-JP" altLang="en-US" sz="11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〇〇〇の作業を自動化し、〇〇〇のコスト削減に成功</a:t>
            </a:r>
            <a:endParaRPr lang="en-US" altLang="ja-JP" sz="1100" kern="12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kumimoji="1" lang="ja-JP" altLang="en-US" sz="1100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○○割を○○○の企画業務に集中。利用者数○○倍に</a:t>
            </a:r>
            <a:endParaRPr kumimoji="1" lang="en-US" altLang="ja-JP" sz="1100" dirty="0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利用者数を増加させるノウハウを蓄積し、人材スキルも向上</a:t>
            </a:r>
            <a:endParaRPr kumimoji="1" lang="en-US" altLang="ja-JP" sz="1100" dirty="0">
              <a:solidFill>
                <a:srgbClr val="0F1C5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Wingdings" pitchFamily="2" charset="2"/>
              <a:buChar char="Ø"/>
              <a:defRPr/>
            </a:pP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削減したコストで○○○な人材を採用。運営が円滑に</a:t>
            </a:r>
            <a:endParaRPr kumimoji="1" lang="en-US" altLang="ja-JP" sz="1100" dirty="0">
              <a:solidFill>
                <a:srgbClr val="0F1C5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309E15-746B-0B52-179D-EB7EEAB10D49}"/>
              </a:ext>
            </a:extLst>
          </p:cNvPr>
          <p:cNvSpPr txBox="1"/>
          <p:nvPr/>
        </p:nvSpPr>
        <p:spPr>
          <a:xfrm>
            <a:off x="4024609" y="2503063"/>
            <a:ext cx="5378142" cy="1008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Wingdings" pitchFamily="2" charset="2"/>
              <a:buChar char="Ø"/>
            </a:pPr>
            <a:r>
              <a:rPr kumimoji="1" lang="en-US" altLang="ja-JP" sz="1100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  </a:t>
            </a: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○○○業務の煩雑さやミスによって月間○○時間分の人件費がかかっている</a:t>
            </a:r>
            <a:endParaRPr kumimoji="1" lang="en-US" altLang="ja-JP" sz="1100" dirty="0">
              <a:solidFill>
                <a:srgbClr val="0F1C5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Wingdings" pitchFamily="2" charset="2"/>
              <a:buChar char="Ø"/>
            </a:pPr>
            <a:r>
              <a:rPr kumimoji="1" lang="en-US" altLang="ja-JP" sz="1100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  </a:t>
            </a: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○○○の企画業務に集中できず、利用者数○○％減に対処しきれていない</a:t>
            </a:r>
          </a:p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Wingdings" pitchFamily="2" charset="2"/>
              <a:buChar char="Ø"/>
            </a:pPr>
            <a:r>
              <a:rPr kumimoji="1" lang="en-US" altLang="ja-JP" sz="1100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  </a:t>
            </a: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○○○の作業に追われ、社内にノウハウが蓄積されない</a:t>
            </a:r>
          </a:p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Wingdings" pitchFamily="2" charset="2"/>
              <a:buChar char="Ø"/>
            </a:pPr>
            <a:r>
              <a:rPr kumimoji="1" lang="en-US" altLang="ja-JP" sz="1100" dirty="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  </a:t>
            </a:r>
            <a:r>
              <a:rPr kumimoji="1" lang="ja-JP" altLang="en-US" sz="1100">
                <a:solidFill>
                  <a:srgbClr val="0F1C5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○○○の人材が不足</a:t>
            </a:r>
          </a:p>
        </p:txBody>
      </p:sp>
    </p:spTree>
    <p:extLst>
      <p:ext uri="{BB962C8B-B14F-4D97-AF65-F5344CB8AC3E}">
        <p14:creationId xmlns:p14="http://schemas.microsoft.com/office/powerpoint/2010/main" val="149929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1429;p197">
            <a:extLst>
              <a:ext uri="{FF2B5EF4-FFF2-40B4-BE49-F238E27FC236}">
                <a16:creationId xmlns:a16="http://schemas.microsoft.com/office/drawing/2014/main" id="{F4A16615-B586-1092-B520-C5C6788D04A1}"/>
              </a:ext>
            </a:extLst>
          </p:cNvPr>
          <p:cNvSpPr/>
          <p:nvPr/>
        </p:nvSpPr>
        <p:spPr>
          <a:xfrm rot="16200000">
            <a:off x="-147149" y="3079163"/>
            <a:ext cx="2292414" cy="432000"/>
          </a:xfrm>
          <a:prstGeom prst="leftRightArrow">
            <a:avLst>
              <a:gd name="adj1" fmla="val 39664"/>
              <a:gd name="adj2" fmla="val 34497"/>
            </a:avLst>
          </a:prstGeom>
          <a:gradFill>
            <a:gsLst>
              <a:gs pos="0">
                <a:srgbClr val="46BDCA"/>
              </a:gs>
              <a:gs pos="100000">
                <a:schemeClr val="dk1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7C69465-9F36-26A0-86DD-E3E47A7F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与件の整理</a:t>
            </a:r>
            <a:endParaRPr kumimoji="1"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Google Shape;1416;p197">
            <a:extLst>
              <a:ext uri="{FF2B5EF4-FFF2-40B4-BE49-F238E27FC236}">
                <a16:creationId xmlns:a16="http://schemas.microsoft.com/office/drawing/2014/main" id="{D3F30C94-DDF2-2472-F164-B645E6FD1AD0}"/>
              </a:ext>
            </a:extLst>
          </p:cNvPr>
          <p:cNvSpPr txBox="1"/>
          <p:nvPr/>
        </p:nvSpPr>
        <p:spPr>
          <a:xfrm>
            <a:off x="1540644" y="4441370"/>
            <a:ext cx="7963200" cy="100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285750" lvl="0" indent="-285750" defTabSz="457189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ja-JP" altLang="en-US" sz="1050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○○○業務の煩雑さやミスによって月間○○時間分の人件費がかかっている</a:t>
            </a:r>
          </a:p>
          <a:p>
            <a:pPr marL="285750" lvl="0" indent="-285750" defTabSz="457189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ja-JP" altLang="en-US" sz="1050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○○○の企画業務に集中できず、利用者数○○％減に対処しきれていない</a:t>
            </a:r>
          </a:p>
          <a:p>
            <a:pPr marL="285750" lvl="0" indent="-285750" defTabSz="457189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ja-JP" altLang="en-US" sz="1050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○○○の作業に追われ、社内にノウハウが蓄積されない</a:t>
            </a:r>
          </a:p>
          <a:p>
            <a:pPr marL="285750" lvl="0" indent="-285750" defTabSz="457189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ja-JP" altLang="en-US" sz="1050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○○○の人材が不足</a:t>
            </a:r>
          </a:p>
        </p:txBody>
      </p:sp>
      <p:sp>
        <p:nvSpPr>
          <p:cNvPr id="8" name="Google Shape;1417;p197">
            <a:extLst>
              <a:ext uri="{FF2B5EF4-FFF2-40B4-BE49-F238E27FC236}">
                <a16:creationId xmlns:a16="http://schemas.microsoft.com/office/drawing/2014/main" id="{49C87005-022D-891B-977B-FAF464967EA3}"/>
              </a:ext>
            </a:extLst>
          </p:cNvPr>
          <p:cNvSpPr/>
          <p:nvPr/>
        </p:nvSpPr>
        <p:spPr>
          <a:xfrm>
            <a:off x="461137" y="4441370"/>
            <a:ext cx="1080000" cy="1008000"/>
          </a:xfrm>
          <a:prstGeom prst="rect">
            <a:avLst/>
          </a:prstGeom>
          <a:solidFill>
            <a:srgbClr val="9E9E9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400" b="1" u="none" strike="noStrike" cap="none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現状</a:t>
            </a:r>
            <a:endParaRPr sz="1400" b="1" u="none" strike="noStrike" cap="none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5" name="Google Shape;1418;p197">
            <a:extLst>
              <a:ext uri="{FF2B5EF4-FFF2-40B4-BE49-F238E27FC236}">
                <a16:creationId xmlns:a16="http://schemas.microsoft.com/office/drawing/2014/main" id="{9415F958-1CA9-3D8F-D688-8403F2A9583B}"/>
              </a:ext>
            </a:extLst>
          </p:cNvPr>
          <p:cNvSpPr txBox="1"/>
          <p:nvPr/>
        </p:nvSpPr>
        <p:spPr>
          <a:xfrm>
            <a:off x="1528916" y="1022799"/>
            <a:ext cx="7964243" cy="111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Arial" panose="020B0604020202020204" pitchFamily="34" charset="0"/>
              <a:buChar char="•"/>
              <a:defRPr/>
            </a:pPr>
            <a:r>
              <a:rPr kumimoji="1" lang="ja-JP" altLang="en-US" sz="105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○○○</a:t>
            </a:r>
            <a:r>
              <a:rPr lang="ja-JP" altLang="en-US" sz="1050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の作業を自動化し、</a:t>
            </a:r>
            <a:r>
              <a:rPr kumimoji="1" lang="ja-JP" altLang="en-US" sz="105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○○○</a:t>
            </a:r>
            <a:r>
              <a:rPr lang="ja-JP" altLang="en-US" sz="1050" kern="12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のコスト削減に成功</a:t>
            </a:r>
            <a:endParaRPr lang="en-US" altLang="ja-JP" sz="1050" kern="120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Arial" panose="020B0604020202020204" pitchFamily="34" charset="0"/>
              <a:buChar char="•"/>
              <a:defRPr/>
            </a:pPr>
            <a:r>
              <a:rPr kumimoji="1" lang="ja-JP" altLang="en-US" sz="105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○○割を○○○の企画業務に集中。利用者数○○倍に</a:t>
            </a:r>
            <a:endParaRPr kumimoji="1" lang="en-US" altLang="ja-JP" sz="105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Arial" panose="020B0604020202020204" pitchFamily="34" charset="0"/>
              <a:buChar char="•"/>
              <a:defRPr/>
            </a:pPr>
            <a:r>
              <a:rPr kumimoji="1" lang="ja-JP" altLang="en-US" sz="105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利用者数を増加させるノウハウを蓄積し、人材スキルも向上</a:t>
            </a:r>
            <a:endParaRPr kumimoji="1" lang="en-US" altLang="ja-JP" sz="105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285750" lvl="3" indent="-285750" defTabSz="457189">
              <a:spcBef>
                <a:spcPts val="600"/>
              </a:spcBef>
              <a:buClr>
                <a:srgbClr val="46BDCA"/>
              </a:buClr>
              <a:buFont typeface="Arial" panose="020B0604020202020204" pitchFamily="34" charset="0"/>
              <a:buChar char="•"/>
              <a:defRPr/>
            </a:pPr>
            <a:r>
              <a:rPr kumimoji="1" lang="ja-JP" altLang="en-US" sz="105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削減したコストで○○○な人材を採用。運営が円滑に</a:t>
            </a:r>
            <a:endParaRPr kumimoji="1" lang="en-US" altLang="ja-JP" sz="105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79AE56AE-03DD-9DFE-49C1-C4357702C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097299"/>
              </p:ext>
            </p:extLst>
          </p:nvPr>
        </p:nvGraphicFramePr>
        <p:xfrm>
          <a:off x="1540800" y="5527971"/>
          <a:ext cx="7949432" cy="86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716">
                  <a:extLst>
                    <a:ext uri="{9D8B030D-6E8A-4147-A177-3AD203B41FA5}">
                      <a16:colId xmlns:a16="http://schemas.microsoft.com/office/drawing/2014/main" val="2039283035"/>
                    </a:ext>
                  </a:extLst>
                </a:gridCol>
                <a:gridCol w="3974716">
                  <a:extLst>
                    <a:ext uri="{9D8B030D-6E8A-4147-A177-3AD203B41FA5}">
                      <a16:colId xmlns:a16="http://schemas.microsoft.com/office/drawing/2014/main" val="4017352132"/>
                    </a:ext>
                  </a:extLst>
                </a:gridCol>
              </a:tblGrid>
              <a:tr h="862989">
                <a:tc>
                  <a:txBody>
                    <a:bodyPr/>
                    <a:lstStyle/>
                    <a:p>
                      <a:pPr marL="1270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B224C"/>
                          </a:solidFill>
                          <a:effectLst/>
                          <a:uLnTx/>
                          <a:uFillTx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課題解消の期日：</a:t>
                      </a:r>
                      <a:r>
                        <a:rPr kumimoji="1" lang="ja-JP" altLang="en-US" sz="1050" b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○○年○○月○○日</a:t>
                      </a:r>
                      <a:endParaRPr kumimoji="0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224C"/>
                        </a:solidFill>
                        <a:effectLst/>
                        <a:uLnTx/>
                        <a:uFillTx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  <a:p>
                      <a:pPr marL="127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B224C"/>
                          </a:solidFill>
                          <a:effectLst/>
                          <a:uLnTx/>
                          <a:uFillTx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Arial"/>
                          <a:sym typeface="Arial"/>
                        </a:rPr>
                        <a:t>対策開始の期日：</a:t>
                      </a:r>
                      <a:r>
                        <a:rPr kumimoji="1" lang="ja-JP" altLang="en-US" sz="1050" b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○○年○○月○○日</a:t>
                      </a:r>
                      <a:endParaRPr kumimoji="0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224C"/>
                        </a:solidFill>
                        <a:effectLst/>
                        <a:uLnTx/>
                        <a:uFillTx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marL="144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B224C"/>
                          </a:solidFill>
                          <a:effectLst/>
                          <a:uLnTx/>
                          <a:uFillTx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Arial"/>
                          <a:sym typeface="Arial"/>
                        </a:rPr>
                        <a:t>ご予算の目安：</a:t>
                      </a:r>
                      <a:endParaRPr kumimoji="0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224C"/>
                        </a:solidFill>
                        <a:effectLst/>
                        <a:uLnTx/>
                        <a:uFillTx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Arial"/>
                        <a:sym typeface="Arial"/>
                      </a:endParaRPr>
                    </a:p>
                    <a:p>
                      <a:pPr marL="127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B224C"/>
                          </a:solidFill>
                          <a:effectLst/>
                          <a:uLnTx/>
                          <a:uFillTx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Arial"/>
                          <a:sym typeface="Arial"/>
                        </a:rPr>
                        <a:t>稟議のプロセスと必要期間：</a:t>
                      </a:r>
                      <a:endParaRPr kumimoji="0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224C"/>
                        </a:solidFill>
                        <a:effectLst/>
                        <a:uLnTx/>
                        <a:uFillTx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Arial"/>
                        <a:sym typeface="Arial"/>
                      </a:endParaRPr>
                    </a:p>
                  </a:txBody>
                  <a:tcPr marL="14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929029"/>
                  </a:ext>
                </a:extLst>
              </a:tr>
            </a:tbl>
          </a:graphicData>
        </a:graphic>
      </p:graphicFrame>
      <p:sp>
        <p:nvSpPr>
          <p:cNvPr id="32" name="Google Shape;1419;p197">
            <a:extLst>
              <a:ext uri="{FF2B5EF4-FFF2-40B4-BE49-F238E27FC236}">
                <a16:creationId xmlns:a16="http://schemas.microsoft.com/office/drawing/2014/main" id="{563B761A-0270-A845-DC0C-667A86BCE3F3}"/>
              </a:ext>
            </a:extLst>
          </p:cNvPr>
          <p:cNvSpPr/>
          <p:nvPr/>
        </p:nvSpPr>
        <p:spPr>
          <a:xfrm>
            <a:off x="6982447" y="2458183"/>
            <a:ext cx="2520000" cy="1764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spcFirstLastPara="1" wrap="square" lIns="91425" tIns="720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800" b="1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1419;p197">
            <a:extLst>
              <a:ext uri="{FF2B5EF4-FFF2-40B4-BE49-F238E27FC236}">
                <a16:creationId xmlns:a16="http://schemas.microsoft.com/office/drawing/2014/main" id="{CBD9FAB5-EA17-1DCD-29C8-6D35C0BD7141}"/>
              </a:ext>
            </a:extLst>
          </p:cNvPr>
          <p:cNvSpPr/>
          <p:nvPr/>
        </p:nvSpPr>
        <p:spPr>
          <a:xfrm>
            <a:off x="4170359" y="2458183"/>
            <a:ext cx="2520000" cy="1764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spcFirstLastPara="1" wrap="square" lIns="91425" tIns="720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800" b="1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1418;p197">
            <a:extLst>
              <a:ext uri="{FF2B5EF4-FFF2-40B4-BE49-F238E27FC236}">
                <a16:creationId xmlns:a16="http://schemas.microsoft.com/office/drawing/2014/main" id="{930C4F7D-BF51-325B-573A-D156169E9402}"/>
              </a:ext>
            </a:extLst>
          </p:cNvPr>
          <p:cNvSpPr txBox="1"/>
          <p:nvPr/>
        </p:nvSpPr>
        <p:spPr>
          <a:xfrm>
            <a:off x="1535185" y="2605305"/>
            <a:ext cx="2307500" cy="141730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Arial" panose="020B0604020202020204" pitchFamily="34" charset="0"/>
              <a:buChar char="•"/>
            </a:pPr>
            <a:r>
              <a:rPr kumimoji="1" lang="ja-JP" altLang="en-US" sz="105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コスト削減を見通せる手段が見つからない</a:t>
            </a:r>
          </a:p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Arial" panose="020B0604020202020204" pitchFamily="34" charset="0"/>
              <a:buChar char="•"/>
            </a:pPr>
            <a:r>
              <a:rPr kumimoji="1" lang="ja-JP" altLang="en-US" sz="105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業務が複雑で、ツールを導入しても使いこなせない</a:t>
            </a:r>
          </a:p>
          <a:p>
            <a:pPr marL="171450" indent="-171450" defTabSz="814938">
              <a:lnSpc>
                <a:spcPct val="120000"/>
              </a:lnSpc>
              <a:spcAft>
                <a:spcPts val="325"/>
              </a:spcAft>
              <a:buFont typeface="Arial" panose="020B0604020202020204" pitchFamily="34" charset="0"/>
              <a:buChar char="•"/>
            </a:pPr>
            <a:r>
              <a:rPr kumimoji="1" lang="ja-JP" altLang="en-US" sz="105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社内の</a:t>
            </a:r>
            <a:r>
              <a:rPr kumimoji="1" lang="en-US" altLang="ja-JP" sz="105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kumimoji="1" lang="ja-JP" altLang="en-US" sz="105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リテラシーが低く、</a:t>
            </a:r>
            <a:r>
              <a:rPr lang="ja-JP" altLang="en-US" sz="105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ツール変更への抵抗が大きい</a:t>
            </a:r>
            <a:endParaRPr kumimoji="1" lang="ja-JP" altLang="en-US" sz="105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4" name="Google Shape;1419;p197">
            <a:extLst>
              <a:ext uri="{FF2B5EF4-FFF2-40B4-BE49-F238E27FC236}">
                <a16:creationId xmlns:a16="http://schemas.microsoft.com/office/drawing/2014/main" id="{18B23B37-0891-8E51-4404-5A16A898FFAE}"/>
              </a:ext>
            </a:extLst>
          </p:cNvPr>
          <p:cNvSpPr/>
          <p:nvPr/>
        </p:nvSpPr>
        <p:spPr>
          <a:xfrm>
            <a:off x="452999" y="2598408"/>
            <a:ext cx="1080000" cy="14310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400" b="1" u="none" strike="noStrike" cap="none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課題</a:t>
            </a:r>
            <a:endParaRPr sz="1400" b="1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45" name="Google Shape;1418;p197">
            <a:extLst>
              <a:ext uri="{FF2B5EF4-FFF2-40B4-BE49-F238E27FC236}">
                <a16:creationId xmlns:a16="http://schemas.microsoft.com/office/drawing/2014/main" id="{3CFDAE1E-5487-C67E-9CD6-4C0897E7230F}"/>
              </a:ext>
            </a:extLst>
          </p:cNvPr>
          <p:cNvSpPr txBox="1"/>
          <p:nvPr/>
        </p:nvSpPr>
        <p:spPr>
          <a:xfrm>
            <a:off x="4242359" y="2502413"/>
            <a:ext cx="2376000" cy="504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defTabSz="814938">
              <a:lnSpc>
                <a:spcPct val="120000"/>
              </a:lnSpc>
              <a:spcAft>
                <a:spcPts val="325"/>
              </a:spcAft>
            </a:pPr>
            <a:r>
              <a:rPr kumimoji="0" lang="ja-JP" altLang="en-US" sz="9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〇〇ツールの多くが実際には</a:t>
            </a:r>
            <a:br>
              <a:rPr kumimoji="0" lang="en-US" altLang="ja-JP" sz="9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</a:br>
            <a:r>
              <a:rPr kumimoji="0" lang="ja-JP" altLang="en-US" sz="9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効率化・コスト削減を実現できていない</a:t>
            </a:r>
            <a:endParaRPr kumimoji="0" lang="en-US" altLang="ja-JP" sz="9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+mn-cs"/>
            </a:endParaRPr>
          </a:p>
        </p:txBody>
      </p:sp>
      <p:sp>
        <p:nvSpPr>
          <p:cNvPr id="48" name="Google Shape;1419;p197">
            <a:extLst>
              <a:ext uri="{FF2B5EF4-FFF2-40B4-BE49-F238E27FC236}">
                <a16:creationId xmlns:a16="http://schemas.microsoft.com/office/drawing/2014/main" id="{14DA0B1F-5964-1876-FF47-48AFD16FB778}"/>
              </a:ext>
            </a:extLst>
          </p:cNvPr>
          <p:cNvSpPr/>
          <p:nvPr/>
        </p:nvSpPr>
        <p:spPr>
          <a:xfrm>
            <a:off x="4170359" y="2208803"/>
            <a:ext cx="2520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720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原因</a:t>
            </a:r>
            <a:endParaRPr sz="1050" u="none" strike="noStrike" cap="none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49" name="Google Shape;1419;p197">
            <a:extLst>
              <a:ext uri="{FF2B5EF4-FFF2-40B4-BE49-F238E27FC236}">
                <a16:creationId xmlns:a16="http://schemas.microsoft.com/office/drawing/2014/main" id="{C7BF11A2-C2DF-683F-484A-C2365A106196}"/>
              </a:ext>
            </a:extLst>
          </p:cNvPr>
          <p:cNvSpPr/>
          <p:nvPr/>
        </p:nvSpPr>
        <p:spPr>
          <a:xfrm>
            <a:off x="6982447" y="2208803"/>
            <a:ext cx="2520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720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対策の選択肢</a:t>
            </a:r>
            <a:endParaRPr sz="1050" u="none" strike="noStrike" cap="none" dirty="0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51" name="Google Shape;1418;p197">
            <a:extLst>
              <a:ext uri="{FF2B5EF4-FFF2-40B4-BE49-F238E27FC236}">
                <a16:creationId xmlns:a16="http://schemas.microsoft.com/office/drawing/2014/main" id="{FBEBD381-E947-0A92-A8DB-0481D1F26657}"/>
              </a:ext>
            </a:extLst>
          </p:cNvPr>
          <p:cNvSpPr txBox="1"/>
          <p:nvPr/>
        </p:nvSpPr>
        <p:spPr>
          <a:xfrm>
            <a:off x="4242359" y="3059497"/>
            <a:ext cx="2376000" cy="504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marL="12700"/>
            <a:r>
              <a:rPr kumimoji="0" lang="ja-JP" altLang="en-US" sz="9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他社の標準的な業務フローとの乖離が</a:t>
            </a:r>
            <a:br>
              <a:rPr kumimoji="0" lang="en-US" altLang="ja-JP" sz="9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</a:br>
            <a:r>
              <a:rPr kumimoji="0" lang="ja-JP" altLang="en-US" sz="9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大きい</a:t>
            </a:r>
            <a:endParaRPr kumimoji="0" lang="en-US" altLang="ja-JP" sz="9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+mn-cs"/>
            </a:endParaRPr>
          </a:p>
        </p:txBody>
      </p:sp>
      <p:sp>
        <p:nvSpPr>
          <p:cNvPr id="52" name="Google Shape;1418;p197">
            <a:extLst>
              <a:ext uri="{FF2B5EF4-FFF2-40B4-BE49-F238E27FC236}">
                <a16:creationId xmlns:a16="http://schemas.microsoft.com/office/drawing/2014/main" id="{33683B6E-8577-0BAA-4E6F-053CCFDECDBC}"/>
              </a:ext>
            </a:extLst>
          </p:cNvPr>
          <p:cNvSpPr txBox="1"/>
          <p:nvPr/>
        </p:nvSpPr>
        <p:spPr>
          <a:xfrm>
            <a:off x="4242359" y="3616582"/>
            <a:ext cx="2376000" cy="54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marL="12700"/>
            <a:r>
              <a:rPr kumimoji="0" lang="ja-JP" altLang="en-US" sz="9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</a:rPr>
              <a:t>リテラシーだけではなく、現ツールのわかりにくさ、マニュアルなどユーザーサポートがないことも原因</a:t>
            </a:r>
            <a:endParaRPr kumimoji="0" lang="en-US" altLang="ja-JP" sz="9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+mn-cs"/>
            </a:endParaRPr>
          </a:p>
        </p:txBody>
      </p:sp>
      <p:sp>
        <p:nvSpPr>
          <p:cNvPr id="54" name="Google Shape;1418;p197">
            <a:extLst>
              <a:ext uri="{FF2B5EF4-FFF2-40B4-BE49-F238E27FC236}">
                <a16:creationId xmlns:a16="http://schemas.microsoft.com/office/drawing/2014/main" id="{A4B271A0-8781-17B9-2367-2A840F7E9A1F}"/>
              </a:ext>
            </a:extLst>
          </p:cNvPr>
          <p:cNvSpPr txBox="1"/>
          <p:nvPr/>
        </p:nvSpPr>
        <p:spPr>
          <a:xfrm>
            <a:off x="7054447" y="2502413"/>
            <a:ext cx="2376000" cy="504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9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効率化〇倍・〇円のコスト削減を見込める〇〇ツールの導入</a:t>
            </a:r>
          </a:p>
        </p:txBody>
      </p:sp>
      <p:sp>
        <p:nvSpPr>
          <p:cNvPr id="55" name="Google Shape;1418;p197">
            <a:extLst>
              <a:ext uri="{FF2B5EF4-FFF2-40B4-BE49-F238E27FC236}">
                <a16:creationId xmlns:a16="http://schemas.microsoft.com/office/drawing/2014/main" id="{0A6CBBF9-93DC-36A9-FB59-0BEFEB123B72}"/>
              </a:ext>
            </a:extLst>
          </p:cNvPr>
          <p:cNvSpPr txBox="1"/>
          <p:nvPr/>
        </p:nvSpPr>
        <p:spPr>
          <a:xfrm>
            <a:off x="7054447" y="3059497"/>
            <a:ext cx="2376000" cy="504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9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〇〇ツールが持つ標準的なフローに業務を合わせることで業務最適化を実現</a:t>
            </a:r>
          </a:p>
        </p:txBody>
      </p:sp>
      <p:sp>
        <p:nvSpPr>
          <p:cNvPr id="56" name="Google Shape;1418;p197">
            <a:extLst>
              <a:ext uri="{FF2B5EF4-FFF2-40B4-BE49-F238E27FC236}">
                <a16:creationId xmlns:a16="http://schemas.microsoft.com/office/drawing/2014/main" id="{1F5C543A-4069-25F6-0BAE-F1151D003E61}"/>
              </a:ext>
            </a:extLst>
          </p:cNvPr>
          <p:cNvSpPr txBox="1"/>
          <p:nvPr/>
        </p:nvSpPr>
        <p:spPr>
          <a:xfrm>
            <a:off x="7054447" y="3616582"/>
            <a:ext cx="2376000" cy="54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9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柔軟な画面カスタマイズで、社員の使いやすさを担保</a:t>
            </a: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9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新オペレーションのマニュアルを作成し、</a:t>
            </a:r>
            <a:r>
              <a:rPr lang="en-US" altLang="ja-JP" sz="900" b="0" i="0" dirty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QA</a:t>
            </a:r>
            <a:r>
              <a:rPr lang="ja-JP" altLang="en-US" sz="900" b="0" i="0">
                <a:solidFill>
                  <a:srgbClr val="1B224C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対応を削減</a:t>
            </a:r>
          </a:p>
        </p:txBody>
      </p:sp>
      <p:cxnSp>
        <p:nvCxnSpPr>
          <p:cNvPr id="57" name="コネクタ: カギ線 36">
            <a:extLst>
              <a:ext uri="{FF2B5EF4-FFF2-40B4-BE49-F238E27FC236}">
                <a16:creationId xmlns:a16="http://schemas.microsoft.com/office/drawing/2014/main" id="{DCAEC8DA-9264-3390-2B52-56F888CB4848}"/>
              </a:ext>
            </a:extLst>
          </p:cNvPr>
          <p:cNvCxnSpPr>
            <a:cxnSpLocks/>
            <a:stCxn id="43" idx="3"/>
            <a:endCxn id="45" idx="1"/>
          </p:cNvCxnSpPr>
          <p:nvPr/>
        </p:nvCxnSpPr>
        <p:spPr>
          <a:xfrm flipV="1">
            <a:off x="3842685" y="2754413"/>
            <a:ext cx="399674" cy="5595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コネクタ: カギ線 37">
            <a:extLst>
              <a:ext uri="{FF2B5EF4-FFF2-40B4-BE49-F238E27FC236}">
                <a16:creationId xmlns:a16="http://schemas.microsoft.com/office/drawing/2014/main" id="{7FE2EACE-E7B5-6D64-8F1B-B8C8B8EA2034}"/>
              </a:ext>
            </a:extLst>
          </p:cNvPr>
          <p:cNvCxnSpPr>
            <a:cxnSpLocks/>
            <a:stCxn id="43" idx="3"/>
            <a:endCxn id="52" idx="1"/>
          </p:cNvCxnSpPr>
          <p:nvPr/>
        </p:nvCxnSpPr>
        <p:spPr>
          <a:xfrm>
            <a:off x="3842685" y="3313956"/>
            <a:ext cx="399674" cy="5726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FFA872EF-079A-D463-EDE9-1198479A19BA}"/>
              </a:ext>
            </a:extLst>
          </p:cNvPr>
          <p:cNvCxnSpPr>
            <a:cxnSpLocks/>
            <a:stCxn id="43" idx="3"/>
            <a:endCxn id="51" idx="1"/>
          </p:cNvCxnSpPr>
          <p:nvPr/>
        </p:nvCxnSpPr>
        <p:spPr>
          <a:xfrm flipV="1">
            <a:off x="3842685" y="3311497"/>
            <a:ext cx="399674" cy="2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0A0BED5B-EE89-8DBD-5611-822F8A2D7938}"/>
              </a:ext>
            </a:extLst>
          </p:cNvPr>
          <p:cNvCxnSpPr>
            <a:cxnSpLocks/>
            <a:stCxn id="45" idx="3"/>
            <a:endCxn id="54" idx="1"/>
          </p:cNvCxnSpPr>
          <p:nvPr/>
        </p:nvCxnSpPr>
        <p:spPr>
          <a:xfrm>
            <a:off x="6618359" y="2754413"/>
            <a:ext cx="436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4843C818-DF84-4875-23C1-BE4170BD00CB}"/>
              </a:ext>
            </a:extLst>
          </p:cNvPr>
          <p:cNvCxnSpPr>
            <a:cxnSpLocks/>
            <a:stCxn id="51" idx="3"/>
            <a:endCxn id="55" idx="1"/>
          </p:cNvCxnSpPr>
          <p:nvPr/>
        </p:nvCxnSpPr>
        <p:spPr>
          <a:xfrm>
            <a:off x="6618359" y="3311497"/>
            <a:ext cx="436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CAC074F5-3ABD-015E-F1B2-89A3A7B8E829}"/>
              </a:ext>
            </a:extLst>
          </p:cNvPr>
          <p:cNvCxnSpPr>
            <a:cxnSpLocks/>
            <a:stCxn id="52" idx="3"/>
            <a:endCxn id="56" idx="1"/>
          </p:cNvCxnSpPr>
          <p:nvPr/>
        </p:nvCxnSpPr>
        <p:spPr>
          <a:xfrm>
            <a:off x="6618359" y="3886582"/>
            <a:ext cx="436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Google Shape;1419;p197">
            <a:extLst>
              <a:ext uri="{FF2B5EF4-FFF2-40B4-BE49-F238E27FC236}">
                <a16:creationId xmlns:a16="http://schemas.microsoft.com/office/drawing/2014/main" id="{9ACCC6A4-A56E-1072-91A2-7D300A3DA861}"/>
              </a:ext>
            </a:extLst>
          </p:cNvPr>
          <p:cNvSpPr/>
          <p:nvPr/>
        </p:nvSpPr>
        <p:spPr>
          <a:xfrm>
            <a:off x="446442" y="1024279"/>
            <a:ext cx="1080000" cy="111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400" b="1" u="none" strike="noStrike" cap="none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目指す姿</a:t>
            </a:r>
            <a:endParaRPr sz="1400" b="1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76" name="Google Shape;1417;p197">
            <a:extLst>
              <a:ext uri="{FF2B5EF4-FFF2-40B4-BE49-F238E27FC236}">
                <a16:creationId xmlns:a16="http://schemas.microsoft.com/office/drawing/2014/main" id="{D6DA548C-C021-3DE8-49B2-1BCAC177783C}"/>
              </a:ext>
            </a:extLst>
          </p:cNvPr>
          <p:cNvSpPr/>
          <p:nvPr/>
        </p:nvSpPr>
        <p:spPr>
          <a:xfrm>
            <a:off x="461137" y="5527973"/>
            <a:ext cx="1080000" cy="864000"/>
          </a:xfrm>
          <a:prstGeom prst="rect">
            <a:avLst/>
          </a:prstGeom>
          <a:solidFill>
            <a:srgbClr val="9E9E9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400" b="1" u="none" strike="noStrike" cap="none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前提条件</a:t>
            </a:r>
          </a:p>
        </p:txBody>
      </p:sp>
    </p:spTree>
    <p:extLst>
      <p:ext uri="{BB962C8B-B14F-4D97-AF65-F5344CB8AC3E}">
        <p14:creationId xmlns:p14="http://schemas.microsoft.com/office/powerpoint/2010/main" val="114655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419;p197">
            <a:extLst>
              <a:ext uri="{FF2B5EF4-FFF2-40B4-BE49-F238E27FC236}">
                <a16:creationId xmlns:a16="http://schemas.microsoft.com/office/drawing/2014/main" id="{919438FB-B360-F06A-D934-F9998E19EB96}"/>
              </a:ext>
            </a:extLst>
          </p:cNvPr>
          <p:cNvSpPr/>
          <p:nvPr/>
        </p:nvSpPr>
        <p:spPr>
          <a:xfrm>
            <a:off x="6933563" y="2719447"/>
            <a:ext cx="2520000" cy="1512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spcFirstLastPara="1" wrap="square" lIns="91425" tIns="720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50" b="1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419;p197">
            <a:extLst>
              <a:ext uri="{FF2B5EF4-FFF2-40B4-BE49-F238E27FC236}">
                <a16:creationId xmlns:a16="http://schemas.microsoft.com/office/drawing/2014/main" id="{436323F3-EA67-1B02-3F49-43DCECAECD8E}"/>
              </a:ext>
            </a:extLst>
          </p:cNvPr>
          <p:cNvSpPr/>
          <p:nvPr/>
        </p:nvSpPr>
        <p:spPr>
          <a:xfrm>
            <a:off x="4170359" y="2719447"/>
            <a:ext cx="2520000" cy="1512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spcFirstLastPara="1" wrap="square" lIns="91425" tIns="720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50" b="1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3015A08-EF36-F173-F231-7345D987F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与件の整理</a:t>
            </a:r>
            <a:endParaRPr kumimoji="1"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3" name="Google Shape;1417;p197">
            <a:extLst>
              <a:ext uri="{FF2B5EF4-FFF2-40B4-BE49-F238E27FC236}">
                <a16:creationId xmlns:a16="http://schemas.microsoft.com/office/drawing/2014/main" id="{DA7BB5E5-7BC8-A872-241D-0F2F17AF4344}"/>
              </a:ext>
            </a:extLst>
          </p:cNvPr>
          <p:cNvSpPr/>
          <p:nvPr/>
        </p:nvSpPr>
        <p:spPr>
          <a:xfrm>
            <a:off x="458799" y="4441371"/>
            <a:ext cx="1080000" cy="1885288"/>
          </a:xfrm>
          <a:prstGeom prst="rect">
            <a:avLst/>
          </a:prstGeom>
          <a:solidFill>
            <a:srgbClr val="9E9E9E"/>
          </a:solidFill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400" b="1" u="none" strike="noStrike" cap="none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現状</a:t>
            </a:r>
            <a:endParaRPr lang="en-US" altLang="ja-JP" sz="1400" b="1" u="none" strike="noStrike" cap="none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kumimoji="0" lang="ja-JP" altLang="en-US" sz="1050" b="1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（昨年度実績）</a:t>
            </a:r>
            <a:endParaRPr sz="1400" b="1" u="none" strike="noStrike" cap="none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4" name="Google Shape;1429;p197">
            <a:extLst>
              <a:ext uri="{FF2B5EF4-FFF2-40B4-BE49-F238E27FC236}">
                <a16:creationId xmlns:a16="http://schemas.microsoft.com/office/drawing/2014/main" id="{CDA3EA21-405A-F3FC-459A-0F1235A68316}"/>
              </a:ext>
            </a:extLst>
          </p:cNvPr>
          <p:cNvSpPr/>
          <p:nvPr/>
        </p:nvSpPr>
        <p:spPr>
          <a:xfrm rot="16200000">
            <a:off x="-57231" y="3160615"/>
            <a:ext cx="2112578" cy="432000"/>
          </a:xfrm>
          <a:prstGeom prst="leftRightArrow">
            <a:avLst>
              <a:gd name="adj1" fmla="val 39664"/>
              <a:gd name="adj2" fmla="val 34497"/>
            </a:avLst>
          </a:prstGeom>
          <a:gradFill>
            <a:gsLst>
              <a:gs pos="0">
                <a:srgbClr val="46BDCA"/>
              </a:gs>
              <a:gs pos="100000">
                <a:schemeClr val="dk1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418;p197">
            <a:extLst>
              <a:ext uri="{FF2B5EF4-FFF2-40B4-BE49-F238E27FC236}">
                <a16:creationId xmlns:a16="http://schemas.microsoft.com/office/drawing/2014/main" id="{83F2265E-930F-6D77-083C-BB397CA4D010}"/>
              </a:ext>
            </a:extLst>
          </p:cNvPr>
          <p:cNvSpPr txBox="1"/>
          <p:nvPr/>
        </p:nvSpPr>
        <p:spPr>
          <a:xfrm>
            <a:off x="1682685" y="1486455"/>
            <a:ext cx="3852000" cy="82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i="0" u="none" strike="noStrike" kern="1200" cap="none" spc="0" normalizeH="0" baseline="0" noProof="0">
                <a:ln>
                  <a:noFill/>
                </a:ln>
                <a:solidFill>
                  <a:srgbClr val="1B224C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年間採用数：〇名</a:t>
            </a:r>
            <a:endParaRPr kumimoji="0" lang="en-US" altLang="ja-JP" sz="1050" i="0" u="none" strike="noStrike" kern="1200" cap="none" spc="0" normalizeH="0" baseline="0" noProof="0" dirty="0">
              <a:ln>
                <a:noFill/>
              </a:ln>
              <a:solidFill>
                <a:srgbClr val="1B224C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i="0" u="none" strike="noStrike" kern="1200" cap="none" spc="0" normalizeH="0" baseline="0" noProof="0">
                <a:ln>
                  <a:noFill/>
                </a:ln>
                <a:solidFill>
                  <a:srgbClr val="1B224C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年間離職数：〇名</a:t>
            </a:r>
            <a:endParaRPr kumimoji="0" lang="en-US" altLang="ja-JP" sz="1050" i="0" u="none" strike="noStrike" kern="1200" cap="none" spc="0" normalizeH="0" baseline="0" noProof="0" dirty="0">
              <a:ln>
                <a:noFill/>
              </a:ln>
              <a:solidFill>
                <a:srgbClr val="1B224C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105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年間純増数：○名</a:t>
            </a:r>
            <a:endParaRPr lang="en-US" altLang="ja-JP" sz="1050" kern="1200" dirty="0">
              <a:solidFill>
                <a:srgbClr val="1B224C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i="0" u="none" strike="noStrike" kern="1200" cap="none" spc="0" normalizeH="0" baseline="0" noProof="0">
                <a:ln>
                  <a:noFill/>
                </a:ln>
                <a:solidFill>
                  <a:srgbClr val="1B224C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採用単価：</a:t>
            </a:r>
            <a:r>
              <a:rPr kumimoji="0" lang="en-US" altLang="ja-JP" sz="105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000000</a:t>
            </a:r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円／名</a:t>
            </a:r>
            <a:endParaRPr kumimoji="0" lang="en-US" altLang="ja-JP" sz="105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26" name="Google Shape;1419;p197">
            <a:extLst>
              <a:ext uri="{FF2B5EF4-FFF2-40B4-BE49-F238E27FC236}">
                <a16:creationId xmlns:a16="http://schemas.microsoft.com/office/drawing/2014/main" id="{FEED5EF5-4238-90F6-D147-43D1CDC152A5}"/>
              </a:ext>
            </a:extLst>
          </p:cNvPr>
          <p:cNvSpPr/>
          <p:nvPr/>
        </p:nvSpPr>
        <p:spPr>
          <a:xfrm>
            <a:off x="446442" y="1198455"/>
            <a:ext cx="1080000" cy="111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400" b="1" u="none" strike="noStrike" cap="none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目指す姿</a:t>
            </a:r>
            <a:endParaRPr sz="1400" b="1" u="none" strike="noStrike" cap="none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7" name="Google Shape;1418;p197">
            <a:extLst>
              <a:ext uri="{FF2B5EF4-FFF2-40B4-BE49-F238E27FC236}">
                <a16:creationId xmlns:a16="http://schemas.microsoft.com/office/drawing/2014/main" id="{EF7CB608-09A7-FA8B-FA89-213F1C576C4C}"/>
              </a:ext>
            </a:extLst>
          </p:cNvPr>
          <p:cNvSpPr txBox="1"/>
          <p:nvPr/>
        </p:nvSpPr>
        <p:spPr>
          <a:xfrm>
            <a:off x="1682685" y="2768595"/>
            <a:ext cx="2160000" cy="141730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1B224C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〇〇〇〇〇が未達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1B224C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1B224C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〇〇〇〇〇が停滞・悪化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1B224C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28" name="Google Shape;1419;p197">
            <a:extLst>
              <a:ext uri="{FF2B5EF4-FFF2-40B4-BE49-F238E27FC236}">
                <a16:creationId xmlns:a16="http://schemas.microsoft.com/office/drawing/2014/main" id="{7BD366C4-5B13-21F5-5171-28BAC86B6F68}"/>
              </a:ext>
            </a:extLst>
          </p:cNvPr>
          <p:cNvSpPr/>
          <p:nvPr/>
        </p:nvSpPr>
        <p:spPr>
          <a:xfrm>
            <a:off x="452999" y="2761698"/>
            <a:ext cx="1080000" cy="14310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400" b="1" u="none" strike="noStrike" cap="none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課題</a:t>
            </a:r>
            <a:endParaRPr sz="1400" b="1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9" name="Google Shape;1418;p197">
            <a:extLst>
              <a:ext uri="{FF2B5EF4-FFF2-40B4-BE49-F238E27FC236}">
                <a16:creationId xmlns:a16="http://schemas.microsoft.com/office/drawing/2014/main" id="{29F61938-7C53-0792-E133-A2B1F5767C99}"/>
              </a:ext>
            </a:extLst>
          </p:cNvPr>
          <p:cNvSpPr txBox="1"/>
          <p:nvPr/>
        </p:nvSpPr>
        <p:spPr>
          <a:xfrm>
            <a:off x="4242359" y="2785450"/>
            <a:ext cx="2376000" cy="42182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marL="12700"/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2700"/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30" name="Google Shape;1419;p197">
            <a:extLst>
              <a:ext uri="{FF2B5EF4-FFF2-40B4-BE49-F238E27FC236}">
                <a16:creationId xmlns:a16="http://schemas.microsoft.com/office/drawing/2014/main" id="{07ABB546-DD9D-420E-26EC-E818FC291CEF}"/>
              </a:ext>
            </a:extLst>
          </p:cNvPr>
          <p:cNvSpPr/>
          <p:nvPr/>
        </p:nvSpPr>
        <p:spPr>
          <a:xfrm>
            <a:off x="4170359" y="2470067"/>
            <a:ext cx="2520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720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原因</a:t>
            </a:r>
            <a:endParaRPr sz="1050" u="none" strike="noStrike" cap="none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31" name="Google Shape;1419;p197">
            <a:extLst>
              <a:ext uri="{FF2B5EF4-FFF2-40B4-BE49-F238E27FC236}">
                <a16:creationId xmlns:a16="http://schemas.microsoft.com/office/drawing/2014/main" id="{2D97B4CA-C8AF-EF73-AD6F-47E560FC3E80}"/>
              </a:ext>
            </a:extLst>
          </p:cNvPr>
          <p:cNvSpPr/>
          <p:nvPr/>
        </p:nvSpPr>
        <p:spPr>
          <a:xfrm>
            <a:off x="6933563" y="2470067"/>
            <a:ext cx="2520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720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対策の選択肢</a:t>
            </a:r>
            <a:endParaRPr sz="1050" u="none" strike="noStrike" cap="none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32" name="Google Shape;1418;p197">
            <a:extLst>
              <a:ext uri="{FF2B5EF4-FFF2-40B4-BE49-F238E27FC236}">
                <a16:creationId xmlns:a16="http://schemas.microsoft.com/office/drawing/2014/main" id="{F982250C-D0D8-42B5-1664-B3329C15F1EC}"/>
              </a:ext>
            </a:extLst>
          </p:cNvPr>
          <p:cNvSpPr txBox="1"/>
          <p:nvPr/>
        </p:nvSpPr>
        <p:spPr>
          <a:xfrm>
            <a:off x="4242359" y="3266332"/>
            <a:ext cx="2376000" cy="42182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marL="12700"/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2700"/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33" name="Google Shape;1418;p197">
            <a:extLst>
              <a:ext uri="{FF2B5EF4-FFF2-40B4-BE49-F238E27FC236}">
                <a16:creationId xmlns:a16="http://schemas.microsoft.com/office/drawing/2014/main" id="{ADA8F13C-A71F-50C9-AED8-5651D48A7D4D}"/>
              </a:ext>
            </a:extLst>
          </p:cNvPr>
          <p:cNvSpPr txBox="1"/>
          <p:nvPr/>
        </p:nvSpPr>
        <p:spPr>
          <a:xfrm>
            <a:off x="4242359" y="3747215"/>
            <a:ext cx="2376000" cy="42182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marL="12700"/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2700"/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34" name="Google Shape;1418;p197">
            <a:extLst>
              <a:ext uri="{FF2B5EF4-FFF2-40B4-BE49-F238E27FC236}">
                <a16:creationId xmlns:a16="http://schemas.microsoft.com/office/drawing/2014/main" id="{CF53916B-9499-D035-2D87-6D784E099B79}"/>
              </a:ext>
            </a:extLst>
          </p:cNvPr>
          <p:cNvSpPr txBox="1"/>
          <p:nvPr/>
        </p:nvSpPr>
        <p:spPr>
          <a:xfrm>
            <a:off x="7005563" y="2785450"/>
            <a:ext cx="2376000" cy="42182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35" name="Google Shape;1418;p197">
            <a:extLst>
              <a:ext uri="{FF2B5EF4-FFF2-40B4-BE49-F238E27FC236}">
                <a16:creationId xmlns:a16="http://schemas.microsoft.com/office/drawing/2014/main" id="{465AE702-4894-FB6B-6432-C693B42A5172}"/>
              </a:ext>
            </a:extLst>
          </p:cNvPr>
          <p:cNvSpPr txBox="1"/>
          <p:nvPr/>
        </p:nvSpPr>
        <p:spPr>
          <a:xfrm>
            <a:off x="7005563" y="3266332"/>
            <a:ext cx="2376000" cy="42182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36" name="Google Shape;1418;p197">
            <a:extLst>
              <a:ext uri="{FF2B5EF4-FFF2-40B4-BE49-F238E27FC236}">
                <a16:creationId xmlns:a16="http://schemas.microsoft.com/office/drawing/2014/main" id="{A6883114-24BA-A74F-8AEC-82082419B0FC}"/>
              </a:ext>
            </a:extLst>
          </p:cNvPr>
          <p:cNvSpPr txBox="1"/>
          <p:nvPr/>
        </p:nvSpPr>
        <p:spPr>
          <a:xfrm>
            <a:off x="7005563" y="3747215"/>
            <a:ext cx="2376000" cy="42182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08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</a:t>
            </a:r>
            <a:endParaRPr kumimoji="0" lang="en-US" altLang="ja-JP" sz="105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cxnSp>
        <p:nvCxnSpPr>
          <p:cNvPr id="37" name="コネクタ: カギ線 36">
            <a:extLst>
              <a:ext uri="{FF2B5EF4-FFF2-40B4-BE49-F238E27FC236}">
                <a16:creationId xmlns:a16="http://schemas.microsoft.com/office/drawing/2014/main" id="{CD3BB0B2-E664-9A5C-4808-9D886EE45E10}"/>
              </a:ext>
            </a:extLst>
          </p:cNvPr>
          <p:cNvCxnSpPr>
            <a:cxnSpLocks/>
            <a:stCxn id="27" idx="3"/>
            <a:endCxn id="29" idx="1"/>
          </p:cNvCxnSpPr>
          <p:nvPr/>
        </p:nvCxnSpPr>
        <p:spPr>
          <a:xfrm flipV="1">
            <a:off x="3842685" y="2996364"/>
            <a:ext cx="399674" cy="4808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コネクタ: カギ線 37">
            <a:extLst>
              <a:ext uri="{FF2B5EF4-FFF2-40B4-BE49-F238E27FC236}">
                <a16:creationId xmlns:a16="http://schemas.microsoft.com/office/drawing/2014/main" id="{E9AA5E85-08C2-DE0C-12BF-B1066DFA4CBB}"/>
              </a:ext>
            </a:extLst>
          </p:cNvPr>
          <p:cNvCxnSpPr>
            <a:cxnSpLocks/>
            <a:stCxn id="27" idx="3"/>
            <a:endCxn id="33" idx="1"/>
          </p:cNvCxnSpPr>
          <p:nvPr/>
        </p:nvCxnSpPr>
        <p:spPr>
          <a:xfrm>
            <a:off x="3842685" y="3477246"/>
            <a:ext cx="399674" cy="4808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C07BBD38-1030-9A1F-0F60-7015BD9AA6DB}"/>
              </a:ext>
            </a:extLst>
          </p:cNvPr>
          <p:cNvCxnSpPr>
            <a:cxnSpLocks/>
            <a:stCxn id="27" idx="3"/>
            <a:endCxn id="32" idx="1"/>
          </p:cNvCxnSpPr>
          <p:nvPr/>
        </p:nvCxnSpPr>
        <p:spPr>
          <a:xfrm>
            <a:off x="3842685" y="3477246"/>
            <a:ext cx="3996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AD45D0F-05FD-5E13-234C-1CFE22E0B27F}"/>
              </a:ext>
            </a:extLst>
          </p:cNvPr>
          <p:cNvCxnSpPr>
            <a:cxnSpLocks/>
            <a:stCxn id="29" idx="3"/>
            <a:endCxn id="34" idx="1"/>
          </p:cNvCxnSpPr>
          <p:nvPr/>
        </p:nvCxnSpPr>
        <p:spPr>
          <a:xfrm>
            <a:off x="6618359" y="2996364"/>
            <a:ext cx="387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BAA4B04F-6496-134E-C966-0F6B70F4D9D8}"/>
              </a:ext>
            </a:extLst>
          </p:cNvPr>
          <p:cNvCxnSpPr>
            <a:cxnSpLocks/>
            <a:stCxn id="32" idx="3"/>
            <a:endCxn id="35" idx="1"/>
          </p:cNvCxnSpPr>
          <p:nvPr/>
        </p:nvCxnSpPr>
        <p:spPr>
          <a:xfrm>
            <a:off x="6618359" y="3477246"/>
            <a:ext cx="387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75738D9C-0668-DB9F-D3CE-A15071DE6244}"/>
              </a:ext>
            </a:extLst>
          </p:cNvPr>
          <p:cNvCxnSpPr>
            <a:cxnSpLocks/>
            <a:stCxn id="33" idx="3"/>
            <a:endCxn id="36" idx="1"/>
          </p:cNvCxnSpPr>
          <p:nvPr/>
        </p:nvCxnSpPr>
        <p:spPr>
          <a:xfrm>
            <a:off x="6618359" y="3958129"/>
            <a:ext cx="387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Google Shape;1418;p197">
            <a:extLst>
              <a:ext uri="{FF2B5EF4-FFF2-40B4-BE49-F238E27FC236}">
                <a16:creationId xmlns:a16="http://schemas.microsoft.com/office/drawing/2014/main" id="{F09930CC-2519-6E29-EBF6-2D946B4E66C7}"/>
              </a:ext>
            </a:extLst>
          </p:cNvPr>
          <p:cNvSpPr txBox="1"/>
          <p:nvPr/>
        </p:nvSpPr>
        <p:spPr>
          <a:xfrm>
            <a:off x="1682685" y="4697554"/>
            <a:ext cx="1872000" cy="54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72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en-US" altLang="ja-JP" sz="800" kern="1200" dirty="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TOTAL</a:t>
            </a: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：〇名</a:t>
            </a:r>
            <a:endParaRPr lang="en-US" altLang="ja-JP" sz="800" kern="1200" dirty="0">
              <a:solidFill>
                <a:srgbClr val="1B224C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新卒：〇名（〇％）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中途：〇名（〇％）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48" name="Google Shape;1419;p197">
            <a:extLst>
              <a:ext uri="{FF2B5EF4-FFF2-40B4-BE49-F238E27FC236}">
                <a16:creationId xmlns:a16="http://schemas.microsoft.com/office/drawing/2014/main" id="{83AEE51E-F8D0-278C-2DCE-C3DAE846B3CB}"/>
              </a:ext>
            </a:extLst>
          </p:cNvPr>
          <p:cNvSpPr/>
          <p:nvPr/>
        </p:nvSpPr>
        <p:spPr>
          <a:xfrm>
            <a:off x="1682685" y="4442213"/>
            <a:ext cx="1872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採用数</a:t>
            </a:r>
            <a:endParaRPr sz="1050" u="none" strike="noStrike" cap="none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49" name="Google Shape;1418;p197">
            <a:extLst>
              <a:ext uri="{FF2B5EF4-FFF2-40B4-BE49-F238E27FC236}">
                <a16:creationId xmlns:a16="http://schemas.microsoft.com/office/drawing/2014/main" id="{E61836A9-27EE-9687-A3A8-7C2200B94615}"/>
              </a:ext>
            </a:extLst>
          </p:cNvPr>
          <p:cNvSpPr txBox="1"/>
          <p:nvPr/>
        </p:nvSpPr>
        <p:spPr>
          <a:xfrm>
            <a:off x="3648978" y="4697554"/>
            <a:ext cx="1872000" cy="54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72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en-US" altLang="ja-JP" sz="800" kern="1200" dirty="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TOTAL</a:t>
            </a: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：〇名</a:t>
            </a:r>
            <a:endParaRPr lang="en-US" altLang="ja-JP" sz="800" kern="1200" dirty="0">
              <a:solidFill>
                <a:srgbClr val="1B224C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定年退職：〇名（〇％）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中途退職：〇名（〇％）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50" name="Google Shape;1419;p197">
            <a:extLst>
              <a:ext uri="{FF2B5EF4-FFF2-40B4-BE49-F238E27FC236}">
                <a16:creationId xmlns:a16="http://schemas.microsoft.com/office/drawing/2014/main" id="{59BBE947-F411-2C13-FA62-A04046534EB6}"/>
              </a:ext>
            </a:extLst>
          </p:cNvPr>
          <p:cNvSpPr/>
          <p:nvPr/>
        </p:nvSpPr>
        <p:spPr>
          <a:xfrm>
            <a:off x="3648978" y="4442212"/>
            <a:ext cx="1872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離職数</a:t>
            </a:r>
            <a:endParaRPr sz="1050" u="none" strike="noStrike" cap="none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51" name="Google Shape;1418;p197">
            <a:extLst>
              <a:ext uri="{FF2B5EF4-FFF2-40B4-BE49-F238E27FC236}">
                <a16:creationId xmlns:a16="http://schemas.microsoft.com/office/drawing/2014/main" id="{0DD16477-049A-DDAD-27C5-710496754400}"/>
              </a:ext>
            </a:extLst>
          </p:cNvPr>
          <p:cNvSpPr txBox="1"/>
          <p:nvPr/>
        </p:nvSpPr>
        <p:spPr>
          <a:xfrm>
            <a:off x="5615271" y="4697554"/>
            <a:ext cx="1872000" cy="54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72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＋〇名</a:t>
            </a:r>
            <a:endParaRPr lang="en-US" altLang="ja-JP" sz="800" kern="1200">
              <a:solidFill>
                <a:srgbClr val="1B224C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52" name="Google Shape;1419;p197">
            <a:extLst>
              <a:ext uri="{FF2B5EF4-FFF2-40B4-BE49-F238E27FC236}">
                <a16:creationId xmlns:a16="http://schemas.microsoft.com/office/drawing/2014/main" id="{01A80869-079F-D3CD-F13D-2558408B6E08}"/>
              </a:ext>
            </a:extLst>
          </p:cNvPr>
          <p:cNvSpPr/>
          <p:nvPr/>
        </p:nvSpPr>
        <p:spPr>
          <a:xfrm>
            <a:off x="5615271" y="4442212"/>
            <a:ext cx="1872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純増数</a:t>
            </a:r>
            <a:endParaRPr sz="1050" u="none" strike="noStrike" cap="none" dirty="0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53" name="Google Shape;1418;p197">
            <a:extLst>
              <a:ext uri="{FF2B5EF4-FFF2-40B4-BE49-F238E27FC236}">
                <a16:creationId xmlns:a16="http://schemas.microsoft.com/office/drawing/2014/main" id="{E1B25D93-DE45-C196-D1D2-22235B924294}"/>
              </a:ext>
            </a:extLst>
          </p:cNvPr>
          <p:cNvSpPr txBox="1"/>
          <p:nvPr/>
        </p:nvSpPr>
        <p:spPr>
          <a:xfrm>
            <a:off x="1682685" y="5555876"/>
            <a:ext cx="1872000" cy="79444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72000" tIns="108000" rIns="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直接応募：〇名（〇％）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求人広告：〇名（〇％）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人材紹介：〇名（〇％）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イベント当日応募：〇名（〇％）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リファラル：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54" name="Google Shape;1419;p197">
            <a:extLst>
              <a:ext uri="{FF2B5EF4-FFF2-40B4-BE49-F238E27FC236}">
                <a16:creationId xmlns:a16="http://schemas.microsoft.com/office/drawing/2014/main" id="{AABE9ECB-C4AE-A2F8-2847-3DBA2C63617B}"/>
              </a:ext>
            </a:extLst>
          </p:cNvPr>
          <p:cNvSpPr/>
          <p:nvPr/>
        </p:nvSpPr>
        <p:spPr>
          <a:xfrm>
            <a:off x="1682685" y="5296829"/>
            <a:ext cx="1872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採用経路</a:t>
            </a:r>
            <a:r>
              <a:rPr lang="en-US" altLang="ja-JP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_</a:t>
            </a:r>
            <a:r>
              <a:rPr lang="ja-JP" altLang="en-US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新卒</a:t>
            </a:r>
            <a:endParaRPr sz="1050" u="none" strike="noStrike" cap="none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55" name="Google Shape;1418;p197">
            <a:extLst>
              <a:ext uri="{FF2B5EF4-FFF2-40B4-BE49-F238E27FC236}">
                <a16:creationId xmlns:a16="http://schemas.microsoft.com/office/drawing/2014/main" id="{CD041617-57BA-2C1E-81F0-0D6AFAA69CFC}"/>
              </a:ext>
            </a:extLst>
          </p:cNvPr>
          <p:cNvSpPr txBox="1"/>
          <p:nvPr/>
        </p:nvSpPr>
        <p:spPr>
          <a:xfrm>
            <a:off x="3648978" y="5555876"/>
            <a:ext cx="1872000" cy="79444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72000" tIns="108000" rIns="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直接応募：〇名（〇％）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求人広告：〇名（〇％）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人材紹介：〇名（〇％）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イベント当日応募：〇名（〇％）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リファラル：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〇名（〇％）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56" name="Google Shape;1419;p197">
            <a:extLst>
              <a:ext uri="{FF2B5EF4-FFF2-40B4-BE49-F238E27FC236}">
                <a16:creationId xmlns:a16="http://schemas.microsoft.com/office/drawing/2014/main" id="{00687FE8-1E13-C20A-C9DD-9CCD270BB6C6}"/>
              </a:ext>
            </a:extLst>
          </p:cNvPr>
          <p:cNvSpPr/>
          <p:nvPr/>
        </p:nvSpPr>
        <p:spPr>
          <a:xfrm>
            <a:off x="3648978" y="5296829"/>
            <a:ext cx="1872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採用経路</a:t>
            </a:r>
            <a:r>
              <a:rPr lang="en-US" altLang="ja-JP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_</a:t>
            </a:r>
            <a:r>
              <a:rPr lang="ja-JP" altLang="en-US" sz="1050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中途</a:t>
            </a:r>
            <a:endParaRPr sz="1050" u="none" strike="noStrike" cap="none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57" name="Google Shape;1418;p197">
            <a:extLst>
              <a:ext uri="{FF2B5EF4-FFF2-40B4-BE49-F238E27FC236}">
                <a16:creationId xmlns:a16="http://schemas.microsoft.com/office/drawing/2014/main" id="{F09F58B3-C93E-D695-E906-313D4F5CDC48}"/>
              </a:ext>
            </a:extLst>
          </p:cNvPr>
          <p:cNvSpPr txBox="1"/>
          <p:nvPr/>
        </p:nvSpPr>
        <p:spPr>
          <a:xfrm>
            <a:off x="7581563" y="4697554"/>
            <a:ext cx="1872000" cy="54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72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en-US" altLang="ja-JP" sz="800" kern="1200" dirty="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TOTAL</a:t>
            </a: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円／名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新卒：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円／名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中途：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円／名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58" name="Google Shape;1419;p197">
            <a:extLst>
              <a:ext uri="{FF2B5EF4-FFF2-40B4-BE49-F238E27FC236}">
                <a16:creationId xmlns:a16="http://schemas.microsoft.com/office/drawing/2014/main" id="{E92957CA-22F3-F764-84F3-FA757DA0388C}"/>
              </a:ext>
            </a:extLst>
          </p:cNvPr>
          <p:cNvSpPr/>
          <p:nvPr/>
        </p:nvSpPr>
        <p:spPr>
          <a:xfrm>
            <a:off x="7581563" y="4442212"/>
            <a:ext cx="1872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採用単価</a:t>
            </a:r>
            <a:endParaRPr sz="1050" u="none" strike="noStrike" cap="none" dirty="0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59" name="Google Shape;1418;p197">
            <a:extLst>
              <a:ext uri="{FF2B5EF4-FFF2-40B4-BE49-F238E27FC236}">
                <a16:creationId xmlns:a16="http://schemas.microsoft.com/office/drawing/2014/main" id="{4F35C1A5-1142-5486-2785-A3393866609D}"/>
              </a:ext>
            </a:extLst>
          </p:cNvPr>
          <p:cNvSpPr txBox="1"/>
          <p:nvPr/>
        </p:nvSpPr>
        <p:spPr>
          <a:xfrm>
            <a:off x="5650447" y="1486455"/>
            <a:ext cx="3852000" cy="82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80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i="0" u="none" strike="noStrike" kern="1200" cap="none" spc="0" normalizeH="0" baseline="0" noProof="0">
                <a:ln>
                  <a:noFill/>
                </a:ln>
                <a:solidFill>
                  <a:srgbClr val="1B224C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〇〇〇〇〇〇〇〇（売上の増加）</a:t>
            </a:r>
            <a:endParaRPr kumimoji="0" lang="en-US" altLang="ja-JP" sz="1050" i="0" u="none" strike="noStrike" kern="1200" cap="none" spc="0" normalizeH="0" baseline="0" noProof="0">
              <a:ln>
                <a:noFill/>
              </a:ln>
              <a:solidFill>
                <a:srgbClr val="1B224C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1050" i="0" u="none" strike="noStrike" kern="1200" cap="none" spc="0" normalizeH="0" baseline="0" noProof="0">
                <a:ln>
                  <a:noFill/>
                </a:ln>
                <a:solidFill>
                  <a:srgbClr val="1B224C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〇〇〇〇〇〇〇〇（コストの削減）</a:t>
            </a:r>
            <a:endParaRPr kumimoji="0" lang="en-US" altLang="ja-JP" sz="1050" i="0" u="none" strike="noStrike" kern="1200" cap="none" spc="0" normalizeH="0" baseline="0" noProof="0">
              <a:ln>
                <a:noFill/>
              </a:ln>
              <a:solidFill>
                <a:srgbClr val="1B224C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60" name="Google Shape;1419;p197">
            <a:extLst>
              <a:ext uri="{FF2B5EF4-FFF2-40B4-BE49-F238E27FC236}">
                <a16:creationId xmlns:a16="http://schemas.microsoft.com/office/drawing/2014/main" id="{5F51B96F-C7B5-441F-EC8F-9C7DA357C7BA}"/>
              </a:ext>
            </a:extLst>
          </p:cNvPr>
          <p:cNvSpPr/>
          <p:nvPr/>
        </p:nvSpPr>
        <p:spPr>
          <a:xfrm>
            <a:off x="1682685" y="1198455"/>
            <a:ext cx="3852000" cy="288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altLang="ja-JP" sz="1050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KGI</a:t>
            </a:r>
            <a:endParaRPr sz="1050" u="none" strike="noStrike" cap="none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61" name="Google Shape;1419;p197">
            <a:extLst>
              <a:ext uri="{FF2B5EF4-FFF2-40B4-BE49-F238E27FC236}">
                <a16:creationId xmlns:a16="http://schemas.microsoft.com/office/drawing/2014/main" id="{B6544D96-86FD-45EA-651C-911438E0D1C4}"/>
              </a:ext>
            </a:extLst>
          </p:cNvPr>
          <p:cNvSpPr/>
          <p:nvPr/>
        </p:nvSpPr>
        <p:spPr>
          <a:xfrm>
            <a:off x="5650447" y="1198455"/>
            <a:ext cx="3852000" cy="288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altLang="ja-JP" sz="1050" dirty="0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KGI</a:t>
            </a:r>
            <a:r>
              <a:rPr lang="ja-JP" altLang="en-US" sz="1050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達成により実現したいこと</a:t>
            </a:r>
            <a:endParaRPr sz="1050" u="none" strike="noStrike" cap="none" dirty="0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62" name="Google Shape;1418;p197">
            <a:extLst>
              <a:ext uri="{FF2B5EF4-FFF2-40B4-BE49-F238E27FC236}">
                <a16:creationId xmlns:a16="http://schemas.microsoft.com/office/drawing/2014/main" id="{359C1204-7BEF-A229-3612-21DF2EF53C00}"/>
              </a:ext>
            </a:extLst>
          </p:cNvPr>
          <p:cNvSpPr txBox="1"/>
          <p:nvPr/>
        </p:nvSpPr>
        <p:spPr>
          <a:xfrm>
            <a:off x="5615271" y="5555876"/>
            <a:ext cx="1872000" cy="79444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72000" tIns="108000" rIns="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en-US" altLang="ja-JP" sz="800" kern="1200" dirty="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TOTAL 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求人広告：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人材紹介：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イベント出展：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 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その他（制作費等）：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 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63" name="Google Shape;1419;p197">
            <a:extLst>
              <a:ext uri="{FF2B5EF4-FFF2-40B4-BE49-F238E27FC236}">
                <a16:creationId xmlns:a16="http://schemas.microsoft.com/office/drawing/2014/main" id="{2B52A35A-E002-DE84-1C3B-AA432DF85385}"/>
              </a:ext>
            </a:extLst>
          </p:cNvPr>
          <p:cNvSpPr/>
          <p:nvPr/>
        </p:nvSpPr>
        <p:spPr>
          <a:xfrm>
            <a:off x="5615271" y="5296829"/>
            <a:ext cx="1872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採用予算</a:t>
            </a:r>
            <a:r>
              <a:rPr lang="en-US" altLang="ja-JP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_</a:t>
            </a:r>
            <a:r>
              <a:rPr lang="ja-JP" altLang="en-US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新卒</a:t>
            </a:r>
            <a:endParaRPr sz="1050" u="none" strike="noStrike" cap="none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  <p:sp>
        <p:nvSpPr>
          <p:cNvPr id="64" name="Google Shape;1418;p197">
            <a:extLst>
              <a:ext uri="{FF2B5EF4-FFF2-40B4-BE49-F238E27FC236}">
                <a16:creationId xmlns:a16="http://schemas.microsoft.com/office/drawing/2014/main" id="{B5CFC3E2-D211-D651-8B0C-F8CD3B440288}"/>
              </a:ext>
            </a:extLst>
          </p:cNvPr>
          <p:cNvSpPr txBox="1"/>
          <p:nvPr/>
        </p:nvSpPr>
        <p:spPr>
          <a:xfrm>
            <a:off x="7581563" y="5555876"/>
            <a:ext cx="1872000" cy="79444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72000" tIns="108000" rIns="36000" bIns="108000" anchor="ctr" anchorCtr="0">
            <a:noAutofit/>
          </a:bodyPr>
          <a:lstStyle/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en-US" altLang="ja-JP" sz="800" kern="1200" dirty="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TOTAL 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求人広告：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人材紹介：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イベント出展：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 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184150" indent="-171450">
              <a:buClr>
                <a:srgbClr val="46BDCA"/>
              </a:buClr>
              <a:buFont typeface="Arial" panose="020B0604020202020204" pitchFamily="34" charset="0"/>
              <a:buChar char="•"/>
            </a:pPr>
            <a:r>
              <a:rPr lang="ja-JP" altLang="en-US" sz="800" kern="1200">
                <a:solidFill>
                  <a:srgbClr val="1B224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その他（制作費等）：</a:t>
            </a:r>
            <a:r>
              <a:rPr kumimoji="0" lang="en-US" altLang="ja-JP" sz="800" i="0" u="none" strike="noStrike" kern="1200" normalizeH="0" baseline="0" noProof="0" dirty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 000000</a:t>
            </a:r>
            <a:r>
              <a:rPr kumimoji="0" lang="ja-JP" altLang="en-US" sz="800" i="0" u="none" strike="noStrike" kern="1200" normalizeH="0" baseline="0" noProof="0">
                <a:solidFill>
                  <a:srgbClr val="1B224C"/>
                </a:solidFill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円</a:t>
            </a:r>
            <a:endParaRPr kumimoji="0" lang="en-US" altLang="ja-JP" sz="800" i="0" u="none" strike="noStrike" kern="1200" normalizeH="0" baseline="0" noProof="0" dirty="0">
              <a:solidFill>
                <a:srgbClr val="1B224C"/>
              </a:solidFill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65" name="Google Shape;1419;p197">
            <a:extLst>
              <a:ext uri="{FF2B5EF4-FFF2-40B4-BE49-F238E27FC236}">
                <a16:creationId xmlns:a16="http://schemas.microsoft.com/office/drawing/2014/main" id="{D21CCC7B-6D57-4B77-725A-593E3E4F0E5C}"/>
              </a:ext>
            </a:extLst>
          </p:cNvPr>
          <p:cNvSpPr/>
          <p:nvPr/>
        </p:nvSpPr>
        <p:spPr>
          <a:xfrm>
            <a:off x="7581563" y="5296829"/>
            <a:ext cx="1872000" cy="2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altLang="en-US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採用予算</a:t>
            </a:r>
            <a:r>
              <a:rPr lang="en-US" altLang="ja-JP" sz="1050" u="none" strike="noStrike" cap="none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sym typeface="Arial"/>
              </a:rPr>
              <a:t>_</a:t>
            </a:r>
            <a:r>
              <a:rPr lang="ja-JP" altLang="en-US" sz="1050">
                <a:solidFill>
                  <a:schemeClr val="l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中途</a:t>
            </a:r>
            <a:endParaRPr sz="1050" u="none" strike="noStrike" cap="none">
              <a:solidFill>
                <a:schemeClr val="lt1"/>
              </a:solidFill>
              <a:latin typeface="Yu Gothic Medium" panose="020B0400000000000000" pitchFamily="34" charset="-128"/>
              <a:ea typeface="Yu Gothic Medium" panose="020B0400000000000000" pitchFamily="34" charset="-128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4782498"/>
      </p:ext>
    </p:extLst>
  </p:cSld>
  <p:clrMapOvr>
    <a:masterClrMapping/>
  </p:clrMapOvr>
</p:sld>
</file>

<file path=ppt/theme/theme1.xml><?xml version="1.0" encoding="utf-8"?>
<a:theme xmlns:a="http://schemas.openxmlformats.org/drawingml/2006/main" name="SAIRU-PPTテーマ2023.6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[copy]才流_資料作成用デザインパーツ素材集</Template>
  <TotalTime>2574</TotalTime>
  <Words>1342</Words>
  <Application>Microsoft Macintosh PowerPoint</Application>
  <PresentationFormat>A4 210 x 297 mm</PresentationFormat>
  <Paragraphs>190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MS PGothic</vt:lpstr>
      <vt:lpstr>游ゴシック</vt:lpstr>
      <vt:lpstr>游ゴシック</vt:lpstr>
      <vt:lpstr>Yu Gothic Medium</vt:lpstr>
      <vt:lpstr>Yu Gothic Medium</vt:lpstr>
      <vt:lpstr>Arial</vt:lpstr>
      <vt:lpstr>Wingdings</vt:lpstr>
      <vt:lpstr>SAIRU-PPTテーマ2023.6</vt:lpstr>
      <vt:lpstr>PowerPoint プレゼンテーション</vt:lpstr>
      <vt:lpstr>与件の整理</vt:lpstr>
      <vt:lpstr>与件の整理</vt:lpstr>
      <vt:lpstr>与件の整理</vt:lpstr>
      <vt:lpstr>与件の整理</vt:lpstr>
      <vt:lpstr>与件の整理</vt:lpstr>
      <vt:lpstr>与件の整理</vt:lpstr>
    </vt:vector>
  </TitlesOfParts>
  <Manager>SAIRU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</dc:title>
  <dc:subject>資料</dc:subject>
  <dc:creator>SAIRU</dc:creator>
  <cp:keywords/>
  <dc:description/>
  <cp:lastModifiedBy>sairu</cp:lastModifiedBy>
  <cp:revision>17</cp:revision>
  <dcterms:created xsi:type="dcterms:W3CDTF">2023-08-02T00:58:52Z</dcterms:created>
  <dcterms:modified xsi:type="dcterms:W3CDTF">2023-11-02T01:38:05Z</dcterms:modified>
  <cp:category/>
</cp:coreProperties>
</file>