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5"/>
  </p:notesMasterIdLst>
  <p:sldIdLst>
    <p:sldId id="561" r:id="rId2"/>
    <p:sldId id="562" r:id="rId3"/>
    <p:sldId id="56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uke Nakajima" initials="k" lastIdx="3" clrIdx="0">
    <p:extLst>
      <p:ext uri="{19B8F6BF-5375-455C-9EA6-DF929625EA0E}">
        <p15:presenceInfo xmlns:p15="http://schemas.microsoft.com/office/powerpoint/2012/main" userId="Kosuke Nakaji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4"/>
    <p:restoredTop sz="90068" autoAdjust="0"/>
  </p:normalViewPr>
  <p:slideViewPr>
    <p:cSldViewPr snapToGrid="0" snapToObjects="1">
      <p:cViewPr varScale="1">
        <p:scale>
          <a:sx n="88" d="100"/>
          <a:sy n="88" d="100"/>
        </p:scale>
        <p:origin x="1040" y="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F0808-365E-A446-89B6-0935F9822916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34894AF-631D-EF4D-AB92-3F71FF641B04}">
      <dgm:prSet phldrT="[テキスト]" custT="1"/>
      <dgm:spPr>
        <a:solidFill>
          <a:schemeClr val="tx1"/>
        </a:solidFill>
        <a:ln w="22225">
          <a:noFill/>
        </a:ln>
      </dgm:spPr>
      <dgm:t>
        <a:bodyPr lIns="0" tIns="0" rIns="0" bIns="108000" anchor="b"/>
        <a:lstStyle/>
        <a:p>
          <a:endParaRPr kumimoji="1" lang="en-US" altLang="ja-JP" sz="1600" b="1" i="0" dirty="0">
            <a:solidFill>
              <a:schemeClr val="bg1"/>
            </a:solidFill>
            <a:latin typeface="+mn-lt"/>
            <a:ea typeface="+mn-ea"/>
          </a:endParaRPr>
        </a:p>
      </dgm:t>
    </dgm:pt>
    <dgm:pt modelId="{D39646A5-A19B-4C44-9CA4-1DC30DDF4741}" type="parTrans" cxnId="{E513F8CB-E00C-274A-842B-67F9838C6A78}">
      <dgm:prSet/>
      <dgm:spPr/>
      <dgm:t>
        <a:bodyPr/>
        <a:lstStyle/>
        <a:p>
          <a:endParaRPr kumimoji="1" lang="ja-JP" altLang="en-US"/>
        </a:p>
      </dgm:t>
    </dgm:pt>
    <dgm:pt modelId="{1EAA2696-CB63-234E-A14E-2522430CD531}" type="sibTrans" cxnId="{E513F8CB-E00C-274A-842B-67F9838C6A78}">
      <dgm:prSet/>
      <dgm:spPr/>
      <dgm:t>
        <a:bodyPr/>
        <a:lstStyle/>
        <a:p>
          <a:endParaRPr kumimoji="1" lang="ja-JP" altLang="en-US"/>
        </a:p>
      </dgm:t>
    </dgm:pt>
    <dgm:pt modelId="{C640CC46-7320-F14D-9BF4-D1C9DE41D22F}">
      <dgm:prSet phldrT="[テキスト]" custT="1"/>
      <dgm:spPr>
        <a:solidFill>
          <a:schemeClr val="tx1"/>
        </a:solidFill>
        <a:ln w="25400">
          <a:solidFill>
            <a:schemeClr val="bg1"/>
          </a:solidFill>
        </a:ln>
      </dgm:spPr>
      <dgm:t>
        <a:bodyPr lIns="0" tIns="0" rIns="0" bIns="0" anchor="ctr"/>
        <a:lstStyle/>
        <a:p>
          <a:r>
            <a:rPr kumimoji="1" lang="ja-JP" altLang="en-US" sz="1600" b="1" i="0" dirty="0">
              <a:solidFill>
                <a:schemeClr val="bg1"/>
              </a:solidFill>
              <a:latin typeface="+mn-lt"/>
              <a:ea typeface="+mn-ea"/>
            </a:rPr>
            <a:t>マーケティング</a:t>
          </a:r>
          <a:endParaRPr kumimoji="1" lang="en-US" altLang="ja-JP" sz="1600" b="1" i="0" dirty="0">
            <a:solidFill>
              <a:schemeClr val="bg1"/>
            </a:solidFill>
            <a:latin typeface="+mn-lt"/>
            <a:ea typeface="+mn-ea"/>
          </a:endParaRPr>
        </a:p>
        <a:p>
          <a:r>
            <a:rPr kumimoji="1" lang="ja-JP" altLang="en-US" sz="1600" b="1" i="0" dirty="0">
              <a:solidFill>
                <a:schemeClr val="bg1"/>
              </a:solidFill>
              <a:latin typeface="+mn-lt"/>
              <a:ea typeface="+mn-ea"/>
            </a:rPr>
            <a:t>戦略・戦術</a:t>
          </a:r>
        </a:p>
      </dgm:t>
    </dgm:pt>
    <dgm:pt modelId="{B60AA354-38FB-D444-B5DA-7E0780B48911}" type="parTrans" cxnId="{F441D45F-6C97-8F43-A250-BAA0FC7408C5}">
      <dgm:prSet/>
      <dgm:spPr/>
      <dgm:t>
        <a:bodyPr/>
        <a:lstStyle/>
        <a:p>
          <a:endParaRPr kumimoji="1" lang="ja-JP" altLang="en-US"/>
        </a:p>
      </dgm:t>
    </dgm:pt>
    <dgm:pt modelId="{A0742F8F-B645-A244-BACB-6096E8390B03}" type="sibTrans" cxnId="{F441D45F-6C97-8F43-A250-BAA0FC7408C5}">
      <dgm:prSet/>
      <dgm:spPr/>
      <dgm:t>
        <a:bodyPr/>
        <a:lstStyle/>
        <a:p>
          <a:endParaRPr kumimoji="1" lang="ja-JP" altLang="en-US"/>
        </a:p>
      </dgm:t>
    </dgm:pt>
    <dgm:pt modelId="{2C1F6CC8-3DF4-294D-9E15-064944C9A684}">
      <dgm:prSet phldrT="[テキスト]" custT="1"/>
      <dgm:spPr>
        <a:solidFill>
          <a:schemeClr val="tx1"/>
        </a:solidFill>
        <a:ln w="22225">
          <a:noFill/>
        </a:ln>
      </dgm:spPr>
      <dgm:t>
        <a:bodyPr lIns="0" tIns="0" rIns="0" bIns="0" anchor="ctr"/>
        <a:lstStyle/>
        <a:p>
          <a:r>
            <a:rPr kumimoji="1" lang="ja-JP" altLang="en-US" sz="1600" b="1" i="0">
              <a:solidFill>
                <a:schemeClr val="bg1"/>
              </a:solidFill>
              <a:latin typeface="+mn-lt"/>
              <a:ea typeface="+mn-ea"/>
            </a:rPr>
            <a:t>個別手法</a:t>
          </a:r>
        </a:p>
      </dgm:t>
    </dgm:pt>
    <dgm:pt modelId="{9EFA3B16-B4FC-9C4E-A396-1C9101C63F11}" type="sibTrans" cxnId="{2EEAD21C-30B6-A845-B21A-10CABCA0670B}">
      <dgm:prSet/>
      <dgm:spPr/>
      <dgm:t>
        <a:bodyPr/>
        <a:lstStyle/>
        <a:p>
          <a:endParaRPr kumimoji="1" lang="ja-JP" altLang="en-US"/>
        </a:p>
      </dgm:t>
    </dgm:pt>
    <dgm:pt modelId="{66796465-A8D1-3B47-85D9-9184C2E933BC}" type="parTrans" cxnId="{2EEAD21C-30B6-A845-B21A-10CABCA0670B}">
      <dgm:prSet/>
      <dgm:spPr/>
      <dgm:t>
        <a:bodyPr/>
        <a:lstStyle/>
        <a:p>
          <a:endParaRPr kumimoji="1" lang="ja-JP" altLang="en-US"/>
        </a:p>
      </dgm:t>
    </dgm:pt>
    <dgm:pt modelId="{3FD55A8F-3A71-C749-A007-9A6D29FE854D}">
      <dgm:prSet phldrT="[テキスト]" custT="1"/>
      <dgm:spPr>
        <a:solidFill>
          <a:schemeClr val="tx1"/>
        </a:solidFill>
        <a:ln w="22225">
          <a:noFill/>
        </a:ln>
      </dgm:spPr>
      <dgm:t>
        <a:bodyPr lIns="0" tIns="144000" rIns="0" bIns="0" anchor="ctr"/>
        <a:lstStyle/>
        <a:p>
          <a:r>
            <a:rPr kumimoji="1" lang="ja-JP" altLang="en-US" sz="1600" b="1" i="0" dirty="0">
              <a:solidFill>
                <a:schemeClr val="bg1"/>
              </a:solidFill>
              <a:latin typeface="+mn-lt"/>
              <a:ea typeface="+mn-ea"/>
            </a:rPr>
            <a:t>経営</a:t>
          </a:r>
          <a:endParaRPr kumimoji="1" lang="en-US" altLang="ja-JP" sz="1600" b="1" i="0" dirty="0">
            <a:solidFill>
              <a:schemeClr val="bg1"/>
            </a:solidFill>
            <a:latin typeface="+mn-lt"/>
            <a:ea typeface="+mn-ea"/>
          </a:endParaRPr>
        </a:p>
        <a:p>
          <a:r>
            <a:rPr kumimoji="1" lang="ja-JP" altLang="en-US" sz="1600" b="1" i="0" dirty="0">
              <a:solidFill>
                <a:schemeClr val="bg1"/>
              </a:solidFill>
              <a:latin typeface="+mn-lt"/>
              <a:ea typeface="+mn-ea"/>
            </a:rPr>
            <a:t>事業</a:t>
          </a:r>
          <a:endParaRPr kumimoji="1" lang="en-US" altLang="ja-JP" sz="1600" b="1" i="0" dirty="0">
            <a:solidFill>
              <a:schemeClr val="bg1"/>
            </a:solidFill>
            <a:latin typeface="+mn-lt"/>
            <a:ea typeface="+mn-ea"/>
          </a:endParaRPr>
        </a:p>
      </dgm:t>
    </dgm:pt>
    <dgm:pt modelId="{D29D7511-2410-9D4B-B923-98978C52F4B0}" type="parTrans" cxnId="{7B392EE8-6A03-9046-9F8E-B3F0E9B3CE5B}">
      <dgm:prSet/>
      <dgm:spPr/>
      <dgm:t>
        <a:bodyPr/>
        <a:lstStyle/>
        <a:p>
          <a:endParaRPr kumimoji="1" lang="ja-JP" altLang="en-US"/>
        </a:p>
      </dgm:t>
    </dgm:pt>
    <dgm:pt modelId="{D94D38EF-D019-844D-AC7F-6EE25E0CB488}" type="sibTrans" cxnId="{7B392EE8-6A03-9046-9F8E-B3F0E9B3CE5B}">
      <dgm:prSet/>
      <dgm:spPr/>
      <dgm:t>
        <a:bodyPr/>
        <a:lstStyle/>
        <a:p>
          <a:endParaRPr kumimoji="1" lang="ja-JP" altLang="en-US"/>
        </a:p>
      </dgm:t>
    </dgm:pt>
    <dgm:pt modelId="{4B4212EB-D744-9943-9B7C-52EA00104B03}" type="pres">
      <dgm:prSet presAssocID="{F4FF0808-365E-A446-89B6-0935F9822916}" presName="Name0" presStyleCnt="0">
        <dgm:presLayoutVars>
          <dgm:dir/>
          <dgm:animLvl val="lvl"/>
          <dgm:resizeHandles val="exact"/>
        </dgm:presLayoutVars>
      </dgm:prSet>
      <dgm:spPr/>
    </dgm:pt>
    <dgm:pt modelId="{9F526DD9-4B21-0F4A-856D-46BB1F0E41C0}" type="pres">
      <dgm:prSet presAssocID="{334894AF-631D-EF4D-AB92-3F71FF641B04}" presName="Name8" presStyleCnt="0"/>
      <dgm:spPr/>
    </dgm:pt>
    <dgm:pt modelId="{BF461749-5898-2F46-9100-CE864C8B40E8}" type="pres">
      <dgm:prSet presAssocID="{334894AF-631D-EF4D-AB92-3F71FF641B04}" presName="level" presStyleLbl="node1" presStyleIdx="0" presStyleCnt="4" custScaleY="97553">
        <dgm:presLayoutVars>
          <dgm:chMax val="1"/>
          <dgm:bulletEnabled val="1"/>
        </dgm:presLayoutVars>
      </dgm:prSet>
      <dgm:spPr/>
    </dgm:pt>
    <dgm:pt modelId="{2E5D20A0-B814-7C42-9DF9-169395488B96}" type="pres">
      <dgm:prSet presAssocID="{334894AF-631D-EF4D-AB92-3F71FF641B0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8B77A58-419B-984B-8F95-937649614C6E}" type="pres">
      <dgm:prSet presAssocID="{3FD55A8F-3A71-C749-A007-9A6D29FE854D}" presName="Name8" presStyleCnt="0"/>
      <dgm:spPr/>
    </dgm:pt>
    <dgm:pt modelId="{15626ABF-D475-EF4C-A4E2-D0F156BDC820}" type="pres">
      <dgm:prSet presAssocID="{3FD55A8F-3A71-C749-A007-9A6D29FE854D}" presName="level" presStyleLbl="node1" presStyleIdx="1" presStyleCnt="4">
        <dgm:presLayoutVars>
          <dgm:chMax val="1"/>
          <dgm:bulletEnabled val="1"/>
        </dgm:presLayoutVars>
      </dgm:prSet>
      <dgm:spPr/>
    </dgm:pt>
    <dgm:pt modelId="{098E711D-9222-F14E-B178-BF7F781B8218}" type="pres">
      <dgm:prSet presAssocID="{3FD55A8F-3A71-C749-A007-9A6D29FE854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8F3816-2E1D-8B4C-A2C5-2D499A03D247}" type="pres">
      <dgm:prSet presAssocID="{C640CC46-7320-F14D-9BF4-D1C9DE41D22F}" presName="Name8" presStyleCnt="0"/>
      <dgm:spPr/>
    </dgm:pt>
    <dgm:pt modelId="{7F5456F2-B12C-AB4D-A36F-19FB0455C3E4}" type="pres">
      <dgm:prSet presAssocID="{C640CC46-7320-F14D-9BF4-D1C9DE41D22F}" presName="level" presStyleLbl="node1" presStyleIdx="2" presStyleCnt="4" custScaleY="145295" custLinFactNeighborY="-1004">
        <dgm:presLayoutVars>
          <dgm:chMax val="1"/>
          <dgm:bulletEnabled val="1"/>
        </dgm:presLayoutVars>
      </dgm:prSet>
      <dgm:spPr/>
    </dgm:pt>
    <dgm:pt modelId="{2CDCF4E4-7DEC-9A49-96F4-5DBC0915C446}" type="pres">
      <dgm:prSet presAssocID="{C640CC46-7320-F14D-9BF4-D1C9DE41D22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9701AB5-BFA0-2D4B-B5CE-90977FE758DA}" type="pres">
      <dgm:prSet presAssocID="{2C1F6CC8-3DF4-294D-9E15-064944C9A684}" presName="Name8" presStyleCnt="0"/>
      <dgm:spPr/>
    </dgm:pt>
    <dgm:pt modelId="{D318B507-13C1-FC45-8564-955BC13FC9A7}" type="pres">
      <dgm:prSet presAssocID="{2C1F6CC8-3DF4-294D-9E15-064944C9A684}" presName="level" presStyleLbl="node1" presStyleIdx="3" presStyleCnt="4" custScaleY="143811" custLinFactNeighborX="256" custLinFactNeighborY="11569">
        <dgm:presLayoutVars>
          <dgm:chMax val="1"/>
          <dgm:bulletEnabled val="1"/>
        </dgm:presLayoutVars>
      </dgm:prSet>
      <dgm:spPr/>
    </dgm:pt>
    <dgm:pt modelId="{31DAC4A9-B3FD-834E-A8B5-FB25DA19C69F}" type="pres">
      <dgm:prSet presAssocID="{2C1F6CC8-3DF4-294D-9E15-064944C9A68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EEAD21C-30B6-A845-B21A-10CABCA0670B}" srcId="{F4FF0808-365E-A446-89B6-0935F9822916}" destId="{2C1F6CC8-3DF4-294D-9E15-064944C9A684}" srcOrd="3" destOrd="0" parTransId="{66796465-A8D1-3B47-85D9-9184C2E933BC}" sibTransId="{9EFA3B16-B4FC-9C4E-A396-1C9101C63F11}"/>
    <dgm:cxn modelId="{F441D45F-6C97-8F43-A250-BAA0FC7408C5}" srcId="{F4FF0808-365E-A446-89B6-0935F9822916}" destId="{C640CC46-7320-F14D-9BF4-D1C9DE41D22F}" srcOrd="2" destOrd="0" parTransId="{B60AA354-38FB-D444-B5DA-7E0780B48911}" sibTransId="{A0742F8F-B645-A244-BACB-6096E8390B03}"/>
    <dgm:cxn modelId="{49363641-7950-9E40-8F11-D5B303E45C61}" type="presOf" srcId="{2C1F6CC8-3DF4-294D-9E15-064944C9A684}" destId="{D318B507-13C1-FC45-8564-955BC13FC9A7}" srcOrd="0" destOrd="0" presId="urn:microsoft.com/office/officeart/2005/8/layout/pyramid1"/>
    <dgm:cxn modelId="{B9766E52-40F0-5247-B5AB-F423A86ADEC2}" type="presOf" srcId="{334894AF-631D-EF4D-AB92-3F71FF641B04}" destId="{2E5D20A0-B814-7C42-9DF9-169395488B96}" srcOrd="1" destOrd="0" presId="urn:microsoft.com/office/officeart/2005/8/layout/pyramid1"/>
    <dgm:cxn modelId="{6413D375-4F7C-3D48-95E6-A864D656A3B3}" type="presOf" srcId="{334894AF-631D-EF4D-AB92-3F71FF641B04}" destId="{BF461749-5898-2F46-9100-CE864C8B40E8}" srcOrd="0" destOrd="0" presId="urn:microsoft.com/office/officeart/2005/8/layout/pyramid1"/>
    <dgm:cxn modelId="{BBF59977-FBDB-F34B-BCE8-B1F5C20B20D1}" type="presOf" srcId="{2C1F6CC8-3DF4-294D-9E15-064944C9A684}" destId="{31DAC4A9-B3FD-834E-A8B5-FB25DA19C69F}" srcOrd="1" destOrd="0" presId="urn:microsoft.com/office/officeart/2005/8/layout/pyramid1"/>
    <dgm:cxn modelId="{8A5DB4AD-32FD-B449-9DEA-3E81E2CA6466}" type="presOf" srcId="{3FD55A8F-3A71-C749-A007-9A6D29FE854D}" destId="{15626ABF-D475-EF4C-A4E2-D0F156BDC820}" srcOrd="0" destOrd="0" presId="urn:microsoft.com/office/officeart/2005/8/layout/pyramid1"/>
    <dgm:cxn modelId="{4F3D36B4-FA8B-E648-883B-6343E5C515A7}" type="presOf" srcId="{3FD55A8F-3A71-C749-A007-9A6D29FE854D}" destId="{098E711D-9222-F14E-B178-BF7F781B8218}" srcOrd="1" destOrd="0" presId="urn:microsoft.com/office/officeart/2005/8/layout/pyramid1"/>
    <dgm:cxn modelId="{E513F8CB-E00C-274A-842B-67F9838C6A78}" srcId="{F4FF0808-365E-A446-89B6-0935F9822916}" destId="{334894AF-631D-EF4D-AB92-3F71FF641B04}" srcOrd="0" destOrd="0" parTransId="{D39646A5-A19B-4C44-9CA4-1DC30DDF4741}" sibTransId="{1EAA2696-CB63-234E-A14E-2522430CD531}"/>
    <dgm:cxn modelId="{7B392EE8-6A03-9046-9F8E-B3F0E9B3CE5B}" srcId="{F4FF0808-365E-A446-89B6-0935F9822916}" destId="{3FD55A8F-3A71-C749-A007-9A6D29FE854D}" srcOrd="1" destOrd="0" parTransId="{D29D7511-2410-9D4B-B923-98978C52F4B0}" sibTransId="{D94D38EF-D019-844D-AC7F-6EE25E0CB488}"/>
    <dgm:cxn modelId="{FD81C6F0-27DB-EB46-8CB4-D6356961A68C}" type="presOf" srcId="{C640CC46-7320-F14D-9BF4-D1C9DE41D22F}" destId="{2CDCF4E4-7DEC-9A49-96F4-5DBC0915C446}" srcOrd="1" destOrd="0" presId="urn:microsoft.com/office/officeart/2005/8/layout/pyramid1"/>
    <dgm:cxn modelId="{80E8FEF1-2C7A-6746-891B-57F754218409}" type="presOf" srcId="{F4FF0808-365E-A446-89B6-0935F9822916}" destId="{4B4212EB-D744-9943-9B7C-52EA00104B03}" srcOrd="0" destOrd="0" presId="urn:microsoft.com/office/officeart/2005/8/layout/pyramid1"/>
    <dgm:cxn modelId="{12810BFD-4796-8F4E-9027-1D8532F57C19}" type="presOf" srcId="{C640CC46-7320-F14D-9BF4-D1C9DE41D22F}" destId="{7F5456F2-B12C-AB4D-A36F-19FB0455C3E4}" srcOrd="0" destOrd="0" presId="urn:microsoft.com/office/officeart/2005/8/layout/pyramid1"/>
    <dgm:cxn modelId="{E6160917-802B-4541-AA18-25173D0D1CF1}" type="presParOf" srcId="{4B4212EB-D744-9943-9B7C-52EA00104B03}" destId="{9F526DD9-4B21-0F4A-856D-46BB1F0E41C0}" srcOrd="0" destOrd="0" presId="urn:microsoft.com/office/officeart/2005/8/layout/pyramid1"/>
    <dgm:cxn modelId="{526C52D7-CCB6-2B48-AFCA-CC07E8A7C97C}" type="presParOf" srcId="{9F526DD9-4B21-0F4A-856D-46BB1F0E41C0}" destId="{BF461749-5898-2F46-9100-CE864C8B40E8}" srcOrd="0" destOrd="0" presId="urn:microsoft.com/office/officeart/2005/8/layout/pyramid1"/>
    <dgm:cxn modelId="{BE27B7E4-39BD-B546-A722-7E958BE3523A}" type="presParOf" srcId="{9F526DD9-4B21-0F4A-856D-46BB1F0E41C0}" destId="{2E5D20A0-B814-7C42-9DF9-169395488B96}" srcOrd="1" destOrd="0" presId="urn:microsoft.com/office/officeart/2005/8/layout/pyramid1"/>
    <dgm:cxn modelId="{CFE0D277-9D9C-844E-B957-0C3834AC9DB0}" type="presParOf" srcId="{4B4212EB-D744-9943-9B7C-52EA00104B03}" destId="{68B77A58-419B-984B-8F95-937649614C6E}" srcOrd="1" destOrd="0" presId="urn:microsoft.com/office/officeart/2005/8/layout/pyramid1"/>
    <dgm:cxn modelId="{93B3CF37-ECFE-444F-AA00-7361777A5553}" type="presParOf" srcId="{68B77A58-419B-984B-8F95-937649614C6E}" destId="{15626ABF-D475-EF4C-A4E2-D0F156BDC820}" srcOrd="0" destOrd="0" presId="urn:microsoft.com/office/officeart/2005/8/layout/pyramid1"/>
    <dgm:cxn modelId="{0D03AE7E-D537-1E4F-AFBC-3FB19536D3AD}" type="presParOf" srcId="{68B77A58-419B-984B-8F95-937649614C6E}" destId="{098E711D-9222-F14E-B178-BF7F781B8218}" srcOrd="1" destOrd="0" presId="urn:microsoft.com/office/officeart/2005/8/layout/pyramid1"/>
    <dgm:cxn modelId="{3B56188E-E199-664A-B526-1C8E5A3AC545}" type="presParOf" srcId="{4B4212EB-D744-9943-9B7C-52EA00104B03}" destId="{BA8F3816-2E1D-8B4C-A2C5-2D499A03D247}" srcOrd="2" destOrd="0" presId="urn:microsoft.com/office/officeart/2005/8/layout/pyramid1"/>
    <dgm:cxn modelId="{068A8F3D-6EE3-2947-8055-7FD1993EFCAB}" type="presParOf" srcId="{BA8F3816-2E1D-8B4C-A2C5-2D499A03D247}" destId="{7F5456F2-B12C-AB4D-A36F-19FB0455C3E4}" srcOrd="0" destOrd="0" presId="urn:microsoft.com/office/officeart/2005/8/layout/pyramid1"/>
    <dgm:cxn modelId="{82DAD078-E936-8149-8530-309DEC22253B}" type="presParOf" srcId="{BA8F3816-2E1D-8B4C-A2C5-2D499A03D247}" destId="{2CDCF4E4-7DEC-9A49-96F4-5DBC0915C446}" srcOrd="1" destOrd="0" presId="urn:microsoft.com/office/officeart/2005/8/layout/pyramid1"/>
    <dgm:cxn modelId="{E23F4246-10FE-6147-B80B-EF2F9BED90B6}" type="presParOf" srcId="{4B4212EB-D744-9943-9B7C-52EA00104B03}" destId="{69701AB5-BFA0-2D4B-B5CE-90977FE758DA}" srcOrd="3" destOrd="0" presId="urn:microsoft.com/office/officeart/2005/8/layout/pyramid1"/>
    <dgm:cxn modelId="{021223C2-E104-4444-8649-668A86448C93}" type="presParOf" srcId="{69701AB5-BFA0-2D4B-B5CE-90977FE758DA}" destId="{D318B507-13C1-FC45-8564-955BC13FC9A7}" srcOrd="0" destOrd="0" presId="urn:microsoft.com/office/officeart/2005/8/layout/pyramid1"/>
    <dgm:cxn modelId="{20E4ADEC-FE7A-CC42-AE4F-55F8966DCCA2}" type="presParOf" srcId="{69701AB5-BFA0-2D4B-B5CE-90977FE758DA}" destId="{31DAC4A9-B3FD-834E-A8B5-FB25DA19C69F}" srcOrd="1" destOrd="0" presId="urn:microsoft.com/office/officeart/2005/8/layout/pyramid1"/>
  </dgm:cxnLst>
  <dgm:bg/>
  <dgm:whole>
    <a:ln w="1905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61749-5898-2F46-9100-CE864C8B40E8}">
      <dsp:nvSpPr>
        <dsp:cNvPr id="0" name=""/>
        <dsp:cNvSpPr/>
      </dsp:nvSpPr>
      <dsp:spPr>
        <a:xfrm>
          <a:off x="1248223" y="0"/>
          <a:ext cx="625885" cy="845564"/>
        </a:xfrm>
        <a:prstGeom prst="trapezoid">
          <a:avLst>
            <a:gd name="adj" fmla="val 50000"/>
          </a:avLst>
        </a:prstGeom>
        <a:solidFill>
          <a:schemeClr val="tx1"/>
        </a:solidFill>
        <a:ln w="222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08000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en-US" altLang="ja-JP" sz="1600" b="1" i="0" kern="1200" dirty="0">
            <a:solidFill>
              <a:schemeClr val="bg1"/>
            </a:solidFill>
            <a:latin typeface="+mn-lt"/>
            <a:ea typeface="+mn-ea"/>
          </a:endParaRPr>
        </a:p>
      </dsp:txBody>
      <dsp:txXfrm>
        <a:off x="1248223" y="0"/>
        <a:ext cx="625885" cy="845564"/>
      </dsp:txXfrm>
    </dsp:sp>
    <dsp:sp modelId="{15626ABF-D475-EF4C-A4E2-D0F156BDC820}">
      <dsp:nvSpPr>
        <dsp:cNvPr id="0" name=""/>
        <dsp:cNvSpPr/>
      </dsp:nvSpPr>
      <dsp:spPr>
        <a:xfrm>
          <a:off x="927430" y="845564"/>
          <a:ext cx="1267470" cy="866774"/>
        </a:xfrm>
        <a:prstGeom prst="trapezoid">
          <a:avLst>
            <a:gd name="adj" fmla="val 37010"/>
          </a:avLst>
        </a:prstGeom>
        <a:solidFill>
          <a:schemeClr val="tx1"/>
        </a:solidFill>
        <a:ln w="222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400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i="0" kern="1200" dirty="0">
              <a:solidFill>
                <a:schemeClr val="bg1"/>
              </a:solidFill>
              <a:latin typeface="+mn-lt"/>
              <a:ea typeface="+mn-ea"/>
            </a:rPr>
            <a:t>経営</a:t>
          </a:r>
          <a:endParaRPr kumimoji="1" lang="en-US" altLang="ja-JP" sz="1600" b="1" i="0" kern="1200" dirty="0">
            <a:solidFill>
              <a:schemeClr val="bg1"/>
            </a:solidFill>
            <a:latin typeface="+mn-lt"/>
            <a:ea typeface="+mn-e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i="0" kern="1200" dirty="0">
              <a:solidFill>
                <a:schemeClr val="bg1"/>
              </a:solidFill>
              <a:latin typeface="+mn-lt"/>
              <a:ea typeface="+mn-ea"/>
            </a:rPr>
            <a:t>事業</a:t>
          </a:r>
          <a:endParaRPr kumimoji="1" lang="en-US" altLang="ja-JP" sz="1600" b="1" i="0" kern="1200" dirty="0">
            <a:solidFill>
              <a:schemeClr val="bg1"/>
            </a:solidFill>
            <a:latin typeface="+mn-lt"/>
            <a:ea typeface="+mn-ea"/>
          </a:endParaRPr>
        </a:p>
      </dsp:txBody>
      <dsp:txXfrm>
        <a:off x="1149238" y="845564"/>
        <a:ext cx="823855" cy="866774"/>
      </dsp:txXfrm>
    </dsp:sp>
    <dsp:sp modelId="{7F5456F2-B12C-AB4D-A36F-19FB0455C3E4}">
      <dsp:nvSpPr>
        <dsp:cNvPr id="0" name=""/>
        <dsp:cNvSpPr/>
      </dsp:nvSpPr>
      <dsp:spPr>
        <a:xfrm>
          <a:off x="461335" y="1703636"/>
          <a:ext cx="2199661" cy="1259379"/>
        </a:xfrm>
        <a:prstGeom prst="trapezoid">
          <a:avLst>
            <a:gd name="adj" fmla="val 37010"/>
          </a:avLst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i="0" kern="1200" dirty="0">
              <a:solidFill>
                <a:schemeClr val="bg1"/>
              </a:solidFill>
              <a:latin typeface="+mn-lt"/>
              <a:ea typeface="+mn-ea"/>
            </a:rPr>
            <a:t>マーケティング</a:t>
          </a:r>
          <a:endParaRPr kumimoji="1" lang="en-US" altLang="ja-JP" sz="1600" b="1" i="0" kern="1200" dirty="0">
            <a:solidFill>
              <a:schemeClr val="bg1"/>
            </a:solidFill>
            <a:latin typeface="+mn-lt"/>
            <a:ea typeface="+mn-e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i="0" kern="1200" dirty="0">
              <a:solidFill>
                <a:schemeClr val="bg1"/>
              </a:solidFill>
              <a:latin typeface="+mn-lt"/>
              <a:ea typeface="+mn-ea"/>
            </a:rPr>
            <a:t>戦略・戦術</a:t>
          </a:r>
        </a:p>
      </dsp:txBody>
      <dsp:txXfrm>
        <a:off x="846275" y="1703636"/>
        <a:ext cx="1429780" cy="1259379"/>
      </dsp:txXfrm>
    </dsp:sp>
    <dsp:sp modelId="{D318B507-13C1-FC45-8564-955BC13FC9A7}">
      <dsp:nvSpPr>
        <dsp:cNvPr id="0" name=""/>
        <dsp:cNvSpPr/>
      </dsp:nvSpPr>
      <dsp:spPr>
        <a:xfrm>
          <a:off x="0" y="2971718"/>
          <a:ext cx="3122332" cy="1246517"/>
        </a:xfrm>
        <a:prstGeom prst="trapezoid">
          <a:avLst>
            <a:gd name="adj" fmla="val 37010"/>
          </a:avLst>
        </a:prstGeom>
        <a:solidFill>
          <a:schemeClr val="tx1"/>
        </a:solidFill>
        <a:ln w="222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i="0" kern="1200">
              <a:solidFill>
                <a:schemeClr val="bg1"/>
              </a:solidFill>
              <a:latin typeface="+mn-lt"/>
              <a:ea typeface="+mn-ea"/>
            </a:rPr>
            <a:t>個別手法</a:t>
          </a:r>
        </a:p>
      </dsp:txBody>
      <dsp:txXfrm>
        <a:off x="546408" y="2971718"/>
        <a:ext cx="2029515" cy="1246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4BCB3F94-F3D2-BA4F-8A47-64249DDBB27D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fld id="{83172448-12BD-4145-9AD1-74B86B51B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9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S PGothic" panose="020B0600070205080204" pitchFamily="34" charset="-128"/>
        <a:ea typeface="MS PGothic" panose="020B0600070205080204" pitchFamily="34" charset="-128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172448-12BD-4145-9AD1-74B86B51BB6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90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857BF002-CD77-984C-AA0B-AA3053DC67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0320" y="2001520"/>
            <a:ext cx="7335520" cy="244856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kumimoji="1" lang="ja-JP" altLang="en-US"/>
              <a:t>マスター タイトル</a:t>
            </a:r>
            <a:br>
              <a:rPr kumimoji="1" lang="en-US" altLang="ja-JP" dirty="0"/>
            </a:br>
            <a:r>
              <a:rPr kumimoji="1" lang="ja-JP" altLang="en-US"/>
              <a:t>の書式設定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9906C2-1B26-6A4D-9C1D-E7C0A132AFC0}"/>
              </a:ext>
            </a:extLst>
          </p:cNvPr>
          <p:cNvSpPr/>
          <p:nvPr userDrawn="1"/>
        </p:nvSpPr>
        <p:spPr>
          <a:xfrm>
            <a:off x="309000" y="279000"/>
            <a:ext cx="9288000" cy="6300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81FD056-997B-234A-BD6A-A991592B3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9388" y="5440090"/>
            <a:ext cx="1727224" cy="57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5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52541E3-E56B-064C-A54B-2BA4CF1ABD01}"/>
              </a:ext>
            </a:extLst>
          </p:cNvPr>
          <p:cNvCxnSpPr>
            <a:cxnSpLocks/>
          </p:cNvCxnSpPr>
          <p:nvPr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857BF002-CD77-984C-AA0B-AA3053DC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1C8F548-4066-1D4B-A9B5-453EA2E8C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5152" y="6428365"/>
            <a:ext cx="863612" cy="2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52541E3-E56B-064C-A54B-2BA4CF1ABD01}"/>
              </a:ext>
            </a:extLst>
          </p:cNvPr>
          <p:cNvCxnSpPr>
            <a:cxnSpLocks/>
          </p:cNvCxnSpPr>
          <p:nvPr/>
        </p:nvCxnSpPr>
        <p:spPr>
          <a:xfrm>
            <a:off x="0" y="758333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857BF002-CD77-984C-AA0B-AA3053DC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1C8F548-4066-1D4B-A9B5-453EA2E8C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5152" y="6428365"/>
            <a:ext cx="863612" cy="289310"/>
          </a:xfrm>
          <a:prstGeom prst="rect">
            <a:avLst/>
          </a:prstGeom>
        </p:spPr>
      </p:pic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3383A-A08A-5F46-BEE1-5D2A3258FB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5612" y="985520"/>
            <a:ext cx="9000000" cy="900000"/>
          </a:xfrm>
          <a:ln w="25400">
            <a:solidFill>
              <a:schemeClr val="accent6"/>
            </a:solidFill>
          </a:ln>
        </p:spPr>
        <p:txBody>
          <a:bodyPr lIns="144000" tIns="108000" rIns="144000" bIns="108000"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defRPr sz="1800" spc="100" baseline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9719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EFEDAE5-4D51-5746-93F1-1DBB221BA1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5152" y="6428365"/>
            <a:ext cx="863612" cy="2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5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023" y="158981"/>
            <a:ext cx="8995953" cy="47884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23" y="1497874"/>
            <a:ext cx="8995953" cy="4807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 dirty="0"/>
              <a:t>2 </a:t>
            </a:r>
            <a:r>
              <a:rPr lang="ja-JP" altLang="en-US"/>
              <a:t>レベル
第 </a:t>
            </a:r>
            <a:r>
              <a:rPr lang="en-US" altLang="ja-JP" dirty="0"/>
              <a:t>3 </a:t>
            </a:r>
            <a:r>
              <a:rPr lang="ja-JP" altLang="en-US"/>
              <a:t>レベル
第 </a:t>
            </a:r>
            <a:r>
              <a:rPr lang="en-US" altLang="ja-JP" dirty="0"/>
              <a:t>4 </a:t>
            </a:r>
            <a:r>
              <a:rPr lang="ja-JP" altLang="en-US"/>
              <a:t>レベル
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A7AE755-8261-7E44-B620-5A8ACC387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66958" y="6447020"/>
            <a:ext cx="720000" cy="252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spAutoFit/>
          </a:bodyPr>
          <a:lstStyle>
            <a:lvl1pPr algn="r">
              <a:defRPr sz="1200" b="1" spc="15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r>
              <a:rPr lang="en" altLang="ja-JP" dirty="0"/>
              <a:t>SAIRU</a:t>
            </a:r>
            <a:endParaRPr kumimoji="1" lang="ja-JP" altLang="en-US" spc="150"/>
          </a:p>
        </p:txBody>
      </p:sp>
    </p:spTree>
    <p:extLst>
      <p:ext uri="{BB962C8B-B14F-4D97-AF65-F5344CB8AC3E}">
        <p14:creationId xmlns:p14="http://schemas.microsoft.com/office/powerpoint/2010/main" val="19706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2" r:id="rId3"/>
    <p:sldLayoutId id="2147483689" r:id="rId4"/>
  </p:sldLayoutIdLst>
  <p:hf sldNum="0" hdr="0" dt="0"/>
  <p:txStyles>
    <p:titleStyle>
      <a:lvl1pPr algn="ctr" defTabSz="914400" rtl="0" eaLnBrk="1" latinLnBrk="0" hangingPunct="1">
        <a:lnSpc>
          <a:spcPct val="150000"/>
        </a:lnSpc>
        <a:spcBef>
          <a:spcPct val="0"/>
        </a:spcBef>
        <a:buNone/>
        <a:defRPr kumimoji="1" sz="2400" b="1" i="0" kern="1200" spc="150" baseline="0">
          <a:solidFill>
            <a:schemeClr val="tx1"/>
          </a:solidFill>
          <a:latin typeface="+mn-lt"/>
          <a:ea typeface="MS PGothic" panose="020B0600070205080204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1600" b="0" i="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D77E86-171B-2243-B72A-FF95AB7C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320" y="2001520"/>
            <a:ext cx="7335520" cy="2448560"/>
          </a:xfrm>
        </p:spPr>
        <p:txBody>
          <a:bodyPr/>
          <a:lstStyle/>
          <a:p>
            <a:r>
              <a:rPr lang="ja-JP" altLang="en-US"/>
              <a:t>ワンランクアップの法則</a:t>
            </a:r>
          </a:p>
        </p:txBody>
      </p:sp>
    </p:spTree>
    <p:extLst>
      <p:ext uri="{BB962C8B-B14F-4D97-AF65-F5344CB8AC3E}">
        <p14:creationId xmlns:p14="http://schemas.microsoft.com/office/powerpoint/2010/main" val="36950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屈折矢印 28">
            <a:extLst>
              <a:ext uri="{FF2B5EF4-FFF2-40B4-BE49-F238E27FC236}">
                <a16:creationId xmlns:a16="http://schemas.microsoft.com/office/drawing/2014/main" id="{3A0C0E86-842E-2C4E-9845-7B15C8E9FC09}"/>
              </a:ext>
            </a:extLst>
          </p:cNvPr>
          <p:cNvSpPr/>
          <p:nvPr/>
        </p:nvSpPr>
        <p:spPr>
          <a:xfrm>
            <a:off x="6638803" y="4815068"/>
            <a:ext cx="983848" cy="621177"/>
          </a:xfrm>
          <a:prstGeom prst="bentUpArrow">
            <a:avLst>
              <a:gd name="adj1" fmla="val 9177"/>
              <a:gd name="adj2" fmla="val 25000"/>
              <a:gd name="adj3" fmla="val 3449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屈折矢印 33">
            <a:extLst>
              <a:ext uri="{FF2B5EF4-FFF2-40B4-BE49-F238E27FC236}">
                <a16:creationId xmlns:a16="http://schemas.microsoft.com/office/drawing/2014/main" id="{4F4C1A93-35EE-C542-A3F8-0B6F26DCF32B}"/>
              </a:ext>
            </a:extLst>
          </p:cNvPr>
          <p:cNvSpPr/>
          <p:nvPr/>
        </p:nvSpPr>
        <p:spPr>
          <a:xfrm>
            <a:off x="7910491" y="2155697"/>
            <a:ext cx="983848" cy="621177"/>
          </a:xfrm>
          <a:prstGeom prst="bentUpArrow">
            <a:avLst>
              <a:gd name="adj1" fmla="val 9177"/>
              <a:gd name="adj2" fmla="val 25000"/>
              <a:gd name="adj3" fmla="val 3449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8D57E8B-C6F3-294A-A57F-35964CD0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ワンランクアップの法則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FB6228E-3A3C-4BD5-BC6C-72CF26B2CA22}"/>
              </a:ext>
            </a:extLst>
          </p:cNvPr>
          <p:cNvGrpSpPr/>
          <p:nvPr/>
        </p:nvGrpSpPr>
        <p:grpSpPr>
          <a:xfrm>
            <a:off x="2044676" y="1388961"/>
            <a:ext cx="6357741" cy="7131742"/>
            <a:chOff x="2044676" y="1388961"/>
            <a:chExt cx="6357741" cy="7131742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466CE7A7-0DF0-F365-5CED-5BC47EE30D57}"/>
                </a:ext>
              </a:extLst>
            </p:cNvPr>
            <p:cNvSpPr/>
            <p:nvPr/>
          </p:nvSpPr>
          <p:spPr>
            <a:xfrm>
              <a:off x="2044676" y="1388961"/>
              <a:ext cx="6357741" cy="891469"/>
            </a:xfrm>
            <a:custGeom>
              <a:avLst/>
              <a:gdLst>
                <a:gd name="connsiteX0" fmla="*/ 0 w 6357741"/>
                <a:gd name="connsiteY0" fmla="*/ 891467 h 891467"/>
                <a:gd name="connsiteX1" fmla="*/ 397363 w 6357741"/>
                <a:gd name="connsiteY1" fmla="*/ 0 h 891467"/>
                <a:gd name="connsiteX2" fmla="*/ 5960378 w 6357741"/>
                <a:gd name="connsiteY2" fmla="*/ 0 h 891467"/>
                <a:gd name="connsiteX3" fmla="*/ 6357741 w 6357741"/>
                <a:gd name="connsiteY3" fmla="*/ 891467 h 891467"/>
                <a:gd name="connsiteX4" fmla="*/ 0 w 6357741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7741" h="891467">
                  <a:moveTo>
                    <a:pt x="6357741" y="1"/>
                  </a:moveTo>
                  <a:lnTo>
                    <a:pt x="5960378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6357741" y="1"/>
                  </a:lnTo>
                  <a:close/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5464" tIns="22861" rIns="1135466" bIns="2286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800" b="1" kern="1200" spc="100" baseline="0" dirty="0">
                  <a:solidFill>
                    <a:schemeClr val="bg1"/>
                  </a:solidFill>
                  <a:latin typeface="+mn-lt"/>
                  <a:ea typeface="+mn-ea"/>
                </a:rPr>
                <a:t>経営戦略</a:t>
              </a:r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7D37C29D-B52A-11D7-E565-E6E880FB1E23}"/>
                </a:ext>
              </a:extLst>
            </p:cNvPr>
            <p:cNvSpPr/>
            <p:nvPr/>
          </p:nvSpPr>
          <p:spPr>
            <a:xfrm>
              <a:off x="2442034" y="2280428"/>
              <a:ext cx="5563023" cy="891469"/>
            </a:xfrm>
            <a:custGeom>
              <a:avLst/>
              <a:gdLst>
                <a:gd name="connsiteX0" fmla="*/ 0 w 5563023"/>
                <a:gd name="connsiteY0" fmla="*/ 891467 h 891467"/>
                <a:gd name="connsiteX1" fmla="*/ 397363 w 5563023"/>
                <a:gd name="connsiteY1" fmla="*/ 0 h 891467"/>
                <a:gd name="connsiteX2" fmla="*/ 5165660 w 5563023"/>
                <a:gd name="connsiteY2" fmla="*/ 0 h 891467"/>
                <a:gd name="connsiteX3" fmla="*/ 5563023 w 5563023"/>
                <a:gd name="connsiteY3" fmla="*/ 891467 h 891467"/>
                <a:gd name="connsiteX4" fmla="*/ 0 w 5563023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3023" h="891467">
                  <a:moveTo>
                    <a:pt x="5563023" y="1"/>
                  </a:moveTo>
                  <a:lnTo>
                    <a:pt x="5165660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5563023" y="1"/>
                  </a:lnTo>
                  <a:close/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6389" tIns="22861" rIns="996389" bIns="2286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800" b="1" kern="1200" spc="100" baseline="0" dirty="0">
                  <a:solidFill>
                    <a:schemeClr val="bg1"/>
                  </a:solidFill>
                  <a:latin typeface="+mn-lt"/>
                  <a:ea typeface="+mn-ea"/>
                </a:rPr>
                <a:t>事業戦略</a:t>
              </a:r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A567545-BE59-0B03-3718-7BE1E8308FC6}"/>
                </a:ext>
              </a:extLst>
            </p:cNvPr>
            <p:cNvSpPr/>
            <p:nvPr/>
          </p:nvSpPr>
          <p:spPr>
            <a:xfrm>
              <a:off x="2839393" y="3171897"/>
              <a:ext cx="4768305" cy="891468"/>
            </a:xfrm>
            <a:custGeom>
              <a:avLst/>
              <a:gdLst>
                <a:gd name="connsiteX0" fmla="*/ 0 w 4768305"/>
                <a:gd name="connsiteY0" fmla="*/ 891467 h 891467"/>
                <a:gd name="connsiteX1" fmla="*/ 397363 w 4768305"/>
                <a:gd name="connsiteY1" fmla="*/ 0 h 891467"/>
                <a:gd name="connsiteX2" fmla="*/ 4370942 w 4768305"/>
                <a:gd name="connsiteY2" fmla="*/ 0 h 891467"/>
                <a:gd name="connsiteX3" fmla="*/ 4768305 w 4768305"/>
                <a:gd name="connsiteY3" fmla="*/ 891467 h 891467"/>
                <a:gd name="connsiteX4" fmla="*/ 0 w 4768305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8305" h="891467">
                  <a:moveTo>
                    <a:pt x="4768305" y="1"/>
                  </a:moveTo>
                  <a:lnTo>
                    <a:pt x="4370942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4768305" y="1"/>
                  </a:lnTo>
                  <a:close/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7314" tIns="22860" rIns="857313" bIns="2286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800" b="1" kern="1200" spc="100" baseline="0" dirty="0">
                  <a:solidFill>
                    <a:schemeClr val="bg1"/>
                  </a:solidFill>
                  <a:latin typeface="+mn-lt"/>
                  <a:ea typeface="+mn-ea"/>
                </a:rPr>
                <a:t>マーケティング戦略</a:t>
              </a:r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729DBDA-C323-ED33-843E-93065708BF74}"/>
                </a:ext>
              </a:extLst>
            </p:cNvPr>
            <p:cNvSpPr/>
            <p:nvPr/>
          </p:nvSpPr>
          <p:spPr>
            <a:xfrm>
              <a:off x="3236752" y="4063365"/>
              <a:ext cx="3973588" cy="891468"/>
            </a:xfrm>
            <a:custGeom>
              <a:avLst/>
              <a:gdLst>
                <a:gd name="connsiteX0" fmla="*/ 0 w 3973588"/>
                <a:gd name="connsiteY0" fmla="*/ 891467 h 891467"/>
                <a:gd name="connsiteX1" fmla="*/ 397363 w 3973588"/>
                <a:gd name="connsiteY1" fmla="*/ 0 h 891467"/>
                <a:gd name="connsiteX2" fmla="*/ 3576225 w 3973588"/>
                <a:gd name="connsiteY2" fmla="*/ 0 h 891467"/>
                <a:gd name="connsiteX3" fmla="*/ 3973588 w 3973588"/>
                <a:gd name="connsiteY3" fmla="*/ 891467 h 891467"/>
                <a:gd name="connsiteX4" fmla="*/ 0 w 3973588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3588" h="891467">
                  <a:moveTo>
                    <a:pt x="3973588" y="1"/>
                  </a:moveTo>
                  <a:lnTo>
                    <a:pt x="3576225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3973588" y="1"/>
                  </a:lnTo>
                  <a:close/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8238" tIns="22860" rIns="718238" bIns="2286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800" b="1" kern="1200" spc="100" baseline="0" dirty="0">
                  <a:solidFill>
                    <a:schemeClr val="bg1"/>
                  </a:solidFill>
                  <a:latin typeface="+mn-lt"/>
                  <a:ea typeface="+mn-ea"/>
                </a:rPr>
                <a:t>マーケティング戦術</a:t>
              </a:r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1825DAB-829E-3A67-8A84-34FFF5E4F048}"/>
                </a:ext>
              </a:extLst>
            </p:cNvPr>
            <p:cNvSpPr/>
            <p:nvPr/>
          </p:nvSpPr>
          <p:spPr>
            <a:xfrm>
              <a:off x="3634110" y="4954833"/>
              <a:ext cx="3178871" cy="891467"/>
            </a:xfrm>
            <a:custGeom>
              <a:avLst/>
              <a:gdLst>
                <a:gd name="connsiteX0" fmla="*/ 0 w 3178870"/>
                <a:gd name="connsiteY0" fmla="*/ 891467 h 891467"/>
                <a:gd name="connsiteX1" fmla="*/ 397363 w 3178870"/>
                <a:gd name="connsiteY1" fmla="*/ 0 h 891467"/>
                <a:gd name="connsiteX2" fmla="*/ 2781507 w 3178870"/>
                <a:gd name="connsiteY2" fmla="*/ 0 h 891467"/>
                <a:gd name="connsiteX3" fmla="*/ 3178870 w 3178870"/>
                <a:gd name="connsiteY3" fmla="*/ 891467 h 891467"/>
                <a:gd name="connsiteX4" fmla="*/ 0 w 3178870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870" h="891467">
                  <a:moveTo>
                    <a:pt x="3178870" y="1"/>
                  </a:moveTo>
                  <a:lnTo>
                    <a:pt x="2781507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3178870" y="1"/>
                  </a:lnTo>
                  <a:close/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9163" tIns="22860" rIns="579163" bIns="2286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800" b="1" kern="1200" spc="100" baseline="0" dirty="0">
                  <a:solidFill>
                    <a:schemeClr val="bg1"/>
                  </a:solidFill>
                  <a:latin typeface="+mn-lt"/>
                  <a:ea typeface="+mn-ea"/>
                </a:rPr>
                <a:t>SEO</a:t>
              </a:r>
              <a:endParaRPr kumimoji="1" lang="ja-JP" altLang="en-US" sz="1800" b="1" kern="1200" spc="100" baseline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70CE0C24-98AC-6F9D-9ACC-CAE14287DED8}"/>
                </a:ext>
              </a:extLst>
            </p:cNvPr>
            <p:cNvSpPr/>
            <p:nvPr/>
          </p:nvSpPr>
          <p:spPr>
            <a:xfrm>
              <a:off x="4031469" y="5846300"/>
              <a:ext cx="2384153" cy="891468"/>
            </a:xfrm>
            <a:custGeom>
              <a:avLst/>
              <a:gdLst>
                <a:gd name="connsiteX0" fmla="*/ 0 w 2384152"/>
                <a:gd name="connsiteY0" fmla="*/ 891467 h 891467"/>
                <a:gd name="connsiteX1" fmla="*/ 397363 w 2384152"/>
                <a:gd name="connsiteY1" fmla="*/ 0 h 891467"/>
                <a:gd name="connsiteX2" fmla="*/ 1986789 w 2384152"/>
                <a:gd name="connsiteY2" fmla="*/ 0 h 891467"/>
                <a:gd name="connsiteX3" fmla="*/ 2384152 w 2384152"/>
                <a:gd name="connsiteY3" fmla="*/ 891467 h 891467"/>
                <a:gd name="connsiteX4" fmla="*/ 0 w 2384152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4152" h="891467">
                  <a:moveTo>
                    <a:pt x="2384152" y="1"/>
                  </a:moveTo>
                  <a:lnTo>
                    <a:pt x="1986789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2384152" y="1"/>
                  </a:lnTo>
                  <a:close/>
                </a:path>
              </a:pathLst>
            </a:cu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8347" tIns="71120" rIns="488347" bIns="71121" numCol="1" spcCol="1270" anchor="ctr" anchorCtr="0">
              <a:noAutofit/>
            </a:bodyPr>
            <a:lstStyle/>
            <a:p>
              <a:pPr marL="0" lvl="0" indent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kumimoji="1" lang="ja-JP" altLang="en-US" sz="5600" kern="1200">
                <a:solidFill>
                  <a:schemeClr val="bg1"/>
                </a:solidFill>
              </a:endParaRPr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C80492D-A0E9-19F9-2A68-D1A172FC3D1C}"/>
                </a:ext>
              </a:extLst>
            </p:cNvPr>
            <p:cNvSpPr/>
            <p:nvPr/>
          </p:nvSpPr>
          <p:spPr>
            <a:xfrm>
              <a:off x="4428828" y="6737768"/>
              <a:ext cx="1589436" cy="891468"/>
            </a:xfrm>
            <a:custGeom>
              <a:avLst/>
              <a:gdLst>
                <a:gd name="connsiteX0" fmla="*/ 0 w 1589435"/>
                <a:gd name="connsiteY0" fmla="*/ 891467 h 891467"/>
                <a:gd name="connsiteX1" fmla="*/ 397363 w 1589435"/>
                <a:gd name="connsiteY1" fmla="*/ 0 h 891467"/>
                <a:gd name="connsiteX2" fmla="*/ 1192072 w 1589435"/>
                <a:gd name="connsiteY2" fmla="*/ 0 h 891467"/>
                <a:gd name="connsiteX3" fmla="*/ 1589435 w 1589435"/>
                <a:gd name="connsiteY3" fmla="*/ 891467 h 891467"/>
                <a:gd name="connsiteX4" fmla="*/ 0 w 1589435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9435" h="891467">
                  <a:moveTo>
                    <a:pt x="1589435" y="1"/>
                  </a:moveTo>
                  <a:lnTo>
                    <a:pt x="1192072" y="891466"/>
                  </a:lnTo>
                  <a:lnTo>
                    <a:pt x="397363" y="891466"/>
                  </a:lnTo>
                  <a:lnTo>
                    <a:pt x="0" y="1"/>
                  </a:lnTo>
                  <a:lnTo>
                    <a:pt x="1589435" y="1"/>
                  </a:lnTo>
                  <a:close/>
                </a:path>
              </a:pathLst>
            </a:cu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9272" tIns="71120" rIns="349272" bIns="71121" numCol="1" spcCol="1270" anchor="ctr" anchorCtr="0">
              <a:noAutofit/>
            </a:bodyPr>
            <a:lstStyle/>
            <a:p>
              <a:pPr marL="0" lvl="0" indent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kumimoji="1" lang="ja-JP" altLang="en-US" sz="5600" kern="1200">
                <a:solidFill>
                  <a:schemeClr val="bg1"/>
                </a:solidFill>
              </a:endParaRPr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3C5FDF1-3320-4B53-CE0B-3940C078A95A}"/>
                </a:ext>
              </a:extLst>
            </p:cNvPr>
            <p:cNvSpPr/>
            <p:nvPr/>
          </p:nvSpPr>
          <p:spPr>
            <a:xfrm>
              <a:off x="4826187" y="7629236"/>
              <a:ext cx="794717" cy="891467"/>
            </a:xfrm>
            <a:custGeom>
              <a:avLst/>
              <a:gdLst>
                <a:gd name="connsiteX0" fmla="*/ 0 w 794717"/>
                <a:gd name="connsiteY0" fmla="*/ 891467 h 891467"/>
                <a:gd name="connsiteX1" fmla="*/ 397359 w 794717"/>
                <a:gd name="connsiteY1" fmla="*/ 0 h 891467"/>
                <a:gd name="connsiteX2" fmla="*/ 397359 w 794717"/>
                <a:gd name="connsiteY2" fmla="*/ 0 h 891467"/>
                <a:gd name="connsiteX3" fmla="*/ 794717 w 794717"/>
                <a:gd name="connsiteY3" fmla="*/ 891467 h 891467"/>
                <a:gd name="connsiteX4" fmla="*/ 0 w 794717"/>
                <a:gd name="connsiteY4" fmla="*/ 891467 h 89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717" h="891467">
                  <a:moveTo>
                    <a:pt x="794717" y="0"/>
                  </a:moveTo>
                  <a:lnTo>
                    <a:pt x="397358" y="891467"/>
                  </a:lnTo>
                  <a:lnTo>
                    <a:pt x="397358" y="891467"/>
                  </a:lnTo>
                  <a:lnTo>
                    <a:pt x="0" y="0"/>
                  </a:lnTo>
                  <a:lnTo>
                    <a:pt x="794717" y="0"/>
                  </a:lnTo>
                  <a:close/>
                </a:path>
              </a:pathLst>
            </a:cu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marL="0" lvl="0" indent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kumimoji="1" lang="ja-JP" altLang="en-US" sz="5600" kern="1200">
                <a:solidFill>
                  <a:schemeClr val="bg1"/>
                </a:solidFill>
              </a:endParaRPr>
            </a:p>
          </p:txBody>
        </p:sp>
      </p:grpSp>
      <p:sp>
        <p:nvSpPr>
          <p:cNvPr id="12" name="四角形吹き出し 11">
            <a:extLst>
              <a:ext uri="{FF2B5EF4-FFF2-40B4-BE49-F238E27FC236}">
                <a16:creationId xmlns:a16="http://schemas.microsoft.com/office/drawing/2014/main" id="{CD28FF36-30D9-2547-BBA8-1320C2A961E5}"/>
              </a:ext>
            </a:extLst>
          </p:cNvPr>
          <p:cNvSpPr/>
          <p:nvPr/>
        </p:nvSpPr>
        <p:spPr>
          <a:xfrm>
            <a:off x="338909" y="4244347"/>
            <a:ext cx="2830140" cy="613458"/>
          </a:xfrm>
          <a:prstGeom prst="wedgeRectCallout">
            <a:avLst>
              <a:gd name="adj1" fmla="val 62615"/>
              <a:gd name="adj2" fmla="val 1155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/>
              <a:t>一段階上から考える</a:t>
            </a:r>
          </a:p>
        </p:txBody>
      </p:sp>
      <p:sp>
        <p:nvSpPr>
          <p:cNvPr id="13" name="四角形吹き出し 12">
            <a:extLst>
              <a:ext uri="{FF2B5EF4-FFF2-40B4-BE49-F238E27FC236}">
                <a16:creationId xmlns:a16="http://schemas.microsoft.com/office/drawing/2014/main" id="{21FFA4F3-D97B-E043-9FDC-A7B7DB9E55DD}"/>
              </a:ext>
            </a:extLst>
          </p:cNvPr>
          <p:cNvSpPr/>
          <p:nvPr/>
        </p:nvSpPr>
        <p:spPr>
          <a:xfrm>
            <a:off x="338909" y="5129516"/>
            <a:ext cx="3179305" cy="613458"/>
          </a:xfrm>
          <a:prstGeom prst="wedgeRectCallout">
            <a:avLst>
              <a:gd name="adj1" fmla="val 60721"/>
              <a:gd name="adj2" fmla="val 589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</a:rPr>
              <a:t>ここの相談をされた時は</a:t>
            </a:r>
          </a:p>
        </p:txBody>
      </p:sp>
      <p:sp>
        <p:nvSpPr>
          <p:cNvPr id="14" name="屈折矢印 28">
            <a:extLst>
              <a:ext uri="{FF2B5EF4-FFF2-40B4-BE49-F238E27FC236}">
                <a16:creationId xmlns:a16="http://schemas.microsoft.com/office/drawing/2014/main" id="{4F736B65-586B-DE51-B80A-5E801B2F1A29}"/>
              </a:ext>
            </a:extLst>
          </p:cNvPr>
          <p:cNvSpPr/>
          <p:nvPr/>
        </p:nvSpPr>
        <p:spPr>
          <a:xfrm>
            <a:off x="7130727" y="3922242"/>
            <a:ext cx="983848" cy="621177"/>
          </a:xfrm>
          <a:prstGeom prst="bentUpArrow">
            <a:avLst>
              <a:gd name="adj1" fmla="val 9177"/>
              <a:gd name="adj2" fmla="val 25000"/>
              <a:gd name="adj3" fmla="val 3449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屈折矢印 28">
            <a:extLst>
              <a:ext uri="{FF2B5EF4-FFF2-40B4-BE49-F238E27FC236}">
                <a16:creationId xmlns:a16="http://schemas.microsoft.com/office/drawing/2014/main" id="{E3CC3085-6F4D-EF6F-B3CB-516D31DC4971}"/>
              </a:ext>
            </a:extLst>
          </p:cNvPr>
          <p:cNvSpPr/>
          <p:nvPr/>
        </p:nvSpPr>
        <p:spPr>
          <a:xfrm>
            <a:off x="7498895" y="3038969"/>
            <a:ext cx="983848" cy="621177"/>
          </a:xfrm>
          <a:prstGeom prst="bentUpArrow">
            <a:avLst>
              <a:gd name="adj1" fmla="val 9177"/>
              <a:gd name="adj2" fmla="val 25000"/>
              <a:gd name="adj3" fmla="val 3449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5FA2DE5F-BE61-2F41-B26F-6D5D389C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23" y="158981"/>
            <a:ext cx="8995953" cy="478840"/>
          </a:xfrm>
        </p:spPr>
        <p:txBody>
          <a:bodyPr/>
          <a:lstStyle/>
          <a:p>
            <a:r>
              <a:rPr lang="ja-JP" altLang="en-US"/>
              <a:t>マーケティング業界での「ワンランクアップの法則」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3283EC-04A6-5B47-883C-20986ACF6DDF}"/>
              </a:ext>
            </a:extLst>
          </p:cNvPr>
          <p:cNvSpPr txBox="1"/>
          <p:nvPr/>
        </p:nvSpPr>
        <p:spPr>
          <a:xfrm>
            <a:off x="3721822" y="5784339"/>
            <a:ext cx="205716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000" b="1" spc="100"/>
              <a:t>カテゴリ例</a:t>
            </a:r>
            <a:endParaRPr kumimoji="1" lang="en-US" altLang="ja-JP" sz="2000" b="1" spc="1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0E39D-A487-3745-BD98-0899704CDFFC}"/>
              </a:ext>
            </a:extLst>
          </p:cNvPr>
          <p:cNvSpPr txBox="1"/>
          <p:nvPr/>
        </p:nvSpPr>
        <p:spPr>
          <a:xfrm>
            <a:off x="5994613" y="5780740"/>
            <a:ext cx="34529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000" b="1" spc="100" dirty="0"/>
              <a:t>提示すること</a:t>
            </a:r>
            <a:endParaRPr kumimoji="1" lang="en-US" altLang="ja-JP" sz="2000" b="1" spc="100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003C2C7-1237-624E-B427-2BD44D022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31076"/>
              </p:ext>
            </p:extLst>
          </p:nvPr>
        </p:nvGraphicFramePr>
        <p:xfrm>
          <a:off x="3721822" y="1909757"/>
          <a:ext cx="2060579" cy="95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79">
                  <a:extLst>
                    <a:ext uri="{9D8B030D-6E8A-4147-A177-3AD203B41FA5}">
                      <a16:colId xmlns:a16="http://schemas.microsoft.com/office/drawing/2014/main" val="942769576"/>
                    </a:ext>
                  </a:extLst>
                </a:gridCol>
              </a:tblGrid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ビジネスモデル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3609"/>
                  </a:ext>
                </a:extLst>
              </a:tr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組織、人材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116283"/>
                  </a:ext>
                </a:extLst>
              </a:tr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 dirty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経営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753987"/>
                  </a:ext>
                </a:extLst>
              </a:tr>
            </a:tbl>
          </a:graphicData>
        </a:graphic>
      </p:graphicFrame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7B3D6F7-0963-CA4F-A218-0FC0E1C166B3}"/>
              </a:ext>
            </a:extLst>
          </p:cNvPr>
          <p:cNvCxnSpPr>
            <a:cxnSpLocks/>
          </p:cNvCxnSpPr>
          <p:nvPr/>
        </p:nvCxnSpPr>
        <p:spPr>
          <a:xfrm>
            <a:off x="3254829" y="4314526"/>
            <a:ext cx="6196147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DA6F487-4E3C-314E-A578-B42D41340FF0}"/>
              </a:ext>
            </a:extLst>
          </p:cNvPr>
          <p:cNvCxnSpPr>
            <a:cxnSpLocks/>
          </p:cNvCxnSpPr>
          <p:nvPr/>
        </p:nvCxnSpPr>
        <p:spPr>
          <a:xfrm>
            <a:off x="2852057" y="3016404"/>
            <a:ext cx="6598919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53DD6369-0E89-8148-B0F0-D501B906B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762"/>
              </p:ext>
            </p:extLst>
          </p:nvPr>
        </p:nvGraphicFramePr>
        <p:xfrm>
          <a:off x="3721822" y="4487908"/>
          <a:ext cx="2057165" cy="95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165">
                  <a:extLst>
                    <a:ext uri="{9D8B030D-6E8A-4147-A177-3AD203B41FA5}">
                      <a16:colId xmlns:a16="http://schemas.microsoft.com/office/drawing/2014/main" val="942769576"/>
                    </a:ext>
                  </a:extLst>
                </a:gridCol>
              </a:tblGrid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b="1" i="0" dirty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SEO</a:t>
                      </a:r>
                      <a:endParaRPr kumimoji="1" lang="ja-JP" altLang="en-US" sz="1400" b="1" i="0">
                        <a:solidFill>
                          <a:schemeClr val="tx1"/>
                        </a:solidFill>
                        <a:latin typeface="GenEi Gothic P SemiBold" panose="020B0500000000000000" pitchFamily="34" charset="-128"/>
                        <a:ea typeface="GenEi Gothic P SemiBold" panose="020B0500000000000000" pitchFamily="34" charset="-128"/>
                      </a:endParaRP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3609"/>
                  </a:ext>
                </a:extLst>
              </a:tr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広告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116283"/>
                  </a:ext>
                </a:extLst>
              </a:tr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ユーザビリティ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753987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BA9EF1-592B-4946-8CA0-44923145DD62}"/>
              </a:ext>
            </a:extLst>
          </p:cNvPr>
          <p:cNvSpPr txBox="1"/>
          <p:nvPr/>
        </p:nvSpPr>
        <p:spPr>
          <a:xfrm>
            <a:off x="5998030" y="1905771"/>
            <a:ext cx="3452945" cy="9557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251999" tIns="180000" rIns="216000" bIns="14400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1600"/>
              <a:t>「ビジネス」関心層の顧客に対しては</a:t>
            </a:r>
            <a:endParaRPr kumimoji="1" lang="en-US" altLang="ja-JP" sz="1600" dirty="0"/>
          </a:p>
          <a:p>
            <a:pPr algn="ctr">
              <a:spcAft>
                <a:spcPts val="600"/>
              </a:spcAft>
            </a:pPr>
            <a:r>
              <a:rPr kumimoji="1" lang="ja-JP" altLang="en-US" sz="1600">
                <a:solidFill>
                  <a:schemeClr val="accent6"/>
                </a:solidFill>
              </a:rPr>
              <a:t>ビジネス</a:t>
            </a:r>
            <a:r>
              <a:rPr kumimoji="1" lang="ja-JP" altLang="en-US" sz="1600" dirty="0">
                <a:solidFill>
                  <a:schemeClr val="accent6"/>
                </a:solidFill>
              </a:rPr>
              <a:t>の話を</a:t>
            </a:r>
            <a:r>
              <a:rPr kumimoji="1" lang="ja-JP" altLang="en-US" sz="1600">
                <a:solidFill>
                  <a:schemeClr val="accent6"/>
                </a:solidFill>
              </a:rPr>
              <a:t>する</a:t>
            </a:r>
            <a:r>
              <a:rPr kumimoji="1" lang="ja-JP" altLang="en-US" sz="1600"/>
              <a:t>こと</a:t>
            </a:r>
            <a:endParaRPr kumimoji="1" lang="en-US" altLang="ja-JP" sz="1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0E04D7-0B9F-1841-8B7C-AD73B6E635BB}"/>
              </a:ext>
            </a:extLst>
          </p:cNvPr>
          <p:cNvSpPr txBox="1"/>
          <p:nvPr/>
        </p:nvSpPr>
        <p:spPr>
          <a:xfrm>
            <a:off x="5998029" y="3223096"/>
            <a:ext cx="3452946" cy="2268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251999" tIns="180000" rIns="216000" bIns="14400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1600" dirty="0"/>
              <a:t>「マーケティング」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「個別手法」</a:t>
            </a:r>
            <a:endParaRPr kumimoji="1" lang="en-US" altLang="ja-JP" sz="1600" dirty="0"/>
          </a:p>
          <a:p>
            <a:pPr algn="ctr">
              <a:spcAft>
                <a:spcPts val="600"/>
              </a:spcAft>
            </a:pPr>
            <a:r>
              <a:rPr kumimoji="1" lang="ja-JP" altLang="en-US" sz="1600" dirty="0"/>
              <a:t>関心層の顧客に対しては</a:t>
            </a:r>
            <a:endParaRPr kumimoji="1" lang="en-US" altLang="ja-JP" sz="1600" dirty="0"/>
          </a:p>
          <a:p>
            <a:pPr algn="ctr">
              <a:spcAft>
                <a:spcPts val="600"/>
              </a:spcAft>
            </a:pPr>
            <a:r>
              <a:rPr kumimoji="1" lang="ja-JP" altLang="en-US" sz="1600" dirty="0">
                <a:solidFill>
                  <a:schemeClr val="accent6"/>
                </a:solidFill>
              </a:rPr>
              <a:t>一つ上の階層の話をする</a:t>
            </a:r>
            <a:r>
              <a:rPr kumimoji="1" lang="ja-JP" altLang="en-US" sz="1600" dirty="0"/>
              <a:t>こと</a:t>
            </a:r>
            <a:endParaRPr kumimoji="1" lang="en-US" altLang="ja-JP" sz="1600" dirty="0"/>
          </a:p>
        </p:txBody>
      </p:sp>
      <p:graphicFrame>
        <p:nvGraphicFramePr>
          <p:cNvPr id="15" name="図表 14">
            <a:extLst>
              <a:ext uri="{FF2B5EF4-FFF2-40B4-BE49-F238E27FC236}">
                <a16:creationId xmlns:a16="http://schemas.microsoft.com/office/drawing/2014/main" id="{BAD3B543-B0F3-CB47-BBAA-96DCF6964A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7288488"/>
              </p:ext>
            </p:extLst>
          </p:nvPr>
        </p:nvGraphicFramePr>
        <p:xfrm>
          <a:off x="383864" y="1319882"/>
          <a:ext cx="3122332" cy="4218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FFF6966-5EDE-FB4C-AF49-65874C00D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83670"/>
              </p:ext>
            </p:extLst>
          </p:nvPr>
        </p:nvGraphicFramePr>
        <p:xfrm>
          <a:off x="3721822" y="3218362"/>
          <a:ext cx="2057165" cy="95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165">
                  <a:extLst>
                    <a:ext uri="{9D8B030D-6E8A-4147-A177-3AD203B41FA5}">
                      <a16:colId xmlns:a16="http://schemas.microsoft.com/office/drawing/2014/main" val="942769576"/>
                    </a:ext>
                  </a:extLst>
                </a:gridCol>
              </a:tblGrid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 dirty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マーケティング戦略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3609"/>
                  </a:ext>
                </a:extLst>
              </a:tr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b="1" i="0" dirty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リードナーチャリング</a:t>
                      </a: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116283"/>
                  </a:ext>
                </a:extLst>
              </a:tr>
              <a:tr h="318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b="1" i="0" dirty="0">
                          <a:solidFill>
                            <a:schemeClr val="tx1"/>
                          </a:solidFill>
                          <a:latin typeface="GenEi Gothic P SemiBold" panose="020B0500000000000000" pitchFamily="34" charset="-128"/>
                          <a:ea typeface="GenEi Gothic P SemiBold" panose="020B0500000000000000" pitchFamily="34" charset="-128"/>
                        </a:rPr>
                        <a:t>ABM</a:t>
                      </a:r>
                      <a:endParaRPr kumimoji="1" lang="ja-JP" altLang="en-US" sz="1400" b="1" i="0" dirty="0">
                        <a:solidFill>
                          <a:schemeClr val="tx1"/>
                        </a:solidFill>
                        <a:latin typeface="GenEi Gothic P SemiBold" panose="020B0500000000000000" pitchFamily="34" charset="-128"/>
                        <a:ea typeface="GenEi Gothic P SemiBold" panose="020B0500000000000000" pitchFamily="34" charset="-128"/>
                      </a:endParaRPr>
                    </a:p>
                  </a:txBody>
                  <a:tcPr marL="0" marR="0" marT="360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753987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601F3E-A931-7A41-B6AA-C86FD53359AC}"/>
              </a:ext>
            </a:extLst>
          </p:cNvPr>
          <p:cNvSpPr txBox="1"/>
          <p:nvPr/>
        </p:nvSpPr>
        <p:spPr>
          <a:xfrm>
            <a:off x="383865" y="5780741"/>
            <a:ext cx="312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000" b="1" spc="100" dirty="0"/>
              <a:t>関心レイヤー</a:t>
            </a:r>
            <a:endParaRPr kumimoji="1" lang="en-US" altLang="ja-JP" sz="2000" b="1" spc="100" dirty="0"/>
          </a:p>
        </p:txBody>
      </p:sp>
    </p:spTree>
    <p:extLst>
      <p:ext uri="{BB962C8B-B14F-4D97-AF65-F5344CB8AC3E}">
        <p14:creationId xmlns:p14="http://schemas.microsoft.com/office/powerpoint/2010/main" val="4255244879"/>
      </p:ext>
    </p:extLst>
  </p:cSld>
  <p:clrMapOvr>
    <a:masterClrMapping/>
  </p:clrMapOvr>
</p:sld>
</file>

<file path=ppt/theme/theme1.xml><?xml version="1.0" encoding="utf-8"?>
<a:theme xmlns:a="http://schemas.openxmlformats.org/drawingml/2006/main" name="SAIRU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RU パワーポイントテーマ" id="{6D6EBAEA-CC3C-5A41-89BB-31FF36D69217}" vid="{DFA0A8F7-E393-E54D-BC96-17A227502A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 パワーポイントテーマ</Template>
  <TotalTime>10402</TotalTime>
  <Words>99</Words>
  <Application>Microsoft Office PowerPoint</Application>
  <PresentationFormat>A4 210 x 297 mm</PresentationFormat>
  <Paragraphs>33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GenEi Gothic P SemiBold</vt:lpstr>
      <vt:lpstr>MS PGothic</vt:lpstr>
      <vt:lpstr>Arial</vt:lpstr>
      <vt:lpstr>SAIRU</vt:lpstr>
      <vt:lpstr>ワンランクアップの法則</vt:lpstr>
      <vt:lpstr>ワンランクアップの法則</vt:lpstr>
      <vt:lpstr>マーケティング業界での「ワンランクアップの法則」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ワンランクアップの法則</dc:title>
  <dc:subject/>
  <dc:creator>SAIRU</dc:creator>
  <cp:keywords/>
  <dc:description/>
  <cp:lastModifiedBy>安住 久美子</cp:lastModifiedBy>
  <cp:revision>354</cp:revision>
  <dcterms:created xsi:type="dcterms:W3CDTF">2019-11-17T04:52:09Z</dcterms:created>
  <dcterms:modified xsi:type="dcterms:W3CDTF">2023-10-10T08:22:23Z</dcterms:modified>
  <cp:category/>
</cp:coreProperties>
</file>