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56" r:id="rId4"/>
    <p:sldId id="272" r:id="rId5"/>
    <p:sldId id="273" r:id="rId6"/>
    <p:sldId id="274" r:id="rId7"/>
    <p:sldId id="275" r:id="rId8"/>
    <p:sldId id="261" r:id="rId9"/>
    <p:sldId id="262" r:id="rId10"/>
    <p:sldId id="263" r:id="rId11"/>
    <p:sldId id="276" r:id="rId12"/>
  </p:sldIdLst>
  <p:sldSz cx="9906000" cy="6858000" type="A4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4" pos="5955" userDrawn="1">
          <p15:clr>
            <a:srgbClr val="A4A3A4"/>
          </p15:clr>
        </p15:guide>
        <p15:guide id="5" pos="398" userDrawn="1">
          <p15:clr>
            <a:srgbClr val="A4A3A4"/>
          </p15:clr>
        </p15:guide>
        <p15:guide id="6" pos="5842" userDrawn="1">
          <p15:clr>
            <a:srgbClr val="A4A3A4"/>
          </p15:clr>
        </p15:guide>
        <p15:guide id="7" orient="horz" pos="3929" userDrawn="1">
          <p15:clr>
            <a:srgbClr val="A4A3A4"/>
          </p15:clr>
        </p15:guide>
        <p15:guide id="8" orient="horz" pos="1321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aJBc/x2UawrrwwmuG+KD1nlKY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DCA"/>
    <a:srgbClr val="1B224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9"/>
    <p:restoredTop sz="94694"/>
  </p:normalViewPr>
  <p:slideViewPr>
    <p:cSldViewPr snapToGrid="0" showGuides="1">
      <p:cViewPr varScale="1">
        <p:scale>
          <a:sx n="93" d="100"/>
          <a:sy n="93" d="100"/>
        </p:scale>
        <p:origin x="96" y="570"/>
      </p:cViewPr>
      <p:guideLst>
        <p:guide orient="horz" pos="2160"/>
        <p:guide pos="3120"/>
        <p:guide pos="5955"/>
        <p:guide pos="398"/>
        <p:guide pos="5842"/>
        <p:guide orient="horz" pos="3929"/>
        <p:guide orient="horz" pos="1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992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ja-JP"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26ea5294fe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26ea5294fe_0_216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00" cy="4029900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226ea5294fe_0_216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300" cy="513600"/>
          </a:xfrm>
          <a:prstGeom prst="rect">
            <a:avLst/>
          </a:prstGeom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5de7733167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5de7733167_0_7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00" cy="4029900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g25de7733167_0_72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300" cy="513600"/>
          </a:xfrm>
          <a:prstGeom prst="rect">
            <a:avLst/>
          </a:prstGeom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altLang="ja-JP"/>
              <a:t>7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0a7e2d7d4f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0a7e2d7d4f_0_156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00" cy="4029900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g20a7e2d7d4f_0_156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300" cy="513600"/>
          </a:xfrm>
          <a:prstGeom prst="rect">
            <a:avLst/>
          </a:prstGeom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altLang="ja-JP"/>
              <a:t>8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0a7e2d7d4f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0a7e2d7d4f_0_279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00" cy="4029900"/>
          </a:xfrm>
          <a:prstGeom prst="rect">
            <a:avLst/>
          </a:prstGeom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g20a7e2d7d4f_0_279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300" cy="513600"/>
          </a:xfrm>
          <a:prstGeom prst="rect">
            <a:avLst/>
          </a:prstGeom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altLang="ja-JP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85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 l="-1"/>
          <a:stretch/>
        </p:blipFill>
        <p:spPr>
          <a:xfrm>
            <a:off x="0" y="0"/>
            <a:ext cx="993244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85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0392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" name="Google Shape;18;p185"/>
          <p:cNvSpPr txBox="1">
            <a:spLocks noGrp="1"/>
          </p:cNvSpPr>
          <p:nvPr>
            <p:ph type="ctrTitle"/>
          </p:nvPr>
        </p:nvSpPr>
        <p:spPr>
          <a:xfrm>
            <a:off x="1767840" y="2537500"/>
            <a:ext cx="7337924" cy="1324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1" i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" name="Google Shape;19;p185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0" name="Google Shape;20;p1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85"/>
          <p:cNvSpPr txBox="1"/>
          <p:nvPr/>
        </p:nvSpPr>
        <p:spPr>
          <a:xfrm>
            <a:off x="3358774" y="4482033"/>
            <a:ext cx="12599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0" i="0" u="none" strike="noStrike" cap="none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5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1" name="Google Shape;71;p195"/>
          <p:cNvCxnSpPr/>
          <p:nvPr/>
        </p:nvCxnSpPr>
        <p:spPr>
          <a:xfrm>
            <a:off x="0" y="1410000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5"/>
          <p:cNvSpPr txBox="1">
            <a:spLocks noGrp="1"/>
          </p:cNvSpPr>
          <p:nvPr>
            <p:ph type="title"/>
          </p:nvPr>
        </p:nvSpPr>
        <p:spPr>
          <a:xfrm>
            <a:off x="2369575" y="373148"/>
            <a:ext cx="6907593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5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B">
    <p:bg>
      <p:bgPr>
        <a:solidFill>
          <a:srgbClr val="F2F2F2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9"/>
          <p:cNvSpPr txBox="1">
            <a:spLocks noGrp="1"/>
          </p:cNvSpPr>
          <p:nvPr>
            <p:ph type="ctrTitle"/>
          </p:nvPr>
        </p:nvSpPr>
        <p:spPr>
          <a:xfrm>
            <a:off x="1251480" y="2169000"/>
            <a:ext cx="7378615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9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31" name="Google Shape;31;p189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7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34" name="Google Shape;34;p187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5" name="Google Shape;35;p187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" name="Google Shape;36;p187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09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39" name="Google Shape;39;p309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1"/>
          <p:cNvSpPr txBox="1">
            <a:spLocks noGrp="1"/>
          </p:cNvSpPr>
          <p:nvPr>
            <p:ph type="body" idx="1"/>
          </p:nvPr>
        </p:nvSpPr>
        <p:spPr>
          <a:xfrm>
            <a:off x="628830" y="1001310"/>
            <a:ext cx="8648337" cy="59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91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43" name="Google Shape;43;p191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4" name="Google Shape;44;p19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1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中表紙A">
    <p:bg>
      <p:bgPr>
        <a:solidFill>
          <a:srgbClr val="F2F2F2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8"/>
          <p:cNvSpPr/>
          <p:nvPr/>
        </p:nvSpPr>
        <p:spPr>
          <a:xfrm>
            <a:off x="0" y="2529000"/>
            <a:ext cx="9905999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88"/>
          <p:cNvSpPr txBox="1">
            <a:spLocks noGrp="1"/>
          </p:cNvSpPr>
          <p:nvPr>
            <p:ph type="ctrTitle"/>
          </p:nvPr>
        </p:nvSpPr>
        <p:spPr>
          <a:xfrm>
            <a:off x="1263692" y="2893138"/>
            <a:ext cx="7378615" cy="1101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8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50" name="Google Shape;50;p188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90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7200" cy="772107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108000" rIns="108000" bIns="108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90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54" name="Google Shape;54;p190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5" name="Google Shape;55;p190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6" name="Google Shape;56;p19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2"/>
          <p:cNvSpPr txBox="1">
            <a:spLocks noGrp="1"/>
          </p:cNvSpPr>
          <p:nvPr>
            <p:ph type="body" idx="1"/>
          </p:nvPr>
        </p:nvSpPr>
        <p:spPr>
          <a:xfrm>
            <a:off x="628832" y="1086050"/>
            <a:ext cx="8648336" cy="1049106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9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2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61" name="Google Shape;61;p192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2" name="Google Shape;62;p192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3"/>
          <p:cNvSpPr/>
          <p:nvPr/>
        </p:nvSpPr>
        <p:spPr>
          <a:xfrm>
            <a:off x="-1" y="0"/>
            <a:ext cx="99059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65" name="Google Shape;65;p193"/>
          <p:cNvSpPr txBox="1">
            <a:spLocks noGrp="1"/>
          </p:cNvSpPr>
          <p:nvPr>
            <p:ph type="ctrTitle"/>
          </p:nvPr>
        </p:nvSpPr>
        <p:spPr>
          <a:xfrm>
            <a:off x="1188017" y="2529000"/>
            <a:ext cx="774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6" name="Google Shape;66;p1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93"/>
          <p:cNvSpPr txBox="1"/>
          <p:nvPr/>
        </p:nvSpPr>
        <p:spPr>
          <a:xfrm>
            <a:off x="3037840" y="5255588"/>
            <a:ext cx="592328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93"/>
          <p:cNvSpPr/>
          <p:nvPr/>
        </p:nvSpPr>
        <p:spPr>
          <a:xfrm>
            <a:off x="1" y="0"/>
            <a:ext cx="95794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4"/>
          <p:cNvSpPr txBox="1">
            <a:spLocks noGrp="1"/>
          </p:cNvSpPr>
          <p:nvPr>
            <p:ph type="body" idx="1"/>
          </p:nvPr>
        </p:nvSpPr>
        <p:spPr>
          <a:xfrm>
            <a:off x="628832" y="1187669"/>
            <a:ext cx="8648336" cy="508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84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18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84"/>
          <p:cNvCxnSpPr/>
          <p:nvPr/>
        </p:nvCxnSpPr>
        <p:spPr>
          <a:xfrm>
            <a:off x="0" y="6484604"/>
            <a:ext cx="99060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84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ctrTitle"/>
          </p:nvPr>
        </p:nvSpPr>
        <p:spPr>
          <a:xfrm>
            <a:off x="1767840" y="2537500"/>
            <a:ext cx="7337924" cy="1324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1111"/>
              <a:buFont typeface="MS PGothic"/>
              <a:buNone/>
            </a:pPr>
            <a:r>
              <a:rPr lang="ja-JP" altLang="en-US"/>
              <a:t>業界への理解を深めるための</a:t>
            </a:r>
            <a:br>
              <a:rPr lang="en-US" altLang="ja-JP" dirty="0"/>
            </a:br>
            <a:r>
              <a:rPr lang="ja-JP" altLang="en-US"/>
              <a:t>商流図</a:t>
            </a:r>
            <a:r>
              <a:rPr lang="ja-JP"/>
              <a:t>テンプレート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0a7e2d7d4f_0_279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400" cy="3849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Yu Gothic" panose="020B0400000000000000" pitchFamily="34" charset="-128"/>
                <a:ea typeface="Yu Gothic" panose="020B0400000000000000" pitchFamily="34" charset="-128"/>
              </a:rPr>
              <a:t>商流図で表現しきれない重要な情報</a:t>
            </a:r>
            <a:endParaRPr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773F1A9-33EB-B226-9CF1-10801F98D207}"/>
              </a:ext>
            </a:extLst>
          </p:cNvPr>
          <p:cNvGrpSpPr/>
          <p:nvPr/>
        </p:nvGrpSpPr>
        <p:grpSpPr>
          <a:xfrm>
            <a:off x="631825" y="2103621"/>
            <a:ext cx="8642349" cy="1022789"/>
            <a:chOff x="631825" y="2103621"/>
            <a:chExt cx="8642349" cy="1022789"/>
          </a:xfrm>
        </p:grpSpPr>
        <p:sp>
          <p:nvSpPr>
            <p:cNvPr id="3" name="Google Shape;80;g226ea5294fe_0_216">
              <a:extLst>
                <a:ext uri="{FF2B5EF4-FFF2-40B4-BE49-F238E27FC236}">
                  <a16:creationId xmlns:a16="http://schemas.microsoft.com/office/drawing/2014/main" id="{2257608E-AC04-A7DE-7A83-2D948BB720E9}"/>
                </a:ext>
              </a:extLst>
            </p:cNvPr>
            <p:cNvSpPr txBox="1"/>
            <p:nvPr/>
          </p:nvSpPr>
          <p:spPr>
            <a:xfrm>
              <a:off x="1151066" y="2119640"/>
              <a:ext cx="6385200" cy="349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選定権があるプレイヤー</a:t>
              </a:r>
            </a:p>
          </p:txBody>
        </p:sp>
        <p:pic>
          <p:nvPicPr>
            <p:cNvPr id="4" name="Google Shape;81;g226ea5294fe_0_216" descr="バッジ: チェックマーク 1 単色塗りつぶし">
              <a:extLst>
                <a:ext uri="{FF2B5EF4-FFF2-40B4-BE49-F238E27FC236}">
                  <a16:creationId xmlns:a16="http://schemas.microsoft.com/office/drawing/2014/main" id="{304801AD-0853-DB35-8A81-DD664AE8E16A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1825" y="2103621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Google Shape;84;g226ea5294fe_0_216">
              <a:extLst>
                <a:ext uri="{FF2B5EF4-FFF2-40B4-BE49-F238E27FC236}">
                  <a16:creationId xmlns:a16="http://schemas.microsoft.com/office/drawing/2014/main" id="{12ECBFB7-735E-2EDA-A6BD-9C5FAB611A90}"/>
                </a:ext>
              </a:extLst>
            </p:cNvPr>
            <p:cNvSpPr txBox="1"/>
            <p:nvPr/>
          </p:nvSpPr>
          <p:spPr>
            <a:xfrm>
              <a:off x="1151065" y="2424710"/>
              <a:ext cx="8123109" cy="7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91425" rIns="36000" bIns="91425" anchor="t" anchorCtr="0">
              <a:sp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エンドユーザーが選定せず、中間プレイヤーからの提案で決める、というケースもよく発生する。（特に中小企業）吹き出しで記載する、別途商流ごとの選定権を整理するなどが望ましい。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012235B-FCAB-F307-A223-D9B720BF481C}"/>
              </a:ext>
            </a:extLst>
          </p:cNvPr>
          <p:cNvGrpSpPr/>
          <p:nvPr/>
        </p:nvGrpSpPr>
        <p:grpSpPr>
          <a:xfrm>
            <a:off x="631825" y="3573519"/>
            <a:ext cx="8642349" cy="1022789"/>
            <a:chOff x="631825" y="3475221"/>
            <a:chExt cx="8642349" cy="1022789"/>
          </a:xfrm>
        </p:grpSpPr>
        <p:sp>
          <p:nvSpPr>
            <p:cNvPr id="7" name="Google Shape;82;g226ea5294fe_0_216">
              <a:extLst>
                <a:ext uri="{FF2B5EF4-FFF2-40B4-BE49-F238E27FC236}">
                  <a16:creationId xmlns:a16="http://schemas.microsoft.com/office/drawing/2014/main" id="{AFEB5453-B6DD-A849-9634-FBE52038F309}"/>
                </a:ext>
              </a:extLst>
            </p:cNvPr>
            <p:cNvSpPr txBox="1"/>
            <p:nvPr/>
          </p:nvSpPr>
          <p:spPr>
            <a:xfrm>
              <a:off x="1151066" y="3491240"/>
              <a:ext cx="6385200" cy="349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プレイヤーごとの企業規模</a:t>
              </a:r>
            </a:p>
          </p:txBody>
        </p:sp>
        <p:pic>
          <p:nvPicPr>
            <p:cNvPr id="8" name="Google Shape;83;g226ea5294fe_0_216" descr="バッジ: チェックマーク 1 単色塗りつぶし">
              <a:extLst>
                <a:ext uri="{FF2B5EF4-FFF2-40B4-BE49-F238E27FC236}">
                  <a16:creationId xmlns:a16="http://schemas.microsoft.com/office/drawing/2014/main" id="{BC72BE64-B226-4372-D0E4-3E3FB8C1DD67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1825" y="3475221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Google Shape;85;g226ea5294fe_0_216">
              <a:extLst>
                <a:ext uri="{FF2B5EF4-FFF2-40B4-BE49-F238E27FC236}">
                  <a16:creationId xmlns:a16="http://schemas.microsoft.com/office/drawing/2014/main" id="{8C098FBF-67ED-D2DA-575C-D6BF4B9C620E}"/>
                </a:ext>
              </a:extLst>
            </p:cNvPr>
            <p:cNvSpPr txBox="1"/>
            <p:nvPr/>
          </p:nvSpPr>
          <p:spPr>
            <a:xfrm>
              <a:off x="1151065" y="3796310"/>
              <a:ext cx="8123109" cy="7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91425" rIns="36000" bIns="91425" anchor="t" anchorCtr="0">
              <a:sp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プレイヤーの候補は記載できるが、どこがどれくらいの規模で、その商材をどれくらう販売しているかまでは記載できない。別途一覧表を作成するなどが望ましい。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8C6D52-C931-CECA-23CA-07D9E930A6A2}"/>
              </a:ext>
            </a:extLst>
          </p:cNvPr>
          <p:cNvGrpSpPr/>
          <p:nvPr/>
        </p:nvGrpSpPr>
        <p:grpSpPr>
          <a:xfrm>
            <a:off x="631825" y="5043751"/>
            <a:ext cx="8642349" cy="1001051"/>
            <a:chOff x="631825" y="4770621"/>
            <a:chExt cx="8642349" cy="1001051"/>
          </a:xfrm>
        </p:grpSpPr>
        <p:sp>
          <p:nvSpPr>
            <p:cNvPr id="11" name="Google Shape;86;g226ea5294fe_0_216">
              <a:extLst>
                <a:ext uri="{FF2B5EF4-FFF2-40B4-BE49-F238E27FC236}">
                  <a16:creationId xmlns:a16="http://schemas.microsoft.com/office/drawing/2014/main" id="{82AF10BE-7CDC-93B2-37B7-06D065C04B15}"/>
                </a:ext>
              </a:extLst>
            </p:cNvPr>
            <p:cNvSpPr txBox="1"/>
            <p:nvPr/>
          </p:nvSpPr>
          <p:spPr>
            <a:xfrm>
              <a:off x="1151066" y="4786640"/>
              <a:ext cx="6385200" cy="349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エンドユーザーが誰に問い合わせをするか</a:t>
              </a:r>
            </a:p>
          </p:txBody>
        </p:sp>
        <p:pic>
          <p:nvPicPr>
            <p:cNvPr id="12" name="Google Shape;87;g226ea5294fe_0_216" descr="バッジ: チェックマーク 1 単色塗りつぶし">
              <a:extLst>
                <a:ext uri="{FF2B5EF4-FFF2-40B4-BE49-F238E27FC236}">
                  <a16:creationId xmlns:a16="http://schemas.microsoft.com/office/drawing/2014/main" id="{2EDEB3A1-A617-2889-0135-E84E8091851B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1825" y="4770621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Google Shape;88;g226ea5294fe_0_216">
              <a:extLst>
                <a:ext uri="{FF2B5EF4-FFF2-40B4-BE49-F238E27FC236}">
                  <a16:creationId xmlns:a16="http://schemas.microsoft.com/office/drawing/2014/main" id="{86B11541-F3D3-3457-4ED5-D218826B94F0}"/>
                </a:ext>
              </a:extLst>
            </p:cNvPr>
            <p:cNvSpPr txBox="1"/>
            <p:nvPr/>
          </p:nvSpPr>
          <p:spPr>
            <a:xfrm>
              <a:off x="1151065" y="5069972"/>
              <a:ext cx="8123109" cy="70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91425" rIns="36000" bIns="91425" anchor="t" anchorCtr="0">
              <a:sp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自社に直接問い合わせが入るのか、中間プレイヤーに相談がいくのか、という点は記載しきれないが重要な内容。ここまで可視化する場合の記載例については後述。</a:t>
              </a:r>
              <a:endParaRPr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1F28610-6C66-6A62-4599-DF5DACFCE3EB}"/>
              </a:ext>
            </a:extLst>
          </p:cNvPr>
          <p:cNvSpPr txBox="1"/>
          <p:nvPr/>
        </p:nvSpPr>
        <p:spPr>
          <a:xfrm>
            <a:off x="859571" y="1091143"/>
            <a:ext cx="81868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以下のような部分は記載しきれないので、別途ドキュメント化などを検討しましょう。</a:t>
            </a:r>
          </a:p>
          <a:p>
            <a:endParaRPr kumimoji="1"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6C2452A-91FB-70F8-6120-2EDAEA3A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参考：情報経路まで詳細に記載する場合の例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6265D60-C241-23D6-768B-4B8809CF348F}"/>
              </a:ext>
            </a:extLst>
          </p:cNvPr>
          <p:cNvSpPr/>
          <p:nvPr/>
        </p:nvSpPr>
        <p:spPr>
          <a:xfrm>
            <a:off x="628651" y="1075604"/>
            <a:ext cx="2138947" cy="511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25236C9-CA60-F636-A86B-C9BCC702F44F}"/>
              </a:ext>
            </a:extLst>
          </p:cNvPr>
          <p:cNvSpPr/>
          <p:nvPr/>
        </p:nvSpPr>
        <p:spPr>
          <a:xfrm>
            <a:off x="3564028" y="1075604"/>
            <a:ext cx="2772000" cy="511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18C81490-4B85-D659-F728-CED989D01A35}"/>
              </a:ext>
            </a:extLst>
          </p:cNvPr>
          <p:cNvSpPr/>
          <p:nvPr/>
        </p:nvSpPr>
        <p:spPr>
          <a:xfrm>
            <a:off x="7136901" y="1075604"/>
            <a:ext cx="2138947" cy="511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219B730-7158-2AEA-DBFB-82FD84E8C186}"/>
              </a:ext>
            </a:extLst>
          </p:cNvPr>
          <p:cNvSpPr/>
          <p:nvPr/>
        </p:nvSpPr>
        <p:spPr>
          <a:xfrm>
            <a:off x="7419465" y="1662161"/>
            <a:ext cx="1655999" cy="2015999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億以上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9D46EEF-10B2-61F1-E777-6F4AD6B5CA12}"/>
              </a:ext>
            </a:extLst>
          </p:cNvPr>
          <p:cNvSpPr/>
          <p:nvPr/>
        </p:nvSpPr>
        <p:spPr>
          <a:xfrm>
            <a:off x="3765000" y="4383065"/>
            <a:ext cx="2376000" cy="156489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装置ベンダー</a:t>
            </a: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endParaRPr lang="en-US" altLang="ja-JP" sz="105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※</a:t>
            </a:r>
            <a:r>
              <a:rPr lang="ja-JP" altLang="en-US" sz="10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エリアごとにプレイヤーが異なる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CB6CAA9-3F22-A69D-B1F1-AE8DC0BD817F}"/>
              </a:ext>
            </a:extLst>
          </p:cNvPr>
          <p:cNvSpPr/>
          <p:nvPr/>
        </p:nvSpPr>
        <p:spPr>
          <a:xfrm>
            <a:off x="7419465" y="3931956"/>
            <a:ext cx="1655999" cy="2015999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億未満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E508E2-2185-CC27-E1F9-6882C2935ECC}"/>
              </a:ext>
            </a:extLst>
          </p:cNvPr>
          <p:cNvSpPr/>
          <p:nvPr/>
        </p:nvSpPr>
        <p:spPr>
          <a:xfrm>
            <a:off x="837175" y="1663955"/>
            <a:ext cx="1655999" cy="4284000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メーカー</a:t>
            </a:r>
          </a:p>
        </p:txBody>
      </p:sp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95896BB3-1F84-4507-5EFA-AD8C7791407B}"/>
              </a:ext>
            </a:extLst>
          </p:cNvPr>
          <p:cNvSpPr/>
          <p:nvPr/>
        </p:nvSpPr>
        <p:spPr>
          <a:xfrm>
            <a:off x="628649" y="1075998"/>
            <a:ext cx="2135055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6" name="片側の 2 つの角を丸めた四角形 5">
            <a:extLst>
              <a:ext uri="{FF2B5EF4-FFF2-40B4-BE49-F238E27FC236}">
                <a16:creationId xmlns:a16="http://schemas.microsoft.com/office/drawing/2014/main" id="{F211B33F-6D22-7509-0B6F-15027769D0A4}"/>
              </a:ext>
            </a:extLst>
          </p:cNvPr>
          <p:cNvSpPr/>
          <p:nvPr/>
        </p:nvSpPr>
        <p:spPr>
          <a:xfrm>
            <a:off x="3568472" y="1075998"/>
            <a:ext cx="2767556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20" name="片側の 2 つの角を丸めた四角形 19">
            <a:extLst>
              <a:ext uri="{FF2B5EF4-FFF2-40B4-BE49-F238E27FC236}">
                <a16:creationId xmlns:a16="http://schemas.microsoft.com/office/drawing/2014/main" id="{E8C2600A-977B-5995-4AC7-70816CB04AB1}"/>
              </a:ext>
            </a:extLst>
          </p:cNvPr>
          <p:cNvSpPr/>
          <p:nvPr/>
        </p:nvSpPr>
        <p:spPr>
          <a:xfrm>
            <a:off x="7140795" y="1075998"/>
            <a:ext cx="2135051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84D0D32-F8E8-391A-BFBF-5A89A510C3A0}"/>
              </a:ext>
            </a:extLst>
          </p:cNvPr>
          <p:cNvCxnSpPr>
            <a:cxnSpLocks/>
          </p:cNvCxnSpPr>
          <p:nvPr/>
        </p:nvCxnSpPr>
        <p:spPr>
          <a:xfrm flipH="1">
            <a:off x="2506532" y="1880505"/>
            <a:ext cx="4886217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D5D06D60-A18A-3023-2D08-2E6D786EA197}"/>
              </a:ext>
            </a:extLst>
          </p:cNvPr>
          <p:cNvCxnSpPr>
            <a:cxnSpLocks/>
          </p:cNvCxnSpPr>
          <p:nvPr/>
        </p:nvCxnSpPr>
        <p:spPr>
          <a:xfrm flipH="1">
            <a:off x="6143159" y="2325445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49AD5987-87B4-8EBC-118B-5AA1B79E8EE2}"/>
              </a:ext>
            </a:extLst>
          </p:cNvPr>
          <p:cNvCxnSpPr>
            <a:cxnSpLocks/>
          </p:cNvCxnSpPr>
          <p:nvPr/>
        </p:nvCxnSpPr>
        <p:spPr>
          <a:xfrm flipH="1">
            <a:off x="6143159" y="4655202"/>
            <a:ext cx="1250998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41C14ADA-E7E2-EB8A-772F-E8E907803FC3}"/>
              </a:ext>
            </a:extLst>
          </p:cNvPr>
          <p:cNvCxnSpPr>
            <a:cxnSpLocks/>
          </p:cNvCxnSpPr>
          <p:nvPr/>
        </p:nvCxnSpPr>
        <p:spPr>
          <a:xfrm flipH="1">
            <a:off x="6143159" y="5483451"/>
            <a:ext cx="1250997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94ABF85F-EE0A-36A6-455B-EF40C43C87D7}"/>
              </a:ext>
            </a:extLst>
          </p:cNvPr>
          <p:cNvSpPr/>
          <p:nvPr/>
        </p:nvSpPr>
        <p:spPr>
          <a:xfrm>
            <a:off x="3765000" y="2166160"/>
            <a:ext cx="2376000" cy="1512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大手代理店、商社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BDA4D8-8EF4-127C-6876-599F24D2E3B1}"/>
              </a:ext>
            </a:extLst>
          </p:cNvPr>
          <p:cNvSpPr txBox="1"/>
          <p:nvPr/>
        </p:nvSpPr>
        <p:spPr>
          <a:xfrm flipH="1">
            <a:off x="6449374" y="2208758"/>
            <a:ext cx="688256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製品提供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962E4B-BF36-CB0C-5F0C-02CD5660806A}"/>
              </a:ext>
            </a:extLst>
          </p:cNvPr>
          <p:cNvSpPr txBox="1"/>
          <p:nvPr/>
        </p:nvSpPr>
        <p:spPr>
          <a:xfrm flipH="1">
            <a:off x="6449374" y="4528318"/>
            <a:ext cx="688256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製品提供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87F781A-7C70-54D1-2CEC-C72342B410DB}"/>
              </a:ext>
            </a:extLst>
          </p:cNvPr>
          <p:cNvSpPr txBox="1"/>
          <p:nvPr/>
        </p:nvSpPr>
        <p:spPr>
          <a:xfrm flipH="1">
            <a:off x="6493002" y="5302780"/>
            <a:ext cx="613484" cy="349702"/>
          </a:xfrm>
          <a:prstGeom prst="rect">
            <a:avLst/>
          </a:prstGeom>
          <a:solidFill>
            <a:schemeClr val="lt1"/>
          </a:solidFill>
        </p:spPr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ja-JP" altLang="en-US" sz="900" b="1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装置案件</a:t>
            </a:r>
            <a:endParaRPr kumimoji="1" lang="en-US" altLang="ja-JP" sz="900" b="1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900" b="1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相談</a:t>
            </a:r>
          </a:p>
        </p:txBody>
      </p:sp>
      <p:pic>
        <p:nvPicPr>
          <p:cNvPr id="21" name="Google Shape;12;p184">
            <a:extLst>
              <a:ext uri="{FF2B5EF4-FFF2-40B4-BE49-F238E27FC236}">
                <a16:creationId xmlns:a16="http://schemas.microsoft.com/office/drawing/2014/main" id="{70A175F8-2C40-440D-9770-5B35C548BDE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26;g25de7733167_0_72">
            <a:extLst>
              <a:ext uri="{FF2B5EF4-FFF2-40B4-BE49-F238E27FC236}">
                <a16:creationId xmlns:a16="http://schemas.microsoft.com/office/drawing/2014/main" id="{242198E4-5899-FA59-C237-8DB4E3DF8A7E}"/>
              </a:ext>
            </a:extLst>
          </p:cNvPr>
          <p:cNvSpPr txBox="1"/>
          <p:nvPr/>
        </p:nvSpPr>
        <p:spPr>
          <a:xfrm>
            <a:off x="3846813" y="1628718"/>
            <a:ext cx="2206430" cy="50357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72000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カタログ、マニュアル、</a:t>
            </a:r>
            <a:endParaRPr lang="en-US" altLang="ja-JP" sz="1100" b="1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取り扱い説明書のダウンロード</a:t>
            </a: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2364820D-99D1-8536-C9B1-66F92B376158}"/>
              </a:ext>
            </a:extLst>
          </p:cNvPr>
          <p:cNvCxnSpPr>
            <a:cxnSpLocks/>
          </p:cNvCxnSpPr>
          <p:nvPr/>
        </p:nvCxnSpPr>
        <p:spPr>
          <a:xfrm flipH="1">
            <a:off x="6143159" y="2701939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248D63E-1159-E01D-512B-33BFA82E04F4}"/>
              </a:ext>
            </a:extLst>
          </p:cNvPr>
          <p:cNvSpPr txBox="1"/>
          <p:nvPr/>
        </p:nvSpPr>
        <p:spPr>
          <a:xfrm flipH="1">
            <a:off x="6526317" y="2567605"/>
            <a:ext cx="534368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支払い</a:t>
            </a: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F21463A5-2D63-533E-5BB3-8EC66BB6A422}"/>
              </a:ext>
            </a:extLst>
          </p:cNvPr>
          <p:cNvCxnSpPr>
            <a:cxnSpLocks/>
          </p:cNvCxnSpPr>
          <p:nvPr/>
        </p:nvCxnSpPr>
        <p:spPr>
          <a:xfrm flipH="1">
            <a:off x="6143159" y="3087311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4F2AD65-B219-78ED-FB70-8E46E572B420}"/>
              </a:ext>
            </a:extLst>
          </p:cNvPr>
          <p:cNvSpPr txBox="1"/>
          <p:nvPr/>
        </p:nvSpPr>
        <p:spPr>
          <a:xfrm flipH="1">
            <a:off x="6486760" y="2915595"/>
            <a:ext cx="613483" cy="349702"/>
          </a:xfrm>
          <a:prstGeom prst="rect">
            <a:avLst/>
          </a:prstGeom>
          <a:solidFill>
            <a:schemeClr val="lt1"/>
          </a:solidFill>
        </p:spPr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ja-JP" altLang="en-US" sz="900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在庫</a:t>
            </a:r>
            <a:r>
              <a:rPr kumimoji="1" lang="ja-JP" altLang="en-US" sz="900" b="1" spc="-300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・</a:t>
            </a:r>
            <a:endParaRPr kumimoji="1" lang="en-US" altLang="ja-JP" sz="900" b="1" spc="-300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900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納期確認</a:t>
            </a: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1E4AFDB7-4534-107B-C91B-35CA06FF6C43}"/>
              </a:ext>
            </a:extLst>
          </p:cNvPr>
          <p:cNvCxnSpPr>
            <a:cxnSpLocks/>
          </p:cNvCxnSpPr>
          <p:nvPr/>
        </p:nvCxnSpPr>
        <p:spPr>
          <a:xfrm flipH="1">
            <a:off x="6143159" y="3531131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3CD2DDB-E026-80C0-D0BC-B63DA4175CCC}"/>
              </a:ext>
            </a:extLst>
          </p:cNvPr>
          <p:cNvSpPr txBox="1"/>
          <p:nvPr/>
        </p:nvSpPr>
        <p:spPr>
          <a:xfrm flipH="1">
            <a:off x="6486759" y="3368277"/>
            <a:ext cx="613483" cy="349702"/>
          </a:xfrm>
          <a:prstGeom prst="rect">
            <a:avLst/>
          </a:prstGeom>
          <a:solidFill>
            <a:schemeClr val="lt1"/>
          </a:solidFill>
        </p:spPr>
        <p:txBody>
          <a:bodyPr wrap="none" lIns="72000" tIns="36000" rIns="72000" bIns="36000" rtlCol="0" anchor="ctr">
            <a:spAutoFit/>
          </a:bodyPr>
          <a:lstStyle/>
          <a:p>
            <a:pPr algn="ctr"/>
            <a:r>
              <a:rPr kumimoji="1" lang="ja-JP" altLang="en-US" sz="900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装置案件</a:t>
            </a:r>
            <a:endParaRPr kumimoji="1" lang="en-US" altLang="ja-JP" sz="900"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algn="ctr"/>
            <a:r>
              <a:rPr kumimoji="1" lang="ja-JP" altLang="en-US" sz="900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相談</a:t>
            </a: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6B3429DB-7608-8EB1-8977-0C226BCEA07C}"/>
              </a:ext>
            </a:extLst>
          </p:cNvPr>
          <p:cNvCxnSpPr>
            <a:cxnSpLocks/>
          </p:cNvCxnSpPr>
          <p:nvPr/>
        </p:nvCxnSpPr>
        <p:spPr>
          <a:xfrm flipH="1">
            <a:off x="6143159" y="5047321"/>
            <a:ext cx="1250997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9BD8BDE-9CC0-10AB-EBA7-EA93A0449249}"/>
              </a:ext>
            </a:extLst>
          </p:cNvPr>
          <p:cNvSpPr txBox="1"/>
          <p:nvPr/>
        </p:nvSpPr>
        <p:spPr>
          <a:xfrm flipH="1">
            <a:off x="6532560" y="4912816"/>
            <a:ext cx="534368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支払い</a:t>
            </a:r>
            <a:endParaRPr kumimoji="1" lang="en-US" altLang="ja-JP" sz="12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6A43AE07-AEA7-E5B2-5A67-CB24E3AF0BAD}"/>
              </a:ext>
            </a:extLst>
          </p:cNvPr>
          <p:cNvCxnSpPr>
            <a:cxnSpLocks/>
          </p:cNvCxnSpPr>
          <p:nvPr/>
        </p:nvCxnSpPr>
        <p:spPr>
          <a:xfrm flipH="1">
            <a:off x="2509898" y="2729691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1E71099-3B1E-9435-28DE-94EA5B66DD9A}"/>
              </a:ext>
            </a:extLst>
          </p:cNvPr>
          <p:cNvSpPr txBox="1"/>
          <p:nvPr/>
        </p:nvSpPr>
        <p:spPr>
          <a:xfrm flipH="1">
            <a:off x="2765311" y="2613003"/>
            <a:ext cx="688256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製品提供</a:t>
            </a: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764800C8-08D0-5A77-0792-01EEE698FDDA}"/>
              </a:ext>
            </a:extLst>
          </p:cNvPr>
          <p:cNvCxnSpPr>
            <a:cxnSpLocks/>
          </p:cNvCxnSpPr>
          <p:nvPr/>
        </p:nvCxnSpPr>
        <p:spPr>
          <a:xfrm flipH="1">
            <a:off x="2509898" y="3181669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D6FCD78-E824-689D-6C0F-429EE9FEA29E}"/>
              </a:ext>
            </a:extLst>
          </p:cNvPr>
          <p:cNvSpPr txBox="1"/>
          <p:nvPr/>
        </p:nvSpPr>
        <p:spPr>
          <a:xfrm flipH="1">
            <a:off x="2842254" y="3064981"/>
            <a:ext cx="534368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支払い</a:t>
            </a: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A337EC1-B86B-C9BF-A5A4-BAEBE0E0FAD1}"/>
              </a:ext>
            </a:extLst>
          </p:cNvPr>
          <p:cNvCxnSpPr>
            <a:cxnSpLocks/>
          </p:cNvCxnSpPr>
          <p:nvPr/>
        </p:nvCxnSpPr>
        <p:spPr>
          <a:xfrm flipH="1">
            <a:off x="2509898" y="4946236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B3E55EA-42F8-3861-796B-064038E4FBC5}"/>
              </a:ext>
            </a:extLst>
          </p:cNvPr>
          <p:cNvSpPr txBox="1"/>
          <p:nvPr/>
        </p:nvSpPr>
        <p:spPr>
          <a:xfrm flipH="1">
            <a:off x="2765311" y="4829548"/>
            <a:ext cx="688256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製品提供</a:t>
            </a: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4CFBE978-6CB7-6EF0-7CCF-1C214561453F}"/>
              </a:ext>
            </a:extLst>
          </p:cNvPr>
          <p:cNvCxnSpPr>
            <a:cxnSpLocks/>
          </p:cNvCxnSpPr>
          <p:nvPr/>
        </p:nvCxnSpPr>
        <p:spPr>
          <a:xfrm flipH="1">
            <a:off x="2509898" y="5432081"/>
            <a:ext cx="1250999" cy="0"/>
          </a:xfrm>
          <a:prstGeom prst="straightConnector1">
            <a:avLst/>
          </a:prstGeom>
          <a:ln w="25400">
            <a:solidFill>
              <a:srgbClr val="1B224C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A252E1B-2D6E-7E10-9AB0-5D26BCE35C61}"/>
              </a:ext>
            </a:extLst>
          </p:cNvPr>
          <p:cNvSpPr txBox="1"/>
          <p:nvPr/>
        </p:nvSpPr>
        <p:spPr>
          <a:xfrm flipH="1">
            <a:off x="2842254" y="5315393"/>
            <a:ext cx="534368" cy="25736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支払い</a:t>
            </a:r>
          </a:p>
        </p:txBody>
      </p:sp>
      <p:cxnSp>
        <p:nvCxnSpPr>
          <p:cNvPr id="70" name="Google Shape;281;g20a7e2d7d4f_0_306">
            <a:extLst>
              <a:ext uri="{FF2B5EF4-FFF2-40B4-BE49-F238E27FC236}">
                <a16:creationId xmlns:a16="http://schemas.microsoft.com/office/drawing/2014/main" id="{00090E1B-2E12-4609-31AE-3D4A95CC7D49}"/>
              </a:ext>
            </a:extLst>
          </p:cNvPr>
          <p:cNvCxnSpPr>
            <a:cxnSpLocks/>
          </p:cNvCxnSpPr>
          <p:nvPr/>
        </p:nvCxnSpPr>
        <p:spPr>
          <a:xfrm>
            <a:off x="5463759" y="3666609"/>
            <a:ext cx="0" cy="720000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triangle" w="lg" len="lg"/>
            <a:tailEnd type="none" w="sm" len="sm"/>
          </a:ln>
        </p:spPr>
      </p:cxnSp>
      <p:cxnSp>
        <p:nvCxnSpPr>
          <p:cNvPr id="71" name="Google Shape;282;g20a7e2d7d4f_0_306">
            <a:extLst>
              <a:ext uri="{FF2B5EF4-FFF2-40B4-BE49-F238E27FC236}">
                <a16:creationId xmlns:a16="http://schemas.microsoft.com/office/drawing/2014/main" id="{A3929861-E03D-D9BC-678F-2BC55421F21C}"/>
              </a:ext>
            </a:extLst>
          </p:cNvPr>
          <p:cNvCxnSpPr>
            <a:cxnSpLocks/>
          </p:cNvCxnSpPr>
          <p:nvPr/>
        </p:nvCxnSpPr>
        <p:spPr>
          <a:xfrm>
            <a:off x="4484407" y="3666609"/>
            <a:ext cx="0" cy="720000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72" name="Google Shape;295;g20a7e2d7d4f_0_306">
            <a:extLst>
              <a:ext uri="{FF2B5EF4-FFF2-40B4-BE49-F238E27FC236}">
                <a16:creationId xmlns:a16="http://schemas.microsoft.com/office/drawing/2014/main" id="{7DF17626-BC24-CC5A-6EC7-6FEFD6B18533}"/>
              </a:ext>
            </a:extLst>
          </p:cNvPr>
          <p:cNvSpPr txBox="1"/>
          <p:nvPr/>
        </p:nvSpPr>
        <p:spPr>
          <a:xfrm>
            <a:off x="5000853" y="3897925"/>
            <a:ext cx="925813" cy="25736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36000" rIns="91425" bIns="360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製品提供</a:t>
            </a:r>
            <a:endParaRPr sz="1200" b="1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6" name="Google Shape;295;g20a7e2d7d4f_0_306">
            <a:extLst>
              <a:ext uri="{FF2B5EF4-FFF2-40B4-BE49-F238E27FC236}">
                <a16:creationId xmlns:a16="http://schemas.microsoft.com/office/drawing/2014/main" id="{9025B46F-50D6-8870-73F0-F8C2EAD6E597}"/>
              </a:ext>
            </a:extLst>
          </p:cNvPr>
          <p:cNvSpPr txBox="1"/>
          <p:nvPr/>
        </p:nvSpPr>
        <p:spPr>
          <a:xfrm>
            <a:off x="4021501" y="3897925"/>
            <a:ext cx="925813" cy="25736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36000" rIns="91425" bIns="360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支払い</a:t>
            </a:r>
          </a:p>
        </p:txBody>
      </p:sp>
      <p:sp>
        <p:nvSpPr>
          <p:cNvPr id="4" name="Google Shape;97;g253fce19b51_0_0">
            <a:extLst>
              <a:ext uri="{FF2B5EF4-FFF2-40B4-BE49-F238E27FC236}">
                <a16:creationId xmlns:a16="http://schemas.microsoft.com/office/drawing/2014/main" id="{8897ED33-B51B-A8C0-FCD8-EAC52B9754BA}"/>
              </a:ext>
            </a:extLst>
          </p:cNvPr>
          <p:cNvSpPr txBox="1"/>
          <p:nvPr/>
        </p:nvSpPr>
        <p:spPr>
          <a:xfrm>
            <a:off x="938324" y="6593787"/>
            <a:ext cx="7200000" cy="195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</a:t>
            </a:r>
            <a:r>
              <a:rPr lang="ja-JP" altLang="en-US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す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26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6C2452A-91FB-70F8-6120-2EDAEA3A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商流図のテンプレート（記入例）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6265D60-C241-23D6-768B-4B8809CF348F}"/>
              </a:ext>
            </a:extLst>
          </p:cNvPr>
          <p:cNvSpPr/>
          <p:nvPr/>
        </p:nvSpPr>
        <p:spPr>
          <a:xfrm>
            <a:off x="628651" y="1075604"/>
            <a:ext cx="2138947" cy="4608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25236C9-CA60-F636-A86B-C9BCC702F44F}"/>
              </a:ext>
            </a:extLst>
          </p:cNvPr>
          <p:cNvSpPr/>
          <p:nvPr/>
        </p:nvSpPr>
        <p:spPr>
          <a:xfrm>
            <a:off x="3564028" y="1075604"/>
            <a:ext cx="2772000" cy="4608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18C81490-4B85-D659-F728-CED989D01A35}"/>
              </a:ext>
            </a:extLst>
          </p:cNvPr>
          <p:cNvSpPr/>
          <p:nvPr/>
        </p:nvSpPr>
        <p:spPr>
          <a:xfrm>
            <a:off x="7136901" y="1075604"/>
            <a:ext cx="2138947" cy="4608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219B730-7158-2AEA-DBFB-82FD84E8C186}"/>
              </a:ext>
            </a:extLst>
          </p:cNvPr>
          <p:cNvSpPr/>
          <p:nvPr/>
        </p:nvSpPr>
        <p:spPr>
          <a:xfrm>
            <a:off x="7392749" y="1824214"/>
            <a:ext cx="1655999" cy="1562077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億以上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9D46EEF-10B2-61F1-E777-6F4AD6B5CA12}"/>
              </a:ext>
            </a:extLst>
          </p:cNvPr>
          <p:cNvSpPr/>
          <p:nvPr/>
        </p:nvSpPr>
        <p:spPr>
          <a:xfrm>
            <a:off x="3765000" y="3650577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CB6CAA9-3F22-A69D-B1F1-AE8DC0BD817F}"/>
              </a:ext>
            </a:extLst>
          </p:cNvPr>
          <p:cNvSpPr/>
          <p:nvPr/>
        </p:nvSpPr>
        <p:spPr>
          <a:xfrm>
            <a:off x="7392749" y="3650576"/>
            <a:ext cx="1655999" cy="1560281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億未満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E508E2-2185-CC27-E1F9-6882C2935ECC}"/>
              </a:ext>
            </a:extLst>
          </p:cNvPr>
          <p:cNvSpPr/>
          <p:nvPr/>
        </p:nvSpPr>
        <p:spPr>
          <a:xfrm>
            <a:off x="845440" y="1824214"/>
            <a:ext cx="1655999" cy="3384856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SaaS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事業者</a:t>
            </a:r>
            <a:endParaRPr lang="ja-JP" altLang="en-US" sz="1100" b="1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95896BB3-1F84-4507-5EFA-AD8C7791407B}"/>
              </a:ext>
            </a:extLst>
          </p:cNvPr>
          <p:cNvSpPr/>
          <p:nvPr/>
        </p:nvSpPr>
        <p:spPr>
          <a:xfrm>
            <a:off x="628649" y="1075998"/>
            <a:ext cx="2135055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6" name="片側の 2 つの角を丸めた四角形 5">
            <a:extLst>
              <a:ext uri="{FF2B5EF4-FFF2-40B4-BE49-F238E27FC236}">
                <a16:creationId xmlns:a16="http://schemas.microsoft.com/office/drawing/2014/main" id="{F211B33F-6D22-7509-0B6F-15027769D0A4}"/>
              </a:ext>
            </a:extLst>
          </p:cNvPr>
          <p:cNvSpPr/>
          <p:nvPr/>
        </p:nvSpPr>
        <p:spPr>
          <a:xfrm>
            <a:off x="3568472" y="1075998"/>
            <a:ext cx="2767556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20" name="片側の 2 つの角を丸めた四角形 19">
            <a:extLst>
              <a:ext uri="{FF2B5EF4-FFF2-40B4-BE49-F238E27FC236}">
                <a16:creationId xmlns:a16="http://schemas.microsoft.com/office/drawing/2014/main" id="{E8C2600A-977B-5995-4AC7-70816CB04AB1}"/>
              </a:ext>
            </a:extLst>
          </p:cNvPr>
          <p:cNvSpPr/>
          <p:nvPr/>
        </p:nvSpPr>
        <p:spPr>
          <a:xfrm>
            <a:off x="7140795" y="1075998"/>
            <a:ext cx="2135051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82B906-4A63-72BC-0F20-072C7091B667}"/>
              </a:ext>
            </a:extLst>
          </p:cNvPr>
          <p:cNvCxnSpPr>
            <a:cxnSpLocks/>
          </p:cNvCxnSpPr>
          <p:nvPr/>
        </p:nvCxnSpPr>
        <p:spPr>
          <a:xfrm flipH="1">
            <a:off x="2514195" y="4869241"/>
            <a:ext cx="1252499" cy="0"/>
          </a:xfrm>
          <a:prstGeom prst="straightConnector1">
            <a:avLst/>
          </a:prstGeom>
          <a:ln w="76200" cap="rnd">
            <a:solidFill>
              <a:schemeClr val="accent6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9551519-C29A-5460-1D7B-AA2E841D3305}"/>
              </a:ext>
            </a:extLst>
          </p:cNvPr>
          <p:cNvCxnSpPr>
            <a:cxnSpLocks/>
          </p:cNvCxnSpPr>
          <p:nvPr/>
        </p:nvCxnSpPr>
        <p:spPr>
          <a:xfrm flipH="1">
            <a:off x="2503685" y="3967048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D4F065D0-F7C4-6BA2-0BE2-B2836CF2796C}"/>
              </a:ext>
            </a:extLst>
          </p:cNvPr>
          <p:cNvCxnSpPr>
            <a:cxnSpLocks/>
          </p:cNvCxnSpPr>
          <p:nvPr/>
        </p:nvCxnSpPr>
        <p:spPr>
          <a:xfrm flipH="1">
            <a:off x="2503685" y="3085723"/>
            <a:ext cx="1252499" cy="0"/>
          </a:xfrm>
          <a:prstGeom prst="straightConnector1">
            <a:avLst/>
          </a:prstGeom>
          <a:ln w="1143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84D0D32-F8E8-391A-BFBF-5A89A510C3A0}"/>
              </a:ext>
            </a:extLst>
          </p:cNvPr>
          <p:cNvCxnSpPr>
            <a:cxnSpLocks/>
          </p:cNvCxnSpPr>
          <p:nvPr/>
        </p:nvCxnSpPr>
        <p:spPr>
          <a:xfrm flipH="1">
            <a:off x="2503685" y="2169863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カギ線コネクタ 34">
            <a:extLst>
              <a:ext uri="{FF2B5EF4-FFF2-40B4-BE49-F238E27FC236}">
                <a16:creationId xmlns:a16="http://schemas.microsoft.com/office/drawing/2014/main" id="{E7524A19-53E5-2C50-1055-EF2E3B1DC2C0}"/>
              </a:ext>
            </a:extLst>
          </p:cNvPr>
          <p:cNvCxnSpPr>
            <a:cxnSpLocks/>
            <a:stCxn id="19" idx="2"/>
            <a:endCxn id="18" idx="2"/>
          </p:cNvCxnSpPr>
          <p:nvPr/>
        </p:nvCxnSpPr>
        <p:spPr>
          <a:xfrm rot="16200000" flipH="1">
            <a:off x="4945294" y="1935402"/>
            <a:ext cx="3600" cy="6547309"/>
          </a:xfrm>
          <a:prstGeom prst="bentConnector3">
            <a:avLst>
              <a:gd name="adj1" fmla="val 12892389"/>
            </a:avLst>
          </a:prstGeom>
          <a:ln w="101600">
            <a:solidFill>
              <a:schemeClr val="accent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E8A4667-48C5-4388-76F7-48333C5D1749}"/>
              </a:ext>
            </a:extLst>
          </p:cNvPr>
          <p:cNvCxnSpPr>
            <a:cxnSpLocks/>
            <a:stCxn id="16" idx="2"/>
            <a:endCxn id="49" idx="0"/>
          </p:cNvCxnSpPr>
          <p:nvPr/>
        </p:nvCxnSpPr>
        <p:spPr>
          <a:xfrm>
            <a:off x="4953000" y="4298577"/>
            <a:ext cx="0" cy="264286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D8258C-BD4D-7A2C-34E4-086CD4415C26}"/>
              </a:ext>
            </a:extLst>
          </p:cNvPr>
          <p:cNvCxnSpPr>
            <a:cxnSpLocks/>
          </p:cNvCxnSpPr>
          <p:nvPr/>
        </p:nvCxnSpPr>
        <p:spPr>
          <a:xfrm flipH="1">
            <a:off x="6149818" y="2169863"/>
            <a:ext cx="1251000" cy="0"/>
          </a:xfrm>
          <a:prstGeom prst="straightConnector1">
            <a:avLst/>
          </a:prstGeom>
          <a:ln w="1143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49AD5987-87B4-8EBC-118B-5AA1B79E8EE2}"/>
              </a:ext>
            </a:extLst>
          </p:cNvPr>
          <p:cNvCxnSpPr>
            <a:cxnSpLocks/>
          </p:cNvCxnSpPr>
          <p:nvPr/>
        </p:nvCxnSpPr>
        <p:spPr>
          <a:xfrm flipH="1">
            <a:off x="6149818" y="4011125"/>
            <a:ext cx="1250998" cy="0"/>
          </a:xfrm>
          <a:prstGeom prst="straightConnector1">
            <a:avLst/>
          </a:prstGeom>
          <a:ln w="635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41C14ADA-E7E2-EB8A-772F-E8E907803FC3}"/>
              </a:ext>
            </a:extLst>
          </p:cNvPr>
          <p:cNvCxnSpPr>
            <a:cxnSpLocks/>
          </p:cNvCxnSpPr>
          <p:nvPr/>
        </p:nvCxnSpPr>
        <p:spPr>
          <a:xfrm flipH="1">
            <a:off x="6149818" y="4864774"/>
            <a:ext cx="1250997" cy="0"/>
          </a:xfrm>
          <a:prstGeom prst="straightConnector1">
            <a:avLst/>
          </a:prstGeom>
          <a:ln w="508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94ABF85F-EE0A-36A6-455B-EF40C43C87D7}"/>
              </a:ext>
            </a:extLst>
          </p:cNvPr>
          <p:cNvSpPr/>
          <p:nvPr/>
        </p:nvSpPr>
        <p:spPr>
          <a:xfrm>
            <a:off x="3765000" y="273829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B40A0CC9-E490-1C70-8E5B-3B49DD4D865F}"/>
              </a:ext>
            </a:extLst>
          </p:cNvPr>
          <p:cNvSpPr/>
          <p:nvPr/>
        </p:nvSpPr>
        <p:spPr>
          <a:xfrm>
            <a:off x="3765000" y="1826007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・コンサル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SIer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3049D422-99D0-D8B6-566B-9FC7DFC1949B}"/>
              </a:ext>
            </a:extLst>
          </p:cNvPr>
          <p:cNvSpPr/>
          <p:nvPr/>
        </p:nvSpPr>
        <p:spPr>
          <a:xfrm>
            <a:off x="3765000" y="4562863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士業・コンサル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中小企業多数（省略）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7C4BEB44-B0BB-4B5B-4B24-C1500E371220}"/>
              </a:ext>
            </a:extLst>
          </p:cNvPr>
          <p:cNvCxnSpPr>
            <a:cxnSpLocks/>
          </p:cNvCxnSpPr>
          <p:nvPr/>
        </p:nvCxnSpPr>
        <p:spPr>
          <a:xfrm>
            <a:off x="4953000" y="2375150"/>
            <a:ext cx="0" cy="396000"/>
          </a:xfrm>
          <a:prstGeom prst="straightConnector1">
            <a:avLst/>
          </a:prstGeom>
          <a:ln w="889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1D06F46-5FF2-F9D4-D004-1C1C2E283B52}"/>
              </a:ext>
            </a:extLst>
          </p:cNvPr>
          <p:cNvSpPr txBox="1"/>
          <p:nvPr/>
        </p:nvSpPr>
        <p:spPr>
          <a:xfrm flipH="1">
            <a:off x="6465713" y="2071524"/>
            <a:ext cx="495896" cy="241980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  <a:endParaRPr kumimoji="1" lang="en-US" altLang="ja-JP" sz="1100" b="1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962E4B-BF36-CB0C-5F0C-02CD5660806A}"/>
              </a:ext>
            </a:extLst>
          </p:cNvPr>
          <p:cNvSpPr txBox="1"/>
          <p:nvPr/>
        </p:nvSpPr>
        <p:spPr>
          <a:xfrm flipH="1">
            <a:off x="6465713" y="3891935"/>
            <a:ext cx="495896" cy="241980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  <a:endParaRPr kumimoji="1" lang="en-US" altLang="ja-JP" sz="11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87F781A-7C70-54D1-2CEC-C72342B410DB}"/>
              </a:ext>
            </a:extLst>
          </p:cNvPr>
          <p:cNvSpPr txBox="1"/>
          <p:nvPr/>
        </p:nvSpPr>
        <p:spPr>
          <a:xfrm flipH="1">
            <a:off x="6471955" y="4737964"/>
            <a:ext cx="495896" cy="241980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  <a:endParaRPr kumimoji="1" lang="en-US" altLang="ja-JP" sz="11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7018040-E9AD-6A54-CAE6-4AF815C73991}"/>
              </a:ext>
            </a:extLst>
          </p:cNvPr>
          <p:cNvSpPr txBox="1"/>
          <p:nvPr/>
        </p:nvSpPr>
        <p:spPr>
          <a:xfrm>
            <a:off x="6471955" y="5526567"/>
            <a:ext cx="495896" cy="241980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  <a:endParaRPr kumimoji="1" lang="en-US" altLang="ja-JP" sz="11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" name="Google Shape;97;g253fce19b51_0_0">
            <a:extLst>
              <a:ext uri="{FF2B5EF4-FFF2-40B4-BE49-F238E27FC236}">
                <a16:creationId xmlns:a16="http://schemas.microsoft.com/office/drawing/2014/main" id="{7D2FE86E-7C5E-7EBC-CE49-0DB61F4AED71}"/>
              </a:ext>
            </a:extLst>
          </p:cNvPr>
          <p:cNvSpPr txBox="1"/>
          <p:nvPr/>
        </p:nvSpPr>
        <p:spPr>
          <a:xfrm>
            <a:off x="1005057" y="6004826"/>
            <a:ext cx="360000" cy="211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900" b="1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商流</a:t>
            </a:r>
            <a:endParaRPr sz="900" b="1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BC3FB17B-ECD2-DB1D-3E2C-75A48B887C6D}"/>
              </a:ext>
            </a:extLst>
          </p:cNvPr>
          <p:cNvCxnSpPr>
            <a:cxnSpLocks/>
          </p:cNvCxnSpPr>
          <p:nvPr/>
        </p:nvCxnSpPr>
        <p:spPr>
          <a:xfrm flipH="1">
            <a:off x="650324" y="6105489"/>
            <a:ext cx="288000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oogle Shape;97;g253fce19b51_0_0">
            <a:extLst>
              <a:ext uri="{FF2B5EF4-FFF2-40B4-BE49-F238E27FC236}">
                <a16:creationId xmlns:a16="http://schemas.microsoft.com/office/drawing/2014/main" id="{2EF1B4C0-039F-5B4B-C418-B543E0686B0B}"/>
              </a:ext>
            </a:extLst>
          </p:cNvPr>
          <p:cNvSpPr txBox="1"/>
          <p:nvPr/>
        </p:nvSpPr>
        <p:spPr>
          <a:xfrm>
            <a:off x="4355657" y="6004826"/>
            <a:ext cx="2548482" cy="211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900" b="1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商流はないが、情報提供などのターゲット</a:t>
            </a:r>
            <a:endParaRPr sz="900" b="1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74D70309-BEE2-428D-9922-0121A09E0587}"/>
              </a:ext>
            </a:extLst>
          </p:cNvPr>
          <p:cNvCxnSpPr>
            <a:cxnSpLocks/>
          </p:cNvCxnSpPr>
          <p:nvPr/>
        </p:nvCxnSpPr>
        <p:spPr>
          <a:xfrm flipH="1">
            <a:off x="3987087" y="6105489"/>
            <a:ext cx="288000" cy="0"/>
          </a:xfrm>
          <a:prstGeom prst="straightConnector1">
            <a:avLst/>
          </a:prstGeom>
          <a:ln w="25400">
            <a:solidFill>
              <a:schemeClr val="accent1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oogle Shape;97;g253fce19b51_0_0">
            <a:extLst>
              <a:ext uri="{FF2B5EF4-FFF2-40B4-BE49-F238E27FC236}">
                <a16:creationId xmlns:a16="http://schemas.microsoft.com/office/drawing/2014/main" id="{ED86C999-C7CB-1BAB-100F-597C44757622}"/>
              </a:ext>
            </a:extLst>
          </p:cNvPr>
          <p:cNvSpPr txBox="1"/>
          <p:nvPr/>
        </p:nvSpPr>
        <p:spPr>
          <a:xfrm>
            <a:off x="1863926" y="6004826"/>
            <a:ext cx="2043196" cy="211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900" b="1">
                <a:solidFill>
                  <a:schemeClr val="accent6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商流のなかでも特に有力なチャネル</a:t>
            </a:r>
            <a:endParaRPr sz="900" b="1" dirty="0">
              <a:solidFill>
                <a:schemeClr val="accent6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D07302B4-2CBA-4574-4B4F-689FD42A6B38}"/>
              </a:ext>
            </a:extLst>
          </p:cNvPr>
          <p:cNvCxnSpPr>
            <a:cxnSpLocks/>
          </p:cNvCxnSpPr>
          <p:nvPr/>
        </p:nvCxnSpPr>
        <p:spPr>
          <a:xfrm flipH="1">
            <a:off x="1509193" y="6105489"/>
            <a:ext cx="288000" cy="0"/>
          </a:xfrm>
          <a:prstGeom prst="straightConnector1">
            <a:avLst/>
          </a:prstGeom>
          <a:ln w="254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oogle Shape;12;p184">
            <a:extLst>
              <a:ext uri="{FF2B5EF4-FFF2-40B4-BE49-F238E27FC236}">
                <a16:creationId xmlns:a16="http://schemas.microsoft.com/office/drawing/2014/main" id="{70A175F8-2C40-440D-9770-5B35C548BDE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97;g253fce19b51_0_0">
            <a:extLst>
              <a:ext uri="{FF2B5EF4-FFF2-40B4-BE49-F238E27FC236}">
                <a16:creationId xmlns:a16="http://schemas.microsoft.com/office/drawing/2014/main" id="{383D8075-FE9C-793F-F4E8-103920B9558B}"/>
              </a:ext>
            </a:extLst>
          </p:cNvPr>
          <p:cNvSpPr txBox="1"/>
          <p:nvPr/>
        </p:nvSpPr>
        <p:spPr>
          <a:xfrm>
            <a:off x="938324" y="6593787"/>
            <a:ext cx="7769907" cy="195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 </a:t>
            </a:r>
            <a:r>
              <a:rPr lang="ja-JP" altLang="en-US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「</a:t>
            </a:r>
            <a:r>
              <a:rPr lang="en-US" altLang="ja-JP" sz="800" dirty="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SaaS</a:t>
            </a:r>
            <a:r>
              <a:rPr lang="ja-JP" altLang="en-US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事業者が製造業をターゲットにした場合」を想定した例文を記載しています。</a:t>
            </a: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※内容は説明用のダミーのため実態と異なる場合があります</a:t>
            </a:r>
            <a:r>
              <a:rPr lang="ja-JP" altLang="en-US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。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2D0BA06E-2B8A-B491-893B-4CFA6589A11D}"/>
              </a:ext>
            </a:extLst>
          </p:cNvPr>
          <p:cNvCxnSpPr>
            <a:cxnSpLocks/>
          </p:cNvCxnSpPr>
          <p:nvPr/>
        </p:nvCxnSpPr>
        <p:spPr>
          <a:xfrm flipH="1">
            <a:off x="6142194" y="3067587"/>
            <a:ext cx="1251000" cy="0"/>
          </a:xfrm>
          <a:prstGeom prst="straightConnector1">
            <a:avLst/>
          </a:prstGeom>
          <a:ln w="889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CF3470-5A5D-53FC-4A53-7A2BABCAA650}"/>
              </a:ext>
            </a:extLst>
          </p:cNvPr>
          <p:cNvSpPr txBox="1"/>
          <p:nvPr/>
        </p:nvSpPr>
        <p:spPr>
          <a:xfrm flipH="1">
            <a:off x="6458089" y="2969248"/>
            <a:ext cx="495896" cy="241980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  <a:endParaRPr kumimoji="1" lang="en-US" altLang="ja-JP" sz="1100" b="1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201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6ea5294fe_0_2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ln>
            <a:solidFill>
              <a:srgbClr val="46BDCA"/>
            </a:solidFill>
          </a:ln>
        </p:spPr>
        <p:txBody>
          <a:bodyPr spcFirstLastPara="1" wrap="square" lIns="108000" tIns="108000" rIns="108000" bIns="1080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商流図を作成する際は「何のために作成するか」に注意しましょう。</a:t>
            </a:r>
            <a:endParaRPr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Yu Gothic Medium" panose="020B0400000000000000" pitchFamily="34" charset="-128"/>
                <a:ea typeface="Yu Gothic Medium" panose="020B0400000000000000" pitchFamily="34" charset="-128"/>
              </a:rPr>
              <a:t>同じ業界でも自社のポジションや目的によって、図が異なることもあり得ます。</a:t>
            </a:r>
            <a:endParaRPr b="1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79" name="Google Shape;79;g226ea5294fe_0_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Yu Gothic" panose="020B0400000000000000" pitchFamily="34" charset="-128"/>
                <a:ea typeface="Yu Gothic" panose="020B0400000000000000" pitchFamily="34" charset="-128"/>
              </a:rPr>
              <a:t>商流図 作成時の注意点</a:t>
            </a:r>
            <a:endParaRPr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804175E-5003-8E50-D379-4CC2991560F3}"/>
              </a:ext>
            </a:extLst>
          </p:cNvPr>
          <p:cNvGrpSpPr/>
          <p:nvPr/>
        </p:nvGrpSpPr>
        <p:grpSpPr>
          <a:xfrm>
            <a:off x="631825" y="2103621"/>
            <a:ext cx="8642349" cy="1281322"/>
            <a:chOff x="631825" y="2103621"/>
            <a:chExt cx="8642349" cy="1281322"/>
          </a:xfrm>
        </p:grpSpPr>
        <p:sp>
          <p:nvSpPr>
            <p:cNvPr id="80" name="Google Shape;80;g226ea5294fe_0_216"/>
            <p:cNvSpPr txBox="1"/>
            <p:nvPr/>
          </p:nvSpPr>
          <p:spPr>
            <a:xfrm>
              <a:off x="1151066" y="2119640"/>
              <a:ext cx="6385200" cy="349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目的を明確にする</a:t>
              </a:r>
              <a:endParaRPr sz="1800" b="1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pic>
          <p:nvPicPr>
            <p:cNvPr id="81" name="Google Shape;81;g226ea5294fe_0_216" descr="バッジ: チェックマーク 1 単色塗りつぶし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1825" y="2103621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g226ea5294fe_0_216"/>
            <p:cNvSpPr txBox="1"/>
            <p:nvPr/>
          </p:nvSpPr>
          <p:spPr>
            <a:xfrm>
              <a:off x="1151065" y="2424710"/>
              <a:ext cx="8123109" cy="960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91425" rIns="36000" bIns="91425" anchor="t" anchorCtr="0">
              <a:sp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業界プレイヤー、構造を明らかにして「何を実現したいのか」を明確にしましょう。</a:t>
              </a:r>
              <a:endParaRPr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例えば、「中小企業向けのパートナー・代理店候補を発見すること」、「◯◯業界を攻略するためのアプローチを発見すること」など、具体的に設定しておくことが望ましいです。</a:t>
              </a:r>
              <a:endParaRPr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35836A8-655B-8707-6C1C-05BE9DC53792}"/>
              </a:ext>
            </a:extLst>
          </p:cNvPr>
          <p:cNvGrpSpPr/>
          <p:nvPr/>
        </p:nvGrpSpPr>
        <p:grpSpPr>
          <a:xfrm>
            <a:off x="631825" y="3573519"/>
            <a:ext cx="8642349" cy="1281322"/>
            <a:chOff x="631825" y="3475221"/>
            <a:chExt cx="8642349" cy="1281322"/>
          </a:xfrm>
        </p:grpSpPr>
        <p:sp>
          <p:nvSpPr>
            <p:cNvPr id="82" name="Google Shape;82;g226ea5294fe_0_216"/>
            <p:cNvSpPr txBox="1"/>
            <p:nvPr/>
          </p:nvSpPr>
          <p:spPr>
            <a:xfrm>
              <a:off x="1151066" y="3491240"/>
              <a:ext cx="6385200" cy="349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プレイヤーを洗い出すと同時に、主力企業を把握する</a:t>
              </a:r>
              <a:endParaRPr sz="1800" b="1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pic>
          <p:nvPicPr>
            <p:cNvPr id="83" name="Google Shape;83;g226ea5294fe_0_216" descr="バッジ: チェックマーク 1 単色塗りつぶし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1825" y="3475221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5" name="Google Shape;85;g226ea5294fe_0_216"/>
            <p:cNvSpPr txBox="1"/>
            <p:nvPr/>
          </p:nvSpPr>
          <p:spPr>
            <a:xfrm>
              <a:off x="1151065" y="3796310"/>
              <a:ext cx="8123109" cy="960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91425" rIns="36000" bIns="91425" anchor="t" anchorCtr="0">
              <a:sp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代理店、商社、インテグレーターなどのプレイヤーを洗い出すと同時に、</a:t>
              </a:r>
              <a:endPara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その業界における主力企業も合わせて洗い出します。</a:t>
              </a:r>
            </a:p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目的が業界攻略であれば、「業界に強いところを洗い出す」なども心がけましょう。</a:t>
              </a:r>
              <a:endParaRPr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1C23568-0976-45E7-CB29-4E1C599266A5}"/>
              </a:ext>
            </a:extLst>
          </p:cNvPr>
          <p:cNvGrpSpPr/>
          <p:nvPr/>
        </p:nvGrpSpPr>
        <p:grpSpPr>
          <a:xfrm>
            <a:off x="631825" y="5043751"/>
            <a:ext cx="8642349" cy="1259584"/>
            <a:chOff x="631825" y="4770621"/>
            <a:chExt cx="8642349" cy="1259584"/>
          </a:xfrm>
        </p:grpSpPr>
        <p:sp>
          <p:nvSpPr>
            <p:cNvPr id="86" name="Google Shape;86;g226ea5294fe_0_216"/>
            <p:cNvSpPr txBox="1"/>
            <p:nvPr/>
          </p:nvSpPr>
          <p:spPr>
            <a:xfrm>
              <a:off x="1151066" y="4786640"/>
              <a:ext cx="6385200" cy="349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情報の流れ、選定権はインタビューで明らかにする</a:t>
              </a:r>
              <a:endParaRPr sz="1800" b="1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pic>
          <p:nvPicPr>
            <p:cNvPr id="87" name="Google Shape;87;g226ea5294fe_0_216" descr="バッジ: チェックマーク 1 単色塗りつぶし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1825" y="4770621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88;g226ea5294fe_0_216"/>
            <p:cNvSpPr txBox="1"/>
            <p:nvPr/>
          </p:nvSpPr>
          <p:spPr>
            <a:xfrm>
              <a:off x="1151065" y="5069972"/>
              <a:ext cx="8123109" cy="960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91425" rIns="36000" bIns="91425" anchor="t" anchorCtr="0">
              <a:sp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ウェブ上で把握できる情報は限定的です。</a:t>
              </a:r>
              <a:endParaRPr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特に情報の流れや選定権の実情については、業界に詳しい方へのインタビューを通じて</a:t>
              </a:r>
              <a:br>
                <a:rPr lang="en-US" altLang="ja-JP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</a:br>
              <a:r>
                <a:rPr lang="ja-JP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実態を明らかにしましょう。</a:t>
              </a:r>
              <a:endParaRPr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B3E221-A2A7-6B54-5DD6-6838DF4DA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左に「自社」、右に「エンドユーザー」、中央に「中間プレイヤー」を記載しましょう。</a:t>
            </a:r>
          </a:p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エンドユーザーは業界、企業規模など、作成の狙いに合わせて設定します。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6C2452A-91FB-70F8-6120-2EDAEA3A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プレイヤーの記入例（ステップ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1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）</a:t>
            </a:r>
            <a:endParaRPr lang="ja-JP" alt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6265D60-C241-23D6-768B-4B8809CF348F}"/>
              </a:ext>
            </a:extLst>
          </p:cNvPr>
          <p:cNvSpPr/>
          <p:nvPr/>
        </p:nvSpPr>
        <p:spPr>
          <a:xfrm>
            <a:off x="62865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25236C9-CA60-F636-A86B-C9BCC702F44F}"/>
              </a:ext>
            </a:extLst>
          </p:cNvPr>
          <p:cNvSpPr/>
          <p:nvPr/>
        </p:nvSpPr>
        <p:spPr>
          <a:xfrm>
            <a:off x="3564028" y="1772519"/>
            <a:ext cx="2772000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18C81490-4B85-D659-F728-CED989D01A35}"/>
              </a:ext>
            </a:extLst>
          </p:cNvPr>
          <p:cNvSpPr/>
          <p:nvPr/>
        </p:nvSpPr>
        <p:spPr>
          <a:xfrm>
            <a:off x="713690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219B730-7158-2AEA-DBFB-82FD84E8C186}"/>
              </a:ext>
            </a:extLst>
          </p:cNvPr>
          <p:cNvSpPr/>
          <p:nvPr/>
        </p:nvSpPr>
        <p:spPr>
          <a:xfrm>
            <a:off x="7392749" y="2362902"/>
            <a:ext cx="1655999" cy="1562077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億以上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9D46EEF-10B2-61F1-E777-6F4AD6B5CA12}"/>
              </a:ext>
            </a:extLst>
          </p:cNvPr>
          <p:cNvSpPr/>
          <p:nvPr/>
        </p:nvSpPr>
        <p:spPr>
          <a:xfrm>
            <a:off x="3765000" y="418747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CB6CAA9-3F22-A69D-B1F1-AE8DC0BD817F}"/>
              </a:ext>
            </a:extLst>
          </p:cNvPr>
          <p:cNvSpPr/>
          <p:nvPr/>
        </p:nvSpPr>
        <p:spPr>
          <a:xfrm>
            <a:off x="7392749" y="4189264"/>
            <a:ext cx="1655999" cy="1560281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億未満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E508E2-2185-CC27-E1F9-6882C2935ECC}"/>
              </a:ext>
            </a:extLst>
          </p:cNvPr>
          <p:cNvSpPr/>
          <p:nvPr/>
        </p:nvSpPr>
        <p:spPr>
          <a:xfrm>
            <a:off x="829996" y="2362902"/>
            <a:ext cx="1655999" cy="3384856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SaaS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事業者</a:t>
            </a:r>
            <a:endParaRPr lang="ja-JP" altLang="en-US" sz="1100" b="1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95896BB3-1F84-4507-5EFA-AD8C7791407B}"/>
              </a:ext>
            </a:extLst>
          </p:cNvPr>
          <p:cNvSpPr/>
          <p:nvPr/>
        </p:nvSpPr>
        <p:spPr>
          <a:xfrm>
            <a:off x="628649" y="1772913"/>
            <a:ext cx="2135055" cy="396000"/>
          </a:xfrm>
          <a:prstGeom prst="round2SameRect">
            <a:avLst/>
          </a:prstGeom>
          <a:solidFill>
            <a:srgbClr val="46BD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6" name="片側の 2 つの角を丸めた四角形 5">
            <a:extLst>
              <a:ext uri="{FF2B5EF4-FFF2-40B4-BE49-F238E27FC236}">
                <a16:creationId xmlns:a16="http://schemas.microsoft.com/office/drawing/2014/main" id="{F211B33F-6D22-7509-0B6F-15027769D0A4}"/>
              </a:ext>
            </a:extLst>
          </p:cNvPr>
          <p:cNvSpPr/>
          <p:nvPr/>
        </p:nvSpPr>
        <p:spPr>
          <a:xfrm>
            <a:off x="3568472" y="1772913"/>
            <a:ext cx="2767556" cy="396000"/>
          </a:xfrm>
          <a:prstGeom prst="round2SameRect">
            <a:avLst/>
          </a:prstGeom>
          <a:solidFill>
            <a:srgbClr val="46BD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20" name="片側の 2 つの角を丸めた四角形 19">
            <a:extLst>
              <a:ext uri="{FF2B5EF4-FFF2-40B4-BE49-F238E27FC236}">
                <a16:creationId xmlns:a16="http://schemas.microsoft.com/office/drawing/2014/main" id="{E8C2600A-977B-5995-4AC7-70816CB04AB1}"/>
              </a:ext>
            </a:extLst>
          </p:cNvPr>
          <p:cNvSpPr/>
          <p:nvPr/>
        </p:nvSpPr>
        <p:spPr>
          <a:xfrm>
            <a:off x="7140795" y="1772913"/>
            <a:ext cx="2135051" cy="396000"/>
          </a:xfrm>
          <a:prstGeom prst="round2SameRect">
            <a:avLst/>
          </a:prstGeom>
          <a:solidFill>
            <a:srgbClr val="46BD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94ABF85F-EE0A-36A6-455B-EF40C43C87D7}"/>
              </a:ext>
            </a:extLst>
          </p:cNvPr>
          <p:cNvSpPr/>
          <p:nvPr/>
        </p:nvSpPr>
        <p:spPr>
          <a:xfrm>
            <a:off x="3765000" y="3275187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B40A0CC9-E490-1C70-8E5B-3B49DD4D865F}"/>
              </a:ext>
            </a:extLst>
          </p:cNvPr>
          <p:cNvSpPr/>
          <p:nvPr/>
        </p:nvSpPr>
        <p:spPr>
          <a:xfrm>
            <a:off x="3765000" y="236290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・コンサル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SIer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3049D422-99D0-D8B6-566B-9FC7DFC1949B}"/>
              </a:ext>
            </a:extLst>
          </p:cNvPr>
          <p:cNvSpPr/>
          <p:nvPr/>
        </p:nvSpPr>
        <p:spPr>
          <a:xfrm>
            <a:off x="3765000" y="5099758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士業・コンサル</a:t>
            </a:r>
          </a:p>
        </p:txBody>
      </p:sp>
      <p:sp>
        <p:nvSpPr>
          <p:cNvPr id="5" name="Google Shape;97;g253fce19b51_0_0">
            <a:extLst>
              <a:ext uri="{FF2B5EF4-FFF2-40B4-BE49-F238E27FC236}">
                <a16:creationId xmlns:a16="http://schemas.microsoft.com/office/drawing/2014/main" id="{3C69D64D-731A-3534-2510-846049BE525A}"/>
              </a:ext>
            </a:extLst>
          </p:cNvPr>
          <p:cNvSpPr txBox="1"/>
          <p:nvPr/>
        </p:nvSpPr>
        <p:spPr>
          <a:xfrm>
            <a:off x="938324" y="6593787"/>
            <a:ext cx="720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※内容は説明用のダミーのため実態と異なる場合があります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77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B3E221-A2A7-6B54-5DD6-6838DF4DA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それぞれの商流を矢印で記載します。</a:t>
            </a:r>
            <a:endParaRPr lang="en-US" altLang="ja-JP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中間プレイヤー間の取引がある場合は、中間プレイヤー間の矢印も記載しましょう。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6C2452A-91FB-70F8-6120-2EDAEA3A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ja-JP" b="1">
                <a:latin typeface="Yu Gothic" panose="020B0400000000000000" pitchFamily="34" charset="-128"/>
                <a:ea typeface="Yu Gothic" panose="020B0400000000000000" pitchFamily="34" charset="-128"/>
              </a:rPr>
              <a:t>商流の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記入例（ステップ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）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6265D60-C241-23D6-768B-4B8809CF348F}"/>
              </a:ext>
            </a:extLst>
          </p:cNvPr>
          <p:cNvSpPr/>
          <p:nvPr/>
        </p:nvSpPr>
        <p:spPr>
          <a:xfrm>
            <a:off x="62865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25236C9-CA60-F636-A86B-C9BCC702F44F}"/>
              </a:ext>
            </a:extLst>
          </p:cNvPr>
          <p:cNvSpPr/>
          <p:nvPr/>
        </p:nvSpPr>
        <p:spPr>
          <a:xfrm>
            <a:off x="3564028" y="1772519"/>
            <a:ext cx="2772000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18C81490-4B85-D659-F728-CED989D01A35}"/>
              </a:ext>
            </a:extLst>
          </p:cNvPr>
          <p:cNvSpPr/>
          <p:nvPr/>
        </p:nvSpPr>
        <p:spPr>
          <a:xfrm>
            <a:off x="713690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219B730-7158-2AEA-DBFB-82FD84E8C186}"/>
              </a:ext>
            </a:extLst>
          </p:cNvPr>
          <p:cNvSpPr/>
          <p:nvPr/>
        </p:nvSpPr>
        <p:spPr>
          <a:xfrm>
            <a:off x="7392749" y="2361110"/>
            <a:ext cx="1655999" cy="1562077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億以上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9D46EEF-10B2-61F1-E777-6F4AD6B5CA12}"/>
              </a:ext>
            </a:extLst>
          </p:cNvPr>
          <p:cNvSpPr/>
          <p:nvPr/>
        </p:nvSpPr>
        <p:spPr>
          <a:xfrm>
            <a:off x="3765000" y="418747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CB6CAA9-3F22-A69D-B1F1-AE8DC0BD817F}"/>
              </a:ext>
            </a:extLst>
          </p:cNvPr>
          <p:cNvSpPr/>
          <p:nvPr/>
        </p:nvSpPr>
        <p:spPr>
          <a:xfrm>
            <a:off x="7392749" y="4187472"/>
            <a:ext cx="1655999" cy="1560281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億未満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E508E2-2185-CC27-E1F9-6882C2935ECC}"/>
              </a:ext>
            </a:extLst>
          </p:cNvPr>
          <p:cNvSpPr/>
          <p:nvPr/>
        </p:nvSpPr>
        <p:spPr>
          <a:xfrm>
            <a:off x="852929" y="2371167"/>
            <a:ext cx="1655999" cy="3384856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SaaS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事業者</a:t>
            </a:r>
            <a:endParaRPr lang="ja-JP" altLang="en-US" sz="1100" b="1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95896BB3-1F84-4507-5EFA-AD8C7791407B}"/>
              </a:ext>
            </a:extLst>
          </p:cNvPr>
          <p:cNvSpPr/>
          <p:nvPr/>
        </p:nvSpPr>
        <p:spPr>
          <a:xfrm>
            <a:off x="628649" y="1772913"/>
            <a:ext cx="2135055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6" name="片側の 2 つの角を丸めた四角形 5">
            <a:extLst>
              <a:ext uri="{FF2B5EF4-FFF2-40B4-BE49-F238E27FC236}">
                <a16:creationId xmlns:a16="http://schemas.microsoft.com/office/drawing/2014/main" id="{F211B33F-6D22-7509-0B6F-15027769D0A4}"/>
              </a:ext>
            </a:extLst>
          </p:cNvPr>
          <p:cNvSpPr/>
          <p:nvPr/>
        </p:nvSpPr>
        <p:spPr>
          <a:xfrm>
            <a:off x="3568472" y="1772913"/>
            <a:ext cx="2767556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20" name="片側の 2 つの角を丸めた四角形 19">
            <a:extLst>
              <a:ext uri="{FF2B5EF4-FFF2-40B4-BE49-F238E27FC236}">
                <a16:creationId xmlns:a16="http://schemas.microsoft.com/office/drawing/2014/main" id="{E8C2600A-977B-5995-4AC7-70816CB04AB1}"/>
              </a:ext>
            </a:extLst>
          </p:cNvPr>
          <p:cNvSpPr/>
          <p:nvPr/>
        </p:nvSpPr>
        <p:spPr>
          <a:xfrm>
            <a:off x="7140795" y="1772913"/>
            <a:ext cx="2135051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82B906-4A63-72BC-0F20-072C7091B667}"/>
              </a:ext>
            </a:extLst>
          </p:cNvPr>
          <p:cNvCxnSpPr>
            <a:cxnSpLocks/>
          </p:cNvCxnSpPr>
          <p:nvPr/>
        </p:nvCxnSpPr>
        <p:spPr>
          <a:xfrm flipH="1">
            <a:off x="2508928" y="5437667"/>
            <a:ext cx="1252499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9551519-C29A-5460-1D7B-AA2E841D3305}"/>
              </a:ext>
            </a:extLst>
          </p:cNvPr>
          <p:cNvCxnSpPr>
            <a:cxnSpLocks/>
          </p:cNvCxnSpPr>
          <p:nvPr/>
        </p:nvCxnSpPr>
        <p:spPr>
          <a:xfrm flipH="1">
            <a:off x="6140250" y="4503943"/>
            <a:ext cx="1252499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D4F065D0-F7C4-6BA2-0BE2-B2836CF2796C}"/>
              </a:ext>
            </a:extLst>
          </p:cNvPr>
          <p:cNvCxnSpPr>
            <a:cxnSpLocks/>
          </p:cNvCxnSpPr>
          <p:nvPr/>
        </p:nvCxnSpPr>
        <p:spPr>
          <a:xfrm flipH="1">
            <a:off x="6140250" y="3622618"/>
            <a:ext cx="1252499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84D0D32-F8E8-391A-BFBF-5A89A510C3A0}"/>
              </a:ext>
            </a:extLst>
          </p:cNvPr>
          <p:cNvCxnSpPr>
            <a:cxnSpLocks/>
          </p:cNvCxnSpPr>
          <p:nvPr/>
        </p:nvCxnSpPr>
        <p:spPr>
          <a:xfrm flipH="1">
            <a:off x="6140250" y="2706758"/>
            <a:ext cx="1252499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カギ線コネクタ 34">
            <a:extLst>
              <a:ext uri="{FF2B5EF4-FFF2-40B4-BE49-F238E27FC236}">
                <a16:creationId xmlns:a16="http://schemas.microsoft.com/office/drawing/2014/main" id="{E7524A19-53E5-2C50-1055-EF2E3B1DC2C0}"/>
              </a:ext>
            </a:extLst>
          </p:cNvPr>
          <p:cNvCxnSpPr>
            <a:cxnSpLocks/>
            <a:stCxn id="19" idx="2"/>
            <a:endCxn id="18" idx="2"/>
          </p:cNvCxnSpPr>
          <p:nvPr/>
        </p:nvCxnSpPr>
        <p:spPr>
          <a:xfrm rot="5400000" flipH="1" flipV="1">
            <a:off x="4946704" y="2481978"/>
            <a:ext cx="8270" cy="6539820"/>
          </a:xfrm>
          <a:prstGeom prst="bentConnector3">
            <a:avLst>
              <a:gd name="adj1" fmla="val -2764208"/>
            </a:avLst>
          </a:prstGeom>
          <a:ln w="38100">
            <a:solidFill>
              <a:schemeClr val="accent6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E8A4667-48C5-4388-76F7-48333C5D1749}"/>
              </a:ext>
            </a:extLst>
          </p:cNvPr>
          <p:cNvCxnSpPr>
            <a:cxnSpLocks/>
            <a:stCxn id="16" idx="2"/>
            <a:endCxn id="49" idx="0"/>
          </p:cNvCxnSpPr>
          <p:nvPr/>
        </p:nvCxnSpPr>
        <p:spPr>
          <a:xfrm>
            <a:off x="4953000" y="4835472"/>
            <a:ext cx="0" cy="264286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D8258C-BD4D-7A2C-34E4-086CD4415C26}"/>
              </a:ext>
            </a:extLst>
          </p:cNvPr>
          <p:cNvCxnSpPr>
            <a:cxnSpLocks/>
          </p:cNvCxnSpPr>
          <p:nvPr/>
        </p:nvCxnSpPr>
        <p:spPr>
          <a:xfrm flipH="1">
            <a:off x="2513250" y="2706758"/>
            <a:ext cx="1251000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D5D06D60-A18A-3023-2D08-2E6D786EA197}"/>
              </a:ext>
            </a:extLst>
          </p:cNvPr>
          <p:cNvCxnSpPr>
            <a:cxnSpLocks/>
          </p:cNvCxnSpPr>
          <p:nvPr/>
        </p:nvCxnSpPr>
        <p:spPr>
          <a:xfrm flipH="1">
            <a:off x="2513250" y="3589867"/>
            <a:ext cx="1250999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49AD5987-87B4-8EBC-118B-5AA1B79E8EE2}"/>
              </a:ext>
            </a:extLst>
          </p:cNvPr>
          <p:cNvCxnSpPr>
            <a:cxnSpLocks/>
          </p:cNvCxnSpPr>
          <p:nvPr/>
        </p:nvCxnSpPr>
        <p:spPr>
          <a:xfrm flipH="1">
            <a:off x="2513250" y="4548020"/>
            <a:ext cx="1250998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41C14ADA-E7E2-EB8A-772F-E8E907803FC3}"/>
              </a:ext>
            </a:extLst>
          </p:cNvPr>
          <p:cNvCxnSpPr>
            <a:cxnSpLocks/>
          </p:cNvCxnSpPr>
          <p:nvPr/>
        </p:nvCxnSpPr>
        <p:spPr>
          <a:xfrm flipH="1">
            <a:off x="6141752" y="5437667"/>
            <a:ext cx="1250997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94ABF85F-EE0A-36A6-455B-EF40C43C87D7}"/>
              </a:ext>
            </a:extLst>
          </p:cNvPr>
          <p:cNvSpPr/>
          <p:nvPr/>
        </p:nvSpPr>
        <p:spPr>
          <a:xfrm>
            <a:off x="3765000" y="3275187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B40A0CC9-E490-1C70-8E5B-3B49DD4D865F}"/>
              </a:ext>
            </a:extLst>
          </p:cNvPr>
          <p:cNvSpPr/>
          <p:nvPr/>
        </p:nvSpPr>
        <p:spPr>
          <a:xfrm>
            <a:off x="3765000" y="236290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・コンサル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SIer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3049D422-99D0-D8B6-566B-9FC7DFC1949B}"/>
              </a:ext>
            </a:extLst>
          </p:cNvPr>
          <p:cNvSpPr/>
          <p:nvPr/>
        </p:nvSpPr>
        <p:spPr>
          <a:xfrm>
            <a:off x="3765000" y="5099758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ja-JP" altLang="en-US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士業・コンサル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7C4BEB44-B0BB-4B5B-4B24-C1500E371220}"/>
              </a:ext>
            </a:extLst>
          </p:cNvPr>
          <p:cNvCxnSpPr>
            <a:cxnSpLocks/>
            <a:stCxn id="48" idx="2"/>
            <a:endCxn id="47" idx="0"/>
          </p:cNvCxnSpPr>
          <p:nvPr/>
        </p:nvCxnSpPr>
        <p:spPr>
          <a:xfrm>
            <a:off x="4953000" y="3010902"/>
            <a:ext cx="0" cy="264285"/>
          </a:xfrm>
          <a:prstGeom prst="straightConnector1">
            <a:avLst/>
          </a:prstGeom>
          <a:ln w="38100">
            <a:solidFill>
              <a:schemeClr val="accent6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Google Shape;97;g253fce19b51_0_0">
            <a:extLst>
              <a:ext uri="{FF2B5EF4-FFF2-40B4-BE49-F238E27FC236}">
                <a16:creationId xmlns:a16="http://schemas.microsoft.com/office/drawing/2014/main" id="{3BE8C940-A0BC-EA92-BDA2-262DF03C1440}"/>
              </a:ext>
            </a:extLst>
          </p:cNvPr>
          <p:cNvSpPr txBox="1"/>
          <p:nvPr/>
        </p:nvSpPr>
        <p:spPr>
          <a:xfrm>
            <a:off x="938324" y="6593787"/>
            <a:ext cx="720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※内容は説明用のダミーのため実態と異なる場合があります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25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B3E221-A2A7-6B54-5DD6-6838DF4DA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主要なプレイヤーの企業名を記載します。</a:t>
            </a:r>
            <a:endParaRPr lang="en-US" altLang="ja-JP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数が多く、中小企業が中心となるプレイヤーについては記載を省略しても良いでしょう。</a:t>
            </a:r>
            <a:endParaRPr lang="ja-JP" altLang="en-US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6C2452A-91FB-70F8-6120-2EDAEA3A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ja-JP" b="1">
                <a:latin typeface="Yu Gothic" panose="020B0400000000000000" pitchFamily="34" charset="-128"/>
                <a:ea typeface="Yu Gothic" panose="020B0400000000000000" pitchFamily="34" charset="-128"/>
              </a:rPr>
              <a:t>主要企業の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記入例（ステップ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3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）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6265D60-C241-23D6-768B-4B8809CF348F}"/>
              </a:ext>
            </a:extLst>
          </p:cNvPr>
          <p:cNvSpPr/>
          <p:nvPr/>
        </p:nvSpPr>
        <p:spPr>
          <a:xfrm>
            <a:off x="62865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25236C9-CA60-F636-A86B-C9BCC702F44F}"/>
              </a:ext>
            </a:extLst>
          </p:cNvPr>
          <p:cNvSpPr/>
          <p:nvPr/>
        </p:nvSpPr>
        <p:spPr>
          <a:xfrm>
            <a:off x="3564028" y="1772519"/>
            <a:ext cx="2772000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18C81490-4B85-D659-F728-CED989D01A35}"/>
              </a:ext>
            </a:extLst>
          </p:cNvPr>
          <p:cNvSpPr/>
          <p:nvPr/>
        </p:nvSpPr>
        <p:spPr>
          <a:xfrm>
            <a:off x="713690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219B730-7158-2AEA-DBFB-82FD84E8C186}"/>
              </a:ext>
            </a:extLst>
          </p:cNvPr>
          <p:cNvSpPr/>
          <p:nvPr/>
        </p:nvSpPr>
        <p:spPr>
          <a:xfrm>
            <a:off x="7418350" y="2373809"/>
            <a:ext cx="1655999" cy="1562077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億以上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9D46EEF-10B2-61F1-E777-6F4AD6B5CA12}"/>
              </a:ext>
            </a:extLst>
          </p:cNvPr>
          <p:cNvSpPr/>
          <p:nvPr/>
        </p:nvSpPr>
        <p:spPr>
          <a:xfrm>
            <a:off x="3765000" y="418747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CB6CAA9-3F22-A69D-B1F1-AE8DC0BD817F}"/>
              </a:ext>
            </a:extLst>
          </p:cNvPr>
          <p:cNvSpPr/>
          <p:nvPr/>
        </p:nvSpPr>
        <p:spPr>
          <a:xfrm>
            <a:off x="7418350" y="4200171"/>
            <a:ext cx="1655999" cy="1560281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億未満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E508E2-2185-CC27-E1F9-6882C2935ECC}"/>
              </a:ext>
            </a:extLst>
          </p:cNvPr>
          <p:cNvSpPr/>
          <p:nvPr/>
        </p:nvSpPr>
        <p:spPr>
          <a:xfrm>
            <a:off x="852929" y="2369246"/>
            <a:ext cx="1655999" cy="3384856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SaaS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事業者</a:t>
            </a:r>
            <a:endParaRPr lang="ja-JP" altLang="en-US" sz="1100" b="1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95896BB3-1F84-4507-5EFA-AD8C7791407B}"/>
              </a:ext>
            </a:extLst>
          </p:cNvPr>
          <p:cNvSpPr/>
          <p:nvPr/>
        </p:nvSpPr>
        <p:spPr>
          <a:xfrm>
            <a:off x="628649" y="1772913"/>
            <a:ext cx="2135055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6" name="片側の 2 つの角を丸めた四角形 5">
            <a:extLst>
              <a:ext uri="{FF2B5EF4-FFF2-40B4-BE49-F238E27FC236}">
                <a16:creationId xmlns:a16="http://schemas.microsoft.com/office/drawing/2014/main" id="{F211B33F-6D22-7509-0B6F-15027769D0A4}"/>
              </a:ext>
            </a:extLst>
          </p:cNvPr>
          <p:cNvSpPr/>
          <p:nvPr/>
        </p:nvSpPr>
        <p:spPr>
          <a:xfrm>
            <a:off x="3568472" y="1772913"/>
            <a:ext cx="2767556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20" name="片側の 2 つの角を丸めた四角形 19">
            <a:extLst>
              <a:ext uri="{FF2B5EF4-FFF2-40B4-BE49-F238E27FC236}">
                <a16:creationId xmlns:a16="http://schemas.microsoft.com/office/drawing/2014/main" id="{E8C2600A-977B-5995-4AC7-70816CB04AB1}"/>
              </a:ext>
            </a:extLst>
          </p:cNvPr>
          <p:cNvSpPr/>
          <p:nvPr/>
        </p:nvSpPr>
        <p:spPr>
          <a:xfrm>
            <a:off x="7140795" y="1772913"/>
            <a:ext cx="2135051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82B906-4A63-72BC-0F20-072C7091B667}"/>
              </a:ext>
            </a:extLst>
          </p:cNvPr>
          <p:cNvCxnSpPr>
            <a:cxnSpLocks/>
          </p:cNvCxnSpPr>
          <p:nvPr/>
        </p:nvCxnSpPr>
        <p:spPr>
          <a:xfrm flipH="1">
            <a:off x="2501239" y="5426508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9551519-C29A-5460-1D7B-AA2E841D3305}"/>
              </a:ext>
            </a:extLst>
          </p:cNvPr>
          <p:cNvCxnSpPr>
            <a:cxnSpLocks/>
          </p:cNvCxnSpPr>
          <p:nvPr/>
        </p:nvCxnSpPr>
        <p:spPr>
          <a:xfrm flipH="1">
            <a:off x="6140250" y="4503943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D4F065D0-F7C4-6BA2-0BE2-B2836CF2796C}"/>
              </a:ext>
            </a:extLst>
          </p:cNvPr>
          <p:cNvCxnSpPr>
            <a:cxnSpLocks/>
          </p:cNvCxnSpPr>
          <p:nvPr/>
        </p:nvCxnSpPr>
        <p:spPr>
          <a:xfrm flipH="1">
            <a:off x="6140250" y="3622618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84D0D32-F8E8-391A-BFBF-5A89A510C3A0}"/>
              </a:ext>
            </a:extLst>
          </p:cNvPr>
          <p:cNvCxnSpPr>
            <a:cxnSpLocks/>
          </p:cNvCxnSpPr>
          <p:nvPr/>
        </p:nvCxnSpPr>
        <p:spPr>
          <a:xfrm flipH="1">
            <a:off x="6140250" y="2706758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カギ線コネクタ 34">
            <a:extLst>
              <a:ext uri="{FF2B5EF4-FFF2-40B4-BE49-F238E27FC236}">
                <a16:creationId xmlns:a16="http://schemas.microsoft.com/office/drawing/2014/main" id="{E7524A19-53E5-2C50-1055-EF2E3B1DC2C0}"/>
              </a:ext>
            </a:extLst>
          </p:cNvPr>
          <p:cNvCxnSpPr>
            <a:cxnSpLocks/>
            <a:stCxn id="19" idx="2"/>
            <a:endCxn id="18" idx="2"/>
          </p:cNvCxnSpPr>
          <p:nvPr/>
        </p:nvCxnSpPr>
        <p:spPr>
          <a:xfrm rot="16200000" flipH="1">
            <a:off x="4960464" y="2474566"/>
            <a:ext cx="6350" cy="6565421"/>
          </a:xfrm>
          <a:prstGeom prst="bentConnector3">
            <a:avLst>
              <a:gd name="adj1" fmla="val 3700000"/>
            </a:avLst>
          </a:prstGeom>
          <a:ln w="38100">
            <a:solidFill>
              <a:schemeClr val="accent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E8A4667-48C5-4388-76F7-48333C5D1749}"/>
              </a:ext>
            </a:extLst>
          </p:cNvPr>
          <p:cNvCxnSpPr>
            <a:cxnSpLocks/>
            <a:stCxn id="16" idx="2"/>
            <a:endCxn id="49" idx="0"/>
          </p:cNvCxnSpPr>
          <p:nvPr/>
        </p:nvCxnSpPr>
        <p:spPr>
          <a:xfrm>
            <a:off x="4953000" y="4835472"/>
            <a:ext cx="0" cy="264286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D8258C-BD4D-7A2C-34E4-086CD4415C26}"/>
              </a:ext>
            </a:extLst>
          </p:cNvPr>
          <p:cNvCxnSpPr>
            <a:cxnSpLocks/>
          </p:cNvCxnSpPr>
          <p:nvPr/>
        </p:nvCxnSpPr>
        <p:spPr>
          <a:xfrm flipH="1">
            <a:off x="2513250" y="2706758"/>
            <a:ext cx="1251000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D5D06D60-A18A-3023-2D08-2E6D786EA197}"/>
              </a:ext>
            </a:extLst>
          </p:cNvPr>
          <p:cNvCxnSpPr>
            <a:cxnSpLocks/>
          </p:cNvCxnSpPr>
          <p:nvPr/>
        </p:nvCxnSpPr>
        <p:spPr>
          <a:xfrm flipH="1">
            <a:off x="2513250" y="3589867"/>
            <a:ext cx="12509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49AD5987-87B4-8EBC-118B-5AA1B79E8EE2}"/>
              </a:ext>
            </a:extLst>
          </p:cNvPr>
          <p:cNvCxnSpPr>
            <a:cxnSpLocks/>
          </p:cNvCxnSpPr>
          <p:nvPr/>
        </p:nvCxnSpPr>
        <p:spPr>
          <a:xfrm flipH="1">
            <a:off x="2513250" y="4548020"/>
            <a:ext cx="1250998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41C14ADA-E7E2-EB8A-772F-E8E907803FC3}"/>
              </a:ext>
            </a:extLst>
          </p:cNvPr>
          <p:cNvCxnSpPr>
            <a:cxnSpLocks/>
          </p:cNvCxnSpPr>
          <p:nvPr/>
        </p:nvCxnSpPr>
        <p:spPr>
          <a:xfrm flipH="1">
            <a:off x="6146333" y="5412179"/>
            <a:ext cx="1250997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94ABF85F-EE0A-36A6-455B-EF40C43C87D7}"/>
              </a:ext>
            </a:extLst>
          </p:cNvPr>
          <p:cNvSpPr/>
          <p:nvPr/>
        </p:nvSpPr>
        <p:spPr>
          <a:xfrm>
            <a:off x="3765000" y="3275187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B40A0CC9-E490-1C70-8E5B-3B49DD4D865F}"/>
              </a:ext>
            </a:extLst>
          </p:cNvPr>
          <p:cNvSpPr/>
          <p:nvPr/>
        </p:nvSpPr>
        <p:spPr>
          <a:xfrm>
            <a:off x="3765000" y="236290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・コンサル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SIer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3049D422-99D0-D8B6-566B-9FC7DFC1949B}"/>
              </a:ext>
            </a:extLst>
          </p:cNvPr>
          <p:cNvSpPr/>
          <p:nvPr/>
        </p:nvSpPr>
        <p:spPr>
          <a:xfrm>
            <a:off x="3765000" y="5099758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士業・コンサル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ja-JP" altLang="en-US" sz="105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中小企業多数（省略）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7C4BEB44-B0BB-4B5B-4B24-C1500E371220}"/>
              </a:ext>
            </a:extLst>
          </p:cNvPr>
          <p:cNvCxnSpPr>
            <a:cxnSpLocks/>
            <a:stCxn id="48" idx="2"/>
            <a:endCxn id="47" idx="0"/>
          </p:cNvCxnSpPr>
          <p:nvPr/>
        </p:nvCxnSpPr>
        <p:spPr>
          <a:xfrm>
            <a:off x="4953000" y="3010902"/>
            <a:ext cx="0" cy="264285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Google Shape;97;g253fce19b51_0_0">
            <a:extLst>
              <a:ext uri="{FF2B5EF4-FFF2-40B4-BE49-F238E27FC236}">
                <a16:creationId xmlns:a16="http://schemas.microsoft.com/office/drawing/2014/main" id="{A69C070A-4670-E43C-6ECA-661FC34BCE74}"/>
              </a:ext>
            </a:extLst>
          </p:cNvPr>
          <p:cNvSpPr txBox="1"/>
          <p:nvPr/>
        </p:nvSpPr>
        <p:spPr>
          <a:xfrm>
            <a:off x="938324" y="6593787"/>
            <a:ext cx="720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※内容は説明用のダミーのため実態と異なる場合があります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593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B3E221-A2A7-6B54-5DD6-6838DF4DA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各プレイヤー経由の売上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円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または売上比率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％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を記載し、</a:t>
            </a:r>
            <a:r>
              <a:rPr lang="ja-JP" altLang="en-US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有力なチャネルを可視化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しましょう。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矢印の太さやプレイヤーの色を調整し、注力先がわかるように記載します。</a:t>
            </a:r>
            <a:endParaRPr lang="ja-JP" altLang="en-US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6C2452A-91FB-70F8-6120-2EDAEA3A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売上高・売上比率の記入例（ステップ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4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）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6265D60-C241-23D6-768B-4B8809CF348F}"/>
              </a:ext>
            </a:extLst>
          </p:cNvPr>
          <p:cNvSpPr/>
          <p:nvPr/>
        </p:nvSpPr>
        <p:spPr>
          <a:xfrm>
            <a:off x="62865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C25236C9-CA60-F636-A86B-C9BCC702F44F}"/>
              </a:ext>
            </a:extLst>
          </p:cNvPr>
          <p:cNvSpPr/>
          <p:nvPr/>
        </p:nvSpPr>
        <p:spPr>
          <a:xfrm>
            <a:off x="3564028" y="1772519"/>
            <a:ext cx="2772000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18C81490-4B85-D659-F728-CED989D01A35}"/>
              </a:ext>
            </a:extLst>
          </p:cNvPr>
          <p:cNvSpPr/>
          <p:nvPr/>
        </p:nvSpPr>
        <p:spPr>
          <a:xfrm>
            <a:off x="7136901" y="1772519"/>
            <a:ext cx="2138947" cy="4392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219B730-7158-2AEA-DBFB-82FD84E8C186}"/>
              </a:ext>
            </a:extLst>
          </p:cNvPr>
          <p:cNvSpPr/>
          <p:nvPr/>
        </p:nvSpPr>
        <p:spPr>
          <a:xfrm>
            <a:off x="7393525" y="2361109"/>
            <a:ext cx="1655999" cy="1562077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億以上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9D46EEF-10B2-61F1-E777-6F4AD6B5CA12}"/>
              </a:ext>
            </a:extLst>
          </p:cNvPr>
          <p:cNvSpPr/>
          <p:nvPr/>
        </p:nvSpPr>
        <p:spPr>
          <a:xfrm>
            <a:off x="3765000" y="418747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CB6CAA9-3F22-A69D-B1F1-AE8DC0BD817F}"/>
              </a:ext>
            </a:extLst>
          </p:cNvPr>
          <p:cNvSpPr/>
          <p:nvPr/>
        </p:nvSpPr>
        <p:spPr>
          <a:xfrm>
            <a:off x="7393525" y="4187471"/>
            <a:ext cx="1655999" cy="1560281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年商</a:t>
            </a:r>
            <a:r>
              <a:rPr lang="en" altLang="ja-JP" sz="12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xxx</a:t>
            </a:r>
            <a:r>
              <a:rPr lang="ja-JP" altLang="en-US" sz="12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億未満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E508E2-2185-CC27-E1F9-6882C2935ECC}"/>
              </a:ext>
            </a:extLst>
          </p:cNvPr>
          <p:cNvSpPr/>
          <p:nvPr/>
        </p:nvSpPr>
        <p:spPr>
          <a:xfrm>
            <a:off x="854248" y="2361109"/>
            <a:ext cx="1655999" cy="3384856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SaaS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事業者</a:t>
            </a:r>
            <a:endParaRPr lang="ja-JP" altLang="en-US" sz="1100" b="1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95896BB3-1F84-4507-5EFA-AD8C7791407B}"/>
              </a:ext>
            </a:extLst>
          </p:cNvPr>
          <p:cNvSpPr/>
          <p:nvPr/>
        </p:nvSpPr>
        <p:spPr>
          <a:xfrm>
            <a:off x="628649" y="1772913"/>
            <a:ext cx="2135055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6" name="片側の 2 つの角を丸めた四角形 5">
            <a:extLst>
              <a:ext uri="{FF2B5EF4-FFF2-40B4-BE49-F238E27FC236}">
                <a16:creationId xmlns:a16="http://schemas.microsoft.com/office/drawing/2014/main" id="{F211B33F-6D22-7509-0B6F-15027769D0A4}"/>
              </a:ext>
            </a:extLst>
          </p:cNvPr>
          <p:cNvSpPr/>
          <p:nvPr/>
        </p:nvSpPr>
        <p:spPr>
          <a:xfrm>
            <a:off x="3568472" y="1772913"/>
            <a:ext cx="2767556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20" name="片側の 2 つの角を丸めた四角形 19">
            <a:extLst>
              <a:ext uri="{FF2B5EF4-FFF2-40B4-BE49-F238E27FC236}">
                <a16:creationId xmlns:a16="http://schemas.microsoft.com/office/drawing/2014/main" id="{E8C2600A-977B-5995-4AC7-70816CB04AB1}"/>
              </a:ext>
            </a:extLst>
          </p:cNvPr>
          <p:cNvSpPr/>
          <p:nvPr/>
        </p:nvSpPr>
        <p:spPr>
          <a:xfrm>
            <a:off x="7140795" y="1772913"/>
            <a:ext cx="2135051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82B906-4A63-72BC-0F20-072C7091B667}"/>
              </a:ext>
            </a:extLst>
          </p:cNvPr>
          <p:cNvCxnSpPr>
            <a:cxnSpLocks/>
          </p:cNvCxnSpPr>
          <p:nvPr/>
        </p:nvCxnSpPr>
        <p:spPr>
          <a:xfrm flipH="1">
            <a:off x="2510247" y="5410641"/>
            <a:ext cx="1252499" cy="0"/>
          </a:xfrm>
          <a:prstGeom prst="straightConnector1">
            <a:avLst/>
          </a:prstGeom>
          <a:ln w="76200" cap="rnd">
            <a:solidFill>
              <a:schemeClr val="accent6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9551519-C29A-5460-1D7B-AA2E841D3305}"/>
              </a:ext>
            </a:extLst>
          </p:cNvPr>
          <p:cNvCxnSpPr>
            <a:cxnSpLocks/>
          </p:cNvCxnSpPr>
          <p:nvPr/>
        </p:nvCxnSpPr>
        <p:spPr>
          <a:xfrm flipH="1">
            <a:off x="2510247" y="4508448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D4F065D0-F7C4-6BA2-0BE2-B2836CF2796C}"/>
              </a:ext>
            </a:extLst>
          </p:cNvPr>
          <p:cNvCxnSpPr>
            <a:cxnSpLocks/>
          </p:cNvCxnSpPr>
          <p:nvPr/>
        </p:nvCxnSpPr>
        <p:spPr>
          <a:xfrm flipH="1">
            <a:off x="2510247" y="3627123"/>
            <a:ext cx="1252499" cy="0"/>
          </a:xfrm>
          <a:prstGeom prst="straightConnector1">
            <a:avLst/>
          </a:prstGeom>
          <a:ln w="1143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84D0D32-F8E8-391A-BFBF-5A89A510C3A0}"/>
              </a:ext>
            </a:extLst>
          </p:cNvPr>
          <p:cNvCxnSpPr>
            <a:cxnSpLocks/>
          </p:cNvCxnSpPr>
          <p:nvPr/>
        </p:nvCxnSpPr>
        <p:spPr>
          <a:xfrm flipH="1">
            <a:off x="2510247" y="2711263"/>
            <a:ext cx="1252499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カギ線コネクタ 34">
            <a:extLst>
              <a:ext uri="{FF2B5EF4-FFF2-40B4-BE49-F238E27FC236}">
                <a16:creationId xmlns:a16="http://schemas.microsoft.com/office/drawing/2014/main" id="{E7524A19-53E5-2C50-1055-EF2E3B1DC2C0}"/>
              </a:ext>
            </a:extLst>
          </p:cNvPr>
          <p:cNvCxnSpPr>
            <a:cxnSpLocks/>
            <a:stCxn id="19" idx="2"/>
            <a:endCxn id="18" idx="2"/>
          </p:cNvCxnSpPr>
          <p:nvPr/>
        </p:nvCxnSpPr>
        <p:spPr>
          <a:xfrm rot="16200000" flipH="1">
            <a:off x="4938448" y="2487951"/>
            <a:ext cx="3600" cy="6516000"/>
          </a:xfrm>
          <a:prstGeom prst="bentConnector3">
            <a:avLst>
              <a:gd name="adj1" fmla="val 12892389"/>
            </a:avLst>
          </a:prstGeom>
          <a:ln w="101600">
            <a:solidFill>
              <a:schemeClr val="accent1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E8A4667-48C5-4388-76F7-48333C5D1749}"/>
              </a:ext>
            </a:extLst>
          </p:cNvPr>
          <p:cNvCxnSpPr>
            <a:cxnSpLocks/>
            <a:stCxn id="16" idx="2"/>
            <a:endCxn id="49" idx="0"/>
          </p:cNvCxnSpPr>
          <p:nvPr/>
        </p:nvCxnSpPr>
        <p:spPr>
          <a:xfrm>
            <a:off x="4953000" y="4835472"/>
            <a:ext cx="0" cy="264286"/>
          </a:xfrm>
          <a:prstGeom prst="straightConnector1">
            <a:avLst/>
          </a:prstGeom>
          <a:ln w="25400">
            <a:solidFill>
              <a:schemeClr val="accent1"/>
            </a:solidFill>
            <a:prstDash val="solid"/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D8258C-BD4D-7A2C-34E4-086CD4415C26}"/>
              </a:ext>
            </a:extLst>
          </p:cNvPr>
          <p:cNvCxnSpPr>
            <a:cxnSpLocks/>
          </p:cNvCxnSpPr>
          <p:nvPr/>
        </p:nvCxnSpPr>
        <p:spPr>
          <a:xfrm flipH="1">
            <a:off x="6128797" y="2706758"/>
            <a:ext cx="1251000" cy="0"/>
          </a:xfrm>
          <a:prstGeom prst="straightConnector1">
            <a:avLst/>
          </a:prstGeom>
          <a:ln w="1143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49AD5987-87B4-8EBC-118B-5AA1B79E8EE2}"/>
              </a:ext>
            </a:extLst>
          </p:cNvPr>
          <p:cNvCxnSpPr>
            <a:cxnSpLocks/>
          </p:cNvCxnSpPr>
          <p:nvPr/>
        </p:nvCxnSpPr>
        <p:spPr>
          <a:xfrm flipH="1">
            <a:off x="6128797" y="4548020"/>
            <a:ext cx="1250998" cy="0"/>
          </a:xfrm>
          <a:prstGeom prst="straightConnector1">
            <a:avLst/>
          </a:prstGeom>
          <a:ln w="635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41C14ADA-E7E2-EB8A-772F-E8E907803FC3}"/>
              </a:ext>
            </a:extLst>
          </p:cNvPr>
          <p:cNvCxnSpPr>
            <a:cxnSpLocks/>
          </p:cNvCxnSpPr>
          <p:nvPr/>
        </p:nvCxnSpPr>
        <p:spPr>
          <a:xfrm flipH="1">
            <a:off x="6128797" y="5401669"/>
            <a:ext cx="1250997" cy="0"/>
          </a:xfrm>
          <a:prstGeom prst="straightConnector1">
            <a:avLst/>
          </a:prstGeom>
          <a:ln w="50800">
            <a:solidFill>
              <a:schemeClr val="accent1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94ABF85F-EE0A-36A6-455B-EF40C43C87D7}"/>
              </a:ext>
            </a:extLst>
          </p:cNvPr>
          <p:cNvSpPr/>
          <p:nvPr/>
        </p:nvSpPr>
        <p:spPr>
          <a:xfrm>
            <a:off x="3765000" y="3275187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商社</a:t>
            </a:r>
            <a:endParaRPr lang="en-US" altLang="ja-JP" b="1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B40A0CC9-E490-1C70-8E5B-3B49DD4D865F}"/>
              </a:ext>
            </a:extLst>
          </p:cNvPr>
          <p:cNvSpPr/>
          <p:nvPr/>
        </p:nvSpPr>
        <p:spPr>
          <a:xfrm>
            <a:off x="3765000" y="2362902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IT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・コンサル</a:t>
            </a: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SIer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○○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社</a:t>
            </a:r>
            <a:r>
              <a:rPr lang="en-US" altLang="ja-JP" sz="105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3049D422-99D0-D8B6-566B-9FC7DFC1949B}"/>
              </a:ext>
            </a:extLst>
          </p:cNvPr>
          <p:cNvSpPr/>
          <p:nvPr/>
        </p:nvSpPr>
        <p:spPr>
          <a:xfrm>
            <a:off x="3765000" y="5099758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士業・コンサル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sz="105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中小企業多数（省略）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7C4BEB44-B0BB-4B5B-4B24-C1500E371220}"/>
              </a:ext>
            </a:extLst>
          </p:cNvPr>
          <p:cNvCxnSpPr>
            <a:cxnSpLocks/>
          </p:cNvCxnSpPr>
          <p:nvPr/>
        </p:nvCxnSpPr>
        <p:spPr>
          <a:xfrm>
            <a:off x="4953000" y="2916311"/>
            <a:ext cx="0" cy="360000"/>
          </a:xfrm>
          <a:prstGeom prst="straightConnector1">
            <a:avLst/>
          </a:prstGeom>
          <a:ln w="889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1D06F46-5FF2-F9D4-D004-1C1C2E283B52}"/>
              </a:ext>
            </a:extLst>
          </p:cNvPr>
          <p:cNvSpPr txBox="1"/>
          <p:nvPr/>
        </p:nvSpPr>
        <p:spPr>
          <a:xfrm flipH="1">
            <a:off x="6468244" y="2466554"/>
            <a:ext cx="453628" cy="52570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</a:p>
          <a:p>
            <a:pPr algn="ctr"/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or</a:t>
            </a:r>
          </a:p>
          <a:p>
            <a:pPr algn="ctr"/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％</a:t>
            </a:r>
            <a:endParaRPr kumimoji="1" lang="en-US" altLang="ja-JP" sz="1100" b="1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962E4B-BF36-CB0C-5F0C-02CD5660806A}"/>
              </a:ext>
            </a:extLst>
          </p:cNvPr>
          <p:cNvSpPr txBox="1"/>
          <p:nvPr/>
        </p:nvSpPr>
        <p:spPr>
          <a:xfrm flipH="1">
            <a:off x="6468244" y="4286965"/>
            <a:ext cx="453628" cy="52570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</a:p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or</a:t>
            </a:r>
          </a:p>
          <a:p>
            <a:pPr algn="ctr"/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％</a:t>
            </a:r>
            <a:endParaRPr kumimoji="1" lang="en-US" altLang="ja-JP" sz="11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87F781A-7C70-54D1-2CEC-C72342B410DB}"/>
              </a:ext>
            </a:extLst>
          </p:cNvPr>
          <p:cNvSpPr txBox="1"/>
          <p:nvPr/>
        </p:nvSpPr>
        <p:spPr>
          <a:xfrm flipH="1">
            <a:off x="6474486" y="5132994"/>
            <a:ext cx="453628" cy="52570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</a:p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or</a:t>
            </a:r>
          </a:p>
          <a:p>
            <a:pPr algn="ctr"/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％</a:t>
            </a:r>
            <a:endParaRPr kumimoji="1" lang="en-US" altLang="ja-JP" sz="11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7018040-E9AD-6A54-CAE6-4AF815C73991}"/>
              </a:ext>
            </a:extLst>
          </p:cNvPr>
          <p:cNvSpPr txBox="1"/>
          <p:nvPr/>
        </p:nvSpPr>
        <p:spPr>
          <a:xfrm>
            <a:off x="6468244" y="5888313"/>
            <a:ext cx="453628" cy="52570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</a:p>
          <a:p>
            <a:pPr algn="ctr"/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or</a:t>
            </a:r>
          </a:p>
          <a:p>
            <a:pPr algn="ctr"/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kumimoji="1" lang="en-US" altLang="ja-JP" sz="11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％</a:t>
            </a:r>
            <a:endParaRPr kumimoji="1" lang="en-US" altLang="ja-JP" sz="11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6" name="Google Shape;97;g253fce19b51_0_0">
            <a:extLst>
              <a:ext uri="{FF2B5EF4-FFF2-40B4-BE49-F238E27FC236}">
                <a16:creationId xmlns:a16="http://schemas.microsoft.com/office/drawing/2014/main" id="{4663C7B2-137D-0B73-7FA5-E8F3B86FD741}"/>
              </a:ext>
            </a:extLst>
          </p:cNvPr>
          <p:cNvSpPr txBox="1"/>
          <p:nvPr/>
        </p:nvSpPr>
        <p:spPr>
          <a:xfrm>
            <a:off x="938324" y="6593787"/>
            <a:ext cx="7200000" cy="195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</a:t>
            </a:r>
            <a:r>
              <a:rPr lang="ja-JP" altLang="en-US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す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BDD4547-EF8C-07D2-B3F3-90B9A35EA57D}"/>
              </a:ext>
            </a:extLst>
          </p:cNvPr>
          <p:cNvCxnSpPr>
            <a:cxnSpLocks/>
          </p:cNvCxnSpPr>
          <p:nvPr/>
        </p:nvCxnSpPr>
        <p:spPr>
          <a:xfrm flipH="1">
            <a:off x="6123542" y="3584370"/>
            <a:ext cx="1251000" cy="0"/>
          </a:xfrm>
          <a:prstGeom prst="straightConnector1">
            <a:avLst/>
          </a:prstGeom>
          <a:ln w="88900">
            <a:solidFill>
              <a:schemeClr val="accent6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982E9-C984-2F00-5312-E7DF322DE7A1}"/>
              </a:ext>
            </a:extLst>
          </p:cNvPr>
          <p:cNvSpPr txBox="1"/>
          <p:nvPr/>
        </p:nvSpPr>
        <p:spPr>
          <a:xfrm flipH="1">
            <a:off x="6452479" y="3344166"/>
            <a:ext cx="453628" cy="525709"/>
          </a:xfrm>
          <a:prstGeom prst="rect">
            <a:avLst/>
          </a:prstGeom>
          <a:solidFill>
            <a:schemeClr val="lt1"/>
          </a:solidFill>
        </p:spPr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億円</a:t>
            </a:r>
          </a:p>
          <a:p>
            <a:pPr algn="ctr"/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or</a:t>
            </a:r>
          </a:p>
          <a:p>
            <a:pPr algn="ctr"/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kumimoji="1" lang="en-US" altLang="ja-JP" sz="1100" b="1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○</a:t>
            </a:r>
            <a:r>
              <a:rPr kumimoji="1" lang="ja-JP" altLang="en-US" sz="1100" b="1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％</a:t>
            </a:r>
            <a:endParaRPr kumimoji="1" lang="en-US" altLang="ja-JP" sz="1100" b="1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58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5de7733167_0_7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400" cy="3849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Yu Gothic" panose="020B0400000000000000" pitchFamily="34" charset="-128"/>
                <a:ea typeface="Yu Gothic" panose="020B0400000000000000" pitchFamily="34" charset="-128"/>
              </a:rPr>
              <a:t>サンプル：AWS</a:t>
            </a:r>
            <a:r>
              <a:rPr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の商流図</a:t>
            </a:r>
            <a:endParaRPr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C2334B27-413E-2423-54BB-2B076845FDD0}"/>
              </a:ext>
            </a:extLst>
          </p:cNvPr>
          <p:cNvSpPr/>
          <p:nvPr/>
        </p:nvSpPr>
        <p:spPr>
          <a:xfrm>
            <a:off x="628651" y="1804623"/>
            <a:ext cx="2138947" cy="3780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B7329EF7-2247-0946-73DA-1B177F0ACDD0}"/>
              </a:ext>
            </a:extLst>
          </p:cNvPr>
          <p:cNvSpPr/>
          <p:nvPr/>
        </p:nvSpPr>
        <p:spPr>
          <a:xfrm>
            <a:off x="3564028" y="1804623"/>
            <a:ext cx="2772000" cy="3780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EB9DE592-7546-0F8C-7E3A-3A72278BCF84}"/>
              </a:ext>
            </a:extLst>
          </p:cNvPr>
          <p:cNvSpPr/>
          <p:nvPr/>
        </p:nvSpPr>
        <p:spPr>
          <a:xfrm>
            <a:off x="7136901" y="1804622"/>
            <a:ext cx="2138947" cy="3744000"/>
          </a:xfrm>
          <a:prstGeom prst="roundRect">
            <a:avLst>
              <a:gd name="adj" fmla="val 3059"/>
            </a:avLst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DEF89E2E-FFF7-51C0-F557-2DA4C3BD3486}"/>
              </a:ext>
            </a:extLst>
          </p:cNvPr>
          <p:cNvSpPr/>
          <p:nvPr/>
        </p:nvSpPr>
        <p:spPr>
          <a:xfrm>
            <a:off x="7412627" y="2399564"/>
            <a:ext cx="1655999" cy="1332000"/>
          </a:xfrm>
          <a:prstGeom prst="roundRect">
            <a:avLst>
              <a:gd name="adj" fmla="val 427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大手製造業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E2C3AACA-3441-3A7E-34B1-F587498E22BD}"/>
              </a:ext>
            </a:extLst>
          </p:cNvPr>
          <p:cNvSpPr/>
          <p:nvPr/>
        </p:nvSpPr>
        <p:spPr>
          <a:xfrm>
            <a:off x="7412627" y="3968564"/>
            <a:ext cx="1655999" cy="1332000"/>
          </a:xfrm>
          <a:prstGeom prst="roundRect">
            <a:avLst>
              <a:gd name="adj" fmla="val 4956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FinTech</a:t>
            </a: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系</a:t>
            </a: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スタートアップ</a:t>
            </a:r>
          </a:p>
        </p:txBody>
      </p:sp>
      <p:sp>
        <p:nvSpPr>
          <p:cNvPr id="13" name="片側の 2 つの角を丸めた四角形 12">
            <a:extLst>
              <a:ext uri="{FF2B5EF4-FFF2-40B4-BE49-F238E27FC236}">
                <a16:creationId xmlns:a16="http://schemas.microsoft.com/office/drawing/2014/main" id="{B045A23E-5BF6-C0FC-9FC0-15220B151045}"/>
              </a:ext>
            </a:extLst>
          </p:cNvPr>
          <p:cNvSpPr/>
          <p:nvPr/>
        </p:nvSpPr>
        <p:spPr>
          <a:xfrm>
            <a:off x="628649" y="1805017"/>
            <a:ext cx="2135055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自社</a:t>
            </a:r>
          </a:p>
        </p:txBody>
      </p:sp>
      <p:sp>
        <p:nvSpPr>
          <p:cNvPr id="14" name="片側の 2 つの角を丸めた四角形 13">
            <a:extLst>
              <a:ext uri="{FF2B5EF4-FFF2-40B4-BE49-F238E27FC236}">
                <a16:creationId xmlns:a16="http://schemas.microsoft.com/office/drawing/2014/main" id="{5DC11D18-9853-3E70-7C55-B9A5C8567768}"/>
              </a:ext>
            </a:extLst>
          </p:cNvPr>
          <p:cNvSpPr/>
          <p:nvPr/>
        </p:nvSpPr>
        <p:spPr>
          <a:xfrm>
            <a:off x="3568472" y="1805017"/>
            <a:ext cx="2767556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中間プレイヤー</a:t>
            </a:r>
          </a:p>
        </p:txBody>
      </p:sp>
      <p:sp>
        <p:nvSpPr>
          <p:cNvPr id="15" name="片側の 2 つの角を丸めた四角形 14">
            <a:extLst>
              <a:ext uri="{FF2B5EF4-FFF2-40B4-BE49-F238E27FC236}">
                <a16:creationId xmlns:a16="http://schemas.microsoft.com/office/drawing/2014/main" id="{7D0EE0F9-F254-DC90-C63C-AC8AE78D1700}"/>
              </a:ext>
            </a:extLst>
          </p:cNvPr>
          <p:cNvSpPr/>
          <p:nvPr/>
        </p:nvSpPr>
        <p:spPr>
          <a:xfrm>
            <a:off x="7140795" y="1805017"/>
            <a:ext cx="2135051" cy="396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エンドユーザー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333B3E2-E4ED-352E-8368-BE49F6AF1D21}"/>
              </a:ext>
            </a:extLst>
          </p:cNvPr>
          <p:cNvCxnSpPr>
            <a:cxnSpLocks/>
          </p:cNvCxnSpPr>
          <p:nvPr/>
        </p:nvCxnSpPr>
        <p:spPr>
          <a:xfrm flipH="1">
            <a:off x="2512501" y="4780274"/>
            <a:ext cx="1252499" cy="0"/>
          </a:xfrm>
          <a:prstGeom prst="straightConnector1">
            <a:avLst/>
          </a:prstGeom>
          <a:ln w="63500">
            <a:solidFill>
              <a:srgbClr val="46BDCA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FBD7821-35A1-879A-D71A-24F0B86CCA39}"/>
              </a:ext>
            </a:extLst>
          </p:cNvPr>
          <p:cNvCxnSpPr>
            <a:cxnSpLocks/>
          </p:cNvCxnSpPr>
          <p:nvPr/>
        </p:nvCxnSpPr>
        <p:spPr>
          <a:xfrm flipH="1">
            <a:off x="2512501" y="3644783"/>
            <a:ext cx="1252499" cy="0"/>
          </a:xfrm>
          <a:prstGeom prst="straightConnector1">
            <a:avLst/>
          </a:prstGeom>
          <a:ln w="63500">
            <a:solidFill>
              <a:srgbClr val="46BDCA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57E4D37-BA4B-94D2-C282-FF7DAF47ACB3}"/>
              </a:ext>
            </a:extLst>
          </p:cNvPr>
          <p:cNvCxnSpPr>
            <a:cxnSpLocks/>
          </p:cNvCxnSpPr>
          <p:nvPr/>
        </p:nvCxnSpPr>
        <p:spPr>
          <a:xfrm flipH="1">
            <a:off x="2512501" y="2728923"/>
            <a:ext cx="1252499" cy="0"/>
          </a:xfrm>
          <a:prstGeom prst="straightConnector1">
            <a:avLst/>
          </a:prstGeom>
          <a:ln w="63500">
            <a:solidFill>
              <a:srgbClr val="46BDCA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2CFD4B2-2D09-784C-B299-EA3E72D917DA}"/>
              </a:ext>
            </a:extLst>
          </p:cNvPr>
          <p:cNvCxnSpPr>
            <a:cxnSpLocks/>
          </p:cNvCxnSpPr>
          <p:nvPr/>
        </p:nvCxnSpPr>
        <p:spPr>
          <a:xfrm flipH="1">
            <a:off x="6166650" y="2744364"/>
            <a:ext cx="1251000" cy="0"/>
          </a:xfrm>
          <a:prstGeom prst="straightConnector1">
            <a:avLst/>
          </a:prstGeom>
          <a:ln w="38100">
            <a:solidFill>
              <a:srgbClr val="46BDCA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472CD28F-D443-4683-9F1D-154E15509790}"/>
              </a:ext>
            </a:extLst>
          </p:cNvPr>
          <p:cNvCxnSpPr>
            <a:cxnSpLocks/>
          </p:cNvCxnSpPr>
          <p:nvPr/>
        </p:nvCxnSpPr>
        <p:spPr>
          <a:xfrm flipH="1">
            <a:off x="6166650" y="3343566"/>
            <a:ext cx="1250999" cy="0"/>
          </a:xfrm>
          <a:prstGeom prst="straightConnector1">
            <a:avLst/>
          </a:prstGeom>
          <a:ln w="63500">
            <a:solidFill>
              <a:srgbClr val="46BDCA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952BD8D-0349-FCC5-B0F2-60F16151D2A9}"/>
              </a:ext>
            </a:extLst>
          </p:cNvPr>
          <p:cNvCxnSpPr>
            <a:cxnSpLocks/>
          </p:cNvCxnSpPr>
          <p:nvPr/>
        </p:nvCxnSpPr>
        <p:spPr>
          <a:xfrm flipH="1">
            <a:off x="6166650" y="4815593"/>
            <a:ext cx="1250998" cy="0"/>
          </a:xfrm>
          <a:prstGeom prst="straightConnector1">
            <a:avLst/>
          </a:prstGeom>
          <a:ln w="63500">
            <a:solidFill>
              <a:srgbClr val="1B224C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F38F2595-6E86-6D8D-36B1-A5B73DBF9DA7}"/>
              </a:ext>
            </a:extLst>
          </p:cNvPr>
          <p:cNvSpPr/>
          <p:nvPr/>
        </p:nvSpPr>
        <p:spPr>
          <a:xfrm>
            <a:off x="3765000" y="3196609"/>
            <a:ext cx="2376000" cy="936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ja-JP" altLang="en-US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金融ユーザー系</a:t>
            </a: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インテグレーター</a:t>
            </a: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sz="105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大和総研</a:t>
            </a:r>
            <a:r>
              <a:rPr lang="ja-JP" altLang="en-US" sz="1050" b="1" spc="-30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r>
              <a:rPr lang="ja-JP" altLang="en-US" sz="105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野村総研など</a:t>
            </a: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A724C19A-DAB7-A92C-F291-7462FD996CE5}"/>
              </a:ext>
            </a:extLst>
          </p:cNvPr>
          <p:cNvSpPr/>
          <p:nvPr/>
        </p:nvSpPr>
        <p:spPr>
          <a:xfrm>
            <a:off x="3765000" y="2395006"/>
            <a:ext cx="2376000" cy="64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大手</a:t>
            </a:r>
            <a:r>
              <a:rPr lang="en-US" altLang="ja-JP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SIer</a:t>
            </a:r>
            <a:endParaRPr lang="en-US" altLang="ja-JP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en-US" altLang="ja-JP" sz="1050" b="1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NTT</a:t>
            </a:r>
            <a:r>
              <a:rPr lang="ja-JP" altLang="en-US" sz="105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データ</a:t>
            </a:r>
            <a:r>
              <a:rPr lang="ja-JP" altLang="en-US" sz="1050" b="1" spc="-30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r>
              <a:rPr lang="en-US" altLang="ja-JP" sz="1050" b="1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NEC</a:t>
            </a:r>
            <a:r>
              <a:rPr lang="ja-JP" altLang="en-US" sz="1050" b="1" spc="-30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r>
              <a:rPr lang="en-US" altLang="ja-JP" sz="1050" b="1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SCSK</a:t>
            </a:r>
            <a:r>
              <a:rPr lang="ja-JP" altLang="en-US" sz="1050" b="1" spc="-30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r>
              <a:rPr lang="en-US" altLang="ja-JP" sz="1050" b="1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IBM</a:t>
            </a:r>
            <a:r>
              <a:rPr lang="ja-JP" altLang="en-US" sz="105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など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3C2F15FC-DD7D-BE5A-341A-035AE558B64F}"/>
              </a:ext>
            </a:extLst>
          </p:cNvPr>
          <p:cNvSpPr/>
          <p:nvPr/>
        </p:nvSpPr>
        <p:spPr>
          <a:xfrm>
            <a:off x="3765000" y="4286213"/>
            <a:ext cx="2376000" cy="10080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クラウド・</a:t>
            </a:r>
          </a:p>
          <a:p>
            <a:pPr marL="0" lvl="0" indent="0" algn="ctr" rtl="0">
              <a:spcBef>
                <a:spcPts val="0"/>
              </a:spcBef>
              <a:spcAft>
                <a:spcPts val="400"/>
              </a:spcAft>
              <a:buNone/>
            </a:pPr>
            <a:r>
              <a:rPr lang="ja-JP" altLang="en-US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インテグレーター</a:t>
            </a:r>
          </a:p>
          <a:p>
            <a:pPr algn="ctr"/>
            <a:r>
              <a:rPr lang="ja-JP" altLang="en-US" sz="105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クラスメソッド</a:t>
            </a:r>
            <a:r>
              <a:rPr lang="ja-JP" altLang="en-US" sz="1050" b="1" spc="-30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endParaRPr lang="en-US" altLang="ja-JP" sz="1050" b="1" spc="-300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spcAft>
                <a:spcPts val="400"/>
              </a:spcAft>
            </a:pPr>
            <a:r>
              <a:rPr lang="ja-JP" altLang="en-US" sz="105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サーバーワークスなど</a:t>
            </a: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CB2D8C90-5F17-BEB0-A486-74923064E15C}"/>
              </a:ext>
            </a:extLst>
          </p:cNvPr>
          <p:cNvSpPr/>
          <p:nvPr/>
        </p:nvSpPr>
        <p:spPr>
          <a:xfrm>
            <a:off x="852929" y="2399315"/>
            <a:ext cx="1655999" cy="2894898"/>
          </a:xfrm>
          <a:prstGeom prst="roundRect">
            <a:avLst>
              <a:gd name="adj" fmla="val 4089"/>
            </a:avLst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AWS</a:t>
            </a:r>
          </a:p>
        </p:txBody>
      </p:sp>
      <p:cxnSp>
        <p:nvCxnSpPr>
          <p:cNvPr id="35" name="カギ線コネクタ 34">
            <a:extLst>
              <a:ext uri="{FF2B5EF4-FFF2-40B4-BE49-F238E27FC236}">
                <a16:creationId xmlns:a16="http://schemas.microsoft.com/office/drawing/2014/main" id="{983B28FC-2F8B-6887-A2EE-0655A8E6E713}"/>
              </a:ext>
            </a:extLst>
          </p:cNvPr>
          <p:cNvCxnSpPr>
            <a:cxnSpLocks/>
          </p:cNvCxnSpPr>
          <p:nvPr/>
        </p:nvCxnSpPr>
        <p:spPr>
          <a:xfrm rot="10800000" flipH="1">
            <a:off x="6170694" y="3658613"/>
            <a:ext cx="1247707" cy="1156981"/>
          </a:xfrm>
          <a:prstGeom prst="bentConnector3">
            <a:avLst/>
          </a:prstGeom>
          <a:ln w="63500">
            <a:solidFill>
              <a:srgbClr val="1B224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>
            <a:extLst>
              <a:ext uri="{FF2B5EF4-FFF2-40B4-BE49-F238E27FC236}">
                <a16:creationId xmlns:a16="http://schemas.microsoft.com/office/drawing/2014/main" id="{3327D797-1F6D-3145-3777-02294765492F}"/>
              </a:ext>
            </a:extLst>
          </p:cNvPr>
          <p:cNvCxnSpPr>
            <a:stCxn id="12" idx="2"/>
            <a:endCxn id="11" idx="2"/>
          </p:cNvCxnSpPr>
          <p:nvPr/>
        </p:nvCxnSpPr>
        <p:spPr>
          <a:xfrm rot="16200000" flipH="1">
            <a:off x="4951778" y="2011715"/>
            <a:ext cx="18000" cy="6559698"/>
          </a:xfrm>
          <a:prstGeom prst="bentConnector3">
            <a:avLst>
              <a:gd name="adj1" fmla="val 3699433"/>
            </a:avLst>
          </a:prstGeom>
          <a:ln w="635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Google Shape;226;g25de7733167_0_72">
            <a:extLst>
              <a:ext uri="{FF2B5EF4-FFF2-40B4-BE49-F238E27FC236}">
                <a16:creationId xmlns:a16="http://schemas.microsoft.com/office/drawing/2014/main" id="{FF6C0813-5B6B-B417-9B9D-32D74CA806E9}"/>
              </a:ext>
            </a:extLst>
          </p:cNvPr>
          <p:cNvSpPr txBox="1"/>
          <p:nvPr/>
        </p:nvSpPr>
        <p:spPr>
          <a:xfrm>
            <a:off x="3716110" y="5712182"/>
            <a:ext cx="2467836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>
                <a:solidFill>
                  <a:schemeClr val="dk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スタートアップは</a:t>
            </a:r>
            <a:endParaRPr lang="en-US" altLang="ja-JP" sz="1100" b="1" dirty="0">
              <a:solidFill>
                <a:schemeClr val="dk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>
                <a:solidFill>
                  <a:schemeClr val="dk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直接AWSを利用するケースが多い</a:t>
            </a:r>
            <a:endParaRPr sz="1100" b="1" dirty="0">
              <a:solidFill>
                <a:schemeClr val="dk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" name="Google Shape;97;g253fce19b51_0_0">
            <a:extLst>
              <a:ext uri="{FF2B5EF4-FFF2-40B4-BE49-F238E27FC236}">
                <a16:creationId xmlns:a16="http://schemas.microsoft.com/office/drawing/2014/main" id="{9B6026C5-631F-3A08-8C9E-3265CDE95842}"/>
              </a:ext>
            </a:extLst>
          </p:cNvPr>
          <p:cNvSpPr txBox="1"/>
          <p:nvPr/>
        </p:nvSpPr>
        <p:spPr>
          <a:xfrm>
            <a:off x="938324" y="6593787"/>
            <a:ext cx="7200000" cy="195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※内容は説明用のダミーのため実態と異なる場合がありま</a:t>
            </a:r>
            <a:r>
              <a:rPr lang="ja-JP" altLang="en-US" sz="800">
                <a:solidFill>
                  <a:schemeClr val="accent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す</a:t>
            </a:r>
            <a:endParaRPr sz="800" dirty="0">
              <a:solidFill>
                <a:schemeClr val="accent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41A727-AD1B-FA63-F53E-DE45124005FB}"/>
              </a:ext>
            </a:extLst>
          </p:cNvPr>
          <p:cNvSpPr txBox="1"/>
          <p:nvPr/>
        </p:nvSpPr>
        <p:spPr>
          <a:xfrm>
            <a:off x="959194" y="927107"/>
            <a:ext cx="798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金融業界に対して</a:t>
            </a:r>
            <a:r>
              <a:rPr lang="en-US" altLang="ja-JP" sz="1600" b="1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AWS</a:t>
            </a:r>
            <a:r>
              <a:rPr lang="ja-JP" altLang="en-US" sz="16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を提供する商流の例です。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金融向けのプレイヤー、エンドユーザーの規模による違いを含めて整理しましょう。</a:t>
            </a:r>
            <a:endParaRPr kumimoji="1" lang="ja-JP" altLang="en-US" sz="160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0a7e2d7d4f_0_15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400" cy="3849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Yu Gothic" panose="020B0400000000000000" pitchFamily="34" charset="-128"/>
                <a:ea typeface="Yu Gothic" panose="020B0400000000000000" pitchFamily="34" charset="-128"/>
              </a:rPr>
              <a:t>商流図から理解できること</a:t>
            </a:r>
            <a:endParaRPr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35" name="Google Shape;235;g20a7e2d7d4f_0_156"/>
          <p:cNvSpPr txBox="1"/>
          <p:nvPr/>
        </p:nvSpPr>
        <p:spPr>
          <a:xfrm>
            <a:off x="1403600" y="2582389"/>
            <a:ext cx="7873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B224C"/>
              </a:buClr>
              <a:buSzPts val="1400"/>
              <a:buFont typeface="Arial"/>
              <a:buChar char="•"/>
            </a:pPr>
            <a:r>
              <a:rPr lang="ja-JP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その業界、企業規模のターゲットにアプローチするために有効なチャネルがどこか</a:t>
            </a:r>
            <a:endParaRPr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B224C"/>
              </a:buClr>
              <a:buSzPts val="1400"/>
              <a:buChar char="•"/>
            </a:pPr>
            <a:r>
              <a:rPr lang="ja-JP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具体的にどの企業と組むべきかの企業候補</a:t>
            </a:r>
            <a:endParaRPr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49EFA10-D33D-B0AC-D152-3AAD55E6F239}"/>
              </a:ext>
            </a:extLst>
          </p:cNvPr>
          <p:cNvGrpSpPr/>
          <p:nvPr/>
        </p:nvGrpSpPr>
        <p:grpSpPr>
          <a:xfrm>
            <a:off x="628832" y="2030472"/>
            <a:ext cx="8645343" cy="540000"/>
            <a:chOff x="628832" y="1854200"/>
            <a:chExt cx="8645343" cy="540000"/>
          </a:xfrm>
        </p:grpSpPr>
        <p:sp>
          <p:nvSpPr>
            <p:cNvPr id="234" name="Google Shape;234;g20a7e2d7d4f_0_156"/>
            <p:cNvSpPr/>
            <p:nvPr/>
          </p:nvSpPr>
          <p:spPr>
            <a:xfrm>
              <a:off x="863600" y="1854200"/>
              <a:ext cx="8410575" cy="540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540000" tIns="90000" rIns="90000" bIns="45700" anchor="ctr" anchorCtr="0">
              <a:noAutofit/>
            </a:bodyPr>
            <a:lstStyle/>
            <a:p>
              <a:pPr>
                <a:buSzPts val="1400"/>
              </a:pP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売上を伸ばすために注力すべきチャネル、主要企業</a:t>
              </a:r>
              <a:endParaRPr lang="ja-JP" altLang="en-US" sz="18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36" name="Google Shape;236;g20a7e2d7d4f_0_156"/>
            <p:cNvSpPr/>
            <p:nvPr/>
          </p:nvSpPr>
          <p:spPr>
            <a:xfrm>
              <a:off x="628832" y="1854200"/>
              <a:ext cx="540000" cy="540000"/>
            </a:xfrm>
            <a:prstGeom prst="ellipse">
              <a:avLst/>
            </a:prstGeom>
            <a:solidFill>
              <a:srgbClr val="00AC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2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g20a7e2d7d4f_0_156"/>
          <p:cNvSpPr txBox="1"/>
          <p:nvPr/>
        </p:nvSpPr>
        <p:spPr>
          <a:xfrm>
            <a:off x="1403600" y="3900007"/>
            <a:ext cx="7873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B224C"/>
              </a:buClr>
              <a:buSzPts val="1400"/>
              <a:buFont typeface="Arial"/>
              <a:buChar char="•"/>
            </a:pPr>
            <a:r>
              <a:rPr lang="ja-JP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直販だけでアプローチできないターゲットも当然いる</a:t>
            </a:r>
            <a:endParaRPr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B224C"/>
              </a:buClr>
              <a:buSzPts val="1400"/>
              <a:buChar char="•"/>
            </a:pPr>
            <a:r>
              <a:rPr lang="ja-JP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その場合に中間プレイヤーのどこと組むべきか、どこの売上比率高いか、などを検討</a:t>
            </a:r>
            <a:endParaRPr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03B2F89-C837-1D8E-CB76-8E0AD3B2BD94}"/>
              </a:ext>
            </a:extLst>
          </p:cNvPr>
          <p:cNvGrpSpPr/>
          <p:nvPr/>
        </p:nvGrpSpPr>
        <p:grpSpPr>
          <a:xfrm>
            <a:off x="628832" y="3348090"/>
            <a:ext cx="8645343" cy="540000"/>
            <a:chOff x="628832" y="3436226"/>
            <a:chExt cx="8645343" cy="540000"/>
          </a:xfrm>
        </p:grpSpPr>
        <p:sp>
          <p:nvSpPr>
            <p:cNvPr id="237" name="Google Shape;237;g20a7e2d7d4f_0_156"/>
            <p:cNvSpPr/>
            <p:nvPr/>
          </p:nvSpPr>
          <p:spPr>
            <a:xfrm>
              <a:off x="863600" y="3436226"/>
              <a:ext cx="8410575" cy="540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540000" tIns="900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400"/>
                <a:buFont typeface="Arial"/>
                <a:buNone/>
              </a:pP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ターゲットに対して</a:t>
              </a:r>
              <a:r>
                <a:rPr lang="ja-JP" altLang="en-US" sz="1800" b="1">
                  <a:solidFill>
                    <a:schemeClr val="dk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直販が可能か、</a:t>
              </a: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中間プレイヤーと組むべきか</a:t>
              </a:r>
              <a:endParaRPr lang="ja-JP" altLang="en-US" sz="1800" b="1" u="none" strike="noStrike" cap="none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40" name="Google Shape;240;g20a7e2d7d4f_0_156"/>
            <p:cNvSpPr/>
            <p:nvPr/>
          </p:nvSpPr>
          <p:spPr>
            <a:xfrm>
              <a:off x="628832" y="3436226"/>
              <a:ext cx="540000" cy="540000"/>
            </a:xfrm>
            <a:prstGeom prst="ellipse">
              <a:avLst/>
            </a:prstGeom>
            <a:solidFill>
              <a:srgbClr val="00AC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3" name="Google Shape;243;g20a7e2d7d4f_0_156"/>
          <p:cNvSpPr txBox="1"/>
          <p:nvPr/>
        </p:nvSpPr>
        <p:spPr>
          <a:xfrm>
            <a:off x="1403600" y="5219833"/>
            <a:ext cx="7873500" cy="1072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285750" marR="0" lvl="0" indent="-28575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1B224C"/>
              </a:buClr>
              <a:buSzPts val="1400"/>
              <a:buFont typeface="Arial"/>
              <a:buChar char="•"/>
            </a:pPr>
            <a:r>
              <a:rPr lang="ja-JP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例の「士業、コンサル」のように、販売はIT商社経由だがエンドユーザーへの販売をしてくれるのは別プレイヤーということがあり得る</a:t>
            </a:r>
            <a:endParaRPr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1B224C"/>
              </a:buClr>
              <a:buSzPts val="1400"/>
              <a:buChar char="•"/>
            </a:pPr>
            <a:r>
              <a:rPr lang="ja-JP" b="1">
                <a:solidFill>
                  <a:srgbClr val="1B224C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直接の販売先以外のプレイヤーも意識し、必要な支援をすることなども検討</a:t>
            </a:r>
            <a:endParaRPr b="1" dirty="0">
              <a:solidFill>
                <a:srgbClr val="1B224C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326271D-0B1A-9600-F06C-6DC785B49FB3}"/>
              </a:ext>
            </a:extLst>
          </p:cNvPr>
          <p:cNvGrpSpPr/>
          <p:nvPr/>
        </p:nvGrpSpPr>
        <p:grpSpPr>
          <a:xfrm>
            <a:off x="628832" y="4680952"/>
            <a:ext cx="8645343" cy="540000"/>
            <a:chOff x="628832" y="5033492"/>
            <a:chExt cx="8645343" cy="540000"/>
          </a:xfrm>
        </p:grpSpPr>
        <p:sp>
          <p:nvSpPr>
            <p:cNvPr id="241" name="Google Shape;241;g20a7e2d7d4f_0_156"/>
            <p:cNvSpPr/>
            <p:nvPr/>
          </p:nvSpPr>
          <p:spPr>
            <a:xfrm>
              <a:off x="863600" y="5033492"/>
              <a:ext cx="8410575" cy="540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540000" tIns="90000" rIns="91425" bIns="45700" anchor="ctr" anchorCtr="0">
              <a:noAutofit/>
            </a:bodyPr>
            <a:lstStyle/>
            <a:p>
              <a:pPr>
                <a:buSzPts val="1400"/>
              </a:pPr>
              <a:r>
                <a:rPr lang="ja-JP" altLang="en-US" sz="1800" b="1">
                  <a:solidFill>
                    <a:srgbClr val="1B224C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直接販売しないが、影響力があるので間接的に組むべき相手</a:t>
              </a:r>
              <a:endParaRPr lang="ja-JP" altLang="en-US" sz="18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endParaRPr>
            </a:p>
          </p:txBody>
        </p:sp>
        <p:sp>
          <p:nvSpPr>
            <p:cNvPr id="244" name="Google Shape;244;g20a7e2d7d4f_0_156"/>
            <p:cNvSpPr/>
            <p:nvPr/>
          </p:nvSpPr>
          <p:spPr>
            <a:xfrm>
              <a:off x="628832" y="5033492"/>
              <a:ext cx="540000" cy="540000"/>
            </a:xfrm>
            <a:prstGeom prst="ellipse">
              <a:avLst/>
            </a:prstGeom>
            <a:solidFill>
              <a:srgbClr val="00AC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8CA093-CD00-C4CA-540A-328054522249}"/>
              </a:ext>
            </a:extLst>
          </p:cNvPr>
          <p:cNvSpPr txBox="1"/>
          <p:nvPr/>
        </p:nvSpPr>
        <p:spPr>
          <a:xfrm>
            <a:off x="625775" y="970168"/>
            <a:ext cx="86484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商流図は、チャネル開拓、情報提供の優先順位などの検討に利用します。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ターゲットとする企業規模や業界で構造が異なるので、注意しましょう。</a:t>
            </a:r>
          </a:p>
          <a:p>
            <a:endParaRPr kumimoji="1" lang="ja-JP" altLang="en-US"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IRU-テーマ202102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1393</Words>
  <Application>Microsoft Office PowerPoint</Application>
  <PresentationFormat>A4 210 x 297 mm</PresentationFormat>
  <Paragraphs>210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MS PGothic</vt:lpstr>
      <vt:lpstr>Noto Sans Symbols</vt:lpstr>
      <vt:lpstr>Yu Gothic</vt:lpstr>
      <vt:lpstr>Yu Gothic Medium</vt:lpstr>
      <vt:lpstr>Arial</vt:lpstr>
      <vt:lpstr>SAIRU-テーマ202102</vt:lpstr>
      <vt:lpstr>業界への理解を深めるための 商流図テンプレート</vt:lpstr>
      <vt:lpstr>商流図のテンプレート（記入例）</vt:lpstr>
      <vt:lpstr>商流図 作成時の注意点</vt:lpstr>
      <vt:lpstr>プレイヤーの記入例（ステップ1）</vt:lpstr>
      <vt:lpstr>商流の記入例（ステップ2）</vt:lpstr>
      <vt:lpstr>主要企業の記入例（ステップ3）</vt:lpstr>
      <vt:lpstr>売上高・売上比率の記入例（ステップ4）</vt:lpstr>
      <vt:lpstr>サンプル：AWSの商流図</vt:lpstr>
      <vt:lpstr>商流図から理解できること</vt:lpstr>
      <vt:lpstr>商流図で表現しきれない重要な情報</vt:lpstr>
      <vt:lpstr>参考：情報経路まで詳細に記載する場合の例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商流モデル図解 作成時の注意点</dc:title>
  <dc:creator>SAIRU</dc:creator>
  <cp:lastModifiedBy>慎平 岸田</cp:lastModifiedBy>
  <cp:revision>13</cp:revision>
  <dcterms:created xsi:type="dcterms:W3CDTF">2012-07-27T23:28:17Z</dcterms:created>
  <dcterms:modified xsi:type="dcterms:W3CDTF">2023-10-16T02:32:29Z</dcterms:modified>
</cp:coreProperties>
</file>