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13"/>
  </p:notesMasterIdLst>
  <p:sldIdLst>
    <p:sldId id="561" r:id="rId2"/>
    <p:sldId id="554" r:id="rId3"/>
    <p:sldId id="567" r:id="rId4"/>
    <p:sldId id="568" r:id="rId5"/>
    <p:sldId id="572" r:id="rId6"/>
    <p:sldId id="573" r:id="rId7"/>
    <p:sldId id="574" r:id="rId8"/>
    <p:sldId id="565" r:id="rId9"/>
    <p:sldId id="575" r:id="rId10"/>
    <p:sldId id="571" r:id="rId11"/>
    <p:sldId id="570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B76BB8-8F08-6084-1821-743D8FA2C589}" name="河原﨑  亜矢" initials="" userId="S::aya.kawarasaki@sairu316.onmicrosoft.com::d1459934-b360-4b79-b36a-b5c73666008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uke Nakajima" initials="k" lastIdx="3" clrIdx="0">
    <p:extLst>
      <p:ext uri="{19B8F6BF-5375-455C-9EA6-DF929625EA0E}">
        <p15:presenceInfo xmlns:p15="http://schemas.microsoft.com/office/powerpoint/2012/main" userId="Kosuke Nakaji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4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7"/>
    <p:restoredTop sz="90068" autoAdjust="0"/>
  </p:normalViewPr>
  <p:slideViewPr>
    <p:cSldViewPr snapToGrid="0" snapToObjects="1">
      <p:cViewPr varScale="1">
        <p:scale>
          <a:sx n="115" d="100"/>
          <a:sy n="115" d="100"/>
        </p:scale>
        <p:origin x="131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2427" y="976745"/>
            <a:ext cx="5193146" cy="359525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663B7251-187F-6141-8BE9-EC5D9846F8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93964" y="138544"/>
            <a:ext cx="2777836" cy="320243"/>
          </a:xfrm>
          <a:prstGeom prst="rect">
            <a:avLst/>
          </a:prstGeom>
        </p:spPr>
        <p:txBody>
          <a:bodyPr vert="horz" lIns="36000" tIns="36000" rIns="36000" bIns="36000" rtlCol="0"/>
          <a:lstStyle>
            <a:lvl1pPr algn="l">
              <a:defRPr sz="11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 sz="110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856563B1-CE19-2D42-9B9C-C8E1EAABE9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93964" y="8685213"/>
            <a:ext cx="2777836" cy="320243"/>
          </a:xfrm>
          <a:prstGeom prst="rect">
            <a:avLst/>
          </a:prstGeom>
        </p:spPr>
        <p:txBody>
          <a:bodyPr vert="horz" lIns="36000" tIns="36000" rIns="36000" bIns="36000" rtlCol="0" anchor="b"/>
          <a:lstStyle>
            <a:lvl1pPr algn="l">
              <a:defRPr sz="11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 sz="1100"/>
          </a:p>
        </p:txBody>
      </p:sp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0FD1ED76-4A1A-F04D-9296-475D3191DE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138544"/>
            <a:ext cx="2777836" cy="320243"/>
          </a:xfrm>
          <a:prstGeom prst="rect">
            <a:avLst/>
          </a:prstGeom>
        </p:spPr>
        <p:txBody>
          <a:bodyPr vert="horz" lIns="36000" tIns="36000" rIns="36000" bIns="36000" rtlCol="0"/>
          <a:lstStyle>
            <a:lvl1pPr algn="r">
              <a:defRPr sz="11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1CCDD700-3AC4-1E49-8A64-1EDE7CC89C3E}" type="datetimeFigureOut">
              <a:rPr kumimoji="1" lang="ja-JP" altLang="en-US" smtClean="0"/>
              <a:pPr/>
              <a:t>2023/6/28</a:t>
            </a:fld>
            <a:endParaRPr kumimoji="1" lang="ja-JP" altLang="en-US" sz="1100"/>
          </a:p>
        </p:txBody>
      </p:sp>
      <p:sp>
        <p:nvSpPr>
          <p:cNvPr id="11" name="ノート プレースホルダー 10">
            <a:extLst>
              <a:ext uri="{FF2B5EF4-FFF2-40B4-BE49-F238E27FC236}">
                <a16:creationId xmlns:a16="http://schemas.microsoft.com/office/drawing/2014/main" id="{A753A691-2800-D44A-8EAD-CA745977E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6364" y="4828381"/>
            <a:ext cx="6120000" cy="3600450"/>
          </a:xfrm>
          <a:prstGeom prst="rect">
            <a:avLst/>
          </a:prstGeom>
        </p:spPr>
        <p:txBody>
          <a:bodyPr vert="horz" lIns="36000" tIns="36000" rIns="36000" bIns="36000" rtlCol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55CAA82B-86D7-BD49-B98B-B9087E67E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320243"/>
          </a:xfrm>
          <a:prstGeom prst="rect">
            <a:avLst/>
          </a:prstGeom>
        </p:spPr>
        <p:txBody>
          <a:bodyPr vert="horz" lIns="36000" tIns="36000" rIns="36000" bIns="36000" rtlCol="0" anchor="b"/>
          <a:lstStyle>
            <a:lvl1pPr algn="r">
              <a:defRPr sz="11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AD21612C-F951-1740-920A-4D5C37567ACC}" type="slidenum">
              <a:rPr kumimoji="1" lang="ja-JP" altLang="en-US" smtClean="0"/>
              <a:pPr/>
              <a:t>‹#›</a:t>
            </a:fld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24509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kumimoji="1" sz="11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1pPr>
    <a:lvl2pPr marL="0">
      <a:spcAft>
        <a:spcPts val="600"/>
      </a:spcAft>
      <a:defRPr sz="1100" b="0" i="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</a:defRPr>
    </a:lvl2pPr>
    <a:lvl3pPr marL="0">
      <a:spcAft>
        <a:spcPts val="600"/>
      </a:spcAft>
      <a:defRPr sz="1100" b="0" i="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</a:defRPr>
    </a:lvl3pPr>
    <a:lvl4pPr marL="0">
      <a:spcAft>
        <a:spcPts val="600"/>
      </a:spcAft>
      <a:defRPr sz="1100" b="0" i="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</a:defRPr>
    </a:lvl4pPr>
    <a:lvl5pPr marL="0">
      <a:spcAft>
        <a:spcPts val="600"/>
      </a:spcAft>
      <a:defRPr sz="1100" b="0" i="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1612C-F951-1740-920A-4D5C37567ACC}" type="slidenum">
              <a:rPr kumimoji="1" lang="ja-JP" altLang="en-US" smtClean="0"/>
              <a:pPr/>
              <a:t>0</a:t>
            </a:fld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275165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0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9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71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1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976313"/>
            <a:ext cx="5194300" cy="3595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0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9906C2-1B26-6A4D-9C1D-E7C0A132AFC0}"/>
              </a:ext>
            </a:extLst>
          </p:cNvPr>
          <p:cNvSpPr/>
          <p:nvPr userDrawn="1"/>
        </p:nvSpPr>
        <p:spPr>
          <a:xfrm>
            <a:off x="309000" y="279000"/>
            <a:ext cx="9288000" cy="6300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81FD056-997B-234A-BD6A-A991592B3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9388" y="5440090"/>
            <a:ext cx="1727224" cy="578620"/>
          </a:xfrm>
          <a:prstGeom prst="rect">
            <a:avLst/>
          </a:prstGeom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F69F38-89D4-AD47-82E0-95F14810BF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2362" y="1614530"/>
            <a:ext cx="7661275" cy="3055938"/>
          </a:xfrm>
        </p:spPr>
        <p:txBody>
          <a:bodyPr anchor="ctr"/>
          <a:lstStyle>
            <a:lvl1pPr mar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4800" b="1" i="0" spc="100" baseline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 mar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32345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5631F76-A892-2B4C-9582-4ADE16259783}"/>
              </a:ext>
            </a:extLst>
          </p:cNvPr>
          <p:cNvCxnSpPr>
            <a:cxnSpLocks/>
          </p:cNvCxnSpPr>
          <p:nvPr userDrawn="1"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>
            <a:extLst>
              <a:ext uri="{FF2B5EF4-FFF2-40B4-BE49-F238E27FC236}">
                <a16:creationId xmlns:a16="http://schemas.microsoft.com/office/drawing/2014/main" id="{DBD017CE-5132-1B48-BF32-2EF4ADD5FD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3084" y="6429239"/>
            <a:ext cx="720000" cy="241200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3BEC5E88-D166-E04A-A3C0-375C778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078EB6-7856-4D41-AB81-90B1DCC099CB}"/>
              </a:ext>
            </a:extLst>
          </p:cNvPr>
          <p:cNvSpPr/>
          <p:nvPr userDrawn="1"/>
        </p:nvSpPr>
        <p:spPr>
          <a:xfrm>
            <a:off x="0" y="-23920"/>
            <a:ext cx="9906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3422625-3E7F-B04F-8297-990F05058AE1}"/>
              </a:ext>
            </a:extLst>
          </p:cNvPr>
          <p:cNvCxnSpPr>
            <a:cxnSpLocks/>
          </p:cNvCxnSpPr>
          <p:nvPr userDrawn="1"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8">
            <a:extLst>
              <a:ext uri="{FF2B5EF4-FFF2-40B4-BE49-F238E27FC236}">
                <a16:creationId xmlns:a16="http://schemas.microsoft.com/office/drawing/2014/main" id="{9ACF1D12-5C94-6148-9162-6AF2FA07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0E3BFF5-DFB1-C745-A255-51472B783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3084" y="6429239"/>
            <a:ext cx="720000" cy="241200"/>
          </a:xfrm>
          <a:prstGeom prst="rect">
            <a:avLst/>
          </a:prstGeom>
        </p:spPr>
      </p:pic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C119B460-432C-A740-A318-650CA45B78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974" y="996950"/>
            <a:ext cx="9000001" cy="622300"/>
          </a:xfrm>
        </p:spPr>
        <p:txBody>
          <a:bodyPr/>
          <a:lstStyle>
            <a:lvl1pPr mar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 marL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/>
              <a:t>ショルダーコピー</a:t>
            </a:r>
            <a:endParaRPr kumimoji="1"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9DF3D9-11FC-1D45-8E12-0C0E44E51F9C}"/>
              </a:ext>
            </a:extLst>
          </p:cNvPr>
          <p:cNvSpPr/>
          <p:nvPr userDrawn="1"/>
        </p:nvSpPr>
        <p:spPr>
          <a:xfrm>
            <a:off x="0" y="-23920"/>
            <a:ext cx="9906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2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2541E3-E56B-064C-A54B-2BA4CF1ABD01}"/>
              </a:ext>
            </a:extLst>
          </p:cNvPr>
          <p:cNvCxnSpPr>
            <a:cxnSpLocks/>
          </p:cNvCxnSpPr>
          <p:nvPr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3383A-A08A-5F46-BEE1-5D2A3258FB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5612" y="985520"/>
            <a:ext cx="9000000" cy="900000"/>
          </a:xfrm>
          <a:ln w="31750">
            <a:solidFill>
              <a:schemeClr val="accent6"/>
            </a:solidFill>
          </a:ln>
        </p:spPr>
        <p:txBody>
          <a:bodyPr lIns="144000" tIns="108000" rIns="144000" bIns="108000"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spc="1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BB97E61-6B16-9942-870E-6DD58EF69C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3084" y="6429239"/>
            <a:ext cx="720000" cy="24120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DD1BC819-DAA0-534B-B417-111B1672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1EBCF0-E5D0-B547-9C6F-38A1D834074B}"/>
              </a:ext>
            </a:extLst>
          </p:cNvPr>
          <p:cNvSpPr/>
          <p:nvPr userDrawn="1"/>
        </p:nvSpPr>
        <p:spPr>
          <a:xfrm>
            <a:off x="0" y="-23920"/>
            <a:ext cx="9906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87566FA-FD7F-DE4A-943E-2D8BCC60C1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3084" y="6429239"/>
            <a:ext cx="720000" cy="2412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A1C5B51-FC95-9B48-92E9-42DB145F1CE3}"/>
              </a:ext>
            </a:extLst>
          </p:cNvPr>
          <p:cNvSpPr/>
          <p:nvPr userDrawn="1"/>
        </p:nvSpPr>
        <p:spPr>
          <a:xfrm>
            <a:off x="0" y="-23920"/>
            <a:ext cx="9906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23" y="1497874"/>
            <a:ext cx="8995953" cy="48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 dirty="0"/>
              <a:t>2 </a:t>
            </a:r>
            <a:r>
              <a:rPr lang="ja-JP" altLang="en-US"/>
              <a:t>レベル
第 </a:t>
            </a:r>
            <a:r>
              <a:rPr lang="en-US" altLang="ja-JP" dirty="0"/>
              <a:t>3 </a:t>
            </a:r>
            <a:r>
              <a:rPr lang="ja-JP" altLang="en-US"/>
              <a:t>レベル
第 </a:t>
            </a:r>
            <a:r>
              <a:rPr lang="en-US" altLang="ja-JP" dirty="0"/>
              <a:t>4 </a:t>
            </a:r>
            <a:r>
              <a:rPr lang="ja-JP" altLang="en-US"/>
              <a:t>レベル
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3" r:id="rId3"/>
    <p:sldLayoutId id="2147483692" r:id="rId4"/>
    <p:sldLayoutId id="2147483689" r:id="rId5"/>
  </p:sldLayoutIdLst>
  <p:hf sldNum="0" hdr="0" dt="0"/>
  <p:txStyles>
    <p:titleStyle>
      <a:lvl1pPr algn="ctr" defTabSz="914400" rtl="0" eaLnBrk="1" latinLnBrk="0" hangingPunct="1">
        <a:lnSpc>
          <a:spcPct val="150000"/>
        </a:lnSpc>
        <a:spcBef>
          <a:spcPct val="0"/>
        </a:spcBef>
        <a:buNone/>
        <a:defRPr kumimoji="1" sz="2400" b="1" i="0" kern="1200" spc="150" baseline="0">
          <a:solidFill>
            <a:schemeClr val="accent1"/>
          </a:solidFill>
          <a:latin typeface="+mn-ea"/>
          <a:ea typeface="+mn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1600" b="1" i="0" kern="1200">
          <a:solidFill>
            <a:schemeClr val="accent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iru.co.jp/method/1568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airu.co.jp/method/5203/" TargetMode="External"/><Relationship Id="rId4" Type="http://schemas.openxmlformats.org/officeDocument/2006/relationships/hyperlink" Target="https://sairu.co.jp/method/1895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airu.co.jp/method/5203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iru.co.jp/method/15684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iru.co.jp/method/18950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ADBD90-1050-6C48-8506-BFFC835068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2362" y="1614530"/>
            <a:ext cx="7661275" cy="3055938"/>
          </a:xfrm>
        </p:spPr>
        <p:txBody>
          <a:bodyPr/>
          <a:lstStyle/>
          <a:p>
            <a:r>
              <a:rPr lang="en-US" altLang="ja-JP" dirty="0" err="1"/>
              <a:t>BtoB</a:t>
            </a:r>
            <a:r>
              <a:rPr lang="ja-JP" altLang="en-US"/>
              <a:t>企業向け</a:t>
            </a:r>
            <a:endParaRPr lang="en-US" altLang="ja-JP" dirty="0"/>
          </a:p>
          <a:p>
            <a:r>
              <a:rPr lang="ja-JP" altLang="en-US"/>
              <a:t>階段設計ワークシート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36950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260D0F54-9C34-3F47-9DCD-C5211CF0343F}"/>
              </a:ext>
            </a:extLst>
          </p:cNvPr>
          <p:cNvCxnSpPr>
            <a:cxnSpLocks/>
          </p:cNvCxnSpPr>
          <p:nvPr/>
        </p:nvCxnSpPr>
        <p:spPr>
          <a:xfrm>
            <a:off x="1375287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7A5A5CAE-0FF4-AD46-B1E8-6C79E672090F}"/>
              </a:ext>
            </a:extLst>
          </p:cNvPr>
          <p:cNvCxnSpPr>
            <a:cxnSpLocks/>
          </p:cNvCxnSpPr>
          <p:nvPr/>
        </p:nvCxnSpPr>
        <p:spPr>
          <a:xfrm>
            <a:off x="2971209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F1DA54B-5AE3-654C-9165-EF15FC76EAC3}"/>
              </a:ext>
            </a:extLst>
          </p:cNvPr>
          <p:cNvCxnSpPr>
            <a:cxnSpLocks/>
          </p:cNvCxnSpPr>
          <p:nvPr/>
        </p:nvCxnSpPr>
        <p:spPr>
          <a:xfrm>
            <a:off x="4567131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0182555-093B-9A45-BABB-14772147147F}"/>
              </a:ext>
            </a:extLst>
          </p:cNvPr>
          <p:cNvCxnSpPr>
            <a:cxnSpLocks/>
          </p:cNvCxnSpPr>
          <p:nvPr/>
        </p:nvCxnSpPr>
        <p:spPr>
          <a:xfrm>
            <a:off x="6163053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24DD272B-A539-CD4F-9644-8275C6CC0F6F}"/>
              </a:ext>
            </a:extLst>
          </p:cNvPr>
          <p:cNvCxnSpPr>
            <a:cxnSpLocks/>
          </p:cNvCxnSpPr>
          <p:nvPr/>
        </p:nvCxnSpPr>
        <p:spPr>
          <a:xfrm>
            <a:off x="7758975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AF9F3ED0-7560-7F45-B80E-E9F3F58C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階段設計ワークシート（</a:t>
            </a:r>
            <a:r>
              <a:rPr lang="en-US" altLang="ja-JP" dirty="0"/>
              <a:t>5</a:t>
            </a:r>
            <a:r>
              <a:rPr lang="ja-JP" altLang="en-US"/>
              <a:t>段階の場合）</a:t>
            </a:r>
          </a:p>
        </p:txBody>
      </p:sp>
      <p:cxnSp>
        <p:nvCxnSpPr>
          <p:cNvPr id="34" name="Google Shape;1170;p57">
            <a:extLst>
              <a:ext uri="{FF2B5EF4-FFF2-40B4-BE49-F238E27FC236}">
                <a16:creationId xmlns:a16="http://schemas.microsoft.com/office/drawing/2014/main" id="{23884F4B-6E23-4342-B40F-12DD44ACB673}"/>
              </a:ext>
            </a:extLst>
          </p:cNvPr>
          <p:cNvCxnSpPr>
            <a:cxnSpLocks/>
          </p:cNvCxnSpPr>
          <p:nvPr/>
        </p:nvCxnSpPr>
        <p:spPr>
          <a:xfrm flipV="1">
            <a:off x="1365352" y="3740404"/>
            <a:ext cx="1692000" cy="468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32" name="Google Shape;1161;p57">
            <a:extLst>
              <a:ext uri="{FF2B5EF4-FFF2-40B4-BE49-F238E27FC236}">
                <a16:creationId xmlns:a16="http://schemas.microsoft.com/office/drawing/2014/main" id="{67A2B1CA-55BC-574C-BAA6-7D785BE48556}"/>
              </a:ext>
            </a:extLst>
          </p:cNvPr>
          <p:cNvSpPr txBox="1"/>
          <p:nvPr/>
        </p:nvSpPr>
        <p:spPr>
          <a:xfrm>
            <a:off x="1456535" y="3886061"/>
            <a:ext cx="151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・メディア、業界紙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・カンファレンス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・展示会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・広告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・検索エンジン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SNS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・○○に役立つ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記事や動画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・ノウハウ集の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ホワイトペーパー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cxnSp>
        <p:nvCxnSpPr>
          <p:cNvPr id="36" name="Google Shape;1171;p57">
            <a:extLst>
              <a:ext uri="{FF2B5EF4-FFF2-40B4-BE49-F238E27FC236}">
                <a16:creationId xmlns:a16="http://schemas.microsoft.com/office/drawing/2014/main" id="{9EA01823-C3F5-C846-954B-4025A5384C8E}"/>
              </a:ext>
            </a:extLst>
          </p:cNvPr>
          <p:cNvCxnSpPr>
            <a:cxnSpLocks/>
          </p:cNvCxnSpPr>
          <p:nvPr/>
        </p:nvCxnSpPr>
        <p:spPr>
          <a:xfrm flipH="1">
            <a:off x="450976" y="4227587"/>
            <a:ext cx="9360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Google Shape;1170;p57">
            <a:extLst>
              <a:ext uri="{FF2B5EF4-FFF2-40B4-BE49-F238E27FC236}">
                <a16:creationId xmlns:a16="http://schemas.microsoft.com/office/drawing/2014/main" id="{C2040652-7911-D94B-9232-94562D5E9C35}"/>
              </a:ext>
            </a:extLst>
          </p:cNvPr>
          <p:cNvCxnSpPr>
            <a:cxnSpLocks/>
          </p:cNvCxnSpPr>
          <p:nvPr/>
        </p:nvCxnSpPr>
        <p:spPr>
          <a:xfrm flipV="1">
            <a:off x="2963758" y="3263310"/>
            <a:ext cx="1692000" cy="468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64" name="Google Shape;1170;p57">
            <a:extLst>
              <a:ext uri="{FF2B5EF4-FFF2-40B4-BE49-F238E27FC236}">
                <a16:creationId xmlns:a16="http://schemas.microsoft.com/office/drawing/2014/main" id="{D7CFCD46-9D44-0045-A5AF-2696218E3452}"/>
              </a:ext>
            </a:extLst>
          </p:cNvPr>
          <p:cNvCxnSpPr>
            <a:cxnSpLocks/>
          </p:cNvCxnSpPr>
          <p:nvPr/>
        </p:nvCxnSpPr>
        <p:spPr>
          <a:xfrm flipV="1">
            <a:off x="4562164" y="2786218"/>
            <a:ext cx="1692000" cy="468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65" name="Google Shape;1170;p57">
            <a:extLst>
              <a:ext uri="{FF2B5EF4-FFF2-40B4-BE49-F238E27FC236}">
                <a16:creationId xmlns:a16="http://schemas.microsoft.com/office/drawing/2014/main" id="{0A38A252-1158-1647-B15D-18BDF886B068}"/>
              </a:ext>
            </a:extLst>
          </p:cNvPr>
          <p:cNvCxnSpPr>
            <a:cxnSpLocks/>
          </p:cNvCxnSpPr>
          <p:nvPr/>
        </p:nvCxnSpPr>
        <p:spPr>
          <a:xfrm flipV="1">
            <a:off x="6160570" y="2309126"/>
            <a:ext cx="1692000" cy="468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66" name="Google Shape;1170;p57">
            <a:extLst>
              <a:ext uri="{FF2B5EF4-FFF2-40B4-BE49-F238E27FC236}">
                <a16:creationId xmlns:a16="http://schemas.microsoft.com/office/drawing/2014/main" id="{C390F29C-32AD-5248-B3AF-A111B22ACD64}"/>
              </a:ext>
            </a:extLst>
          </p:cNvPr>
          <p:cNvCxnSpPr>
            <a:cxnSpLocks/>
          </p:cNvCxnSpPr>
          <p:nvPr/>
        </p:nvCxnSpPr>
        <p:spPr>
          <a:xfrm flipV="1">
            <a:off x="7758975" y="1832034"/>
            <a:ext cx="1692000" cy="468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20F2FC4D-470F-4F47-ACF4-A83BBE62D001}"/>
              </a:ext>
            </a:extLst>
          </p:cNvPr>
          <p:cNvSpPr/>
          <p:nvPr/>
        </p:nvSpPr>
        <p:spPr>
          <a:xfrm>
            <a:off x="7758975" y="1033899"/>
            <a:ext cx="1817686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購入・推奨</a:t>
            </a:r>
          </a:p>
        </p:txBody>
      </p:sp>
      <p:sp>
        <p:nvSpPr>
          <p:cNvPr id="77" name="ホームベース 76">
            <a:extLst>
              <a:ext uri="{FF2B5EF4-FFF2-40B4-BE49-F238E27FC236}">
                <a16:creationId xmlns:a16="http://schemas.microsoft.com/office/drawing/2014/main" id="{90EE59D6-34FB-894A-BA29-C49C24D9E82A}"/>
              </a:ext>
            </a:extLst>
          </p:cNvPr>
          <p:cNvSpPr/>
          <p:nvPr/>
        </p:nvSpPr>
        <p:spPr>
          <a:xfrm>
            <a:off x="6160570" y="1033899"/>
            <a:ext cx="1817686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商談</a:t>
            </a:r>
          </a:p>
        </p:txBody>
      </p:sp>
      <p:sp>
        <p:nvSpPr>
          <p:cNvPr id="80" name="ホームベース 79">
            <a:extLst>
              <a:ext uri="{FF2B5EF4-FFF2-40B4-BE49-F238E27FC236}">
                <a16:creationId xmlns:a16="http://schemas.microsoft.com/office/drawing/2014/main" id="{659BFFF4-1221-C843-92F0-8E9918F35E49}"/>
              </a:ext>
            </a:extLst>
          </p:cNvPr>
          <p:cNvSpPr/>
          <p:nvPr/>
        </p:nvSpPr>
        <p:spPr>
          <a:xfrm>
            <a:off x="4562164" y="1033899"/>
            <a:ext cx="1817686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検討</a:t>
            </a:r>
          </a:p>
        </p:txBody>
      </p:sp>
      <p:sp>
        <p:nvSpPr>
          <p:cNvPr id="82" name="ホームベース 81">
            <a:extLst>
              <a:ext uri="{FF2B5EF4-FFF2-40B4-BE49-F238E27FC236}">
                <a16:creationId xmlns:a16="http://schemas.microsoft.com/office/drawing/2014/main" id="{380F3BFA-86B3-7D45-9DD7-59F74FFB4CD9}"/>
              </a:ext>
            </a:extLst>
          </p:cNvPr>
          <p:cNvSpPr/>
          <p:nvPr/>
        </p:nvSpPr>
        <p:spPr>
          <a:xfrm>
            <a:off x="2963758" y="1033899"/>
            <a:ext cx="1817686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理解</a:t>
            </a:r>
          </a:p>
        </p:txBody>
      </p:sp>
      <p:sp>
        <p:nvSpPr>
          <p:cNvPr id="83" name="ホームベース 82">
            <a:extLst>
              <a:ext uri="{FF2B5EF4-FFF2-40B4-BE49-F238E27FC236}">
                <a16:creationId xmlns:a16="http://schemas.microsoft.com/office/drawing/2014/main" id="{6B00C706-B756-084C-A71B-7F118EF2570A}"/>
              </a:ext>
            </a:extLst>
          </p:cNvPr>
          <p:cNvSpPr/>
          <p:nvPr/>
        </p:nvSpPr>
        <p:spPr>
          <a:xfrm>
            <a:off x="1365352" y="1033899"/>
            <a:ext cx="1817686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認知</a:t>
            </a:r>
          </a:p>
        </p:txBody>
      </p:sp>
      <p:sp>
        <p:nvSpPr>
          <p:cNvPr id="90" name="Google Shape;1161;p57">
            <a:extLst>
              <a:ext uri="{FF2B5EF4-FFF2-40B4-BE49-F238E27FC236}">
                <a16:creationId xmlns:a16="http://schemas.microsoft.com/office/drawing/2014/main" id="{5CBB6510-AFB6-944A-9026-B928F2C52CA9}"/>
              </a:ext>
            </a:extLst>
          </p:cNvPr>
          <p:cNvSpPr txBox="1"/>
          <p:nvPr/>
        </p:nvSpPr>
        <p:spPr>
          <a:xfrm>
            <a:off x="3072077" y="3389651"/>
            <a:ext cx="151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・商材の活用事例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・自社開催セミナー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Web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サイトの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サービスページ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・導入事例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・成果事例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2" name="Google Shape;1161;p57">
            <a:extLst>
              <a:ext uri="{FF2B5EF4-FFF2-40B4-BE49-F238E27FC236}">
                <a16:creationId xmlns:a16="http://schemas.microsoft.com/office/drawing/2014/main" id="{76668ECE-43E8-B246-A993-21D45D63DB80}"/>
              </a:ext>
            </a:extLst>
          </p:cNvPr>
          <p:cNvSpPr txBox="1"/>
          <p:nvPr/>
        </p:nvSpPr>
        <p:spPr>
          <a:xfrm>
            <a:off x="4642612" y="2924713"/>
            <a:ext cx="151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・勉強会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・個別相談会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・プロダクトや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サービスの体験会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・サービス紹介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LP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・使用感が伝わる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お客様の声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・営業資料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4" name="Google Shape;1161;p57">
            <a:extLst>
              <a:ext uri="{FF2B5EF4-FFF2-40B4-BE49-F238E27FC236}">
                <a16:creationId xmlns:a16="http://schemas.microsoft.com/office/drawing/2014/main" id="{91C55805-B70A-4245-88AF-D6E7B4148FC5}"/>
              </a:ext>
            </a:extLst>
          </p:cNvPr>
          <p:cNvSpPr txBox="1"/>
          <p:nvPr/>
        </p:nvSpPr>
        <p:spPr>
          <a:xfrm>
            <a:off x="6250772" y="2408058"/>
            <a:ext cx="151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・営業パーソンと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顧客側担当者、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決裁者の商談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・目指すゴールと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達成までの施策を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整理した資料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6" name="Google Shape;1161;p57">
            <a:extLst>
              <a:ext uri="{FF2B5EF4-FFF2-40B4-BE49-F238E27FC236}">
                <a16:creationId xmlns:a16="http://schemas.microsoft.com/office/drawing/2014/main" id="{0783E009-A1EA-F146-A5F5-A788BF0587A2}"/>
              </a:ext>
            </a:extLst>
          </p:cNvPr>
          <p:cNvSpPr txBox="1"/>
          <p:nvPr/>
        </p:nvSpPr>
        <p:spPr>
          <a:xfrm>
            <a:off x="7895579" y="1940692"/>
            <a:ext cx="151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・カスタマーサクセス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とのキックオフ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・ユーザー会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・購入者向けの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FAQ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まとめ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09DBEB2-B3FF-C64F-99DE-23979DC11354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800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参考までに</a:t>
            </a:r>
            <a:r>
              <a:rPr kumimoji="1" lang="en-US" altLang="ja-JP" sz="800" dirty="0" err="1">
                <a:solidFill>
                  <a:schemeClr val="accent1"/>
                </a:solidFill>
                <a:latin typeface="+mn-ea"/>
              </a:rPr>
              <a:t>BtoB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製品・サービスを想定した記入例を書き込んでいます。お使いの際はスライドを複製し、自社の内容に書き換えてご活用ください。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0885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260D0F54-9C34-3F47-9DCD-C5211CF0343F}"/>
              </a:ext>
            </a:extLst>
          </p:cNvPr>
          <p:cNvCxnSpPr>
            <a:cxnSpLocks/>
          </p:cNvCxnSpPr>
          <p:nvPr/>
        </p:nvCxnSpPr>
        <p:spPr>
          <a:xfrm>
            <a:off x="954976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7A5A5CAE-0FF4-AD46-B1E8-6C79E672090F}"/>
              </a:ext>
            </a:extLst>
          </p:cNvPr>
          <p:cNvCxnSpPr>
            <a:cxnSpLocks/>
          </p:cNvCxnSpPr>
          <p:nvPr/>
        </p:nvCxnSpPr>
        <p:spPr>
          <a:xfrm>
            <a:off x="2352077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F1DA54B-5AE3-654C-9165-EF15FC76EAC3}"/>
              </a:ext>
            </a:extLst>
          </p:cNvPr>
          <p:cNvCxnSpPr>
            <a:cxnSpLocks/>
          </p:cNvCxnSpPr>
          <p:nvPr/>
        </p:nvCxnSpPr>
        <p:spPr>
          <a:xfrm>
            <a:off x="3749178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0182555-093B-9A45-BABB-14772147147F}"/>
              </a:ext>
            </a:extLst>
          </p:cNvPr>
          <p:cNvCxnSpPr>
            <a:cxnSpLocks/>
          </p:cNvCxnSpPr>
          <p:nvPr/>
        </p:nvCxnSpPr>
        <p:spPr>
          <a:xfrm>
            <a:off x="5146279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24DD272B-A539-CD4F-9644-8275C6CC0F6F}"/>
              </a:ext>
            </a:extLst>
          </p:cNvPr>
          <p:cNvCxnSpPr>
            <a:cxnSpLocks/>
          </p:cNvCxnSpPr>
          <p:nvPr/>
        </p:nvCxnSpPr>
        <p:spPr>
          <a:xfrm>
            <a:off x="6543380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60C613DA-57DC-D746-B2FF-81A396693FF7}"/>
              </a:ext>
            </a:extLst>
          </p:cNvPr>
          <p:cNvCxnSpPr>
            <a:cxnSpLocks/>
          </p:cNvCxnSpPr>
          <p:nvPr/>
        </p:nvCxnSpPr>
        <p:spPr>
          <a:xfrm>
            <a:off x="7940479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AF9F3ED0-7560-7F45-B80E-E9F3F58C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階段設計ワークシート（</a:t>
            </a:r>
            <a:r>
              <a:rPr lang="en-US" altLang="ja-JP" dirty="0"/>
              <a:t>6</a:t>
            </a:r>
            <a:r>
              <a:rPr lang="ja-JP" altLang="en-US"/>
              <a:t>段階の場合）</a:t>
            </a:r>
          </a:p>
        </p:txBody>
      </p:sp>
      <p:sp>
        <p:nvSpPr>
          <p:cNvPr id="32" name="Google Shape;1161;p57">
            <a:extLst>
              <a:ext uri="{FF2B5EF4-FFF2-40B4-BE49-F238E27FC236}">
                <a16:creationId xmlns:a16="http://schemas.microsoft.com/office/drawing/2014/main" id="{67A2B1CA-55BC-574C-BAA6-7D785BE48556}"/>
              </a:ext>
            </a:extLst>
          </p:cNvPr>
          <p:cNvSpPr txBox="1"/>
          <p:nvPr/>
        </p:nvSpPr>
        <p:spPr>
          <a:xfrm>
            <a:off x="2474194" y="3628807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・メディア、業界紙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・カンファレンス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・展示会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・○○に役立つ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記事や動画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・ノウハウ集の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ホワイトペーパー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0" name="Google Shape;1161;p57">
            <a:extLst>
              <a:ext uri="{FF2B5EF4-FFF2-40B4-BE49-F238E27FC236}">
                <a16:creationId xmlns:a16="http://schemas.microsoft.com/office/drawing/2014/main" id="{5CBB6510-AFB6-944A-9026-B928F2C52CA9}"/>
              </a:ext>
            </a:extLst>
          </p:cNvPr>
          <p:cNvSpPr txBox="1"/>
          <p:nvPr/>
        </p:nvSpPr>
        <p:spPr>
          <a:xfrm>
            <a:off x="3894907" y="3215915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・商材の活用事例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・自社開催セミナー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Web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サイトの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サービスページ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・導入事例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・成果事例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2" name="Google Shape;1161;p57">
            <a:extLst>
              <a:ext uri="{FF2B5EF4-FFF2-40B4-BE49-F238E27FC236}">
                <a16:creationId xmlns:a16="http://schemas.microsoft.com/office/drawing/2014/main" id="{76668ECE-43E8-B246-A993-21D45D63DB80}"/>
              </a:ext>
            </a:extLst>
          </p:cNvPr>
          <p:cNvSpPr txBox="1"/>
          <p:nvPr/>
        </p:nvSpPr>
        <p:spPr>
          <a:xfrm>
            <a:off x="5268545" y="2809734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・勉強会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・個別相談会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・プロダクトや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サービスの体験会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・サービス紹介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LP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・使用感が伝わる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お客様の声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・営業資料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4" name="Google Shape;1161;p57">
            <a:extLst>
              <a:ext uri="{FF2B5EF4-FFF2-40B4-BE49-F238E27FC236}">
                <a16:creationId xmlns:a16="http://schemas.microsoft.com/office/drawing/2014/main" id="{91C55805-B70A-4245-88AF-D6E7B4148FC5}"/>
              </a:ext>
            </a:extLst>
          </p:cNvPr>
          <p:cNvSpPr txBox="1"/>
          <p:nvPr/>
        </p:nvSpPr>
        <p:spPr>
          <a:xfrm>
            <a:off x="6695537" y="2413281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営業パーソンと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顧客側担当者、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決裁者の商談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目指すゴールと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達成までの施策を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整理した資料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6" name="Google Shape;1161;p57">
            <a:extLst>
              <a:ext uri="{FF2B5EF4-FFF2-40B4-BE49-F238E27FC236}">
                <a16:creationId xmlns:a16="http://schemas.microsoft.com/office/drawing/2014/main" id="{0783E009-A1EA-F146-A5F5-A788BF0587A2}"/>
              </a:ext>
            </a:extLst>
          </p:cNvPr>
          <p:cNvSpPr txBox="1"/>
          <p:nvPr/>
        </p:nvSpPr>
        <p:spPr>
          <a:xfrm>
            <a:off x="8138360" y="2011964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・既存顧客への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改善提案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・個別運用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・ユーザー会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・購入者向けの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FAQ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まとめ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cxnSp>
        <p:nvCxnSpPr>
          <p:cNvPr id="29" name="Google Shape;1170;p57">
            <a:extLst>
              <a:ext uri="{FF2B5EF4-FFF2-40B4-BE49-F238E27FC236}">
                <a16:creationId xmlns:a16="http://schemas.microsoft.com/office/drawing/2014/main" id="{52454F27-4839-3A46-B3F3-011966165208}"/>
              </a:ext>
            </a:extLst>
          </p:cNvPr>
          <p:cNvCxnSpPr>
            <a:cxnSpLocks/>
          </p:cNvCxnSpPr>
          <p:nvPr/>
        </p:nvCxnSpPr>
        <p:spPr>
          <a:xfrm flipV="1">
            <a:off x="7933010" y="1843539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31" name="Google Shape;1171;p57">
            <a:extLst>
              <a:ext uri="{FF2B5EF4-FFF2-40B4-BE49-F238E27FC236}">
                <a16:creationId xmlns:a16="http://schemas.microsoft.com/office/drawing/2014/main" id="{B3F71CD0-66B5-F54C-80F2-A56CD3A8A093}"/>
              </a:ext>
            </a:extLst>
          </p:cNvPr>
          <p:cNvCxnSpPr>
            <a:cxnSpLocks/>
          </p:cNvCxnSpPr>
          <p:nvPr/>
        </p:nvCxnSpPr>
        <p:spPr>
          <a:xfrm flipH="1">
            <a:off x="450976" y="4236640"/>
            <a:ext cx="5040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" name="Google Shape;1170;p57">
            <a:extLst>
              <a:ext uri="{FF2B5EF4-FFF2-40B4-BE49-F238E27FC236}">
                <a16:creationId xmlns:a16="http://schemas.microsoft.com/office/drawing/2014/main" id="{52500334-124D-D945-BE63-6E92F6DDDE29}"/>
              </a:ext>
            </a:extLst>
          </p:cNvPr>
          <p:cNvCxnSpPr>
            <a:cxnSpLocks/>
          </p:cNvCxnSpPr>
          <p:nvPr/>
        </p:nvCxnSpPr>
        <p:spPr>
          <a:xfrm flipV="1">
            <a:off x="6532786" y="2244856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35" name="Google Shape;1170;p57">
            <a:extLst>
              <a:ext uri="{FF2B5EF4-FFF2-40B4-BE49-F238E27FC236}">
                <a16:creationId xmlns:a16="http://schemas.microsoft.com/office/drawing/2014/main" id="{CDCA41BD-AB82-E948-BC23-881C5E810350}"/>
              </a:ext>
            </a:extLst>
          </p:cNvPr>
          <p:cNvCxnSpPr>
            <a:cxnSpLocks/>
          </p:cNvCxnSpPr>
          <p:nvPr/>
        </p:nvCxnSpPr>
        <p:spPr>
          <a:xfrm flipV="1">
            <a:off x="5132564" y="2646173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37" name="Google Shape;1170;p57">
            <a:extLst>
              <a:ext uri="{FF2B5EF4-FFF2-40B4-BE49-F238E27FC236}">
                <a16:creationId xmlns:a16="http://schemas.microsoft.com/office/drawing/2014/main" id="{6289325A-21BB-5444-9BD2-85251C5FADA9}"/>
              </a:ext>
            </a:extLst>
          </p:cNvPr>
          <p:cNvCxnSpPr>
            <a:cxnSpLocks/>
          </p:cNvCxnSpPr>
          <p:nvPr/>
        </p:nvCxnSpPr>
        <p:spPr>
          <a:xfrm flipV="1">
            <a:off x="3732342" y="3047490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38" name="Google Shape;1170;p57">
            <a:extLst>
              <a:ext uri="{FF2B5EF4-FFF2-40B4-BE49-F238E27FC236}">
                <a16:creationId xmlns:a16="http://schemas.microsoft.com/office/drawing/2014/main" id="{F8FF787D-2B2F-B841-AB8C-E3965DFCF94A}"/>
              </a:ext>
            </a:extLst>
          </p:cNvPr>
          <p:cNvCxnSpPr>
            <a:cxnSpLocks/>
          </p:cNvCxnSpPr>
          <p:nvPr/>
        </p:nvCxnSpPr>
        <p:spPr>
          <a:xfrm flipV="1">
            <a:off x="2332120" y="3448807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39" name="Google Shape;1170;p57">
            <a:extLst>
              <a:ext uri="{FF2B5EF4-FFF2-40B4-BE49-F238E27FC236}">
                <a16:creationId xmlns:a16="http://schemas.microsoft.com/office/drawing/2014/main" id="{4951D2C6-CA3C-3347-9DC5-D39D2E690F3A}"/>
              </a:ext>
            </a:extLst>
          </p:cNvPr>
          <p:cNvCxnSpPr>
            <a:cxnSpLocks/>
          </p:cNvCxnSpPr>
          <p:nvPr/>
        </p:nvCxnSpPr>
        <p:spPr>
          <a:xfrm flipV="1">
            <a:off x="931898" y="3850126"/>
            <a:ext cx="1512000" cy="36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42" name="ホームベース 41">
            <a:extLst>
              <a:ext uri="{FF2B5EF4-FFF2-40B4-BE49-F238E27FC236}">
                <a16:creationId xmlns:a16="http://schemas.microsoft.com/office/drawing/2014/main" id="{0E8BD048-B757-DF48-BA2D-B7F3C100AF3F}"/>
              </a:ext>
            </a:extLst>
          </p:cNvPr>
          <p:cNvSpPr/>
          <p:nvPr/>
        </p:nvSpPr>
        <p:spPr>
          <a:xfrm>
            <a:off x="7960849" y="1033899"/>
            <a:ext cx="1655999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提案</a:t>
            </a:r>
          </a:p>
        </p:txBody>
      </p:sp>
      <p:sp>
        <p:nvSpPr>
          <p:cNvPr id="43" name="ホームベース 42">
            <a:extLst>
              <a:ext uri="{FF2B5EF4-FFF2-40B4-BE49-F238E27FC236}">
                <a16:creationId xmlns:a16="http://schemas.microsoft.com/office/drawing/2014/main" id="{389AB13A-022F-734F-9813-E21F99EC28B5}"/>
              </a:ext>
            </a:extLst>
          </p:cNvPr>
          <p:cNvSpPr/>
          <p:nvPr/>
        </p:nvSpPr>
        <p:spPr>
          <a:xfrm>
            <a:off x="6557534" y="1033899"/>
            <a:ext cx="1655999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商談</a:t>
            </a:r>
          </a:p>
        </p:txBody>
      </p:sp>
      <p:sp>
        <p:nvSpPr>
          <p:cNvPr id="44" name="ホームベース 43">
            <a:extLst>
              <a:ext uri="{FF2B5EF4-FFF2-40B4-BE49-F238E27FC236}">
                <a16:creationId xmlns:a16="http://schemas.microsoft.com/office/drawing/2014/main" id="{D7630549-DFED-654E-8DB3-06E462327B49}"/>
              </a:ext>
            </a:extLst>
          </p:cNvPr>
          <p:cNvSpPr/>
          <p:nvPr/>
        </p:nvSpPr>
        <p:spPr>
          <a:xfrm>
            <a:off x="5154218" y="1033899"/>
            <a:ext cx="1655999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検討</a:t>
            </a:r>
          </a:p>
        </p:txBody>
      </p:sp>
      <p:sp>
        <p:nvSpPr>
          <p:cNvPr id="45" name="ホームベース 44">
            <a:extLst>
              <a:ext uri="{FF2B5EF4-FFF2-40B4-BE49-F238E27FC236}">
                <a16:creationId xmlns:a16="http://schemas.microsoft.com/office/drawing/2014/main" id="{4D3A33B7-E044-0448-A501-11D9FDB4EFF0}"/>
              </a:ext>
            </a:extLst>
          </p:cNvPr>
          <p:cNvSpPr/>
          <p:nvPr/>
        </p:nvSpPr>
        <p:spPr>
          <a:xfrm>
            <a:off x="3750902" y="1033899"/>
            <a:ext cx="1655999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理解</a:t>
            </a:r>
          </a:p>
        </p:txBody>
      </p:sp>
      <p:sp>
        <p:nvSpPr>
          <p:cNvPr id="49" name="Google Shape;1161;p57">
            <a:extLst>
              <a:ext uri="{FF2B5EF4-FFF2-40B4-BE49-F238E27FC236}">
                <a16:creationId xmlns:a16="http://schemas.microsoft.com/office/drawing/2014/main" id="{98DD6F70-9C2F-F640-8D94-A53D6C619CC3}"/>
              </a:ext>
            </a:extLst>
          </p:cNvPr>
          <p:cNvSpPr txBox="1"/>
          <p:nvPr/>
        </p:nvSpPr>
        <p:spPr>
          <a:xfrm>
            <a:off x="1087936" y="4030126"/>
            <a:ext cx="126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・広告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・検索エンジン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SNS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・○○に役立つ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記事や動画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・ノウハウ集の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ホワイトペーパー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50" name="ホームベース 49">
            <a:extLst>
              <a:ext uri="{FF2B5EF4-FFF2-40B4-BE49-F238E27FC236}">
                <a16:creationId xmlns:a16="http://schemas.microsoft.com/office/drawing/2014/main" id="{6E1894A7-0CEB-824B-9FC6-AF34EA6082D9}"/>
              </a:ext>
            </a:extLst>
          </p:cNvPr>
          <p:cNvSpPr/>
          <p:nvPr/>
        </p:nvSpPr>
        <p:spPr>
          <a:xfrm>
            <a:off x="944270" y="1033899"/>
            <a:ext cx="3079684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認知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1FCF584-74CC-C34B-8AC0-20EB93EAE2E2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800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参考までに</a:t>
            </a:r>
            <a:r>
              <a:rPr kumimoji="1" lang="en-US" altLang="ja-JP" sz="800" dirty="0" err="1">
                <a:solidFill>
                  <a:schemeClr val="accent1"/>
                </a:solidFill>
                <a:latin typeface="+mn-ea"/>
              </a:rPr>
              <a:t>BtoB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製品・サービスを想定した記入例を書き込んでいます。お使いの際はスライドを複製し、自社の内容に書き換えてご活用ください。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17318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DE2F9-EAD6-D541-9D52-F8E3CA5F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BtoB</a:t>
            </a:r>
            <a:r>
              <a:rPr lang="ja-JP" altLang="en-US"/>
              <a:t>で階段設計が重要な理由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6B2A88-4470-3D4C-A57C-F329453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974" y="996950"/>
            <a:ext cx="9000001" cy="622300"/>
          </a:xfrm>
        </p:spPr>
        <p:txBody>
          <a:bodyPr/>
          <a:lstStyle/>
          <a:p>
            <a:r>
              <a:rPr lang="ja-JP" altLang="en-US"/>
              <a:t>購買行動に複数人・複数役職が関与し、課題解決が目的で、単価が高く、</a:t>
            </a:r>
            <a:endParaRPr lang="en-US" altLang="ja-JP" dirty="0"/>
          </a:p>
          <a:p>
            <a:r>
              <a:rPr lang="ja-JP" altLang="en-US"/>
              <a:t>一度導入するとスイッチが困難な割に、事前の情報が不足している。</a:t>
            </a:r>
            <a:endParaRPr lang="en-US" altLang="ja-JP" dirty="0"/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91C86A67-EC3C-F74F-A99B-0DD63A532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87925"/>
              </p:ext>
            </p:extLst>
          </p:nvPr>
        </p:nvGraphicFramePr>
        <p:xfrm>
          <a:off x="455613" y="1976438"/>
          <a:ext cx="8994775" cy="398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1928">
                  <a:extLst>
                    <a:ext uri="{9D8B030D-6E8A-4147-A177-3AD203B41FA5}">
                      <a16:colId xmlns:a16="http://schemas.microsoft.com/office/drawing/2014/main" val="1494184169"/>
                    </a:ext>
                  </a:extLst>
                </a:gridCol>
                <a:gridCol w="3159256">
                  <a:extLst>
                    <a:ext uri="{9D8B030D-6E8A-4147-A177-3AD203B41FA5}">
                      <a16:colId xmlns:a16="http://schemas.microsoft.com/office/drawing/2014/main" val="2494019205"/>
                    </a:ext>
                  </a:extLst>
                </a:gridCol>
                <a:gridCol w="3073591">
                  <a:extLst>
                    <a:ext uri="{9D8B030D-6E8A-4147-A177-3AD203B41FA5}">
                      <a16:colId xmlns:a16="http://schemas.microsoft.com/office/drawing/2014/main" val="2589636946"/>
                    </a:ext>
                  </a:extLst>
                </a:gridCol>
              </a:tblGrid>
              <a:tr h="344567">
                <a:tc>
                  <a:txBody>
                    <a:bodyPr/>
                    <a:lstStyle/>
                    <a:p>
                      <a:r>
                        <a:rPr kumimoji="1" lang="ja-JP" altLang="en-US" sz="1400" b="1" i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400" b="1" i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B to C</a:t>
                      </a:r>
                      <a:endParaRPr kumimoji="1" lang="ja-JP" altLang="en-US" sz="1600" b="1" i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B to B</a:t>
                      </a:r>
                      <a:endParaRPr kumimoji="1" lang="ja-JP" altLang="en-US" sz="1600" b="1" i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19314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対象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生活者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法人や団体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982297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2.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顧客数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多い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少ない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37025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3.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購買関与者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複数かつ多層</a:t>
                      </a:r>
                      <a:endParaRPr kumimoji="1" lang="ja-JP" altLang="en-US" sz="1200" b="1" i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09259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4.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利用者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多くの場合、購買者と同じ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購買者と同じとは限らない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091846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5.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購買目的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所有、体験、もしくは課題解決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課題解決</a:t>
                      </a:r>
                      <a:endParaRPr kumimoji="1" lang="ja-JP" altLang="en-US" sz="1200" b="1" i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14542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6.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検討期間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短期間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長期間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65454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7.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購買の際に重視される点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ブランドや付加価値も影響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機能や実績など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687388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8.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購買単価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少額（数百円～数万円）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高額（数十万円～数億円）</a:t>
                      </a:r>
                      <a:endParaRPr kumimoji="1" lang="ja-JP" altLang="en-US" sz="1200" b="1" i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307363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9. 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スイッチ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容易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困難</a:t>
                      </a:r>
                      <a:endParaRPr kumimoji="1" lang="ja-JP" altLang="en-US" sz="1200" b="1" i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94304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10. 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情報の非対称性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小さい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大きい</a:t>
                      </a:r>
                      <a:endParaRPr kumimoji="1" lang="ja-JP" altLang="en-US" sz="1200" b="1" i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918669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11. 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購入チャネル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販売員や</a:t>
                      </a:r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EC</a:t>
                      </a:r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サイト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営業パーソン</a:t>
                      </a:r>
                      <a:endParaRPr kumimoji="1" lang="ja-JP" altLang="en-US" sz="1200" b="1" i="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9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6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DE2F9-EAD6-D541-9D52-F8E3CA5F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階段設計とは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6B2A88-4470-3D4C-A57C-F329453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974" y="996950"/>
            <a:ext cx="9000001" cy="622300"/>
          </a:xfrm>
        </p:spPr>
        <p:txBody>
          <a:bodyPr>
            <a:normAutofit/>
          </a:bodyPr>
          <a:lstStyle/>
          <a:p>
            <a:r>
              <a:rPr lang="ja-JP" altLang="en-US"/>
              <a:t>顧客との段階的なコミュニケーション設計をすることで、最終的にお問い合わせ数や商談数、受注数を</a:t>
            </a:r>
            <a:endParaRPr lang="en-US" altLang="ja-JP" dirty="0"/>
          </a:p>
          <a:p>
            <a:r>
              <a:rPr lang="ja-JP" altLang="en-US"/>
              <a:t>最大化できる手法です。商談に至るまでの階段をなめらかに設計することが大切です。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389A689-2BAE-5241-A32A-83A1770F9FE6}"/>
              </a:ext>
            </a:extLst>
          </p:cNvPr>
          <p:cNvCxnSpPr>
            <a:cxnSpLocks/>
          </p:cNvCxnSpPr>
          <p:nvPr/>
        </p:nvCxnSpPr>
        <p:spPr>
          <a:xfrm>
            <a:off x="1906775" y="2044079"/>
            <a:ext cx="0" cy="3852000"/>
          </a:xfrm>
          <a:prstGeom prst="line">
            <a:avLst/>
          </a:prstGeom>
          <a:ln w="635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72FD04-C392-1F45-B6FB-CD4EFEECE09B}"/>
              </a:ext>
            </a:extLst>
          </p:cNvPr>
          <p:cNvCxnSpPr>
            <a:cxnSpLocks/>
          </p:cNvCxnSpPr>
          <p:nvPr/>
        </p:nvCxnSpPr>
        <p:spPr>
          <a:xfrm>
            <a:off x="3787278" y="2044079"/>
            <a:ext cx="0" cy="3852000"/>
          </a:xfrm>
          <a:prstGeom prst="line">
            <a:avLst/>
          </a:prstGeom>
          <a:ln w="635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35F577A-2CB0-664A-9770-454942963F2A}"/>
              </a:ext>
            </a:extLst>
          </p:cNvPr>
          <p:cNvCxnSpPr>
            <a:cxnSpLocks/>
          </p:cNvCxnSpPr>
          <p:nvPr/>
        </p:nvCxnSpPr>
        <p:spPr>
          <a:xfrm>
            <a:off x="5667781" y="2044079"/>
            <a:ext cx="0" cy="3852000"/>
          </a:xfrm>
          <a:prstGeom prst="line">
            <a:avLst/>
          </a:prstGeom>
          <a:ln w="635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8ED04B9D-199C-6C4A-9C69-E0B91E91719D}"/>
              </a:ext>
            </a:extLst>
          </p:cNvPr>
          <p:cNvCxnSpPr>
            <a:cxnSpLocks/>
          </p:cNvCxnSpPr>
          <p:nvPr/>
        </p:nvCxnSpPr>
        <p:spPr>
          <a:xfrm>
            <a:off x="7548284" y="2044079"/>
            <a:ext cx="0" cy="3852000"/>
          </a:xfrm>
          <a:prstGeom prst="line">
            <a:avLst/>
          </a:prstGeom>
          <a:ln w="635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D47F3F1-5621-8A44-A364-B8DEB8378811}"/>
              </a:ext>
            </a:extLst>
          </p:cNvPr>
          <p:cNvCxnSpPr>
            <a:cxnSpLocks/>
          </p:cNvCxnSpPr>
          <p:nvPr/>
        </p:nvCxnSpPr>
        <p:spPr>
          <a:xfrm>
            <a:off x="9428789" y="2044079"/>
            <a:ext cx="0" cy="3852000"/>
          </a:xfrm>
          <a:prstGeom prst="line">
            <a:avLst/>
          </a:prstGeom>
          <a:ln w="635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oogle Shape;1159;p57" descr="インターネット">
            <a:extLst>
              <a:ext uri="{FF2B5EF4-FFF2-40B4-BE49-F238E27FC236}">
                <a16:creationId xmlns:a16="http://schemas.microsoft.com/office/drawing/2014/main" id="{FB2F5011-D012-FC44-8A46-FE16993F2ED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96044" y="4641385"/>
            <a:ext cx="748527" cy="74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164;p57">
            <a:extLst>
              <a:ext uri="{FF2B5EF4-FFF2-40B4-BE49-F238E27FC236}">
                <a16:creationId xmlns:a16="http://schemas.microsoft.com/office/drawing/2014/main" id="{E4ED6E42-3FAC-F842-B511-E9B182FC47A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975" y="5331566"/>
            <a:ext cx="354393" cy="5670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Google Shape;1170;p57">
            <a:extLst>
              <a:ext uri="{FF2B5EF4-FFF2-40B4-BE49-F238E27FC236}">
                <a16:creationId xmlns:a16="http://schemas.microsoft.com/office/drawing/2014/main" id="{B2877743-741E-4648-B667-BC0344A0C3BA}"/>
              </a:ext>
            </a:extLst>
          </p:cNvPr>
          <p:cNvCxnSpPr>
            <a:cxnSpLocks/>
          </p:cNvCxnSpPr>
          <p:nvPr/>
        </p:nvCxnSpPr>
        <p:spPr>
          <a:xfrm flipV="1">
            <a:off x="1906775" y="5237967"/>
            <a:ext cx="1940600" cy="658848"/>
          </a:xfrm>
          <a:prstGeom prst="bentConnector3">
            <a:avLst>
              <a:gd name="adj1" fmla="val -314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48" name="Google Shape;1171;p57">
            <a:extLst>
              <a:ext uri="{FF2B5EF4-FFF2-40B4-BE49-F238E27FC236}">
                <a16:creationId xmlns:a16="http://schemas.microsoft.com/office/drawing/2014/main" id="{49C77E79-F975-A742-AB60-B0CF95282DFB}"/>
              </a:ext>
            </a:extLst>
          </p:cNvPr>
          <p:cNvCxnSpPr>
            <a:cxnSpLocks/>
          </p:cNvCxnSpPr>
          <p:nvPr/>
        </p:nvCxnSpPr>
        <p:spPr>
          <a:xfrm flipH="1">
            <a:off x="455023" y="5896815"/>
            <a:ext cx="145562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1175;p57">
            <a:extLst>
              <a:ext uri="{FF2B5EF4-FFF2-40B4-BE49-F238E27FC236}">
                <a16:creationId xmlns:a16="http://schemas.microsoft.com/office/drawing/2014/main" id="{2497DE51-4C29-D74A-A727-A94729078A56}"/>
              </a:ext>
            </a:extLst>
          </p:cNvPr>
          <p:cNvSpPr/>
          <p:nvPr/>
        </p:nvSpPr>
        <p:spPr>
          <a:xfrm>
            <a:off x="1447368" y="4867543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ys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pic>
        <p:nvPicPr>
          <p:cNvPr id="50" name="Google Shape;1172;p57" descr="役員室">
            <a:extLst>
              <a:ext uri="{FF2B5EF4-FFF2-40B4-BE49-F238E27FC236}">
                <a16:creationId xmlns:a16="http://schemas.microsoft.com/office/drawing/2014/main" id="{A896B91D-A874-454B-8EEC-2C45638AF20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15375" b="10601"/>
          <a:stretch/>
        </p:blipFill>
        <p:spPr>
          <a:xfrm>
            <a:off x="8067089" y="2793450"/>
            <a:ext cx="798800" cy="591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189;p58" descr="カスタマー レビュー">
            <a:extLst>
              <a:ext uri="{FF2B5EF4-FFF2-40B4-BE49-F238E27FC236}">
                <a16:creationId xmlns:a16="http://schemas.microsoft.com/office/drawing/2014/main" id="{28BD4BD0-6023-8543-ABB3-446528A76F1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14686"/>
          <a:stretch/>
        </p:blipFill>
        <p:spPr>
          <a:xfrm>
            <a:off x="6217310" y="3313784"/>
            <a:ext cx="722790" cy="61664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1156;p57">
            <a:extLst>
              <a:ext uri="{FF2B5EF4-FFF2-40B4-BE49-F238E27FC236}">
                <a16:creationId xmlns:a16="http://schemas.microsoft.com/office/drawing/2014/main" id="{E2AF8D67-6BAC-FB49-B48E-1A81937867BE}"/>
              </a:ext>
            </a:extLst>
          </p:cNvPr>
          <p:cNvSpPr txBox="1"/>
          <p:nvPr/>
        </p:nvSpPr>
        <p:spPr>
          <a:xfrm>
            <a:off x="744265" y="6047208"/>
            <a:ext cx="970385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buClr>
                <a:schemeClr val="accent6"/>
              </a:buClr>
              <a:buSzPct val="10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見込み顧客</a:t>
            </a:r>
            <a:endParaRPr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pic>
        <p:nvPicPr>
          <p:cNvPr id="53" name="Google Shape;1160;p57">
            <a:extLst>
              <a:ext uri="{FF2B5EF4-FFF2-40B4-BE49-F238E27FC236}">
                <a16:creationId xmlns:a16="http://schemas.microsoft.com/office/drawing/2014/main" id="{DC337DC4-B01F-8747-9ADB-C57D48BC4C8E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11609" y="4070758"/>
            <a:ext cx="706644" cy="4894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Google Shape;1170;p57">
            <a:extLst>
              <a:ext uri="{FF2B5EF4-FFF2-40B4-BE49-F238E27FC236}">
                <a16:creationId xmlns:a16="http://schemas.microsoft.com/office/drawing/2014/main" id="{08BEDA2A-132B-A442-B7EA-5759BA99151E}"/>
              </a:ext>
            </a:extLst>
          </p:cNvPr>
          <p:cNvCxnSpPr>
            <a:cxnSpLocks/>
          </p:cNvCxnSpPr>
          <p:nvPr/>
        </p:nvCxnSpPr>
        <p:spPr>
          <a:xfrm flipV="1">
            <a:off x="3780213" y="4569663"/>
            <a:ext cx="1940600" cy="658848"/>
          </a:xfrm>
          <a:prstGeom prst="bentConnector3">
            <a:avLst>
              <a:gd name="adj1" fmla="val 28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55" name="Google Shape;1170;p57">
            <a:extLst>
              <a:ext uri="{FF2B5EF4-FFF2-40B4-BE49-F238E27FC236}">
                <a16:creationId xmlns:a16="http://schemas.microsoft.com/office/drawing/2014/main" id="{F956E174-28E7-004D-8236-3DEB28057DB9}"/>
              </a:ext>
            </a:extLst>
          </p:cNvPr>
          <p:cNvCxnSpPr>
            <a:cxnSpLocks/>
          </p:cNvCxnSpPr>
          <p:nvPr/>
        </p:nvCxnSpPr>
        <p:spPr>
          <a:xfrm flipV="1">
            <a:off x="5678476" y="3934134"/>
            <a:ext cx="1915775" cy="642137"/>
          </a:xfrm>
          <a:prstGeom prst="bentConnector3">
            <a:avLst>
              <a:gd name="adj1" fmla="val -359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56" name="Google Shape;1170;p57">
            <a:extLst>
              <a:ext uri="{FF2B5EF4-FFF2-40B4-BE49-F238E27FC236}">
                <a16:creationId xmlns:a16="http://schemas.microsoft.com/office/drawing/2014/main" id="{77DF0479-EBB1-C743-A1BC-59F9FD1F47D9}"/>
              </a:ext>
            </a:extLst>
          </p:cNvPr>
          <p:cNvCxnSpPr>
            <a:cxnSpLocks/>
          </p:cNvCxnSpPr>
          <p:nvPr/>
        </p:nvCxnSpPr>
        <p:spPr>
          <a:xfrm flipV="1">
            <a:off x="7547675" y="3295973"/>
            <a:ext cx="1929121" cy="634456"/>
          </a:xfrm>
          <a:prstGeom prst="bentConnector3">
            <a:avLst>
              <a:gd name="adj1" fmla="val 190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57" name="Google Shape;1175;p57">
            <a:extLst>
              <a:ext uri="{FF2B5EF4-FFF2-40B4-BE49-F238E27FC236}">
                <a16:creationId xmlns:a16="http://schemas.microsoft.com/office/drawing/2014/main" id="{C69F5661-3284-2F40-9AB7-4EDD1EC43C99}"/>
              </a:ext>
            </a:extLst>
          </p:cNvPr>
          <p:cNvSpPr/>
          <p:nvPr/>
        </p:nvSpPr>
        <p:spPr>
          <a:xfrm>
            <a:off x="3288792" y="4260329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3175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58" name="Google Shape;1176;p57">
            <a:extLst>
              <a:ext uri="{FF2B5EF4-FFF2-40B4-BE49-F238E27FC236}">
                <a16:creationId xmlns:a16="http://schemas.microsoft.com/office/drawing/2014/main" id="{852C7810-5B4B-1B45-A136-E4350D599E4A}"/>
              </a:ext>
            </a:extLst>
          </p:cNvPr>
          <p:cNvSpPr/>
          <p:nvPr/>
        </p:nvSpPr>
        <p:spPr>
          <a:xfrm>
            <a:off x="3392001" y="4070758"/>
            <a:ext cx="385038" cy="385038"/>
          </a:xfrm>
          <a:prstGeom prst="ellipse">
            <a:avLst/>
          </a:prstGeom>
          <a:solidFill>
            <a:schemeClr val="lt1"/>
          </a:solidFill>
          <a:ln w="412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59" name="Google Shape;1175;p57">
            <a:extLst>
              <a:ext uri="{FF2B5EF4-FFF2-40B4-BE49-F238E27FC236}">
                <a16:creationId xmlns:a16="http://schemas.microsoft.com/office/drawing/2014/main" id="{88BE3D37-A3AA-244A-A2E1-7BB4F654D2D6}"/>
              </a:ext>
            </a:extLst>
          </p:cNvPr>
          <p:cNvSpPr/>
          <p:nvPr/>
        </p:nvSpPr>
        <p:spPr>
          <a:xfrm>
            <a:off x="5228332" y="3578495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3175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60" name="Google Shape;1176;p57">
            <a:extLst>
              <a:ext uri="{FF2B5EF4-FFF2-40B4-BE49-F238E27FC236}">
                <a16:creationId xmlns:a16="http://schemas.microsoft.com/office/drawing/2014/main" id="{642EDC46-C145-1F4A-AE8C-BDC2361F2BCB}"/>
              </a:ext>
            </a:extLst>
          </p:cNvPr>
          <p:cNvSpPr/>
          <p:nvPr/>
        </p:nvSpPr>
        <p:spPr>
          <a:xfrm>
            <a:off x="5331541" y="3388924"/>
            <a:ext cx="385038" cy="385038"/>
          </a:xfrm>
          <a:prstGeom prst="ellipse">
            <a:avLst/>
          </a:prstGeom>
          <a:solidFill>
            <a:schemeClr val="lt1"/>
          </a:solidFill>
          <a:ln w="412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61" name="Google Shape;1175;p57">
            <a:extLst>
              <a:ext uri="{FF2B5EF4-FFF2-40B4-BE49-F238E27FC236}">
                <a16:creationId xmlns:a16="http://schemas.microsoft.com/office/drawing/2014/main" id="{3AAD44AE-92A9-CD4B-9653-C7CCF791EDDA}"/>
              </a:ext>
            </a:extLst>
          </p:cNvPr>
          <p:cNvSpPr/>
          <p:nvPr/>
        </p:nvSpPr>
        <p:spPr>
          <a:xfrm>
            <a:off x="7013413" y="3077256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3175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62" name="Google Shape;1176;p57">
            <a:extLst>
              <a:ext uri="{FF2B5EF4-FFF2-40B4-BE49-F238E27FC236}">
                <a16:creationId xmlns:a16="http://schemas.microsoft.com/office/drawing/2014/main" id="{C862FE91-390E-5C47-8B9F-F51F824763EA}"/>
              </a:ext>
            </a:extLst>
          </p:cNvPr>
          <p:cNvSpPr/>
          <p:nvPr/>
        </p:nvSpPr>
        <p:spPr>
          <a:xfrm>
            <a:off x="7116622" y="2887685"/>
            <a:ext cx="385038" cy="385038"/>
          </a:xfrm>
          <a:prstGeom prst="ellipse">
            <a:avLst/>
          </a:prstGeom>
          <a:solidFill>
            <a:schemeClr val="lt1"/>
          </a:solidFill>
          <a:ln w="412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63" name="ホームベース 62">
            <a:extLst>
              <a:ext uri="{FF2B5EF4-FFF2-40B4-BE49-F238E27FC236}">
                <a16:creationId xmlns:a16="http://schemas.microsoft.com/office/drawing/2014/main" id="{30258226-CE1B-DB48-86C2-8A74F8AAE1BE}"/>
              </a:ext>
            </a:extLst>
          </p:cNvPr>
          <p:cNvSpPr/>
          <p:nvPr/>
        </p:nvSpPr>
        <p:spPr>
          <a:xfrm>
            <a:off x="7594251" y="1938710"/>
            <a:ext cx="2160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商談</a:t>
            </a:r>
          </a:p>
        </p:txBody>
      </p:sp>
      <p:sp>
        <p:nvSpPr>
          <p:cNvPr id="64" name="ホームベース 63">
            <a:extLst>
              <a:ext uri="{FF2B5EF4-FFF2-40B4-BE49-F238E27FC236}">
                <a16:creationId xmlns:a16="http://schemas.microsoft.com/office/drawing/2014/main" id="{38605900-EF3F-9449-A786-4721555E3081}"/>
              </a:ext>
            </a:extLst>
          </p:cNvPr>
          <p:cNvSpPr/>
          <p:nvPr/>
        </p:nvSpPr>
        <p:spPr>
          <a:xfrm>
            <a:off x="5698425" y="1938710"/>
            <a:ext cx="2160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検討</a:t>
            </a:r>
          </a:p>
        </p:txBody>
      </p:sp>
      <p:sp>
        <p:nvSpPr>
          <p:cNvPr id="65" name="ホームベース 64">
            <a:extLst>
              <a:ext uri="{FF2B5EF4-FFF2-40B4-BE49-F238E27FC236}">
                <a16:creationId xmlns:a16="http://schemas.microsoft.com/office/drawing/2014/main" id="{FC61AB33-C13E-F24E-9063-5125BD281EEC}"/>
              </a:ext>
            </a:extLst>
          </p:cNvPr>
          <p:cNvSpPr/>
          <p:nvPr/>
        </p:nvSpPr>
        <p:spPr>
          <a:xfrm>
            <a:off x="3802600" y="1938710"/>
            <a:ext cx="2160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理解</a:t>
            </a:r>
          </a:p>
        </p:txBody>
      </p:sp>
      <p:sp>
        <p:nvSpPr>
          <p:cNvPr id="66" name="ホームベース 65">
            <a:extLst>
              <a:ext uri="{FF2B5EF4-FFF2-40B4-BE49-F238E27FC236}">
                <a16:creationId xmlns:a16="http://schemas.microsoft.com/office/drawing/2014/main" id="{9B290495-357F-4E4D-B9AA-E800C52D32BD}"/>
              </a:ext>
            </a:extLst>
          </p:cNvPr>
          <p:cNvSpPr/>
          <p:nvPr/>
        </p:nvSpPr>
        <p:spPr>
          <a:xfrm>
            <a:off x="1906775" y="1938710"/>
            <a:ext cx="2160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認知</a:t>
            </a:r>
          </a:p>
        </p:txBody>
      </p:sp>
      <p:sp>
        <p:nvSpPr>
          <p:cNvPr id="67" name="Google Shape;1156;p57">
            <a:extLst>
              <a:ext uri="{FF2B5EF4-FFF2-40B4-BE49-F238E27FC236}">
                <a16:creationId xmlns:a16="http://schemas.microsoft.com/office/drawing/2014/main" id="{FB795EAA-941E-104B-B217-4F5725473102}"/>
              </a:ext>
            </a:extLst>
          </p:cNvPr>
          <p:cNvSpPr txBox="1"/>
          <p:nvPr/>
        </p:nvSpPr>
        <p:spPr>
          <a:xfrm>
            <a:off x="2107240" y="5418925"/>
            <a:ext cx="3528000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コンテンツ発信</a:t>
            </a:r>
            <a:endParaRPr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68" name="Google Shape;1161;p57">
            <a:extLst>
              <a:ext uri="{FF2B5EF4-FFF2-40B4-BE49-F238E27FC236}">
                <a16:creationId xmlns:a16="http://schemas.microsoft.com/office/drawing/2014/main" id="{BDDD0ECC-DC3C-9C4D-A029-6814CF082EE3}"/>
              </a:ext>
            </a:extLst>
          </p:cNvPr>
          <p:cNvSpPr txBox="1"/>
          <p:nvPr/>
        </p:nvSpPr>
        <p:spPr>
          <a:xfrm>
            <a:off x="3991728" y="4770623"/>
            <a:ext cx="1940601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公開セミナー</a:t>
            </a:r>
            <a:endParaRPr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69" name="Google Shape;1162;p57">
            <a:extLst>
              <a:ext uri="{FF2B5EF4-FFF2-40B4-BE49-F238E27FC236}">
                <a16:creationId xmlns:a16="http://schemas.microsoft.com/office/drawing/2014/main" id="{C8426DA4-6D0E-1747-867F-4C0A5D91253D}"/>
              </a:ext>
            </a:extLst>
          </p:cNvPr>
          <p:cNvSpPr txBox="1"/>
          <p:nvPr/>
        </p:nvSpPr>
        <p:spPr>
          <a:xfrm>
            <a:off x="7791321" y="3466763"/>
            <a:ext cx="1657740" cy="50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お問い合わせ</a:t>
            </a:r>
            <a:br>
              <a:rPr lang="en-US" altLang="ja-JP" sz="14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</a:b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＝商談</a:t>
            </a:r>
            <a:endParaRPr lang="en-US" altLang="ja-JP"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0" name="Google Shape;1161;p57">
            <a:extLst>
              <a:ext uri="{FF2B5EF4-FFF2-40B4-BE49-F238E27FC236}">
                <a16:creationId xmlns:a16="http://schemas.microsoft.com/office/drawing/2014/main" id="{7F5CF9CC-EEE9-F64A-87F8-631AD34DA563}"/>
              </a:ext>
            </a:extLst>
          </p:cNvPr>
          <p:cNvSpPr txBox="1"/>
          <p:nvPr/>
        </p:nvSpPr>
        <p:spPr>
          <a:xfrm>
            <a:off x="5921061" y="4147047"/>
            <a:ext cx="3528000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少人数勉強会</a:t>
            </a:r>
            <a:endParaRPr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1" name="Google Shape;1161;p57">
            <a:extLst>
              <a:ext uri="{FF2B5EF4-FFF2-40B4-BE49-F238E27FC236}">
                <a16:creationId xmlns:a16="http://schemas.microsoft.com/office/drawing/2014/main" id="{AFF6FCC1-A355-4147-9A15-01854A812A80}"/>
              </a:ext>
            </a:extLst>
          </p:cNvPr>
          <p:cNvSpPr txBox="1"/>
          <p:nvPr/>
        </p:nvSpPr>
        <p:spPr>
          <a:xfrm>
            <a:off x="5921061" y="4514972"/>
            <a:ext cx="3528000" cy="54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2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グループ形式の半日勉強会で</a:t>
            </a:r>
            <a:endParaRPr lang="en-US" altLang="ja-JP" sz="12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2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個社ごとにカスタマイズした情報を提供</a:t>
            </a:r>
            <a:endParaRPr sz="12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2" name="Google Shape;1161;p57">
            <a:extLst>
              <a:ext uri="{FF2B5EF4-FFF2-40B4-BE49-F238E27FC236}">
                <a16:creationId xmlns:a16="http://schemas.microsoft.com/office/drawing/2014/main" id="{726E773C-4FE1-6A42-A6D7-BD02297822ED}"/>
              </a:ext>
            </a:extLst>
          </p:cNvPr>
          <p:cNvSpPr txBox="1"/>
          <p:nvPr/>
        </p:nvSpPr>
        <p:spPr>
          <a:xfrm>
            <a:off x="2107239" y="5751938"/>
            <a:ext cx="3528000" cy="308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2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ブログ、</a:t>
            </a:r>
            <a:r>
              <a:rPr lang="en-US" altLang="ja-JP" sz="12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SNS</a:t>
            </a:r>
            <a:r>
              <a:rPr lang="ja-JP" altLang="en-US" sz="12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、スライドシェア</a:t>
            </a:r>
            <a:endParaRPr sz="12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3" name="Google Shape;1177;p57">
            <a:extLst>
              <a:ext uri="{FF2B5EF4-FFF2-40B4-BE49-F238E27FC236}">
                <a16:creationId xmlns:a16="http://schemas.microsoft.com/office/drawing/2014/main" id="{3251A190-FE40-9C44-AC8D-8027E85FF401}"/>
              </a:ext>
            </a:extLst>
          </p:cNvPr>
          <p:cNvSpPr/>
          <p:nvPr/>
        </p:nvSpPr>
        <p:spPr>
          <a:xfrm>
            <a:off x="455612" y="2706738"/>
            <a:ext cx="2176622" cy="720421"/>
          </a:xfrm>
          <a:prstGeom prst="wedgeRectCallout">
            <a:avLst>
              <a:gd name="adj1" fmla="val 69006"/>
              <a:gd name="adj2" fmla="val 12156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72000" tIns="108000" rIns="72000" bIns="720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sz="1400" b="1">
                <a:solidFill>
                  <a:schemeClr val="bg1"/>
                </a:solidFill>
                <a:latin typeface="+mn-ea"/>
                <a:cs typeface="MS PGothic"/>
                <a:sym typeface="MS PGothic"/>
              </a:rPr>
              <a:t>ハードル</a:t>
            </a:r>
            <a:r>
              <a:rPr lang="ja-JP" altLang="en-US" sz="1400" b="1">
                <a:solidFill>
                  <a:schemeClr val="bg1"/>
                </a:solidFill>
                <a:latin typeface="+mn-ea"/>
                <a:cs typeface="MS PGothic"/>
                <a:sym typeface="MS PGothic"/>
              </a:rPr>
              <a:t>が高くて</a:t>
            </a:r>
            <a:endParaRPr lang="en-US" altLang="ja-JP" sz="1400" b="1" dirty="0">
              <a:solidFill>
                <a:schemeClr val="bg1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sz="1400" b="1">
                <a:solidFill>
                  <a:schemeClr val="bg1"/>
                </a:solidFill>
                <a:latin typeface="+mn-ea"/>
                <a:sym typeface="MS PGothic"/>
              </a:rPr>
              <a:t>上れない</a:t>
            </a:r>
            <a:endParaRPr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4" name="Google Shape;1173;p57">
            <a:extLst>
              <a:ext uri="{FF2B5EF4-FFF2-40B4-BE49-F238E27FC236}">
                <a16:creationId xmlns:a16="http://schemas.microsoft.com/office/drawing/2014/main" id="{313A9383-39BF-5541-9839-9670D00B3F1C}"/>
              </a:ext>
            </a:extLst>
          </p:cNvPr>
          <p:cNvSpPr/>
          <p:nvPr/>
        </p:nvSpPr>
        <p:spPr>
          <a:xfrm>
            <a:off x="2822483" y="2753450"/>
            <a:ext cx="5109744" cy="1918863"/>
          </a:xfrm>
          <a:custGeom>
            <a:avLst/>
            <a:gdLst>
              <a:gd name="connsiteX0" fmla="*/ 0 w 5365488"/>
              <a:gd name="connsiteY0" fmla="*/ 2538652 h 2538652"/>
              <a:gd name="connsiteX1" fmla="*/ 832887 w 5365488"/>
              <a:gd name="connsiteY1" fmla="*/ 365535 h 2538652"/>
              <a:gd name="connsiteX2" fmla="*/ 5365488 w 5365488"/>
              <a:gd name="connsiteY2" fmla="*/ 7048 h 2538652"/>
              <a:gd name="connsiteX0" fmla="*/ 0 w 5365488"/>
              <a:gd name="connsiteY0" fmla="*/ 2538652 h 2538652"/>
              <a:gd name="connsiteX1" fmla="*/ 832887 w 5365488"/>
              <a:gd name="connsiteY1" fmla="*/ 365535 h 2538652"/>
              <a:gd name="connsiteX2" fmla="*/ 5365488 w 5365488"/>
              <a:gd name="connsiteY2" fmla="*/ 7048 h 25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5488" h="2538652" extrusionOk="0">
                <a:moveTo>
                  <a:pt x="0" y="2538652"/>
                </a:moveTo>
                <a:cubicBezTo>
                  <a:pt x="18652" y="1691005"/>
                  <a:pt x="-61361" y="787469"/>
                  <a:pt x="832887" y="365535"/>
                </a:cubicBezTo>
                <a:cubicBezTo>
                  <a:pt x="1727135" y="-56399"/>
                  <a:pt x="4541772" y="-1768"/>
                  <a:pt x="5365488" y="7048"/>
                </a:cubicBezTo>
              </a:path>
            </a:pathLst>
          </a:custGeom>
          <a:noFill/>
          <a:ln w="31750" cap="flat" cmpd="sng">
            <a:solidFill>
              <a:schemeClr val="dk1"/>
            </a:solidFill>
            <a:prstDash val="sys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75" name="Google Shape;1174;p57">
            <a:extLst>
              <a:ext uri="{FF2B5EF4-FFF2-40B4-BE49-F238E27FC236}">
                <a16:creationId xmlns:a16="http://schemas.microsoft.com/office/drawing/2014/main" id="{8C3A6879-664D-FB40-AE1B-64C6BDC97769}"/>
              </a:ext>
            </a:extLst>
          </p:cNvPr>
          <p:cNvSpPr/>
          <p:nvPr/>
        </p:nvSpPr>
        <p:spPr>
          <a:xfrm>
            <a:off x="3428606" y="2614486"/>
            <a:ext cx="756339" cy="756339"/>
          </a:xfrm>
          <a:prstGeom prst="mathMultiply">
            <a:avLst>
              <a:gd name="adj1" fmla="val 774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6" name="Google Shape;1177;p57">
            <a:extLst>
              <a:ext uri="{FF2B5EF4-FFF2-40B4-BE49-F238E27FC236}">
                <a16:creationId xmlns:a16="http://schemas.microsoft.com/office/drawing/2014/main" id="{252236B8-B675-E847-AF5F-185009CB3690}"/>
              </a:ext>
            </a:extLst>
          </p:cNvPr>
          <p:cNvSpPr/>
          <p:nvPr/>
        </p:nvSpPr>
        <p:spPr>
          <a:xfrm>
            <a:off x="455613" y="3659171"/>
            <a:ext cx="2176621" cy="720421"/>
          </a:xfrm>
          <a:prstGeom prst="wedgeRectCallout">
            <a:avLst>
              <a:gd name="adj1" fmla="val 68338"/>
              <a:gd name="adj2" fmla="val 297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72000" tIns="108000" rIns="72000" bIns="720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sz="1400" b="1">
                <a:solidFill>
                  <a:schemeClr val="lt1"/>
                </a:solidFill>
                <a:latin typeface="+mn-ea"/>
                <a:cs typeface="MS PGothic"/>
                <a:sym typeface="MS PGothic"/>
              </a:rPr>
              <a:t>ハードル</a:t>
            </a:r>
            <a:r>
              <a:rPr lang="ja-JP" altLang="en-US" sz="1400" b="1">
                <a:solidFill>
                  <a:schemeClr val="lt1"/>
                </a:solidFill>
                <a:latin typeface="+mn-ea"/>
                <a:cs typeface="MS PGothic"/>
                <a:sym typeface="MS PGothic"/>
              </a:rPr>
              <a:t>が低いと</a:t>
            </a:r>
            <a:endParaRPr lang="en-US" altLang="ja-JP" sz="1400" b="1" dirty="0">
              <a:solidFill>
                <a:schemeClr val="lt1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sz="1400" b="1">
                <a:solidFill>
                  <a:schemeClr val="lt1"/>
                </a:solidFill>
                <a:latin typeface="+mn-ea"/>
                <a:sym typeface="MS PGothic"/>
              </a:rPr>
              <a:t>上りやすい</a:t>
            </a:r>
            <a:endParaRPr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499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7A3B7F-6065-5743-AC09-D48F21E543B8}"/>
              </a:ext>
            </a:extLst>
          </p:cNvPr>
          <p:cNvSpPr/>
          <p:nvPr/>
        </p:nvSpPr>
        <p:spPr>
          <a:xfrm>
            <a:off x="0" y="1895475"/>
            <a:ext cx="9906000" cy="3965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AF9F3ED0-7560-7F45-B80E-E9F3F58C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ワークシートをご利用の皆様へ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BC97B7-9078-B84C-897D-B360E911C6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974" y="996950"/>
            <a:ext cx="9000001" cy="622300"/>
          </a:xfrm>
        </p:spPr>
        <p:txBody>
          <a:bodyPr>
            <a:normAutofit/>
          </a:bodyPr>
          <a:lstStyle/>
          <a:p>
            <a:r>
              <a:rPr lang="ja-JP" altLang="en-US"/>
              <a:t>階段設計ワークシートをダウンロードしていただき、ありがとうございます。</a:t>
            </a:r>
            <a:endParaRPr lang="en-US" altLang="ja-JP" dirty="0"/>
          </a:p>
          <a:p>
            <a:r>
              <a:rPr lang="ja-JP" altLang="en-US"/>
              <a:t>顧客視点でマーケティング施策を設計したい、各施策の目的を定めたいという方はぜひご活用ください。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505888-621A-AD42-97E7-97D0CD1FEA97}"/>
              </a:ext>
            </a:extLst>
          </p:cNvPr>
          <p:cNvSpPr txBox="1"/>
          <p:nvPr/>
        </p:nvSpPr>
        <p:spPr>
          <a:xfrm>
            <a:off x="450973" y="2056621"/>
            <a:ext cx="900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ワークシートの使い方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E7E1203A-277B-3F48-81FB-69C9126C8010}"/>
              </a:ext>
            </a:extLst>
          </p:cNvPr>
          <p:cNvSpPr/>
          <p:nvPr/>
        </p:nvSpPr>
        <p:spPr>
          <a:xfrm>
            <a:off x="451986" y="3556772"/>
            <a:ext cx="8998987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7C439666-80C2-2048-9129-343AFCC3E844}"/>
              </a:ext>
            </a:extLst>
          </p:cNvPr>
          <p:cNvSpPr>
            <a:spLocks noChangeAspect="1"/>
          </p:cNvSpPr>
          <p:nvPr/>
        </p:nvSpPr>
        <p:spPr>
          <a:xfrm>
            <a:off x="579508" y="3646772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kumimoji="1" lang="ja-JP" altLang="en-US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D36D3F-D985-8343-9B02-13D966F0BA63}"/>
              </a:ext>
            </a:extLst>
          </p:cNvPr>
          <p:cNvSpPr txBox="1"/>
          <p:nvPr/>
        </p:nvSpPr>
        <p:spPr>
          <a:xfrm>
            <a:off x="1028930" y="3646772"/>
            <a:ext cx="432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600" b="1">
                <a:solidFill>
                  <a:schemeClr val="accent1"/>
                </a:solidFill>
                <a:latin typeface="+mn-ea"/>
              </a:rPr>
              <a:t>ペルソナを設計する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615A5809-E1FA-B743-8D2F-185536EF6529}"/>
              </a:ext>
            </a:extLst>
          </p:cNvPr>
          <p:cNvSpPr/>
          <p:nvPr/>
        </p:nvSpPr>
        <p:spPr>
          <a:xfrm>
            <a:off x="450973" y="4244629"/>
            <a:ext cx="8998987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F1DEE4C7-1D07-E148-BA1F-0D30F9BD129F}"/>
              </a:ext>
            </a:extLst>
          </p:cNvPr>
          <p:cNvSpPr>
            <a:spLocks noChangeAspect="1"/>
          </p:cNvSpPr>
          <p:nvPr/>
        </p:nvSpPr>
        <p:spPr>
          <a:xfrm>
            <a:off x="578495" y="4334629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endParaRPr kumimoji="1" lang="ja-JP" altLang="en-US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04DDF0-98C2-7E41-A821-71B275CA52BD}"/>
              </a:ext>
            </a:extLst>
          </p:cNvPr>
          <p:cNvSpPr txBox="1"/>
          <p:nvPr/>
        </p:nvSpPr>
        <p:spPr>
          <a:xfrm>
            <a:off x="1027917" y="4334629"/>
            <a:ext cx="432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600" b="1">
                <a:solidFill>
                  <a:schemeClr val="accent1"/>
                </a:solidFill>
                <a:latin typeface="+mn-ea"/>
              </a:rPr>
              <a:t>カスタマージャーニーマップを作成する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AF30615D-4FB0-0B48-B7CD-8C9CC80B44D8}"/>
              </a:ext>
            </a:extLst>
          </p:cNvPr>
          <p:cNvSpPr/>
          <p:nvPr/>
        </p:nvSpPr>
        <p:spPr>
          <a:xfrm>
            <a:off x="453506" y="2573618"/>
            <a:ext cx="8998987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6FEBB6D-F09B-F643-A7F2-E17DF6E18C19}"/>
              </a:ext>
            </a:extLst>
          </p:cNvPr>
          <p:cNvSpPr>
            <a:spLocks noChangeAspect="1"/>
          </p:cNvSpPr>
          <p:nvPr/>
        </p:nvSpPr>
        <p:spPr>
          <a:xfrm>
            <a:off x="581028" y="2663618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1</a:t>
            </a:r>
            <a:endParaRPr kumimoji="1" lang="ja-JP" altLang="en-US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7638241-EBA0-5A4F-A0C5-EE0367F6CD0A}"/>
              </a:ext>
            </a:extLst>
          </p:cNvPr>
          <p:cNvSpPr txBox="1"/>
          <p:nvPr/>
        </p:nvSpPr>
        <p:spPr>
          <a:xfrm>
            <a:off x="1030450" y="2663618"/>
            <a:ext cx="432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600" b="1">
                <a:solidFill>
                  <a:schemeClr val="accent1"/>
                </a:solidFill>
                <a:latin typeface="+mn-ea"/>
              </a:rPr>
              <a:t>顧客への理解を深める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4424737C-CBBD-2647-BA73-156258EB0B64}"/>
              </a:ext>
            </a:extLst>
          </p:cNvPr>
          <p:cNvSpPr/>
          <p:nvPr/>
        </p:nvSpPr>
        <p:spPr>
          <a:xfrm>
            <a:off x="453506" y="4919736"/>
            <a:ext cx="8998987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741E79EB-CF20-E84A-9F08-EEC69A97BDB5}"/>
              </a:ext>
            </a:extLst>
          </p:cNvPr>
          <p:cNvSpPr>
            <a:spLocks noChangeAspect="1"/>
          </p:cNvSpPr>
          <p:nvPr/>
        </p:nvSpPr>
        <p:spPr>
          <a:xfrm>
            <a:off x="581028" y="5009736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4</a:t>
            </a:r>
            <a:endParaRPr kumimoji="1" lang="ja-JP" altLang="en-US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004F9C-BE9E-4E43-AE48-2011BAB3D568}"/>
              </a:ext>
            </a:extLst>
          </p:cNvPr>
          <p:cNvSpPr txBox="1"/>
          <p:nvPr/>
        </p:nvSpPr>
        <p:spPr>
          <a:xfrm>
            <a:off x="1030450" y="5009736"/>
            <a:ext cx="432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600" b="1">
                <a:solidFill>
                  <a:schemeClr val="accent1"/>
                </a:solidFill>
                <a:latin typeface="+mn-ea"/>
              </a:rPr>
              <a:t>ワーク</a:t>
            </a:r>
            <a:r>
              <a:rPr kumimoji="1" lang="en-US" altLang="ja-JP" sz="1600" b="1" dirty="0">
                <a:solidFill>
                  <a:schemeClr val="accent1"/>
                </a:solidFill>
                <a:latin typeface="+mn-ea"/>
              </a:rPr>
              <a:t>❸</a:t>
            </a:r>
            <a:r>
              <a:rPr kumimoji="1" lang="ja-JP" altLang="en-US" sz="1600" b="1">
                <a:solidFill>
                  <a:schemeClr val="accent1"/>
                </a:solidFill>
                <a:latin typeface="+mn-ea"/>
              </a:rPr>
              <a:t>の内容を階段設計の図に落とし込む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F67AB2E-9E96-054E-A973-04826CE2F38C}"/>
              </a:ext>
            </a:extLst>
          </p:cNvPr>
          <p:cNvSpPr txBox="1"/>
          <p:nvPr/>
        </p:nvSpPr>
        <p:spPr>
          <a:xfrm>
            <a:off x="5438352" y="3646772"/>
            <a:ext cx="378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ペルソナの作り方は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  <a:hlinkClick r:id="rId3"/>
              </a:rPr>
              <a:t>こちらの記事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を参照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A2DAB9-212A-7245-ACAE-2787D3DEE397}"/>
              </a:ext>
            </a:extLst>
          </p:cNvPr>
          <p:cNvSpPr txBox="1"/>
          <p:nvPr/>
        </p:nvSpPr>
        <p:spPr>
          <a:xfrm>
            <a:off x="5437339" y="4334629"/>
            <a:ext cx="378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カスタマージャーニーマップの作り方は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  <a:hlinkClick r:id="rId4"/>
              </a:rPr>
              <a:t>こちらの記事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を参照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1296F15-9D62-5B4F-AA57-0503BE936E11}"/>
              </a:ext>
            </a:extLst>
          </p:cNvPr>
          <p:cNvSpPr txBox="1"/>
          <p:nvPr/>
        </p:nvSpPr>
        <p:spPr>
          <a:xfrm>
            <a:off x="5439872" y="2663618"/>
            <a:ext cx="378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顧客への理解を深める方法は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  <a:hlinkClick r:id="rId5"/>
              </a:rPr>
              <a:t>こちらの記事</a:t>
            </a:r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を参照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53D6E34-2550-D84D-BD25-633EA7310B77}"/>
              </a:ext>
            </a:extLst>
          </p:cNvPr>
          <p:cNvSpPr txBox="1"/>
          <p:nvPr/>
        </p:nvSpPr>
        <p:spPr>
          <a:xfrm>
            <a:off x="5439872" y="5009737"/>
            <a:ext cx="378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ja-JP" altLang="en-US" sz="1050" b="1">
                <a:solidFill>
                  <a:schemeClr val="accent1"/>
                </a:solidFill>
                <a:latin typeface="+mn-ea"/>
              </a:rPr>
              <a:t>記入例を自社の内容に書き換えてご活用ください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F12E4C7-9AA7-094A-BE43-DCA6D757E1AE}"/>
              </a:ext>
            </a:extLst>
          </p:cNvPr>
          <p:cNvSpPr txBox="1"/>
          <p:nvPr/>
        </p:nvSpPr>
        <p:spPr>
          <a:xfrm>
            <a:off x="450972" y="5996157"/>
            <a:ext cx="8998987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1000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1000">
                <a:solidFill>
                  <a:schemeClr val="accent1"/>
                </a:solidFill>
                <a:latin typeface="+mn-ea"/>
              </a:rPr>
              <a:t>参考までに</a:t>
            </a:r>
            <a:r>
              <a:rPr kumimoji="1" lang="en-US" altLang="ja-JP" sz="1000" dirty="0" err="1">
                <a:solidFill>
                  <a:schemeClr val="accent1"/>
                </a:solidFill>
                <a:latin typeface="+mn-ea"/>
              </a:rPr>
              <a:t>BtoB</a:t>
            </a:r>
            <a:r>
              <a:rPr kumimoji="1" lang="ja-JP" altLang="en-US" sz="1000">
                <a:solidFill>
                  <a:schemeClr val="accent1"/>
                </a:solidFill>
                <a:latin typeface="+mn-ea"/>
              </a:rPr>
              <a:t>製品・サービスを想定した記入例を書き込んでいます。お使いの際はスライドを複製し、自社の内容に書き換えてご活用ください。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67E9B5-331D-2940-A5BB-B5F622009497}"/>
              </a:ext>
            </a:extLst>
          </p:cNvPr>
          <p:cNvSpPr txBox="1"/>
          <p:nvPr/>
        </p:nvSpPr>
        <p:spPr>
          <a:xfrm>
            <a:off x="449958" y="3225653"/>
            <a:ext cx="9000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▼</a:t>
            </a:r>
            <a:r>
              <a:rPr lang="en-US" altLang="ja-JP" sz="1000" b="1" dirty="0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1000" b="1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すでにペルソナやカスタマージャーニーマップを作成済みの場合は、「</a:t>
            </a:r>
            <a:r>
              <a:rPr lang="en-US" altLang="ja-JP" sz="1000" b="1" dirty="0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❹ </a:t>
            </a:r>
            <a:r>
              <a:rPr lang="ja-JP" altLang="en-US" sz="1000" b="1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ワーク</a:t>
            </a:r>
            <a:r>
              <a:rPr lang="en-US" altLang="ja-JP" sz="1000" b="1" dirty="0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③</a:t>
            </a:r>
            <a:r>
              <a:rPr lang="ja-JP" altLang="en-US" sz="1000" b="1">
                <a:solidFill>
                  <a:schemeClr val="accent1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の内容を階段設計の図に落とし込む」から取り組んでください。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8335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746A79-86AD-8842-B0DA-469CCCAF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❶ </a:t>
            </a:r>
            <a:r>
              <a:rPr lang="ja-JP" altLang="en-US"/>
              <a:t>顧客への理解を深める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42AB79-9E3D-D84E-B13E-111B7C66D4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顧客が情報収集に使っているチャネルを整理し、</a:t>
            </a:r>
            <a:endParaRPr lang="en-US" altLang="ja-JP" dirty="0"/>
          </a:p>
          <a:p>
            <a:r>
              <a:rPr lang="ja-JP" altLang="en-US"/>
              <a:t>プロモーションのチャネル、発信するコンテンツやメッセージ、</a:t>
            </a:r>
            <a:r>
              <a:rPr lang="en" altLang="ja-JP" dirty="0"/>
              <a:t>CTA</a:t>
            </a:r>
            <a:r>
              <a:rPr lang="ja-JP" altLang="en-US"/>
              <a:t>の設計にいかしていきましょう。</a:t>
            </a: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52C09A-8A5B-8D43-8C6E-D4601967D506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800" dirty="0">
                <a:solidFill>
                  <a:schemeClr val="accent1"/>
                </a:solidFill>
                <a:latin typeface="+mn-ea"/>
              </a:rPr>
              <a:t>※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参考：顧客解像度（</a:t>
            </a:r>
            <a:r>
              <a:rPr lang="en" altLang="ja-JP" sz="800" b="0" i="0" u="none" strike="noStrike" dirty="0">
                <a:solidFill>
                  <a:schemeClr val="accent1"/>
                </a:solidFill>
                <a:effectLst/>
                <a:latin typeface="+mn-ea"/>
                <a:hlinkClick r:id="rId2"/>
              </a:rPr>
              <a:t>https://</a:t>
            </a:r>
            <a:r>
              <a:rPr lang="en" altLang="ja-JP" sz="800" b="0" i="0" u="none" strike="noStrike" dirty="0" err="1">
                <a:solidFill>
                  <a:schemeClr val="accent1"/>
                </a:solidFill>
                <a:effectLst/>
                <a:latin typeface="+mn-ea"/>
                <a:hlinkClick r:id="rId2"/>
              </a:rPr>
              <a:t>sairu.co.jp</a:t>
            </a:r>
            <a:r>
              <a:rPr lang="en" altLang="ja-JP" sz="800" b="0" i="0" u="none" strike="noStrike" dirty="0">
                <a:solidFill>
                  <a:schemeClr val="accent1"/>
                </a:solidFill>
                <a:effectLst/>
                <a:latin typeface="+mn-ea"/>
                <a:hlinkClick r:id="rId2"/>
              </a:rPr>
              <a:t>/method/5203/</a:t>
            </a:r>
            <a:r>
              <a:rPr lang="ja-JP" altLang="en" sz="800" b="0" i="0" u="none" strike="noStrike">
                <a:solidFill>
                  <a:schemeClr val="accent1"/>
                </a:solidFill>
                <a:effectLst/>
                <a:latin typeface="+mn-ea"/>
              </a:rPr>
              <a:t>）</a:t>
            </a:r>
            <a:endParaRPr kumimoji="1" lang="ja-JP" altLang="en-US" sz="800">
              <a:solidFill>
                <a:schemeClr val="accent1"/>
              </a:solidFill>
              <a:latin typeface="+mn-ea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EBA473F-A234-F948-AAF4-4F03848B8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210" y="1712866"/>
            <a:ext cx="7379580" cy="442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4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746A79-86AD-8842-B0DA-469CCCAF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/>
          <a:lstStyle/>
          <a:p>
            <a:r>
              <a:rPr lang="en-US" altLang="ja-JP" dirty="0"/>
              <a:t>❷ </a:t>
            </a:r>
            <a:r>
              <a:rPr lang="ja-JP" altLang="en-US"/>
              <a:t>ペルソナを設計する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0C1CAFDC-DE97-BB45-A979-A3635E5B6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974" y="996950"/>
            <a:ext cx="9000001" cy="622300"/>
          </a:xfrm>
        </p:spPr>
        <p:txBody>
          <a:bodyPr/>
          <a:lstStyle/>
          <a:p>
            <a:r>
              <a:rPr lang="ja-JP" altLang="en-US"/>
              <a:t>自社が提供する商品・サービスを活用してくれるであろう、もっとも重要で象徴的なユーザー像を設計します。</a:t>
            </a:r>
            <a:endParaRPr lang="en-US" altLang="ja-JP" dirty="0"/>
          </a:p>
          <a:p>
            <a:r>
              <a:rPr lang="ja-JP" altLang="en-US"/>
              <a:t>「誰の、どんな課題を、どのように解決するか」を明確にします。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EF0923-F82E-3049-9587-02855B1B7035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参考：</a:t>
            </a:r>
            <a:r>
              <a:rPr lang="en" altLang="ja-JP" sz="800" b="0" i="0" u="none" strike="noStrike" dirty="0" err="1">
                <a:solidFill>
                  <a:schemeClr val="accent1"/>
                </a:solidFill>
                <a:effectLst/>
                <a:latin typeface="+mn-ea"/>
              </a:rPr>
              <a:t>BtoB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マーケで役立つペルソナ作成</a:t>
            </a:r>
            <a:r>
              <a:rPr lang="en-US" altLang="ja-JP" sz="800" b="0" i="0" u="none" strike="noStrike" dirty="0">
                <a:solidFill>
                  <a:schemeClr val="accent1"/>
                </a:solidFill>
                <a:effectLst/>
                <a:latin typeface="+mn-ea"/>
              </a:rPr>
              <a:t>3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つのステップ</a:t>
            </a:r>
            <a:r>
              <a:rPr lang="en-US" altLang="ja-JP" sz="800" b="0" i="0" u="none" strike="noStrike" dirty="0">
                <a:solidFill>
                  <a:schemeClr val="accent1"/>
                </a:solidFill>
                <a:effectLst/>
                <a:latin typeface="+mn-ea"/>
              </a:rPr>
              <a:t>【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テンプレート付き</a:t>
            </a:r>
            <a:r>
              <a:rPr lang="en-US" altLang="ja-JP" sz="800" b="0" i="0" u="none" strike="noStrike" dirty="0">
                <a:solidFill>
                  <a:schemeClr val="accent1"/>
                </a:solidFill>
                <a:effectLst/>
                <a:latin typeface="+mn-ea"/>
              </a:rPr>
              <a:t>】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（</a:t>
            </a:r>
            <a:r>
              <a:rPr lang="en" altLang="ja-JP" sz="800" b="0" i="0" u="none" strike="noStrike" dirty="0">
                <a:solidFill>
                  <a:schemeClr val="accent1"/>
                </a:solidFill>
                <a:effectLst/>
                <a:latin typeface="+mn-ea"/>
                <a:hlinkClick r:id="rId2"/>
              </a:rPr>
              <a:t>https://</a:t>
            </a:r>
            <a:r>
              <a:rPr lang="en" altLang="ja-JP" sz="800" b="0" i="0" u="none" strike="noStrike" dirty="0" err="1">
                <a:solidFill>
                  <a:schemeClr val="accent1"/>
                </a:solidFill>
                <a:effectLst/>
                <a:latin typeface="+mn-ea"/>
                <a:hlinkClick r:id="rId2"/>
              </a:rPr>
              <a:t>sairu.co.jp</a:t>
            </a:r>
            <a:r>
              <a:rPr lang="en" altLang="ja-JP" sz="800" b="0" i="0" u="none" strike="noStrike" dirty="0">
                <a:solidFill>
                  <a:schemeClr val="accent1"/>
                </a:solidFill>
                <a:effectLst/>
                <a:latin typeface="+mn-ea"/>
                <a:hlinkClick r:id="rId2"/>
              </a:rPr>
              <a:t>/method/15684/</a:t>
            </a:r>
            <a:r>
              <a:rPr lang="ja-JP" altLang="en" sz="800" b="0" i="0" u="none" strike="noStrike">
                <a:solidFill>
                  <a:schemeClr val="accent1"/>
                </a:solidFill>
                <a:effectLst/>
                <a:latin typeface="+mn-ea"/>
              </a:rPr>
              <a:t>）</a:t>
            </a:r>
            <a:endParaRPr kumimoji="1" lang="ja-JP" altLang="en-US" sz="800">
              <a:solidFill>
                <a:schemeClr val="accent1"/>
              </a:solidFill>
              <a:latin typeface="+mn-ea"/>
            </a:endParaRPr>
          </a:p>
        </p:txBody>
      </p:sp>
      <p:graphicFrame>
        <p:nvGraphicFramePr>
          <p:cNvPr id="15" name="Google Shape;71;p14">
            <a:extLst>
              <a:ext uri="{FF2B5EF4-FFF2-40B4-BE49-F238E27FC236}">
                <a16:creationId xmlns:a16="http://schemas.microsoft.com/office/drawing/2014/main" id="{F403135F-4408-744A-81E7-230D33A104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0227955"/>
              </p:ext>
            </p:extLst>
          </p:nvPr>
        </p:nvGraphicFramePr>
        <p:xfrm>
          <a:off x="450973" y="1846577"/>
          <a:ext cx="8999999" cy="421918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5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6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項目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ペルソナA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ペルソナB</a:t>
                      </a:r>
                      <a:endParaRPr sz="1200" b="1" i="0" u="none" strike="noStrike" cap="none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ペルソナC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ニーズ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〇〇に向けて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成長を加速させたい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次の成長に向けた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戦略・計画立案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〇〇改善に向けた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戦略・計画立案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課題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優先度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営業難易度</a:t>
                      </a:r>
                      <a:endParaRPr sz="10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企業例</a:t>
                      </a:r>
                      <a:endParaRPr sz="10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LTV</a:t>
                      </a:r>
                      <a:endParaRPr sz="10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1,000万円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600万円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500万円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業種</a:t>
                      </a:r>
                      <a:endParaRPr sz="10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IT、製造業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IT、人材紹介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6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企業規模</a:t>
                      </a:r>
                      <a:endParaRPr sz="10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役職</a:t>
                      </a:r>
                      <a:endParaRPr sz="10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代表取締役社長、取締役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代表取締役社長、取締役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4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情報収集チャネル</a:t>
                      </a:r>
                      <a:endParaRPr sz="10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経営者コミュニティ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セミナー、Facebook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セミナー、Facebook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タッチポイント</a:t>
                      </a:r>
                      <a:endParaRPr sz="10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紹介、書籍、郵送DM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紹介、セミナー、FB広告</a:t>
                      </a:r>
                      <a:endParaRPr sz="9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紹介、セミナー、FB広告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360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1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やること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・〇〇のクローズド勉強会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・CXOレターの送付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・〇〇の導入と運用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・〇〇セミナーの開催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・〇〇の導入と運用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・〇〇セミナーの開催</a:t>
                      </a:r>
                      <a:endParaRPr sz="9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72000" marB="720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18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746A79-86AD-8842-B0DA-469CCCAF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/>
          <a:lstStyle/>
          <a:p>
            <a:r>
              <a:rPr lang="en-US" altLang="ja-JP" dirty="0"/>
              <a:t>❸ </a:t>
            </a:r>
            <a:r>
              <a:rPr lang="ja-JP" altLang="en-US"/>
              <a:t>カスタマージャーニーマップを作成する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0F4965-585D-2148-A4F9-03AEE4208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974" y="996950"/>
            <a:ext cx="9000001" cy="622300"/>
          </a:xfrm>
        </p:spPr>
        <p:txBody>
          <a:bodyPr/>
          <a:lstStyle/>
          <a:p>
            <a:r>
              <a:rPr lang="ja-JP" altLang="en-US"/>
              <a:t>顧客の行動や思考、感情の変化は認知、理解、検討などのフェーズごとに異なります。</a:t>
            </a:r>
            <a:endParaRPr lang="en-US" altLang="ja-JP" dirty="0"/>
          </a:p>
          <a:p>
            <a:r>
              <a:rPr lang="ja-JP" altLang="en-US"/>
              <a:t>それぞれのフェーズで顧客が求めているコンテンツを明確に把握しましょう。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EF0923-F82E-3049-9587-02855B1B7035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参考：カスタマージャーニーマップの作成手順</a:t>
            </a:r>
            <a:r>
              <a:rPr lang="en-US" altLang="ja-JP" sz="800" b="0" i="0" u="none" strike="noStrike" dirty="0">
                <a:solidFill>
                  <a:schemeClr val="accent1"/>
                </a:solidFill>
                <a:effectLst/>
                <a:latin typeface="+mn-ea"/>
              </a:rPr>
              <a:t>【</a:t>
            </a:r>
            <a:r>
              <a:rPr lang="en-US" altLang="ja-JP" sz="800" b="0" i="0" u="none" strike="noStrike" dirty="0" err="1">
                <a:solidFill>
                  <a:schemeClr val="accent1"/>
                </a:solidFill>
                <a:effectLst/>
                <a:latin typeface="+mn-ea"/>
              </a:rPr>
              <a:t>BtoB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向けテンプレート付き</a:t>
            </a:r>
            <a:r>
              <a:rPr lang="en-US" altLang="ja-JP" sz="800" b="0" i="0" u="none" strike="noStrike" dirty="0">
                <a:solidFill>
                  <a:schemeClr val="accent1"/>
                </a:solidFill>
                <a:effectLst/>
                <a:latin typeface="+mn-ea"/>
              </a:rPr>
              <a:t>】</a:t>
            </a:r>
            <a:r>
              <a:rPr lang="ja-JP" altLang="en-US" sz="800" b="0" i="0" u="none" strike="noStrike">
                <a:solidFill>
                  <a:schemeClr val="accent1"/>
                </a:solidFill>
                <a:effectLst/>
                <a:latin typeface="+mn-ea"/>
              </a:rPr>
              <a:t>（</a:t>
            </a:r>
            <a:r>
              <a:rPr lang="en" altLang="ja-JP" sz="800" b="0" i="0" u="none" strike="noStrike" dirty="0">
                <a:solidFill>
                  <a:schemeClr val="accent1"/>
                </a:solidFill>
                <a:effectLst/>
                <a:latin typeface="+mn-ea"/>
                <a:hlinkClick r:id="rId2"/>
              </a:rPr>
              <a:t>https://sairu.co.jp/method/18950/</a:t>
            </a:r>
            <a:r>
              <a:rPr lang="ja-JP" altLang="en" sz="800" b="0" i="0" u="none" strike="noStrike">
                <a:solidFill>
                  <a:schemeClr val="accent1"/>
                </a:solidFill>
                <a:effectLst/>
                <a:latin typeface="+mn-ea"/>
              </a:rPr>
              <a:t>）</a:t>
            </a:r>
            <a:endParaRPr kumimoji="1" lang="ja-JP" altLang="en-US" sz="800">
              <a:solidFill>
                <a:schemeClr val="accent1"/>
              </a:solidFill>
              <a:latin typeface="+mn-ea"/>
            </a:endParaRPr>
          </a:p>
        </p:txBody>
      </p:sp>
      <p:graphicFrame>
        <p:nvGraphicFramePr>
          <p:cNvPr id="4" name="Google Shape;56;p13">
            <a:extLst>
              <a:ext uri="{FF2B5EF4-FFF2-40B4-BE49-F238E27FC236}">
                <a16:creationId xmlns:a16="http://schemas.microsoft.com/office/drawing/2014/main" id="{CD178A5E-3165-0A46-A8D0-75F3EFD7B3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903757"/>
              </p:ext>
            </p:extLst>
          </p:nvPr>
        </p:nvGraphicFramePr>
        <p:xfrm>
          <a:off x="465152" y="2160818"/>
          <a:ext cx="8985235" cy="38019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9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9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1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顧客の行動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・漠然とした課題をもつ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・課題の解決法を探す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・解決策をイメージする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・解決事例を知る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・解決に役立つ商品や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altLang="en-US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サービスの導入を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altLang="en-US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検討する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・Webサイトをみて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問い合わせする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・営業メールを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受けて商談する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・使用感を知人に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共有する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・SNSでシェアする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25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企業の目的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自社のノウハウに共感し</a:t>
                      </a:r>
                      <a:r>
                        <a:rPr lang="ja" altLang="en-US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、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興味を持ってもらう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8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自社が提示する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解決策に納得感を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抱いてもらう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自社の商材を活用する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イメージを固めてもらう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課題解決のための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具体的なプランに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合意してもらう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商材を活用し、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似た境遇の他者に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推奨してもらう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2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タッチ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ポイント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・メディア、業界誌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・カンファレンス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・展示会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・広告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・検索エンジン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・SNS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・商材の活用事例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・自社開催セミナー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・Webサイトの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サービスページ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・勉強会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・個別相談会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・プロダクトや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サービスの体験会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・営業パーソンと、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顧客側担当者、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決済者との商談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・カスタマーサクセス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-JP" altLang="en-US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とのキックオフ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22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コンテンツ例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・課題喚起型の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プレスリリース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・〇〇に役立つ記事や動画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・ノウハウ集の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ホワイトペーパー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・導入事例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・活用事例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・成果事例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・サービス紹介LP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・使用感が伝わる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alt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  </a:t>
                      </a: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お客さまの声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・営業資料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・目指すゴールと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達成までの施策を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整理した資料　　</a:t>
                      </a:r>
                      <a:endParaRPr sz="9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・ユーザー会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・購入者向けの</a:t>
                      </a:r>
                      <a:endParaRPr lang="en-US" altLang="ja"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ja-JP" altLang="en-US" sz="9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" sz="9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FAQまとめ</a:t>
                      </a:r>
                      <a:endParaRPr sz="9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ホームベース 4">
            <a:extLst>
              <a:ext uri="{FF2B5EF4-FFF2-40B4-BE49-F238E27FC236}">
                <a16:creationId xmlns:a16="http://schemas.microsoft.com/office/drawing/2014/main" id="{8A04463B-31CC-7A4A-A14A-8E662906A5EC}"/>
              </a:ext>
            </a:extLst>
          </p:cNvPr>
          <p:cNvSpPr/>
          <p:nvPr/>
        </p:nvSpPr>
        <p:spPr>
          <a:xfrm>
            <a:off x="7841988" y="1836819"/>
            <a:ext cx="1728000" cy="324000"/>
          </a:xfrm>
          <a:prstGeom prst="homePlate">
            <a:avLst>
              <a:gd name="adj" fmla="val 40155"/>
            </a:avLst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36000" bIns="36000" rtlCol="0" anchor="ctr"/>
          <a:lstStyle/>
          <a:p>
            <a:pPr algn="ctr"/>
            <a:r>
              <a:rPr kumimoji="1" lang="en-US" altLang="ja-JP" sz="1000" b="1" spc="100" dirty="0"/>
              <a:t> </a:t>
            </a:r>
            <a:r>
              <a:rPr kumimoji="1" lang="ja-JP" altLang="en-US" sz="1000" b="1" spc="100"/>
              <a:t>購入・推奨</a:t>
            </a:r>
          </a:p>
        </p:txBody>
      </p:sp>
      <p:sp>
        <p:nvSpPr>
          <p:cNvPr id="6" name="ホームベース 5">
            <a:extLst>
              <a:ext uri="{FF2B5EF4-FFF2-40B4-BE49-F238E27FC236}">
                <a16:creationId xmlns:a16="http://schemas.microsoft.com/office/drawing/2014/main" id="{CEE73C92-A708-4E4F-912B-528F27C67BDD}"/>
              </a:ext>
            </a:extLst>
          </p:cNvPr>
          <p:cNvSpPr/>
          <p:nvPr/>
        </p:nvSpPr>
        <p:spPr>
          <a:xfrm>
            <a:off x="6285504" y="1836819"/>
            <a:ext cx="1728000" cy="324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36000" bIns="36000" rtlCol="0" anchor="ctr"/>
          <a:lstStyle/>
          <a:p>
            <a:pPr algn="ctr"/>
            <a:r>
              <a:rPr kumimoji="1" lang="ja-JP" altLang="en-US" sz="1000" b="1" spc="100"/>
              <a:t>商談</a:t>
            </a:r>
          </a:p>
        </p:txBody>
      </p:sp>
      <p:sp>
        <p:nvSpPr>
          <p:cNvPr id="7" name="ホームベース 6">
            <a:extLst>
              <a:ext uri="{FF2B5EF4-FFF2-40B4-BE49-F238E27FC236}">
                <a16:creationId xmlns:a16="http://schemas.microsoft.com/office/drawing/2014/main" id="{54AF7318-BAB2-D942-81EC-551DD44778B0}"/>
              </a:ext>
            </a:extLst>
          </p:cNvPr>
          <p:cNvSpPr/>
          <p:nvPr/>
        </p:nvSpPr>
        <p:spPr>
          <a:xfrm>
            <a:off x="4729020" y="1836819"/>
            <a:ext cx="1728000" cy="324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36000" bIns="36000" rtlCol="0" anchor="ctr"/>
          <a:lstStyle/>
          <a:p>
            <a:pPr algn="ctr"/>
            <a:r>
              <a:rPr kumimoji="1" lang="ja-JP" altLang="en-US" sz="1000" b="1" spc="100"/>
              <a:t>検討</a:t>
            </a:r>
          </a:p>
        </p:txBody>
      </p:sp>
      <p:sp>
        <p:nvSpPr>
          <p:cNvPr id="8" name="ホームベース 7">
            <a:extLst>
              <a:ext uri="{FF2B5EF4-FFF2-40B4-BE49-F238E27FC236}">
                <a16:creationId xmlns:a16="http://schemas.microsoft.com/office/drawing/2014/main" id="{5E96199B-463D-5543-9265-B4614EB84581}"/>
              </a:ext>
            </a:extLst>
          </p:cNvPr>
          <p:cNvSpPr/>
          <p:nvPr/>
        </p:nvSpPr>
        <p:spPr>
          <a:xfrm>
            <a:off x="3172536" y="1836819"/>
            <a:ext cx="1728000" cy="324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36000" bIns="36000" rtlCol="0" anchor="ctr"/>
          <a:lstStyle/>
          <a:p>
            <a:pPr algn="ctr"/>
            <a:r>
              <a:rPr kumimoji="1" lang="ja-JP" altLang="en-US" sz="1000" b="1" spc="100"/>
              <a:t>理解</a:t>
            </a:r>
          </a:p>
        </p:txBody>
      </p:sp>
      <p:sp>
        <p:nvSpPr>
          <p:cNvPr id="9" name="ホームベース 8">
            <a:extLst>
              <a:ext uri="{FF2B5EF4-FFF2-40B4-BE49-F238E27FC236}">
                <a16:creationId xmlns:a16="http://schemas.microsoft.com/office/drawing/2014/main" id="{F5AD308E-E364-594C-B820-3EB165321CDF}"/>
              </a:ext>
            </a:extLst>
          </p:cNvPr>
          <p:cNvSpPr/>
          <p:nvPr/>
        </p:nvSpPr>
        <p:spPr>
          <a:xfrm>
            <a:off x="1616052" y="1836819"/>
            <a:ext cx="1728000" cy="324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b="1" spc="100"/>
              <a:t>認知</a:t>
            </a:r>
          </a:p>
        </p:txBody>
      </p:sp>
      <p:sp>
        <p:nvSpPr>
          <p:cNvPr id="10" name="ホームベース 9">
            <a:extLst>
              <a:ext uri="{FF2B5EF4-FFF2-40B4-BE49-F238E27FC236}">
                <a16:creationId xmlns:a16="http://schemas.microsoft.com/office/drawing/2014/main" id="{8B4DB28D-FE78-CF44-8AED-777D0D2A1E7F}"/>
              </a:ext>
            </a:extLst>
          </p:cNvPr>
          <p:cNvSpPr/>
          <p:nvPr/>
        </p:nvSpPr>
        <p:spPr>
          <a:xfrm>
            <a:off x="450850" y="1836819"/>
            <a:ext cx="1157482" cy="324000"/>
          </a:xfrm>
          <a:prstGeom prst="homePlate">
            <a:avLst>
              <a:gd name="adj" fmla="val 0"/>
            </a:avLst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100"/>
              <a:t>フェーズ</a:t>
            </a:r>
          </a:p>
        </p:txBody>
      </p:sp>
    </p:spTree>
    <p:extLst>
      <p:ext uri="{BB962C8B-B14F-4D97-AF65-F5344CB8AC3E}">
        <p14:creationId xmlns:p14="http://schemas.microsoft.com/office/powerpoint/2010/main" val="427272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260D0F54-9C34-3F47-9DCD-C5211CF0343F}"/>
              </a:ext>
            </a:extLst>
          </p:cNvPr>
          <p:cNvCxnSpPr>
            <a:cxnSpLocks/>
          </p:cNvCxnSpPr>
          <p:nvPr/>
        </p:nvCxnSpPr>
        <p:spPr>
          <a:xfrm>
            <a:off x="1375287" y="1844338"/>
            <a:ext cx="0" cy="4284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F1DA54B-5AE3-654C-9165-EF15FC76EAC3}"/>
              </a:ext>
            </a:extLst>
          </p:cNvPr>
          <p:cNvCxnSpPr>
            <a:cxnSpLocks/>
          </p:cNvCxnSpPr>
          <p:nvPr/>
        </p:nvCxnSpPr>
        <p:spPr>
          <a:xfrm>
            <a:off x="3387436" y="1844338"/>
            <a:ext cx="0" cy="4284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0182555-093B-9A45-BABB-14772147147F}"/>
              </a:ext>
            </a:extLst>
          </p:cNvPr>
          <p:cNvCxnSpPr>
            <a:cxnSpLocks/>
          </p:cNvCxnSpPr>
          <p:nvPr/>
        </p:nvCxnSpPr>
        <p:spPr>
          <a:xfrm>
            <a:off x="5399585" y="1844338"/>
            <a:ext cx="0" cy="4284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24DD272B-A539-CD4F-9644-8275C6CC0F6F}"/>
              </a:ext>
            </a:extLst>
          </p:cNvPr>
          <p:cNvCxnSpPr>
            <a:cxnSpLocks/>
          </p:cNvCxnSpPr>
          <p:nvPr/>
        </p:nvCxnSpPr>
        <p:spPr>
          <a:xfrm>
            <a:off x="7411735" y="1844338"/>
            <a:ext cx="0" cy="4284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AF9F3ED0-7560-7F45-B80E-E9F3F58CD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❹ </a:t>
            </a:r>
            <a:r>
              <a:rPr lang="ja-JP" altLang="en-US"/>
              <a:t>階段設計の図に落とし込む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C191793-FA02-4143-9C2E-FB10788215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カスタマージャーニーマップの内容を階段設計の図に落とし込みます。</a:t>
            </a:r>
            <a:endParaRPr lang="en-US" altLang="ja-JP" dirty="0"/>
          </a:p>
          <a:p>
            <a:r>
              <a:rPr lang="ja-JP" altLang="en-US"/>
              <a:t>認知</a:t>
            </a:r>
            <a:r>
              <a:rPr lang="en-US" altLang="ja-JP" dirty="0"/>
              <a:t>〜</a:t>
            </a:r>
            <a:r>
              <a:rPr lang="ja-JP" altLang="en-US"/>
              <a:t>商談までの各階段ごとにタッチポイント・コンテンツ例を記入します。</a:t>
            </a:r>
            <a:endParaRPr lang="en-US" altLang="ja-JP" dirty="0"/>
          </a:p>
          <a:p>
            <a:endParaRPr lang="ja-JP" altLang="en-US"/>
          </a:p>
        </p:txBody>
      </p:sp>
      <p:cxnSp>
        <p:nvCxnSpPr>
          <p:cNvPr id="36" name="Google Shape;1171;p57">
            <a:extLst>
              <a:ext uri="{FF2B5EF4-FFF2-40B4-BE49-F238E27FC236}">
                <a16:creationId xmlns:a16="http://schemas.microsoft.com/office/drawing/2014/main" id="{9EA01823-C3F5-C846-954B-4025A5384C8E}"/>
              </a:ext>
            </a:extLst>
          </p:cNvPr>
          <p:cNvCxnSpPr>
            <a:cxnSpLocks/>
          </p:cNvCxnSpPr>
          <p:nvPr/>
        </p:nvCxnSpPr>
        <p:spPr>
          <a:xfrm flipH="1">
            <a:off x="450976" y="5467525"/>
            <a:ext cx="9360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" name="Google Shape;1170;p57">
            <a:extLst>
              <a:ext uri="{FF2B5EF4-FFF2-40B4-BE49-F238E27FC236}">
                <a16:creationId xmlns:a16="http://schemas.microsoft.com/office/drawing/2014/main" id="{0A38A252-1158-1647-B15D-18BDF886B068}"/>
              </a:ext>
            </a:extLst>
          </p:cNvPr>
          <p:cNvCxnSpPr>
            <a:cxnSpLocks/>
          </p:cNvCxnSpPr>
          <p:nvPr/>
        </p:nvCxnSpPr>
        <p:spPr>
          <a:xfrm flipV="1">
            <a:off x="5394391" y="3830889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20F2FC4D-470F-4F47-ACF4-A83BBE62D001}"/>
              </a:ext>
            </a:extLst>
          </p:cNvPr>
          <p:cNvSpPr/>
          <p:nvPr/>
        </p:nvSpPr>
        <p:spPr>
          <a:xfrm>
            <a:off x="7308628" y="1821103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商談</a:t>
            </a:r>
          </a:p>
        </p:txBody>
      </p:sp>
      <p:sp>
        <p:nvSpPr>
          <p:cNvPr id="80" name="ホームベース 79">
            <a:extLst>
              <a:ext uri="{FF2B5EF4-FFF2-40B4-BE49-F238E27FC236}">
                <a16:creationId xmlns:a16="http://schemas.microsoft.com/office/drawing/2014/main" id="{659BFFF4-1221-C843-92F0-8E9918F35E49}"/>
              </a:ext>
            </a:extLst>
          </p:cNvPr>
          <p:cNvSpPr/>
          <p:nvPr/>
        </p:nvSpPr>
        <p:spPr>
          <a:xfrm>
            <a:off x="5327536" y="1821103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検討</a:t>
            </a:r>
          </a:p>
        </p:txBody>
      </p:sp>
      <p:sp>
        <p:nvSpPr>
          <p:cNvPr id="82" name="ホームベース 81">
            <a:extLst>
              <a:ext uri="{FF2B5EF4-FFF2-40B4-BE49-F238E27FC236}">
                <a16:creationId xmlns:a16="http://schemas.microsoft.com/office/drawing/2014/main" id="{380F3BFA-86B3-7D45-9DD7-59F74FFB4CD9}"/>
              </a:ext>
            </a:extLst>
          </p:cNvPr>
          <p:cNvSpPr/>
          <p:nvPr/>
        </p:nvSpPr>
        <p:spPr>
          <a:xfrm>
            <a:off x="3346443" y="1821103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理解</a:t>
            </a:r>
          </a:p>
        </p:txBody>
      </p:sp>
      <p:sp>
        <p:nvSpPr>
          <p:cNvPr id="83" name="ホームベース 82">
            <a:extLst>
              <a:ext uri="{FF2B5EF4-FFF2-40B4-BE49-F238E27FC236}">
                <a16:creationId xmlns:a16="http://schemas.microsoft.com/office/drawing/2014/main" id="{6B00C706-B756-084C-A71B-7F118EF2570A}"/>
              </a:ext>
            </a:extLst>
          </p:cNvPr>
          <p:cNvSpPr/>
          <p:nvPr/>
        </p:nvSpPr>
        <p:spPr>
          <a:xfrm>
            <a:off x="1365350" y="1821103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認知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E4AE81E7-6ED5-8848-BEFE-ACD490889FF6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800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参考までに</a:t>
            </a:r>
            <a:r>
              <a:rPr kumimoji="1" lang="en-US" altLang="ja-JP" sz="800" dirty="0" err="1">
                <a:solidFill>
                  <a:schemeClr val="accent1"/>
                </a:solidFill>
                <a:latin typeface="+mn-ea"/>
              </a:rPr>
              <a:t>BtoB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製品・サービスを想定した記入例を書き込んでいます。お使いの際はスライドを複製し、自社の内容に書き換えてご活用ください。</a:t>
            </a:r>
          </a:p>
        </p:txBody>
      </p:sp>
      <p:cxnSp>
        <p:nvCxnSpPr>
          <p:cNvPr id="102" name="Google Shape;1170;p57">
            <a:extLst>
              <a:ext uri="{FF2B5EF4-FFF2-40B4-BE49-F238E27FC236}">
                <a16:creationId xmlns:a16="http://schemas.microsoft.com/office/drawing/2014/main" id="{E26D0950-158F-2242-B9BC-5B974D6B4C7F}"/>
              </a:ext>
            </a:extLst>
          </p:cNvPr>
          <p:cNvCxnSpPr>
            <a:cxnSpLocks/>
          </p:cNvCxnSpPr>
          <p:nvPr/>
        </p:nvCxnSpPr>
        <p:spPr>
          <a:xfrm flipV="1">
            <a:off x="1385225" y="4925934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03" name="Google Shape;1170;p57">
            <a:extLst>
              <a:ext uri="{FF2B5EF4-FFF2-40B4-BE49-F238E27FC236}">
                <a16:creationId xmlns:a16="http://schemas.microsoft.com/office/drawing/2014/main" id="{5BDBDA17-876A-3B49-94E2-009EB31AB2D6}"/>
              </a:ext>
            </a:extLst>
          </p:cNvPr>
          <p:cNvCxnSpPr>
            <a:cxnSpLocks/>
          </p:cNvCxnSpPr>
          <p:nvPr/>
        </p:nvCxnSpPr>
        <p:spPr>
          <a:xfrm flipV="1">
            <a:off x="3389808" y="4378412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04" name="Google Shape;1170;p57">
            <a:extLst>
              <a:ext uri="{FF2B5EF4-FFF2-40B4-BE49-F238E27FC236}">
                <a16:creationId xmlns:a16="http://schemas.microsoft.com/office/drawing/2014/main" id="{385D4245-1F02-4049-BF31-50910D94FA34}"/>
              </a:ext>
            </a:extLst>
          </p:cNvPr>
          <p:cNvCxnSpPr>
            <a:cxnSpLocks/>
          </p:cNvCxnSpPr>
          <p:nvPr/>
        </p:nvCxnSpPr>
        <p:spPr>
          <a:xfrm flipV="1">
            <a:off x="7398975" y="3283366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105" name="Google Shape;1161;p57">
            <a:extLst>
              <a:ext uri="{FF2B5EF4-FFF2-40B4-BE49-F238E27FC236}">
                <a16:creationId xmlns:a16="http://schemas.microsoft.com/office/drawing/2014/main" id="{B397B2C0-E38D-0943-83C9-876DA0C7F837}"/>
              </a:ext>
            </a:extLst>
          </p:cNvPr>
          <p:cNvSpPr txBox="1"/>
          <p:nvPr/>
        </p:nvSpPr>
        <p:spPr>
          <a:xfrm>
            <a:off x="1630155" y="5123566"/>
            <a:ext cx="16920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コンテンツ発信</a:t>
            </a:r>
            <a:endParaRPr lang="en-US" altLang="ja-JP"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・ブログ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SNS</a:t>
            </a:r>
          </a:p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・スライドシェア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6" name="Google Shape;1161;p57">
            <a:extLst>
              <a:ext uri="{FF2B5EF4-FFF2-40B4-BE49-F238E27FC236}">
                <a16:creationId xmlns:a16="http://schemas.microsoft.com/office/drawing/2014/main" id="{7D40F3B0-2ECF-0146-B8F7-AAE6F1ABDDB3}"/>
              </a:ext>
            </a:extLst>
          </p:cNvPr>
          <p:cNvSpPr txBox="1"/>
          <p:nvPr/>
        </p:nvSpPr>
        <p:spPr>
          <a:xfrm>
            <a:off x="3621467" y="4575207"/>
            <a:ext cx="16920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公開セミナー</a:t>
            </a:r>
            <a:endParaRPr lang="en-US" altLang="ja-JP"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7" name="Google Shape;1161;p57">
            <a:extLst>
              <a:ext uri="{FF2B5EF4-FFF2-40B4-BE49-F238E27FC236}">
                <a16:creationId xmlns:a16="http://schemas.microsoft.com/office/drawing/2014/main" id="{E534D9AB-80A3-B143-A292-FE16B01272FC}"/>
              </a:ext>
            </a:extLst>
          </p:cNvPr>
          <p:cNvSpPr txBox="1"/>
          <p:nvPr/>
        </p:nvSpPr>
        <p:spPr>
          <a:xfrm>
            <a:off x="5612779" y="4026849"/>
            <a:ext cx="16920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少人数勉強会</a:t>
            </a:r>
            <a:endParaRPr lang="en-US" altLang="ja-JP"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グループ形式の半日勉強会で個社ごとにカスタマイズした情報を提供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8" name="Google Shape;1161;p57">
            <a:extLst>
              <a:ext uri="{FF2B5EF4-FFF2-40B4-BE49-F238E27FC236}">
                <a16:creationId xmlns:a16="http://schemas.microsoft.com/office/drawing/2014/main" id="{EF7222A5-D356-8747-912C-C7CBB8F04CD3}"/>
              </a:ext>
            </a:extLst>
          </p:cNvPr>
          <p:cNvSpPr txBox="1"/>
          <p:nvPr/>
        </p:nvSpPr>
        <p:spPr>
          <a:xfrm>
            <a:off x="7604090" y="3478491"/>
            <a:ext cx="16920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4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お問い合わせ</a:t>
            </a:r>
            <a:endParaRPr lang="en-US" altLang="ja-JP" sz="14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＝商談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pic>
        <p:nvPicPr>
          <p:cNvPr id="116" name="Google Shape;1159;p57" descr="インターネット">
            <a:extLst>
              <a:ext uri="{FF2B5EF4-FFF2-40B4-BE49-F238E27FC236}">
                <a16:creationId xmlns:a16="http://schemas.microsoft.com/office/drawing/2014/main" id="{2ED928D8-F80F-6D44-87BF-91A5F416BEA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7814" y="4340533"/>
            <a:ext cx="748527" cy="74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64;p57">
            <a:extLst>
              <a:ext uri="{FF2B5EF4-FFF2-40B4-BE49-F238E27FC236}">
                <a16:creationId xmlns:a16="http://schemas.microsoft.com/office/drawing/2014/main" id="{F0D5359A-0C86-C14B-9575-01CD03C0267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2853" y="4910385"/>
            <a:ext cx="354393" cy="56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75;p57">
            <a:extLst>
              <a:ext uri="{FF2B5EF4-FFF2-40B4-BE49-F238E27FC236}">
                <a16:creationId xmlns:a16="http://schemas.microsoft.com/office/drawing/2014/main" id="{F062B496-B8D0-494B-853D-B6A3CEA50C75}"/>
              </a:ext>
            </a:extLst>
          </p:cNvPr>
          <p:cNvSpPr/>
          <p:nvPr/>
        </p:nvSpPr>
        <p:spPr>
          <a:xfrm>
            <a:off x="934836" y="4301487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2540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pic>
        <p:nvPicPr>
          <p:cNvPr id="119" name="Google Shape;1172;p57" descr="役員室">
            <a:extLst>
              <a:ext uri="{FF2B5EF4-FFF2-40B4-BE49-F238E27FC236}">
                <a16:creationId xmlns:a16="http://schemas.microsoft.com/office/drawing/2014/main" id="{3C51B16A-4057-E54C-8AEB-9FF994E8E03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t="15375" b="10601"/>
          <a:stretch/>
        </p:blipFill>
        <p:spPr>
          <a:xfrm>
            <a:off x="7987948" y="2793054"/>
            <a:ext cx="798800" cy="591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189;p58" descr="カスタマー レビュー">
            <a:extLst>
              <a:ext uri="{FF2B5EF4-FFF2-40B4-BE49-F238E27FC236}">
                <a16:creationId xmlns:a16="http://schemas.microsoft.com/office/drawing/2014/main" id="{8CC1C24C-9F7D-4342-8AF3-196DD2E81E6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14686"/>
          <a:stretch/>
        </p:blipFill>
        <p:spPr>
          <a:xfrm>
            <a:off x="5996445" y="3214244"/>
            <a:ext cx="722790" cy="616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160;p57">
            <a:extLst>
              <a:ext uri="{FF2B5EF4-FFF2-40B4-BE49-F238E27FC236}">
                <a16:creationId xmlns:a16="http://schemas.microsoft.com/office/drawing/2014/main" id="{5E056497-318D-A74B-80D0-BA114391825E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25537" y="3888098"/>
            <a:ext cx="706644" cy="4894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175;p57">
            <a:extLst>
              <a:ext uri="{FF2B5EF4-FFF2-40B4-BE49-F238E27FC236}">
                <a16:creationId xmlns:a16="http://schemas.microsoft.com/office/drawing/2014/main" id="{87FF715C-E32B-E44F-8642-033D15AFE874}"/>
              </a:ext>
            </a:extLst>
          </p:cNvPr>
          <p:cNvSpPr/>
          <p:nvPr/>
        </p:nvSpPr>
        <p:spPr>
          <a:xfrm>
            <a:off x="2948005" y="3711503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2540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123" name="Google Shape;1175;p57">
            <a:extLst>
              <a:ext uri="{FF2B5EF4-FFF2-40B4-BE49-F238E27FC236}">
                <a16:creationId xmlns:a16="http://schemas.microsoft.com/office/drawing/2014/main" id="{34FCBA0C-823C-8D48-813F-49ED50D9E196}"/>
              </a:ext>
            </a:extLst>
          </p:cNvPr>
          <p:cNvSpPr/>
          <p:nvPr/>
        </p:nvSpPr>
        <p:spPr>
          <a:xfrm>
            <a:off x="4958358" y="3204414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2540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124" name="Google Shape;1175;p57">
            <a:extLst>
              <a:ext uri="{FF2B5EF4-FFF2-40B4-BE49-F238E27FC236}">
                <a16:creationId xmlns:a16="http://schemas.microsoft.com/office/drawing/2014/main" id="{A021DC12-3814-7044-9F7F-4C14780B2E66}"/>
              </a:ext>
            </a:extLst>
          </p:cNvPr>
          <p:cNvSpPr/>
          <p:nvPr/>
        </p:nvSpPr>
        <p:spPr>
          <a:xfrm>
            <a:off x="6947886" y="2748443"/>
            <a:ext cx="918814" cy="465801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25400" cap="flat" cmpd="sng">
            <a:solidFill>
              <a:schemeClr val="accent6"/>
            </a:solidFill>
            <a:prstDash val="sysDash"/>
            <a:miter lim="800000"/>
            <a:headEnd type="none" w="sm" len="sm"/>
            <a:tailEnd type="triangle" w="lg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33986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260D0F54-9C34-3F47-9DCD-C5211CF0343F}"/>
              </a:ext>
            </a:extLst>
          </p:cNvPr>
          <p:cNvCxnSpPr>
            <a:cxnSpLocks/>
          </p:cNvCxnSpPr>
          <p:nvPr/>
        </p:nvCxnSpPr>
        <p:spPr>
          <a:xfrm>
            <a:off x="1375287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F1DA54B-5AE3-654C-9165-EF15FC76EAC3}"/>
              </a:ext>
            </a:extLst>
          </p:cNvPr>
          <p:cNvCxnSpPr>
            <a:cxnSpLocks/>
          </p:cNvCxnSpPr>
          <p:nvPr/>
        </p:nvCxnSpPr>
        <p:spPr>
          <a:xfrm>
            <a:off x="3387436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0182555-093B-9A45-BABB-14772147147F}"/>
              </a:ext>
            </a:extLst>
          </p:cNvPr>
          <p:cNvCxnSpPr>
            <a:cxnSpLocks/>
          </p:cNvCxnSpPr>
          <p:nvPr/>
        </p:nvCxnSpPr>
        <p:spPr>
          <a:xfrm>
            <a:off x="5399585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24DD272B-A539-CD4F-9644-8275C6CC0F6F}"/>
              </a:ext>
            </a:extLst>
          </p:cNvPr>
          <p:cNvCxnSpPr>
            <a:cxnSpLocks/>
          </p:cNvCxnSpPr>
          <p:nvPr/>
        </p:nvCxnSpPr>
        <p:spPr>
          <a:xfrm>
            <a:off x="7411735" y="1086927"/>
            <a:ext cx="0" cy="5148000"/>
          </a:xfrm>
          <a:prstGeom prst="line">
            <a:avLst/>
          </a:prstGeom>
          <a:ln w="12700" cap="rnd">
            <a:solidFill>
              <a:schemeClr val="accent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AF9F3ED0-7560-7F45-B80E-E9F3F58C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75" y="192994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階段設計ワークシート（</a:t>
            </a:r>
            <a:r>
              <a:rPr lang="en-US" altLang="ja-JP" dirty="0"/>
              <a:t>4</a:t>
            </a:r>
            <a:r>
              <a:rPr lang="ja-JP" altLang="en-US"/>
              <a:t>段階の場合）</a:t>
            </a:r>
          </a:p>
        </p:txBody>
      </p:sp>
      <p:cxnSp>
        <p:nvCxnSpPr>
          <p:cNvPr id="36" name="Google Shape;1171;p57">
            <a:extLst>
              <a:ext uri="{FF2B5EF4-FFF2-40B4-BE49-F238E27FC236}">
                <a16:creationId xmlns:a16="http://schemas.microsoft.com/office/drawing/2014/main" id="{9EA01823-C3F5-C846-954B-4025A5384C8E}"/>
              </a:ext>
            </a:extLst>
          </p:cNvPr>
          <p:cNvCxnSpPr>
            <a:cxnSpLocks/>
          </p:cNvCxnSpPr>
          <p:nvPr/>
        </p:nvCxnSpPr>
        <p:spPr>
          <a:xfrm flipH="1">
            <a:off x="450976" y="4018134"/>
            <a:ext cx="9360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" name="Google Shape;1170;p57">
            <a:extLst>
              <a:ext uri="{FF2B5EF4-FFF2-40B4-BE49-F238E27FC236}">
                <a16:creationId xmlns:a16="http://schemas.microsoft.com/office/drawing/2014/main" id="{0A38A252-1158-1647-B15D-18BDF886B068}"/>
              </a:ext>
            </a:extLst>
          </p:cNvPr>
          <p:cNvCxnSpPr>
            <a:cxnSpLocks/>
          </p:cNvCxnSpPr>
          <p:nvPr/>
        </p:nvCxnSpPr>
        <p:spPr>
          <a:xfrm flipV="1">
            <a:off x="5394391" y="2383089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20F2FC4D-470F-4F47-ACF4-A83BBE62D001}"/>
              </a:ext>
            </a:extLst>
          </p:cNvPr>
          <p:cNvSpPr/>
          <p:nvPr/>
        </p:nvSpPr>
        <p:spPr>
          <a:xfrm>
            <a:off x="7308628" y="1033899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商談</a:t>
            </a:r>
          </a:p>
        </p:txBody>
      </p:sp>
      <p:sp>
        <p:nvSpPr>
          <p:cNvPr id="80" name="ホームベース 79">
            <a:extLst>
              <a:ext uri="{FF2B5EF4-FFF2-40B4-BE49-F238E27FC236}">
                <a16:creationId xmlns:a16="http://schemas.microsoft.com/office/drawing/2014/main" id="{659BFFF4-1221-C843-92F0-8E9918F35E49}"/>
              </a:ext>
            </a:extLst>
          </p:cNvPr>
          <p:cNvSpPr/>
          <p:nvPr/>
        </p:nvSpPr>
        <p:spPr>
          <a:xfrm>
            <a:off x="5327536" y="1033899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検討</a:t>
            </a:r>
          </a:p>
        </p:txBody>
      </p:sp>
      <p:sp>
        <p:nvSpPr>
          <p:cNvPr id="82" name="ホームベース 81">
            <a:extLst>
              <a:ext uri="{FF2B5EF4-FFF2-40B4-BE49-F238E27FC236}">
                <a16:creationId xmlns:a16="http://schemas.microsoft.com/office/drawing/2014/main" id="{380F3BFA-86B3-7D45-9DD7-59F74FFB4CD9}"/>
              </a:ext>
            </a:extLst>
          </p:cNvPr>
          <p:cNvSpPr/>
          <p:nvPr/>
        </p:nvSpPr>
        <p:spPr>
          <a:xfrm>
            <a:off x="3346443" y="1033899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理解</a:t>
            </a:r>
          </a:p>
        </p:txBody>
      </p:sp>
      <p:sp>
        <p:nvSpPr>
          <p:cNvPr id="83" name="ホームベース 82">
            <a:extLst>
              <a:ext uri="{FF2B5EF4-FFF2-40B4-BE49-F238E27FC236}">
                <a16:creationId xmlns:a16="http://schemas.microsoft.com/office/drawing/2014/main" id="{6B00C706-B756-084C-A71B-7F118EF2570A}"/>
              </a:ext>
            </a:extLst>
          </p:cNvPr>
          <p:cNvSpPr/>
          <p:nvPr/>
        </p:nvSpPr>
        <p:spPr>
          <a:xfrm>
            <a:off x="1365350" y="1033899"/>
            <a:ext cx="2268000" cy="468000"/>
          </a:xfrm>
          <a:prstGeom prst="homePlat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spc="300">
                <a:solidFill>
                  <a:schemeClr val="bg1"/>
                </a:solidFill>
                <a:latin typeface="+mn-ea"/>
              </a:rPr>
              <a:t>認知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E4AE81E7-6ED5-8848-BEFE-ACD490889FF6}"/>
              </a:ext>
            </a:extLst>
          </p:cNvPr>
          <p:cNvSpPr txBox="1"/>
          <p:nvPr/>
        </p:nvSpPr>
        <p:spPr>
          <a:xfrm>
            <a:off x="451989" y="6504335"/>
            <a:ext cx="7883999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800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参考までに</a:t>
            </a:r>
            <a:r>
              <a:rPr kumimoji="1" lang="en-US" altLang="ja-JP" sz="800" dirty="0" err="1">
                <a:solidFill>
                  <a:schemeClr val="accent1"/>
                </a:solidFill>
                <a:latin typeface="+mn-ea"/>
              </a:rPr>
              <a:t>BtoB</a:t>
            </a:r>
            <a:r>
              <a:rPr kumimoji="1" lang="ja-JP" altLang="en-US" sz="800">
                <a:solidFill>
                  <a:schemeClr val="accent1"/>
                </a:solidFill>
                <a:latin typeface="+mn-ea"/>
              </a:rPr>
              <a:t>製品・サービスを想定した記入例を書き込んでいます。お使いの際はスライドを複製し、自社の内容に書き換えてご活用ください。</a:t>
            </a:r>
          </a:p>
        </p:txBody>
      </p:sp>
      <p:cxnSp>
        <p:nvCxnSpPr>
          <p:cNvPr id="102" name="Google Shape;1170;p57">
            <a:extLst>
              <a:ext uri="{FF2B5EF4-FFF2-40B4-BE49-F238E27FC236}">
                <a16:creationId xmlns:a16="http://schemas.microsoft.com/office/drawing/2014/main" id="{E26D0950-158F-2242-B9BC-5B974D6B4C7F}"/>
              </a:ext>
            </a:extLst>
          </p:cNvPr>
          <p:cNvCxnSpPr>
            <a:cxnSpLocks/>
          </p:cNvCxnSpPr>
          <p:nvPr/>
        </p:nvCxnSpPr>
        <p:spPr>
          <a:xfrm flipV="1">
            <a:off x="1385225" y="3478134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03" name="Google Shape;1170;p57">
            <a:extLst>
              <a:ext uri="{FF2B5EF4-FFF2-40B4-BE49-F238E27FC236}">
                <a16:creationId xmlns:a16="http://schemas.microsoft.com/office/drawing/2014/main" id="{5BDBDA17-876A-3B49-94E2-009EB31AB2D6}"/>
              </a:ext>
            </a:extLst>
          </p:cNvPr>
          <p:cNvCxnSpPr>
            <a:cxnSpLocks/>
          </p:cNvCxnSpPr>
          <p:nvPr/>
        </p:nvCxnSpPr>
        <p:spPr>
          <a:xfrm flipV="1">
            <a:off x="3389808" y="2930612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04" name="Google Shape;1170;p57">
            <a:extLst>
              <a:ext uri="{FF2B5EF4-FFF2-40B4-BE49-F238E27FC236}">
                <a16:creationId xmlns:a16="http://schemas.microsoft.com/office/drawing/2014/main" id="{385D4245-1F02-4049-BF31-50910D94FA34}"/>
              </a:ext>
            </a:extLst>
          </p:cNvPr>
          <p:cNvCxnSpPr>
            <a:cxnSpLocks/>
          </p:cNvCxnSpPr>
          <p:nvPr/>
        </p:nvCxnSpPr>
        <p:spPr>
          <a:xfrm flipV="1">
            <a:off x="7398975" y="1835566"/>
            <a:ext cx="2052000" cy="540000"/>
          </a:xfrm>
          <a:prstGeom prst="bentConnector3">
            <a:avLst>
              <a:gd name="adj1" fmla="val 495"/>
            </a:avLst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105" name="Google Shape;1161;p57">
            <a:extLst>
              <a:ext uri="{FF2B5EF4-FFF2-40B4-BE49-F238E27FC236}">
                <a16:creationId xmlns:a16="http://schemas.microsoft.com/office/drawing/2014/main" id="{B397B2C0-E38D-0943-83C9-876DA0C7F837}"/>
              </a:ext>
            </a:extLst>
          </p:cNvPr>
          <p:cNvSpPr txBox="1"/>
          <p:nvPr/>
        </p:nvSpPr>
        <p:spPr>
          <a:xfrm>
            <a:off x="1630155" y="3675766"/>
            <a:ext cx="169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・メディア、業界紙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・カンファレンス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・展示会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・広告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・検索エンジン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SNS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・○○に役立つ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記事や動画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・ノウハウ集の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ホワイトペーパー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6" name="Google Shape;1161;p57">
            <a:extLst>
              <a:ext uri="{FF2B5EF4-FFF2-40B4-BE49-F238E27FC236}">
                <a16:creationId xmlns:a16="http://schemas.microsoft.com/office/drawing/2014/main" id="{7D40F3B0-2ECF-0146-B8F7-AAE6F1ABDDB3}"/>
              </a:ext>
            </a:extLst>
          </p:cNvPr>
          <p:cNvSpPr txBox="1"/>
          <p:nvPr/>
        </p:nvSpPr>
        <p:spPr>
          <a:xfrm>
            <a:off x="3621467" y="3127407"/>
            <a:ext cx="169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・商材の活用事例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・自社開催セミナー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Web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サイトの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サービスページ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・導入事例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・活用事例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・成果事例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7" name="Google Shape;1161;p57">
            <a:extLst>
              <a:ext uri="{FF2B5EF4-FFF2-40B4-BE49-F238E27FC236}">
                <a16:creationId xmlns:a16="http://schemas.microsoft.com/office/drawing/2014/main" id="{E534D9AB-80A3-B143-A292-FE16B01272FC}"/>
              </a:ext>
            </a:extLst>
          </p:cNvPr>
          <p:cNvSpPr txBox="1"/>
          <p:nvPr/>
        </p:nvSpPr>
        <p:spPr>
          <a:xfrm>
            <a:off x="5612779" y="2579049"/>
            <a:ext cx="169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・勉強会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・個別相談会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・プロダクトや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サービスの体験会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・サービス紹介</a:t>
            </a:r>
            <a:r>
              <a:rPr lang="en-US" altLang="ja-JP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LP</a:t>
            </a: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・使用感が伝わる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 dirty="0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</a:t>
            </a: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お客様の声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・営業資料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08" name="Google Shape;1161;p57">
            <a:extLst>
              <a:ext uri="{FF2B5EF4-FFF2-40B4-BE49-F238E27FC236}">
                <a16:creationId xmlns:a16="http://schemas.microsoft.com/office/drawing/2014/main" id="{EF7222A5-D356-8747-912C-C7CBB8F04CD3}"/>
              </a:ext>
            </a:extLst>
          </p:cNvPr>
          <p:cNvSpPr txBox="1"/>
          <p:nvPr/>
        </p:nvSpPr>
        <p:spPr>
          <a:xfrm>
            <a:off x="7604090" y="2030691"/>
            <a:ext cx="1692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・営業パーソンと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顧客側担当者、決裁者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の商談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＜コンテンツ例＞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・目指すゴールと達成まで　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r>
              <a:rPr lang="ja-JP" altLang="en-US" sz="1000" b="1">
                <a:solidFill>
                  <a:schemeClr val="accent1"/>
                </a:solidFill>
                <a:latin typeface="+mn-ea"/>
                <a:cs typeface="MS PGothic"/>
                <a:sym typeface="MS PGothic"/>
              </a:rPr>
              <a:t>　の施策を整理した資料</a:t>
            </a: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  <a:p>
            <a:pPr marR="0" lvl="0" algn="l" rtl="0"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  <a:buSzPct val="90000"/>
            </a:pPr>
            <a:endParaRPr lang="en-US" altLang="ja-JP" sz="1000" b="1" dirty="0">
              <a:solidFill>
                <a:schemeClr val="accent1"/>
              </a:solidFill>
              <a:latin typeface="+mn-ea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94434280"/>
      </p:ext>
    </p:extLst>
  </p:cSld>
  <p:clrMapOvr>
    <a:masterClrMapping/>
  </p:clrMapOvr>
</p:sld>
</file>

<file path=ppt/theme/theme1.xml><?xml version="1.0" encoding="utf-8"?>
<a:theme xmlns:a="http://schemas.openxmlformats.org/drawingml/2006/main" name="SAIRU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 パワーポイントテーマ" id="{6D6EBAEA-CC3C-5A41-89BB-31FF36D69217}" vid="{DFA0A8F7-E393-E54D-BC96-17A227502A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 パワーポイントテーマ</Template>
  <TotalTime>11365</TotalTime>
  <Words>1733</Words>
  <Application>Microsoft Macintosh PowerPoint</Application>
  <PresentationFormat>A4 210 x 297 mm</PresentationFormat>
  <Paragraphs>403</Paragraphs>
  <Slides>11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Yu Gothic</vt:lpstr>
      <vt:lpstr>Yu Gothic</vt:lpstr>
      <vt:lpstr>Arial</vt:lpstr>
      <vt:lpstr>SAIRU</vt:lpstr>
      <vt:lpstr>PowerPoint プレゼンテーション</vt:lpstr>
      <vt:lpstr>BtoBで階段設計が重要な理由</vt:lpstr>
      <vt:lpstr>階段設計とは</vt:lpstr>
      <vt:lpstr>ワークシートをご利用の皆様へ</vt:lpstr>
      <vt:lpstr>❶ 顧客への理解を深める</vt:lpstr>
      <vt:lpstr>❷ ペルソナを設計する</vt:lpstr>
      <vt:lpstr>❸ カスタマージャーニーマップを作成する</vt:lpstr>
      <vt:lpstr>❹ 階段設計の図に落とし込む</vt:lpstr>
      <vt:lpstr>階段設計ワークシート（4段階の場合）</vt:lpstr>
      <vt:lpstr>階段設計ワークシート（5段階の場合）</vt:lpstr>
      <vt:lpstr>階段設計ワークシート（6段階の場合）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階段設計</dc:title>
  <dc:subject/>
  <dc:creator>SAIRU</dc:creator>
  <cp:keywords/>
  <dc:description/>
  <cp:lastModifiedBy>河原﨑  亜矢</cp:lastModifiedBy>
  <cp:revision>359</cp:revision>
  <dcterms:created xsi:type="dcterms:W3CDTF">2019-11-17T04:52:09Z</dcterms:created>
  <dcterms:modified xsi:type="dcterms:W3CDTF">2023-06-28T02:08:17Z</dcterms:modified>
  <cp:category/>
</cp:coreProperties>
</file>