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firstSlideNum="0" strictFirstAndLastChars="0" saveSubsetFonts="1" showSpecialPlsOnTitleSld="0">
  <p:sldMasterIdLst>
    <p:sldMasterId id="2147483664" r:id="rId3"/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90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46359" y="266002"/>
            <a:ext cx="46800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/>
          <p:nvPr>
            <p:ph idx="3" type="sldImg"/>
          </p:nvPr>
        </p:nvSpPr>
        <p:spPr>
          <a:xfrm>
            <a:off x="805036" y="1143004"/>
            <a:ext cx="5400000" cy="37384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" name="Google Shape;5;n"/>
          <p:cNvSpPr txBox="1"/>
          <p:nvPr>
            <p:ph idx="11" type="ftr"/>
          </p:nvPr>
        </p:nvSpPr>
        <p:spPr>
          <a:xfrm>
            <a:off x="346361" y="8581893"/>
            <a:ext cx="46800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5152968" y="267590"/>
            <a:ext cx="14400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2" type="sldNum"/>
          </p:nvPr>
        </p:nvSpPr>
        <p:spPr>
          <a:xfrm>
            <a:off x="5298763" y="8581893"/>
            <a:ext cx="12960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ja-JP" sz="12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i="0" sz="1200" u="none" cap="none" strike="noStrik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 txBox="1"/>
          <p:nvPr>
            <p:ph idx="1" type="body"/>
          </p:nvPr>
        </p:nvSpPr>
        <p:spPr>
          <a:xfrm>
            <a:off x="805036" y="5143893"/>
            <a:ext cx="5400000" cy="29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400" u="none" cap="none" strike="noStrik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259f3d7f16_0_100:notes"/>
          <p:cNvSpPr/>
          <p:nvPr>
            <p:ph idx="2" type="sldImg"/>
          </p:nvPr>
        </p:nvSpPr>
        <p:spPr>
          <a:xfrm>
            <a:off x="864333" y="586509"/>
            <a:ext cx="4493100" cy="2932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259f3d7f16_0_100:notes"/>
          <p:cNvSpPr txBox="1"/>
          <p:nvPr>
            <p:ph idx="1" type="body"/>
          </p:nvPr>
        </p:nvSpPr>
        <p:spPr>
          <a:xfrm>
            <a:off x="622119" y="3714558"/>
            <a:ext cx="4977000" cy="3519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259f3d7f16_0_196:notes"/>
          <p:cNvSpPr/>
          <p:nvPr>
            <p:ph idx="2" type="sldImg"/>
          </p:nvPr>
        </p:nvSpPr>
        <p:spPr>
          <a:xfrm>
            <a:off x="864333" y="586509"/>
            <a:ext cx="4493100" cy="2932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259f3d7f16_0_196:notes"/>
          <p:cNvSpPr txBox="1"/>
          <p:nvPr>
            <p:ph idx="1" type="body"/>
          </p:nvPr>
        </p:nvSpPr>
        <p:spPr>
          <a:xfrm>
            <a:off x="622119" y="3714558"/>
            <a:ext cx="4977000" cy="3519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59f3d7f16_0_302:notes"/>
          <p:cNvSpPr/>
          <p:nvPr>
            <p:ph idx="2" type="sldImg"/>
          </p:nvPr>
        </p:nvSpPr>
        <p:spPr>
          <a:xfrm>
            <a:off x="864333" y="586509"/>
            <a:ext cx="4493100" cy="2932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259f3d7f16_0_302:notes"/>
          <p:cNvSpPr txBox="1"/>
          <p:nvPr>
            <p:ph idx="1" type="body"/>
          </p:nvPr>
        </p:nvSpPr>
        <p:spPr>
          <a:xfrm>
            <a:off x="622119" y="3714558"/>
            <a:ext cx="4977000" cy="3519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リーンキャンパス">
  <p:cSld name="リーンキャンパス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2"/>
          <p:cNvGrpSpPr/>
          <p:nvPr/>
        </p:nvGrpSpPr>
        <p:grpSpPr>
          <a:xfrm>
            <a:off x="471036" y="1731881"/>
            <a:ext cx="9000002" cy="4140000"/>
            <a:chOff x="471036" y="1731881"/>
            <a:chExt cx="9000002" cy="4140000"/>
          </a:xfrm>
        </p:grpSpPr>
        <p:grpSp>
          <p:nvGrpSpPr>
            <p:cNvPr id="17" name="Google Shape;17;p2"/>
            <p:cNvGrpSpPr/>
            <p:nvPr/>
          </p:nvGrpSpPr>
          <p:grpSpPr>
            <a:xfrm>
              <a:off x="471036" y="1731881"/>
              <a:ext cx="9000002" cy="4140000"/>
              <a:chOff x="471036" y="1731881"/>
              <a:chExt cx="9000002" cy="4140000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471038" y="1731881"/>
                <a:ext cx="9000000" cy="414000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9" name="Google Shape;19;p2"/>
              <p:cNvCxnSpPr/>
              <p:nvPr/>
            </p:nvCxnSpPr>
            <p:spPr>
              <a:xfrm>
                <a:off x="2267430" y="1731881"/>
                <a:ext cx="0" cy="276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4063822" y="1731881"/>
                <a:ext cx="0" cy="276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7656606" y="1731881"/>
                <a:ext cx="0" cy="276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5860214" y="1731881"/>
                <a:ext cx="0" cy="276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3" name="Google Shape;23;p2"/>
              <p:cNvCxnSpPr/>
              <p:nvPr/>
            </p:nvCxnSpPr>
            <p:spPr>
              <a:xfrm>
                <a:off x="471038" y="4491881"/>
                <a:ext cx="9000000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4" name="Google Shape;24;p2"/>
              <p:cNvCxnSpPr/>
              <p:nvPr/>
            </p:nvCxnSpPr>
            <p:spPr>
              <a:xfrm>
                <a:off x="5860215" y="3111881"/>
                <a:ext cx="1800000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>
                <a:off x="2267428" y="3111881"/>
                <a:ext cx="1800000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>
                <a:off x="471036" y="3111881"/>
                <a:ext cx="1800000" cy="0"/>
              </a:xfrm>
              <a:prstGeom prst="straightConnector1">
                <a:avLst/>
              </a:prstGeom>
              <a:noFill/>
              <a:ln cap="rnd" cmpd="sng" w="12700">
                <a:solidFill>
                  <a:schemeClr val="accent3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9453000" y="1731881"/>
                <a:ext cx="0" cy="414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>
                <a:off x="471038" y="1731881"/>
                <a:ext cx="0" cy="414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>
                <a:off x="7656606" y="3111881"/>
                <a:ext cx="1800000" cy="0"/>
              </a:xfrm>
              <a:prstGeom prst="straightConnector1">
                <a:avLst/>
              </a:prstGeom>
              <a:noFill/>
              <a:ln cap="rnd" cmpd="sng" w="12700">
                <a:solidFill>
                  <a:schemeClr val="accent3"/>
                </a:solidFill>
                <a:prstDash val="dot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30" name="Google Shape;30;p2"/>
              <p:cNvCxnSpPr>
                <a:endCxn id="18" idx="2"/>
              </p:cNvCxnSpPr>
              <p:nvPr/>
            </p:nvCxnSpPr>
            <p:spPr>
              <a:xfrm>
                <a:off x="4971038" y="4491881"/>
                <a:ext cx="0" cy="138000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sp>
          <p:nvSpPr>
            <p:cNvPr id="31" name="Google Shape;31;p2"/>
            <p:cNvSpPr/>
            <p:nvPr/>
          </p:nvSpPr>
          <p:spPr>
            <a:xfrm>
              <a:off x="9189720" y="173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1978203" y="173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789024" y="173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774595" y="3120510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375288" y="173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9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375288" y="3120510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581807" y="173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681810" y="449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189720" y="4498047"/>
              <a:ext cx="271190" cy="271190"/>
            </a:xfrm>
            <a:prstGeom prst="rect">
              <a:avLst/>
            </a:prstGeom>
            <a:solidFill>
              <a:schemeClr val="accent1"/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ja-JP" sz="11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b="1" i="0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" name="Google Shape;40;p2"/>
          <p:cNvSpPr txBox="1"/>
          <p:nvPr>
            <p:ph type="title"/>
          </p:nvPr>
        </p:nvSpPr>
        <p:spPr>
          <a:xfrm>
            <a:off x="453000" y="196240"/>
            <a:ext cx="90000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"/>
          <p:cNvSpPr txBox="1"/>
          <p:nvPr>
            <p:ph idx="12" type="sldNum"/>
          </p:nvPr>
        </p:nvSpPr>
        <p:spPr>
          <a:xfrm>
            <a:off x="8280400" y="6460240"/>
            <a:ext cx="144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2"/>
          <p:cNvSpPr txBox="1"/>
          <p:nvPr>
            <p:ph idx="11" type="ftr"/>
          </p:nvPr>
        </p:nvSpPr>
        <p:spPr>
          <a:xfrm>
            <a:off x="185600" y="6460240"/>
            <a:ext cx="792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"/>
          <p:cNvSpPr txBox="1"/>
          <p:nvPr>
            <p:ph idx="1" type="body"/>
          </p:nvPr>
        </p:nvSpPr>
        <p:spPr>
          <a:xfrm>
            <a:off x="471038" y="975881"/>
            <a:ext cx="9000000" cy="7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i="0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44" name="Google Shape;44;p2"/>
          <p:cNvCxnSpPr/>
          <p:nvPr/>
        </p:nvCxnSpPr>
        <p:spPr>
          <a:xfrm>
            <a:off x="0" y="735360"/>
            <a:ext cx="9906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" name="Google Shape;45;p2"/>
          <p:cNvSpPr/>
          <p:nvPr/>
        </p:nvSpPr>
        <p:spPr>
          <a:xfrm>
            <a:off x="0" y="0"/>
            <a:ext cx="9906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 1">
  <p:cSld name="TITLE_ONLY_1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92" name="Google Shape;92;p12"/>
          <p:cNvCxnSpPr/>
          <p:nvPr/>
        </p:nvCxnSpPr>
        <p:spPr>
          <a:xfrm>
            <a:off x="0" y="791945"/>
            <a:ext cx="99060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3" name="Google Shape;93;p12"/>
          <p:cNvGrpSpPr/>
          <p:nvPr/>
        </p:nvGrpSpPr>
        <p:grpSpPr>
          <a:xfrm>
            <a:off x="568292" y="1320555"/>
            <a:ext cx="8769543" cy="4929680"/>
            <a:chOff x="618625" y="1493900"/>
            <a:chExt cx="9465238" cy="5434550"/>
          </a:xfrm>
        </p:grpSpPr>
        <p:grpSp>
          <p:nvGrpSpPr>
            <p:cNvPr id="94" name="Google Shape;94;p12"/>
            <p:cNvGrpSpPr/>
            <p:nvPr/>
          </p:nvGrpSpPr>
          <p:grpSpPr>
            <a:xfrm>
              <a:off x="619050" y="1493950"/>
              <a:ext cx="9458400" cy="5434500"/>
              <a:chOff x="619050" y="1493950"/>
              <a:chExt cx="9458400" cy="5434500"/>
            </a:xfrm>
          </p:grpSpPr>
          <p:sp>
            <p:nvSpPr>
              <p:cNvPr id="95" name="Google Shape;95;p12"/>
              <p:cNvSpPr/>
              <p:nvPr/>
            </p:nvSpPr>
            <p:spPr>
              <a:xfrm>
                <a:off x="619950" y="1493950"/>
                <a:ext cx="9452100" cy="5434500"/>
              </a:xfrm>
              <a:prstGeom prst="rect">
                <a:avLst/>
              </a:prstGeom>
              <a:noFill/>
              <a:ln cap="flat" cmpd="sng" w="38100">
                <a:solidFill>
                  <a:srgbClr val="1B224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84125" lIns="84125" spcFirstLastPara="1" rIns="84125" wrap="square" tIns="841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96" name="Google Shape;96;p12"/>
              <p:cNvCxnSpPr/>
              <p:nvPr/>
            </p:nvCxnSpPr>
            <p:spPr>
              <a:xfrm>
                <a:off x="2503700" y="1493950"/>
                <a:ext cx="0" cy="3612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2"/>
              <p:cNvCxnSpPr/>
              <p:nvPr/>
            </p:nvCxnSpPr>
            <p:spPr>
              <a:xfrm flipH="1">
                <a:off x="6286383" y="1493950"/>
                <a:ext cx="1500" cy="36306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2"/>
              <p:cNvCxnSpPr/>
              <p:nvPr/>
            </p:nvCxnSpPr>
            <p:spPr>
              <a:xfrm>
                <a:off x="8179975" y="1493950"/>
                <a:ext cx="0" cy="362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2"/>
              <p:cNvCxnSpPr/>
              <p:nvPr/>
            </p:nvCxnSpPr>
            <p:spPr>
              <a:xfrm>
                <a:off x="4395800" y="1504950"/>
                <a:ext cx="0" cy="36147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0" name="Google Shape;100;p12"/>
              <p:cNvCxnSpPr/>
              <p:nvPr/>
            </p:nvCxnSpPr>
            <p:spPr>
              <a:xfrm rot="10800000">
                <a:off x="2513438" y="3305450"/>
                <a:ext cx="18726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1" name="Google Shape;101;p12"/>
              <p:cNvCxnSpPr/>
              <p:nvPr/>
            </p:nvCxnSpPr>
            <p:spPr>
              <a:xfrm rot="10800000">
                <a:off x="619050" y="5116950"/>
                <a:ext cx="94584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2"/>
              <p:cNvCxnSpPr/>
              <p:nvPr/>
            </p:nvCxnSpPr>
            <p:spPr>
              <a:xfrm rot="10800000">
                <a:off x="631125" y="3305450"/>
                <a:ext cx="1872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B224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3" name="Google Shape;103;p12"/>
              <p:cNvCxnSpPr/>
              <p:nvPr/>
            </p:nvCxnSpPr>
            <p:spPr>
              <a:xfrm rot="10800000">
                <a:off x="6297625" y="3305450"/>
                <a:ext cx="18726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4" name="Google Shape;104;p12"/>
              <p:cNvCxnSpPr/>
              <p:nvPr/>
            </p:nvCxnSpPr>
            <p:spPr>
              <a:xfrm rot="10800000">
                <a:off x="4405538" y="3305450"/>
                <a:ext cx="1872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B224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5" name="Google Shape;105;p12"/>
              <p:cNvCxnSpPr/>
              <p:nvPr/>
            </p:nvCxnSpPr>
            <p:spPr>
              <a:xfrm rot="10800000">
                <a:off x="8189700" y="3305450"/>
                <a:ext cx="1872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B224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6" name="Google Shape;106;p12"/>
              <p:cNvCxnSpPr>
                <a:endCxn id="95" idx="2"/>
              </p:cNvCxnSpPr>
              <p:nvPr/>
            </p:nvCxnSpPr>
            <p:spPr>
              <a:xfrm>
                <a:off x="5343600" y="5114950"/>
                <a:ext cx="2400" cy="18135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1B224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7" name="Google Shape;107;p12"/>
            <p:cNvSpPr/>
            <p:nvPr/>
          </p:nvSpPr>
          <p:spPr>
            <a:xfrm>
              <a:off x="2214550" y="149390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2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08" name="Google Shape;108;p12"/>
            <p:cNvSpPr txBox="1"/>
            <p:nvPr/>
          </p:nvSpPr>
          <p:spPr>
            <a:xfrm>
              <a:off x="629125" y="154767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課題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09" name="Google Shape;109;p12"/>
            <p:cNvSpPr/>
            <p:nvPr/>
          </p:nvSpPr>
          <p:spPr>
            <a:xfrm>
              <a:off x="4095725" y="149390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4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10" name="Google Shape;110;p12"/>
            <p:cNvSpPr txBox="1"/>
            <p:nvPr/>
          </p:nvSpPr>
          <p:spPr>
            <a:xfrm>
              <a:off x="2510300" y="154767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解決策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11" name="Google Shape;111;p12"/>
            <p:cNvSpPr/>
            <p:nvPr/>
          </p:nvSpPr>
          <p:spPr>
            <a:xfrm>
              <a:off x="5993363" y="149390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3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12" name="Google Shape;112;p12"/>
            <p:cNvSpPr txBox="1"/>
            <p:nvPr/>
          </p:nvSpPr>
          <p:spPr>
            <a:xfrm>
              <a:off x="4407938" y="154767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独自の価値提案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13" name="Google Shape;113;p12"/>
            <p:cNvSpPr/>
            <p:nvPr/>
          </p:nvSpPr>
          <p:spPr>
            <a:xfrm>
              <a:off x="7891013" y="149390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9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14" name="Google Shape;114;p12"/>
            <p:cNvSpPr txBox="1"/>
            <p:nvPr/>
          </p:nvSpPr>
          <p:spPr>
            <a:xfrm>
              <a:off x="6305588" y="154767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圧倒的な優位性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15" name="Google Shape;115;p12"/>
            <p:cNvSpPr/>
            <p:nvPr/>
          </p:nvSpPr>
          <p:spPr>
            <a:xfrm>
              <a:off x="9788663" y="149390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1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16" name="Google Shape;116;p12"/>
            <p:cNvSpPr txBox="1"/>
            <p:nvPr/>
          </p:nvSpPr>
          <p:spPr>
            <a:xfrm>
              <a:off x="8203238" y="154767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顧客セグメント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17" name="Google Shape;117;p12"/>
            <p:cNvSpPr txBox="1"/>
            <p:nvPr/>
          </p:nvSpPr>
          <p:spPr>
            <a:xfrm>
              <a:off x="618625" y="3357425"/>
              <a:ext cx="18813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代替品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18" name="Google Shape;118;p12"/>
            <p:cNvSpPr/>
            <p:nvPr/>
          </p:nvSpPr>
          <p:spPr>
            <a:xfrm>
              <a:off x="4093775" y="330365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7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19" name="Google Shape;119;p12"/>
            <p:cNvSpPr txBox="1"/>
            <p:nvPr/>
          </p:nvSpPr>
          <p:spPr>
            <a:xfrm>
              <a:off x="2499800" y="335742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主要指標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20" name="Google Shape;120;p12"/>
            <p:cNvSpPr txBox="1"/>
            <p:nvPr/>
          </p:nvSpPr>
          <p:spPr>
            <a:xfrm>
              <a:off x="4397452" y="3357425"/>
              <a:ext cx="18813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ハイレベルコンセプト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21" name="Google Shape;121;p12"/>
            <p:cNvSpPr/>
            <p:nvPr/>
          </p:nvSpPr>
          <p:spPr>
            <a:xfrm>
              <a:off x="7889063" y="3303650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5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22" name="Google Shape;122;p12"/>
            <p:cNvSpPr txBox="1"/>
            <p:nvPr/>
          </p:nvSpPr>
          <p:spPr>
            <a:xfrm>
              <a:off x="6295088" y="3357425"/>
              <a:ext cx="15855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チャネル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23" name="Google Shape;123;p12"/>
            <p:cNvSpPr txBox="1"/>
            <p:nvPr/>
          </p:nvSpPr>
          <p:spPr>
            <a:xfrm>
              <a:off x="8192752" y="3357425"/>
              <a:ext cx="18813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アーリーアダプター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24" name="Google Shape;124;p12"/>
            <p:cNvSpPr/>
            <p:nvPr/>
          </p:nvSpPr>
          <p:spPr>
            <a:xfrm>
              <a:off x="5050800" y="5113325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8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25" name="Google Shape;125;p12"/>
            <p:cNvSpPr txBox="1"/>
            <p:nvPr/>
          </p:nvSpPr>
          <p:spPr>
            <a:xfrm>
              <a:off x="618625" y="5167100"/>
              <a:ext cx="44322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コスト構造</a:t>
              </a:r>
              <a:endParaRPr b="1" sz="1100">
                <a:solidFill>
                  <a:srgbClr val="1B224C"/>
                </a:solidFill>
              </a:endParaRPr>
            </a:p>
          </p:txBody>
        </p:sp>
        <p:sp>
          <p:nvSpPr>
            <p:cNvPr id="126" name="Google Shape;126;p12"/>
            <p:cNvSpPr/>
            <p:nvPr/>
          </p:nvSpPr>
          <p:spPr>
            <a:xfrm>
              <a:off x="9778175" y="5113325"/>
              <a:ext cx="295200" cy="295200"/>
            </a:xfrm>
            <a:prstGeom prst="rect">
              <a:avLst/>
            </a:prstGeom>
            <a:solidFill>
              <a:srgbClr val="1B224C"/>
            </a:solidFill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200">
                  <a:solidFill>
                    <a:schemeClr val="lt1"/>
                  </a:solidFill>
                </a:rPr>
                <a:t>6</a:t>
              </a:r>
              <a:endParaRPr b="1" sz="1200">
                <a:solidFill>
                  <a:schemeClr val="lt1"/>
                </a:solidFill>
              </a:endParaRPr>
            </a:p>
          </p:txBody>
        </p:sp>
        <p:sp>
          <p:nvSpPr>
            <p:cNvPr id="127" name="Google Shape;127;p12"/>
            <p:cNvSpPr txBox="1"/>
            <p:nvPr/>
          </p:nvSpPr>
          <p:spPr>
            <a:xfrm>
              <a:off x="5346000" y="5167100"/>
              <a:ext cx="4432200" cy="2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4125" lIns="84125" spcFirstLastPara="1" rIns="84125" wrap="square" tIns="841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ja-JP" sz="1100">
                  <a:solidFill>
                    <a:srgbClr val="1B224C"/>
                  </a:solidFill>
                </a:rPr>
                <a:t>収益の流れ</a:t>
              </a:r>
              <a:endParaRPr b="1" sz="1100">
                <a:solidFill>
                  <a:srgbClr val="1B224C"/>
                </a:solidFill>
              </a:endParaRPr>
            </a:p>
          </p:txBody>
        </p:sp>
      </p:grpSp>
      <p:sp>
        <p:nvSpPr>
          <p:cNvPr id="128" name="Google Shape;128;p12"/>
          <p:cNvSpPr txBox="1"/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3"/>
          <p:cNvSpPr txBox="1"/>
          <p:nvPr>
            <p:ph type="title"/>
          </p:nvPr>
        </p:nvSpPr>
        <p:spPr>
          <a:xfrm>
            <a:off x="337987" y="205899"/>
            <a:ext cx="9230100" cy="10074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131" name="Google Shape;131;p13"/>
          <p:cNvSpPr txBox="1"/>
          <p:nvPr>
            <p:ph idx="1" type="body"/>
          </p:nvPr>
        </p:nvSpPr>
        <p:spPr>
          <a:xfrm>
            <a:off x="337982" y="1864564"/>
            <a:ext cx="9147000" cy="4239300"/>
          </a:xfrm>
          <a:prstGeom prst="rect">
            <a:avLst/>
          </a:prstGeom>
        </p:spPr>
        <p:txBody>
          <a:bodyPr anchorCtr="0" anchor="t" bIns="106775" lIns="106775" spcFirstLastPara="1" rIns="106775" wrap="square" tIns="10677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32" name="Google Shape;132;p13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/>
          <p:nvPr/>
        </p:nvSpPr>
        <p:spPr>
          <a:xfrm>
            <a:off x="846571" y="826367"/>
            <a:ext cx="8456100" cy="5209500"/>
          </a:xfrm>
          <a:prstGeom prst="roundRect">
            <a:avLst>
              <a:gd fmla="val 4828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106775" lIns="106775" spcFirstLastPara="1" rIns="106775" wrap="square" tIns="10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4"/>
          <p:cNvSpPr txBox="1"/>
          <p:nvPr>
            <p:ph type="title"/>
          </p:nvPr>
        </p:nvSpPr>
        <p:spPr>
          <a:xfrm>
            <a:off x="1632800" y="1241600"/>
            <a:ext cx="6640500" cy="4374600"/>
          </a:xfrm>
          <a:prstGeom prst="rect">
            <a:avLst/>
          </a:prstGeom>
          <a:ln>
            <a:noFill/>
          </a:ln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36" name="Google Shape;136;p14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/>
          <p:nvPr/>
        </p:nvSpPr>
        <p:spPr>
          <a:xfrm>
            <a:off x="5449275" y="-167"/>
            <a:ext cx="44565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6775" lIns="106775" spcFirstLastPara="1" rIns="106775" wrap="square" tIns="10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 txBox="1"/>
          <p:nvPr>
            <p:ph type="title"/>
          </p:nvPr>
        </p:nvSpPr>
        <p:spPr>
          <a:xfrm>
            <a:off x="513175" y="1644233"/>
            <a:ext cx="4595700" cy="19764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40" name="Google Shape;140;p15"/>
          <p:cNvSpPr txBox="1"/>
          <p:nvPr>
            <p:ph idx="1" type="subTitle"/>
          </p:nvPr>
        </p:nvSpPr>
        <p:spPr>
          <a:xfrm>
            <a:off x="513175" y="3737433"/>
            <a:ext cx="4546500" cy="1646700"/>
          </a:xfrm>
          <a:prstGeom prst="rect">
            <a:avLst/>
          </a:prstGeom>
        </p:spPr>
        <p:txBody>
          <a:bodyPr anchorCtr="0" anchor="t" bIns="106775" lIns="106775" spcFirstLastPara="1" rIns="106775" wrap="square" tIns="106775">
            <a:norm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1" name="Google Shape;141;p15"/>
          <p:cNvSpPr txBox="1"/>
          <p:nvPr>
            <p:ph idx="2" type="body"/>
          </p:nvPr>
        </p:nvSpPr>
        <p:spPr>
          <a:xfrm>
            <a:off x="6013665" y="965433"/>
            <a:ext cx="3494100" cy="49269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42" name="Google Shape;142;p15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 txBox="1"/>
          <p:nvPr>
            <p:ph idx="1" type="body"/>
          </p:nvPr>
        </p:nvSpPr>
        <p:spPr>
          <a:xfrm>
            <a:off x="366871" y="5233567"/>
            <a:ext cx="9334500" cy="8070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indent="-228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</a:lstStyle>
          <a:p/>
        </p:txBody>
      </p:sp>
      <p:sp>
        <p:nvSpPr>
          <p:cNvPr id="145" name="Google Shape;145;p16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>
            <p:ph hasCustomPrompt="1" type="title"/>
          </p:nvPr>
        </p:nvSpPr>
        <p:spPr>
          <a:xfrm>
            <a:off x="1062263" y="756267"/>
            <a:ext cx="7781400" cy="22020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1pPr>
            <a:lvl2pPr lvl="1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2pPr>
            <a:lvl3pPr lvl="2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3pPr>
            <a:lvl4pPr lvl="3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4pPr>
            <a:lvl5pPr lvl="4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5pPr>
            <a:lvl6pPr lvl="5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6pPr>
            <a:lvl7pPr lvl="6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7pPr>
            <a:lvl8pPr lvl="7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8pPr>
            <a:lvl9pPr lvl="8" rtl="0">
              <a:spcBef>
                <a:spcPts val="0"/>
              </a:spcBef>
              <a:spcAft>
                <a:spcPts val="0"/>
              </a:spcAft>
              <a:buSzPts val="12600"/>
              <a:buNone/>
              <a:defRPr sz="12600"/>
            </a:lvl9pPr>
          </a:lstStyle>
          <a:p>
            <a:r>
              <a:t>xx%</a:t>
            </a:r>
          </a:p>
        </p:txBody>
      </p:sp>
      <p:sp>
        <p:nvSpPr>
          <p:cNvPr id="148" name="Google Shape;148;p17"/>
          <p:cNvSpPr txBox="1"/>
          <p:nvPr>
            <p:ph idx="1" type="body"/>
          </p:nvPr>
        </p:nvSpPr>
        <p:spPr>
          <a:xfrm>
            <a:off x="1062263" y="2958267"/>
            <a:ext cx="7781400" cy="1734300"/>
          </a:xfrm>
          <a:prstGeom prst="rect">
            <a:avLst/>
          </a:prstGeom>
        </p:spPr>
        <p:txBody>
          <a:bodyPr anchorCtr="0" anchor="t" bIns="106775" lIns="106775" spcFirstLastPara="1" rIns="106775" wrap="square" tIns="106775">
            <a:normAutofit/>
          </a:bodyPr>
          <a:lstStyle>
            <a:lvl1pPr indent="-361950" lvl="0" marL="45720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49" name="Google Shape;149;p17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タイトル">
  <p:cSld name="セクションタイトル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"/>
          <p:cNvSpPr/>
          <p:nvPr/>
        </p:nvSpPr>
        <p:spPr>
          <a:xfrm>
            <a:off x="0" y="0"/>
            <a:ext cx="9906000" cy="630936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3"/>
          <p:cNvSpPr txBox="1"/>
          <p:nvPr>
            <p:ph idx="1" type="body"/>
          </p:nvPr>
        </p:nvSpPr>
        <p:spPr>
          <a:xfrm>
            <a:off x="453000" y="1779560"/>
            <a:ext cx="9000000" cy="30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5pPr>
            <a:lvl6pPr indent="-2286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"/>
          <p:cNvSpPr txBox="1"/>
          <p:nvPr>
            <p:ph idx="11" type="ftr"/>
          </p:nvPr>
        </p:nvSpPr>
        <p:spPr>
          <a:xfrm>
            <a:off x="185600" y="6460240"/>
            <a:ext cx="792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"/>
          <p:cNvSpPr txBox="1"/>
          <p:nvPr>
            <p:ph idx="12" type="sldNum"/>
          </p:nvPr>
        </p:nvSpPr>
        <p:spPr>
          <a:xfrm>
            <a:off x="8280400" y="6460240"/>
            <a:ext cx="144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重要なメッセージ">
  <p:cSld name="重要なメッセージ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"/>
          <p:cNvSpPr txBox="1"/>
          <p:nvPr>
            <p:ph type="title"/>
          </p:nvPr>
        </p:nvSpPr>
        <p:spPr>
          <a:xfrm>
            <a:off x="453000" y="196240"/>
            <a:ext cx="90000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"/>
          <p:cNvSpPr txBox="1"/>
          <p:nvPr>
            <p:ph idx="12" type="sldNum"/>
          </p:nvPr>
        </p:nvSpPr>
        <p:spPr>
          <a:xfrm>
            <a:off x="8280400" y="6460240"/>
            <a:ext cx="144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4"/>
          <p:cNvSpPr txBox="1"/>
          <p:nvPr>
            <p:ph idx="11" type="ftr"/>
          </p:nvPr>
        </p:nvSpPr>
        <p:spPr>
          <a:xfrm>
            <a:off x="185600" y="6460240"/>
            <a:ext cx="792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5" name="Google Shape;55;p4"/>
          <p:cNvCxnSpPr/>
          <p:nvPr/>
        </p:nvCxnSpPr>
        <p:spPr>
          <a:xfrm>
            <a:off x="0" y="735360"/>
            <a:ext cx="9906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6" name="Google Shape;56;p4"/>
          <p:cNvSpPr/>
          <p:nvPr/>
        </p:nvSpPr>
        <p:spPr>
          <a:xfrm>
            <a:off x="0" y="0"/>
            <a:ext cx="9906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"/>
          <p:cNvSpPr txBox="1"/>
          <p:nvPr>
            <p:ph idx="1" type="body"/>
          </p:nvPr>
        </p:nvSpPr>
        <p:spPr>
          <a:xfrm>
            <a:off x="471038" y="975881"/>
            <a:ext cx="9000000" cy="900000"/>
          </a:xfrm>
          <a:prstGeom prst="rect">
            <a:avLst/>
          </a:prstGeom>
          <a:noFill/>
          <a:ln cap="flat" cmpd="sng" w="317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" lIns="72000" spcFirstLastPara="1" rIns="72000" wrap="square" tIns="720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i="0" sz="16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2pPr>
            <a:lvl3pPr indent="-228600" lvl="2" marL="13716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4pPr>
            <a:lvl5pPr indent="-228600" lvl="4" marL="228600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事例紹介">
  <p:cSld name="事例紹介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/>
          <p:nvPr>
            <p:ph type="title"/>
          </p:nvPr>
        </p:nvSpPr>
        <p:spPr>
          <a:xfrm>
            <a:off x="453000" y="196240"/>
            <a:ext cx="90000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2" type="sldNum"/>
          </p:nvPr>
        </p:nvSpPr>
        <p:spPr>
          <a:xfrm>
            <a:off x="8280400" y="6460240"/>
            <a:ext cx="144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"/>
          <p:cNvSpPr txBox="1"/>
          <p:nvPr>
            <p:ph idx="11" type="ftr"/>
          </p:nvPr>
        </p:nvSpPr>
        <p:spPr>
          <a:xfrm>
            <a:off x="185600" y="6460240"/>
            <a:ext cx="792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62" name="Google Shape;62;p5"/>
          <p:cNvCxnSpPr/>
          <p:nvPr/>
        </p:nvCxnSpPr>
        <p:spPr>
          <a:xfrm>
            <a:off x="0" y="735360"/>
            <a:ext cx="9906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1B224C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"/>
          <p:cNvSpPr txBox="1"/>
          <p:nvPr>
            <p:ph type="ctrTitle"/>
          </p:nvPr>
        </p:nvSpPr>
        <p:spPr>
          <a:xfrm>
            <a:off x="947376" y="2060600"/>
            <a:ext cx="8011200" cy="27366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71" name="Google Shape;71;p7"/>
          <p:cNvSpPr/>
          <p:nvPr/>
        </p:nvSpPr>
        <p:spPr>
          <a:xfrm>
            <a:off x="262735" y="311400"/>
            <a:ext cx="9380400" cy="57846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6775" lIns="106775" spcFirstLastPara="1" rIns="106775" wrap="square" tIns="1067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3F3F3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type="title"/>
          </p:nvPr>
        </p:nvSpPr>
        <p:spPr>
          <a:xfrm>
            <a:off x="715163" y="2198200"/>
            <a:ext cx="8475600" cy="24615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74" name="Google Shape;74;p8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/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77" name="Google Shape;77;p9"/>
          <p:cNvSpPr txBox="1"/>
          <p:nvPr>
            <p:ph idx="1" type="body"/>
          </p:nvPr>
        </p:nvSpPr>
        <p:spPr>
          <a:xfrm>
            <a:off x="337675" y="1536633"/>
            <a:ext cx="9230700" cy="4555200"/>
          </a:xfrm>
          <a:prstGeom prst="rect">
            <a:avLst/>
          </a:prstGeom>
        </p:spPr>
        <p:txBody>
          <a:bodyPr anchorCtr="0" anchor="t" bIns="106775" lIns="106775" spcFirstLastPara="1" rIns="106775" wrap="square" tIns="106775">
            <a:normAutofit/>
          </a:bodyPr>
          <a:lstStyle>
            <a:lvl1pPr indent="-361950" lvl="0" marL="457200" rtl="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79" name="Google Shape;79;p9"/>
          <p:cNvCxnSpPr/>
          <p:nvPr/>
        </p:nvCxnSpPr>
        <p:spPr>
          <a:xfrm>
            <a:off x="0" y="791945"/>
            <a:ext cx="99060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"/>
          <p:cNvSpPr txBox="1"/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" type="body"/>
          </p:nvPr>
        </p:nvSpPr>
        <p:spPr>
          <a:xfrm>
            <a:off x="337675" y="1536633"/>
            <a:ext cx="4333200" cy="4555200"/>
          </a:xfrm>
          <a:prstGeom prst="rect">
            <a:avLst/>
          </a:prstGeom>
        </p:spPr>
        <p:txBody>
          <a:bodyPr anchorCtr="0" anchor="t" bIns="106775" lIns="106775" spcFirstLastPara="1" rIns="106775" wrap="square" tIns="10677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83" name="Google Shape;83;p10"/>
          <p:cNvSpPr txBox="1"/>
          <p:nvPr>
            <p:ph idx="2" type="body"/>
          </p:nvPr>
        </p:nvSpPr>
        <p:spPr>
          <a:xfrm>
            <a:off x="5235100" y="1536633"/>
            <a:ext cx="4333200" cy="4555200"/>
          </a:xfrm>
          <a:prstGeom prst="rect">
            <a:avLst/>
          </a:prstGeom>
        </p:spPr>
        <p:txBody>
          <a:bodyPr anchorCtr="0" anchor="t" bIns="106775" lIns="106775" spcFirstLastPara="1" rIns="106775" wrap="square" tIns="10677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84" name="Google Shape;84;p10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85" name="Google Shape;85;p10"/>
          <p:cNvCxnSpPr/>
          <p:nvPr/>
        </p:nvCxnSpPr>
        <p:spPr>
          <a:xfrm>
            <a:off x="0" y="791945"/>
            <a:ext cx="99060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88" name="Google Shape;88;p11"/>
          <p:cNvCxnSpPr/>
          <p:nvPr/>
        </p:nvCxnSpPr>
        <p:spPr>
          <a:xfrm>
            <a:off x="0" y="791945"/>
            <a:ext cx="99060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9" name="Google Shape;89;p11"/>
          <p:cNvSpPr txBox="1"/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280400" y="6460240"/>
            <a:ext cx="144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sz="1400"/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453000" y="196240"/>
            <a:ext cx="9000000" cy="4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53000" y="1083945"/>
            <a:ext cx="9000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1" i="0" sz="16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13" name="Google Shape;13;p1"/>
          <p:cNvCxnSpPr/>
          <p:nvPr/>
        </p:nvCxnSpPr>
        <p:spPr>
          <a:xfrm>
            <a:off x="0" y="6323360"/>
            <a:ext cx="9906000" cy="0"/>
          </a:xfrm>
          <a:prstGeom prst="straightConnector1">
            <a:avLst/>
          </a:prstGeom>
          <a:noFill/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185600" y="6460240"/>
            <a:ext cx="7920000" cy="28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"/>
          <p:cNvSpPr txBox="1"/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600"/>
              <a:buNone/>
              <a:defRPr b="1" sz="2600">
                <a:solidFill>
                  <a:srgbClr val="1B224C"/>
                </a:solidFill>
              </a:defRPr>
            </a:lvl9pPr>
          </a:lstStyle>
          <a:p/>
        </p:txBody>
      </p:sp>
      <p:sp>
        <p:nvSpPr>
          <p:cNvPr id="65" name="Google Shape;65;p6"/>
          <p:cNvSpPr txBox="1"/>
          <p:nvPr>
            <p:ph idx="1" type="body"/>
          </p:nvPr>
        </p:nvSpPr>
        <p:spPr>
          <a:xfrm>
            <a:off x="337675" y="1536633"/>
            <a:ext cx="923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6775" lIns="106775" spcFirstLastPara="1" rIns="106775" wrap="square" tIns="106775">
            <a:normAutofit/>
          </a:bodyPr>
          <a:lstStyle>
            <a:lvl1pPr indent="-3619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2100"/>
              <a:buChar char="●"/>
              <a:defRPr b="1" sz="2100">
                <a:solidFill>
                  <a:srgbClr val="1B224C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○"/>
              <a:defRPr b="1" sz="1700">
                <a:solidFill>
                  <a:srgbClr val="1B224C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■"/>
              <a:defRPr b="1" sz="1700">
                <a:solidFill>
                  <a:srgbClr val="1B224C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●"/>
              <a:defRPr b="1" sz="1700">
                <a:solidFill>
                  <a:srgbClr val="1B224C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○"/>
              <a:defRPr b="1" sz="1700">
                <a:solidFill>
                  <a:srgbClr val="1B224C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■"/>
              <a:defRPr b="1" sz="1700">
                <a:solidFill>
                  <a:srgbClr val="1B224C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●"/>
              <a:defRPr b="1" sz="1700">
                <a:solidFill>
                  <a:srgbClr val="1B224C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○"/>
              <a:defRPr b="1" sz="1700">
                <a:solidFill>
                  <a:srgbClr val="1B224C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B224C"/>
              </a:buClr>
              <a:buSzPts val="1700"/>
              <a:buChar char="■"/>
              <a:defRPr b="1" sz="1700">
                <a:solidFill>
                  <a:srgbClr val="1B224C"/>
                </a:solidFill>
              </a:defRPr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9070769" y="6229415"/>
            <a:ext cx="5946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6775" lIns="106775" spcFirstLastPara="1" rIns="106775" wrap="square" tIns="106775">
            <a:normAutofit/>
          </a:bodyPr>
          <a:lstStyle>
            <a:lvl1pPr lvl="0" rtl="0" algn="r">
              <a:buNone/>
              <a:defRPr b="1" sz="1300">
                <a:solidFill>
                  <a:srgbClr val="1B224C"/>
                </a:solidFill>
              </a:defRPr>
            </a:lvl1pPr>
            <a:lvl2pPr lvl="1" rtl="0" algn="r">
              <a:buNone/>
              <a:defRPr b="1" sz="1300">
                <a:solidFill>
                  <a:srgbClr val="1B224C"/>
                </a:solidFill>
              </a:defRPr>
            </a:lvl2pPr>
            <a:lvl3pPr lvl="2" rtl="0" algn="r">
              <a:buNone/>
              <a:defRPr b="1" sz="1300">
                <a:solidFill>
                  <a:srgbClr val="1B224C"/>
                </a:solidFill>
              </a:defRPr>
            </a:lvl3pPr>
            <a:lvl4pPr lvl="3" rtl="0" algn="r">
              <a:buNone/>
              <a:defRPr b="1" sz="1300">
                <a:solidFill>
                  <a:srgbClr val="1B224C"/>
                </a:solidFill>
              </a:defRPr>
            </a:lvl4pPr>
            <a:lvl5pPr lvl="4" rtl="0" algn="r">
              <a:buNone/>
              <a:defRPr b="1" sz="1300">
                <a:solidFill>
                  <a:srgbClr val="1B224C"/>
                </a:solidFill>
              </a:defRPr>
            </a:lvl5pPr>
            <a:lvl6pPr lvl="5" rtl="0" algn="r">
              <a:buNone/>
              <a:defRPr b="1" sz="1300">
                <a:solidFill>
                  <a:srgbClr val="1B224C"/>
                </a:solidFill>
              </a:defRPr>
            </a:lvl6pPr>
            <a:lvl7pPr lvl="6" rtl="0" algn="r">
              <a:buNone/>
              <a:defRPr b="1" sz="1300">
                <a:solidFill>
                  <a:srgbClr val="1B224C"/>
                </a:solidFill>
              </a:defRPr>
            </a:lvl7pPr>
            <a:lvl8pPr lvl="7" rtl="0" algn="r">
              <a:buNone/>
              <a:defRPr b="1" sz="1300">
                <a:solidFill>
                  <a:srgbClr val="1B224C"/>
                </a:solidFill>
              </a:defRPr>
            </a:lvl8pPr>
            <a:lvl9pPr lvl="8" rtl="0" algn="r">
              <a:buNone/>
              <a:defRPr b="1" sz="1300">
                <a:solidFill>
                  <a:srgbClr val="1B224C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0" y="0"/>
            <a:ext cx="9906000" cy="86400"/>
          </a:xfrm>
          <a:prstGeom prst="rect">
            <a:avLst/>
          </a:prstGeom>
          <a:solidFill>
            <a:srgbClr val="1B224C"/>
          </a:solidFill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 txBox="1"/>
          <p:nvPr>
            <p:ph type="title"/>
          </p:nvPr>
        </p:nvSpPr>
        <p:spPr>
          <a:xfrm>
            <a:off x="337675" y="129747"/>
            <a:ext cx="9230700" cy="6285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リーンキャンバスとは</a:t>
            </a:r>
            <a:endParaRPr/>
          </a:p>
        </p:txBody>
      </p:sp>
      <p:pic>
        <p:nvPicPr>
          <p:cNvPr id="157" name="Google Shape;15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982" y="2325733"/>
            <a:ext cx="8671127" cy="3915796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9"/>
          <p:cNvSpPr/>
          <p:nvPr/>
        </p:nvSpPr>
        <p:spPr>
          <a:xfrm>
            <a:off x="574376" y="1103052"/>
            <a:ext cx="8757300" cy="955500"/>
          </a:xfrm>
          <a:prstGeom prst="rect">
            <a:avLst/>
          </a:prstGeom>
          <a:noFill/>
          <a:ln cap="flat" cmpd="sng" w="28575">
            <a:solidFill>
              <a:srgbClr val="00BA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600">
                <a:solidFill>
                  <a:srgbClr val="1B224C"/>
                </a:solidFill>
              </a:rPr>
              <a:t>リーンキャンバスは事業を構成する9つの要素を1枚の用紙にまとめたものです。</a:t>
            </a:r>
            <a:endParaRPr b="1" sz="16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600">
                <a:solidFill>
                  <a:srgbClr val="1B224C"/>
                </a:solidFill>
              </a:rPr>
              <a:t>ビジネスモデルの全体像を俯瞰でき、各要素の整合性がとれているかを確認できます。</a:t>
            </a:r>
            <a:endParaRPr b="1" sz="1600">
              <a:solidFill>
                <a:srgbClr val="1B224C"/>
              </a:solidFill>
            </a:endParaRPr>
          </a:p>
        </p:txBody>
      </p:sp>
      <p:sp>
        <p:nvSpPr>
          <p:cNvPr id="159" name="Google Shape;159;p19"/>
          <p:cNvSpPr txBox="1"/>
          <p:nvPr/>
        </p:nvSpPr>
        <p:spPr>
          <a:xfrm>
            <a:off x="555962" y="6292442"/>
            <a:ext cx="87573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84125" lIns="84125" spcFirstLastPara="1" rIns="84125" wrap="square" tIns="841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1B224C"/>
                </a:solidFill>
              </a:rPr>
              <a:t>参考：（株式会社才流）リーンキャンバスとは？実践的な書き方と考え方</a:t>
            </a:r>
            <a:endParaRPr sz="1100">
              <a:solidFill>
                <a:srgbClr val="1B224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/>
          <p:nvPr>
            <p:ph type="title"/>
          </p:nvPr>
        </p:nvSpPr>
        <p:spPr>
          <a:xfrm>
            <a:off x="312852" y="117699"/>
            <a:ext cx="8552100" cy="5700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リーンキャンバスの書き方の例</a:t>
            </a:r>
            <a:endParaRPr/>
          </a:p>
        </p:txBody>
      </p:sp>
      <p:sp>
        <p:nvSpPr>
          <p:cNvPr id="165" name="Google Shape;165;p20"/>
          <p:cNvSpPr txBox="1"/>
          <p:nvPr/>
        </p:nvSpPr>
        <p:spPr>
          <a:xfrm>
            <a:off x="661859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◯◯◯◯◯ができない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◯◯◯◯◯◯をしたい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◯◯◯コストがかかる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66" name="Google Shape;166;p20"/>
          <p:cNvSpPr txBox="1"/>
          <p:nvPr/>
        </p:nvSpPr>
        <p:spPr>
          <a:xfrm>
            <a:off x="2412555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◯◯◯◯◯ができる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◯◯◯◯◯を効率化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◯◯によるコスト削減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67" name="Google Shape;167;p20"/>
          <p:cNvSpPr txBox="1"/>
          <p:nvPr/>
        </p:nvSpPr>
        <p:spPr>
          <a:xfrm>
            <a:off x="4163251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◯◯までサポート可能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◯◯の一元管理が可能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◯◯を◯営業日で対応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68" name="Google Shape;168;p20"/>
          <p:cNvSpPr txBox="1"/>
          <p:nvPr/>
        </p:nvSpPr>
        <p:spPr>
          <a:xfrm>
            <a:off x="5913947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◯◯◯の専門家が監修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独自の◯◯機能を保有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◯◯◯◯数が国内No.1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69" name="Google Shape;169;p20"/>
          <p:cNvSpPr txBox="1"/>
          <p:nvPr/>
        </p:nvSpPr>
        <p:spPr>
          <a:xfrm>
            <a:off x="7664642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◯◯◯◯◯管理者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◯◯◯事業責任者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0" name="Google Shape;170;p20"/>
          <p:cNvSpPr txBox="1"/>
          <p:nvPr/>
        </p:nvSpPr>
        <p:spPr>
          <a:xfrm>
            <a:off x="667800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◯◯◯◯◯サービス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◯◯◯◯◯サービス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◯◯◯◯◯サービス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2418496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◯◯◯◯◯の達成率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◯◯◯◯の申し込み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4169192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◯◯◯業務を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◯◯◯◯◯を効率化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3" name="Google Shape;173;p20"/>
          <p:cNvSpPr txBox="1"/>
          <p:nvPr/>
        </p:nvSpPr>
        <p:spPr>
          <a:xfrm>
            <a:off x="5919888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◯◯◯◯◯広告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◯◯◯セミナー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◯◯◯◯勉強会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4" name="Google Shape;174;p20"/>
          <p:cNvSpPr txBox="1"/>
          <p:nvPr/>
        </p:nvSpPr>
        <p:spPr>
          <a:xfrm>
            <a:off x="7670584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◯◯◯◯◯担当者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◯◯の営業担当者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5" name="Google Shape;175;p20"/>
          <p:cNvSpPr txBox="1"/>
          <p:nvPr/>
        </p:nvSpPr>
        <p:spPr>
          <a:xfrm>
            <a:off x="667812" y="4968421"/>
            <a:ext cx="4185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・人件費◯◯◯円（※◯◯◯◯の場合）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・開発費◯◯◯円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・広告費◯◯◯円（※◯◯◯◯の費用を含む）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6" name="Google Shape;176;p20"/>
          <p:cNvSpPr txBox="1"/>
          <p:nvPr/>
        </p:nvSpPr>
        <p:spPr>
          <a:xfrm>
            <a:off x="5052343" y="4968421"/>
            <a:ext cx="4185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・初期導入費◯◯◯円、会費◯◯◯円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・1取引あたり◯◯◯円の収入（◯◯商材の手数料◯◯%とした場合）</a:t>
            </a:r>
            <a:endParaRPr b="1" sz="900">
              <a:solidFill>
                <a:srgbClr val="1B224C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・1契約あたり◯◯◯円の収入（契約◯◯か月とした場合）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77" name="Google Shape;177;p20"/>
          <p:cNvSpPr txBox="1"/>
          <p:nvPr/>
        </p:nvSpPr>
        <p:spPr>
          <a:xfrm>
            <a:off x="555962" y="6292442"/>
            <a:ext cx="87573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84125" lIns="84125" spcFirstLastPara="1" rIns="84125" wrap="square" tIns="841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1B224C"/>
                </a:solidFill>
              </a:rPr>
              <a:t>参考：（株式会社才流）リーンキャンバスとは？実践的な書き方と考え方</a:t>
            </a:r>
            <a:endParaRPr sz="1100">
              <a:solidFill>
                <a:srgbClr val="1B224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312852" y="117699"/>
            <a:ext cx="8552100" cy="570000"/>
          </a:xfrm>
          <a:prstGeom prst="rect">
            <a:avLst/>
          </a:prstGeom>
        </p:spPr>
        <p:txBody>
          <a:bodyPr anchorCtr="0" anchor="ctr" bIns="106775" lIns="106775" spcFirstLastPara="1" rIns="106775" wrap="square" tIns="10677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リーンキャンバス 記入テンプレート</a:t>
            </a:r>
            <a:endParaRPr/>
          </a:p>
        </p:txBody>
      </p:sp>
      <p:sp>
        <p:nvSpPr>
          <p:cNvPr id="183" name="Google Shape;183;p21"/>
          <p:cNvSpPr txBox="1"/>
          <p:nvPr/>
        </p:nvSpPr>
        <p:spPr>
          <a:xfrm>
            <a:off x="661859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84" name="Google Shape;184;p21"/>
          <p:cNvSpPr txBox="1"/>
          <p:nvPr/>
        </p:nvSpPr>
        <p:spPr>
          <a:xfrm>
            <a:off x="2412555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85" name="Google Shape;185;p21"/>
          <p:cNvSpPr txBox="1"/>
          <p:nvPr/>
        </p:nvSpPr>
        <p:spPr>
          <a:xfrm>
            <a:off x="4163251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86" name="Google Shape;186;p21"/>
          <p:cNvSpPr txBox="1"/>
          <p:nvPr/>
        </p:nvSpPr>
        <p:spPr>
          <a:xfrm>
            <a:off x="5913947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87" name="Google Shape;187;p21"/>
          <p:cNvSpPr txBox="1"/>
          <p:nvPr/>
        </p:nvSpPr>
        <p:spPr>
          <a:xfrm>
            <a:off x="7664642" y="1685007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88" name="Google Shape;188;p21"/>
          <p:cNvSpPr txBox="1"/>
          <p:nvPr/>
        </p:nvSpPr>
        <p:spPr>
          <a:xfrm>
            <a:off x="667800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89" name="Google Shape;189;p21"/>
          <p:cNvSpPr txBox="1"/>
          <p:nvPr/>
        </p:nvSpPr>
        <p:spPr>
          <a:xfrm>
            <a:off x="2418496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90" name="Google Shape;190;p21"/>
          <p:cNvSpPr txBox="1"/>
          <p:nvPr/>
        </p:nvSpPr>
        <p:spPr>
          <a:xfrm>
            <a:off x="4169192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91" name="Google Shape;191;p21"/>
          <p:cNvSpPr txBox="1"/>
          <p:nvPr/>
        </p:nvSpPr>
        <p:spPr>
          <a:xfrm>
            <a:off x="5919888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92" name="Google Shape;192;p21"/>
          <p:cNvSpPr txBox="1"/>
          <p:nvPr/>
        </p:nvSpPr>
        <p:spPr>
          <a:xfrm>
            <a:off x="7670584" y="3326708"/>
            <a:ext cx="15675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93" name="Google Shape;193;p21"/>
          <p:cNvSpPr txBox="1"/>
          <p:nvPr/>
        </p:nvSpPr>
        <p:spPr>
          <a:xfrm>
            <a:off x="667812" y="4968421"/>
            <a:ext cx="4185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94" name="Google Shape;194;p21"/>
          <p:cNvSpPr txBox="1"/>
          <p:nvPr/>
        </p:nvSpPr>
        <p:spPr>
          <a:xfrm>
            <a:off x="5052343" y="4968421"/>
            <a:ext cx="41859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4125" lIns="84125" spcFirstLastPara="1" rIns="84125" wrap="square" tIns="841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900">
                <a:solidFill>
                  <a:srgbClr val="1B224C"/>
                </a:solidFill>
              </a:rPr>
              <a:t>・テキストを入力</a:t>
            </a:r>
            <a:endParaRPr b="1" sz="900">
              <a:solidFill>
                <a:srgbClr val="1B224C"/>
              </a:solidFill>
            </a:endParaRPr>
          </a:p>
        </p:txBody>
      </p:sp>
      <p:sp>
        <p:nvSpPr>
          <p:cNvPr id="195" name="Google Shape;195;p21"/>
          <p:cNvSpPr txBox="1"/>
          <p:nvPr/>
        </p:nvSpPr>
        <p:spPr>
          <a:xfrm>
            <a:off x="555962" y="6292442"/>
            <a:ext cx="87573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84125" lIns="84125" spcFirstLastPara="1" rIns="84125" wrap="square" tIns="841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100">
                <a:solidFill>
                  <a:srgbClr val="1B224C"/>
                </a:solidFill>
              </a:rPr>
              <a:t>参考：（株式会社才流）リーンキャンバスとは？実践的な書き方と考え方</a:t>
            </a:r>
            <a:endParaRPr sz="1100">
              <a:solidFill>
                <a:srgbClr val="1B224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AIRU-PPTtemplate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