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93" r:id="rId2"/>
    <p:sldId id="292" r:id="rId3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8" roundtripDataSignature="AMtx7mh9Q2OM/tklaVKejOy7biePSES+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6327"/>
  </p:normalViewPr>
  <p:slideViewPr>
    <p:cSldViewPr snapToGrid="0">
      <p:cViewPr varScale="1">
        <p:scale>
          <a:sx n="128" d="100"/>
          <a:sy n="128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41" Type="http://schemas.openxmlformats.org/officeDocument/2006/relationships/theme" Target="theme/theme1.xml"/><Relationship Id="rId3" Type="http://schemas.openxmlformats.org/officeDocument/2006/relationships/slide" Target="slides/slide2.xml"/><Relationship Id="rId340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39" Type="http://schemas.openxmlformats.org/officeDocument/2006/relationships/presProps" Target="presProps.xml"/><Relationship Id="rId342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338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4FC4B-6DCF-044D-893E-6A6C8C6D0AC5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8CA97-0B47-2446-A48D-0032F0D2A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9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 preserve="1">
  <p:cSld name="表紙-B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6;p185" descr="人, 男性, 立っている, 壁 が含まれている画像&#10;&#10;&#10;&#10;自動的に生成された説明">
            <a:extLst>
              <a:ext uri="{FF2B5EF4-FFF2-40B4-BE49-F238E27FC236}">
                <a16:creationId xmlns:a16="http://schemas.microsoft.com/office/drawing/2014/main" id="{CB8975BD-BBAC-7C44-92A9-04BBD488E64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7;p185">
            <a:extLst>
              <a:ext uri="{FF2B5EF4-FFF2-40B4-BE49-F238E27FC236}">
                <a16:creationId xmlns:a16="http://schemas.microsoft.com/office/drawing/2014/main" id="{FD3654BC-E015-9E49-B2CB-1DB87976F2FD}"/>
              </a:ext>
            </a:extLst>
          </p:cNvPr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196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9" name="Google Shape;19;p185">
            <a:extLst>
              <a:ext uri="{FF2B5EF4-FFF2-40B4-BE49-F238E27FC236}">
                <a16:creationId xmlns:a16="http://schemas.microsoft.com/office/drawing/2014/main" id="{4BB4B660-1B3C-6548-BC91-501121D54E2D}"/>
              </a:ext>
            </a:extLst>
          </p:cNvPr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" name="Google Shape;20;p185">
            <a:extLst>
              <a:ext uri="{FF2B5EF4-FFF2-40B4-BE49-F238E27FC236}">
                <a16:creationId xmlns:a16="http://schemas.microsoft.com/office/drawing/2014/main" id="{04268C01-9B95-7E4E-ADF6-985D78741E6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93"/>
          <p:cNvSpPr txBox="1">
            <a:spLocks noGrp="1"/>
          </p:cNvSpPr>
          <p:nvPr>
            <p:ph type="ctrTitle" hasCustomPrompt="1"/>
          </p:nvPr>
        </p:nvSpPr>
        <p:spPr>
          <a:xfrm>
            <a:off x="1767842" y="2331037"/>
            <a:ext cx="7343999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資料タイトルを記入する</a:t>
            </a:r>
            <a:endParaRPr dirty="0"/>
          </a:p>
        </p:txBody>
      </p:sp>
      <p:sp>
        <p:nvSpPr>
          <p:cNvPr id="11" name="Google Shape;67;p193">
            <a:extLst>
              <a:ext uri="{FF2B5EF4-FFF2-40B4-BE49-F238E27FC236}">
                <a16:creationId xmlns:a16="http://schemas.microsoft.com/office/drawing/2014/main" id="{D562B1F6-6E52-1645-AA43-5E727AB32C9C}"/>
              </a:ext>
            </a:extLst>
          </p:cNvPr>
          <p:cNvSpPr txBox="1"/>
          <p:nvPr/>
        </p:nvSpPr>
        <p:spPr>
          <a:xfrm>
            <a:off x="3348925" y="4443738"/>
            <a:ext cx="575683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1800" b="0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10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B">
    <p:bg>
      <p:bgPr>
        <a:solidFill>
          <a:srgbClr val="F2F2F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9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 dirty="0"/>
          </a:p>
        </p:txBody>
      </p:sp>
      <p:sp>
        <p:nvSpPr>
          <p:cNvPr id="30" name="Google Shape;30;p18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31" name="Google Shape;31;p18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7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cxnSp>
        <p:nvCxnSpPr>
          <p:cNvPr id="35" name="Google Shape;35;p187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187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908C214-42CD-DB49-AF84-F6168106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中表紙A">
    <p:bg>
      <p:bgPr>
        <a:solidFill>
          <a:srgbClr val="F2F2F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8"/>
          <p:cNvSpPr/>
          <p:nvPr/>
        </p:nvSpPr>
        <p:spPr>
          <a:xfrm>
            <a:off x="0" y="2529000"/>
            <a:ext cx="990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sp>
        <p:nvSpPr>
          <p:cNvPr id="48" name="Google Shape;48;p188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 dirty="0"/>
          </a:p>
        </p:txBody>
      </p:sp>
      <p:sp>
        <p:nvSpPr>
          <p:cNvPr id="49" name="Google Shape;49;p18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50" name="Google Shape;50;p18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0"/>
          <p:cNvSpPr txBox="1">
            <a:spLocks noGrp="1"/>
          </p:cNvSpPr>
          <p:nvPr>
            <p:ph type="body" idx="1" hasCustomPrompt="1"/>
          </p:nvPr>
        </p:nvSpPr>
        <p:spPr>
          <a:xfrm>
            <a:off x="628650" y="1001042"/>
            <a:ext cx="8640000" cy="756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72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600"/>
              <a:buFont typeface="Noto Sans Symbols"/>
              <a:buNone/>
              <a:defRPr sz="1600" b="1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重要なメッセージや結論を</a:t>
            </a:r>
            <a:r>
              <a:rPr lang="en-US" altLang="ja-JP" dirty="0"/>
              <a:t>1〜2</a:t>
            </a:r>
            <a:r>
              <a:rPr lang="ja-JP" altLang="en-US"/>
              <a:t>行記入する</a:t>
            </a:r>
          </a:p>
        </p:txBody>
      </p:sp>
      <p:sp>
        <p:nvSpPr>
          <p:cNvPr id="53" name="Google Shape;53;p19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cxnSp>
        <p:nvCxnSpPr>
          <p:cNvPr id="55" name="Google Shape;55;p19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6" name="Google Shape;56;p19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4861270-2B4F-184E-A8D0-0EC9AF06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2"/>
          <p:cNvSpPr txBox="1">
            <a:spLocks noGrp="1"/>
          </p:cNvSpPr>
          <p:nvPr>
            <p:ph type="body" idx="1" hasCustomPrompt="1"/>
          </p:nvPr>
        </p:nvSpPr>
        <p:spPr>
          <a:xfrm>
            <a:off x="628832" y="999368"/>
            <a:ext cx="86400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248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Wingdings" pitchFamily="2" charset="2"/>
              <a:buChar char="l"/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箇条書きリストを記入する</a:t>
            </a:r>
            <a:endParaRPr lang="en-US" altLang="ja-JP" dirty="0"/>
          </a:p>
          <a:p>
            <a:pPr lvl="0"/>
            <a:r>
              <a:rPr lang="ja-JP" altLang="en-US"/>
              <a:t>箇条書きリストを記入する</a:t>
            </a:r>
            <a:endParaRPr lang="en-US" altLang="ja-JP" dirty="0"/>
          </a:p>
          <a:p>
            <a:pPr lvl="0"/>
            <a:r>
              <a:rPr lang="ja-JP" altLang="en-US"/>
              <a:t>箇条書きリストを記入する</a:t>
            </a:r>
          </a:p>
        </p:txBody>
      </p:sp>
      <p:sp>
        <p:nvSpPr>
          <p:cNvPr id="60" name="Google Shape;60;p19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61" name="Google Shape;61;p19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62;p19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9137E5-3CDA-164C-AE97-9E5824A1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5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cxnSp>
        <p:nvCxnSpPr>
          <p:cNvPr id="71" name="Google Shape;71;p195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5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 dirty="0"/>
          </a:p>
        </p:txBody>
      </p:sp>
      <p:sp>
        <p:nvSpPr>
          <p:cNvPr id="73" name="Google Shape;73;p19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8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84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8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5BD5D4-D9F6-6440-ABC2-96747A2C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32" y="370272"/>
            <a:ext cx="8640000" cy="360000"/>
          </a:xfrm>
          <a:prstGeom prst="rect">
            <a:avLst/>
          </a:prstGeom>
        </p:spPr>
        <p:txBody>
          <a:bodyPr vert="horz" lIns="36000" tIns="36000" rIns="36000" bIns="46800" rtlCol="0" anchor="ctr">
            <a:noAutofit/>
          </a:bodyPr>
          <a:lstStyle/>
          <a:p>
            <a:r>
              <a:rPr kumimoji="1" lang="ja-JP" altLang="en-US"/>
              <a:t>スライドタイトルを入力する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FF04F8-F96F-AD4F-83DA-7F6697C6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32" y="1210296"/>
            <a:ext cx="8543925" cy="5040000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2" r:id="rId3"/>
    <p:sldLayoutId id="2147483655" r:id="rId4"/>
    <p:sldLayoutId id="2147483656" r:id="rId5"/>
    <p:sldLayoutId id="2147483657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ctr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2000" b="1" i="0" u="none" strike="noStrike" cap="none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400"/>
        </a:spcAft>
        <a:buClr>
          <a:srgbClr val="000000"/>
        </a:buClr>
        <a:buFont typeface="Arial"/>
        <a:defRPr kumimoji="1" sz="1800" b="1" i="0" u="none" strike="noStrike" cap="none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8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400"/>
        </a:spcAft>
        <a:buClr>
          <a:srgbClr val="000000"/>
        </a:buClr>
        <a:buFont typeface="Arial"/>
        <a:defRPr kumimoji="1" sz="18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400"/>
        </a:spcAft>
        <a:buClr>
          <a:srgbClr val="000000"/>
        </a:buClr>
        <a:buFont typeface="Arial"/>
        <a:defRPr kumimoji="1" sz="18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400"/>
        </a:spcAft>
        <a:buClr>
          <a:srgbClr val="000000"/>
        </a:buClr>
        <a:buFont typeface="Arial"/>
        <a:defRPr kumimoji="1" sz="18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5;g2229925be97_0_6">
            <a:extLst>
              <a:ext uri="{FF2B5EF4-FFF2-40B4-BE49-F238E27FC236}">
                <a16:creationId xmlns:a16="http://schemas.microsoft.com/office/drawing/2014/main" id="{A3656212-6389-1AEE-EF18-3FF1CD5D2D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" y="310089"/>
            <a:ext cx="9906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>
                <a:latin typeface="Yu Gothic" panose="020B0400000000000000" pitchFamily="34" charset="-128"/>
                <a:ea typeface="Yu Gothic" panose="020B0400000000000000" pitchFamily="34" charset="-128"/>
              </a:rPr>
              <a:t>案件報告のトークスクリプト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Google Shape;76;g2229925be97_0_6">
            <a:extLst>
              <a:ext uri="{FF2B5EF4-FFF2-40B4-BE49-F238E27FC236}">
                <a16:creationId xmlns:a16="http://schemas.microsoft.com/office/drawing/2014/main" id="{E77F188D-46B6-AF87-7204-C11378B54386}"/>
              </a:ext>
            </a:extLst>
          </p:cNvPr>
          <p:cNvSpPr/>
          <p:nvPr/>
        </p:nvSpPr>
        <p:spPr>
          <a:xfrm>
            <a:off x="383050" y="1278574"/>
            <a:ext cx="9118759" cy="4742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288000" rIns="288000" bIns="2880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企業名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」については、検討度合いは「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見込み度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」で、結論「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●月●日●時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」に「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方法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」で「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ネクストアクション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します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。こちらの企業は「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（ビジネスモデルと商談に至った経緯を</a:t>
            </a:r>
            <a:r>
              <a:rPr lang="ja-JP" altLang="en-US" sz="140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かんたんに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説明）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。</a:t>
            </a:r>
            <a:endParaRPr lang="ja-JP" altLang="en-US" sz="1400" b="0" i="0" u="none" strike="noStrike" cap="none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前回のアクション日付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」に「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アクション内容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」を実施し、お客様からは「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反応やコメント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」と発言をもらっています。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</a:t>
            </a:r>
            <a:r>
              <a:rPr lang="en" altLang="ja-JP" sz="1400" b="0" i="0" u="none" strike="noStrike" cap="none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BANCTH</a:t>
            </a:r>
            <a:r>
              <a:rPr lang="ja-JP" altLang="en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）</a:t>
            </a:r>
            <a:r>
              <a:rPr lang="ja-JP" altLang="en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は確認済みですが「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合意できていない事象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」は合意を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と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れておりません。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よって懸念は「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懸念事項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」が考えられまして、その場合、「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リカバリープラン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」を想定しており、「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（再商談や価格交渉）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」の可能性が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あり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ます。そ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うなら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ないために「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ネクストアクション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」では「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目的・ゴール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」に重点を</a:t>
            </a:r>
            <a:r>
              <a:rPr lang="ja-JP" altLang="en-US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おいて、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進捗させる予定です。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</a:t>
            </a:r>
            <a:r>
              <a:rPr lang="ja-JP" altLang="en-US" sz="1400" b="0" i="0" u="none" strike="noStrike" cap="none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受注予定日</a:t>
            </a:r>
            <a:r>
              <a:rPr lang="ja-JP" altLang="en-US"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」にはクローズできるかと思います。</a:t>
            </a:r>
            <a:endParaRPr lang="ja-JP" altLang="en-US" sz="1400" b="0" i="0" u="none" strike="noStrike" cap="none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882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5;g2229925be97_0_6">
            <a:extLst>
              <a:ext uri="{FF2B5EF4-FFF2-40B4-BE49-F238E27FC236}">
                <a16:creationId xmlns:a16="http://schemas.microsoft.com/office/drawing/2014/main" id="{A3656212-6389-1AEE-EF18-3FF1CD5D2D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" y="310089"/>
            <a:ext cx="9906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>
                <a:latin typeface="Yu Gothic" panose="020B0400000000000000" pitchFamily="34" charset="-128"/>
                <a:ea typeface="Yu Gothic" panose="020B0400000000000000" pitchFamily="34" charset="-128"/>
              </a:rPr>
              <a:t>案件報告のトークスクリプト【営業支援会社の場合】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Google Shape;76;g2229925be97_0_6">
            <a:extLst>
              <a:ext uri="{FF2B5EF4-FFF2-40B4-BE49-F238E27FC236}">
                <a16:creationId xmlns:a16="http://schemas.microsoft.com/office/drawing/2014/main" id="{E77F188D-46B6-AF87-7204-C11378B54386}"/>
              </a:ext>
            </a:extLst>
          </p:cNvPr>
          <p:cNvSpPr/>
          <p:nvPr/>
        </p:nvSpPr>
        <p:spPr>
          <a:xfrm>
            <a:off x="383050" y="1278574"/>
            <a:ext cx="9118759" cy="4742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288000" rIns="288000" bIns="2880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才流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」については、検討度合いは「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Bヨミ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」で、結論「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3月31日10時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」に「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電話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」で「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再商談の日程調整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」します。こちらの企業は「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コンサルティング会社で、営業人員が少なくリソースが足りていないことから検討いただいています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」。</a:t>
            </a:r>
            <a:endParaRPr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3月15日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」に「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初回商談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」を実施し、お客様からは「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検討はしているが導入時期が未定、また代行を依頼する範囲が未確定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」という発言をもらっています。</a:t>
            </a:r>
            <a:endParaRPr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決裁フローやタイミング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」は確認済みですが「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次回商談の決裁者の同席、予算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」は合意をとれておりません。</a:t>
            </a:r>
            <a:endParaRPr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よって懸念は「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営業代行の導入検討自体がなくなること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」が考えられまして、その場合、「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部分的な支援から始めていただくこと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」を想定しており、「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受注単価の低下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」の可能性があります。そうならないために「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再商談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」では「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営業代行を依頼しない場合のデメリットの提示と、現実的に検討できる予算の確認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」に重点をおいて進捗させる予定です。</a:t>
            </a:r>
            <a:endParaRPr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「</a:t>
            </a:r>
            <a:r>
              <a:rPr lang="ja-JP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4月15日</a:t>
            </a:r>
            <a:r>
              <a:rPr lang="ja-JP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」にはクローズできるかと思います。</a:t>
            </a:r>
            <a:endParaRPr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725915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テーマ2022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36000" tIns="36000" rIns="36000" bIns="36000" rtlCol="0">
        <a:noAutofit/>
      </a:bodyPr>
      <a:lstStyle>
        <a:defPPr algn="ctr">
          <a:spcAft>
            <a:spcPts val="600"/>
          </a:spcAft>
          <a:defRPr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2" id="{94B5258A-B00A-B947-AF47-1923E53365F8}" vid="{96A1FFA1-F821-FD47-9349-F49CD73B917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SAIRU-テーマ202208</Template>
  <TotalTime>13252</TotalTime>
  <Words>416</Words>
  <Application>Microsoft Macintosh PowerPoint</Application>
  <PresentationFormat>A4 210 x 297 mm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MS PGothic</vt:lpstr>
      <vt:lpstr>Noto Sans Symbols</vt:lpstr>
      <vt:lpstr>游ゴシック</vt:lpstr>
      <vt:lpstr>游ゴシック</vt:lpstr>
      <vt:lpstr>Arial</vt:lpstr>
      <vt:lpstr>Wingdings</vt:lpstr>
      <vt:lpstr>SAIRU-テーマ202208</vt:lpstr>
      <vt:lpstr>案件報告のトークスクリプト</vt:lpstr>
      <vt:lpstr>案件報告のトークスクリプト【営業支援会社の場合】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案件レビューのトークスクリプト</dc:title>
  <dc:subject/>
  <dc:creator>才流</dc:creator>
  <cp:keywords/>
  <dc:description/>
  <cp:lastModifiedBy>矢野 絢子</cp:lastModifiedBy>
  <cp:revision>10</cp:revision>
  <dcterms:created xsi:type="dcterms:W3CDTF">2023-02-22T01:41:57Z</dcterms:created>
  <dcterms:modified xsi:type="dcterms:W3CDTF">2023-04-05T04:43:55Z</dcterms:modified>
  <cp:category/>
</cp:coreProperties>
</file>