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78"/>
  </p:notesMasterIdLst>
  <p:sldIdLst>
    <p:sldId id="256" r:id="rId2"/>
    <p:sldId id="2442" r:id="rId3"/>
    <p:sldId id="454" r:id="rId4"/>
    <p:sldId id="258" r:id="rId5"/>
    <p:sldId id="425" r:id="rId6"/>
    <p:sldId id="455" r:id="rId7"/>
    <p:sldId id="456" r:id="rId8"/>
    <p:sldId id="457" r:id="rId9"/>
    <p:sldId id="458" r:id="rId10"/>
    <p:sldId id="459" r:id="rId11"/>
    <p:sldId id="460" r:id="rId12"/>
    <p:sldId id="461" r:id="rId13"/>
    <p:sldId id="462" r:id="rId14"/>
    <p:sldId id="463" r:id="rId15"/>
    <p:sldId id="464" r:id="rId16"/>
    <p:sldId id="465" r:id="rId17"/>
    <p:sldId id="469" r:id="rId18"/>
    <p:sldId id="470" r:id="rId19"/>
    <p:sldId id="471" r:id="rId20"/>
    <p:sldId id="472" r:id="rId21"/>
    <p:sldId id="473" r:id="rId22"/>
    <p:sldId id="475" r:id="rId23"/>
    <p:sldId id="476" r:id="rId24"/>
    <p:sldId id="477" r:id="rId25"/>
    <p:sldId id="478" r:id="rId26"/>
    <p:sldId id="479" r:id="rId27"/>
    <p:sldId id="2443" r:id="rId28"/>
    <p:sldId id="480" r:id="rId29"/>
    <p:sldId id="481" r:id="rId30"/>
    <p:sldId id="483" r:id="rId31"/>
    <p:sldId id="484" r:id="rId32"/>
    <p:sldId id="485" r:id="rId33"/>
    <p:sldId id="486" r:id="rId34"/>
    <p:sldId id="487" r:id="rId35"/>
    <p:sldId id="488" r:id="rId36"/>
    <p:sldId id="489" r:id="rId37"/>
    <p:sldId id="490" r:id="rId38"/>
    <p:sldId id="491" r:id="rId39"/>
    <p:sldId id="492" r:id="rId40"/>
    <p:sldId id="493" r:id="rId41"/>
    <p:sldId id="494" r:id="rId42"/>
    <p:sldId id="496" r:id="rId43"/>
    <p:sldId id="497" r:id="rId44"/>
    <p:sldId id="498" r:id="rId45"/>
    <p:sldId id="499" r:id="rId46"/>
    <p:sldId id="500" r:id="rId47"/>
    <p:sldId id="501" r:id="rId48"/>
    <p:sldId id="502" r:id="rId49"/>
    <p:sldId id="503" r:id="rId50"/>
    <p:sldId id="2444" r:id="rId51"/>
    <p:sldId id="505" r:id="rId52"/>
    <p:sldId id="506" r:id="rId53"/>
    <p:sldId id="508" r:id="rId54"/>
    <p:sldId id="509" r:id="rId55"/>
    <p:sldId id="510" r:id="rId56"/>
    <p:sldId id="511" r:id="rId57"/>
    <p:sldId id="2445" r:id="rId58"/>
    <p:sldId id="512" r:id="rId59"/>
    <p:sldId id="513" r:id="rId60"/>
    <p:sldId id="514" r:id="rId61"/>
    <p:sldId id="515" r:id="rId62"/>
    <p:sldId id="516" r:id="rId63"/>
    <p:sldId id="517" r:id="rId64"/>
    <p:sldId id="518" r:id="rId65"/>
    <p:sldId id="519" r:id="rId66"/>
    <p:sldId id="520" r:id="rId67"/>
    <p:sldId id="521" r:id="rId68"/>
    <p:sldId id="522" r:id="rId69"/>
    <p:sldId id="2446" r:id="rId70"/>
    <p:sldId id="2447" r:id="rId71"/>
    <p:sldId id="2448" r:id="rId72"/>
    <p:sldId id="2449" r:id="rId73"/>
    <p:sldId id="2450" r:id="rId74"/>
    <p:sldId id="2451" r:id="rId75"/>
    <p:sldId id="2452" r:id="rId76"/>
    <p:sldId id="2453" r:id="rId77"/>
  </p:sldIdLst>
  <p:sldSz cx="9906000" cy="6858000" type="A4"/>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4" roundtripDataSignature="AMtx7mjpU71tg3YUK2UST7B/mYaxdIAGB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224C"/>
    <a:srgbClr val="E0E8E5"/>
    <a:srgbClr val="C8CCD4"/>
    <a:srgbClr val="DCDCE4"/>
    <a:srgbClr val="ECECF4"/>
    <a:srgbClr val="CCCCD4"/>
    <a:srgbClr val="C4C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6F3E5E-3F21-4C10-9464-172B5924C16A}">
  <a:tblStyle styleId="{A86F3E5E-3F21-4C10-9464-172B5924C16A}"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10EEBCD8-6422-4BFB-AE83-410F8BD1FC84}"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CB4DD8F5-6BE3-4682-9F02-55F3E90C7CE4}" styleName="Table_2">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A1743C5-5A10-4A08-843D-1BF06F9007E9}" styleName="Table_3">
    <a:wholeTbl>
      <a:tcTxStyle b="off" i="off">
        <a:font>
          <a:latin typeface="Arial"/>
          <a:ea typeface="Arial"/>
          <a:cs typeface="Arial"/>
        </a:font>
        <a:srgbClr val="1B224C"/>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E7E8"/>
          </a:solidFill>
        </a:fill>
      </a:tcStyle>
    </a:wholeTbl>
    <a:band1H>
      <a:tcTxStyle b="off" i="off"/>
      <a:tcStyle>
        <a:tcBdr/>
        <a:fill>
          <a:solidFill>
            <a:srgbClr val="CBCBCE"/>
          </a:solidFill>
        </a:fill>
      </a:tcStyle>
    </a:band1H>
    <a:band2H>
      <a:tcTxStyle b="off" i="off"/>
      <a:tcStyle>
        <a:tcBdr/>
      </a:tcStyle>
    </a:band2H>
    <a:band1V>
      <a:tcTxStyle b="off" i="off"/>
      <a:tcStyle>
        <a:tcBdr/>
        <a:fill>
          <a:solidFill>
            <a:srgbClr val="CBCBCE"/>
          </a:solidFill>
        </a:fill>
      </a:tcStyle>
    </a:band1V>
    <a:band2V>
      <a:tcTxStyle b="off" i="off"/>
      <a:tcStyle>
        <a:tcBdr/>
      </a:tcStyle>
    </a:band2V>
    <a:lastCol>
      <a:tcTxStyle b="on" i="off">
        <a:font>
          <a:latin typeface="Arial"/>
          <a:ea typeface="Arial"/>
          <a:cs typeface="Arial"/>
        </a:font>
        <a:srgbClr val="FFFFFF"/>
      </a:tcTxStyle>
      <a:tcStyle>
        <a:tcBdr/>
        <a:fill>
          <a:solidFill>
            <a:srgbClr val="1B224C"/>
          </a:solidFill>
        </a:fill>
      </a:tcStyle>
    </a:lastCol>
    <a:firstCol>
      <a:tcTxStyle b="on" i="off">
        <a:font>
          <a:latin typeface="Arial"/>
          <a:ea typeface="Arial"/>
          <a:cs typeface="Arial"/>
        </a:font>
        <a:srgbClr val="FFFFFF"/>
      </a:tcTxStyle>
      <a:tcStyle>
        <a:tcBdr/>
        <a:fill>
          <a:solidFill>
            <a:srgbClr val="1B224C"/>
          </a:solidFill>
        </a:fill>
      </a:tcStyle>
    </a:firstCol>
    <a:lastRow>
      <a:tcTxStyle b="on" i="off">
        <a:font>
          <a:latin typeface="Arial"/>
          <a:ea typeface="Arial"/>
          <a:cs typeface="Arial"/>
        </a:font>
        <a:srgbClr val="FFFFFF"/>
      </a:tcTxStyle>
      <a:tcStyle>
        <a:tcBdr>
          <a:top>
            <a:ln w="38100" cap="flat" cmpd="sng">
              <a:solidFill>
                <a:srgbClr val="FFFFFF"/>
              </a:solidFill>
              <a:prstDash val="solid"/>
              <a:round/>
              <a:headEnd type="none" w="sm" len="sm"/>
              <a:tailEnd type="none" w="sm" len="sm"/>
            </a:ln>
          </a:top>
        </a:tcBdr>
        <a:fill>
          <a:solidFill>
            <a:srgbClr val="1B224C"/>
          </a:solidFill>
        </a:fill>
      </a:tcStyle>
    </a:lastRow>
    <a:seCell>
      <a:tcTxStyle b="off" i="off"/>
      <a:tcStyle>
        <a:tcBdr/>
      </a:tcStyle>
    </a:seCell>
    <a:swCell>
      <a:tcTxStyle b="off" i="off"/>
      <a:tcStyle>
        <a:tcBdr/>
      </a:tcStyle>
    </a:swCell>
    <a:firstRow>
      <a:tcTxStyle b="on" i="off">
        <a:font>
          <a:latin typeface="Arial"/>
          <a:ea typeface="Arial"/>
          <a:cs typeface="Arial"/>
        </a:font>
        <a:srgbClr val="FFFFFF"/>
      </a:tcTxStyle>
      <a:tcStyle>
        <a:tcBdr>
          <a:bottom>
            <a:ln w="38100" cap="flat" cmpd="sng">
              <a:solidFill>
                <a:srgbClr val="FFFFFF"/>
              </a:solidFill>
              <a:prstDash val="solid"/>
              <a:round/>
              <a:headEnd type="none" w="sm" len="sm"/>
              <a:tailEnd type="none" w="sm" len="sm"/>
            </a:ln>
          </a:bottom>
        </a:tcBdr>
        <a:fill>
          <a:solidFill>
            <a:srgbClr val="1B224C"/>
          </a:solidFill>
        </a:fill>
      </a:tcStyle>
    </a:firstRow>
    <a:neCell>
      <a:tcTxStyle b="off" i="off"/>
      <a:tcStyle>
        <a:tcBdr/>
      </a:tcStyle>
    </a:neCell>
    <a:nwCell>
      <a:tcTxStyle b="off" i="off"/>
      <a:tcStyle>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78"/>
    <p:restoredTop sz="92149"/>
  </p:normalViewPr>
  <p:slideViewPr>
    <p:cSldViewPr snapToGrid="0" snapToObjects="1">
      <p:cViewPr varScale="1">
        <p:scale>
          <a:sx n="104" d="100"/>
          <a:sy n="104" d="100"/>
        </p:scale>
        <p:origin x="1232" y="20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6" d="100"/>
          <a:sy n="86" d="100"/>
        </p:scale>
        <p:origin x="4504" y="23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54" Type="http://customschemas.google.com/relationships/presentationmetadata" Target="metadata"/><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15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5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15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15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4" name="Google Shape;4;n"/>
          <p:cNvSpPr txBox="1">
            <a:spLocks noGrp="1"/>
          </p:cNvSpPr>
          <p:nvPr>
            <p:ph type="dt" idx="10"/>
          </p:nvPr>
        </p:nvSpPr>
        <p:spPr>
          <a:xfrm>
            <a:off x="671435" y="156762"/>
            <a:ext cx="6254062" cy="314437"/>
          </a:xfrm>
          <a:prstGeom prst="rect">
            <a:avLst/>
          </a:prstGeom>
          <a:noFill/>
          <a:ln>
            <a:noFill/>
          </a:ln>
        </p:spPr>
        <p:txBody>
          <a:bodyPr spcFirstLastPara="1" wrap="square" lIns="36000" tIns="36000" rIns="36000" bIns="36000" anchor="t" anchorCtr="0">
            <a:noAutofit/>
          </a:bodyPr>
          <a:lstStyle>
            <a:lvl1pPr marR="0" lvl="0" algn="r" rtl="0">
              <a:lnSpc>
                <a:spcPct val="100000"/>
              </a:lnSpc>
              <a:spcBef>
                <a:spcPts val="0"/>
              </a:spcBef>
              <a:spcAft>
                <a:spcPts val="0"/>
              </a:spcAft>
              <a:buClr>
                <a:srgbClr val="000000"/>
              </a:buClr>
              <a:buSzPts val="1400"/>
              <a:buFont typeface="Arial"/>
              <a:buNone/>
              <a:defRPr sz="1000" b="0" i="0" u="none" strike="noStrike" cap="none">
                <a:solidFill>
                  <a:srgbClr val="1B224C"/>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solidFill>
                <a:srgbClr val="1B224C"/>
              </a:solidFill>
            </a:endParaRPr>
          </a:p>
        </p:txBody>
      </p:sp>
      <p:sp>
        <p:nvSpPr>
          <p:cNvPr id="8" name="Google Shape;8;n"/>
          <p:cNvSpPr txBox="1">
            <a:spLocks noGrp="1"/>
          </p:cNvSpPr>
          <p:nvPr>
            <p:ph type="sldNum" idx="12"/>
          </p:nvPr>
        </p:nvSpPr>
        <p:spPr>
          <a:xfrm>
            <a:off x="5411972" y="9763414"/>
            <a:ext cx="1513525" cy="314437"/>
          </a:xfrm>
          <a:prstGeom prst="rect">
            <a:avLst/>
          </a:prstGeom>
          <a:noFill/>
          <a:ln>
            <a:noFill/>
          </a:ln>
        </p:spPr>
        <p:txBody>
          <a:bodyPr spcFirstLastPara="1" wrap="square" lIns="36000" tIns="36000" rIns="36000" bIns="36000" anchor="b" anchorCtr="0">
            <a:noAutofit/>
          </a:bodyPr>
          <a:lstStyle>
            <a:lvl1pPr>
              <a:defRPr b="1" i="0">
                <a:solidFill>
                  <a:srgbClr val="1B224C"/>
                </a:solidFill>
                <a:latin typeface="Yu Gothic" panose="020B0400000000000000" pitchFamily="34" charset="-128"/>
                <a:ea typeface="Yu Gothic" panose="020B0400000000000000" pitchFamily="34" charset="-128"/>
              </a:defRPr>
            </a:lvl1pPr>
          </a:lstStyle>
          <a:p>
            <a:pPr algn="r">
              <a:buSzPts val="1300"/>
            </a:pPr>
            <a:fld id="{00000000-1234-1234-1234-123412341234}" type="slidenum">
              <a:rPr lang="en-US" altLang="ja-JP" sz="1300" smtClean="0">
                <a:cs typeface="MS PGothic"/>
                <a:sym typeface="MS PGothic"/>
              </a:rPr>
              <a:pPr algn="r">
                <a:buSzPts val="1300"/>
              </a:pPr>
              <a:t>‹#›</a:t>
            </a:fld>
            <a:endParaRPr lang="ja-JP" altLang="en-US" sz="1300">
              <a:cs typeface="MS PGothic"/>
              <a:sym typeface="MS PGothic"/>
            </a:endParaRPr>
          </a:p>
        </p:txBody>
      </p:sp>
      <p:sp>
        <p:nvSpPr>
          <p:cNvPr id="2" name="スライド イメージ プレースホルダー 1">
            <a:extLst>
              <a:ext uri="{FF2B5EF4-FFF2-40B4-BE49-F238E27FC236}">
                <a16:creationId xmlns:a16="http://schemas.microsoft.com/office/drawing/2014/main" id="{A9CB6AA4-7F3D-0A46-83C5-8016DA5CDB1E}"/>
              </a:ext>
            </a:extLst>
          </p:cNvPr>
          <p:cNvSpPr>
            <a:spLocks noGrp="1" noRot="1" noChangeAspect="1"/>
          </p:cNvSpPr>
          <p:nvPr>
            <p:ph type="sldImg" idx="2"/>
          </p:nvPr>
        </p:nvSpPr>
        <p:spPr>
          <a:xfrm>
            <a:off x="671434" y="1211625"/>
            <a:ext cx="5760000" cy="3986565"/>
          </a:xfrm>
          <a:prstGeom prst="rect">
            <a:avLst/>
          </a:prstGeom>
          <a:noFill/>
          <a:ln w="12700">
            <a:solidFill>
              <a:prstClr val="black"/>
            </a:solidFill>
          </a:ln>
        </p:spPr>
        <p:txBody>
          <a:bodyPr vert="horz" lIns="91440" tIns="45720" rIns="91440" bIns="45720" rtlCol="0" anchor="ctr"/>
          <a:lstStyle/>
          <a:p>
            <a:endParaRPr lang="ja-JP" altLang="en-US"/>
          </a:p>
        </p:txBody>
      </p:sp>
      <p:sp>
        <p:nvSpPr>
          <p:cNvPr id="10" name="フッター プレースホルダー 9">
            <a:extLst>
              <a:ext uri="{FF2B5EF4-FFF2-40B4-BE49-F238E27FC236}">
                <a16:creationId xmlns:a16="http://schemas.microsoft.com/office/drawing/2014/main" id="{A9A0D0AD-A232-7F4C-B0DD-CD7D622B1FB5}"/>
              </a:ext>
            </a:extLst>
          </p:cNvPr>
          <p:cNvSpPr>
            <a:spLocks noGrp="1"/>
          </p:cNvSpPr>
          <p:nvPr>
            <p:ph type="ftr" sz="quarter" idx="4"/>
          </p:nvPr>
        </p:nvSpPr>
        <p:spPr>
          <a:xfrm>
            <a:off x="203927" y="9763414"/>
            <a:ext cx="5069822" cy="313981"/>
          </a:xfrm>
          <a:prstGeom prst="rect">
            <a:avLst/>
          </a:prstGeom>
        </p:spPr>
        <p:txBody>
          <a:bodyPr vert="horz" lIns="36000" tIns="36000" rIns="36000" bIns="36000" rtlCol="0" anchor="b">
            <a:noAutofit/>
          </a:bodyPr>
          <a:lstStyle>
            <a:lvl1pPr algn="l">
              <a:defRPr sz="1200" b="1" i="0">
                <a:solidFill>
                  <a:srgbClr val="1B224C"/>
                </a:solidFill>
                <a:latin typeface="Yu Gothic" panose="020B0400000000000000" pitchFamily="34" charset="-128"/>
                <a:ea typeface="Yu Gothic" panose="020B0400000000000000" pitchFamily="34" charset="-128"/>
              </a:defRPr>
            </a:lvl1pPr>
          </a:lstStyle>
          <a:p>
            <a:endParaRPr kumimoji="1" lang="ja-JP" altLang="en-US">
              <a:solidFill>
                <a:srgbClr val="1B224C"/>
              </a:solidFill>
            </a:endParaRPr>
          </a:p>
        </p:txBody>
      </p:sp>
      <p:sp>
        <p:nvSpPr>
          <p:cNvPr id="11" name="ノート プレースホルダー 10">
            <a:extLst>
              <a:ext uri="{FF2B5EF4-FFF2-40B4-BE49-F238E27FC236}">
                <a16:creationId xmlns:a16="http://schemas.microsoft.com/office/drawing/2014/main" id="{CC00C71E-C121-FC4E-A44A-F4D3BFD5EEE1}"/>
              </a:ext>
            </a:extLst>
          </p:cNvPr>
          <p:cNvSpPr>
            <a:spLocks noGrp="1"/>
          </p:cNvSpPr>
          <p:nvPr>
            <p:ph type="body" sz="quarter" idx="3"/>
          </p:nvPr>
        </p:nvSpPr>
        <p:spPr>
          <a:xfrm>
            <a:off x="671434" y="5450965"/>
            <a:ext cx="5760000" cy="3960000"/>
          </a:xfrm>
          <a:prstGeom prst="rect">
            <a:avLst/>
          </a:prstGeom>
        </p:spPr>
        <p:txBody>
          <a:bodyPr vert="horz" lIns="36000" tIns="36000" rIns="36000" bIns="36000" rtlCol="0">
            <a:noAutofit/>
          </a:bodyPr>
          <a:lstStyle/>
          <a:p>
            <a:pPr lvl="0"/>
            <a:endParaRPr kumimoji="1" lang="ja-JP" altLang="en-US"/>
          </a:p>
        </p:txBody>
      </p:sp>
      <p:sp>
        <p:nvSpPr>
          <p:cNvPr id="12" name="ヘッダー プレースホルダー 11">
            <a:extLst>
              <a:ext uri="{FF2B5EF4-FFF2-40B4-BE49-F238E27FC236}">
                <a16:creationId xmlns:a16="http://schemas.microsoft.com/office/drawing/2014/main" id="{574688B2-438B-D644-A732-942BF83C62D5}"/>
              </a:ext>
            </a:extLst>
          </p:cNvPr>
          <p:cNvSpPr>
            <a:spLocks noGrp="1"/>
          </p:cNvSpPr>
          <p:nvPr>
            <p:ph type="hdr" sz="quarter"/>
          </p:nvPr>
        </p:nvSpPr>
        <p:spPr>
          <a:xfrm>
            <a:off x="671434" y="567266"/>
            <a:ext cx="5760000" cy="512763"/>
          </a:xfrm>
          <a:prstGeom prst="rect">
            <a:avLst/>
          </a:prstGeom>
        </p:spPr>
        <p:txBody>
          <a:bodyPr vert="horz" lIns="36000" tIns="36000" rIns="36000" bIns="36000" rtlCol="0" anchor="ctr">
            <a:noAutofit/>
          </a:bodyPr>
          <a:lstStyle>
            <a:lvl1pPr algn="l">
              <a:defRPr sz="1400" b="1" i="0">
                <a:solidFill>
                  <a:srgbClr val="1B224C"/>
                </a:solidFill>
                <a:latin typeface="Yu Gothic" panose="020B0400000000000000" pitchFamily="34" charset="-128"/>
                <a:ea typeface="Yu Gothic" panose="020B0400000000000000" pitchFamily="34" charset="-128"/>
              </a:defRPr>
            </a:lvl1pPr>
          </a:lstStyle>
          <a:p>
            <a:endParaRPr kumimoji="1" lang="ja-JP" altLang="en-US">
              <a:solidFill>
                <a:srgbClr val="1B224C"/>
              </a:solidFill>
            </a:endParaRPr>
          </a:p>
        </p:txBody>
      </p:sp>
    </p:spTree>
  </p:cSld>
  <p:clrMap bg1="lt1" tx1="dk1" bg2="dk2" tx2="lt2" accent1="accent1" accent2="accent2" accent3="accent3" accent4="accent4" accent5="accent5" accent6="accent6" hlink="hlink" folHlink="folHlink"/>
  <p:notesStyle>
    <a:lvl1pPr marL="0" marR="0" lvl="0" indent="0" algn="l" rtl="0">
      <a:lnSpc>
        <a:spcPct val="100000"/>
      </a:lnSpc>
      <a:spcBef>
        <a:spcPts val="0"/>
      </a:spcBef>
      <a:spcAft>
        <a:spcPts val="400"/>
      </a:spcAft>
      <a:buClr>
        <a:srgbClr val="000000"/>
      </a:buClr>
      <a:buFont typeface="Arial"/>
      <a:defRPr sz="1200" b="0" i="0" u="none" strike="noStrike" cap="none">
        <a:solidFill>
          <a:srgbClr val="1B224C"/>
        </a:solidFill>
        <a:latin typeface="Yu Gothic" panose="020B0400000000000000" pitchFamily="34" charset="-128"/>
        <a:ea typeface="Yu Gothic" panose="020B0400000000000000" pitchFamily="34" charset="-128"/>
        <a:cs typeface="Arial"/>
        <a:sym typeface="Arial"/>
      </a:defRPr>
    </a:lvl1pPr>
    <a:lvl2pPr marL="0">
      <a:lnSpc>
        <a:spcPct val="100000"/>
      </a:lnSpc>
      <a:spcBef>
        <a:spcPts val="0"/>
      </a:spcBef>
      <a:spcAft>
        <a:spcPts val="400"/>
      </a:spcAft>
      <a:defRPr sz="1200" b="0">
        <a:solidFill>
          <a:srgbClr val="002060"/>
        </a:solidFill>
      </a:defRPr>
    </a:lvl2pPr>
    <a:lvl3pPr marL="0">
      <a:lnSpc>
        <a:spcPct val="100000"/>
      </a:lnSpc>
      <a:spcBef>
        <a:spcPts val="0"/>
      </a:spcBef>
      <a:spcAft>
        <a:spcPts val="400"/>
      </a:spcAft>
      <a:defRPr sz="1200" b="0">
        <a:solidFill>
          <a:srgbClr val="002060"/>
        </a:solidFill>
      </a:defRPr>
    </a:lvl3pPr>
    <a:lvl4pPr marL="0">
      <a:lnSpc>
        <a:spcPct val="100000"/>
      </a:lnSpc>
      <a:spcBef>
        <a:spcPts val="0"/>
      </a:spcBef>
      <a:spcAft>
        <a:spcPts val="400"/>
      </a:spcAft>
      <a:defRPr sz="1200" b="0">
        <a:solidFill>
          <a:srgbClr val="002060"/>
        </a:solidFill>
      </a:defRPr>
    </a:lvl4pPr>
    <a:lvl5pPr marL="0">
      <a:lnSpc>
        <a:spcPct val="100000"/>
      </a:lnSpc>
      <a:spcBef>
        <a:spcPts val="0"/>
      </a:spcBef>
      <a:spcAft>
        <a:spcPts val="400"/>
      </a:spcAft>
      <a:defRPr sz="1200" b="0">
        <a:solidFill>
          <a:srgbClr val="002060"/>
        </a:solidFill>
      </a:defRPr>
    </a:lvl5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txBox="1">
            <a:spLocks noGrp="1"/>
          </p:cNvSpPr>
          <p:nvPr>
            <p:ph type="body" idx="1"/>
          </p:nvPr>
        </p:nvSpPr>
        <p:spPr>
          <a:xfrm>
            <a:off x="710407" y="4925407"/>
            <a:ext cx="5683250" cy="4029879"/>
          </a:xfrm>
          <a:prstGeom prst="rect">
            <a:avLst/>
          </a:prstGeom>
          <a:noFill/>
          <a:ln>
            <a:noFill/>
          </a:ln>
        </p:spPr>
        <p:txBody>
          <a:bodyPr spcFirstLastPara="1" wrap="square" lIns="99075" tIns="49525" rIns="99075" bIns="49525" anchor="t" anchorCtr="0">
            <a:noAutofit/>
          </a:bodyPr>
          <a:lstStyle/>
          <a:p>
            <a:pPr marL="0" lvl="0" indent="0" algn="l" rtl="0">
              <a:lnSpc>
                <a:spcPct val="100000"/>
              </a:lnSpc>
              <a:spcBef>
                <a:spcPts val="0"/>
              </a:spcBef>
              <a:spcAft>
                <a:spcPts val="0"/>
              </a:spcAft>
              <a:buSzPts val="1400"/>
              <a:buNone/>
            </a:pPr>
            <a:endParaRPr dirty="0">
              <a:latin typeface="Yu Gothic" panose="020B0400000000000000" pitchFamily="34" charset="-128"/>
              <a:ea typeface="Yu Gothic" panose="020B0400000000000000" pitchFamily="34" charset="-128"/>
            </a:endParaRPr>
          </a:p>
        </p:txBody>
      </p:sp>
      <p:sp>
        <p:nvSpPr>
          <p:cNvPr id="76" name="Google Shape;76;p1:notes"/>
          <p:cNvSpPr>
            <a:spLocks noGrp="1" noRot="1" noChangeAspect="1"/>
          </p:cNvSpPr>
          <p:nvPr>
            <p:ph type="sldImg" idx="2"/>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lIns="36000" tIns="36000" rIns="36000" bIns="36000"/>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10</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110208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11</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320460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12</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727300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13</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259945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14</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2036923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15</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454854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16</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136342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17</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5069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18</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067609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19</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16747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137758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20</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693899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21</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628404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22</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020303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23</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2172704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24</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6108646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25</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82798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26</a:t>
            </a:fld>
            <a:endParaRPr lang="ja-JP" altLang="en-US" sz="1300">
              <a:cs typeface="MS PGothic"/>
              <a:sym typeface="MS PGothic"/>
            </a:endParaRPr>
          </a:p>
        </p:txBody>
      </p:sp>
    </p:spTree>
    <p:extLst>
      <p:ext uri="{BB962C8B-B14F-4D97-AF65-F5344CB8AC3E}">
        <p14:creationId xmlns:p14="http://schemas.microsoft.com/office/powerpoint/2010/main" val="937751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27</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7409355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28</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2684295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29</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197666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62:notes"/>
          <p:cNvSpPr>
            <a:spLocks noGrp="1" noRot="1" noChangeAspect="1"/>
          </p:cNvSpPr>
          <p:nvPr>
            <p:ph type="sldImg" idx="2"/>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62:notes"/>
          <p:cNvSpPr txBox="1">
            <a:spLocks noGrp="1"/>
          </p:cNvSpPr>
          <p:nvPr>
            <p:ph type="body" idx="1"/>
          </p:nvPr>
        </p:nvSpPr>
        <p:spPr>
          <a:xfrm>
            <a:off x="710407" y="4925407"/>
            <a:ext cx="5683250" cy="4029879"/>
          </a:xfrm>
          <a:prstGeom prst="rect">
            <a:avLst/>
          </a:prstGeom>
          <a:noFill/>
          <a:ln>
            <a:noFill/>
          </a:ln>
        </p:spPr>
        <p:txBody>
          <a:bodyPr spcFirstLastPara="1" wrap="square" lIns="99075" tIns="49525" rIns="99075" bIns="495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ja-JP" altLang="en-US">
              <a:latin typeface="Yu Gothic" panose="020B0400000000000000" pitchFamily="34" charset="-128"/>
              <a:ea typeface="Yu Gothic" panose="020B0400000000000000" pitchFamily="34" charset="-128"/>
            </a:endParaRPr>
          </a:p>
        </p:txBody>
      </p:sp>
      <p:sp>
        <p:nvSpPr>
          <p:cNvPr id="90" name="Google Shape;90;p62:notes"/>
          <p:cNvSpPr txBox="1">
            <a:spLocks noGrp="1"/>
          </p:cNvSpPr>
          <p:nvPr>
            <p:ph type="sldNum" idx="12"/>
          </p:nvPr>
        </p:nvSpPr>
        <p:spPr>
          <a:xfrm>
            <a:off x="4023992" y="9721107"/>
            <a:ext cx="3078427" cy="513507"/>
          </a:xfrm>
          <a:prstGeom prst="rect">
            <a:avLst/>
          </a:prstGeom>
          <a:noFill/>
          <a:ln>
            <a:noFill/>
          </a:ln>
        </p:spPr>
        <p:txBody>
          <a:bodyPr spcFirstLastPara="1" wrap="square" lIns="99075" tIns="49525" rIns="99075" bIns="495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altLang="ja-JP" sz="1300" b="0" i="0" u="none" strike="noStrike" cap="none">
                <a:solidFill>
                  <a:schemeClr val="dk1"/>
                </a:solidFill>
                <a:latin typeface="Arial"/>
                <a:ea typeface="Arial"/>
                <a:cs typeface="Arial"/>
                <a:sym typeface="Arial"/>
              </a:rPr>
              <a:t>3</a:t>
            </a:fld>
            <a:endParaRPr sz="13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30</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6704286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31</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9448620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32</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1325135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33</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4296360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34</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8405197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35</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929700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36</a:t>
            </a:fld>
            <a:endParaRPr lang="ja-JP" altLang="en-US" sz="1300">
              <a:cs typeface="MS PGothic"/>
              <a:sym typeface="MS PGothic"/>
            </a:endParaRPr>
          </a:p>
        </p:txBody>
      </p:sp>
    </p:spTree>
    <p:extLst>
      <p:ext uri="{BB962C8B-B14F-4D97-AF65-F5344CB8AC3E}">
        <p14:creationId xmlns:p14="http://schemas.microsoft.com/office/powerpoint/2010/main" val="35385615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39</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21921793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41</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16679922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42</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130008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4</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40784292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43</a:t>
            </a:fld>
            <a:endParaRPr lang="ja-JP" altLang="en-US" sz="1300">
              <a:cs typeface="MS PGothic"/>
              <a:sym typeface="MS PGothic"/>
            </a:endParaRPr>
          </a:p>
        </p:txBody>
      </p:sp>
    </p:spTree>
    <p:extLst>
      <p:ext uri="{BB962C8B-B14F-4D97-AF65-F5344CB8AC3E}">
        <p14:creationId xmlns:p14="http://schemas.microsoft.com/office/powerpoint/2010/main" val="9621158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45</a:t>
            </a:fld>
            <a:endParaRPr lang="ja-JP" altLang="en-US" sz="1300">
              <a:cs typeface="MS PGothic"/>
              <a:sym typeface="MS PGothic"/>
            </a:endParaRPr>
          </a:p>
        </p:txBody>
      </p:sp>
    </p:spTree>
    <p:extLst>
      <p:ext uri="{BB962C8B-B14F-4D97-AF65-F5344CB8AC3E}">
        <p14:creationId xmlns:p14="http://schemas.microsoft.com/office/powerpoint/2010/main" val="37709402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46</a:t>
            </a:fld>
            <a:endParaRPr lang="ja-JP" altLang="en-US" sz="1300">
              <a:cs typeface="MS PGothic"/>
              <a:sym typeface="MS PGothic"/>
            </a:endParaRPr>
          </a:p>
        </p:txBody>
      </p:sp>
    </p:spTree>
    <p:extLst>
      <p:ext uri="{BB962C8B-B14F-4D97-AF65-F5344CB8AC3E}">
        <p14:creationId xmlns:p14="http://schemas.microsoft.com/office/powerpoint/2010/main" val="9398107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47</a:t>
            </a:fld>
            <a:endParaRPr lang="ja-JP" altLang="en-US" sz="1300">
              <a:cs typeface="MS PGothic"/>
              <a:sym typeface="MS PGothic"/>
            </a:endParaRPr>
          </a:p>
        </p:txBody>
      </p:sp>
    </p:spTree>
    <p:extLst>
      <p:ext uri="{BB962C8B-B14F-4D97-AF65-F5344CB8AC3E}">
        <p14:creationId xmlns:p14="http://schemas.microsoft.com/office/powerpoint/2010/main" val="1345074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56</a:t>
            </a:fld>
            <a:endParaRPr lang="ja-JP" altLang="en-US" sz="1300">
              <a:cs typeface="MS PGothic"/>
              <a:sym typeface="MS PGothic"/>
            </a:endParaRPr>
          </a:p>
        </p:txBody>
      </p:sp>
    </p:spTree>
    <p:extLst>
      <p:ext uri="{BB962C8B-B14F-4D97-AF65-F5344CB8AC3E}">
        <p14:creationId xmlns:p14="http://schemas.microsoft.com/office/powerpoint/2010/main" val="14925683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60</a:t>
            </a:fld>
            <a:endParaRPr lang="ja-JP" altLang="en-US" sz="1300">
              <a:cs typeface="MS PGothic"/>
              <a:sym typeface="MS PGothic"/>
            </a:endParaRPr>
          </a:p>
        </p:txBody>
      </p:sp>
    </p:spTree>
    <p:extLst>
      <p:ext uri="{BB962C8B-B14F-4D97-AF65-F5344CB8AC3E}">
        <p14:creationId xmlns:p14="http://schemas.microsoft.com/office/powerpoint/2010/main" val="28985597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61</a:t>
            </a:fld>
            <a:endParaRPr lang="ja-JP" altLang="en-US" sz="1300">
              <a:cs typeface="MS PGothic"/>
              <a:sym typeface="MS PGothic"/>
            </a:endParaRPr>
          </a:p>
        </p:txBody>
      </p:sp>
    </p:spTree>
    <p:extLst>
      <p:ext uri="{BB962C8B-B14F-4D97-AF65-F5344CB8AC3E}">
        <p14:creationId xmlns:p14="http://schemas.microsoft.com/office/powerpoint/2010/main" val="4517062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62</a:t>
            </a:fld>
            <a:endParaRPr lang="ja-JP" altLang="en-US" sz="1300">
              <a:cs typeface="MS PGothic"/>
              <a:sym typeface="MS PGothic"/>
            </a:endParaRPr>
          </a:p>
        </p:txBody>
      </p:sp>
    </p:spTree>
    <p:extLst>
      <p:ext uri="{BB962C8B-B14F-4D97-AF65-F5344CB8AC3E}">
        <p14:creationId xmlns:p14="http://schemas.microsoft.com/office/powerpoint/2010/main" val="323189947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63</a:t>
            </a:fld>
            <a:endParaRPr lang="ja-JP" altLang="en-US" sz="1300">
              <a:cs typeface="MS PGothic"/>
              <a:sym typeface="MS PGothic"/>
            </a:endParaRPr>
          </a:p>
        </p:txBody>
      </p:sp>
    </p:spTree>
    <p:extLst>
      <p:ext uri="{BB962C8B-B14F-4D97-AF65-F5344CB8AC3E}">
        <p14:creationId xmlns:p14="http://schemas.microsoft.com/office/powerpoint/2010/main" val="18349289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64</a:t>
            </a:fld>
            <a:endParaRPr lang="ja-JP" altLang="en-US" sz="1300">
              <a:cs typeface="MS PGothic"/>
              <a:sym typeface="MS PGothic"/>
            </a:endParaRPr>
          </a:p>
        </p:txBody>
      </p:sp>
    </p:spTree>
    <p:extLst>
      <p:ext uri="{BB962C8B-B14F-4D97-AF65-F5344CB8AC3E}">
        <p14:creationId xmlns:p14="http://schemas.microsoft.com/office/powerpoint/2010/main" val="3238242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5</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409921708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65</a:t>
            </a:fld>
            <a:endParaRPr lang="ja-JP" altLang="en-US" sz="1300">
              <a:cs typeface="MS PGothic"/>
              <a:sym typeface="MS PGothic"/>
            </a:endParaRPr>
          </a:p>
        </p:txBody>
      </p:sp>
    </p:spTree>
    <p:extLst>
      <p:ext uri="{BB962C8B-B14F-4D97-AF65-F5344CB8AC3E}">
        <p14:creationId xmlns:p14="http://schemas.microsoft.com/office/powerpoint/2010/main" val="361553276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66</a:t>
            </a:fld>
            <a:endParaRPr lang="ja-JP" altLang="en-US" sz="1300">
              <a:cs typeface="MS PGothic"/>
              <a:sym typeface="MS PGothic"/>
            </a:endParaRPr>
          </a:p>
        </p:txBody>
      </p:sp>
    </p:spTree>
    <p:extLst>
      <p:ext uri="{BB962C8B-B14F-4D97-AF65-F5344CB8AC3E}">
        <p14:creationId xmlns:p14="http://schemas.microsoft.com/office/powerpoint/2010/main" val="32065510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67</a:t>
            </a:fld>
            <a:endParaRPr lang="ja-JP" altLang="en-US" sz="1300">
              <a:cs typeface="MS PGothic"/>
              <a:sym typeface="MS PGothic"/>
            </a:endParaRPr>
          </a:p>
        </p:txBody>
      </p:sp>
    </p:spTree>
    <p:extLst>
      <p:ext uri="{BB962C8B-B14F-4D97-AF65-F5344CB8AC3E}">
        <p14:creationId xmlns:p14="http://schemas.microsoft.com/office/powerpoint/2010/main" val="41187847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74</a:t>
            </a:fld>
            <a:endParaRPr lang="ja-JP" altLang="en-US" sz="1300">
              <a:cs typeface="MS PGothic"/>
              <a:sym typeface="MS PGothic"/>
            </a:endParaRPr>
          </a:p>
        </p:txBody>
      </p:sp>
    </p:spTree>
    <p:extLst>
      <p:ext uri="{BB962C8B-B14F-4D97-AF65-F5344CB8AC3E}">
        <p14:creationId xmlns:p14="http://schemas.microsoft.com/office/powerpoint/2010/main" val="108304083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1513" y="1211263"/>
            <a:ext cx="5759450" cy="398621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cs typeface="MS PGothic"/>
                <a:sym typeface="MS PGothic"/>
              </a:rPr>
              <a:pPr algn="r">
                <a:buSzPts val="1300"/>
              </a:pPr>
              <a:t>75</a:t>
            </a:fld>
            <a:endParaRPr lang="ja-JP" altLang="en-US" sz="1300">
              <a:cs typeface="MS PGothic"/>
              <a:sym typeface="MS PGothic"/>
            </a:endParaRPr>
          </a:p>
        </p:txBody>
      </p:sp>
    </p:spTree>
    <p:extLst>
      <p:ext uri="{BB962C8B-B14F-4D97-AF65-F5344CB8AC3E}">
        <p14:creationId xmlns:p14="http://schemas.microsoft.com/office/powerpoint/2010/main" val="2041443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6</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99615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indent="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7</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96698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a:endParaRPr kumimoji="1" lang="ja-JP" altLang="en-US" b="0" i="0">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8</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37525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9513" cy="34544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 name="ノート プレースホルダー 2"/>
          <p:cNvSpPr>
            <a:spLocks noGrp="1"/>
          </p:cNvSpPr>
          <p:nvPr>
            <p:ph type="body" idx="1"/>
          </p:nvPr>
        </p:nvSpPr>
        <p:spPr>
          <a:xfrm>
            <a:off x="508389" y="4925209"/>
            <a:ext cx="6147592" cy="4029879"/>
          </a:xfrm>
          <a:prstGeom prst="rect">
            <a:avLst/>
          </a:prstGeom>
        </p:spPr>
        <p:txBody>
          <a:bodyPr/>
          <a:lstStyle/>
          <a:p>
            <a:pPr marL="0"/>
            <a:endParaRPr kumimoji="1" lang="ja-JP" altLang="en-US">
              <a:latin typeface="Yu Gothic" panose="020B0400000000000000" pitchFamily="34" charset="-128"/>
              <a:ea typeface="Yu Gothic" panose="020B0400000000000000" pitchFamily="34" charset="-128"/>
            </a:endParaRPr>
          </a:p>
        </p:txBody>
      </p:sp>
      <p:sp>
        <p:nvSpPr>
          <p:cNvPr id="4" name="スライド番号プレースホルダー 3"/>
          <p:cNvSpPr>
            <a:spLocks noGrp="1"/>
          </p:cNvSpPr>
          <p:nvPr>
            <p:ph type="sldNum" idx="12"/>
          </p:nvPr>
        </p:nvSpPr>
        <p:spPr/>
        <p:txBody>
          <a:bodyPr/>
          <a:lstStyle/>
          <a:p>
            <a:pPr algn="r">
              <a:buSzPts val="1300"/>
            </a:pPr>
            <a:fld id="{00000000-1234-1234-1234-123412341234}" type="slidenum">
              <a:rPr lang="en-US" altLang="ja-JP" sz="1300" smtClean="0">
                <a:solidFill>
                  <a:schemeClr val="dk1"/>
                </a:solidFill>
                <a:cs typeface="MS PGothic"/>
                <a:sym typeface="MS PGothic"/>
              </a:rPr>
              <a:pPr algn="r">
                <a:buSzPts val="1300"/>
              </a:pPr>
              <a:t>9</a:t>
            </a:fld>
            <a:endParaRPr lang="ja-JP" altLang="en-US" sz="1300">
              <a:solidFill>
                <a:schemeClr val="dk1"/>
              </a:solidFill>
              <a:cs typeface="MS PGothic"/>
              <a:sym typeface="MS PGothic"/>
            </a:endParaRPr>
          </a:p>
        </p:txBody>
      </p:sp>
    </p:spTree>
    <p:extLst>
      <p:ext uri="{BB962C8B-B14F-4D97-AF65-F5344CB8AC3E}">
        <p14:creationId xmlns:p14="http://schemas.microsoft.com/office/powerpoint/2010/main" val="414535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表紙-A" userDrawn="1">
  <p:cSld name="表紙">
    <p:spTree>
      <p:nvGrpSpPr>
        <p:cNvPr id="1" name="Shape 63"/>
        <p:cNvGrpSpPr/>
        <p:nvPr/>
      </p:nvGrpSpPr>
      <p:grpSpPr>
        <a:xfrm>
          <a:off x="0" y="0"/>
          <a:ext cx="0" cy="0"/>
          <a:chOff x="0" y="0"/>
          <a:chExt cx="0" cy="0"/>
        </a:xfrm>
      </p:grpSpPr>
      <p:sp>
        <p:nvSpPr>
          <p:cNvPr id="2" name="正方形/長方形 1">
            <a:extLst>
              <a:ext uri="{FF2B5EF4-FFF2-40B4-BE49-F238E27FC236}">
                <a16:creationId xmlns:a16="http://schemas.microsoft.com/office/drawing/2014/main" id="{0C672FC6-61E3-4248-A081-A362517EC635}"/>
              </a:ext>
            </a:extLst>
          </p:cNvPr>
          <p:cNvSpPr/>
          <p:nvPr userDrawn="1"/>
        </p:nvSpPr>
        <p:spPr>
          <a:xfrm>
            <a:off x="0" y="0"/>
            <a:ext cx="9906000" cy="6451600"/>
          </a:xfrm>
          <a:prstGeom prst="rect">
            <a:avLst/>
          </a:prstGeom>
          <a:gradFill>
            <a:gsLst>
              <a:gs pos="0">
                <a:schemeClr val="bg1">
                  <a:lumMod val="95000"/>
                </a:schemeClr>
              </a:gs>
              <a:gs pos="99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プレースホルダー 2">
            <a:extLst>
              <a:ext uri="{FF2B5EF4-FFF2-40B4-BE49-F238E27FC236}">
                <a16:creationId xmlns:a16="http://schemas.microsoft.com/office/drawing/2014/main" id="{23314F96-1100-EA46-857E-6213FF23C7C0}"/>
              </a:ext>
            </a:extLst>
          </p:cNvPr>
          <p:cNvSpPr>
            <a:spLocks noGrp="1"/>
          </p:cNvSpPr>
          <p:nvPr>
            <p:ph type="body" sz="quarter" idx="10" hasCustomPrompt="1"/>
          </p:nvPr>
        </p:nvSpPr>
        <p:spPr>
          <a:xfrm>
            <a:off x="994040" y="4907440"/>
            <a:ext cx="7918979" cy="528637"/>
          </a:xfrm>
        </p:spPr>
        <p:txBody>
          <a:bodyPr lIns="36000" tIns="36000" rIns="36000" bIns="36000" anchor="ctr">
            <a:normAutofit/>
          </a:bodyPr>
          <a:lstStyle>
            <a:lvl1pPr algn="ctr">
              <a:defRPr sz="2400" b="1" i="0" spc="100" baseline="0">
                <a:solidFill>
                  <a:schemeClr val="tx1"/>
                </a:solidFill>
                <a:latin typeface="Yu Gothic" panose="020B0400000000000000" pitchFamily="34" charset="-128"/>
                <a:ea typeface="Yu Gothic" panose="020B0400000000000000" pitchFamily="34" charset="-128"/>
              </a:defRPr>
            </a:lvl1pPr>
          </a:lstStyle>
          <a:p>
            <a:pPr lvl="0"/>
            <a:r>
              <a:rPr kumimoji="1" lang="ja-JP" altLang="en-US"/>
              <a:t>株式会社○○○</a:t>
            </a:r>
          </a:p>
        </p:txBody>
      </p:sp>
      <p:sp>
        <p:nvSpPr>
          <p:cNvPr id="5" name="テキスト プレースホルダー 4">
            <a:extLst>
              <a:ext uri="{FF2B5EF4-FFF2-40B4-BE49-F238E27FC236}">
                <a16:creationId xmlns:a16="http://schemas.microsoft.com/office/drawing/2014/main" id="{966FACF4-7AEF-F849-BFAA-337DA0BD67B7}"/>
              </a:ext>
            </a:extLst>
          </p:cNvPr>
          <p:cNvSpPr>
            <a:spLocks noGrp="1"/>
          </p:cNvSpPr>
          <p:nvPr>
            <p:ph type="body" sz="quarter" idx="11" hasCustomPrompt="1"/>
          </p:nvPr>
        </p:nvSpPr>
        <p:spPr>
          <a:xfrm>
            <a:off x="992981" y="1941035"/>
            <a:ext cx="7920038" cy="2692400"/>
          </a:xfrm>
        </p:spPr>
        <p:txBody>
          <a:bodyPr lIns="36000" tIns="36000" rIns="36000" bIns="36000" anchor="ctr">
            <a:noAutofit/>
          </a:bodyPr>
          <a:lstStyle>
            <a:lvl1pPr algn="ctr">
              <a:spcAft>
                <a:spcPts val="600"/>
              </a:spcAft>
              <a:defRPr sz="4400" b="1" i="0">
                <a:latin typeface="Yu Gothic" panose="020B0400000000000000" pitchFamily="34" charset="-128"/>
                <a:ea typeface="Yu Gothic" panose="020B0400000000000000" pitchFamily="34" charset="-128"/>
              </a:defRPr>
            </a:lvl1pPr>
            <a:lvl2pPr>
              <a:defRPr sz="4400" b="1" i="0">
                <a:latin typeface="Yu Gothic" panose="020B0400000000000000" pitchFamily="34" charset="-128"/>
                <a:ea typeface="Yu Gothic" panose="020B0400000000000000" pitchFamily="34" charset="-128"/>
              </a:defRPr>
            </a:lvl2pPr>
            <a:lvl3pPr>
              <a:defRPr sz="4400" b="1" i="0">
                <a:latin typeface="Yu Gothic" panose="020B0400000000000000" pitchFamily="34" charset="-128"/>
                <a:ea typeface="Yu Gothic" panose="020B0400000000000000" pitchFamily="34" charset="-128"/>
              </a:defRPr>
            </a:lvl3pPr>
            <a:lvl4pPr>
              <a:defRPr sz="4400" b="1" i="0">
                <a:latin typeface="Yu Gothic" panose="020B0400000000000000" pitchFamily="34" charset="-128"/>
                <a:ea typeface="Yu Gothic" panose="020B0400000000000000" pitchFamily="34" charset="-128"/>
              </a:defRPr>
            </a:lvl4pPr>
            <a:lvl5pPr>
              <a:defRPr sz="4400" b="1" i="0">
                <a:latin typeface="Yu Gothic" panose="020B0400000000000000" pitchFamily="34" charset="-128"/>
                <a:ea typeface="Yu Gothic" panose="020B0400000000000000" pitchFamily="34" charset="-128"/>
              </a:defRPr>
            </a:lvl5pPr>
          </a:lstStyle>
          <a:p>
            <a:pPr lvl="0"/>
            <a:r>
              <a:rPr kumimoji="1" lang="ja-JP" altLang="en-US"/>
              <a:t>スライドタイトルを入力</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中表紙">
  <p:cSld name="セクション見出し">
    <p:bg>
      <p:bgPr>
        <a:solidFill>
          <a:srgbClr val="F2F2F2"/>
        </a:solidFill>
        <a:effectLst/>
      </p:bgPr>
    </p:bg>
    <p:spTree>
      <p:nvGrpSpPr>
        <p:cNvPr id="1" name="Shape 28"/>
        <p:cNvGrpSpPr/>
        <p:nvPr/>
      </p:nvGrpSpPr>
      <p:grpSpPr>
        <a:xfrm>
          <a:off x="0" y="0"/>
          <a:ext cx="0" cy="0"/>
          <a:chOff x="0" y="0"/>
          <a:chExt cx="0" cy="0"/>
        </a:xfrm>
      </p:grpSpPr>
      <p:sp>
        <p:nvSpPr>
          <p:cNvPr id="29" name="Google Shape;29;p189"/>
          <p:cNvSpPr txBox="1">
            <a:spLocks noGrp="1"/>
          </p:cNvSpPr>
          <p:nvPr>
            <p:ph type="ctrTitle"/>
          </p:nvPr>
        </p:nvSpPr>
        <p:spPr>
          <a:xfrm>
            <a:off x="1251480" y="2665650"/>
            <a:ext cx="7378615" cy="1526700"/>
          </a:xfrm>
          <a:prstGeom prst="rect">
            <a:avLst/>
          </a:prstGeom>
          <a:noFill/>
          <a:ln>
            <a:noFill/>
          </a:ln>
        </p:spPr>
        <p:txBody>
          <a:bodyPr spcFirstLastPara="1" wrap="square" lIns="36000" tIns="36000" rIns="36000" bIns="36000" anchor="ctr" anchorCtr="0">
            <a:normAutofit/>
          </a:bodyPr>
          <a:lstStyle>
            <a:lvl1pPr lvl="0" algn="ctr">
              <a:lnSpc>
                <a:spcPct val="100000"/>
              </a:lnSpc>
              <a:spcBef>
                <a:spcPts val="0"/>
              </a:spcBef>
              <a:spcAft>
                <a:spcPts val="0"/>
              </a:spcAft>
              <a:buClr>
                <a:schemeClr val="dk1"/>
              </a:buClr>
              <a:buSzPts val="4400"/>
              <a:buFont typeface="MS PGothic"/>
              <a:buNone/>
              <a:defRPr sz="3600" b="1" i="0">
                <a:solidFill>
                  <a:schemeClr val="dk1"/>
                </a:solidFill>
                <a:latin typeface="Yu Gothic" panose="020B0400000000000000" pitchFamily="34" charset="-128"/>
                <a:ea typeface="Yu Gothic" panose="020B0400000000000000" pitchFamily="34" charset="-128"/>
                <a:cs typeface="Arial"/>
                <a:sym typeface="Arial"/>
              </a:defRPr>
            </a:lvl1pPr>
            <a:lvl2pPr lvl="1" algn="l">
              <a:lnSpc>
                <a:spcPct val="100000"/>
              </a:lnSpc>
              <a:spcBef>
                <a:spcPts val="6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 name="直角三角形 4">
            <a:extLst>
              <a:ext uri="{FF2B5EF4-FFF2-40B4-BE49-F238E27FC236}">
                <a16:creationId xmlns:a16="http://schemas.microsoft.com/office/drawing/2014/main" id="{7F1B85AA-A246-934F-BBD9-ED4A46A277F9}"/>
              </a:ext>
            </a:extLst>
          </p:cNvPr>
          <p:cNvSpPr>
            <a:spLocks noChangeAspect="1"/>
          </p:cNvSpPr>
          <p:nvPr userDrawn="1"/>
        </p:nvSpPr>
        <p:spPr>
          <a:xfrm rot="5400000">
            <a:off x="0" y="0"/>
            <a:ext cx="1080000" cy="10800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0" i="0">
              <a:latin typeface="Yu Gothic" panose="020B0400000000000000" pitchFamily="34" charset="-128"/>
              <a:ea typeface="Yu Gothic" panose="020B0400000000000000" pitchFamily="34" charset="-128"/>
            </a:endParaRPr>
          </a:p>
        </p:txBody>
      </p:sp>
      <p:cxnSp>
        <p:nvCxnSpPr>
          <p:cNvPr id="3" name="直線コネクタ 2">
            <a:extLst>
              <a:ext uri="{FF2B5EF4-FFF2-40B4-BE49-F238E27FC236}">
                <a16:creationId xmlns:a16="http://schemas.microsoft.com/office/drawing/2014/main" id="{B6BC40B3-AFFF-3042-8CC6-DC21E615565A}"/>
              </a:ext>
            </a:extLst>
          </p:cNvPr>
          <p:cNvCxnSpPr>
            <a:cxnSpLocks/>
          </p:cNvCxnSpPr>
          <p:nvPr userDrawn="1"/>
        </p:nvCxnSpPr>
        <p:spPr>
          <a:xfrm>
            <a:off x="4555977" y="4192350"/>
            <a:ext cx="76962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a:extLst>
              <a:ext uri="{FF2B5EF4-FFF2-40B4-BE49-F238E27FC236}">
                <a16:creationId xmlns:a16="http://schemas.microsoft.com/office/drawing/2014/main" id="{F3A8A920-5F26-7047-A675-FC2693B67D88}"/>
              </a:ext>
            </a:extLst>
          </p:cNvPr>
          <p:cNvSpPr>
            <a:spLocks noGrp="1"/>
          </p:cNvSpPr>
          <p:nvPr>
            <p:ph type="ftr" sz="quarter" idx="10"/>
          </p:nvPr>
        </p:nvSpPr>
        <p:spPr/>
        <p:txBody>
          <a:bodyPr/>
          <a:lstStyle/>
          <a:p>
            <a:endParaRPr kumimoji="1" lang="ja-JP" altLang="en-US" sz="1000"/>
          </a:p>
        </p:txBody>
      </p:sp>
      <p:sp>
        <p:nvSpPr>
          <p:cNvPr id="7" name="スライド番号プレースホルダー 6">
            <a:extLst>
              <a:ext uri="{FF2B5EF4-FFF2-40B4-BE49-F238E27FC236}">
                <a16:creationId xmlns:a16="http://schemas.microsoft.com/office/drawing/2014/main" id="{BBF051AB-48C3-BF45-8D15-E91A69CD6789}"/>
              </a:ext>
            </a:extLst>
          </p:cNvPr>
          <p:cNvSpPr>
            <a:spLocks noGrp="1"/>
          </p:cNvSpPr>
          <p:nvPr>
            <p:ph type="sldNum" idx="11"/>
          </p:nvPr>
        </p:nvSpPr>
        <p:spPr/>
        <p:txBody>
          <a:bodyPr/>
          <a:lstStyle/>
          <a:p>
            <a:fld id="{00000000-1234-1234-1234-123412341234}" type="slidenum">
              <a:rPr lang="en-US" altLang="ja-JP" smtClean="0"/>
              <a:pPr/>
              <a:t>‹#›</a:t>
            </a:fld>
            <a:endParaRPr lang="ja-JP" altLang="en-US" b="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基本レイアウト" userDrawn="1">
  <p:cSld name="基本レイアウト">
    <p:spTree>
      <p:nvGrpSpPr>
        <p:cNvPr id="1" name="Shape 35"/>
        <p:cNvGrpSpPr/>
        <p:nvPr/>
      </p:nvGrpSpPr>
      <p:grpSpPr>
        <a:xfrm>
          <a:off x="0" y="0"/>
          <a:ext cx="0" cy="0"/>
          <a:chOff x="0" y="0"/>
          <a:chExt cx="0" cy="0"/>
        </a:xfrm>
      </p:grpSpPr>
      <p:sp>
        <p:nvSpPr>
          <p:cNvPr id="36" name="Google Shape;36;p191"/>
          <p:cNvSpPr txBox="1">
            <a:spLocks noGrp="1"/>
          </p:cNvSpPr>
          <p:nvPr>
            <p:ph type="body" idx="1"/>
          </p:nvPr>
        </p:nvSpPr>
        <p:spPr>
          <a:xfrm>
            <a:off x="459560" y="1001310"/>
            <a:ext cx="9000000" cy="612000"/>
          </a:xfrm>
          <a:prstGeom prst="rect">
            <a:avLst/>
          </a:prstGeom>
          <a:noFill/>
          <a:ln>
            <a:noFill/>
          </a:ln>
        </p:spPr>
        <p:txBody>
          <a:bodyPr spcFirstLastPara="1" wrap="square" lIns="36000" tIns="36000" rIns="36000" bIns="36000" anchor="t" anchorCtr="0">
            <a:noAutofit/>
          </a:bodyPr>
          <a:lstStyle>
            <a:lvl1pPr marL="0" lvl="0" indent="0" algn="ctr">
              <a:lnSpc>
                <a:spcPct val="100000"/>
              </a:lnSpc>
              <a:spcBef>
                <a:spcPts val="0"/>
              </a:spcBef>
              <a:spcAft>
                <a:spcPts val="600"/>
              </a:spcAft>
              <a:buSzPts val="1280"/>
              <a:buNone/>
              <a:defRPr sz="1400" b="1" i="0" spc="50" baseline="0">
                <a:solidFill>
                  <a:schemeClr val="dk1"/>
                </a:solidFill>
                <a:latin typeface="Yu Gothic" panose="020B0400000000000000" pitchFamily="34" charset="-128"/>
                <a:ea typeface="Yu Gothic" panose="020B0400000000000000" pitchFamily="34" charset="-128"/>
                <a:cs typeface="Arial"/>
                <a:sym typeface="Arial"/>
              </a:defRPr>
            </a:lvl1pPr>
            <a:lvl2pPr marL="914400" lvl="1" indent="-228600" algn="ctr">
              <a:lnSpc>
                <a:spcPct val="100000"/>
              </a:lnSpc>
              <a:spcBef>
                <a:spcPts val="600"/>
              </a:spcBef>
              <a:spcAft>
                <a:spcPts val="0"/>
              </a:spcAft>
              <a:buSzPts val="1120"/>
              <a:buNone/>
              <a:defRPr sz="1400"/>
            </a:lvl2pPr>
            <a:lvl3pPr marL="1371600" lvl="2" indent="-228600" algn="ctr">
              <a:lnSpc>
                <a:spcPct val="100000"/>
              </a:lnSpc>
              <a:spcBef>
                <a:spcPts val="600"/>
              </a:spcBef>
              <a:spcAft>
                <a:spcPts val="0"/>
              </a:spcAft>
              <a:buSzPts val="1120"/>
              <a:buNone/>
              <a:defRPr sz="1400"/>
            </a:lvl3pPr>
            <a:lvl4pPr marL="1828800" lvl="3" indent="-228600" algn="ctr">
              <a:lnSpc>
                <a:spcPct val="100000"/>
              </a:lnSpc>
              <a:spcBef>
                <a:spcPts val="600"/>
              </a:spcBef>
              <a:spcAft>
                <a:spcPts val="0"/>
              </a:spcAft>
              <a:buSzPts val="1120"/>
              <a:buNone/>
              <a:defRPr sz="1400"/>
            </a:lvl4pPr>
            <a:lvl5pPr marL="2286000" lvl="4" indent="-228600" algn="ctr">
              <a:lnSpc>
                <a:spcPct val="100000"/>
              </a:lnSpc>
              <a:spcBef>
                <a:spcPts val="600"/>
              </a:spcBef>
              <a:spcAft>
                <a:spcPts val="0"/>
              </a:spcAft>
              <a:buSzPts val="1120"/>
              <a:buNone/>
              <a:defRPr sz="14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lang="en-US" dirty="0"/>
          </a:p>
        </p:txBody>
      </p:sp>
      <p:sp>
        <p:nvSpPr>
          <p:cNvPr id="37" name="Google Shape;37;p191"/>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cxnSp>
        <p:nvCxnSpPr>
          <p:cNvPr id="38" name="Google Shape;38;p191"/>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6" name="フッター プレースホルダー 5">
            <a:extLst>
              <a:ext uri="{FF2B5EF4-FFF2-40B4-BE49-F238E27FC236}">
                <a16:creationId xmlns:a16="http://schemas.microsoft.com/office/drawing/2014/main" id="{095F7B61-DF22-3545-BE00-8B646831C1F1}"/>
              </a:ext>
            </a:extLst>
          </p:cNvPr>
          <p:cNvSpPr>
            <a:spLocks noGrp="1"/>
          </p:cNvSpPr>
          <p:nvPr>
            <p:ph type="ftr" sz="quarter" idx="10"/>
          </p:nvPr>
        </p:nvSpPr>
        <p:spPr/>
        <p:txBody>
          <a:bodyPr/>
          <a:lstStyle/>
          <a:p>
            <a:endParaRPr kumimoji="1" lang="ja-JP" altLang="en-US" sz="1000"/>
          </a:p>
        </p:txBody>
      </p:sp>
      <p:sp>
        <p:nvSpPr>
          <p:cNvPr id="7" name="スライド番号プレースホルダー 6">
            <a:extLst>
              <a:ext uri="{FF2B5EF4-FFF2-40B4-BE49-F238E27FC236}">
                <a16:creationId xmlns:a16="http://schemas.microsoft.com/office/drawing/2014/main" id="{99932FB5-45E6-4F4E-8111-9F8E2B84782F}"/>
              </a:ext>
            </a:extLst>
          </p:cNvPr>
          <p:cNvSpPr>
            <a:spLocks noGrp="1"/>
          </p:cNvSpPr>
          <p:nvPr>
            <p:ph type="sldNum" idx="11"/>
          </p:nvPr>
        </p:nvSpPr>
        <p:spPr/>
        <p:txBody>
          <a:bodyPr/>
          <a:lstStyle/>
          <a:p>
            <a:fld id="{00000000-1234-1234-1234-123412341234}" type="slidenum">
              <a:rPr lang="en-US" altLang="ja-JP" smtClean="0"/>
              <a:pPr/>
              <a:t>‹#›</a:t>
            </a:fld>
            <a:endParaRPr lang="ja-JP" altLang="en-US" b="1"/>
          </a:p>
        </p:txBody>
      </p:sp>
      <p:sp>
        <p:nvSpPr>
          <p:cNvPr id="8" name="タイトル 7">
            <a:extLst>
              <a:ext uri="{FF2B5EF4-FFF2-40B4-BE49-F238E27FC236}">
                <a16:creationId xmlns:a16="http://schemas.microsoft.com/office/drawing/2014/main" id="{96012F02-E0EC-5C40-AB19-9A4AA026FE46}"/>
              </a:ext>
            </a:extLst>
          </p:cNvPr>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のみ" userDrawn="1">
  <p:cSld name="タイトルのみ">
    <p:spTree>
      <p:nvGrpSpPr>
        <p:cNvPr id="1" name="Shape 41"/>
        <p:cNvGrpSpPr/>
        <p:nvPr/>
      </p:nvGrpSpPr>
      <p:grpSpPr>
        <a:xfrm>
          <a:off x="0" y="0"/>
          <a:ext cx="0" cy="0"/>
          <a:chOff x="0" y="0"/>
          <a:chExt cx="0" cy="0"/>
        </a:xfrm>
      </p:grpSpPr>
      <p:sp>
        <p:nvSpPr>
          <p:cNvPr id="42" name="Google Shape;42;p187"/>
          <p:cNvSpPr/>
          <p:nvPr/>
        </p:nvSpPr>
        <p:spPr>
          <a:xfrm>
            <a:off x="0" y="0"/>
            <a:ext cx="9906000" cy="486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cxnSp>
        <p:nvCxnSpPr>
          <p:cNvPr id="44" name="Google Shape;44;p187"/>
          <p:cNvCxnSpPr/>
          <p:nvPr/>
        </p:nvCxnSpPr>
        <p:spPr>
          <a:xfrm>
            <a:off x="0" y="790567"/>
            <a:ext cx="9906000" cy="0"/>
          </a:xfrm>
          <a:prstGeom prst="straightConnector1">
            <a:avLst/>
          </a:prstGeom>
          <a:noFill/>
          <a:ln w="9525" cap="flat" cmpd="sng">
            <a:solidFill>
              <a:schemeClr val="accent3"/>
            </a:solidFill>
            <a:prstDash val="solid"/>
            <a:miter lim="800000"/>
            <a:headEnd type="none" w="sm" len="sm"/>
            <a:tailEnd type="none" w="sm" len="sm"/>
          </a:ln>
        </p:spPr>
      </p:cxnSp>
      <p:sp>
        <p:nvSpPr>
          <p:cNvPr id="6" name="タイトル 5">
            <a:extLst>
              <a:ext uri="{FF2B5EF4-FFF2-40B4-BE49-F238E27FC236}">
                <a16:creationId xmlns:a16="http://schemas.microsoft.com/office/drawing/2014/main" id="{2980AF2B-6FC8-9B42-8F71-AD13846A987D}"/>
              </a:ext>
            </a:extLst>
          </p:cNvPr>
          <p:cNvSpPr>
            <a:spLocks noGrp="1"/>
          </p:cNvSpPr>
          <p:nvPr>
            <p:ph type="title"/>
          </p:nvPr>
        </p:nvSpPr>
        <p:spPr/>
        <p:txBody>
          <a:bodyPr/>
          <a:lstStyle/>
          <a:p>
            <a:r>
              <a:rPr kumimoji="1" lang="ja-JP" altLang="en-US"/>
              <a:t>マスター タイトルの書式設定</a:t>
            </a:r>
          </a:p>
        </p:txBody>
      </p:sp>
      <p:sp>
        <p:nvSpPr>
          <p:cNvPr id="7" name="フッター プレースホルダー 6">
            <a:extLst>
              <a:ext uri="{FF2B5EF4-FFF2-40B4-BE49-F238E27FC236}">
                <a16:creationId xmlns:a16="http://schemas.microsoft.com/office/drawing/2014/main" id="{C04CCC8A-9C27-D348-9D3B-A0A56F4F71F8}"/>
              </a:ext>
            </a:extLst>
          </p:cNvPr>
          <p:cNvSpPr>
            <a:spLocks noGrp="1"/>
          </p:cNvSpPr>
          <p:nvPr>
            <p:ph type="ftr" sz="quarter" idx="10"/>
          </p:nvPr>
        </p:nvSpPr>
        <p:spPr/>
        <p:txBody>
          <a:bodyPr/>
          <a:lstStyle/>
          <a:p>
            <a:endParaRPr kumimoji="1" lang="ja-JP" altLang="en-US" sz="1000"/>
          </a:p>
        </p:txBody>
      </p:sp>
      <p:sp>
        <p:nvSpPr>
          <p:cNvPr id="8" name="スライド番号プレースホルダー 7">
            <a:extLst>
              <a:ext uri="{FF2B5EF4-FFF2-40B4-BE49-F238E27FC236}">
                <a16:creationId xmlns:a16="http://schemas.microsoft.com/office/drawing/2014/main" id="{F4EC771F-9701-EC48-8DF0-9DDAC9FD9F58}"/>
              </a:ext>
            </a:extLst>
          </p:cNvPr>
          <p:cNvSpPr>
            <a:spLocks noGrp="1"/>
          </p:cNvSpPr>
          <p:nvPr>
            <p:ph type="sldNum" idx="11"/>
          </p:nvPr>
        </p:nvSpPr>
        <p:spPr/>
        <p:txBody>
          <a:bodyPr/>
          <a:lstStyle/>
          <a:p>
            <a:fld id="{00000000-1234-1234-1234-123412341234}" type="slidenum">
              <a:rPr lang="en-US" altLang="ja-JP" smtClean="0"/>
              <a:pPr/>
              <a:t>‹#›</a:t>
            </a:fld>
            <a:endParaRPr lang="ja-JP" altLang="en-US" b="1"/>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cxnSp>
        <p:nvCxnSpPr>
          <p:cNvPr id="13" name="Google Shape;13;p184"/>
          <p:cNvCxnSpPr/>
          <p:nvPr/>
        </p:nvCxnSpPr>
        <p:spPr>
          <a:xfrm>
            <a:off x="0" y="6484604"/>
            <a:ext cx="9906000" cy="0"/>
          </a:xfrm>
          <a:prstGeom prst="straightConnector1">
            <a:avLst/>
          </a:prstGeom>
          <a:noFill/>
          <a:ln w="9525" cap="flat" cmpd="sng">
            <a:solidFill>
              <a:srgbClr val="F2F2F2"/>
            </a:solidFill>
            <a:prstDash val="solid"/>
            <a:miter lim="800000"/>
            <a:headEnd type="none" w="sm" len="sm"/>
            <a:tailEnd type="none" w="sm" len="sm"/>
          </a:ln>
        </p:spPr>
      </p:cxnSp>
      <p:sp>
        <p:nvSpPr>
          <p:cNvPr id="14" name="Google Shape;14;p184"/>
          <p:cNvSpPr txBox="1">
            <a:spLocks noGrp="1"/>
          </p:cNvSpPr>
          <p:nvPr>
            <p:ph type="sldNum" idx="12"/>
          </p:nvPr>
        </p:nvSpPr>
        <p:spPr>
          <a:xfrm>
            <a:off x="8134067" y="6492875"/>
            <a:ext cx="1771934" cy="365125"/>
          </a:xfrm>
          <a:prstGeom prst="rect">
            <a:avLst/>
          </a:prstGeom>
          <a:noFill/>
          <a:ln>
            <a:noFill/>
          </a:ln>
        </p:spPr>
        <p:txBody>
          <a:bodyPr spcFirstLastPara="1" wrap="square" lIns="36000" tIns="36000" rIns="180000" bIns="36000" anchor="ctr" anchorCtr="0">
            <a:noAutofit/>
          </a:bodyPr>
          <a:lstStyle>
            <a:lvl1pPr marL="0" marR="0" lvl="0" indent="0" algn="r" rtl="0">
              <a:lnSpc>
                <a:spcPct val="100000"/>
              </a:lnSpc>
              <a:spcBef>
                <a:spcPts val="0"/>
              </a:spcBef>
              <a:spcAft>
                <a:spcPts val="0"/>
              </a:spcAft>
              <a:buClr>
                <a:srgbClr val="000000"/>
              </a:buClr>
              <a:buSzPts val="1400"/>
              <a:buFont typeface="Arial"/>
              <a:buNone/>
              <a:defRPr sz="1000" b="1" i="0" u="none" strike="noStrike" cap="none">
                <a:solidFill>
                  <a:schemeClr val="dk1"/>
                </a:solidFill>
                <a:latin typeface="Yu Gothic" panose="020B0400000000000000" pitchFamily="34" charset="-128"/>
                <a:ea typeface="Yu Gothic" panose="020B0400000000000000" pitchFamily="34" charset="-128"/>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b="1"/>
          </a:p>
        </p:txBody>
      </p:sp>
      <p:sp>
        <p:nvSpPr>
          <p:cNvPr id="2" name="タイトル プレースホルダー 1">
            <a:extLst>
              <a:ext uri="{FF2B5EF4-FFF2-40B4-BE49-F238E27FC236}">
                <a16:creationId xmlns:a16="http://schemas.microsoft.com/office/drawing/2014/main" id="{330C0740-2ED4-8A42-9DA9-77ABC6839B38}"/>
              </a:ext>
            </a:extLst>
          </p:cNvPr>
          <p:cNvSpPr>
            <a:spLocks noGrp="1"/>
          </p:cNvSpPr>
          <p:nvPr>
            <p:ph type="title"/>
          </p:nvPr>
        </p:nvSpPr>
        <p:spPr>
          <a:xfrm>
            <a:off x="459560" y="240475"/>
            <a:ext cx="9000000" cy="396000"/>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4D0F81-BC16-5A4E-A986-8154833E8004}"/>
              </a:ext>
            </a:extLst>
          </p:cNvPr>
          <p:cNvSpPr>
            <a:spLocks noGrp="1"/>
          </p:cNvSpPr>
          <p:nvPr>
            <p:ph type="body" idx="1"/>
          </p:nvPr>
        </p:nvSpPr>
        <p:spPr>
          <a:xfrm>
            <a:off x="459560" y="987425"/>
            <a:ext cx="90000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4" name="フッター プレースホルダー 3">
            <a:extLst>
              <a:ext uri="{FF2B5EF4-FFF2-40B4-BE49-F238E27FC236}">
                <a16:creationId xmlns:a16="http://schemas.microsoft.com/office/drawing/2014/main" id="{975C7578-461C-FC4D-8FE5-6811D48F66B4}"/>
              </a:ext>
            </a:extLst>
          </p:cNvPr>
          <p:cNvSpPr>
            <a:spLocks noGrp="1"/>
          </p:cNvSpPr>
          <p:nvPr>
            <p:ph type="ftr" sz="quarter" idx="3"/>
          </p:nvPr>
        </p:nvSpPr>
        <p:spPr>
          <a:xfrm>
            <a:off x="209529" y="6492874"/>
            <a:ext cx="1964531" cy="365125"/>
          </a:xfrm>
          <a:prstGeom prst="rect">
            <a:avLst/>
          </a:prstGeom>
        </p:spPr>
        <p:txBody>
          <a:bodyPr vert="horz" lIns="72000" tIns="36000" rIns="36000" bIns="36000" rtlCol="0" anchor="ctr"/>
          <a:lstStyle>
            <a:lvl1pPr algn="l">
              <a:defRPr sz="1000" b="1" i="0">
                <a:solidFill>
                  <a:schemeClr val="tx1"/>
                </a:solidFill>
                <a:latin typeface="Yu Gothic" panose="020B0400000000000000" pitchFamily="34" charset="-128"/>
                <a:ea typeface="Yu Gothic" panose="020B0400000000000000" pitchFamily="34" charset="-128"/>
              </a:defRPr>
            </a:lvl1pPr>
          </a:lstStyle>
          <a:p>
            <a:endParaRPr kumimoji="1" lang="ja-JP" altLang="en-US" sz="1000"/>
          </a:p>
        </p:txBody>
      </p:sp>
    </p:spTree>
  </p:cSld>
  <p:clrMap bg1="lt1" tx1="dk1" bg2="dk2" tx2="lt2" accent1="accent1" accent2="accent2" accent3="accent3" accent4="accent4" accent5="accent5" accent6="accent6" hlink="hlink" folHlink="folHlink"/>
  <p:sldLayoutIdLst>
    <p:sldLayoutId id="2147483658" r:id="rId1"/>
    <p:sldLayoutId id="2147483651" r:id="rId2"/>
    <p:sldLayoutId id="2147483653" r:id="rId3"/>
    <p:sldLayoutId id="2147483654" r:id="rId4"/>
  </p:sldLayoutIdLst>
  <p:hf hdr="0" ftr="0" dt="0"/>
  <p:txStyles>
    <p:title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Font typeface="Arial"/>
        <a:defRPr sz="2000" b="1" i="0" u="none" strike="noStrike" cap="none">
          <a:solidFill>
            <a:schemeClr val="tx1"/>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400"/>
        </a:spcAft>
        <a:buClr>
          <a:srgbClr val="000000"/>
        </a:buClr>
        <a:buFont typeface="Arial"/>
        <a:defRPr sz="1400" b="1" i="0" u="none" strike="noStrike" cap="none">
          <a:solidFill>
            <a:schemeClr val="tx1"/>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400"/>
        </a:spcAft>
        <a:buClr>
          <a:srgbClr val="000000"/>
        </a:buClr>
        <a:buFont typeface="Arial"/>
        <a:defRPr sz="1400" b="1" i="0" u="none" strike="noStrike" cap="none">
          <a:solidFill>
            <a:schemeClr val="tx1"/>
          </a:solidFill>
          <a:latin typeface="Arial"/>
          <a:ea typeface="Arial"/>
          <a:cs typeface="Arial"/>
          <a:sym typeface="Arial"/>
        </a:defRPr>
      </a:lvl2pPr>
      <a:lvl3pPr marR="0" lvl="2" algn="l" rtl="0">
        <a:lnSpc>
          <a:spcPct val="100000"/>
        </a:lnSpc>
        <a:spcBef>
          <a:spcPts val="0"/>
        </a:spcBef>
        <a:spcAft>
          <a:spcPts val="400"/>
        </a:spcAft>
        <a:buClr>
          <a:srgbClr val="000000"/>
        </a:buClr>
        <a:buFont typeface="Arial"/>
        <a:defRPr sz="1400" b="1" i="0" u="none" strike="noStrike" cap="none">
          <a:solidFill>
            <a:schemeClr val="tx1"/>
          </a:solidFill>
          <a:latin typeface="Arial"/>
          <a:ea typeface="Arial"/>
          <a:cs typeface="Arial"/>
          <a:sym typeface="Arial"/>
        </a:defRPr>
      </a:lvl3pPr>
      <a:lvl4pPr marR="0" lvl="3" algn="l" rtl="0">
        <a:lnSpc>
          <a:spcPct val="100000"/>
        </a:lnSpc>
        <a:spcBef>
          <a:spcPts val="0"/>
        </a:spcBef>
        <a:spcAft>
          <a:spcPts val="400"/>
        </a:spcAft>
        <a:buClr>
          <a:srgbClr val="000000"/>
        </a:buClr>
        <a:buFont typeface="Arial"/>
        <a:defRPr sz="1400" b="1" i="0" u="none" strike="noStrike" cap="none">
          <a:solidFill>
            <a:schemeClr val="tx1"/>
          </a:solidFill>
          <a:latin typeface="Arial"/>
          <a:ea typeface="Arial"/>
          <a:cs typeface="Arial"/>
          <a:sym typeface="Arial"/>
        </a:defRPr>
      </a:lvl4pPr>
      <a:lvl5pPr marR="0" lvl="4" algn="l" rtl="0">
        <a:lnSpc>
          <a:spcPct val="100000"/>
        </a:lnSpc>
        <a:spcBef>
          <a:spcPts val="0"/>
        </a:spcBef>
        <a:spcAft>
          <a:spcPts val="400"/>
        </a:spcAft>
        <a:buClr>
          <a:srgbClr val="000000"/>
        </a:buClr>
        <a:buFont typeface="Arial"/>
        <a:defRPr sz="1400" b="1" i="0" u="none" strike="noStrike" cap="none">
          <a:solidFill>
            <a:schemeClr val="tx1"/>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image" Target="../media/image10.svg"/></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image" Target="../media/image8.svg"/></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image" Target="../media/image10.sv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2" name="正方形/長方形 1">
            <a:extLst>
              <a:ext uri="{FF2B5EF4-FFF2-40B4-BE49-F238E27FC236}">
                <a16:creationId xmlns:a16="http://schemas.microsoft.com/office/drawing/2014/main" id="{A801FD5E-0D64-3A40-AA85-236310A6C63E}"/>
              </a:ext>
            </a:extLst>
          </p:cNvPr>
          <p:cNvSpPr/>
          <p:nvPr/>
        </p:nvSpPr>
        <p:spPr>
          <a:xfrm>
            <a:off x="1" y="0"/>
            <a:ext cx="990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B5897E22-333A-9840-A3CA-DF0383C3166B}"/>
              </a:ext>
            </a:extLst>
          </p:cNvPr>
          <p:cNvSpPr/>
          <p:nvPr/>
        </p:nvSpPr>
        <p:spPr>
          <a:xfrm>
            <a:off x="273000" y="261000"/>
            <a:ext cx="9360000" cy="63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5">
            <a:extLst>
              <a:ext uri="{FF2B5EF4-FFF2-40B4-BE49-F238E27FC236}">
                <a16:creationId xmlns:a16="http://schemas.microsoft.com/office/drawing/2014/main" id="{F721D3D3-2B44-3D49-A16A-E58807229D84}"/>
              </a:ext>
            </a:extLst>
          </p:cNvPr>
          <p:cNvSpPr>
            <a:spLocks noGrp="1"/>
          </p:cNvSpPr>
          <p:nvPr>
            <p:ph type="body" sz="quarter" idx="10"/>
          </p:nvPr>
        </p:nvSpPr>
        <p:spPr>
          <a:xfrm>
            <a:off x="994040" y="4907440"/>
            <a:ext cx="7918979" cy="528637"/>
          </a:xfrm>
        </p:spPr>
        <p:txBody>
          <a:bodyPr>
            <a:normAutofit/>
          </a:bodyPr>
          <a:lstStyle/>
          <a:p>
            <a:r>
              <a:rPr lang="ja-JP" altLang="en-US"/>
              <a:t>株式会社○○○</a:t>
            </a:r>
          </a:p>
        </p:txBody>
      </p:sp>
      <p:sp>
        <p:nvSpPr>
          <p:cNvPr id="13" name="テキスト プレースホルダー 12">
            <a:extLst>
              <a:ext uri="{FF2B5EF4-FFF2-40B4-BE49-F238E27FC236}">
                <a16:creationId xmlns:a16="http://schemas.microsoft.com/office/drawing/2014/main" id="{F0750FBD-25CE-0849-800B-A8696BC09A67}"/>
              </a:ext>
            </a:extLst>
          </p:cNvPr>
          <p:cNvSpPr>
            <a:spLocks noGrp="1"/>
          </p:cNvSpPr>
          <p:nvPr>
            <p:ph type="body" sz="quarter" idx="11"/>
          </p:nvPr>
        </p:nvSpPr>
        <p:spPr>
          <a:xfrm>
            <a:off x="992981" y="1941035"/>
            <a:ext cx="7920038" cy="2692400"/>
          </a:xfrm>
        </p:spPr>
        <p:txBody>
          <a:bodyPr/>
          <a:lstStyle/>
          <a:p>
            <a:r>
              <a:rPr lang="ja-JP" altLang="en-US"/>
              <a:t>○○○サービス</a:t>
            </a:r>
            <a:endParaRPr lang="en-US" altLang="ja-JP" dirty="0"/>
          </a:p>
          <a:p>
            <a:r>
              <a:rPr lang="ja-JP" altLang="en-US"/>
              <a:t>営業マニュアル</a:t>
            </a:r>
          </a:p>
        </p:txBody>
      </p:sp>
      <p:sp>
        <p:nvSpPr>
          <p:cNvPr id="18" name="正方形/長方形 17">
            <a:extLst>
              <a:ext uri="{FF2B5EF4-FFF2-40B4-BE49-F238E27FC236}">
                <a16:creationId xmlns:a16="http://schemas.microsoft.com/office/drawing/2014/main" id="{95358109-FFB4-2A41-A09D-CB91811EF3B9}"/>
              </a:ext>
            </a:extLst>
          </p:cNvPr>
          <p:cNvSpPr/>
          <p:nvPr/>
        </p:nvSpPr>
        <p:spPr>
          <a:xfrm>
            <a:off x="7594600" y="586853"/>
            <a:ext cx="1728000" cy="43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spc="300" dirty="0">
                <a:latin typeface="Yu Gothic" panose="020B0400000000000000" pitchFamily="34" charset="-128"/>
                <a:ea typeface="Yu Gothic" panose="020B0400000000000000" pitchFamily="34" charset="-128"/>
              </a:rPr>
              <a:t>LOGO</a:t>
            </a:r>
            <a:endParaRPr kumimoji="1" lang="ja-JP" altLang="en-US" sz="1600" b="1" spc="300">
              <a:latin typeface="Yu Gothic" panose="020B0400000000000000" pitchFamily="34" charset="-128"/>
              <a:ea typeface="Yu Gothic" panose="020B0400000000000000"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3AFC1B5E-E3C7-8648-943A-2F3232756207}"/>
              </a:ext>
            </a:extLst>
          </p:cNvPr>
          <p:cNvSpPr>
            <a:spLocks noGrp="1"/>
          </p:cNvSpPr>
          <p:nvPr>
            <p:ph type="body" idx="1"/>
          </p:nvPr>
        </p:nvSpPr>
        <p:spPr>
          <a:xfrm>
            <a:off x="458788" y="1001713"/>
            <a:ext cx="9001125" cy="611187"/>
          </a:xfrm>
        </p:spPr>
        <p:txBody>
          <a:bodyPr/>
          <a:lstStyle/>
          <a:p>
            <a:r>
              <a:rPr lang="ja-JP" altLang="en-US"/>
              <a:t>基本の料金体系は「初期費用○○万円」＋「サービス利用料</a:t>
            </a:r>
            <a:r>
              <a:rPr lang="en-US" altLang="ja-JP" dirty="0"/>
              <a:t>/</a:t>
            </a:r>
            <a:r>
              <a:rPr lang="ja-JP" altLang="en-US"/>
              <a:t>月」です。</a:t>
            </a:r>
            <a:endParaRPr lang="en-US" altLang="ja-JP" dirty="0"/>
          </a:p>
          <a:p>
            <a:r>
              <a:rPr lang="ja-JP" altLang="en-US"/>
              <a:t>お客様のご要望に応じてカスタマイズしたプランも提案できます。</a:t>
            </a:r>
            <a:endParaRPr lang="en-US" altLang="ja-JP" dirty="0"/>
          </a:p>
        </p:txBody>
      </p:sp>
      <p:sp>
        <p:nvSpPr>
          <p:cNvPr id="9" name="スライド番号プレースホルダー 8">
            <a:extLst>
              <a:ext uri="{FF2B5EF4-FFF2-40B4-BE49-F238E27FC236}">
                <a16:creationId xmlns:a16="http://schemas.microsoft.com/office/drawing/2014/main" id="{5689C075-0294-234B-8BA8-FA136DAAF42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9</a:t>
            </a:fld>
            <a:endParaRPr lang="ja-JP" altLang="en-US"/>
          </a:p>
        </p:txBody>
      </p:sp>
      <p:sp>
        <p:nvSpPr>
          <p:cNvPr id="3" name="タイトル 2">
            <a:extLst>
              <a:ext uri="{FF2B5EF4-FFF2-40B4-BE49-F238E27FC236}">
                <a16:creationId xmlns:a16="http://schemas.microsoft.com/office/drawing/2014/main" id="{00D2D26E-B86B-0544-991E-07E55A54AFC6}"/>
              </a:ext>
            </a:extLst>
          </p:cNvPr>
          <p:cNvSpPr>
            <a:spLocks noGrp="1"/>
          </p:cNvSpPr>
          <p:nvPr>
            <p:ph type="title"/>
          </p:nvPr>
        </p:nvSpPr>
        <p:spPr>
          <a:xfrm>
            <a:off x="459560" y="240475"/>
            <a:ext cx="9000000" cy="396000"/>
          </a:xfrm>
        </p:spPr>
        <p:txBody>
          <a:bodyPr/>
          <a:lstStyle/>
          <a:p>
            <a:r>
              <a:rPr lang="ja-JP" altLang="en-US"/>
              <a:t>料金体系</a:t>
            </a:r>
          </a:p>
        </p:txBody>
      </p:sp>
      <p:sp>
        <p:nvSpPr>
          <p:cNvPr id="55" name="テキスト ボックス 54">
            <a:extLst>
              <a:ext uri="{FF2B5EF4-FFF2-40B4-BE49-F238E27FC236}">
                <a16:creationId xmlns:a16="http://schemas.microsoft.com/office/drawing/2014/main" id="{23E18B61-602C-1D45-9BDC-07889795A329}"/>
              </a:ext>
            </a:extLst>
          </p:cNvPr>
          <p:cNvSpPr txBox="1"/>
          <p:nvPr/>
        </p:nvSpPr>
        <p:spPr>
          <a:xfrm>
            <a:off x="811582" y="2518025"/>
            <a:ext cx="3600000" cy="192184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6" name="正方形/長方形 55">
            <a:extLst>
              <a:ext uri="{FF2B5EF4-FFF2-40B4-BE49-F238E27FC236}">
                <a16:creationId xmlns:a16="http://schemas.microsoft.com/office/drawing/2014/main" id="{762D3B65-DF97-7D43-BA2B-20DD0421F033}"/>
              </a:ext>
            </a:extLst>
          </p:cNvPr>
          <p:cNvSpPr/>
          <p:nvPr/>
        </p:nvSpPr>
        <p:spPr>
          <a:xfrm>
            <a:off x="811582" y="1978025"/>
            <a:ext cx="3600000" cy="54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800" b="1">
                <a:solidFill>
                  <a:schemeClr val="bg1"/>
                </a:solidFill>
                <a:latin typeface="Yu Gothic" panose="020B0400000000000000" pitchFamily="34" charset="-128"/>
                <a:ea typeface="Yu Gothic" panose="020B0400000000000000" pitchFamily="34" charset="-128"/>
              </a:rPr>
              <a:t>初期費用</a:t>
            </a:r>
          </a:p>
        </p:txBody>
      </p:sp>
      <p:sp>
        <p:nvSpPr>
          <p:cNvPr id="58" name="テキスト ボックス 57">
            <a:extLst>
              <a:ext uri="{FF2B5EF4-FFF2-40B4-BE49-F238E27FC236}">
                <a16:creationId xmlns:a16="http://schemas.microsoft.com/office/drawing/2014/main" id="{F702674A-4984-1141-B674-6463F9D5F7C2}"/>
              </a:ext>
            </a:extLst>
          </p:cNvPr>
          <p:cNvSpPr txBox="1"/>
          <p:nvPr/>
        </p:nvSpPr>
        <p:spPr>
          <a:xfrm>
            <a:off x="991582" y="2758945"/>
            <a:ext cx="3240000" cy="720000"/>
          </a:xfrm>
          <a:prstGeom prst="rect">
            <a:avLst/>
          </a:prstGeom>
          <a:noFill/>
        </p:spPr>
        <p:txBody>
          <a:bodyPr wrap="square" lIns="36000" tIns="36000" rIns="36000" bIns="36000" rtlCol="0" anchor="ctr">
            <a:noAutofit/>
          </a:bodyPr>
          <a:lstStyle/>
          <a:p>
            <a:pPr algn="ctr"/>
            <a:r>
              <a:rPr kumimoji="1" lang="ja-JP" altLang="en-US" sz="2400" b="1">
                <a:solidFill>
                  <a:schemeClr val="tx1"/>
                </a:solidFill>
                <a:latin typeface="Yu Gothic" panose="020B0400000000000000" pitchFamily="34" charset="-128"/>
                <a:ea typeface="Yu Gothic" panose="020B0400000000000000" pitchFamily="34" charset="-128"/>
              </a:rPr>
              <a:t>○○万円</a:t>
            </a:r>
            <a:r>
              <a:rPr kumimoji="1" lang="ja-JP" altLang="en-US" b="1">
                <a:solidFill>
                  <a:schemeClr val="tx1"/>
                </a:solidFill>
                <a:latin typeface="Yu Gothic" panose="020B0400000000000000" pitchFamily="34" charset="-128"/>
                <a:ea typeface="Yu Gothic" panose="020B0400000000000000" pitchFamily="34" charset="-128"/>
              </a:rPr>
              <a:t>（税別）</a:t>
            </a:r>
            <a:endParaRPr kumimoji="1" lang="en-US" altLang="ja-JP" sz="2800" b="1" dirty="0">
              <a:solidFill>
                <a:schemeClr val="tx1"/>
              </a:solidFill>
              <a:latin typeface="Yu Gothic" panose="020B0400000000000000" pitchFamily="34" charset="-128"/>
              <a:ea typeface="Yu Gothic" panose="020B0400000000000000" pitchFamily="34" charset="-128"/>
            </a:endParaRPr>
          </a:p>
        </p:txBody>
      </p:sp>
      <p:sp>
        <p:nvSpPr>
          <p:cNvPr id="59" name="テキスト ボックス 58">
            <a:extLst>
              <a:ext uri="{FF2B5EF4-FFF2-40B4-BE49-F238E27FC236}">
                <a16:creationId xmlns:a16="http://schemas.microsoft.com/office/drawing/2014/main" id="{506EB6AB-7B40-894E-8A83-C71DF8F6B207}"/>
              </a:ext>
            </a:extLst>
          </p:cNvPr>
          <p:cNvSpPr txBox="1"/>
          <p:nvPr/>
        </p:nvSpPr>
        <p:spPr>
          <a:xfrm>
            <a:off x="991582" y="3569937"/>
            <a:ext cx="3240000" cy="63558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○○○の導入にかかる費用です。</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導入の初月のみご負担いただきます。</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66" name="テキスト ボックス 65">
            <a:extLst>
              <a:ext uri="{FF2B5EF4-FFF2-40B4-BE49-F238E27FC236}">
                <a16:creationId xmlns:a16="http://schemas.microsoft.com/office/drawing/2014/main" id="{DB068D87-9E9D-424A-8214-DC1CA10C6D6E}"/>
              </a:ext>
            </a:extLst>
          </p:cNvPr>
          <p:cNvSpPr txBox="1"/>
          <p:nvPr/>
        </p:nvSpPr>
        <p:spPr>
          <a:xfrm>
            <a:off x="5494418" y="2518025"/>
            <a:ext cx="3600000" cy="192184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67" name="正方形/長方形 66">
            <a:extLst>
              <a:ext uri="{FF2B5EF4-FFF2-40B4-BE49-F238E27FC236}">
                <a16:creationId xmlns:a16="http://schemas.microsoft.com/office/drawing/2014/main" id="{5E8415BD-755D-0142-9E68-ED1ACB99ED64}"/>
              </a:ext>
            </a:extLst>
          </p:cNvPr>
          <p:cNvSpPr/>
          <p:nvPr/>
        </p:nvSpPr>
        <p:spPr>
          <a:xfrm>
            <a:off x="5494418" y="1978025"/>
            <a:ext cx="3600000" cy="54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800" b="1">
                <a:solidFill>
                  <a:schemeClr val="bg1"/>
                </a:solidFill>
                <a:latin typeface="Yu Gothic" panose="020B0400000000000000" pitchFamily="34" charset="-128"/>
                <a:ea typeface="Yu Gothic" panose="020B0400000000000000" pitchFamily="34" charset="-128"/>
              </a:rPr>
              <a:t>サービス利用料</a:t>
            </a:r>
          </a:p>
        </p:txBody>
      </p:sp>
      <p:sp>
        <p:nvSpPr>
          <p:cNvPr id="68" name="テキスト ボックス 67">
            <a:extLst>
              <a:ext uri="{FF2B5EF4-FFF2-40B4-BE49-F238E27FC236}">
                <a16:creationId xmlns:a16="http://schemas.microsoft.com/office/drawing/2014/main" id="{5FCFF83D-8607-C249-8C11-EC60AFD22447}"/>
              </a:ext>
            </a:extLst>
          </p:cNvPr>
          <p:cNvSpPr txBox="1"/>
          <p:nvPr/>
        </p:nvSpPr>
        <p:spPr>
          <a:xfrm>
            <a:off x="5674418" y="2758945"/>
            <a:ext cx="3240000" cy="720000"/>
          </a:xfrm>
          <a:prstGeom prst="rect">
            <a:avLst/>
          </a:prstGeom>
          <a:noFill/>
        </p:spPr>
        <p:txBody>
          <a:bodyPr wrap="square" lIns="36000" tIns="36000" rIns="36000" bIns="36000" rtlCol="0" anchor="ctr">
            <a:noAutofit/>
          </a:bodyPr>
          <a:lstStyle/>
          <a:p>
            <a:pPr algn="ctr"/>
            <a:r>
              <a:rPr kumimoji="1" lang="ja-JP" altLang="en-US" sz="2400" b="1">
                <a:solidFill>
                  <a:schemeClr val="tx1"/>
                </a:solidFill>
                <a:latin typeface="Yu Gothic" panose="020B0400000000000000" pitchFamily="34" charset="-128"/>
                <a:ea typeface="Yu Gothic" panose="020B0400000000000000" pitchFamily="34" charset="-128"/>
              </a:rPr>
              <a:t>○○万円</a:t>
            </a:r>
            <a:r>
              <a:rPr kumimoji="1" lang="en-US" altLang="ja-JP" sz="2400" b="1" dirty="0">
                <a:solidFill>
                  <a:schemeClr val="tx1"/>
                </a:solidFill>
                <a:latin typeface="Yu Gothic" panose="020B0400000000000000" pitchFamily="34" charset="-128"/>
                <a:ea typeface="Yu Gothic" panose="020B0400000000000000" pitchFamily="34" charset="-128"/>
              </a:rPr>
              <a:t>/</a:t>
            </a:r>
            <a:r>
              <a:rPr kumimoji="1" lang="ja-JP" altLang="en-US" sz="2400" b="1">
                <a:solidFill>
                  <a:schemeClr val="tx1"/>
                </a:solidFill>
                <a:latin typeface="Yu Gothic" panose="020B0400000000000000" pitchFamily="34" charset="-128"/>
                <a:ea typeface="Yu Gothic" panose="020B0400000000000000" pitchFamily="34" charset="-128"/>
              </a:rPr>
              <a:t>月</a:t>
            </a:r>
            <a:r>
              <a:rPr kumimoji="1" lang="ja-JP" altLang="en-US" b="1">
                <a:solidFill>
                  <a:schemeClr val="tx1"/>
                </a:solidFill>
                <a:latin typeface="Yu Gothic" panose="020B0400000000000000" pitchFamily="34" charset="-128"/>
                <a:ea typeface="Yu Gothic" panose="020B0400000000000000" pitchFamily="34" charset="-128"/>
              </a:rPr>
              <a:t>（税別）</a:t>
            </a:r>
            <a:endParaRPr kumimoji="1" lang="en-US" altLang="ja-JP" sz="2800" b="1" dirty="0">
              <a:solidFill>
                <a:schemeClr val="tx1"/>
              </a:solidFill>
              <a:latin typeface="Yu Gothic" panose="020B0400000000000000" pitchFamily="34" charset="-128"/>
              <a:ea typeface="Yu Gothic" panose="020B0400000000000000" pitchFamily="34" charset="-128"/>
            </a:endParaRPr>
          </a:p>
        </p:txBody>
      </p:sp>
      <p:sp>
        <p:nvSpPr>
          <p:cNvPr id="69" name="テキスト ボックス 68">
            <a:extLst>
              <a:ext uri="{FF2B5EF4-FFF2-40B4-BE49-F238E27FC236}">
                <a16:creationId xmlns:a16="http://schemas.microsoft.com/office/drawing/2014/main" id="{B48FD79E-E3E6-E74A-97A1-6EC548E01EC3}"/>
              </a:ext>
            </a:extLst>
          </p:cNvPr>
          <p:cNvSpPr txBox="1"/>
          <p:nvPr/>
        </p:nvSpPr>
        <p:spPr>
          <a:xfrm>
            <a:off x="5674418" y="3569937"/>
            <a:ext cx="3240000" cy="63558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サービスの利用にかかる費用です。</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契約期間中に毎月ご負担いただきます。</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70" name="十字形 69">
            <a:extLst>
              <a:ext uri="{FF2B5EF4-FFF2-40B4-BE49-F238E27FC236}">
                <a16:creationId xmlns:a16="http://schemas.microsoft.com/office/drawing/2014/main" id="{45E900E4-6533-C844-BF78-34674999515D}"/>
              </a:ext>
            </a:extLst>
          </p:cNvPr>
          <p:cNvSpPr/>
          <p:nvPr/>
        </p:nvSpPr>
        <p:spPr>
          <a:xfrm>
            <a:off x="4690782" y="2954510"/>
            <a:ext cx="524435" cy="524435"/>
          </a:xfrm>
          <a:prstGeom prst="plus">
            <a:avLst>
              <a:gd name="adj" fmla="val 438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4" name="テキスト ボックス 3">
            <a:extLst>
              <a:ext uri="{FF2B5EF4-FFF2-40B4-BE49-F238E27FC236}">
                <a16:creationId xmlns:a16="http://schemas.microsoft.com/office/drawing/2014/main" id="{790067A8-48C8-4C46-843A-1C4F6462A8CD}"/>
              </a:ext>
            </a:extLst>
          </p:cNvPr>
          <p:cNvSpPr txBox="1"/>
          <p:nvPr/>
        </p:nvSpPr>
        <p:spPr>
          <a:xfrm>
            <a:off x="811581" y="5141278"/>
            <a:ext cx="8282837" cy="1080000"/>
          </a:xfrm>
          <a:prstGeom prst="rect">
            <a:avLst/>
          </a:prstGeom>
          <a:noFill/>
        </p:spPr>
        <p:txBody>
          <a:bodyPr wrap="square" lIns="36000" tIns="36000" rIns="36000" bIns="36000" rtlCol="0">
            <a:noAutofit/>
          </a:bodyPr>
          <a:lstStyle/>
          <a:p>
            <a:pPr>
              <a:spcAft>
                <a:spcPts val="400"/>
              </a:spcAft>
            </a:pPr>
            <a:r>
              <a:rPr kumimoji="1" lang="ja-JP" altLang="en-US" sz="1000">
                <a:solidFill>
                  <a:schemeClr val="tx1"/>
                </a:solidFill>
                <a:latin typeface="Yu Gothic" panose="020B0400000000000000" pitchFamily="34" charset="-128"/>
                <a:ea typeface="Yu Gothic" panose="020B0400000000000000" pitchFamily="34" charset="-128"/>
              </a:rPr>
              <a:t>・初期費用は、○○費、○○費、○○費、○○費が含まれています</a:t>
            </a:r>
            <a:endParaRPr kumimoji="1" lang="en-US" altLang="ja-JP" sz="1000" dirty="0">
              <a:solidFill>
                <a:schemeClr val="tx1"/>
              </a:solidFill>
              <a:latin typeface="Yu Gothic" panose="020B0400000000000000" pitchFamily="34" charset="-128"/>
              <a:ea typeface="Yu Gothic" panose="020B0400000000000000" pitchFamily="34" charset="-128"/>
            </a:endParaRPr>
          </a:p>
          <a:p>
            <a:pPr>
              <a:spcAft>
                <a:spcPts val="400"/>
              </a:spcAft>
            </a:pPr>
            <a:r>
              <a:rPr kumimoji="1" lang="ja-JP" altLang="en-US" sz="1000">
                <a:solidFill>
                  <a:schemeClr val="tx1"/>
                </a:solidFill>
                <a:latin typeface="Yu Gothic" panose="020B0400000000000000" pitchFamily="34" charset="-128"/>
                <a:ea typeface="Yu Gothic" panose="020B0400000000000000" pitchFamily="34" charset="-128"/>
              </a:rPr>
              <a:t>・サービス利用料は、○○費、○○費、○○費が含まれています</a:t>
            </a:r>
            <a:endParaRPr kumimoji="1" lang="en-US" altLang="ja-JP" sz="1000" dirty="0">
              <a:solidFill>
                <a:schemeClr val="tx1"/>
              </a:solidFill>
              <a:latin typeface="Yu Gothic" panose="020B0400000000000000" pitchFamily="34" charset="-128"/>
              <a:ea typeface="Yu Gothic" panose="020B0400000000000000" pitchFamily="34" charset="-128"/>
            </a:endParaRPr>
          </a:p>
          <a:p>
            <a:pPr>
              <a:spcAft>
                <a:spcPts val="400"/>
              </a:spcAft>
            </a:pPr>
            <a:r>
              <a:rPr kumimoji="1" lang="ja-JP" altLang="en-US" sz="1000">
                <a:solidFill>
                  <a:schemeClr val="tx1"/>
                </a:solidFill>
                <a:latin typeface="Yu Gothic" panose="020B0400000000000000" pitchFamily="34" charset="-128"/>
                <a:ea typeface="Yu Gothic" panose="020B0400000000000000" pitchFamily="34" charset="-128"/>
              </a:rPr>
              <a:t>・○○○○○の追加も可能です。ご希望のお客様は、サービス利用料に別途○○万円を加算します</a:t>
            </a:r>
          </a:p>
          <a:p>
            <a:pPr>
              <a:spcAft>
                <a:spcPts val="400"/>
              </a:spcAft>
            </a:pPr>
            <a:r>
              <a:rPr kumimoji="1" lang="ja-JP" altLang="en-US" sz="1000">
                <a:solidFill>
                  <a:schemeClr val="tx1"/>
                </a:solidFill>
                <a:latin typeface="Yu Gothic" panose="020B0400000000000000" pitchFamily="34" charset="-128"/>
                <a:ea typeface="Yu Gothic" panose="020B0400000000000000" pitchFamily="34" charset="-128"/>
              </a:rPr>
              <a:t>・○○の導入、○○のカスタマイズをご希望のお客様には、別途お見積もりを算出します</a:t>
            </a:r>
            <a:endParaRPr kumimoji="1" lang="en-US" altLang="ja-JP" sz="1000" dirty="0">
              <a:solidFill>
                <a:schemeClr val="tx1"/>
              </a:solidFill>
              <a:latin typeface="Yu Gothic" panose="020B0400000000000000" pitchFamily="34" charset="-128"/>
              <a:ea typeface="Yu Gothic" panose="020B0400000000000000" pitchFamily="34" charset="-128"/>
            </a:endParaRPr>
          </a:p>
        </p:txBody>
      </p:sp>
      <p:cxnSp>
        <p:nvCxnSpPr>
          <p:cNvPr id="7" name="直線コネクタ 6">
            <a:extLst>
              <a:ext uri="{FF2B5EF4-FFF2-40B4-BE49-F238E27FC236}">
                <a16:creationId xmlns:a16="http://schemas.microsoft.com/office/drawing/2014/main" id="{6F5CD2C4-8B85-EC40-932C-770359CB097C}"/>
              </a:ext>
            </a:extLst>
          </p:cNvPr>
          <p:cNvCxnSpPr>
            <a:cxnSpLocks/>
          </p:cNvCxnSpPr>
          <p:nvPr/>
        </p:nvCxnSpPr>
        <p:spPr>
          <a:xfrm>
            <a:off x="811581" y="4979865"/>
            <a:ext cx="828283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616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169917C-A4A7-3743-9990-EC088FF08D3A}"/>
              </a:ext>
            </a:extLst>
          </p:cNvPr>
          <p:cNvSpPr>
            <a:spLocks noGrp="1"/>
          </p:cNvSpPr>
          <p:nvPr>
            <p:ph type="title"/>
          </p:nvPr>
        </p:nvSpPr>
        <p:spPr>
          <a:xfrm>
            <a:off x="459560" y="240475"/>
            <a:ext cx="9000000" cy="396000"/>
          </a:xfrm>
        </p:spPr>
        <p:txBody>
          <a:bodyPr/>
          <a:lstStyle/>
          <a:p>
            <a:r>
              <a:rPr lang="ja-JP" altLang="en-US"/>
              <a:t>よくある質問</a:t>
            </a:r>
          </a:p>
        </p:txBody>
      </p:sp>
      <p:sp>
        <p:nvSpPr>
          <p:cNvPr id="7" name="スライド番号プレースホルダー 6">
            <a:extLst>
              <a:ext uri="{FF2B5EF4-FFF2-40B4-BE49-F238E27FC236}">
                <a16:creationId xmlns:a16="http://schemas.microsoft.com/office/drawing/2014/main" id="{82DB934D-DD6E-5047-B64A-87CD5E119687}"/>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10</a:t>
            </a:fld>
            <a:endParaRPr lang="ja-JP" altLang="en-US"/>
          </a:p>
        </p:txBody>
      </p:sp>
      <p:graphicFrame>
        <p:nvGraphicFramePr>
          <p:cNvPr id="4" name="表 5">
            <a:extLst>
              <a:ext uri="{FF2B5EF4-FFF2-40B4-BE49-F238E27FC236}">
                <a16:creationId xmlns:a16="http://schemas.microsoft.com/office/drawing/2014/main" id="{879BC4B8-62A8-E947-8973-7216D4708027}"/>
              </a:ext>
            </a:extLst>
          </p:cNvPr>
          <p:cNvGraphicFramePr>
            <a:graphicFrameLocks noGrp="1"/>
          </p:cNvGraphicFramePr>
          <p:nvPr>
            <p:extLst>
              <p:ext uri="{D42A27DB-BD31-4B8C-83A1-F6EECF244321}">
                <p14:modId xmlns:p14="http://schemas.microsoft.com/office/powerpoint/2010/main" val="3070232549"/>
              </p:ext>
            </p:extLst>
          </p:nvPr>
        </p:nvGraphicFramePr>
        <p:xfrm>
          <a:off x="612000" y="1282200"/>
          <a:ext cx="8847560" cy="4844280"/>
        </p:xfrm>
        <a:graphic>
          <a:graphicData uri="http://schemas.openxmlformats.org/drawingml/2006/table">
            <a:tbl>
              <a:tblPr firstRow="1" bandRow="1">
                <a:tableStyleId>{D7AC3CCA-C797-4891-BE02-D94E43425B78}</a:tableStyleId>
              </a:tblPr>
              <a:tblGrid>
                <a:gridCol w="549738">
                  <a:extLst>
                    <a:ext uri="{9D8B030D-6E8A-4147-A177-3AD203B41FA5}">
                      <a16:colId xmlns:a16="http://schemas.microsoft.com/office/drawing/2014/main" val="1072005550"/>
                    </a:ext>
                  </a:extLst>
                </a:gridCol>
                <a:gridCol w="8297822">
                  <a:extLst>
                    <a:ext uri="{9D8B030D-6E8A-4147-A177-3AD203B41FA5}">
                      <a16:colId xmlns:a16="http://schemas.microsoft.com/office/drawing/2014/main" val="2530335533"/>
                    </a:ext>
                  </a:extLst>
                </a:gridCol>
              </a:tblGrid>
              <a:tr h="484428">
                <a:tc>
                  <a:txBody>
                    <a:bodyPr/>
                    <a:lstStyle/>
                    <a:p>
                      <a:pPr algn="ctr"/>
                      <a:r>
                        <a:rPr kumimoji="1" lang="en-US" altLang="ja-JP" sz="1400" b="1" i="0" dirty="0">
                          <a:latin typeface="Yu Gothic" panose="020B0400000000000000" pitchFamily="34" charset="-128"/>
                          <a:ea typeface="Yu Gothic" panose="020B0400000000000000" pitchFamily="34" charset="-128"/>
                        </a:rPr>
                        <a:t>Q.</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spcAft>
                          <a:spcPts val="200"/>
                        </a:spcAft>
                      </a:pPr>
                      <a:r>
                        <a:rPr kumimoji="1" lang="ja-JP" altLang="en-US" sz="1200" b="1" i="0">
                          <a:solidFill>
                            <a:schemeClr val="tx1"/>
                          </a:solidFill>
                          <a:latin typeface="Yu Gothic" panose="020B0400000000000000" pitchFamily="34" charset="-128"/>
                          <a:ea typeface="Yu Gothic" panose="020B0400000000000000" pitchFamily="34" charset="-128"/>
                        </a:rPr>
                        <a:t>○○サービスの業務範囲はどこまでですか？また業務外はありますか？</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9584202"/>
                  </a:ext>
                </a:extLst>
              </a:tr>
              <a:tr h="484428">
                <a:tc>
                  <a:txBody>
                    <a:bodyPr/>
                    <a:lstStyle/>
                    <a:p>
                      <a:pPr algn="ctr"/>
                      <a:r>
                        <a:rPr kumimoji="1" lang="en-US" altLang="ja-JP" sz="1400" b="1" i="0" dirty="0">
                          <a:latin typeface="Yu Gothic" panose="020B0400000000000000" pitchFamily="34" charset="-128"/>
                          <a:ea typeface="Yu Gothic" panose="020B0400000000000000" pitchFamily="34" charset="-128"/>
                        </a:rPr>
                        <a:t>A.</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質問に対する答えを記入</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7997119"/>
                  </a:ext>
                </a:extLst>
              </a:tr>
              <a:tr h="484428">
                <a:tc>
                  <a:txBody>
                    <a:bodyPr/>
                    <a:lstStyle/>
                    <a:p>
                      <a:pPr algn="ctr"/>
                      <a:r>
                        <a:rPr kumimoji="1" lang="en-US" altLang="ja-JP" sz="1400" b="1" i="0" dirty="0">
                          <a:latin typeface="Yu Gothic" panose="020B0400000000000000" pitchFamily="34" charset="-128"/>
                          <a:ea typeface="Yu Gothic" panose="020B0400000000000000" pitchFamily="34" charset="-128"/>
                        </a:rPr>
                        <a:t>Q.</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どのような業種のクライアントが多いですか？</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63047874"/>
                  </a:ext>
                </a:extLst>
              </a:tr>
              <a:tr h="484428">
                <a:tc>
                  <a:txBody>
                    <a:bodyPr/>
                    <a:lstStyle/>
                    <a:p>
                      <a:pPr algn="ctr"/>
                      <a:r>
                        <a:rPr kumimoji="1" lang="en-US" altLang="ja-JP" sz="1400" b="1" i="0" dirty="0">
                          <a:latin typeface="Yu Gothic" panose="020B0400000000000000" pitchFamily="34" charset="-128"/>
                          <a:ea typeface="Yu Gothic" panose="020B0400000000000000" pitchFamily="34" charset="-128"/>
                        </a:rPr>
                        <a:t>A.</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質問に対する答えを記入</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84544992"/>
                  </a:ext>
                </a:extLst>
              </a:tr>
              <a:tr h="484428">
                <a:tc>
                  <a:txBody>
                    <a:bodyPr/>
                    <a:lstStyle/>
                    <a:p>
                      <a:pPr algn="ctr"/>
                      <a:r>
                        <a:rPr kumimoji="1" lang="en-US" altLang="ja-JP" sz="1400" b="1" i="0" dirty="0">
                          <a:latin typeface="Yu Gothic" panose="020B0400000000000000" pitchFamily="34" charset="-128"/>
                          <a:ea typeface="Yu Gothic" panose="020B0400000000000000" pitchFamily="34" charset="-128"/>
                        </a:rPr>
                        <a:t>Q.</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競合でもサービスは受けられますか？</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76054942"/>
                  </a:ext>
                </a:extLst>
              </a:tr>
              <a:tr h="484428">
                <a:tc>
                  <a:txBody>
                    <a:bodyPr/>
                    <a:lstStyle/>
                    <a:p>
                      <a:pPr algn="ctr"/>
                      <a:r>
                        <a:rPr kumimoji="1" lang="en-US" altLang="ja-JP" sz="1400" b="1" i="0" dirty="0">
                          <a:latin typeface="Yu Gothic" panose="020B0400000000000000" pitchFamily="34" charset="-128"/>
                          <a:ea typeface="Yu Gothic" panose="020B0400000000000000" pitchFamily="34" charset="-128"/>
                        </a:rPr>
                        <a:t>A.</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質問に対する答えを記入</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777247"/>
                  </a:ext>
                </a:extLst>
              </a:tr>
              <a:tr h="4844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dirty="0">
                          <a:latin typeface="Yu Gothic" panose="020B0400000000000000" pitchFamily="34" charset="-128"/>
                          <a:ea typeface="Yu Gothic" panose="020B0400000000000000" pitchFamily="34" charset="-128"/>
                        </a:rPr>
                        <a:t>Q.</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spcAft>
                          <a:spcPts val="200"/>
                        </a:spcAft>
                      </a:pPr>
                      <a:r>
                        <a:rPr kumimoji="1" lang="ja-JP" altLang="en-US" sz="1200" b="1" i="0">
                          <a:solidFill>
                            <a:schemeClr val="tx1"/>
                          </a:solidFill>
                          <a:latin typeface="Yu Gothic" panose="020B0400000000000000" pitchFamily="34" charset="-128"/>
                          <a:ea typeface="Yu Gothic" panose="020B0400000000000000" pitchFamily="34" charset="-128"/>
                        </a:rPr>
                        <a:t>途中で解約する場合はどうなりますか？</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430709240"/>
                  </a:ext>
                </a:extLst>
              </a:tr>
              <a:tr h="4844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dirty="0">
                          <a:latin typeface="Yu Gothic" panose="020B0400000000000000" pitchFamily="34" charset="-128"/>
                          <a:ea typeface="Yu Gothic" panose="020B0400000000000000" pitchFamily="34" charset="-128"/>
                        </a:rPr>
                        <a:t>A.</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質問に対する答えを記入</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4359479"/>
                  </a:ext>
                </a:extLst>
              </a:tr>
              <a:tr h="4844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dirty="0">
                          <a:latin typeface="Yu Gothic" panose="020B0400000000000000" pitchFamily="34" charset="-128"/>
                          <a:ea typeface="Yu Gothic" panose="020B0400000000000000" pitchFamily="34" charset="-128"/>
                        </a:rPr>
                        <a:t>Q.</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運用面でも継続的にサポートを依頼できますか？</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68150820"/>
                  </a:ext>
                </a:extLst>
              </a:tr>
              <a:tr h="4844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dirty="0">
                          <a:latin typeface="Yu Gothic" panose="020B0400000000000000" pitchFamily="34" charset="-128"/>
                          <a:ea typeface="Yu Gothic" panose="020B0400000000000000" pitchFamily="34" charset="-128"/>
                        </a:rPr>
                        <a:t>A.</a:t>
                      </a:r>
                      <a:endParaRPr kumimoji="1" lang="ja-JP" altLang="en-US" sz="1400" b="1" i="0">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200"/>
                        </a:spcAft>
                        <a:buClrTx/>
                        <a:buSzTx/>
                        <a:buFontTx/>
                        <a:buNone/>
                        <a:tabLst/>
                        <a:defRPr/>
                      </a:pPr>
                      <a:r>
                        <a:rPr kumimoji="1" lang="ja-JP" altLang="en-US" sz="1200" b="1" i="0">
                          <a:solidFill>
                            <a:schemeClr val="tx1"/>
                          </a:solidFill>
                          <a:latin typeface="Yu Gothic" panose="020B0400000000000000" pitchFamily="34" charset="-128"/>
                          <a:ea typeface="Yu Gothic" panose="020B0400000000000000" pitchFamily="34" charset="-128"/>
                        </a:rPr>
                        <a:t>質問に対する答えを記入</a:t>
                      </a:r>
                      <a:endParaRPr kumimoji="1" lang="en-US" altLang="ja-JP" sz="1200" b="1" i="0"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4582541"/>
                  </a:ext>
                </a:extLst>
              </a:tr>
            </a:tbl>
          </a:graphicData>
        </a:graphic>
      </p:graphicFrame>
    </p:spTree>
    <p:extLst>
      <p:ext uri="{BB962C8B-B14F-4D97-AF65-F5344CB8AC3E}">
        <p14:creationId xmlns:p14="http://schemas.microsoft.com/office/powerpoint/2010/main" val="2546396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A7716-3847-134E-956B-0ABD8B9DD4D9}"/>
              </a:ext>
            </a:extLst>
          </p:cNvPr>
          <p:cNvSpPr>
            <a:spLocks noGrp="1"/>
          </p:cNvSpPr>
          <p:nvPr>
            <p:ph type="ctrTitle"/>
          </p:nvPr>
        </p:nvSpPr>
        <p:spPr>
          <a:xfrm>
            <a:off x="1251480" y="2665650"/>
            <a:ext cx="7378615" cy="1526700"/>
          </a:xfrm>
        </p:spPr>
        <p:txBody>
          <a:bodyPr/>
          <a:lstStyle/>
          <a:p>
            <a:r>
              <a:rPr lang="ja-JP" altLang="en-US"/>
              <a:t>外部環境</a:t>
            </a:r>
          </a:p>
        </p:txBody>
      </p:sp>
      <p:sp>
        <p:nvSpPr>
          <p:cNvPr id="6" name="スライド番号プレースホルダー 5">
            <a:extLst>
              <a:ext uri="{FF2B5EF4-FFF2-40B4-BE49-F238E27FC236}">
                <a16:creationId xmlns:a16="http://schemas.microsoft.com/office/drawing/2014/main" id="{FE0DC65D-615A-5B47-B5F0-375E4C88917C}"/>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11</a:t>
            </a:fld>
            <a:endParaRPr lang="ja-JP" altLang="en-US"/>
          </a:p>
        </p:txBody>
      </p:sp>
    </p:spTree>
    <p:extLst>
      <p:ext uri="{BB962C8B-B14F-4D97-AF65-F5344CB8AC3E}">
        <p14:creationId xmlns:p14="http://schemas.microsoft.com/office/powerpoint/2010/main" val="194212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プレースホルダー 10">
            <a:extLst>
              <a:ext uri="{FF2B5EF4-FFF2-40B4-BE49-F238E27FC236}">
                <a16:creationId xmlns:a16="http://schemas.microsoft.com/office/drawing/2014/main" id="{A21F2F74-259E-E14A-8769-4E117DAF9990}"/>
              </a:ext>
            </a:extLst>
          </p:cNvPr>
          <p:cNvSpPr>
            <a:spLocks noGrp="1"/>
          </p:cNvSpPr>
          <p:nvPr>
            <p:ph type="body" idx="1"/>
          </p:nvPr>
        </p:nvSpPr>
        <p:spPr>
          <a:xfrm>
            <a:off x="458788" y="1001713"/>
            <a:ext cx="9001125" cy="611187"/>
          </a:xfrm>
        </p:spPr>
        <p:txBody>
          <a:bodyPr/>
          <a:lstStyle/>
          <a:p>
            <a:r>
              <a:rPr lang="en-US" altLang="ja-JP" dirty="0"/>
              <a:t>20XX</a:t>
            </a:r>
            <a:r>
              <a:rPr lang="ja-JP" altLang="en-US"/>
              <a:t>年時点での○○サービスの市場規模です。</a:t>
            </a:r>
            <a:endParaRPr lang="en-US" altLang="ja-JP" dirty="0"/>
          </a:p>
          <a:p>
            <a:r>
              <a:rPr lang="ja-JP" altLang="en-US"/>
              <a:t>今後は○○○の拡大、○○○の縮小が予想されます。</a:t>
            </a:r>
            <a:endParaRPr lang="en-US" altLang="ja-JP" dirty="0"/>
          </a:p>
        </p:txBody>
      </p:sp>
      <p:sp>
        <p:nvSpPr>
          <p:cNvPr id="9" name="スライド番号プレースホルダー 8">
            <a:extLst>
              <a:ext uri="{FF2B5EF4-FFF2-40B4-BE49-F238E27FC236}">
                <a16:creationId xmlns:a16="http://schemas.microsoft.com/office/drawing/2014/main" id="{6BDE30D5-4457-EA42-AD9B-2F54E07DBD17}"/>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12</a:t>
            </a:fld>
            <a:endParaRPr lang="ja-JP" altLang="en-US"/>
          </a:p>
        </p:txBody>
      </p:sp>
      <p:sp>
        <p:nvSpPr>
          <p:cNvPr id="3" name="タイトル 2">
            <a:extLst>
              <a:ext uri="{FF2B5EF4-FFF2-40B4-BE49-F238E27FC236}">
                <a16:creationId xmlns:a16="http://schemas.microsoft.com/office/drawing/2014/main" id="{86F926F6-9282-3149-8E56-D80324B8772A}"/>
              </a:ext>
            </a:extLst>
          </p:cNvPr>
          <p:cNvSpPr>
            <a:spLocks noGrp="1"/>
          </p:cNvSpPr>
          <p:nvPr>
            <p:ph type="title"/>
          </p:nvPr>
        </p:nvSpPr>
        <p:spPr>
          <a:xfrm>
            <a:off x="459560" y="240475"/>
            <a:ext cx="9000000" cy="396000"/>
          </a:xfrm>
        </p:spPr>
        <p:txBody>
          <a:bodyPr/>
          <a:lstStyle/>
          <a:p>
            <a:r>
              <a:rPr lang="ja-JP" altLang="en-US"/>
              <a:t>市場規模</a:t>
            </a:r>
          </a:p>
        </p:txBody>
      </p:sp>
      <p:sp>
        <p:nvSpPr>
          <p:cNvPr id="4" name="Google Shape;553;p15">
            <a:extLst>
              <a:ext uri="{FF2B5EF4-FFF2-40B4-BE49-F238E27FC236}">
                <a16:creationId xmlns:a16="http://schemas.microsoft.com/office/drawing/2014/main" id="{A60A1D8A-47C2-C546-A709-D523A53055DA}"/>
              </a:ext>
            </a:extLst>
          </p:cNvPr>
          <p:cNvSpPr/>
          <p:nvPr/>
        </p:nvSpPr>
        <p:spPr>
          <a:xfrm>
            <a:off x="1346844" y="2057400"/>
            <a:ext cx="7200000" cy="3340298"/>
          </a:xfrm>
          <a:prstGeom prst="rect">
            <a:avLst/>
          </a:prstGeom>
          <a:solidFill>
            <a:schemeClr val="bg1">
              <a:lumMod val="95000"/>
            </a:schemeClr>
          </a:solidFill>
          <a:ln w="19050" cap="flat" cmpd="sng">
            <a:noFill/>
            <a:prstDash val="solid"/>
            <a:round/>
            <a:headEnd type="none" w="sm" len="sm"/>
            <a:tailEnd type="none" w="sm" len="sm"/>
          </a:ln>
        </p:spPr>
        <p:txBody>
          <a:bodyPr spcFirstLastPara="1" wrap="square" lIns="180000" tIns="108000" rIns="180000" bIns="108000" anchor="t" anchorCtr="0">
            <a:normAutofit/>
          </a:bodyPr>
          <a:lstStyle/>
          <a:p>
            <a:pPr marR="0" lvl="0" indent="0" algn="r" rtl="0">
              <a:spcBef>
                <a:spcPts val="0"/>
              </a:spcBef>
              <a:spcAft>
                <a:spcPts val="400"/>
              </a:spcAft>
              <a:buClr>
                <a:srgbClr val="000000"/>
              </a:buClr>
              <a:buSzPts val="1400"/>
              <a:buFont typeface="Arial"/>
              <a:buNone/>
            </a:pPr>
            <a:r>
              <a:rPr lang="ja-JP" altLang="en-US" b="1" spc="100">
                <a:solidFill>
                  <a:schemeClr val="dk1"/>
                </a:solidFill>
                <a:latin typeface="Yu Gothic" panose="020B0400000000000000" pitchFamily="34" charset="-128"/>
                <a:ea typeface="Yu Gothic" panose="020B0400000000000000" pitchFamily="34" charset="-128"/>
              </a:rPr>
              <a:t>○○市場の総規模</a:t>
            </a:r>
            <a:endParaRPr lang="en-US" altLang="ja-JP" b="1" spc="100" dirty="0">
              <a:solidFill>
                <a:schemeClr val="dk1"/>
              </a:solidFill>
              <a:latin typeface="Yu Gothic" panose="020B0400000000000000" pitchFamily="34" charset="-128"/>
              <a:ea typeface="Yu Gothic" panose="020B0400000000000000" pitchFamily="34" charset="-128"/>
            </a:endParaRPr>
          </a:p>
          <a:p>
            <a:pPr algn="r">
              <a:spcAft>
                <a:spcPts val="400"/>
              </a:spcAft>
              <a:buSzPts val="1400"/>
            </a:pPr>
            <a:r>
              <a:rPr lang="ja-JP" altLang="en-US" sz="1200" b="1" spc="100">
                <a:solidFill>
                  <a:schemeClr val="dk1"/>
                </a:solidFill>
                <a:latin typeface="Yu Gothic" panose="020B0400000000000000" pitchFamily="34" charset="-128"/>
                <a:ea typeface="Yu Gothic" panose="020B0400000000000000" pitchFamily="34" charset="-128"/>
              </a:rPr>
              <a:t>国内の企業○社</a:t>
            </a:r>
            <a:r>
              <a:rPr lang="en-US" altLang="ja-JP" sz="1200" b="1" spc="100" dirty="0">
                <a:solidFill>
                  <a:schemeClr val="dk1"/>
                </a:solidFill>
                <a:latin typeface="Yu Gothic" panose="020B0400000000000000" pitchFamily="34" charset="-128"/>
                <a:ea typeface="Yu Gothic" panose="020B0400000000000000" pitchFamily="34" charset="-128"/>
              </a:rPr>
              <a:t>/</a:t>
            </a:r>
            <a:r>
              <a:rPr lang="ja-JP" altLang="en-US" sz="1200" b="1" spc="100">
                <a:solidFill>
                  <a:schemeClr val="dk1"/>
                </a:solidFill>
                <a:latin typeface="Yu Gothic" panose="020B0400000000000000" pitchFamily="34" charset="-128"/>
                <a:ea typeface="Yu Gothic" panose="020B0400000000000000" pitchFamily="34" charset="-128"/>
              </a:rPr>
              <a:t>○○円</a:t>
            </a:r>
            <a:endParaRPr lang="en-US" altLang="ja-JP" sz="1200" b="1" spc="100" dirty="0">
              <a:solidFill>
                <a:schemeClr val="dk1"/>
              </a:solidFill>
              <a:latin typeface="Yu Gothic" panose="020B0400000000000000" pitchFamily="34" charset="-128"/>
              <a:ea typeface="Yu Gothic" panose="020B0400000000000000" pitchFamily="34" charset="-128"/>
            </a:endParaRPr>
          </a:p>
          <a:p>
            <a:pPr marR="0" lvl="0" indent="0" algn="r" rtl="0">
              <a:spcBef>
                <a:spcPts val="0"/>
              </a:spcBef>
              <a:spcAft>
                <a:spcPts val="400"/>
              </a:spcAft>
              <a:buClr>
                <a:srgbClr val="000000"/>
              </a:buClr>
              <a:buSzPts val="1400"/>
              <a:buFont typeface="Arial"/>
              <a:buNone/>
            </a:pPr>
            <a:r>
              <a:rPr lang="en-US" altLang="ja-JP" sz="1050" b="1" spc="100" dirty="0">
                <a:solidFill>
                  <a:schemeClr val="dk1"/>
                </a:solidFill>
                <a:latin typeface="Yu Gothic" panose="020B0400000000000000" pitchFamily="34" charset="-128"/>
                <a:ea typeface="Yu Gothic" panose="020B0400000000000000" pitchFamily="34" charset="-128"/>
              </a:rPr>
              <a:t>※1</a:t>
            </a:r>
          </a:p>
        </p:txBody>
      </p:sp>
      <p:sp>
        <p:nvSpPr>
          <p:cNvPr id="5" name="Google Shape;554;p15">
            <a:extLst>
              <a:ext uri="{FF2B5EF4-FFF2-40B4-BE49-F238E27FC236}">
                <a16:creationId xmlns:a16="http://schemas.microsoft.com/office/drawing/2014/main" id="{DEB20D14-0932-C54B-B465-013C228F0502}"/>
              </a:ext>
            </a:extLst>
          </p:cNvPr>
          <p:cNvSpPr/>
          <p:nvPr/>
        </p:nvSpPr>
        <p:spPr>
          <a:xfrm>
            <a:off x="1346844" y="3170832"/>
            <a:ext cx="5400000" cy="2226865"/>
          </a:xfrm>
          <a:prstGeom prst="rect">
            <a:avLst/>
          </a:prstGeom>
          <a:solidFill>
            <a:schemeClr val="bg1">
              <a:lumMod val="85000"/>
            </a:schemeClr>
          </a:solidFill>
          <a:ln w="19050" cap="flat" cmpd="sng">
            <a:noFill/>
            <a:prstDash val="solid"/>
            <a:round/>
            <a:headEnd type="none" w="sm" len="sm"/>
            <a:tailEnd type="none" w="sm" len="sm"/>
          </a:ln>
        </p:spPr>
        <p:txBody>
          <a:bodyPr spcFirstLastPara="1" wrap="square" lIns="180000" tIns="108000" rIns="180000" bIns="108000" anchor="t" anchorCtr="0">
            <a:normAutofit/>
          </a:bodyPr>
          <a:lstStyle/>
          <a:p>
            <a:pPr algn="r">
              <a:spcAft>
                <a:spcPts val="400"/>
              </a:spcAft>
              <a:buSzPts val="1400"/>
            </a:pPr>
            <a:r>
              <a:rPr lang="ja-JP" altLang="en-US" b="1" spc="100">
                <a:solidFill>
                  <a:schemeClr val="dk1"/>
                </a:solidFill>
                <a:latin typeface="Yu Gothic" panose="020B0400000000000000" pitchFamily="34" charset="-128"/>
                <a:ea typeface="Yu Gothic" panose="020B0400000000000000" pitchFamily="34" charset="-128"/>
              </a:rPr>
              <a:t>当社ターゲットに限定した市場規模</a:t>
            </a:r>
            <a:endParaRPr lang="en-US" altLang="ja-JP" b="1" spc="100" dirty="0">
              <a:solidFill>
                <a:schemeClr val="dk1"/>
              </a:solidFill>
              <a:latin typeface="Yu Gothic" panose="020B0400000000000000" pitchFamily="34" charset="-128"/>
              <a:ea typeface="Yu Gothic" panose="020B0400000000000000" pitchFamily="34" charset="-128"/>
            </a:endParaRPr>
          </a:p>
          <a:p>
            <a:pPr algn="r">
              <a:spcAft>
                <a:spcPts val="400"/>
              </a:spcAft>
              <a:buSzPts val="1400"/>
            </a:pPr>
            <a:r>
              <a:rPr lang="ja-JP" altLang="en-US" sz="1200" b="1" spc="100">
                <a:solidFill>
                  <a:schemeClr val="dk1"/>
                </a:solidFill>
                <a:latin typeface="Yu Gothic" panose="020B0400000000000000" pitchFamily="34" charset="-128"/>
                <a:ea typeface="Yu Gothic" panose="020B0400000000000000" pitchFamily="34" charset="-128"/>
              </a:rPr>
              <a:t>国内の従業員</a:t>
            </a:r>
            <a:r>
              <a:rPr lang="en-US" altLang="ja-JP" sz="1200" b="1" spc="100" dirty="0">
                <a:solidFill>
                  <a:schemeClr val="dk1"/>
                </a:solidFill>
                <a:latin typeface="Yu Gothic" panose="020B0400000000000000" pitchFamily="34" charset="-128"/>
                <a:ea typeface="Yu Gothic" panose="020B0400000000000000" pitchFamily="34" charset="-128"/>
              </a:rPr>
              <a:t>1,000</a:t>
            </a:r>
            <a:r>
              <a:rPr lang="ja-JP" altLang="en-US" sz="1200" b="1" spc="100">
                <a:solidFill>
                  <a:schemeClr val="dk1"/>
                </a:solidFill>
                <a:latin typeface="Yu Gothic" panose="020B0400000000000000" pitchFamily="34" charset="-128"/>
                <a:ea typeface="Yu Gothic" panose="020B0400000000000000" pitchFamily="34" charset="-128"/>
              </a:rPr>
              <a:t>名未満企業</a:t>
            </a:r>
            <a:r>
              <a:rPr lang="en-US" altLang="ja-JP" sz="1200" b="1" spc="100" dirty="0">
                <a:solidFill>
                  <a:schemeClr val="dk1"/>
                </a:solidFill>
                <a:latin typeface="Yu Gothic" panose="020B0400000000000000" pitchFamily="34" charset="-128"/>
                <a:ea typeface="Yu Gothic" panose="020B0400000000000000" pitchFamily="34" charset="-128"/>
              </a:rPr>
              <a:t> </a:t>
            </a:r>
            <a:r>
              <a:rPr lang="ja-JP" altLang="en-US" sz="1200" b="1" spc="100">
                <a:solidFill>
                  <a:schemeClr val="dk1"/>
                </a:solidFill>
                <a:latin typeface="Yu Gothic" panose="020B0400000000000000" pitchFamily="34" charset="-128"/>
                <a:ea typeface="Yu Gothic" panose="020B0400000000000000" pitchFamily="34" charset="-128"/>
              </a:rPr>
              <a:t>○○社</a:t>
            </a:r>
            <a:r>
              <a:rPr lang="en-US" altLang="ja-JP" sz="1200" b="1" spc="100" dirty="0">
                <a:solidFill>
                  <a:schemeClr val="dk1"/>
                </a:solidFill>
                <a:latin typeface="Yu Gothic" panose="020B0400000000000000" pitchFamily="34" charset="-128"/>
                <a:ea typeface="Yu Gothic" panose="020B0400000000000000" pitchFamily="34" charset="-128"/>
              </a:rPr>
              <a:t>/</a:t>
            </a:r>
            <a:r>
              <a:rPr lang="ja-JP" altLang="en-US" sz="1200" b="1" spc="100">
                <a:solidFill>
                  <a:schemeClr val="dk1"/>
                </a:solidFill>
                <a:latin typeface="Yu Gothic" panose="020B0400000000000000" pitchFamily="34" charset="-128"/>
                <a:ea typeface="Yu Gothic" panose="020B0400000000000000" pitchFamily="34" charset="-128"/>
              </a:rPr>
              <a:t>○○円</a:t>
            </a:r>
            <a:endParaRPr lang="en-US" altLang="ja-JP" sz="1200" b="1" spc="100" dirty="0">
              <a:solidFill>
                <a:schemeClr val="dk1"/>
              </a:solidFill>
              <a:latin typeface="Yu Gothic" panose="020B0400000000000000" pitchFamily="34" charset="-128"/>
              <a:ea typeface="Yu Gothic" panose="020B0400000000000000" pitchFamily="34" charset="-128"/>
            </a:endParaRPr>
          </a:p>
          <a:p>
            <a:pPr algn="r">
              <a:spcAft>
                <a:spcPts val="400"/>
              </a:spcAft>
              <a:buSzPts val="1400"/>
            </a:pPr>
            <a:r>
              <a:rPr lang="en-US" altLang="ja-JP" sz="1050" b="1" spc="100" dirty="0">
                <a:solidFill>
                  <a:schemeClr val="dk1"/>
                </a:solidFill>
                <a:latin typeface="Yu Gothic" panose="020B0400000000000000" pitchFamily="34" charset="-128"/>
                <a:ea typeface="Yu Gothic" panose="020B0400000000000000" pitchFamily="34" charset="-128"/>
              </a:rPr>
              <a:t>※2</a:t>
            </a:r>
          </a:p>
        </p:txBody>
      </p:sp>
      <p:sp>
        <p:nvSpPr>
          <p:cNvPr id="6" name="Google Shape;555;p15">
            <a:extLst>
              <a:ext uri="{FF2B5EF4-FFF2-40B4-BE49-F238E27FC236}">
                <a16:creationId xmlns:a16="http://schemas.microsoft.com/office/drawing/2014/main" id="{866C48A6-E129-674E-9F1F-7B0772987E7C}"/>
              </a:ext>
            </a:extLst>
          </p:cNvPr>
          <p:cNvSpPr/>
          <p:nvPr/>
        </p:nvSpPr>
        <p:spPr>
          <a:xfrm>
            <a:off x="1346844" y="4411514"/>
            <a:ext cx="2880000" cy="986183"/>
          </a:xfrm>
          <a:prstGeom prst="rect">
            <a:avLst/>
          </a:prstGeom>
          <a:solidFill>
            <a:schemeClr val="bg1">
              <a:lumMod val="75000"/>
            </a:schemeClr>
          </a:solidFill>
          <a:ln w="19050" cap="flat" cmpd="sng">
            <a:noFill/>
            <a:prstDash val="solid"/>
            <a:round/>
            <a:headEnd type="none" w="sm" len="sm"/>
            <a:tailEnd type="none" w="sm" len="sm"/>
          </a:ln>
        </p:spPr>
        <p:txBody>
          <a:bodyPr spcFirstLastPara="1" wrap="square" lIns="180000" tIns="108000" rIns="180000" bIns="108000" anchor="t" anchorCtr="0">
            <a:normAutofit/>
          </a:bodyPr>
          <a:lstStyle/>
          <a:p>
            <a:pPr marR="0" lvl="0" indent="0" algn="r" rtl="0">
              <a:spcBef>
                <a:spcPts val="0"/>
              </a:spcBef>
              <a:spcAft>
                <a:spcPts val="400"/>
              </a:spcAft>
              <a:buClr>
                <a:srgbClr val="000000"/>
              </a:buClr>
              <a:buSzPts val="1400"/>
              <a:buFont typeface="Arial"/>
              <a:buNone/>
            </a:pPr>
            <a:r>
              <a:rPr lang="en-US" altLang="ja-JP" b="1" spc="100" dirty="0">
                <a:solidFill>
                  <a:schemeClr val="dk1"/>
                </a:solidFill>
                <a:latin typeface="Yu Gothic" panose="020B0400000000000000" pitchFamily="34" charset="-128"/>
                <a:ea typeface="Yu Gothic" panose="020B0400000000000000" pitchFamily="34" charset="-128"/>
              </a:rPr>
              <a:t>20XX</a:t>
            </a:r>
            <a:r>
              <a:rPr lang="ja-JP" altLang="en-US" b="1" spc="100">
                <a:solidFill>
                  <a:schemeClr val="dk1"/>
                </a:solidFill>
                <a:latin typeface="Yu Gothic" panose="020B0400000000000000" pitchFamily="34" charset="-128"/>
                <a:ea typeface="Yu Gothic" panose="020B0400000000000000" pitchFamily="34" charset="-128"/>
              </a:rPr>
              <a:t>の獲得目標</a:t>
            </a:r>
            <a:endParaRPr lang="en-US" altLang="ja-JP" b="1" spc="100" dirty="0">
              <a:solidFill>
                <a:schemeClr val="dk1"/>
              </a:solidFill>
              <a:latin typeface="Yu Gothic" panose="020B0400000000000000" pitchFamily="34" charset="-128"/>
              <a:ea typeface="Yu Gothic" panose="020B0400000000000000" pitchFamily="34" charset="-128"/>
            </a:endParaRPr>
          </a:p>
          <a:p>
            <a:pPr marR="0" lvl="0" indent="0" algn="r" rtl="0">
              <a:spcBef>
                <a:spcPts val="0"/>
              </a:spcBef>
              <a:spcAft>
                <a:spcPts val="400"/>
              </a:spcAft>
              <a:buClr>
                <a:srgbClr val="000000"/>
              </a:buClr>
              <a:buSzPts val="1400"/>
              <a:buFont typeface="Arial"/>
              <a:buNone/>
            </a:pPr>
            <a:r>
              <a:rPr lang="ja-JP" altLang="en-US" sz="1200" b="1" u="none" strike="noStrike" cap="none" spc="100">
                <a:solidFill>
                  <a:schemeClr val="dk1"/>
                </a:solidFill>
                <a:latin typeface="Yu Gothic" panose="020B0400000000000000" pitchFamily="34" charset="-128"/>
                <a:ea typeface="Yu Gothic" panose="020B0400000000000000" pitchFamily="34" charset="-128"/>
                <a:sym typeface="Arial"/>
              </a:rPr>
              <a:t>○社</a:t>
            </a:r>
            <a:r>
              <a:rPr lang="en-US" altLang="ja-JP" sz="1200" b="1" u="none" strike="noStrike" cap="none" spc="100" dirty="0">
                <a:solidFill>
                  <a:schemeClr val="dk1"/>
                </a:solidFill>
                <a:latin typeface="Yu Gothic" panose="020B0400000000000000" pitchFamily="34" charset="-128"/>
                <a:ea typeface="Yu Gothic" panose="020B0400000000000000" pitchFamily="34" charset="-128"/>
                <a:sym typeface="Arial"/>
              </a:rPr>
              <a:t>/</a:t>
            </a:r>
            <a:r>
              <a:rPr lang="ja-JP" altLang="en-US" sz="1200" b="1" spc="100">
                <a:solidFill>
                  <a:schemeClr val="dk1"/>
                </a:solidFill>
                <a:latin typeface="Yu Gothic" panose="020B0400000000000000" pitchFamily="34" charset="-128"/>
                <a:ea typeface="Yu Gothic" panose="020B0400000000000000" pitchFamily="34" charset="-128"/>
              </a:rPr>
              <a:t>○円</a:t>
            </a:r>
            <a:endParaRPr lang="en-US" altLang="ja-JP" sz="1200" b="1" spc="100" dirty="0">
              <a:solidFill>
                <a:schemeClr val="dk1"/>
              </a:solidFill>
              <a:latin typeface="Yu Gothic" panose="020B0400000000000000" pitchFamily="34" charset="-128"/>
              <a:ea typeface="Yu Gothic" panose="020B0400000000000000" pitchFamily="34" charset="-128"/>
            </a:endParaRPr>
          </a:p>
          <a:p>
            <a:pPr marR="0" lvl="0" indent="0" algn="r" rtl="0">
              <a:spcBef>
                <a:spcPts val="0"/>
              </a:spcBef>
              <a:spcAft>
                <a:spcPts val="400"/>
              </a:spcAft>
              <a:buClr>
                <a:srgbClr val="000000"/>
              </a:buClr>
              <a:buSzPts val="1400"/>
              <a:buFont typeface="Arial"/>
              <a:buNone/>
            </a:pPr>
            <a:r>
              <a:rPr lang="en-US" altLang="ja-JP" sz="1050" b="1" spc="100" dirty="0">
                <a:solidFill>
                  <a:schemeClr val="dk1"/>
                </a:solidFill>
                <a:latin typeface="Yu Gothic" panose="020B0400000000000000" pitchFamily="34" charset="-128"/>
                <a:ea typeface="Yu Gothic" panose="020B0400000000000000" pitchFamily="34" charset="-128"/>
              </a:rPr>
              <a:t>※3</a:t>
            </a:r>
            <a:endParaRPr sz="1050" b="1" u="none" strike="noStrike" cap="none" spc="100" dirty="0">
              <a:solidFill>
                <a:schemeClr val="dk1"/>
              </a:solidFill>
              <a:latin typeface="Yu Gothic" panose="020B0400000000000000" pitchFamily="34" charset="-128"/>
              <a:ea typeface="Yu Gothic" panose="020B0400000000000000" pitchFamily="34" charset="-128"/>
              <a:sym typeface="Arial"/>
            </a:endParaRPr>
          </a:p>
        </p:txBody>
      </p:sp>
      <p:sp>
        <p:nvSpPr>
          <p:cNvPr id="10" name="Google Shape;552;p15">
            <a:extLst>
              <a:ext uri="{FF2B5EF4-FFF2-40B4-BE49-F238E27FC236}">
                <a16:creationId xmlns:a16="http://schemas.microsoft.com/office/drawing/2014/main" id="{C4CF6424-D201-694F-9306-C14631708025}"/>
              </a:ext>
            </a:extLst>
          </p:cNvPr>
          <p:cNvSpPr txBox="1"/>
          <p:nvPr/>
        </p:nvSpPr>
        <p:spPr>
          <a:xfrm>
            <a:off x="1353000" y="5571181"/>
            <a:ext cx="7200000" cy="711339"/>
          </a:xfrm>
          <a:prstGeom prst="rect">
            <a:avLst/>
          </a:prstGeom>
          <a:noFill/>
          <a:ln>
            <a:noFill/>
          </a:ln>
        </p:spPr>
        <p:txBody>
          <a:bodyPr spcFirstLastPara="1" wrap="square" lIns="36000" tIns="36000" rIns="36000" bIns="36000" anchor="t" anchorCtr="0">
            <a:spAutoFit/>
          </a:bodyPr>
          <a:lstStyle/>
          <a:p>
            <a:pPr marR="0" lvl="0" indent="0" rtl="0">
              <a:lnSpc>
                <a:spcPct val="100000"/>
              </a:lnSpc>
              <a:spcBef>
                <a:spcPts val="0"/>
              </a:spcBef>
              <a:spcAft>
                <a:spcPts val="400"/>
              </a:spcAft>
              <a:buClr>
                <a:srgbClr val="000000"/>
              </a:buClr>
              <a:buSzPts val="1400"/>
              <a:buFont typeface="Arial"/>
              <a:buNone/>
            </a:pPr>
            <a:r>
              <a:rPr lang="en-US" altLang="ja-JP" sz="1000" dirty="0">
                <a:solidFill>
                  <a:schemeClr val="tx1"/>
                </a:solidFill>
                <a:latin typeface="Yu Gothic" panose="020B0400000000000000" pitchFamily="34" charset="-128"/>
                <a:ea typeface="Yu Gothic" panose="020B0400000000000000" pitchFamily="34" charset="-128"/>
              </a:rPr>
              <a:t>※1</a:t>
            </a:r>
            <a:r>
              <a:rPr lang="ja-JP" altLang="en-US" sz="1000">
                <a:solidFill>
                  <a:schemeClr val="tx1"/>
                </a:solidFill>
                <a:latin typeface="Yu Gothic" panose="020B0400000000000000" pitchFamily="34" charset="-128"/>
                <a:ea typeface="Yu Gothic" panose="020B0400000000000000" pitchFamily="34" charset="-128"/>
              </a:rPr>
              <a:t> </a:t>
            </a: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〇〇〇〇〇〇〇〇〇〇〇〇〇〇〇〇〇〇〇〇（資料名）</a:t>
            </a: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より参照</a:t>
            </a:r>
            <a:endParaRPr lang="en-US" altLang="ja-JP" sz="1000" dirty="0">
              <a:solidFill>
                <a:schemeClr val="tx1"/>
              </a:solidFill>
              <a:latin typeface="Yu Gothic" panose="020B0400000000000000" pitchFamily="34" charset="-128"/>
              <a:ea typeface="Yu Gothic" panose="020B0400000000000000" pitchFamily="34" charset="-128"/>
            </a:endParaRPr>
          </a:p>
          <a:p>
            <a:pPr marR="0" lvl="0" indent="0" rtl="0">
              <a:lnSpc>
                <a:spcPct val="100000"/>
              </a:lnSpc>
              <a:spcBef>
                <a:spcPts val="0"/>
              </a:spcBef>
              <a:spcAft>
                <a:spcPts val="400"/>
              </a:spcAft>
              <a:buClr>
                <a:srgbClr val="000000"/>
              </a:buClr>
              <a:buSzPts val="1400"/>
              <a:buFont typeface="Arial"/>
              <a:buNone/>
            </a:pPr>
            <a:r>
              <a:rPr lang="en-US" altLang="ja-JP" sz="1000" u="none" strike="noStrike" cap="none" dirty="0">
                <a:solidFill>
                  <a:schemeClr val="tx1"/>
                </a:solidFill>
                <a:latin typeface="Yu Gothic" panose="020B0400000000000000" pitchFamily="34" charset="-128"/>
                <a:ea typeface="Yu Gothic" panose="020B0400000000000000" pitchFamily="34" charset="-128"/>
                <a:sym typeface="Arial"/>
              </a:rPr>
              <a:t>※2 </a:t>
            </a: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〇〇〇〇〇〇〇〇〇〇〇〇〇〇〇〇〇〇〇〇〇〇〇〇〇〇（資料名）</a:t>
            </a: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より当社独自に推計</a:t>
            </a:r>
            <a:endParaRPr lang="en-US" altLang="ja-JP" sz="1000" dirty="0">
              <a:solidFill>
                <a:schemeClr val="tx1"/>
              </a:solidFill>
              <a:latin typeface="Yu Gothic" panose="020B0400000000000000" pitchFamily="34" charset="-128"/>
              <a:ea typeface="Yu Gothic" panose="020B0400000000000000" pitchFamily="34" charset="-128"/>
            </a:endParaRPr>
          </a:p>
          <a:p>
            <a:pPr>
              <a:spcAft>
                <a:spcPts val="400"/>
              </a:spcAft>
              <a:buSzPts val="1400"/>
            </a:pPr>
            <a:r>
              <a:rPr lang="en-US" altLang="ja-JP" sz="1000" u="none" strike="noStrike" cap="none" dirty="0">
                <a:solidFill>
                  <a:schemeClr val="tx1"/>
                </a:solidFill>
                <a:latin typeface="Yu Gothic" panose="020B0400000000000000" pitchFamily="34" charset="-128"/>
                <a:ea typeface="Yu Gothic" panose="020B0400000000000000" pitchFamily="34" charset="-128"/>
                <a:sym typeface="Arial"/>
              </a:rPr>
              <a:t>※3</a:t>
            </a:r>
            <a:r>
              <a:rPr lang="ja-JP" altLang="en-US" sz="1000">
                <a:solidFill>
                  <a:schemeClr val="tx1"/>
                </a:solidFill>
                <a:latin typeface="Yu Gothic" panose="020B0400000000000000" pitchFamily="34" charset="-128"/>
                <a:ea typeface="Yu Gothic" panose="020B0400000000000000" pitchFamily="34" charset="-128"/>
              </a:rPr>
              <a:t>  </a:t>
            </a:r>
            <a:r>
              <a:rPr lang="en-US" altLang="ja-JP" sz="1000" u="none" strike="noStrike" cap="none" dirty="0">
                <a:solidFill>
                  <a:schemeClr val="tx1"/>
                </a:solidFill>
                <a:latin typeface="Yu Gothic" panose="020B0400000000000000" pitchFamily="34" charset="-128"/>
                <a:ea typeface="Yu Gothic" panose="020B0400000000000000" pitchFamily="34" charset="-128"/>
                <a:sym typeface="Arial"/>
              </a:rPr>
              <a:t>20XX</a:t>
            </a:r>
            <a:r>
              <a:rPr lang="ja-JP" altLang="en-US" sz="1000" u="none" strike="noStrike" cap="none">
                <a:solidFill>
                  <a:schemeClr val="tx1"/>
                </a:solidFill>
                <a:latin typeface="Yu Gothic" panose="020B0400000000000000" pitchFamily="34" charset="-128"/>
                <a:ea typeface="Yu Gothic" panose="020B0400000000000000" pitchFamily="34" charset="-128"/>
                <a:sym typeface="Arial"/>
              </a:rPr>
              <a:t>年度実績</a:t>
            </a:r>
          </a:p>
        </p:txBody>
      </p:sp>
    </p:spTree>
    <p:extLst>
      <p:ext uri="{BB962C8B-B14F-4D97-AF65-F5344CB8AC3E}">
        <p14:creationId xmlns:p14="http://schemas.microsoft.com/office/powerpoint/2010/main" val="4122491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BA8C0620-CECD-8249-98F7-EDA823F32710}"/>
              </a:ext>
            </a:extLst>
          </p:cNvPr>
          <p:cNvSpPr>
            <a:spLocks noGrp="1"/>
          </p:cNvSpPr>
          <p:nvPr>
            <p:ph type="body" idx="1"/>
          </p:nvPr>
        </p:nvSpPr>
        <p:spPr>
          <a:xfrm>
            <a:off x="458788" y="1001713"/>
            <a:ext cx="9001125" cy="611187"/>
          </a:xfrm>
        </p:spPr>
        <p:txBody>
          <a:bodyPr/>
          <a:lstStyle/>
          <a:p>
            <a:r>
              <a:rPr lang="ja-JP" altLang="en-US"/>
              <a:t>○○業界の市場規模は</a:t>
            </a:r>
            <a:r>
              <a:rPr lang="en-US" altLang="ja-JP" dirty="0"/>
              <a:t>20XX</a:t>
            </a:r>
            <a:r>
              <a:rPr lang="ja-JP" altLang="en-US"/>
              <a:t>年の調査によると○○という結果がでています。</a:t>
            </a:r>
            <a:endParaRPr lang="en-US" altLang="ja-JP" dirty="0"/>
          </a:p>
          <a:p>
            <a:r>
              <a:rPr lang="ja-JP" altLang="en-US"/>
              <a:t>今後は○○○○○○が想定されます。</a:t>
            </a:r>
            <a:endParaRPr lang="en-US" altLang="ja-JP" dirty="0"/>
          </a:p>
        </p:txBody>
      </p:sp>
      <p:sp>
        <p:nvSpPr>
          <p:cNvPr id="19" name="スライド番号プレースホルダー 18">
            <a:extLst>
              <a:ext uri="{FF2B5EF4-FFF2-40B4-BE49-F238E27FC236}">
                <a16:creationId xmlns:a16="http://schemas.microsoft.com/office/drawing/2014/main" id="{C598FE73-4307-674F-802B-AB3AA329852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13</a:t>
            </a:fld>
            <a:endParaRPr lang="ja-JP" altLang="en-US"/>
          </a:p>
        </p:txBody>
      </p:sp>
      <p:sp>
        <p:nvSpPr>
          <p:cNvPr id="2" name="タイトル 1">
            <a:extLst>
              <a:ext uri="{FF2B5EF4-FFF2-40B4-BE49-F238E27FC236}">
                <a16:creationId xmlns:a16="http://schemas.microsoft.com/office/drawing/2014/main" id="{247498FA-0A9D-8F4A-A9AE-D22F1BAEB1EB}"/>
              </a:ext>
            </a:extLst>
          </p:cNvPr>
          <p:cNvSpPr>
            <a:spLocks noGrp="1"/>
          </p:cNvSpPr>
          <p:nvPr>
            <p:ph type="title"/>
          </p:nvPr>
        </p:nvSpPr>
        <p:spPr>
          <a:xfrm>
            <a:off x="459560" y="240475"/>
            <a:ext cx="9000000" cy="396000"/>
          </a:xfrm>
        </p:spPr>
        <p:txBody>
          <a:bodyPr/>
          <a:lstStyle/>
          <a:p>
            <a:r>
              <a:rPr lang="ja-JP" altLang="en-US"/>
              <a:t>市場規模の推移</a:t>
            </a:r>
          </a:p>
        </p:txBody>
      </p:sp>
      <p:sp>
        <p:nvSpPr>
          <p:cNvPr id="4" name="正方形/長方形 3">
            <a:extLst>
              <a:ext uri="{FF2B5EF4-FFF2-40B4-BE49-F238E27FC236}">
                <a16:creationId xmlns:a16="http://schemas.microsoft.com/office/drawing/2014/main" id="{5CC6FBB9-9A75-3840-B162-ECA651C2A2E8}"/>
              </a:ext>
            </a:extLst>
          </p:cNvPr>
          <p:cNvSpPr/>
          <p:nvPr/>
        </p:nvSpPr>
        <p:spPr>
          <a:xfrm>
            <a:off x="459560" y="1828800"/>
            <a:ext cx="9000000" cy="399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51999" tIns="251999" rIns="251999" bIns="251999" rtlCol="0" anchor="t"/>
          <a:lstStyle/>
          <a:p>
            <a:pPr algn="ctr"/>
            <a:endParaRPr kumimoji="1" lang="en-US" altLang="ja-JP" dirty="0">
              <a:solidFill>
                <a:schemeClr val="accent3"/>
              </a:solidFill>
              <a:latin typeface="Yu Gothic" panose="020B0400000000000000" pitchFamily="34" charset="-128"/>
              <a:ea typeface="Yu Gothic" panose="020B0400000000000000" pitchFamily="34" charset="-128"/>
            </a:endParaRPr>
          </a:p>
          <a:p>
            <a:pPr algn="ctr"/>
            <a:r>
              <a:rPr kumimoji="1" lang="ja-JP" altLang="en-US" sz="1200" b="1">
                <a:solidFill>
                  <a:schemeClr val="accent3"/>
                </a:solidFill>
                <a:latin typeface="Yu Gothic" panose="020B0400000000000000" pitchFamily="34" charset="-128"/>
                <a:ea typeface="Yu Gothic" panose="020B0400000000000000" pitchFamily="34" charset="-128"/>
              </a:rPr>
              <a:t>市場規模の推移グラフ（年度ごと）を貼付</a:t>
            </a:r>
            <a:endParaRPr kumimoji="1" lang="en-US" altLang="ja-JP" sz="1200" b="1" dirty="0">
              <a:solidFill>
                <a:schemeClr val="accent3"/>
              </a:solidFill>
              <a:latin typeface="Yu Gothic" panose="020B0400000000000000" pitchFamily="34" charset="-128"/>
              <a:ea typeface="Yu Gothic" panose="020B0400000000000000" pitchFamily="34" charset="-128"/>
            </a:endParaRPr>
          </a:p>
        </p:txBody>
      </p:sp>
      <p:grpSp>
        <p:nvGrpSpPr>
          <p:cNvPr id="16" name="グループ化 15">
            <a:extLst>
              <a:ext uri="{FF2B5EF4-FFF2-40B4-BE49-F238E27FC236}">
                <a16:creationId xmlns:a16="http://schemas.microsoft.com/office/drawing/2014/main" id="{0CE21EA0-91FD-4440-B9E9-E519315B0B2C}"/>
              </a:ext>
            </a:extLst>
          </p:cNvPr>
          <p:cNvGrpSpPr/>
          <p:nvPr/>
        </p:nvGrpSpPr>
        <p:grpSpPr>
          <a:xfrm>
            <a:off x="1713000" y="3154680"/>
            <a:ext cx="6480000" cy="1968573"/>
            <a:chOff x="1765048" y="3291840"/>
            <a:chExt cx="6480000" cy="1968573"/>
          </a:xfrm>
        </p:grpSpPr>
        <p:sp>
          <p:nvSpPr>
            <p:cNvPr id="7" name="正方形/長方形 6">
              <a:extLst>
                <a:ext uri="{FF2B5EF4-FFF2-40B4-BE49-F238E27FC236}">
                  <a16:creationId xmlns:a16="http://schemas.microsoft.com/office/drawing/2014/main" id="{4851ACA6-5767-2948-9070-C9BC0AD79BFC}"/>
                </a:ext>
              </a:extLst>
            </p:cNvPr>
            <p:cNvSpPr/>
            <p:nvPr/>
          </p:nvSpPr>
          <p:spPr>
            <a:xfrm>
              <a:off x="2787286" y="3826800"/>
              <a:ext cx="360000" cy="1361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8" name="正方形/長方形 7">
              <a:extLst>
                <a:ext uri="{FF2B5EF4-FFF2-40B4-BE49-F238E27FC236}">
                  <a16:creationId xmlns:a16="http://schemas.microsoft.com/office/drawing/2014/main" id="{15DAF9A9-1D85-564E-ADF5-E5DE48BEB3C3}"/>
                </a:ext>
              </a:extLst>
            </p:cNvPr>
            <p:cNvSpPr/>
            <p:nvPr/>
          </p:nvSpPr>
          <p:spPr>
            <a:xfrm>
              <a:off x="3589564" y="3291840"/>
              <a:ext cx="360000" cy="1896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9" name="正方形/長方形 8">
              <a:extLst>
                <a:ext uri="{FF2B5EF4-FFF2-40B4-BE49-F238E27FC236}">
                  <a16:creationId xmlns:a16="http://schemas.microsoft.com/office/drawing/2014/main" id="{6139CA0C-B4FF-9E4C-84B2-6755137353F1}"/>
                </a:ext>
              </a:extLst>
            </p:cNvPr>
            <p:cNvSpPr/>
            <p:nvPr/>
          </p:nvSpPr>
          <p:spPr>
            <a:xfrm>
              <a:off x="4391842" y="3826800"/>
              <a:ext cx="360000" cy="1361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0" name="正方形/長方形 9">
              <a:extLst>
                <a:ext uri="{FF2B5EF4-FFF2-40B4-BE49-F238E27FC236}">
                  <a16:creationId xmlns:a16="http://schemas.microsoft.com/office/drawing/2014/main" id="{44BCDA17-3AC2-E243-8876-3AB84A2C2EF7}"/>
                </a:ext>
              </a:extLst>
            </p:cNvPr>
            <p:cNvSpPr/>
            <p:nvPr/>
          </p:nvSpPr>
          <p:spPr>
            <a:xfrm>
              <a:off x="5194120" y="3429000"/>
              <a:ext cx="360000" cy="1759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1" name="正方形/長方形 10">
              <a:extLst>
                <a:ext uri="{FF2B5EF4-FFF2-40B4-BE49-F238E27FC236}">
                  <a16:creationId xmlns:a16="http://schemas.microsoft.com/office/drawing/2014/main" id="{5C2A45B4-63CB-C74E-AE5B-E8C932FBD7DC}"/>
                </a:ext>
              </a:extLst>
            </p:cNvPr>
            <p:cNvSpPr/>
            <p:nvPr/>
          </p:nvSpPr>
          <p:spPr>
            <a:xfrm>
              <a:off x="5996398" y="3623310"/>
              <a:ext cx="360000" cy="1565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2" name="正方形/長方形 11">
              <a:extLst>
                <a:ext uri="{FF2B5EF4-FFF2-40B4-BE49-F238E27FC236}">
                  <a16:creationId xmlns:a16="http://schemas.microsoft.com/office/drawing/2014/main" id="{AF485D7F-57F4-EB4F-96D5-92992EBD7D91}"/>
                </a:ext>
              </a:extLst>
            </p:cNvPr>
            <p:cNvSpPr/>
            <p:nvPr/>
          </p:nvSpPr>
          <p:spPr>
            <a:xfrm>
              <a:off x="6798676" y="3291840"/>
              <a:ext cx="360000" cy="1896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3" name="正方形/長方形 12">
              <a:extLst>
                <a:ext uri="{FF2B5EF4-FFF2-40B4-BE49-F238E27FC236}">
                  <a16:creationId xmlns:a16="http://schemas.microsoft.com/office/drawing/2014/main" id="{5BB1AD0A-355D-DD47-9F58-43C769B0EACB}"/>
                </a:ext>
              </a:extLst>
            </p:cNvPr>
            <p:cNvSpPr/>
            <p:nvPr/>
          </p:nvSpPr>
          <p:spPr>
            <a:xfrm>
              <a:off x="1985008" y="4194810"/>
              <a:ext cx="360000" cy="993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4" name="正方形/長方形 13">
              <a:extLst>
                <a:ext uri="{FF2B5EF4-FFF2-40B4-BE49-F238E27FC236}">
                  <a16:creationId xmlns:a16="http://schemas.microsoft.com/office/drawing/2014/main" id="{86BB9383-88D2-5847-9B6E-137AABD8F2D2}"/>
                </a:ext>
              </a:extLst>
            </p:cNvPr>
            <p:cNvSpPr/>
            <p:nvPr/>
          </p:nvSpPr>
          <p:spPr>
            <a:xfrm>
              <a:off x="7600952" y="3429000"/>
              <a:ext cx="360000" cy="17594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5" name="正方形/長方形 14">
              <a:extLst>
                <a:ext uri="{FF2B5EF4-FFF2-40B4-BE49-F238E27FC236}">
                  <a16:creationId xmlns:a16="http://schemas.microsoft.com/office/drawing/2014/main" id="{0FF49B36-C12B-7C42-B442-BD09ADB0FC53}"/>
                </a:ext>
              </a:extLst>
            </p:cNvPr>
            <p:cNvSpPr/>
            <p:nvPr/>
          </p:nvSpPr>
          <p:spPr>
            <a:xfrm>
              <a:off x="1765048" y="5188413"/>
              <a:ext cx="64800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grpSp>
      <p:sp>
        <p:nvSpPr>
          <p:cNvPr id="17" name="Google Shape;552;p15">
            <a:extLst>
              <a:ext uri="{FF2B5EF4-FFF2-40B4-BE49-F238E27FC236}">
                <a16:creationId xmlns:a16="http://schemas.microsoft.com/office/drawing/2014/main" id="{D468B41A-267C-5243-85CE-918F5D9CC64F}"/>
              </a:ext>
            </a:extLst>
          </p:cNvPr>
          <p:cNvSpPr txBox="1"/>
          <p:nvPr/>
        </p:nvSpPr>
        <p:spPr>
          <a:xfrm>
            <a:off x="453000" y="6028282"/>
            <a:ext cx="9000000" cy="285582"/>
          </a:xfrm>
          <a:prstGeom prst="rect">
            <a:avLst/>
          </a:prstGeom>
          <a:noFill/>
          <a:ln>
            <a:noFill/>
          </a:ln>
        </p:spPr>
        <p:txBody>
          <a:bodyPr spcFirstLastPara="1" wrap="square" lIns="36000" tIns="36000" rIns="36000" bIns="36000" anchor="t" anchorCtr="0">
            <a:spAutoFit/>
          </a:bodyPr>
          <a:lstStyle/>
          <a:p>
            <a:pPr marR="0" lvl="0" indent="0" rtl="0">
              <a:lnSpc>
                <a:spcPct val="100000"/>
              </a:lnSpc>
              <a:spcBef>
                <a:spcPts val="0"/>
              </a:spcBef>
              <a:spcAft>
                <a:spcPts val="400"/>
              </a:spcAft>
              <a:buClr>
                <a:srgbClr val="000000"/>
              </a:buClr>
              <a:buSzPts val="1400"/>
              <a:buFont typeface="Arial"/>
              <a:buNone/>
            </a:pP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〇〇〇〇〇〇〇〇〇〇〇〇〇〇〇〇〇〇〇〇（資料名）</a:t>
            </a:r>
            <a:r>
              <a:rPr lang="en-US" altLang="ja-JP" sz="1000" dirty="0">
                <a:solidFill>
                  <a:schemeClr val="tx1"/>
                </a:solidFill>
                <a:latin typeface="Yu Gothic" panose="020B0400000000000000" pitchFamily="34" charset="-128"/>
                <a:ea typeface="Yu Gothic" panose="020B0400000000000000" pitchFamily="34" charset="-128"/>
              </a:rPr>
              <a:t>』</a:t>
            </a:r>
            <a:r>
              <a:rPr lang="ja-JP" altLang="en-US" sz="1000">
                <a:solidFill>
                  <a:schemeClr val="tx1"/>
                </a:solidFill>
                <a:latin typeface="Yu Gothic" panose="020B0400000000000000" pitchFamily="34" charset="-128"/>
                <a:ea typeface="Yu Gothic" panose="020B0400000000000000" pitchFamily="34" charset="-128"/>
              </a:rPr>
              <a:t>より参照</a:t>
            </a:r>
            <a:endParaRPr lang="ja-JP" altLang="en-US" sz="1000" u="none" strike="noStrike" cap="none">
              <a:solidFill>
                <a:schemeClr val="tx1"/>
              </a:solidFill>
              <a:latin typeface="Yu Gothic" panose="020B0400000000000000" pitchFamily="34" charset="-128"/>
              <a:ea typeface="Yu Gothic" panose="020B0400000000000000" pitchFamily="34" charset="-128"/>
              <a:sym typeface="Arial"/>
            </a:endParaRPr>
          </a:p>
        </p:txBody>
      </p:sp>
    </p:spTree>
    <p:extLst>
      <p:ext uri="{BB962C8B-B14F-4D97-AF65-F5344CB8AC3E}">
        <p14:creationId xmlns:p14="http://schemas.microsoft.com/office/powerpoint/2010/main" val="1893597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16B0D89E-FBD3-D04B-9FD0-7215DC9FFCE0}"/>
              </a:ext>
            </a:extLst>
          </p:cNvPr>
          <p:cNvSpPr>
            <a:spLocks noGrp="1"/>
          </p:cNvSpPr>
          <p:nvPr>
            <p:ph type="body" idx="1"/>
          </p:nvPr>
        </p:nvSpPr>
        <p:spPr>
          <a:xfrm>
            <a:off x="458788" y="1001713"/>
            <a:ext cx="9001125" cy="611187"/>
          </a:xfrm>
        </p:spPr>
        <p:txBody>
          <a:bodyPr>
            <a:normAutofit lnSpcReduction="10000"/>
          </a:bodyPr>
          <a:lstStyle/>
          <a:p>
            <a:r>
              <a:rPr lang="ja-JP" altLang="en-US"/>
              <a:t>主な競合は○○業界の○○系サービスを提供している企業です。</a:t>
            </a:r>
            <a:endParaRPr lang="en-US" altLang="ja-JP" dirty="0"/>
          </a:p>
          <a:p>
            <a:r>
              <a:rPr lang="ja-JP" altLang="en-US"/>
              <a:t>最も競合性が高いサービスは「○○○サービス」「○○○サービス」です。</a:t>
            </a:r>
            <a:endParaRPr lang="en-US" altLang="ja-JP" dirty="0"/>
          </a:p>
          <a:p>
            <a:endParaRPr lang="en-US" altLang="ja-JP" dirty="0"/>
          </a:p>
          <a:p>
            <a:endParaRPr lang="ja-JP" altLang="en-US"/>
          </a:p>
        </p:txBody>
      </p:sp>
      <p:sp>
        <p:nvSpPr>
          <p:cNvPr id="8" name="スライド番号プレースホルダー 7">
            <a:extLst>
              <a:ext uri="{FF2B5EF4-FFF2-40B4-BE49-F238E27FC236}">
                <a16:creationId xmlns:a16="http://schemas.microsoft.com/office/drawing/2014/main" id="{6A0D35AC-7A1C-174F-B361-B23ECEB3A255}"/>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14</a:t>
            </a:fld>
            <a:endParaRPr lang="ja-JP" altLang="en-US"/>
          </a:p>
        </p:txBody>
      </p:sp>
      <p:sp>
        <p:nvSpPr>
          <p:cNvPr id="3" name="タイトル 2">
            <a:extLst>
              <a:ext uri="{FF2B5EF4-FFF2-40B4-BE49-F238E27FC236}">
                <a16:creationId xmlns:a16="http://schemas.microsoft.com/office/drawing/2014/main" id="{32576BC7-10FB-A547-945E-0437D2E10713}"/>
              </a:ext>
            </a:extLst>
          </p:cNvPr>
          <p:cNvSpPr>
            <a:spLocks noGrp="1"/>
          </p:cNvSpPr>
          <p:nvPr>
            <p:ph type="title"/>
          </p:nvPr>
        </p:nvSpPr>
        <p:spPr>
          <a:xfrm>
            <a:off x="459560" y="240475"/>
            <a:ext cx="9000000" cy="396000"/>
          </a:xfrm>
        </p:spPr>
        <p:txBody>
          <a:bodyPr/>
          <a:lstStyle/>
          <a:p>
            <a:r>
              <a:rPr lang="ja-JP" altLang="en-US"/>
              <a:t>主な競合</a:t>
            </a:r>
          </a:p>
        </p:txBody>
      </p:sp>
      <p:graphicFrame>
        <p:nvGraphicFramePr>
          <p:cNvPr id="6" name="Google Shape;445;p206">
            <a:extLst>
              <a:ext uri="{FF2B5EF4-FFF2-40B4-BE49-F238E27FC236}">
                <a16:creationId xmlns:a16="http://schemas.microsoft.com/office/drawing/2014/main" id="{A19B5E72-1F5D-384C-B344-1E85F418C915}"/>
              </a:ext>
            </a:extLst>
          </p:cNvPr>
          <p:cNvGraphicFramePr/>
          <p:nvPr>
            <p:extLst>
              <p:ext uri="{D42A27DB-BD31-4B8C-83A1-F6EECF244321}">
                <p14:modId xmlns:p14="http://schemas.microsoft.com/office/powerpoint/2010/main" val="4083774184"/>
              </p:ext>
            </p:extLst>
          </p:nvPr>
        </p:nvGraphicFramePr>
        <p:xfrm>
          <a:off x="459560" y="1948272"/>
          <a:ext cx="9000000" cy="4027248"/>
        </p:xfrm>
        <a:graphic>
          <a:graphicData uri="http://schemas.openxmlformats.org/drawingml/2006/table">
            <a:tbl>
              <a:tblPr>
                <a:tableStyleId>{A86F3E5E-3F21-4C10-9464-172B5924C16A}</a:tableStyleId>
              </a:tblPr>
              <a:tblGrid>
                <a:gridCol w="2906627">
                  <a:extLst>
                    <a:ext uri="{9D8B030D-6E8A-4147-A177-3AD203B41FA5}">
                      <a16:colId xmlns:a16="http://schemas.microsoft.com/office/drawing/2014/main" val="20001"/>
                    </a:ext>
                  </a:extLst>
                </a:gridCol>
                <a:gridCol w="2906627">
                  <a:extLst>
                    <a:ext uri="{9D8B030D-6E8A-4147-A177-3AD203B41FA5}">
                      <a16:colId xmlns:a16="http://schemas.microsoft.com/office/drawing/2014/main" val="20002"/>
                    </a:ext>
                  </a:extLst>
                </a:gridCol>
                <a:gridCol w="1593373">
                  <a:extLst>
                    <a:ext uri="{9D8B030D-6E8A-4147-A177-3AD203B41FA5}">
                      <a16:colId xmlns:a16="http://schemas.microsoft.com/office/drawing/2014/main" val="481205885"/>
                    </a:ext>
                  </a:extLst>
                </a:gridCol>
                <a:gridCol w="1593373">
                  <a:extLst>
                    <a:ext uri="{9D8B030D-6E8A-4147-A177-3AD203B41FA5}">
                      <a16:colId xmlns:a16="http://schemas.microsoft.com/office/drawing/2014/main" val="2097725636"/>
                    </a:ext>
                  </a:extLst>
                </a:gridCol>
              </a:tblGrid>
              <a:tr h="447472">
                <a:tc>
                  <a:txBody>
                    <a:bodyPr/>
                    <a:lstStyle/>
                    <a:p>
                      <a:pPr marL="0" marR="0" lvl="0" indent="0" algn="ctr" rtl="0">
                        <a:lnSpc>
                          <a:spcPct val="100000"/>
                        </a:lnSpc>
                        <a:spcBef>
                          <a:spcPts val="0"/>
                        </a:spcBef>
                        <a:spcAft>
                          <a:spcPts val="0"/>
                        </a:spcAft>
                        <a:buNone/>
                      </a:pPr>
                      <a:r>
                        <a:rPr lang="ja-JP" altLang="en-US" sz="1200" b="1" i="0" u="none" strike="noStrike" cap="none">
                          <a:solidFill>
                            <a:schemeClr val="bg1"/>
                          </a:solidFill>
                          <a:latin typeface="Yu Gothic" panose="020B0400000000000000" pitchFamily="34" charset="-128"/>
                          <a:ea typeface="Yu Gothic" panose="020B0400000000000000" pitchFamily="34" charset="-128"/>
                        </a:rPr>
                        <a:t>サービス名</a:t>
                      </a:r>
                      <a:endParaRPr sz="1600" b="1" i="0" dirty="0">
                        <a:solidFill>
                          <a:schemeClr val="bg1"/>
                        </a:solidFill>
                        <a:latin typeface="Yu Gothic" panose="020B0400000000000000" pitchFamily="34" charset="-128"/>
                        <a:ea typeface="Yu Gothic" panose="020B0400000000000000" pitchFamily="34" charset="-128"/>
                      </a:endParaRPr>
                    </a:p>
                  </a:txBody>
                  <a:tcPr marL="108000" marR="108000" marT="108000" marB="108000" anchor="ctr">
                    <a:lnL w="12700" cap="flat" cmpd="sng">
                      <a:noFill/>
                      <a:prstDash val="solid"/>
                      <a:round/>
                      <a:headEnd type="none" w="sm" len="sm"/>
                      <a:tailEnd type="none" w="sm" len="sm"/>
                    </a:lnL>
                    <a:lnR w="12700" cap="flat" cmpd="sng" algn="ctr">
                      <a:solidFill>
                        <a:schemeClr val="bg1"/>
                      </a:solidFill>
                      <a:prstDash val="solid"/>
                      <a:round/>
                      <a:headEnd type="none" w="med" len="med"/>
                      <a:tailEnd type="none" w="med" len="med"/>
                    </a:lnR>
                    <a:lnT w="12700"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rtl="0">
                        <a:lnSpc>
                          <a:spcPct val="100000"/>
                        </a:lnSpc>
                        <a:spcBef>
                          <a:spcPts val="0"/>
                        </a:spcBef>
                        <a:spcAft>
                          <a:spcPts val="0"/>
                        </a:spcAft>
                        <a:buNone/>
                      </a:pPr>
                      <a:r>
                        <a:rPr lang="ja-JP" altLang="en-US" sz="1200" b="1" i="0" u="none" strike="noStrike" cap="none">
                          <a:solidFill>
                            <a:schemeClr val="bg1"/>
                          </a:solidFill>
                          <a:latin typeface="Yu Gothic" panose="020B0400000000000000" pitchFamily="34" charset="-128"/>
                          <a:ea typeface="Yu Gothic" panose="020B0400000000000000" pitchFamily="34" charset="-128"/>
                        </a:rPr>
                        <a:t>提供企業</a:t>
                      </a:r>
                      <a:endParaRPr sz="1600" b="1" i="0" dirty="0">
                        <a:solidFill>
                          <a:schemeClr val="bg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1200" b="1" i="0" u="none" strike="noStrike" kern="0" cap="none" spc="0" normalizeH="0" baseline="0" noProof="0">
                          <a:ln>
                            <a:noFill/>
                          </a:ln>
                          <a:solidFill>
                            <a:schemeClr val="bg1"/>
                          </a:solidFill>
                          <a:effectLst/>
                          <a:uLnTx/>
                          <a:uFillTx/>
                          <a:latin typeface="Yu Gothic" panose="020B0400000000000000" pitchFamily="34" charset="-128"/>
                          <a:ea typeface="Yu Gothic" panose="020B0400000000000000" pitchFamily="34" charset="-128"/>
                          <a:sym typeface="Arial"/>
                        </a:rPr>
                        <a:t>推定シェア</a:t>
                      </a:r>
                      <a:endParaRPr kumimoji="1" lang="ja-JP" altLang="en-US" sz="1600" b="1" i="0" u="none" strike="noStrike" kern="0" cap="none" spc="0" normalizeH="0" baseline="0" noProof="0" dirty="0">
                        <a:ln>
                          <a:noFill/>
                        </a:ln>
                        <a:solidFill>
                          <a:schemeClr val="bg1"/>
                        </a:solidFill>
                        <a:effectLst/>
                        <a:uLnTx/>
                        <a:uFillTx/>
                        <a:latin typeface="Yu Gothic" panose="020B0400000000000000" pitchFamily="34" charset="-128"/>
                        <a:ea typeface="Yu Gothic" panose="020B0400000000000000" pitchFamily="34" charset="-128"/>
                        <a:cs typeface="+mn-cs"/>
                        <a:sym typeface="Arial"/>
                      </a:endParaRPr>
                    </a:p>
                  </a:txBody>
                  <a:tcPr marL="108000" marR="108000" marT="108000" marB="10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1200" b="1" i="0" u="none" strike="noStrike" kern="0" cap="none" spc="0" normalizeH="0" baseline="0" noProof="0">
                          <a:ln>
                            <a:noFill/>
                          </a:ln>
                          <a:solidFill>
                            <a:schemeClr val="bg1"/>
                          </a:solidFill>
                          <a:effectLst/>
                          <a:uLnTx/>
                          <a:uFillTx/>
                          <a:latin typeface="Yu Gothic" panose="020B0400000000000000" pitchFamily="34" charset="-128"/>
                          <a:ea typeface="Yu Gothic" panose="020B0400000000000000" pitchFamily="34" charset="-128"/>
                          <a:sym typeface="Arial"/>
                        </a:rPr>
                        <a:t>競合性</a:t>
                      </a:r>
                      <a:endParaRPr kumimoji="1" lang="ja-JP" altLang="en-US" sz="1600" b="1" i="0" u="none" strike="noStrike" kern="0" cap="none" spc="0" normalizeH="0" baseline="0" noProof="0" dirty="0">
                        <a:ln>
                          <a:noFill/>
                        </a:ln>
                        <a:solidFill>
                          <a:schemeClr val="bg1"/>
                        </a:solidFill>
                        <a:effectLst/>
                        <a:uLnTx/>
                        <a:uFillTx/>
                        <a:latin typeface="Yu Gothic" panose="020B0400000000000000" pitchFamily="34" charset="-128"/>
                        <a:ea typeface="Yu Gothic" panose="020B0400000000000000" pitchFamily="34" charset="-128"/>
                        <a:cs typeface="+mn-cs"/>
                        <a:sym typeface="Arial"/>
                      </a:endParaRPr>
                    </a:p>
                  </a:txBody>
                  <a:tcPr marL="108000" marR="108000" marT="108000" marB="108000" anchor="ctr">
                    <a:lnL w="12700" cap="flat" cmpd="sng" algn="ctr">
                      <a:solidFill>
                        <a:schemeClr val="bg1"/>
                      </a:solidFill>
                      <a:prstDash val="solid"/>
                      <a:round/>
                      <a:headEnd type="none" w="med" len="med"/>
                      <a:tailEnd type="none" w="med" len="med"/>
                    </a:lnL>
                    <a:lnR w="12700" cap="flat" cmpd="sng">
                      <a:noFill/>
                      <a:prstDash val="solid"/>
                      <a:round/>
                      <a:headEnd type="none" w="sm" len="sm"/>
                      <a:tailEnd type="none" w="sm" len="sm"/>
                    </a:lnR>
                    <a:lnT w="12700" cap="flat" cmpd="sng">
                      <a:noFill/>
                      <a:prstDash val="solid"/>
                      <a:round/>
                      <a:headEnd type="none" w="sm" len="sm"/>
                      <a:tailEnd type="none" w="sm" len="sm"/>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〇〇〇</a:t>
                      </a:r>
                      <a:r>
                        <a:rPr lang="en-US" sz="1200" b="1" i="0" u="none" strike="noStrike" cap="none" dirty="0">
                          <a:solidFill>
                            <a:schemeClr val="tx1"/>
                          </a:solidFill>
                          <a:effectLst/>
                          <a:latin typeface="Yu Gothic" panose="020B0400000000000000" pitchFamily="34" charset="-128"/>
                          <a:ea typeface="Yu Gothic" panose="020B0400000000000000" pitchFamily="34" charset="-128"/>
                        </a:rPr>
                        <a:t>サービス</a:t>
                      </a: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株式会社〇〇〇〇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a:t>
                      </a: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〇〇〇</a:t>
                      </a:r>
                      <a:r>
                        <a:rPr lang="en-US" sz="1200" b="1" i="0" dirty="0">
                          <a:solidFill>
                            <a:schemeClr val="tx1"/>
                          </a:solidFill>
                          <a:effectLst/>
                          <a:latin typeface="Yu Gothic" panose="020B0400000000000000" pitchFamily="34" charset="-128"/>
                          <a:ea typeface="Yu Gothic" panose="020B0400000000000000" pitchFamily="34" charset="-128"/>
                        </a:rPr>
                        <a:t>サービス</a:t>
                      </a:r>
                      <a:endParaRPr sz="1200" b="1" i="0"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株式会社〇〇〇〇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a:t>
                      </a: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447472">
                <a:tc>
                  <a:txBody>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panose="020B0604020202020204" pitchFamily="34" charset="0"/>
                        <a:buNone/>
                        <a:tabLst/>
                        <a:defRPr/>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1" i="0" u="none" strike="noStrike" cap="none">
                          <a:solidFill>
                            <a:schemeClr val="tx1"/>
                          </a:solidFill>
                          <a:effectLst/>
                          <a:latin typeface="Yu Gothic" panose="020B0400000000000000" pitchFamily="34" charset="-128"/>
                          <a:ea typeface="Yu Gothic" panose="020B0400000000000000" pitchFamily="34" charset="-128"/>
                          <a:sym typeface="Arial"/>
                        </a:rPr>
                        <a:t>サービス</a:t>
                      </a:r>
                      <a:endParaRPr lang="ja-JP" altLang="en-US" sz="1200" b="1" i="0" u="none" strike="noStrike" cap="none" dirty="0">
                        <a:solidFill>
                          <a:schemeClr val="tx1"/>
                        </a:solidFill>
                        <a:effectLst/>
                        <a:latin typeface="Yu Gothic" panose="020B0400000000000000" pitchFamily="34" charset="-128"/>
                        <a:ea typeface="Yu Gothic" panose="020B0400000000000000" pitchFamily="34" charset="-128"/>
                        <a:cs typeface="Arial"/>
                        <a:sym typeface="Arial"/>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株式会社〇〇〇〇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a:t>
                      </a: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447472">
                <a:tc>
                  <a:txBody>
                    <a:bodyPr/>
                    <a:lstStyle/>
                    <a:p>
                      <a:pPr marL="0" marR="0" lvl="0" indent="0" algn="l" defTabSz="914400" rtl="0" eaLnBrk="1" fontAlgn="auto" latinLnBrk="0" hangingPunct="1">
                        <a:lnSpc>
                          <a:spcPct val="100000"/>
                        </a:lnSpc>
                        <a:spcBef>
                          <a:spcPts val="0"/>
                        </a:spcBef>
                        <a:spcAft>
                          <a:spcPts val="0"/>
                        </a:spcAft>
                        <a:buClr>
                          <a:srgbClr val="000000"/>
                        </a:buClr>
                        <a:buSzPts val="1050"/>
                        <a:buFont typeface="Arial" panose="020B0604020202020204" pitchFamily="34" charset="0"/>
                        <a:buNone/>
                        <a:tabLst/>
                        <a:defRPr/>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1" i="0" u="none" strike="noStrike" cap="none">
                          <a:solidFill>
                            <a:schemeClr val="tx1"/>
                          </a:solidFill>
                          <a:effectLst/>
                          <a:latin typeface="Yu Gothic" panose="020B0400000000000000" pitchFamily="34" charset="-128"/>
                          <a:ea typeface="Yu Gothic" panose="020B0400000000000000" pitchFamily="34" charset="-128"/>
                          <a:sym typeface="Arial"/>
                        </a:rPr>
                        <a:t>サービス</a:t>
                      </a:r>
                      <a:endParaRPr lang="ja-JP" altLang="en-US" sz="1200" b="1" i="0" u="none" strike="noStrike" cap="none" dirty="0">
                        <a:solidFill>
                          <a:schemeClr val="tx1"/>
                        </a:solidFill>
                        <a:effectLst/>
                        <a:latin typeface="Yu Gothic" panose="020B0400000000000000" pitchFamily="34" charset="-128"/>
                        <a:ea typeface="Yu Gothic" panose="020B0400000000000000" pitchFamily="34" charset="-128"/>
                        <a:cs typeface="Arial"/>
                        <a:sym typeface="Arial"/>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株式会社〇〇〇〇</a:t>
                      </a:r>
                      <a:endParaRPr lang="ja-JP" altLang="en-US"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r>
                        <a:rPr lang="ja-JP" altLang="en-US" sz="1200" b="1" i="0" u="none" strike="noStrike" cap="none">
                          <a:solidFill>
                            <a:schemeClr val="tx1"/>
                          </a:solidFill>
                          <a:effectLst/>
                          <a:latin typeface="Yu Gothic" panose="020B0400000000000000" pitchFamily="34" charset="-128"/>
                          <a:ea typeface="Yu Gothic" panose="020B0400000000000000" pitchFamily="34" charset="-128"/>
                        </a:rPr>
                        <a:t>✕</a:t>
                      </a: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10"/>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1" i="0">
                          <a:solidFill>
                            <a:schemeClr val="tx1"/>
                          </a:solidFill>
                          <a:effectLst/>
                          <a:latin typeface="Yu Gothic" panose="020B0400000000000000" pitchFamily="34" charset="-128"/>
                          <a:ea typeface="Yu Gothic" panose="020B0400000000000000" pitchFamily="34" charset="-128"/>
                        </a:rPr>
                        <a:t>・・・</a:t>
                      </a:r>
                      <a:endParaRPr sz="1200" b="1" i="0"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a:t>
                      </a: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6217133"/>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1" i="0"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06007529"/>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1" i="0"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4059268"/>
                  </a:ext>
                </a:extLst>
              </a:tr>
              <a:tr h="447472">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1" i="0"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noFill/>
                      <a:prstDash val="solid"/>
                      <a:round/>
                      <a:headEnd type="none" w="sm" len="sm"/>
                      <a:tailEnd type="none" w="sm" len="sm"/>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0"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rtl="0">
                        <a:lnSpc>
                          <a:spcPct val="100000"/>
                        </a:lnSpc>
                        <a:spcBef>
                          <a:spcPts val="0"/>
                        </a:spcBef>
                        <a:spcAft>
                          <a:spcPts val="0"/>
                        </a:spcAft>
                        <a:buClr>
                          <a:srgbClr val="000000"/>
                        </a:buClr>
                        <a:buSzPts val="1050"/>
                        <a:buFont typeface="Noto Sans Symbols"/>
                        <a:buNone/>
                      </a:pPr>
                      <a:endParaRPr sz="1200" b="1" i="0" u="none" strike="noStrike" cap="none" dirty="0">
                        <a:solidFill>
                          <a:schemeClr val="tx1"/>
                        </a:solidFill>
                        <a:effectLst/>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ysDot"/>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24723832"/>
                  </a:ext>
                </a:extLst>
              </a:tr>
            </a:tbl>
          </a:graphicData>
        </a:graphic>
      </p:graphicFrame>
    </p:spTree>
    <p:extLst>
      <p:ext uri="{BB962C8B-B14F-4D97-AF65-F5344CB8AC3E}">
        <p14:creationId xmlns:p14="http://schemas.microsoft.com/office/powerpoint/2010/main" val="1366223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5F0F6F5-2977-D648-9955-D7CFEC50DCDB}"/>
              </a:ext>
            </a:extLst>
          </p:cNvPr>
          <p:cNvSpPr>
            <a:spLocks noGrp="1"/>
          </p:cNvSpPr>
          <p:nvPr>
            <p:ph type="title"/>
          </p:nvPr>
        </p:nvSpPr>
        <p:spPr>
          <a:xfrm>
            <a:off x="459560" y="240475"/>
            <a:ext cx="9000000" cy="396000"/>
          </a:xfrm>
        </p:spPr>
        <p:txBody>
          <a:bodyPr/>
          <a:lstStyle/>
          <a:p>
            <a:r>
              <a:rPr lang="ja-JP" altLang="en-US"/>
              <a:t>競合</a:t>
            </a:r>
            <a:r>
              <a:rPr lang="en-US" altLang="ja-JP" dirty="0"/>
              <a:t>A</a:t>
            </a:r>
            <a:r>
              <a:rPr lang="ja-JP" altLang="en-US"/>
              <a:t>：○○○サービスの情報</a:t>
            </a:r>
          </a:p>
        </p:txBody>
      </p:sp>
      <p:sp>
        <p:nvSpPr>
          <p:cNvPr id="8" name="スライド番号プレースホルダー 7">
            <a:extLst>
              <a:ext uri="{FF2B5EF4-FFF2-40B4-BE49-F238E27FC236}">
                <a16:creationId xmlns:a16="http://schemas.microsoft.com/office/drawing/2014/main" id="{CF9F61F7-FDBE-CB43-9DAC-9C9525AE19E3}"/>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15</a:t>
            </a:fld>
            <a:endParaRPr lang="ja-JP" altLang="en-US"/>
          </a:p>
        </p:txBody>
      </p:sp>
      <p:graphicFrame>
        <p:nvGraphicFramePr>
          <p:cNvPr id="5" name="Google Shape;428;p18">
            <a:extLst>
              <a:ext uri="{FF2B5EF4-FFF2-40B4-BE49-F238E27FC236}">
                <a16:creationId xmlns:a16="http://schemas.microsoft.com/office/drawing/2014/main" id="{A0D38873-CE18-5746-A8B9-5957426E9513}"/>
              </a:ext>
            </a:extLst>
          </p:cNvPr>
          <p:cNvGraphicFramePr/>
          <p:nvPr>
            <p:extLst>
              <p:ext uri="{D42A27DB-BD31-4B8C-83A1-F6EECF244321}">
                <p14:modId xmlns:p14="http://schemas.microsoft.com/office/powerpoint/2010/main" val="381983489"/>
              </p:ext>
            </p:extLst>
          </p:nvPr>
        </p:nvGraphicFramePr>
        <p:xfrm>
          <a:off x="459560" y="1098715"/>
          <a:ext cx="9000002" cy="1154583"/>
        </p:xfrm>
        <a:graphic>
          <a:graphicData uri="http://schemas.openxmlformats.org/drawingml/2006/table">
            <a:tbl>
              <a:tblPr firstRow="1" bandRow="1">
                <a:tableStyleId>{A86F3E5E-3F21-4C10-9464-172B5924C16A}</a:tableStyleId>
              </a:tblPr>
              <a:tblGrid>
                <a:gridCol w="1723570">
                  <a:extLst>
                    <a:ext uri="{9D8B030D-6E8A-4147-A177-3AD203B41FA5}">
                      <a16:colId xmlns:a16="http://schemas.microsoft.com/office/drawing/2014/main" val="20000"/>
                    </a:ext>
                  </a:extLst>
                </a:gridCol>
                <a:gridCol w="1817370">
                  <a:extLst>
                    <a:ext uri="{9D8B030D-6E8A-4147-A177-3AD203B41FA5}">
                      <a16:colId xmlns:a16="http://schemas.microsoft.com/office/drawing/2014/main" val="20001"/>
                    </a:ext>
                  </a:extLst>
                </a:gridCol>
                <a:gridCol w="1817370">
                  <a:extLst>
                    <a:ext uri="{9D8B030D-6E8A-4147-A177-3AD203B41FA5}">
                      <a16:colId xmlns:a16="http://schemas.microsoft.com/office/drawing/2014/main" val="2953291539"/>
                    </a:ext>
                  </a:extLst>
                </a:gridCol>
                <a:gridCol w="3641692">
                  <a:extLst>
                    <a:ext uri="{9D8B030D-6E8A-4147-A177-3AD203B41FA5}">
                      <a16:colId xmlns:a16="http://schemas.microsoft.com/office/drawing/2014/main" val="1234604337"/>
                    </a:ext>
                  </a:extLst>
                </a:gridCol>
              </a:tblGrid>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rPr>
                        <a:t>企業名</a:t>
                      </a:r>
                      <a:endParaRPr sz="1200" b="1" i="0"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株式会社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endParaRPr lang="zh-TW" altLang="en-US"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取り扱いサービス</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 </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など</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リリース</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年</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20XX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年</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月</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サービス・製品ページ</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altLang="ja-JP" sz="1200" b="0" i="0" u="none" strike="noStrike" cap="none" dirty="0">
                          <a:solidFill>
                            <a:srgbClr val="0070C0"/>
                          </a:solidFill>
                          <a:latin typeface="Yu Gothic" panose="020B0400000000000000" pitchFamily="34" charset="-128"/>
                          <a:ea typeface="Yu Gothic" panose="020B0400000000000000" pitchFamily="34" charset="-128"/>
                          <a:sym typeface="MS PGothic"/>
                        </a:rPr>
                        <a:t>https://--------</a:t>
                      </a:r>
                      <a:endParaRPr lang="en-US" altLang="ja-JP" sz="1200" b="0" i="0" u="none"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69874776"/>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顧客数・シェア数</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累計</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000</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dirty="0">
                          <a:solidFill>
                            <a:schemeClr val="tx1"/>
                          </a:solidFill>
                          <a:latin typeface="Yu Gothic" panose="020B0400000000000000" pitchFamily="34" charset="-128"/>
                          <a:ea typeface="Yu Gothic" panose="020B0400000000000000" pitchFamily="34" charset="-128"/>
                          <a:sym typeface="MS PGothic"/>
                        </a:rPr>
                        <a:t>）</a:t>
                      </a:r>
                      <a:endParaRPr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メインターゲット</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従業員数</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名以下</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業企業</a:t>
                      </a:r>
                      <a:endParaRPr lang="ja-JP" altLang="en-US" sz="1200" b="0"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graphicFrame>
        <p:nvGraphicFramePr>
          <p:cNvPr id="6" name="Google Shape;428;p18">
            <a:extLst>
              <a:ext uri="{FF2B5EF4-FFF2-40B4-BE49-F238E27FC236}">
                <a16:creationId xmlns:a16="http://schemas.microsoft.com/office/drawing/2014/main" id="{EEBBA125-0E20-A841-92C1-44B9BDDA2226}"/>
              </a:ext>
            </a:extLst>
          </p:cNvPr>
          <p:cNvGraphicFramePr/>
          <p:nvPr>
            <p:extLst>
              <p:ext uri="{D42A27DB-BD31-4B8C-83A1-F6EECF244321}">
                <p14:modId xmlns:p14="http://schemas.microsoft.com/office/powerpoint/2010/main" val="1478728046"/>
              </p:ext>
            </p:extLst>
          </p:nvPr>
        </p:nvGraphicFramePr>
        <p:xfrm>
          <a:off x="459560" y="2596436"/>
          <a:ext cx="9000000" cy="3543600"/>
        </p:xfrm>
        <a:graphic>
          <a:graphicData uri="http://schemas.openxmlformats.org/drawingml/2006/table">
            <a:tbl>
              <a:tblPr firstRow="1" bandRow="1">
                <a:tableStyleId>{A86F3E5E-3F21-4C10-9464-172B5924C16A}</a:tableStyleId>
              </a:tblPr>
              <a:tblGrid>
                <a:gridCol w="1735000">
                  <a:extLst>
                    <a:ext uri="{9D8B030D-6E8A-4147-A177-3AD203B41FA5}">
                      <a16:colId xmlns:a16="http://schemas.microsoft.com/office/drawing/2014/main" val="20000"/>
                    </a:ext>
                  </a:extLst>
                </a:gridCol>
                <a:gridCol w="7265000">
                  <a:extLst>
                    <a:ext uri="{9D8B030D-6E8A-4147-A177-3AD203B41FA5}">
                      <a16:colId xmlns:a16="http://schemas.microsoft.com/office/drawing/2014/main" val="20001"/>
                    </a:ext>
                  </a:extLst>
                </a:gridCol>
              </a:tblGrid>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サービスの強み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○○業界に強く</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、業界内トップのシェア（顧客数</a:t>
                      </a:r>
                      <a:r>
                        <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rPr>
                        <a:t> </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累計</a:t>
                      </a:r>
                      <a:r>
                        <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rPr>
                        <a:t>000</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社）</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○○業特有の○○の機能が充実している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シンプルな機能</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と低価格が強み。多機能を求めず、すぐ</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に利用したい顧客から選ばれる傾向</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にある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○○出身の営業マンを多く採用している。行動量・スピードの水準が非常に高い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顧客数の確保に注力するフェーズにあり、値引き幅も大きい</a:t>
                      </a: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サービスの弱み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○○業界であっても、セキュリティや他システム連携の面で○○名以上の企業の要求に応えられていない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同社からの乗り換え案件も多い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「安かろう悪かろう」の側面がある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サポート体制が脆弱。営業パーソンの離職率も高いため、売りっ放しのような対応をされた企業も多い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機能は必要最低限しか揃っておらず、痒い所に手が届かない。○○の要件には○○のやり方でしか対応できない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325172000"/>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競合時の</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対応ポイント</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rPr>
                        <a:t>500</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名未満の企業において、シンプルさ・価格が評価されやすいため、「導入後に長く使えること」「法改正などにスムーズに対応できること」「企業が成長しても対応できること」など顧客に長期的な視点での評価を促す必要があ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競合にない機能を中心にその必要性を訴求する。総合的に「様々な状況に対応できる」安心感を選んでもらう</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泥仕合はしない。価格勝負になった場合、無理な値引きはしない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6425594"/>
                  </a:ext>
                </a:extLst>
              </a:tr>
            </a:tbl>
          </a:graphicData>
        </a:graphic>
      </p:graphicFrame>
    </p:spTree>
    <p:extLst>
      <p:ext uri="{BB962C8B-B14F-4D97-AF65-F5344CB8AC3E}">
        <p14:creationId xmlns:p14="http://schemas.microsoft.com/office/powerpoint/2010/main" val="229856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5F0F6F5-2977-D648-9955-D7CFEC50DCDB}"/>
              </a:ext>
            </a:extLst>
          </p:cNvPr>
          <p:cNvSpPr>
            <a:spLocks noGrp="1"/>
          </p:cNvSpPr>
          <p:nvPr>
            <p:ph type="title"/>
          </p:nvPr>
        </p:nvSpPr>
        <p:spPr>
          <a:xfrm>
            <a:off x="459560" y="240475"/>
            <a:ext cx="9000000" cy="396000"/>
          </a:xfrm>
        </p:spPr>
        <p:txBody>
          <a:bodyPr/>
          <a:lstStyle/>
          <a:p>
            <a:r>
              <a:rPr lang="ja-JP" altLang="en-US"/>
              <a:t>競合</a:t>
            </a:r>
            <a:r>
              <a:rPr lang="en-US" altLang="ja-JP" dirty="0"/>
              <a:t>B</a:t>
            </a:r>
            <a:r>
              <a:rPr lang="ja-JP" altLang="en-US"/>
              <a:t>：○○○サービスの情報</a:t>
            </a:r>
          </a:p>
        </p:txBody>
      </p:sp>
      <p:sp>
        <p:nvSpPr>
          <p:cNvPr id="10" name="スライド番号プレースホルダー 9">
            <a:extLst>
              <a:ext uri="{FF2B5EF4-FFF2-40B4-BE49-F238E27FC236}">
                <a16:creationId xmlns:a16="http://schemas.microsoft.com/office/drawing/2014/main" id="{CD763BCC-E6E4-0949-B15C-BE9A277A4C1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16</a:t>
            </a:fld>
            <a:endParaRPr lang="ja-JP" altLang="en-US"/>
          </a:p>
        </p:txBody>
      </p:sp>
      <p:graphicFrame>
        <p:nvGraphicFramePr>
          <p:cNvPr id="5" name="Google Shape;428;p18">
            <a:extLst>
              <a:ext uri="{FF2B5EF4-FFF2-40B4-BE49-F238E27FC236}">
                <a16:creationId xmlns:a16="http://schemas.microsoft.com/office/drawing/2014/main" id="{A0D38873-CE18-5746-A8B9-5957426E9513}"/>
              </a:ext>
            </a:extLst>
          </p:cNvPr>
          <p:cNvGraphicFramePr/>
          <p:nvPr>
            <p:extLst>
              <p:ext uri="{D42A27DB-BD31-4B8C-83A1-F6EECF244321}">
                <p14:modId xmlns:p14="http://schemas.microsoft.com/office/powerpoint/2010/main" val="2144089872"/>
              </p:ext>
            </p:extLst>
          </p:nvPr>
        </p:nvGraphicFramePr>
        <p:xfrm>
          <a:off x="459560" y="1098715"/>
          <a:ext cx="9000002" cy="1154583"/>
        </p:xfrm>
        <a:graphic>
          <a:graphicData uri="http://schemas.openxmlformats.org/drawingml/2006/table">
            <a:tbl>
              <a:tblPr firstRow="1" bandRow="1">
                <a:tableStyleId>{A86F3E5E-3F21-4C10-9464-172B5924C16A}</a:tableStyleId>
              </a:tblPr>
              <a:tblGrid>
                <a:gridCol w="1723570">
                  <a:extLst>
                    <a:ext uri="{9D8B030D-6E8A-4147-A177-3AD203B41FA5}">
                      <a16:colId xmlns:a16="http://schemas.microsoft.com/office/drawing/2014/main" val="20000"/>
                    </a:ext>
                  </a:extLst>
                </a:gridCol>
                <a:gridCol w="1817370">
                  <a:extLst>
                    <a:ext uri="{9D8B030D-6E8A-4147-A177-3AD203B41FA5}">
                      <a16:colId xmlns:a16="http://schemas.microsoft.com/office/drawing/2014/main" val="20001"/>
                    </a:ext>
                  </a:extLst>
                </a:gridCol>
                <a:gridCol w="1817370">
                  <a:extLst>
                    <a:ext uri="{9D8B030D-6E8A-4147-A177-3AD203B41FA5}">
                      <a16:colId xmlns:a16="http://schemas.microsoft.com/office/drawing/2014/main" val="2953291539"/>
                    </a:ext>
                  </a:extLst>
                </a:gridCol>
                <a:gridCol w="3641692">
                  <a:extLst>
                    <a:ext uri="{9D8B030D-6E8A-4147-A177-3AD203B41FA5}">
                      <a16:colId xmlns:a16="http://schemas.microsoft.com/office/drawing/2014/main" val="1234604337"/>
                    </a:ext>
                  </a:extLst>
                </a:gridCol>
              </a:tblGrid>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rPr>
                        <a:t>企業名</a:t>
                      </a:r>
                      <a:endParaRPr sz="1200" b="1" i="0"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株式会社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endParaRPr lang="zh-TW" altLang="en-US"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取り扱いサービス</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 </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など</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リリース</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年</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20XX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年</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月</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サービス・製品ページ</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altLang="ja-JP" sz="1200" b="0" i="0" u="none" strike="noStrike" cap="none" dirty="0">
                          <a:solidFill>
                            <a:srgbClr val="0070C0"/>
                          </a:solidFill>
                          <a:latin typeface="Yu Gothic" panose="020B0400000000000000" pitchFamily="34" charset="-128"/>
                          <a:ea typeface="Yu Gothic" panose="020B0400000000000000" pitchFamily="34" charset="-128"/>
                          <a:sym typeface="MS PGothic"/>
                        </a:rPr>
                        <a:t>https://--------</a:t>
                      </a:r>
                      <a:endParaRPr lang="en-US" altLang="ja-JP" sz="1200" b="0" i="0" u="none"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69874776"/>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顧客数・シェア数</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累計</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000</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dirty="0">
                          <a:solidFill>
                            <a:schemeClr val="tx1"/>
                          </a:solidFill>
                          <a:latin typeface="Yu Gothic" panose="020B0400000000000000" pitchFamily="34" charset="-128"/>
                          <a:ea typeface="Yu Gothic" panose="020B0400000000000000" pitchFamily="34" charset="-128"/>
                          <a:sym typeface="MS PGothic"/>
                        </a:rPr>
                        <a:t>）</a:t>
                      </a:r>
                      <a:endParaRPr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メインターゲット</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従業員数</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名以下</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業企業</a:t>
                      </a:r>
                      <a:endParaRPr lang="ja-JP" altLang="en-US" sz="1200" b="0"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graphicFrame>
        <p:nvGraphicFramePr>
          <p:cNvPr id="6" name="Google Shape;428;p18">
            <a:extLst>
              <a:ext uri="{FF2B5EF4-FFF2-40B4-BE49-F238E27FC236}">
                <a16:creationId xmlns:a16="http://schemas.microsoft.com/office/drawing/2014/main" id="{EEBBA125-0E20-A841-92C1-44B9BDDA2226}"/>
              </a:ext>
            </a:extLst>
          </p:cNvPr>
          <p:cNvGraphicFramePr/>
          <p:nvPr>
            <p:extLst>
              <p:ext uri="{D42A27DB-BD31-4B8C-83A1-F6EECF244321}">
                <p14:modId xmlns:p14="http://schemas.microsoft.com/office/powerpoint/2010/main" val="1855206420"/>
              </p:ext>
            </p:extLst>
          </p:nvPr>
        </p:nvGraphicFramePr>
        <p:xfrm>
          <a:off x="459560" y="2596436"/>
          <a:ext cx="9000000" cy="3543600"/>
        </p:xfrm>
        <a:graphic>
          <a:graphicData uri="http://schemas.openxmlformats.org/drawingml/2006/table">
            <a:tbl>
              <a:tblPr firstRow="1" bandRow="1">
                <a:tableStyleId>{A86F3E5E-3F21-4C10-9464-172B5924C16A}</a:tableStyleId>
              </a:tblPr>
              <a:tblGrid>
                <a:gridCol w="1735000">
                  <a:extLst>
                    <a:ext uri="{9D8B030D-6E8A-4147-A177-3AD203B41FA5}">
                      <a16:colId xmlns:a16="http://schemas.microsoft.com/office/drawing/2014/main" val="20000"/>
                    </a:ext>
                  </a:extLst>
                </a:gridCol>
                <a:gridCol w="7265000">
                  <a:extLst>
                    <a:ext uri="{9D8B030D-6E8A-4147-A177-3AD203B41FA5}">
                      <a16:colId xmlns:a16="http://schemas.microsoft.com/office/drawing/2014/main" val="20001"/>
                    </a:ext>
                  </a:extLst>
                </a:gridCol>
              </a:tblGrid>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サービスの強み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サービスの弱み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325172000"/>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競合時の</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対応ポイント</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6425594"/>
                  </a:ext>
                </a:extLst>
              </a:tr>
            </a:tbl>
          </a:graphicData>
        </a:graphic>
      </p:graphicFrame>
    </p:spTree>
    <p:extLst>
      <p:ext uri="{BB962C8B-B14F-4D97-AF65-F5344CB8AC3E}">
        <p14:creationId xmlns:p14="http://schemas.microsoft.com/office/powerpoint/2010/main" val="1017807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5F0F6F5-2977-D648-9955-D7CFEC50DCDB}"/>
              </a:ext>
            </a:extLst>
          </p:cNvPr>
          <p:cNvSpPr>
            <a:spLocks noGrp="1"/>
          </p:cNvSpPr>
          <p:nvPr>
            <p:ph type="title"/>
          </p:nvPr>
        </p:nvSpPr>
        <p:spPr>
          <a:xfrm>
            <a:off x="459560" y="240475"/>
            <a:ext cx="9000000" cy="396000"/>
          </a:xfrm>
        </p:spPr>
        <p:txBody>
          <a:bodyPr/>
          <a:lstStyle/>
          <a:p>
            <a:r>
              <a:rPr lang="ja-JP" altLang="en-US"/>
              <a:t>競合</a:t>
            </a:r>
            <a:r>
              <a:rPr lang="en-US" altLang="ja-JP" dirty="0"/>
              <a:t>C</a:t>
            </a:r>
            <a:r>
              <a:rPr lang="ja-JP" altLang="en-US"/>
              <a:t>：○○○サービスの情報</a:t>
            </a:r>
          </a:p>
        </p:txBody>
      </p:sp>
      <p:graphicFrame>
        <p:nvGraphicFramePr>
          <p:cNvPr id="5" name="Google Shape;428;p18">
            <a:extLst>
              <a:ext uri="{FF2B5EF4-FFF2-40B4-BE49-F238E27FC236}">
                <a16:creationId xmlns:a16="http://schemas.microsoft.com/office/drawing/2014/main" id="{A0D38873-CE18-5746-A8B9-5957426E9513}"/>
              </a:ext>
            </a:extLst>
          </p:cNvPr>
          <p:cNvGraphicFramePr/>
          <p:nvPr>
            <p:extLst>
              <p:ext uri="{D42A27DB-BD31-4B8C-83A1-F6EECF244321}">
                <p14:modId xmlns:p14="http://schemas.microsoft.com/office/powerpoint/2010/main" val="3155824329"/>
              </p:ext>
            </p:extLst>
          </p:nvPr>
        </p:nvGraphicFramePr>
        <p:xfrm>
          <a:off x="459560" y="1098715"/>
          <a:ext cx="9000002" cy="1154583"/>
        </p:xfrm>
        <a:graphic>
          <a:graphicData uri="http://schemas.openxmlformats.org/drawingml/2006/table">
            <a:tbl>
              <a:tblPr firstRow="1" bandRow="1">
                <a:tableStyleId>{A86F3E5E-3F21-4C10-9464-172B5924C16A}</a:tableStyleId>
              </a:tblPr>
              <a:tblGrid>
                <a:gridCol w="1723570">
                  <a:extLst>
                    <a:ext uri="{9D8B030D-6E8A-4147-A177-3AD203B41FA5}">
                      <a16:colId xmlns:a16="http://schemas.microsoft.com/office/drawing/2014/main" val="20000"/>
                    </a:ext>
                  </a:extLst>
                </a:gridCol>
                <a:gridCol w="1817370">
                  <a:extLst>
                    <a:ext uri="{9D8B030D-6E8A-4147-A177-3AD203B41FA5}">
                      <a16:colId xmlns:a16="http://schemas.microsoft.com/office/drawing/2014/main" val="20001"/>
                    </a:ext>
                  </a:extLst>
                </a:gridCol>
                <a:gridCol w="1817370">
                  <a:extLst>
                    <a:ext uri="{9D8B030D-6E8A-4147-A177-3AD203B41FA5}">
                      <a16:colId xmlns:a16="http://schemas.microsoft.com/office/drawing/2014/main" val="2953291539"/>
                    </a:ext>
                  </a:extLst>
                </a:gridCol>
                <a:gridCol w="3641692">
                  <a:extLst>
                    <a:ext uri="{9D8B030D-6E8A-4147-A177-3AD203B41FA5}">
                      <a16:colId xmlns:a16="http://schemas.microsoft.com/office/drawing/2014/main" val="1234604337"/>
                    </a:ext>
                  </a:extLst>
                </a:gridCol>
              </a:tblGrid>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rPr>
                        <a:t>企業名</a:t>
                      </a:r>
                      <a:endParaRPr sz="1200" b="1" i="0"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株式会社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endParaRPr lang="zh-TW" altLang="en-US"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取り扱いサービス</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 </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など</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リリース</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年</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20XX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年</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月</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サービス・製品ページ</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altLang="ja-JP" sz="1200" b="0" i="0" u="none" strike="noStrike" cap="none" dirty="0">
                          <a:solidFill>
                            <a:srgbClr val="0070C0"/>
                          </a:solidFill>
                          <a:latin typeface="Yu Gothic" panose="020B0400000000000000" pitchFamily="34" charset="-128"/>
                          <a:ea typeface="Yu Gothic" panose="020B0400000000000000" pitchFamily="34" charset="-128"/>
                          <a:sym typeface="MS PGothic"/>
                        </a:rPr>
                        <a:t>https://--------</a:t>
                      </a:r>
                      <a:endParaRPr lang="en-US" altLang="ja-JP" sz="1200" b="0" i="0" u="none"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69874776"/>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顧客数・シェア数</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累計</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000</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dirty="0">
                          <a:solidFill>
                            <a:schemeClr val="tx1"/>
                          </a:solidFill>
                          <a:latin typeface="Yu Gothic" panose="020B0400000000000000" pitchFamily="34" charset="-128"/>
                          <a:ea typeface="Yu Gothic" panose="020B0400000000000000" pitchFamily="34" charset="-128"/>
                          <a:sym typeface="MS PGothic"/>
                        </a:rPr>
                        <a:t>）</a:t>
                      </a:r>
                      <a:endParaRPr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メインターゲット</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従業員数</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名以下</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業企業</a:t>
                      </a:r>
                      <a:endParaRPr lang="ja-JP" altLang="en-US" sz="1200" b="0"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graphicFrame>
        <p:nvGraphicFramePr>
          <p:cNvPr id="6" name="Google Shape;428;p18">
            <a:extLst>
              <a:ext uri="{FF2B5EF4-FFF2-40B4-BE49-F238E27FC236}">
                <a16:creationId xmlns:a16="http://schemas.microsoft.com/office/drawing/2014/main" id="{EEBBA125-0E20-A841-92C1-44B9BDDA2226}"/>
              </a:ext>
            </a:extLst>
          </p:cNvPr>
          <p:cNvGraphicFramePr/>
          <p:nvPr>
            <p:extLst>
              <p:ext uri="{D42A27DB-BD31-4B8C-83A1-F6EECF244321}">
                <p14:modId xmlns:p14="http://schemas.microsoft.com/office/powerpoint/2010/main" val="350241216"/>
              </p:ext>
            </p:extLst>
          </p:nvPr>
        </p:nvGraphicFramePr>
        <p:xfrm>
          <a:off x="459560" y="2596436"/>
          <a:ext cx="9000000" cy="3543600"/>
        </p:xfrm>
        <a:graphic>
          <a:graphicData uri="http://schemas.openxmlformats.org/drawingml/2006/table">
            <a:tbl>
              <a:tblPr firstRow="1" bandRow="1">
                <a:tableStyleId>{A86F3E5E-3F21-4C10-9464-172B5924C16A}</a:tableStyleId>
              </a:tblPr>
              <a:tblGrid>
                <a:gridCol w="1735000">
                  <a:extLst>
                    <a:ext uri="{9D8B030D-6E8A-4147-A177-3AD203B41FA5}">
                      <a16:colId xmlns:a16="http://schemas.microsoft.com/office/drawing/2014/main" val="20000"/>
                    </a:ext>
                  </a:extLst>
                </a:gridCol>
                <a:gridCol w="7265000">
                  <a:extLst>
                    <a:ext uri="{9D8B030D-6E8A-4147-A177-3AD203B41FA5}">
                      <a16:colId xmlns:a16="http://schemas.microsoft.com/office/drawing/2014/main" val="20001"/>
                    </a:ext>
                  </a:extLst>
                </a:gridCol>
              </a:tblGrid>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サービスの強み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サービスの弱み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325172000"/>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競合時の</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対応ポイント</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6425594"/>
                  </a:ext>
                </a:extLst>
              </a:tr>
            </a:tbl>
          </a:graphicData>
        </a:graphic>
      </p:graphicFrame>
      <p:sp>
        <p:nvSpPr>
          <p:cNvPr id="8" name="スライド番号プレースホルダー 7">
            <a:extLst>
              <a:ext uri="{FF2B5EF4-FFF2-40B4-BE49-F238E27FC236}">
                <a16:creationId xmlns:a16="http://schemas.microsoft.com/office/drawing/2014/main" id="{30743D02-3EC1-674A-9110-66C8AE7F242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17</a:t>
            </a:fld>
            <a:endParaRPr lang="ja-JP" altLang="en-US"/>
          </a:p>
        </p:txBody>
      </p:sp>
    </p:spTree>
    <p:extLst>
      <p:ext uri="{BB962C8B-B14F-4D97-AF65-F5344CB8AC3E}">
        <p14:creationId xmlns:p14="http://schemas.microsoft.com/office/powerpoint/2010/main" val="2582841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5F0F6F5-2977-D648-9955-D7CFEC50DCDB}"/>
              </a:ext>
            </a:extLst>
          </p:cNvPr>
          <p:cNvSpPr>
            <a:spLocks noGrp="1"/>
          </p:cNvSpPr>
          <p:nvPr>
            <p:ph type="title"/>
          </p:nvPr>
        </p:nvSpPr>
        <p:spPr>
          <a:xfrm>
            <a:off x="459560" y="240475"/>
            <a:ext cx="9000000" cy="396000"/>
          </a:xfrm>
        </p:spPr>
        <p:txBody>
          <a:bodyPr/>
          <a:lstStyle/>
          <a:p>
            <a:r>
              <a:rPr lang="ja-JP" altLang="en-US"/>
              <a:t>競合</a:t>
            </a:r>
            <a:r>
              <a:rPr lang="en-US" altLang="ja-JP" dirty="0"/>
              <a:t>D</a:t>
            </a:r>
            <a:r>
              <a:rPr lang="ja-JP" altLang="en-US"/>
              <a:t>：○○○サービスの情報</a:t>
            </a:r>
          </a:p>
        </p:txBody>
      </p:sp>
      <p:graphicFrame>
        <p:nvGraphicFramePr>
          <p:cNvPr id="5" name="Google Shape;428;p18">
            <a:extLst>
              <a:ext uri="{FF2B5EF4-FFF2-40B4-BE49-F238E27FC236}">
                <a16:creationId xmlns:a16="http://schemas.microsoft.com/office/drawing/2014/main" id="{A0D38873-CE18-5746-A8B9-5957426E9513}"/>
              </a:ext>
            </a:extLst>
          </p:cNvPr>
          <p:cNvGraphicFramePr/>
          <p:nvPr>
            <p:extLst>
              <p:ext uri="{D42A27DB-BD31-4B8C-83A1-F6EECF244321}">
                <p14:modId xmlns:p14="http://schemas.microsoft.com/office/powerpoint/2010/main" val="3645718499"/>
              </p:ext>
            </p:extLst>
          </p:nvPr>
        </p:nvGraphicFramePr>
        <p:xfrm>
          <a:off x="459560" y="1098715"/>
          <a:ext cx="9000002" cy="1154583"/>
        </p:xfrm>
        <a:graphic>
          <a:graphicData uri="http://schemas.openxmlformats.org/drawingml/2006/table">
            <a:tbl>
              <a:tblPr firstRow="1" bandRow="1">
                <a:tableStyleId>{A86F3E5E-3F21-4C10-9464-172B5924C16A}</a:tableStyleId>
              </a:tblPr>
              <a:tblGrid>
                <a:gridCol w="1723570">
                  <a:extLst>
                    <a:ext uri="{9D8B030D-6E8A-4147-A177-3AD203B41FA5}">
                      <a16:colId xmlns:a16="http://schemas.microsoft.com/office/drawing/2014/main" val="20000"/>
                    </a:ext>
                  </a:extLst>
                </a:gridCol>
                <a:gridCol w="1817370">
                  <a:extLst>
                    <a:ext uri="{9D8B030D-6E8A-4147-A177-3AD203B41FA5}">
                      <a16:colId xmlns:a16="http://schemas.microsoft.com/office/drawing/2014/main" val="20001"/>
                    </a:ext>
                  </a:extLst>
                </a:gridCol>
                <a:gridCol w="1817370">
                  <a:extLst>
                    <a:ext uri="{9D8B030D-6E8A-4147-A177-3AD203B41FA5}">
                      <a16:colId xmlns:a16="http://schemas.microsoft.com/office/drawing/2014/main" val="2953291539"/>
                    </a:ext>
                  </a:extLst>
                </a:gridCol>
                <a:gridCol w="3641692">
                  <a:extLst>
                    <a:ext uri="{9D8B030D-6E8A-4147-A177-3AD203B41FA5}">
                      <a16:colId xmlns:a16="http://schemas.microsoft.com/office/drawing/2014/main" val="1234604337"/>
                    </a:ext>
                  </a:extLst>
                </a:gridCol>
              </a:tblGrid>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rPr>
                        <a:t>企業名</a:t>
                      </a:r>
                      <a:endParaRPr sz="1200" b="1" i="0"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株式会社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endParaRPr lang="zh-TW" altLang="en-US"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取り扱いサービス</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サービス</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 </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など</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リリース</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年</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20XX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年</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XX</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月</a:t>
                      </a:r>
                      <a:endParaRPr lang="en-US" altLang="ja-JP"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サービス・製品ページ</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altLang="ja-JP" sz="1200" b="0" i="0" u="none" strike="noStrike" cap="none" dirty="0">
                          <a:solidFill>
                            <a:srgbClr val="0070C0"/>
                          </a:solidFill>
                          <a:latin typeface="Yu Gothic" panose="020B0400000000000000" pitchFamily="34" charset="-128"/>
                          <a:ea typeface="Yu Gothic" panose="020B0400000000000000" pitchFamily="34" charset="-128"/>
                          <a:sym typeface="MS PGothic"/>
                        </a:rPr>
                        <a:t>https://--------</a:t>
                      </a:r>
                      <a:endParaRPr lang="en-US" altLang="ja-JP" sz="1200" b="0" i="0" u="none"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69874776"/>
                  </a:ext>
                </a:extLst>
              </a:tr>
              <a:tr h="384861">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顧客数・シェア数</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累計</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000</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社（</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dirty="0">
                          <a:solidFill>
                            <a:schemeClr val="tx1"/>
                          </a:solidFill>
                          <a:latin typeface="Yu Gothic" panose="020B0400000000000000" pitchFamily="34" charset="-128"/>
                          <a:ea typeface="Yu Gothic" panose="020B0400000000000000" pitchFamily="34" charset="-128"/>
                          <a:sym typeface="MS PGothic"/>
                        </a:rPr>
                        <a:t>）</a:t>
                      </a:r>
                      <a:endParaRPr sz="12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メインターゲット</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従業員数</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名以下</a:t>
                      </a:r>
                      <a:r>
                        <a:rPr lang="en-US" altLang="ja-JP" sz="1200" b="0" i="0" u="none" strike="noStrike" cap="none" dirty="0">
                          <a:solidFill>
                            <a:schemeClr val="tx1"/>
                          </a:solidFill>
                          <a:latin typeface="Yu Gothic" panose="020B0400000000000000" pitchFamily="34" charset="-128"/>
                          <a:ea typeface="Yu Gothic" panose="020B0400000000000000" pitchFamily="34" charset="-128"/>
                          <a:sym typeface="MS PGothic"/>
                        </a:rPr>
                        <a:t>/</a:t>
                      </a:r>
                      <a:r>
                        <a:rPr lang="ja-JP" altLang="en-US" sz="1200" b="0" i="0" u="none" strike="noStrike" cap="none">
                          <a:solidFill>
                            <a:schemeClr val="tx1"/>
                          </a:solidFill>
                          <a:effectLst/>
                          <a:latin typeface="Yu Gothic" panose="020B0400000000000000" pitchFamily="34" charset="-128"/>
                          <a:ea typeface="Yu Gothic" panose="020B0400000000000000" pitchFamily="34" charset="-128"/>
                        </a:rPr>
                        <a:t>〇〇</a:t>
                      </a:r>
                      <a:r>
                        <a:rPr lang="ja-JP" altLang="en-US" sz="1200" b="0" i="0" u="none" strike="noStrike" cap="none">
                          <a:solidFill>
                            <a:schemeClr val="tx1"/>
                          </a:solidFill>
                          <a:latin typeface="Yu Gothic" panose="020B0400000000000000" pitchFamily="34" charset="-128"/>
                          <a:ea typeface="Yu Gothic" panose="020B0400000000000000" pitchFamily="34" charset="-128"/>
                          <a:sym typeface="MS PGothic"/>
                        </a:rPr>
                        <a:t>業企業</a:t>
                      </a:r>
                      <a:endParaRPr lang="ja-JP" altLang="en-US" sz="1200" b="0" i="0" u="none" strike="noStrike" cap="none">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bl>
          </a:graphicData>
        </a:graphic>
      </p:graphicFrame>
      <p:graphicFrame>
        <p:nvGraphicFramePr>
          <p:cNvPr id="6" name="Google Shape;428;p18">
            <a:extLst>
              <a:ext uri="{FF2B5EF4-FFF2-40B4-BE49-F238E27FC236}">
                <a16:creationId xmlns:a16="http://schemas.microsoft.com/office/drawing/2014/main" id="{EEBBA125-0E20-A841-92C1-44B9BDDA2226}"/>
              </a:ext>
            </a:extLst>
          </p:cNvPr>
          <p:cNvGraphicFramePr/>
          <p:nvPr>
            <p:extLst>
              <p:ext uri="{D42A27DB-BD31-4B8C-83A1-F6EECF244321}">
                <p14:modId xmlns:p14="http://schemas.microsoft.com/office/powerpoint/2010/main" val="2873771165"/>
              </p:ext>
            </p:extLst>
          </p:nvPr>
        </p:nvGraphicFramePr>
        <p:xfrm>
          <a:off x="459560" y="2596436"/>
          <a:ext cx="9000000" cy="3543600"/>
        </p:xfrm>
        <a:graphic>
          <a:graphicData uri="http://schemas.openxmlformats.org/drawingml/2006/table">
            <a:tbl>
              <a:tblPr firstRow="1" bandRow="1">
                <a:tableStyleId>{A86F3E5E-3F21-4C10-9464-172B5924C16A}</a:tableStyleId>
              </a:tblPr>
              <a:tblGrid>
                <a:gridCol w="1735000">
                  <a:extLst>
                    <a:ext uri="{9D8B030D-6E8A-4147-A177-3AD203B41FA5}">
                      <a16:colId xmlns:a16="http://schemas.microsoft.com/office/drawing/2014/main" val="20000"/>
                    </a:ext>
                  </a:extLst>
                </a:gridCol>
                <a:gridCol w="7265000">
                  <a:extLst>
                    <a:ext uri="{9D8B030D-6E8A-4147-A177-3AD203B41FA5}">
                      <a16:colId xmlns:a16="http://schemas.microsoft.com/office/drawing/2014/main" val="20001"/>
                    </a:ext>
                  </a:extLst>
                </a:gridCol>
              </a:tblGrid>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サービスの強み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marR="0" lvl="0" indent="-171450" algn="l" rtl="0">
                        <a:lnSpc>
                          <a:spcPct val="100000"/>
                        </a:lnSpc>
                        <a:spcBef>
                          <a:spcPts val="0"/>
                        </a:spcBef>
                        <a:spcAft>
                          <a:spcPts val="400"/>
                        </a:spcAft>
                        <a:buClr>
                          <a:schemeClr val="dk1"/>
                        </a:buClr>
                        <a:buSzPts val="11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サービスの弱み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325172000"/>
                  </a:ext>
                </a:extLst>
              </a:tr>
              <a:tr h="1181200">
                <a:tc>
                  <a:txBody>
                    <a:bodyPr/>
                    <a:lstStyle/>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競合</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時の</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ctr" rtl="0">
                        <a:lnSpc>
                          <a:spcPct val="100000"/>
                        </a:lnSpc>
                        <a:spcBef>
                          <a:spcPts val="0"/>
                        </a:spcBef>
                        <a:spcAft>
                          <a:spcPts val="40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対応</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ポイント</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6213" marR="0" lvl="0" indent="-176213" algn="l" rtl="0">
                        <a:lnSpc>
                          <a:spcPct val="100000"/>
                        </a:lnSpc>
                        <a:spcBef>
                          <a:spcPts val="0"/>
                        </a:spcBef>
                        <a:spcAft>
                          <a:spcPts val="400"/>
                        </a:spcAft>
                        <a:buClr>
                          <a:schemeClr val="dk1"/>
                        </a:buClr>
                        <a:buSzPts val="11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テキストを入力</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44000" marR="108000" marT="108000" marB="108000" anchor="ctr">
                    <a:lnL w="12700" cap="flat" cmpd="sng">
                      <a:noFill/>
                      <a:prstDash val="solid"/>
                      <a:round/>
                      <a:headEnd type="none" w="sm" len="sm"/>
                      <a:tailEnd type="none" w="sm" len="sm"/>
                    </a:lnL>
                    <a:lnR w="12700" cap="flat" cmpd="sng">
                      <a:noFill/>
                      <a:prstDash val="solid"/>
                      <a:round/>
                      <a:headEnd type="none" w="sm" len="sm"/>
                      <a:tailEnd type="none" w="sm" len="sm"/>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26425594"/>
                  </a:ext>
                </a:extLst>
              </a:tr>
            </a:tbl>
          </a:graphicData>
        </a:graphic>
      </p:graphicFrame>
      <p:sp>
        <p:nvSpPr>
          <p:cNvPr id="8" name="スライド番号プレースホルダー 7">
            <a:extLst>
              <a:ext uri="{FF2B5EF4-FFF2-40B4-BE49-F238E27FC236}">
                <a16:creationId xmlns:a16="http://schemas.microsoft.com/office/drawing/2014/main" id="{49631EB6-7D3B-094D-B619-8604194CB539}"/>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18</a:t>
            </a:fld>
            <a:endParaRPr lang="ja-JP" altLang="en-US"/>
          </a:p>
        </p:txBody>
      </p:sp>
    </p:spTree>
    <p:extLst>
      <p:ext uri="{BB962C8B-B14F-4D97-AF65-F5344CB8AC3E}">
        <p14:creationId xmlns:p14="http://schemas.microsoft.com/office/powerpoint/2010/main" val="497028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2B9489-ED72-04F9-BF15-50CFD905FFF0}"/>
              </a:ext>
            </a:extLst>
          </p:cNvPr>
          <p:cNvSpPr>
            <a:spLocks noGrp="1"/>
          </p:cNvSpPr>
          <p:nvPr>
            <p:ph type="title"/>
          </p:nvPr>
        </p:nvSpPr>
        <p:spPr>
          <a:xfrm>
            <a:off x="459560" y="240475"/>
            <a:ext cx="9000000" cy="396000"/>
          </a:xfrm>
        </p:spPr>
        <p:txBody>
          <a:bodyPr/>
          <a:lstStyle/>
          <a:p>
            <a:r>
              <a:rPr lang="ja-JP" altLang="en-US"/>
              <a:t>本マニュアルの目的</a:t>
            </a:r>
          </a:p>
        </p:txBody>
      </p:sp>
      <p:sp>
        <p:nvSpPr>
          <p:cNvPr id="3" name="スライド番号プレースホルダー 2">
            <a:extLst>
              <a:ext uri="{FF2B5EF4-FFF2-40B4-BE49-F238E27FC236}">
                <a16:creationId xmlns:a16="http://schemas.microsoft.com/office/drawing/2014/main" id="{DF0B85D7-FF1B-41BA-E660-32F9DA55394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a:t>
            </a:fld>
            <a:endParaRPr lang="ja-JP" altLang="en-US"/>
          </a:p>
        </p:txBody>
      </p:sp>
      <p:sp>
        <p:nvSpPr>
          <p:cNvPr id="11" name="テキスト ボックス 10">
            <a:extLst>
              <a:ext uri="{FF2B5EF4-FFF2-40B4-BE49-F238E27FC236}">
                <a16:creationId xmlns:a16="http://schemas.microsoft.com/office/drawing/2014/main" id="{108DD834-4357-6A41-AABF-A9B7A06A1D1A}"/>
              </a:ext>
            </a:extLst>
          </p:cNvPr>
          <p:cNvSpPr txBox="1"/>
          <p:nvPr/>
        </p:nvSpPr>
        <p:spPr>
          <a:xfrm>
            <a:off x="455264" y="1639693"/>
            <a:ext cx="9001125" cy="1620000"/>
          </a:xfrm>
          <a:prstGeom prst="rect">
            <a:avLst/>
          </a:prstGeom>
          <a:noFill/>
        </p:spPr>
        <p:txBody>
          <a:bodyPr wrap="square" lIns="36000" tIns="36000" rIns="36000" bIns="36000" rtlCol="0">
            <a:noAutofit/>
          </a:bodyPr>
          <a:lstStyle/>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本マニュアルのおもな目的は、新入社員や異動社員の早期立ち上がりです</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商材知識だけではなく、顧客・市場・競合・事例・営業活動の各プロセスの目的や目指す水準などを理解したうえで、</a:t>
            </a:r>
            <a:br>
              <a:rPr kumimoji="1" lang="en-US" altLang="ja-JP" sz="1200" dirty="0">
                <a:solidFill>
                  <a:schemeClr val="tx1"/>
                </a:solidFill>
                <a:latin typeface="Yu Gothic" panose="020B0400000000000000" pitchFamily="34" charset="-128"/>
                <a:ea typeface="Yu Gothic" panose="020B0400000000000000" pitchFamily="34" charset="-128"/>
              </a:rPr>
            </a:br>
            <a:r>
              <a:rPr kumimoji="1" lang="en-US" altLang="ja-JP" sz="1200" dirty="0">
                <a:solidFill>
                  <a:schemeClr val="tx1"/>
                </a:solidFill>
                <a:latin typeface="Yu Gothic" panose="020B0400000000000000" pitchFamily="34" charset="-128"/>
                <a:ea typeface="Yu Gothic" panose="020B0400000000000000" pitchFamily="34" charset="-128"/>
              </a:rPr>
              <a:t>OJT</a:t>
            </a:r>
            <a:r>
              <a:rPr kumimoji="1" lang="ja-JP" altLang="en-US" sz="1200">
                <a:solidFill>
                  <a:schemeClr val="tx1"/>
                </a:solidFill>
                <a:latin typeface="Yu Gothic" panose="020B0400000000000000" pitchFamily="34" charset="-128"/>
                <a:ea typeface="Yu Gothic" panose="020B0400000000000000" pitchFamily="34" charset="-128"/>
              </a:rPr>
              <a:t>に進める状態にすることで早期立ち上がりを支援します</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本マニュアルは○○○○○であり、○○○○○です</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12" name="テキスト ボックス 11">
            <a:extLst>
              <a:ext uri="{FF2B5EF4-FFF2-40B4-BE49-F238E27FC236}">
                <a16:creationId xmlns:a16="http://schemas.microsoft.com/office/drawing/2014/main" id="{97622D7B-5BD1-7C44-A2C8-AB705321126E}"/>
              </a:ext>
            </a:extLst>
          </p:cNvPr>
          <p:cNvSpPr txBox="1"/>
          <p:nvPr/>
        </p:nvSpPr>
        <p:spPr>
          <a:xfrm>
            <a:off x="473264" y="4110450"/>
            <a:ext cx="9000000" cy="2232000"/>
          </a:xfrm>
          <a:prstGeom prst="rect">
            <a:avLst/>
          </a:prstGeom>
          <a:noFill/>
        </p:spPr>
        <p:txBody>
          <a:bodyPr wrap="square" lIns="36000" tIns="36000" rIns="36000" bIns="36000" rtlCol="0">
            <a:noAutofit/>
          </a:bodyPr>
          <a:lstStyle/>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研修時に参照するだけではなく、営業活動においてうまく進まないことがある際は、本マニュアルを参照してください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lnSpc>
                <a:spcPct val="150000"/>
              </a:lnSpc>
              <a:spcAft>
                <a:spcPts val="600"/>
              </a:spcAft>
              <a:buClr>
                <a:schemeClr val="accent1"/>
              </a:buClr>
              <a:buFont typeface="Wingdings" pitchFamily="2" charset="2"/>
              <a:buChar char="l"/>
            </a:pPr>
            <a:r>
              <a:rPr kumimoji="1" lang="en-US" altLang="ja-JP" sz="1200" dirty="0">
                <a:solidFill>
                  <a:schemeClr val="tx1"/>
                </a:solidFill>
                <a:latin typeface="Yu Gothic" panose="020B0400000000000000" pitchFamily="34" charset="-128"/>
                <a:ea typeface="Yu Gothic" panose="020B0400000000000000" pitchFamily="34" charset="-128"/>
              </a:rPr>
              <a:t>OJT</a:t>
            </a:r>
            <a:r>
              <a:rPr kumimoji="1" lang="ja-JP" altLang="en-US" sz="1200">
                <a:solidFill>
                  <a:schemeClr val="tx1"/>
                </a:solidFill>
                <a:latin typeface="Yu Gothic" panose="020B0400000000000000" pitchFamily="34" charset="-128"/>
                <a:ea typeface="Yu Gothic" panose="020B0400000000000000" pitchFamily="34" charset="-128"/>
              </a:rPr>
              <a:t>を支援するマネージャー・育成担当者は、フィードバックの際、本マニュアルに記載された内容と紐づけたフィードバックを心がけてください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本マニュアルは、実際の運用を通じて半期ごとに内容変更をおこないます。マニュアルを見ても解決しない点や、マニュアルの内容ではフィードバックしにくい点があれば、○○○○○に投稿してください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lnSpc>
                <a:spcPct val="150000"/>
              </a:lnSpc>
              <a:spcAft>
                <a:spcPts val="600"/>
              </a:spcAft>
              <a:buClr>
                <a:schemeClr val="accent1"/>
              </a:buClr>
              <a:buFont typeface="Wingdings" pitchFamily="2" charset="2"/>
              <a:buChar char="l"/>
            </a:pPr>
            <a:r>
              <a:rPr kumimoji="1" lang="ja-JP" altLang="en-US" sz="1200">
                <a:solidFill>
                  <a:schemeClr val="tx1"/>
                </a:solidFill>
                <a:latin typeface="Yu Gothic" panose="020B0400000000000000" pitchFamily="34" charset="-128"/>
                <a:ea typeface="Yu Gothic" panose="020B0400000000000000" pitchFamily="34" charset="-128"/>
              </a:rPr>
              <a:t>○○○○○の場合、○○○○○をしてください</a:t>
            </a:r>
          </a:p>
        </p:txBody>
      </p:sp>
      <p:sp>
        <p:nvSpPr>
          <p:cNvPr id="13" name="正方形/長方形 12">
            <a:extLst>
              <a:ext uri="{FF2B5EF4-FFF2-40B4-BE49-F238E27FC236}">
                <a16:creationId xmlns:a16="http://schemas.microsoft.com/office/drawing/2014/main" id="{EE16D35A-92FE-9642-B938-47F8A0EBD95C}"/>
              </a:ext>
            </a:extLst>
          </p:cNvPr>
          <p:cNvSpPr/>
          <p:nvPr/>
        </p:nvSpPr>
        <p:spPr>
          <a:xfrm>
            <a:off x="458786" y="1164333"/>
            <a:ext cx="3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AA8D80E-C6EB-CB4F-8232-D16365709E5A}"/>
              </a:ext>
            </a:extLst>
          </p:cNvPr>
          <p:cNvSpPr txBox="1"/>
          <p:nvPr/>
        </p:nvSpPr>
        <p:spPr>
          <a:xfrm>
            <a:off x="668178" y="1128333"/>
            <a:ext cx="8784000" cy="360000"/>
          </a:xfrm>
          <a:prstGeom prst="rect">
            <a:avLst/>
          </a:prstGeom>
          <a:noFill/>
        </p:spPr>
        <p:txBody>
          <a:bodyPr wrap="square" lIns="36000" tIns="36000" rIns="36000" bIns="36000" rtlCol="0">
            <a:spAutoFit/>
          </a:bodyPr>
          <a:lstStyle/>
          <a:p>
            <a:r>
              <a:rPr kumimoji="1" lang="ja-JP" altLang="en-US" sz="1800" b="1">
                <a:solidFill>
                  <a:schemeClr val="accent1"/>
                </a:solidFill>
                <a:latin typeface="Yu Gothic" panose="020B0400000000000000" pitchFamily="34" charset="-128"/>
                <a:ea typeface="Yu Gothic" panose="020B0400000000000000" pitchFamily="34" charset="-128"/>
              </a:rPr>
              <a:t>目的</a:t>
            </a:r>
          </a:p>
        </p:txBody>
      </p:sp>
      <p:sp>
        <p:nvSpPr>
          <p:cNvPr id="15" name="正方形/長方形 14">
            <a:extLst>
              <a:ext uri="{FF2B5EF4-FFF2-40B4-BE49-F238E27FC236}">
                <a16:creationId xmlns:a16="http://schemas.microsoft.com/office/drawing/2014/main" id="{B4283632-A297-314D-9FDB-E4E95B65DE41}"/>
              </a:ext>
            </a:extLst>
          </p:cNvPr>
          <p:cNvSpPr/>
          <p:nvPr/>
        </p:nvSpPr>
        <p:spPr>
          <a:xfrm>
            <a:off x="455264" y="3605362"/>
            <a:ext cx="36000"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647256D3-7097-F847-81DC-E2F4339DF946}"/>
              </a:ext>
            </a:extLst>
          </p:cNvPr>
          <p:cNvSpPr txBox="1"/>
          <p:nvPr/>
        </p:nvSpPr>
        <p:spPr>
          <a:xfrm>
            <a:off x="664656" y="3569362"/>
            <a:ext cx="8784000" cy="360000"/>
          </a:xfrm>
          <a:prstGeom prst="rect">
            <a:avLst/>
          </a:prstGeom>
          <a:noFill/>
        </p:spPr>
        <p:txBody>
          <a:bodyPr wrap="square" lIns="36000" tIns="36000" rIns="36000" bIns="36000" rtlCol="0">
            <a:spAutoFit/>
          </a:bodyPr>
          <a:lstStyle/>
          <a:p>
            <a:r>
              <a:rPr kumimoji="1" lang="ja-JP" altLang="en-US" sz="1800" b="1">
                <a:solidFill>
                  <a:schemeClr val="accent1"/>
                </a:solidFill>
                <a:latin typeface="Yu Gothic" panose="020B0400000000000000" pitchFamily="34" charset="-128"/>
                <a:ea typeface="Yu Gothic" panose="020B0400000000000000" pitchFamily="34" charset="-128"/>
              </a:rPr>
              <a:t>利用・運用にあたって</a:t>
            </a:r>
          </a:p>
        </p:txBody>
      </p:sp>
    </p:spTree>
    <p:extLst>
      <p:ext uri="{BB962C8B-B14F-4D97-AF65-F5344CB8AC3E}">
        <p14:creationId xmlns:p14="http://schemas.microsoft.com/office/powerpoint/2010/main" val="2407149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B94876-07DB-C14C-89E1-F49A44DD1E5F}"/>
              </a:ext>
            </a:extLst>
          </p:cNvPr>
          <p:cNvSpPr>
            <a:spLocks noGrp="1"/>
          </p:cNvSpPr>
          <p:nvPr>
            <p:ph type="ctrTitle"/>
          </p:nvPr>
        </p:nvSpPr>
        <p:spPr>
          <a:xfrm>
            <a:off x="1251480" y="2665650"/>
            <a:ext cx="7378615" cy="1526700"/>
          </a:xfrm>
        </p:spPr>
        <p:txBody>
          <a:bodyPr/>
          <a:lstStyle/>
          <a:p>
            <a:r>
              <a:rPr lang="ja-JP" altLang="en-US"/>
              <a:t>提供価値</a:t>
            </a:r>
          </a:p>
        </p:txBody>
      </p:sp>
      <p:sp>
        <p:nvSpPr>
          <p:cNvPr id="6" name="スライド番号プレースホルダー 5">
            <a:extLst>
              <a:ext uri="{FF2B5EF4-FFF2-40B4-BE49-F238E27FC236}">
                <a16:creationId xmlns:a16="http://schemas.microsoft.com/office/drawing/2014/main" id="{2D2754B6-B335-184D-8A34-831C5ED5FE5B}"/>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19</a:t>
            </a:fld>
            <a:endParaRPr lang="ja-JP" altLang="en-US"/>
          </a:p>
        </p:txBody>
      </p:sp>
    </p:spTree>
    <p:extLst>
      <p:ext uri="{BB962C8B-B14F-4D97-AF65-F5344CB8AC3E}">
        <p14:creationId xmlns:p14="http://schemas.microsoft.com/office/powerpoint/2010/main" val="214007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1C7B07F-220C-8B4E-9153-656203A5B2FD}"/>
              </a:ext>
            </a:extLst>
          </p:cNvPr>
          <p:cNvSpPr>
            <a:spLocks noGrp="1"/>
          </p:cNvSpPr>
          <p:nvPr>
            <p:ph type="body" idx="1"/>
          </p:nvPr>
        </p:nvSpPr>
        <p:spPr>
          <a:xfrm>
            <a:off x="458788" y="1001713"/>
            <a:ext cx="9001125" cy="611187"/>
          </a:xfrm>
        </p:spPr>
        <p:txBody>
          <a:bodyPr/>
          <a:lstStyle/>
          <a:p>
            <a:r>
              <a:rPr lang="ja-JP" altLang="en-US"/>
              <a:t>当社が提供でき、競合他社が提供できず、顧客が求める独自の価値のことを</a:t>
            </a:r>
            <a:endParaRPr lang="en-US" altLang="ja-JP" dirty="0"/>
          </a:p>
          <a:p>
            <a:r>
              <a:rPr lang="ja-JP" altLang="en-US"/>
              <a:t>「バリュープロポジション」と言います。当社で狙うべきポジションを指しています。</a:t>
            </a:r>
          </a:p>
        </p:txBody>
      </p:sp>
      <p:sp>
        <p:nvSpPr>
          <p:cNvPr id="20" name="スライド番号プレースホルダー 19">
            <a:extLst>
              <a:ext uri="{FF2B5EF4-FFF2-40B4-BE49-F238E27FC236}">
                <a16:creationId xmlns:a16="http://schemas.microsoft.com/office/drawing/2014/main" id="{1245D3E0-07E9-3941-9DF9-F8B9AEB5A5C1}"/>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20</a:t>
            </a:fld>
            <a:endParaRPr lang="ja-JP" altLang="en-US"/>
          </a:p>
        </p:txBody>
      </p:sp>
      <p:sp>
        <p:nvSpPr>
          <p:cNvPr id="3" name="タイトル 2">
            <a:extLst>
              <a:ext uri="{FF2B5EF4-FFF2-40B4-BE49-F238E27FC236}">
                <a16:creationId xmlns:a16="http://schemas.microsoft.com/office/drawing/2014/main" id="{4A9D505A-BC03-3446-9062-C1BFF9CC3F0E}"/>
              </a:ext>
            </a:extLst>
          </p:cNvPr>
          <p:cNvSpPr>
            <a:spLocks noGrp="1"/>
          </p:cNvSpPr>
          <p:nvPr>
            <p:ph type="title"/>
          </p:nvPr>
        </p:nvSpPr>
        <p:spPr>
          <a:xfrm>
            <a:off x="459560" y="240475"/>
            <a:ext cx="9000000" cy="396000"/>
          </a:xfrm>
        </p:spPr>
        <p:txBody>
          <a:bodyPr/>
          <a:lstStyle/>
          <a:p>
            <a:r>
              <a:rPr lang="ja-JP" altLang="en-US"/>
              <a:t>バリュープロポジション</a:t>
            </a:r>
          </a:p>
        </p:txBody>
      </p:sp>
      <p:pic>
        <p:nvPicPr>
          <p:cNvPr id="22" name="図 21">
            <a:extLst>
              <a:ext uri="{FF2B5EF4-FFF2-40B4-BE49-F238E27FC236}">
                <a16:creationId xmlns:a16="http://schemas.microsoft.com/office/drawing/2014/main" id="{33234F2F-38E2-864E-9364-1C80EBB98DB7}"/>
              </a:ext>
            </a:extLst>
          </p:cNvPr>
          <p:cNvPicPr>
            <a:picLocks noChangeAspect="1"/>
          </p:cNvPicPr>
          <p:nvPr/>
        </p:nvPicPr>
        <p:blipFill>
          <a:blip r:embed="rId3">
            <a:alphaModFix/>
          </a:blip>
          <a:stretch>
            <a:fillRect/>
          </a:stretch>
        </p:blipFill>
        <p:spPr>
          <a:xfrm>
            <a:off x="3102515" y="2012397"/>
            <a:ext cx="3665027" cy="3407461"/>
          </a:xfrm>
          <a:prstGeom prst="rect">
            <a:avLst/>
          </a:prstGeom>
        </p:spPr>
      </p:pic>
      <p:sp>
        <p:nvSpPr>
          <p:cNvPr id="26" name="テキスト ボックス 25">
            <a:extLst>
              <a:ext uri="{FF2B5EF4-FFF2-40B4-BE49-F238E27FC236}">
                <a16:creationId xmlns:a16="http://schemas.microsoft.com/office/drawing/2014/main" id="{9B964547-417A-BF47-8E5B-A3DBF0E788C2}"/>
              </a:ext>
            </a:extLst>
          </p:cNvPr>
          <p:cNvSpPr txBox="1"/>
          <p:nvPr/>
        </p:nvSpPr>
        <p:spPr>
          <a:xfrm>
            <a:off x="3732153" y="5687010"/>
            <a:ext cx="2441694" cy="338554"/>
          </a:xfrm>
          <a:prstGeom prst="rect">
            <a:avLst/>
          </a:prstGeom>
          <a:noFill/>
        </p:spPr>
        <p:txBody>
          <a:bodyPr wrap="none" rtlCol="0">
            <a:spAutoFit/>
          </a:bodyPr>
          <a:lstStyle/>
          <a:p>
            <a:pPr algn="ctr"/>
            <a:r>
              <a:rPr kumimoji="1" lang="ja-JP" altLang="en-US" sz="1600" b="1">
                <a:solidFill>
                  <a:schemeClr val="accent6"/>
                </a:solidFill>
                <a:latin typeface="Yu Gothic" panose="020B0400000000000000" pitchFamily="34" charset="-128"/>
                <a:ea typeface="Yu Gothic" panose="020B0400000000000000" pitchFamily="34" charset="-128"/>
              </a:rPr>
              <a:t>バリュープロポジション</a:t>
            </a:r>
          </a:p>
        </p:txBody>
      </p:sp>
      <p:cxnSp>
        <p:nvCxnSpPr>
          <p:cNvPr id="27" name="Google Shape;118;p2">
            <a:extLst>
              <a:ext uri="{FF2B5EF4-FFF2-40B4-BE49-F238E27FC236}">
                <a16:creationId xmlns:a16="http://schemas.microsoft.com/office/drawing/2014/main" id="{2DFF8657-BC6C-7E44-845F-8FDB9833B2AA}"/>
              </a:ext>
            </a:extLst>
          </p:cNvPr>
          <p:cNvCxnSpPr>
            <a:cxnSpLocks/>
          </p:cNvCxnSpPr>
          <p:nvPr/>
        </p:nvCxnSpPr>
        <p:spPr>
          <a:xfrm flipV="1">
            <a:off x="4953000" y="5108948"/>
            <a:ext cx="6559" cy="504000"/>
          </a:xfrm>
          <a:prstGeom prst="straightConnector1">
            <a:avLst/>
          </a:prstGeom>
          <a:noFill/>
          <a:ln w="19050" cap="flat" cmpd="sng">
            <a:solidFill>
              <a:schemeClr val="accent6"/>
            </a:solidFill>
            <a:prstDash val="solid"/>
            <a:miter lim="800000"/>
            <a:headEnd type="none" w="sm" len="sm"/>
            <a:tailEnd type="oval" w="med" len="med"/>
          </a:ln>
        </p:spPr>
      </p:cxnSp>
    </p:spTree>
    <p:extLst>
      <p:ext uri="{BB962C8B-B14F-4D97-AF65-F5344CB8AC3E}">
        <p14:creationId xmlns:p14="http://schemas.microsoft.com/office/powerpoint/2010/main" val="3893974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図 61">
            <a:extLst>
              <a:ext uri="{FF2B5EF4-FFF2-40B4-BE49-F238E27FC236}">
                <a16:creationId xmlns:a16="http://schemas.microsoft.com/office/drawing/2014/main" id="{10E4F1D4-9002-EF4E-A1B7-20235049B9E4}"/>
              </a:ext>
            </a:extLst>
          </p:cNvPr>
          <p:cNvPicPr>
            <a:picLocks noChangeAspect="1"/>
          </p:cNvPicPr>
          <p:nvPr/>
        </p:nvPicPr>
        <p:blipFill>
          <a:blip r:embed="rId3">
            <a:alphaModFix/>
          </a:blip>
          <a:stretch>
            <a:fillRect/>
          </a:stretch>
        </p:blipFill>
        <p:spPr>
          <a:xfrm>
            <a:off x="3102515" y="2012397"/>
            <a:ext cx="3665027" cy="3407461"/>
          </a:xfrm>
          <a:prstGeom prst="rect">
            <a:avLst/>
          </a:prstGeom>
        </p:spPr>
      </p:pic>
      <p:sp>
        <p:nvSpPr>
          <p:cNvPr id="26" name="片側の 2 つの角を丸めた四角形 25">
            <a:extLst>
              <a:ext uri="{FF2B5EF4-FFF2-40B4-BE49-F238E27FC236}">
                <a16:creationId xmlns:a16="http://schemas.microsoft.com/office/drawing/2014/main" id="{6869DF76-4BB4-A941-95AC-DE33593C6763}"/>
              </a:ext>
            </a:extLst>
          </p:cNvPr>
          <p:cNvSpPr/>
          <p:nvPr/>
        </p:nvSpPr>
        <p:spPr>
          <a:xfrm>
            <a:off x="458788" y="1887675"/>
            <a:ext cx="2503865" cy="468757"/>
          </a:xfrm>
          <a:prstGeom prst="round2Same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2" name="テキスト プレースホルダー 1">
            <a:extLst>
              <a:ext uri="{FF2B5EF4-FFF2-40B4-BE49-F238E27FC236}">
                <a16:creationId xmlns:a16="http://schemas.microsoft.com/office/drawing/2014/main" id="{51C7B07F-220C-8B4E-9153-656203A5B2FD}"/>
              </a:ext>
            </a:extLst>
          </p:cNvPr>
          <p:cNvSpPr>
            <a:spLocks noGrp="1"/>
          </p:cNvSpPr>
          <p:nvPr>
            <p:ph type="body" idx="1"/>
          </p:nvPr>
        </p:nvSpPr>
        <p:spPr>
          <a:xfrm>
            <a:off x="458788" y="1001713"/>
            <a:ext cx="9001125" cy="611187"/>
          </a:xfrm>
        </p:spPr>
        <p:txBody>
          <a:bodyPr/>
          <a:lstStyle/>
          <a:p>
            <a:r>
              <a:rPr lang="ja-JP" altLang="en-US"/>
              <a:t>当社が提供でき、競合他社が提供できず、顧客が求める独自の価値は、</a:t>
            </a:r>
            <a:endParaRPr lang="en-US" altLang="ja-JP" dirty="0"/>
          </a:p>
          <a:p>
            <a:r>
              <a:rPr lang="ja-JP" altLang="en-US"/>
              <a:t>「○○○○に特化している」「○○○○の支援ができる」ことです。</a:t>
            </a:r>
          </a:p>
        </p:txBody>
      </p:sp>
      <p:sp>
        <p:nvSpPr>
          <p:cNvPr id="9" name="スライド番号プレースホルダー 8">
            <a:extLst>
              <a:ext uri="{FF2B5EF4-FFF2-40B4-BE49-F238E27FC236}">
                <a16:creationId xmlns:a16="http://schemas.microsoft.com/office/drawing/2014/main" id="{04E7B235-31A5-C242-8272-AAA5FE6CDDC5}"/>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21</a:t>
            </a:fld>
            <a:endParaRPr lang="ja-JP" altLang="en-US"/>
          </a:p>
        </p:txBody>
      </p:sp>
      <p:sp>
        <p:nvSpPr>
          <p:cNvPr id="3" name="タイトル 2">
            <a:extLst>
              <a:ext uri="{FF2B5EF4-FFF2-40B4-BE49-F238E27FC236}">
                <a16:creationId xmlns:a16="http://schemas.microsoft.com/office/drawing/2014/main" id="{4A9D505A-BC03-3446-9062-C1BFF9CC3F0E}"/>
              </a:ext>
            </a:extLst>
          </p:cNvPr>
          <p:cNvSpPr>
            <a:spLocks noGrp="1"/>
          </p:cNvSpPr>
          <p:nvPr>
            <p:ph type="title"/>
          </p:nvPr>
        </p:nvSpPr>
        <p:spPr>
          <a:xfrm>
            <a:off x="459560" y="240475"/>
            <a:ext cx="9000000" cy="396000"/>
          </a:xfrm>
        </p:spPr>
        <p:txBody>
          <a:bodyPr/>
          <a:lstStyle/>
          <a:p>
            <a:r>
              <a:rPr lang="ja-JP" altLang="en-US"/>
              <a:t>バリュープロポジション</a:t>
            </a:r>
          </a:p>
        </p:txBody>
      </p:sp>
      <p:sp>
        <p:nvSpPr>
          <p:cNvPr id="4" name="角丸四角形 3">
            <a:extLst>
              <a:ext uri="{FF2B5EF4-FFF2-40B4-BE49-F238E27FC236}">
                <a16:creationId xmlns:a16="http://schemas.microsoft.com/office/drawing/2014/main" id="{197F6586-26B6-5B4D-A037-CB6686B9133B}"/>
              </a:ext>
            </a:extLst>
          </p:cNvPr>
          <p:cNvSpPr/>
          <p:nvPr/>
        </p:nvSpPr>
        <p:spPr>
          <a:xfrm>
            <a:off x="458788" y="1887676"/>
            <a:ext cx="2503865" cy="2338150"/>
          </a:xfrm>
          <a:prstGeom prst="roundRect">
            <a:avLst>
              <a:gd name="adj" fmla="val 3949"/>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C693F0C8-FF78-0845-A418-9E91951F9304}"/>
              </a:ext>
            </a:extLst>
          </p:cNvPr>
          <p:cNvSpPr txBox="1"/>
          <p:nvPr/>
        </p:nvSpPr>
        <p:spPr>
          <a:xfrm>
            <a:off x="594720" y="2478603"/>
            <a:ext cx="2232000" cy="1559066"/>
          </a:xfrm>
          <a:prstGeom prst="rect">
            <a:avLst/>
          </a:prstGeom>
          <a:noFill/>
        </p:spPr>
        <p:txBody>
          <a:bodyPr wrap="square" lIns="36000" tIns="36000" rIns="36000" bIns="36000" rtlCol="0">
            <a:noAutofit/>
          </a:bodyPr>
          <a:lstStyle/>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・○○○機能が充実</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・○○○の実績多数</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・○○○対応まで支援が可能</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・○○の専門家が在籍</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・○○を継続的にサポート</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・○○プランが独自にある</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25" name="テキスト ボックス 24">
            <a:extLst>
              <a:ext uri="{FF2B5EF4-FFF2-40B4-BE49-F238E27FC236}">
                <a16:creationId xmlns:a16="http://schemas.microsoft.com/office/drawing/2014/main" id="{96135E87-5BAC-EE4F-B6F2-9CE08C8D805C}"/>
              </a:ext>
            </a:extLst>
          </p:cNvPr>
          <p:cNvSpPr txBox="1"/>
          <p:nvPr/>
        </p:nvSpPr>
        <p:spPr>
          <a:xfrm>
            <a:off x="594721" y="2009847"/>
            <a:ext cx="2232000" cy="276999"/>
          </a:xfrm>
          <a:prstGeom prst="rect">
            <a:avLst/>
          </a:prstGeom>
          <a:noFill/>
        </p:spPr>
        <p:txBody>
          <a:bodyPr wrap="square" lIns="36000" tIns="36000" rIns="36000" bIns="36000" rtlCol="0">
            <a:noAutofit/>
          </a:bodyPr>
          <a:lstStyle/>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自社が提供できる価値</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46" name="片側の 2 つの角を丸めた四角形 45">
            <a:extLst>
              <a:ext uri="{FF2B5EF4-FFF2-40B4-BE49-F238E27FC236}">
                <a16:creationId xmlns:a16="http://schemas.microsoft.com/office/drawing/2014/main" id="{2EE2D99C-9D84-E349-81C8-F394EF6A385D}"/>
              </a:ext>
            </a:extLst>
          </p:cNvPr>
          <p:cNvSpPr/>
          <p:nvPr/>
        </p:nvSpPr>
        <p:spPr>
          <a:xfrm>
            <a:off x="6956048" y="4036734"/>
            <a:ext cx="2503865" cy="468757"/>
          </a:xfrm>
          <a:prstGeom prst="round2Same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47" name="角丸四角形 46">
            <a:extLst>
              <a:ext uri="{FF2B5EF4-FFF2-40B4-BE49-F238E27FC236}">
                <a16:creationId xmlns:a16="http://schemas.microsoft.com/office/drawing/2014/main" id="{51538726-D3DA-2040-94FA-ED98CDBFB741}"/>
              </a:ext>
            </a:extLst>
          </p:cNvPr>
          <p:cNvSpPr/>
          <p:nvPr/>
        </p:nvSpPr>
        <p:spPr>
          <a:xfrm>
            <a:off x="6956048" y="4036735"/>
            <a:ext cx="2503865" cy="2016000"/>
          </a:xfrm>
          <a:prstGeom prst="roundRect">
            <a:avLst>
              <a:gd name="adj" fmla="val 3949"/>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48" name="テキスト ボックス 47">
            <a:extLst>
              <a:ext uri="{FF2B5EF4-FFF2-40B4-BE49-F238E27FC236}">
                <a16:creationId xmlns:a16="http://schemas.microsoft.com/office/drawing/2014/main" id="{9B0D8DF7-535F-B14F-AD4D-D1624BC3E9FD}"/>
              </a:ext>
            </a:extLst>
          </p:cNvPr>
          <p:cNvSpPr txBox="1"/>
          <p:nvPr/>
        </p:nvSpPr>
        <p:spPr>
          <a:xfrm>
            <a:off x="7091980" y="4616280"/>
            <a:ext cx="2232000" cy="1332000"/>
          </a:xfrm>
          <a:prstGeom prst="rect">
            <a:avLst/>
          </a:prstGeom>
          <a:noFill/>
        </p:spPr>
        <p:txBody>
          <a:bodyPr wrap="square" lIns="36000" tIns="36000" rIns="36000" bIns="36000" rtlCol="0">
            <a:noAutofit/>
          </a:bodyPr>
          <a:lstStyle/>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・○○がすぐに導入できる</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・○○を効率化させたい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・○○コストを抑えたい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・○○まで支援してほしい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・○○に強い機能がほしい</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49" name="テキスト ボックス 48">
            <a:extLst>
              <a:ext uri="{FF2B5EF4-FFF2-40B4-BE49-F238E27FC236}">
                <a16:creationId xmlns:a16="http://schemas.microsoft.com/office/drawing/2014/main" id="{9AC97858-A9C2-C447-B2F8-28E6A39F81F5}"/>
              </a:ext>
            </a:extLst>
          </p:cNvPr>
          <p:cNvSpPr txBox="1"/>
          <p:nvPr/>
        </p:nvSpPr>
        <p:spPr>
          <a:xfrm>
            <a:off x="7091981" y="4158906"/>
            <a:ext cx="2232000" cy="276999"/>
          </a:xfrm>
          <a:prstGeom prst="rect">
            <a:avLst/>
          </a:prstGeom>
          <a:noFill/>
        </p:spPr>
        <p:txBody>
          <a:bodyPr wrap="square" lIns="36000" tIns="36000" rIns="36000" bIns="36000" rtlCol="0">
            <a:noAutofit/>
          </a:bodyPr>
          <a:lstStyle/>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顧客が望んでいる価値</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52" name="片側の 2 つの角を丸めた四角形 51">
            <a:extLst>
              <a:ext uri="{FF2B5EF4-FFF2-40B4-BE49-F238E27FC236}">
                <a16:creationId xmlns:a16="http://schemas.microsoft.com/office/drawing/2014/main" id="{221730E9-A6A7-874D-9667-036255D31D88}"/>
              </a:ext>
            </a:extLst>
          </p:cNvPr>
          <p:cNvSpPr/>
          <p:nvPr/>
        </p:nvSpPr>
        <p:spPr>
          <a:xfrm>
            <a:off x="433311" y="4347996"/>
            <a:ext cx="2503865" cy="468757"/>
          </a:xfrm>
          <a:prstGeom prst="round2SameRect">
            <a:avLst>
              <a:gd name="adj1" fmla="val 19865"/>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53" name="角丸四角形 52">
            <a:extLst>
              <a:ext uri="{FF2B5EF4-FFF2-40B4-BE49-F238E27FC236}">
                <a16:creationId xmlns:a16="http://schemas.microsoft.com/office/drawing/2014/main" id="{81BE1857-D34B-4041-A852-359EF58FF13A}"/>
              </a:ext>
            </a:extLst>
          </p:cNvPr>
          <p:cNvSpPr/>
          <p:nvPr/>
        </p:nvSpPr>
        <p:spPr>
          <a:xfrm>
            <a:off x="433311" y="4347997"/>
            <a:ext cx="2503865" cy="1704738"/>
          </a:xfrm>
          <a:prstGeom prst="roundRect">
            <a:avLst>
              <a:gd name="adj" fmla="val 3233"/>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54" name="テキスト ボックス 53">
            <a:extLst>
              <a:ext uri="{FF2B5EF4-FFF2-40B4-BE49-F238E27FC236}">
                <a16:creationId xmlns:a16="http://schemas.microsoft.com/office/drawing/2014/main" id="{7FE233A5-5A2A-3343-A8B8-0FABA6083D9C}"/>
              </a:ext>
            </a:extLst>
          </p:cNvPr>
          <p:cNvSpPr txBox="1"/>
          <p:nvPr/>
        </p:nvSpPr>
        <p:spPr>
          <a:xfrm>
            <a:off x="569243" y="4938923"/>
            <a:ext cx="2232000" cy="1008000"/>
          </a:xfrm>
          <a:prstGeom prst="rect">
            <a:avLst/>
          </a:prstGeom>
          <a:noFill/>
        </p:spPr>
        <p:txBody>
          <a:bodyPr wrap="square" lIns="36000" tIns="36000" rIns="36000" bIns="36000" rtlCol="0" anchor="ctr">
            <a:noAutofit/>
          </a:bodyPr>
          <a:lstStyle/>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○○○○支援に特化</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導入後の○○まで継続的に</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サポートができる</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55" name="テキスト ボックス 54">
            <a:extLst>
              <a:ext uri="{FF2B5EF4-FFF2-40B4-BE49-F238E27FC236}">
                <a16:creationId xmlns:a16="http://schemas.microsoft.com/office/drawing/2014/main" id="{779DC8E2-3649-6E49-88AB-CFBA1E970ED3}"/>
              </a:ext>
            </a:extLst>
          </p:cNvPr>
          <p:cNvSpPr txBox="1"/>
          <p:nvPr/>
        </p:nvSpPr>
        <p:spPr>
          <a:xfrm>
            <a:off x="569244" y="4470168"/>
            <a:ext cx="2232000" cy="276999"/>
          </a:xfrm>
          <a:prstGeom prst="rect">
            <a:avLst/>
          </a:prstGeom>
          <a:noFill/>
        </p:spPr>
        <p:txBody>
          <a:bodyPr wrap="square" lIns="36000" tIns="36000" rIns="36000" bIns="36000" rtlCol="0">
            <a:noAutofit/>
          </a:bodyPr>
          <a:lstStyle/>
          <a:p>
            <a:pPr algn="ctr">
              <a:spcAft>
                <a:spcPts val="600"/>
              </a:spcAft>
            </a:pPr>
            <a:r>
              <a:rPr kumimoji="1" lang="ja-JP" altLang="en-US" sz="1200" b="1">
                <a:solidFill>
                  <a:schemeClr val="bg1"/>
                </a:solidFill>
                <a:latin typeface="Yu Gothic" panose="020B0400000000000000" pitchFamily="34" charset="-128"/>
                <a:ea typeface="Yu Gothic" panose="020B0400000000000000" pitchFamily="34" charset="-128"/>
              </a:rPr>
              <a:t>バリュープロポジション</a:t>
            </a:r>
            <a:endParaRPr kumimoji="1" lang="en-US" altLang="ja-JP" sz="1200" b="1" dirty="0">
              <a:solidFill>
                <a:schemeClr val="bg1"/>
              </a:solidFill>
              <a:latin typeface="Yu Gothic" panose="020B0400000000000000" pitchFamily="34" charset="-128"/>
              <a:ea typeface="Yu Gothic" panose="020B0400000000000000" pitchFamily="34" charset="-128"/>
            </a:endParaRPr>
          </a:p>
        </p:txBody>
      </p:sp>
      <p:sp>
        <p:nvSpPr>
          <p:cNvPr id="56" name="片側の 2 つの角を丸めた四角形 55">
            <a:extLst>
              <a:ext uri="{FF2B5EF4-FFF2-40B4-BE49-F238E27FC236}">
                <a16:creationId xmlns:a16="http://schemas.microsoft.com/office/drawing/2014/main" id="{84B4042A-62AC-9C4F-845A-9DEE0CECC083}"/>
              </a:ext>
            </a:extLst>
          </p:cNvPr>
          <p:cNvSpPr/>
          <p:nvPr/>
        </p:nvSpPr>
        <p:spPr>
          <a:xfrm>
            <a:off x="6964744" y="1887676"/>
            <a:ext cx="2503865" cy="468757"/>
          </a:xfrm>
          <a:prstGeom prst="round2Same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57" name="角丸四角形 56">
            <a:extLst>
              <a:ext uri="{FF2B5EF4-FFF2-40B4-BE49-F238E27FC236}">
                <a16:creationId xmlns:a16="http://schemas.microsoft.com/office/drawing/2014/main" id="{B278CFA3-A0B2-BC41-BD63-29709546AA7A}"/>
              </a:ext>
            </a:extLst>
          </p:cNvPr>
          <p:cNvSpPr/>
          <p:nvPr/>
        </p:nvSpPr>
        <p:spPr>
          <a:xfrm>
            <a:off x="6964744" y="1887677"/>
            <a:ext cx="2503865" cy="2016000"/>
          </a:xfrm>
          <a:prstGeom prst="roundRect">
            <a:avLst>
              <a:gd name="adj" fmla="val 3949"/>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58" name="テキスト ボックス 57">
            <a:extLst>
              <a:ext uri="{FF2B5EF4-FFF2-40B4-BE49-F238E27FC236}">
                <a16:creationId xmlns:a16="http://schemas.microsoft.com/office/drawing/2014/main" id="{8BC967BD-096E-9848-88EA-45488F5C39F2}"/>
              </a:ext>
            </a:extLst>
          </p:cNvPr>
          <p:cNvSpPr txBox="1"/>
          <p:nvPr/>
        </p:nvSpPr>
        <p:spPr>
          <a:xfrm>
            <a:off x="7100676" y="2467222"/>
            <a:ext cx="2232000" cy="1332000"/>
          </a:xfrm>
          <a:prstGeom prst="rect">
            <a:avLst/>
          </a:prstGeom>
          <a:noFill/>
        </p:spPr>
        <p:txBody>
          <a:bodyPr wrap="square" lIns="36000" tIns="36000" rIns="36000" bIns="36000" rtlCol="0">
            <a:noAutofit/>
          </a:bodyPr>
          <a:lstStyle/>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・○○○のシェア数</a:t>
            </a:r>
            <a:r>
              <a:rPr kumimoji="1" lang="en-US" altLang="ja-JP" sz="1200" dirty="0">
                <a:solidFill>
                  <a:schemeClr val="tx1"/>
                </a:solidFill>
                <a:latin typeface="Yu Gothic" panose="020B0400000000000000" pitchFamily="34" charset="-128"/>
                <a:ea typeface="Yu Gothic" panose="020B0400000000000000" pitchFamily="34" charset="-128"/>
              </a:rPr>
              <a:t>No.1</a:t>
            </a: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・○○○の対応が早い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・○○○を低価格で提供</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・○○○機能の充実</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200">
                <a:solidFill>
                  <a:schemeClr val="tx1"/>
                </a:solidFill>
                <a:latin typeface="Yu Gothic" panose="020B0400000000000000" pitchFamily="34" charset="-128"/>
                <a:ea typeface="Yu Gothic" panose="020B0400000000000000" pitchFamily="34" charset="-128"/>
              </a:rPr>
              <a:t>・○○○が簡単で手軽</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9" name="テキスト ボックス 58">
            <a:extLst>
              <a:ext uri="{FF2B5EF4-FFF2-40B4-BE49-F238E27FC236}">
                <a16:creationId xmlns:a16="http://schemas.microsoft.com/office/drawing/2014/main" id="{42A29CE3-9EC2-A642-94B0-851F3537D2C8}"/>
              </a:ext>
            </a:extLst>
          </p:cNvPr>
          <p:cNvSpPr txBox="1"/>
          <p:nvPr/>
        </p:nvSpPr>
        <p:spPr>
          <a:xfrm>
            <a:off x="7100677" y="2009848"/>
            <a:ext cx="2232000" cy="276999"/>
          </a:xfrm>
          <a:prstGeom prst="rect">
            <a:avLst/>
          </a:prstGeom>
          <a:noFill/>
        </p:spPr>
        <p:txBody>
          <a:bodyPr wrap="square" lIns="36000" tIns="36000" rIns="36000" bIns="36000" rtlCol="0">
            <a:noAutofit/>
          </a:bodyPr>
          <a:lstStyle/>
          <a:p>
            <a:pPr algn="ctr">
              <a:spcAft>
                <a:spcPts val="600"/>
              </a:spcAft>
            </a:pPr>
            <a:r>
              <a:rPr kumimoji="1" lang="ja-JP" altLang="en-US" sz="1200" b="1">
                <a:solidFill>
                  <a:schemeClr val="tx1"/>
                </a:solidFill>
                <a:latin typeface="Yu Gothic" panose="020B0400000000000000" pitchFamily="34" charset="-128"/>
                <a:ea typeface="Yu Gothic" panose="020B0400000000000000" pitchFamily="34" charset="-128"/>
              </a:rPr>
              <a:t>競合他社が提供できる価値</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cxnSp>
        <p:nvCxnSpPr>
          <p:cNvPr id="68" name="Google Shape;118;p2">
            <a:extLst>
              <a:ext uri="{FF2B5EF4-FFF2-40B4-BE49-F238E27FC236}">
                <a16:creationId xmlns:a16="http://schemas.microsoft.com/office/drawing/2014/main" id="{68E95742-480D-7C40-9675-67CC3E0A5FD2}"/>
              </a:ext>
            </a:extLst>
          </p:cNvPr>
          <p:cNvCxnSpPr>
            <a:cxnSpLocks/>
          </p:cNvCxnSpPr>
          <p:nvPr/>
        </p:nvCxnSpPr>
        <p:spPr>
          <a:xfrm flipV="1">
            <a:off x="5896314" y="2928497"/>
            <a:ext cx="1044000" cy="1"/>
          </a:xfrm>
          <a:prstGeom prst="straightConnector1">
            <a:avLst/>
          </a:prstGeom>
          <a:noFill/>
          <a:ln w="31750" cap="rnd" cmpd="sng">
            <a:solidFill>
              <a:schemeClr val="tx1"/>
            </a:solidFill>
            <a:prstDash val="sysDot"/>
            <a:round/>
            <a:headEnd type="none" w="sm" len="sm"/>
            <a:tailEnd type="none" w="lg" len="lg"/>
          </a:ln>
        </p:spPr>
      </p:cxnSp>
      <p:cxnSp>
        <p:nvCxnSpPr>
          <p:cNvPr id="69" name="Google Shape;118;p2">
            <a:extLst>
              <a:ext uri="{FF2B5EF4-FFF2-40B4-BE49-F238E27FC236}">
                <a16:creationId xmlns:a16="http://schemas.microsoft.com/office/drawing/2014/main" id="{A347176D-FC32-A349-91C0-3B7A4A9175C3}"/>
              </a:ext>
            </a:extLst>
          </p:cNvPr>
          <p:cNvCxnSpPr>
            <a:cxnSpLocks/>
          </p:cNvCxnSpPr>
          <p:nvPr/>
        </p:nvCxnSpPr>
        <p:spPr>
          <a:xfrm flipV="1">
            <a:off x="6712744" y="4431982"/>
            <a:ext cx="252000" cy="1"/>
          </a:xfrm>
          <a:prstGeom prst="straightConnector1">
            <a:avLst/>
          </a:prstGeom>
          <a:noFill/>
          <a:ln w="31750" cap="rnd" cmpd="sng">
            <a:solidFill>
              <a:schemeClr val="tx1"/>
            </a:solidFill>
            <a:prstDash val="sysDot"/>
            <a:round/>
            <a:headEnd type="none" w="sm" len="sm"/>
            <a:tailEnd type="none" w="lg" len="lg"/>
          </a:ln>
        </p:spPr>
      </p:cxnSp>
      <p:sp>
        <p:nvSpPr>
          <p:cNvPr id="70" name="フリーフォーム 69">
            <a:extLst>
              <a:ext uri="{FF2B5EF4-FFF2-40B4-BE49-F238E27FC236}">
                <a16:creationId xmlns:a16="http://schemas.microsoft.com/office/drawing/2014/main" id="{5D457DF2-A0EE-744D-B587-2972775B7331}"/>
              </a:ext>
            </a:extLst>
          </p:cNvPr>
          <p:cNvSpPr/>
          <p:nvPr/>
        </p:nvSpPr>
        <p:spPr>
          <a:xfrm>
            <a:off x="2982686" y="2928497"/>
            <a:ext cx="696685" cy="626837"/>
          </a:xfrm>
          <a:custGeom>
            <a:avLst/>
            <a:gdLst>
              <a:gd name="connsiteX0" fmla="*/ 0 w 696685"/>
              <a:gd name="connsiteY0" fmla="*/ 0 h 424543"/>
              <a:gd name="connsiteX1" fmla="*/ 696685 w 696685"/>
              <a:gd name="connsiteY1" fmla="*/ 0 h 424543"/>
              <a:gd name="connsiteX2" fmla="*/ 696685 w 696685"/>
              <a:gd name="connsiteY2" fmla="*/ 424543 h 424543"/>
            </a:gdLst>
            <a:ahLst/>
            <a:cxnLst>
              <a:cxn ang="0">
                <a:pos x="connsiteX0" y="connsiteY0"/>
              </a:cxn>
              <a:cxn ang="0">
                <a:pos x="connsiteX1" y="connsiteY1"/>
              </a:cxn>
              <a:cxn ang="0">
                <a:pos x="connsiteX2" y="connsiteY2"/>
              </a:cxn>
            </a:cxnLst>
            <a:rect l="l" t="t" r="r" b="b"/>
            <a:pathLst>
              <a:path w="696685" h="424543">
                <a:moveTo>
                  <a:pt x="0" y="0"/>
                </a:moveTo>
                <a:lnTo>
                  <a:pt x="696685" y="0"/>
                </a:lnTo>
                <a:lnTo>
                  <a:pt x="696685" y="424543"/>
                </a:lnTo>
              </a:path>
            </a:pathLst>
          </a:custGeom>
          <a:noFill/>
          <a:ln w="31750" cap="rnd">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リーフォーム 70">
            <a:extLst>
              <a:ext uri="{FF2B5EF4-FFF2-40B4-BE49-F238E27FC236}">
                <a16:creationId xmlns:a16="http://schemas.microsoft.com/office/drawing/2014/main" id="{5A78E535-5D8F-8F43-B311-43CD2936A1F2}"/>
              </a:ext>
            </a:extLst>
          </p:cNvPr>
          <p:cNvSpPr/>
          <p:nvPr/>
        </p:nvSpPr>
        <p:spPr>
          <a:xfrm>
            <a:off x="2929743" y="4982796"/>
            <a:ext cx="1992453" cy="564205"/>
          </a:xfrm>
          <a:custGeom>
            <a:avLst/>
            <a:gdLst>
              <a:gd name="connsiteX0" fmla="*/ 1964987 w 1964987"/>
              <a:gd name="connsiteY0" fmla="*/ 0 h 512324"/>
              <a:gd name="connsiteX1" fmla="*/ 1964987 w 1964987"/>
              <a:gd name="connsiteY1" fmla="*/ 512324 h 512324"/>
              <a:gd name="connsiteX2" fmla="*/ 0 w 1964987"/>
              <a:gd name="connsiteY2" fmla="*/ 512324 h 512324"/>
            </a:gdLst>
            <a:ahLst/>
            <a:cxnLst>
              <a:cxn ang="0">
                <a:pos x="connsiteX0" y="connsiteY0"/>
              </a:cxn>
              <a:cxn ang="0">
                <a:pos x="connsiteX1" y="connsiteY1"/>
              </a:cxn>
              <a:cxn ang="0">
                <a:pos x="connsiteX2" y="connsiteY2"/>
              </a:cxn>
            </a:cxnLst>
            <a:rect l="l" t="t" r="r" b="b"/>
            <a:pathLst>
              <a:path w="1964987" h="512324">
                <a:moveTo>
                  <a:pt x="1964987" y="0"/>
                </a:moveTo>
                <a:lnTo>
                  <a:pt x="1964987" y="512324"/>
                </a:lnTo>
                <a:lnTo>
                  <a:pt x="0" y="512324"/>
                </a:lnTo>
              </a:path>
            </a:pathLst>
          </a:custGeom>
          <a:noFill/>
          <a:ln w="31750" cap="rnd">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40427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1C7B07F-220C-8B4E-9153-656203A5B2FD}"/>
              </a:ext>
            </a:extLst>
          </p:cNvPr>
          <p:cNvSpPr>
            <a:spLocks noGrp="1"/>
          </p:cNvSpPr>
          <p:nvPr>
            <p:ph type="body" idx="1"/>
          </p:nvPr>
        </p:nvSpPr>
        <p:spPr>
          <a:xfrm>
            <a:off x="459560" y="1001310"/>
            <a:ext cx="9000000" cy="612000"/>
          </a:xfrm>
        </p:spPr>
        <p:txBody>
          <a:bodyPr/>
          <a:lstStyle/>
          <a:p>
            <a:r>
              <a:rPr lang="ja-JP" altLang="en-US"/>
              <a:t>顧客が実現したことに対して、当社が提供できる価値は以下のとおりです。</a:t>
            </a:r>
          </a:p>
          <a:p>
            <a:r>
              <a:rPr lang="ja-JP" altLang="en-US"/>
              <a:t>主に「○○○○の機能」「○○○○のサポート」が提供できることに価値があります。</a:t>
            </a:r>
          </a:p>
        </p:txBody>
      </p:sp>
      <p:sp>
        <p:nvSpPr>
          <p:cNvPr id="10" name="スライド番号プレースホルダー 9">
            <a:extLst>
              <a:ext uri="{FF2B5EF4-FFF2-40B4-BE49-F238E27FC236}">
                <a16:creationId xmlns:a16="http://schemas.microsoft.com/office/drawing/2014/main" id="{12329316-3056-3646-A2F8-86608EDCC39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22</a:t>
            </a:fld>
            <a:endParaRPr lang="ja-JP" altLang="en-US"/>
          </a:p>
        </p:txBody>
      </p:sp>
      <p:sp>
        <p:nvSpPr>
          <p:cNvPr id="3" name="タイトル 2">
            <a:extLst>
              <a:ext uri="{FF2B5EF4-FFF2-40B4-BE49-F238E27FC236}">
                <a16:creationId xmlns:a16="http://schemas.microsoft.com/office/drawing/2014/main" id="{4A9D505A-BC03-3446-9062-C1BFF9CC3F0E}"/>
              </a:ext>
            </a:extLst>
          </p:cNvPr>
          <p:cNvSpPr>
            <a:spLocks noGrp="1"/>
          </p:cNvSpPr>
          <p:nvPr>
            <p:ph type="title"/>
          </p:nvPr>
        </p:nvSpPr>
        <p:spPr>
          <a:xfrm>
            <a:off x="459560" y="240475"/>
            <a:ext cx="9000000" cy="396000"/>
          </a:xfrm>
        </p:spPr>
        <p:txBody>
          <a:bodyPr/>
          <a:lstStyle/>
          <a:p>
            <a:r>
              <a:rPr lang="ja-JP" altLang="en-US"/>
              <a:t>バリュープロポジションキャンパス</a:t>
            </a:r>
          </a:p>
        </p:txBody>
      </p:sp>
      <p:graphicFrame>
        <p:nvGraphicFramePr>
          <p:cNvPr id="27" name="Google Shape;194;p6">
            <a:extLst>
              <a:ext uri="{FF2B5EF4-FFF2-40B4-BE49-F238E27FC236}">
                <a16:creationId xmlns:a16="http://schemas.microsoft.com/office/drawing/2014/main" id="{0BBC548A-A048-D14C-8EF5-F0CDC8FCB021}"/>
              </a:ext>
            </a:extLst>
          </p:cNvPr>
          <p:cNvGraphicFramePr/>
          <p:nvPr>
            <p:extLst>
              <p:ext uri="{D42A27DB-BD31-4B8C-83A1-F6EECF244321}">
                <p14:modId xmlns:p14="http://schemas.microsoft.com/office/powerpoint/2010/main" val="3609163542"/>
              </p:ext>
            </p:extLst>
          </p:nvPr>
        </p:nvGraphicFramePr>
        <p:xfrm>
          <a:off x="458783" y="1855291"/>
          <a:ext cx="2229416" cy="4318600"/>
        </p:xfrm>
        <a:graphic>
          <a:graphicData uri="http://schemas.openxmlformats.org/drawingml/2006/table">
            <a:tbl>
              <a:tblPr>
                <a:tableStyleId>{A86F3E5E-3F21-4C10-9464-172B5924C16A}</a:tableStyleId>
              </a:tblPr>
              <a:tblGrid>
                <a:gridCol w="2229416">
                  <a:extLst>
                    <a:ext uri="{9D8B030D-6E8A-4147-A177-3AD203B41FA5}">
                      <a16:colId xmlns:a16="http://schemas.microsoft.com/office/drawing/2014/main" val="20000"/>
                    </a:ext>
                  </a:extLst>
                </a:gridCol>
              </a:tblGrid>
              <a:tr h="0">
                <a:tc>
                  <a:txBody>
                    <a:bodyPr/>
                    <a:lstStyle/>
                    <a:p>
                      <a:pPr marL="0" marR="0" lvl="0" indent="0" algn="ctr" rtl="0">
                        <a:lnSpc>
                          <a:spcPct val="100000"/>
                        </a:lnSpc>
                        <a:spcBef>
                          <a:spcPts val="0"/>
                        </a:spcBef>
                        <a:spcAft>
                          <a:spcPts val="400"/>
                        </a:spcAft>
                        <a:buFontTx/>
                        <a:buNone/>
                      </a:pPr>
                      <a:r>
                        <a:rPr lang="ja-JP" sz="1000" b="1" i="0" u="none" strike="noStrike" cap="none">
                          <a:solidFill>
                            <a:schemeClr val="bg1"/>
                          </a:solidFill>
                          <a:latin typeface="Yu Gothic" panose="020B0400000000000000" pitchFamily="34" charset="-128"/>
                          <a:ea typeface="Yu Gothic" panose="020B0400000000000000" pitchFamily="34" charset="-128"/>
                          <a:sym typeface="HiraKakuPro-W3"/>
                        </a:rPr>
                        <a:t>製品</a:t>
                      </a:r>
                      <a:r>
                        <a:rPr lang="ja-JP" sz="1000" b="1" i="0" u="none" strike="noStrike" cap="none" dirty="0">
                          <a:solidFill>
                            <a:schemeClr val="bg1"/>
                          </a:solidFill>
                          <a:latin typeface="Yu Gothic" panose="020B0400000000000000" pitchFamily="34" charset="-128"/>
                          <a:ea typeface="Yu Gothic" panose="020B0400000000000000" pitchFamily="34" charset="-128"/>
                          <a:sym typeface="HiraKakuPro-W3"/>
                        </a:rPr>
                        <a:t>・サービス</a:t>
                      </a:r>
                      <a:endParaRPr sz="1000" b="1" i="0" dirty="0">
                        <a:solidFill>
                          <a:schemeClr val="bg1"/>
                        </a:solidFill>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noFill/>
                      <a:prstDash val="solid"/>
                      <a:round/>
                      <a:headEnd type="none" w="sm" len="sm"/>
                      <a:tailEnd type="none" w="sm" len="sm"/>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400"/>
                        </a:spcAft>
                        <a:buClr>
                          <a:srgbClr val="00ACBA"/>
                        </a:buClr>
                        <a:buSzPts val="1050"/>
                        <a:buFontTx/>
                        <a:buNone/>
                      </a:pPr>
                      <a:r>
                        <a:rPr lang="ja-JP" altLang="en-US" sz="1000" b="0" i="0">
                          <a:solidFill>
                            <a:srgbClr val="1B224C"/>
                          </a:solidFill>
                          <a:latin typeface="Yu Gothic" panose="020B0400000000000000" pitchFamily="34" charset="-128"/>
                          <a:ea typeface="Yu Gothic" panose="020B0400000000000000" pitchFamily="34" charset="-128"/>
                          <a:sym typeface="HiraKakuPro-W3"/>
                        </a:rPr>
                        <a:t>・○○○に特化したサービス</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p>
                      <a:pPr marL="0" marR="0" lvl="0" indent="0" algn="l" defTabSz="914400" rtl="0" eaLnBrk="1" fontAlgn="auto" latinLnBrk="0" hangingPunct="1">
                        <a:lnSpc>
                          <a:spcPct val="100000"/>
                        </a:lnSpc>
                        <a:spcBef>
                          <a:spcPts val="0"/>
                        </a:spcBef>
                        <a:spcAft>
                          <a:spcPts val="400"/>
                        </a:spcAft>
                        <a:buClr>
                          <a:srgbClr val="00ACBA"/>
                        </a:buClr>
                        <a:buSzPts val="1050"/>
                        <a:buFontTx/>
                        <a:buNone/>
                        <a:tabLst/>
                        <a:defRPr/>
                      </a:pPr>
                      <a:r>
                        <a:rPr lang="ja-JP" altLang="en-US" sz="1000" b="0" i="0">
                          <a:solidFill>
                            <a:srgbClr val="1B224C"/>
                          </a:solidFill>
                          <a:latin typeface="Yu Gothic" panose="020B0400000000000000" pitchFamily="34" charset="-128"/>
                          <a:ea typeface="Yu Gothic" panose="020B0400000000000000" pitchFamily="34" charset="-128"/>
                          <a:sym typeface="HiraKakuPro-W3"/>
                        </a:rPr>
                        <a:t>・○○○業界向け</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p>
                      <a:pPr marL="0" marR="0" lvl="0" indent="0" algn="l" defTabSz="914400" rtl="0" eaLnBrk="1" fontAlgn="auto" latinLnBrk="0" hangingPunct="1">
                        <a:lnSpc>
                          <a:spcPct val="100000"/>
                        </a:lnSpc>
                        <a:spcBef>
                          <a:spcPts val="0"/>
                        </a:spcBef>
                        <a:spcAft>
                          <a:spcPts val="400"/>
                        </a:spcAft>
                        <a:buClr>
                          <a:srgbClr val="00ACBA"/>
                        </a:buClr>
                        <a:buSzPts val="1050"/>
                        <a:buFontTx/>
                        <a:buNone/>
                        <a:tabLst/>
                        <a:defRPr/>
                      </a:pPr>
                      <a:r>
                        <a:rPr lang="ja-JP" altLang="en-US" sz="1000" b="0" i="0">
                          <a:solidFill>
                            <a:srgbClr val="1B224C"/>
                          </a:solidFill>
                          <a:latin typeface="Yu Gothic" panose="020B0400000000000000" pitchFamily="34" charset="-128"/>
                          <a:ea typeface="Yu Gothic" panose="020B0400000000000000" pitchFamily="34" charset="-128"/>
                          <a:sym typeface="HiraKakuPro-W3"/>
                        </a:rPr>
                        <a:t>・○○○規模向け</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0">
                <a:tc>
                  <a:txBody>
                    <a:bodyPr/>
                    <a:lstStyle/>
                    <a:p>
                      <a:pPr marL="0" marR="0" lvl="0" indent="0" algn="ctr" rtl="0">
                        <a:lnSpc>
                          <a:spcPct val="100000"/>
                        </a:lnSpc>
                        <a:spcBef>
                          <a:spcPts val="0"/>
                        </a:spcBef>
                        <a:spcAft>
                          <a:spcPts val="400"/>
                        </a:spcAft>
                        <a:buClr>
                          <a:srgbClr val="00ACBA"/>
                        </a:buClr>
                        <a:buSzPts val="1400"/>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ゲインクリエーター</a:t>
                      </a:r>
                      <a:endParaRPr lang="en-US" altLang="ja-JP" sz="1000" b="1" i="0" u="none" strike="noStrike" cap="none" dirty="0">
                        <a:solidFill>
                          <a:srgbClr val="1B224C"/>
                        </a:solidFill>
                        <a:latin typeface="Yu Gothic" panose="020B0400000000000000" pitchFamily="34" charset="-128"/>
                        <a:ea typeface="Yu Gothic" panose="020B0400000000000000" pitchFamily="34" charset="-128"/>
                        <a:sym typeface="HiraKakuPro-W3"/>
                      </a:endParaRPr>
                    </a:p>
                    <a:p>
                      <a:pPr marL="0" marR="0" lvl="0" indent="0" algn="ctr" rtl="0">
                        <a:lnSpc>
                          <a:spcPct val="100000"/>
                        </a:lnSpc>
                        <a:spcBef>
                          <a:spcPts val="0"/>
                        </a:spcBef>
                        <a:spcAft>
                          <a:spcPts val="400"/>
                        </a:spcAft>
                        <a:buClr>
                          <a:srgbClr val="00ACBA"/>
                        </a:buClr>
                        <a:buSzPts val="1400"/>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顧客へ利得</a:t>
                      </a:r>
                      <a:r>
                        <a:rPr lang="ja-JP" sz="1000" b="1" i="0" u="none" strike="noStrike" cap="none" dirty="0">
                          <a:solidFill>
                            <a:srgbClr val="1B224C"/>
                          </a:solidFill>
                          <a:latin typeface="Yu Gothic" panose="020B0400000000000000" pitchFamily="34" charset="-128"/>
                          <a:ea typeface="Yu Gothic" panose="020B0400000000000000" pitchFamily="34" charset="-128"/>
                          <a:sym typeface="HiraKakuPro-W3"/>
                        </a:rPr>
                        <a:t>を</a:t>
                      </a: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与えるもの</a:t>
                      </a:r>
                      <a:endParaRPr sz="1000" b="1" i="0" u="none" strike="noStrike" cap="none" dirty="0">
                        <a:solidFill>
                          <a:srgbClr val="1B224C"/>
                        </a:solidFill>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no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400"/>
                        </a:spcAft>
                        <a:buClr>
                          <a:srgbClr val="00ACBA"/>
                        </a:buClr>
                        <a:buSzPts val="1050"/>
                        <a:buFontTx/>
                        <a:buNone/>
                        <a:tabLst/>
                        <a:defRPr/>
                      </a:pPr>
                      <a:r>
                        <a:rPr lang="en-US" sz="1000" b="0" i="0" dirty="0">
                          <a:solidFill>
                            <a:srgbClr val="1B224C"/>
                          </a:solidFill>
                          <a:latin typeface="Yu Gothic" panose="020B0400000000000000" pitchFamily="34" charset="-128"/>
                          <a:ea typeface="Yu Gothic" panose="020B0400000000000000" pitchFamily="34" charset="-128"/>
                          <a:cs typeface="HiraKakuPro-W3"/>
                          <a:sym typeface="HiraKakuPro-W3"/>
                        </a:rPr>
                        <a:t>・</a:t>
                      </a:r>
                      <a:r>
                        <a:rPr kumimoji="1" lang="ja-JP" altLang="en-US" sz="1000" b="0" i="0">
                          <a:solidFill>
                            <a:schemeClr val="tx1"/>
                          </a:solidFill>
                          <a:latin typeface="Yu Gothic" panose="020B0400000000000000" pitchFamily="34" charset="-128"/>
                          <a:ea typeface="Yu Gothic" panose="020B0400000000000000" pitchFamily="34" charset="-128"/>
                        </a:rPr>
                        <a:t>○○がすぐに導入できる</a:t>
                      </a:r>
                      <a:endParaRPr lang="en-US" sz="1000" b="0" i="0" dirty="0">
                        <a:solidFill>
                          <a:srgbClr val="1B224C"/>
                        </a:solidFill>
                        <a:latin typeface="Yu Gothic" panose="020B0400000000000000" pitchFamily="34" charset="-128"/>
                        <a:ea typeface="Yu Gothic" panose="020B0400000000000000" pitchFamily="34" charset="-128"/>
                        <a:cs typeface="HiraKakuPro-W3"/>
                        <a:sym typeface="HiraKakuPro-W3"/>
                      </a:endParaRPr>
                    </a:p>
                    <a:p>
                      <a:pPr marL="0" marR="0" lvl="0" indent="0" algn="l" rtl="0">
                        <a:lnSpc>
                          <a:spcPct val="100000"/>
                        </a:lnSpc>
                        <a:spcBef>
                          <a:spcPts val="0"/>
                        </a:spcBef>
                        <a:spcAft>
                          <a:spcPts val="400"/>
                        </a:spcAft>
                        <a:buClr>
                          <a:srgbClr val="00ACBA"/>
                        </a:buClr>
                        <a:buSzPts val="1050"/>
                        <a:buFontTx/>
                        <a:buNone/>
                      </a:pPr>
                      <a:r>
                        <a:rPr lang="en-US" sz="1000" b="0" i="0" dirty="0">
                          <a:solidFill>
                            <a:srgbClr val="1B224C"/>
                          </a:solidFill>
                          <a:latin typeface="Yu Gothic" panose="020B0400000000000000" pitchFamily="34" charset="-128"/>
                          <a:ea typeface="Yu Gothic" panose="020B0400000000000000" pitchFamily="34" charset="-128"/>
                          <a:cs typeface="HiraKakuPro-W3"/>
                          <a:sym typeface="HiraKakuPro-W3"/>
                        </a:rPr>
                        <a:t>・</a:t>
                      </a:r>
                      <a:r>
                        <a:rPr lang="ja-JP" altLang="en-US" sz="1000" b="0" i="0">
                          <a:solidFill>
                            <a:srgbClr val="1B224C"/>
                          </a:solidFill>
                          <a:latin typeface="Yu Gothic" panose="020B0400000000000000" pitchFamily="34" charset="-128"/>
                          <a:ea typeface="Yu Gothic" panose="020B0400000000000000" pitchFamily="34" charset="-128"/>
                          <a:sym typeface="HiraKakuPro-W3"/>
                        </a:rPr>
                        <a:t>○○機能が豊富</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p>
                      <a:pPr marL="0" marR="0" lvl="0" indent="0" algn="l" rtl="0">
                        <a:lnSpc>
                          <a:spcPct val="100000"/>
                        </a:lnSpc>
                        <a:spcBef>
                          <a:spcPts val="0"/>
                        </a:spcBef>
                        <a:spcAft>
                          <a:spcPts val="400"/>
                        </a:spcAft>
                        <a:buClr>
                          <a:srgbClr val="00ACBA"/>
                        </a:buClr>
                        <a:buSzPts val="1050"/>
                        <a:buFontTx/>
                        <a:buNone/>
                      </a:pPr>
                      <a:r>
                        <a:rPr lang="ja-JP" altLang="en-US" sz="1000" b="0" i="0">
                          <a:solidFill>
                            <a:srgbClr val="1B224C"/>
                          </a:solidFill>
                          <a:latin typeface="Yu Gothic" panose="020B0400000000000000" pitchFamily="34" charset="-128"/>
                          <a:ea typeface="Yu Gothic" panose="020B0400000000000000" pitchFamily="34" charset="-128"/>
                          <a:sym typeface="HiraKakuPro-W3"/>
                        </a:rPr>
                        <a:t>・○○のコスト削減</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p>
                      <a:pPr marL="0" marR="0" lvl="0" indent="0" algn="l" defTabSz="914400" rtl="0" eaLnBrk="1" fontAlgn="auto" latinLnBrk="0" hangingPunct="1">
                        <a:lnSpc>
                          <a:spcPct val="100000"/>
                        </a:lnSpc>
                        <a:spcBef>
                          <a:spcPts val="0"/>
                        </a:spcBef>
                        <a:spcAft>
                          <a:spcPts val="400"/>
                        </a:spcAft>
                        <a:buClr>
                          <a:srgbClr val="00ACBA"/>
                        </a:buClr>
                        <a:buSzPts val="1050"/>
                        <a:buFontTx/>
                        <a:buNone/>
                        <a:tabLst/>
                        <a:defRPr/>
                      </a:pPr>
                      <a:r>
                        <a:rPr lang="ja-JP" altLang="en-US" sz="1000" b="0" i="0">
                          <a:solidFill>
                            <a:srgbClr val="1B224C"/>
                          </a:solidFill>
                          <a:latin typeface="Yu Gothic" panose="020B0400000000000000" pitchFamily="34" charset="-128"/>
                          <a:ea typeface="Yu Gothic" panose="020B0400000000000000" pitchFamily="34" charset="-128"/>
                          <a:cs typeface="HiraKakuPro-W3"/>
                          <a:sym typeface="HiraKakuPro-W3"/>
                        </a:rPr>
                        <a:t>・</a:t>
                      </a:r>
                      <a:r>
                        <a:rPr lang="ja-JP" altLang="en-US" sz="1000" b="0" i="0">
                          <a:solidFill>
                            <a:srgbClr val="1B224C"/>
                          </a:solidFill>
                          <a:latin typeface="Yu Gothic" panose="020B0400000000000000" pitchFamily="34" charset="-128"/>
                          <a:ea typeface="Yu Gothic" panose="020B0400000000000000" pitchFamily="34" charset="-128"/>
                          <a:sym typeface="HiraKakuPro-W3"/>
                        </a:rPr>
                        <a:t>○○のサポートが可能</a:t>
                      </a:r>
                      <a:endParaRPr lang="en-US" altLang="ja-JP" sz="1000" b="0" i="0" dirty="0">
                        <a:solidFill>
                          <a:srgbClr val="1B224C"/>
                        </a:solidFill>
                        <a:latin typeface="Yu Gothic" panose="020B0400000000000000" pitchFamily="34" charset="-128"/>
                        <a:ea typeface="Yu Gothic" panose="020B0400000000000000" pitchFamily="34" charset="-128"/>
                        <a:sym typeface="HiraKakuPro-W3"/>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179319">
                <a:tc>
                  <a:txBody>
                    <a:bodyPr/>
                    <a:lstStyle/>
                    <a:p>
                      <a:pPr marL="0" marR="0" lvl="0" indent="0" algn="ctr" rtl="0">
                        <a:lnSpc>
                          <a:spcPct val="100000"/>
                        </a:lnSpc>
                        <a:spcBef>
                          <a:spcPts val="0"/>
                        </a:spcBef>
                        <a:spcAft>
                          <a:spcPts val="400"/>
                        </a:spcAft>
                        <a:buClr>
                          <a:srgbClr val="00ACBA"/>
                        </a:buClr>
                        <a:buSzPts val="1400"/>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ペインリリーバー</a:t>
                      </a:r>
                      <a:endParaRPr lang="en-US" altLang="ja-JP" sz="1000" b="1" i="0" u="none" strike="noStrike" cap="none" dirty="0">
                        <a:solidFill>
                          <a:srgbClr val="1B224C"/>
                        </a:solidFill>
                        <a:latin typeface="Yu Gothic" panose="020B0400000000000000" pitchFamily="34" charset="-128"/>
                        <a:ea typeface="Yu Gothic" panose="020B0400000000000000" pitchFamily="34" charset="-128"/>
                        <a:sym typeface="HiraKakuPro-W3"/>
                      </a:endParaRPr>
                    </a:p>
                    <a:p>
                      <a:pPr marL="0" marR="0" lvl="0" indent="0" algn="ctr" rtl="0">
                        <a:lnSpc>
                          <a:spcPct val="100000"/>
                        </a:lnSpc>
                        <a:spcBef>
                          <a:spcPts val="0"/>
                        </a:spcBef>
                        <a:spcAft>
                          <a:spcPts val="400"/>
                        </a:spcAft>
                        <a:buClr>
                          <a:srgbClr val="00ACBA"/>
                        </a:buClr>
                        <a:buSzPts val="1400"/>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顧客</a:t>
                      </a:r>
                      <a:r>
                        <a:rPr lang="ja-JP" sz="1000" b="1" i="0" u="none" strike="noStrike" cap="none" dirty="0">
                          <a:solidFill>
                            <a:srgbClr val="1B224C"/>
                          </a:solidFill>
                          <a:latin typeface="Yu Gothic" panose="020B0400000000000000" pitchFamily="34" charset="-128"/>
                          <a:ea typeface="Yu Gothic" panose="020B0400000000000000" pitchFamily="34" charset="-128"/>
                          <a:sym typeface="HiraKakuPro-W3"/>
                        </a:rPr>
                        <a:t>の悩み/障害を</a:t>
                      </a: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取り除くもの</a:t>
                      </a:r>
                      <a:endParaRPr sz="1000" b="1" i="0" u="none" strike="noStrike" cap="none" dirty="0">
                        <a:solidFill>
                          <a:srgbClr val="1B224C"/>
                        </a:solidFill>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332413">
                <a:tc>
                  <a:txBody>
                    <a:bodyPr/>
                    <a:lstStyle/>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・最短○○で導入が可能</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・初心者でも○○ができる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・運用保守のコストが低い</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・○○まで対応している</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bl>
          </a:graphicData>
        </a:graphic>
      </p:graphicFrame>
      <p:graphicFrame>
        <p:nvGraphicFramePr>
          <p:cNvPr id="28" name="Google Shape;195;p6">
            <a:extLst>
              <a:ext uri="{FF2B5EF4-FFF2-40B4-BE49-F238E27FC236}">
                <a16:creationId xmlns:a16="http://schemas.microsoft.com/office/drawing/2014/main" id="{9A953769-C97B-1841-93DD-BAD2DC712AFC}"/>
              </a:ext>
            </a:extLst>
          </p:cNvPr>
          <p:cNvGraphicFramePr/>
          <p:nvPr>
            <p:extLst>
              <p:ext uri="{D42A27DB-BD31-4B8C-83A1-F6EECF244321}">
                <p14:modId xmlns:p14="http://schemas.microsoft.com/office/powerpoint/2010/main" val="1562980526"/>
              </p:ext>
            </p:extLst>
          </p:nvPr>
        </p:nvGraphicFramePr>
        <p:xfrm>
          <a:off x="7217803" y="1855291"/>
          <a:ext cx="2242110" cy="4445600"/>
        </p:xfrm>
        <a:graphic>
          <a:graphicData uri="http://schemas.openxmlformats.org/drawingml/2006/table">
            <a:tbl>
              <a:tblPr>
                <a:tableStyleId>{A86F3E5E-3F21-4C10-9464-172B5924C16A}</a:tableStyleId>
              </a:tblPr>
              <a:tblGrid>
                <a:gridCol w="2242110">
                  <a:extLst>
                    <a:ext uri="{9D8B030D-6E8A-4147-A177-3AD203B41FA5}">
                      <a16:colId xmlns:a16="http://schemas.microsoft.com/office/drawing/2014/main" val="20000"/>
                    </a:ext>
                  </a:extLst>
                </a:gridCol>
              </a:tblGrid>
              <a:tr h="0">
                <a:tc>
                  <a:txBody>
                    <a:bodyPr/>
                    <a:lstStyle/>
                    <a:p>
                      <a:pPr marL="0" marR="0" lvl="0" indent="0" algn="ctr" rtl="0">
                        <a:lnSpc>
                          <a:spcPct val="100000"/>
                        </a:lnSpc>
                        <a:spcBef>
                          <a:spcPts val="0"/>
                        </a:spcBef>
                        <a:spcAft>
                          <a:spcPts val="400"/>
                        </a:spcAft>
                        <a:buFontTx/>
                        <a:buNone/>
                      </a:pPr>
                      <a:r>
                        <a:rPr lang="ja-JP" sz="1000" b="1" i="0" u="none" strike="noStrike" cap="none">
                          <a:solidFill>
                            <a:schemeClr val="bg1"/>
                          </a:solidFill>
                          <a:latin typeface="Yu Gothic" panose="020B0400000000000000" pitchFamily="34" charset="-128"/>
                          <a:ea typeface="Yu Gothic" panose="020B0400000000000000" pitchFamily="34" charset="-128"/>
                          <a:sym typeface="HiraKakuPro-W3"/>
                        </a:rPr>
                        <a:t>顧客</a:t>
                      </a:r>
                      <a:r>
                        <a:rPr lang="ja-JP" sz="1000" b="1" i="0" u="none" strike="noStrike" cap="none" dirty="0">
                          <a:solidFill>
                            <a:schemeClr val="bg1"/>
                          </a:solidFill>
                          <a:latin typeface="Yu Gothic" panose="020B0400000000000000" pitchFamily="34" charset="-128"/>
                          <a:ea typeface="Yu Gothic" panose="020B0400000000000000" pitchFamily="34" charset="-128"/>
                          <a:sym typeface="HiraKakuPro-W3"/>
                        </a:rPr>
                        <a:t>が実現したいこと</a:t>
                      </a:r>
                      <a:endParaRPr sz="1000" b="1" i="0" dirty="0">
                        <a:solidFill>
                          <a:schemeClr val="bg1"/>
                        </a:solidFill>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noFill/>
                      <a:prstDash val="solid"/>
                      <a:round/>
                      <a:headEnd type="none" w="sm" len="sm"/>
                      <a:tailEnd type="none" w="sm" len="sm"/>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0"/>
                  </a:ext>
                </a:extLst>
              </a:tr>
              <a:tr h="0">
                <a:tc>
                  <a:txBody>
                    <a:bodyPr/>
                    <a:lstStyle/>
                    <a:p>
                      <a:pPr>
                        <a:spcAft>
                          <a:spcPts val="600"/>
                        </a:spcAft>
                      </a:pPr>
                      <a:r>
                        <a:rPr lang="ja-JP" altLang="en-US" sz="1000" b="0" i="0">
                          <a:solidFill>
                            <a:srgbClr val="1B224C"/>
                          </a:solidFill>
                          <a:latin typeface="Yu Gothic" panose="020B0400000000000000" pitchFamily="34" charset="-128"/>
                          <a:ea typeface="Yu Gothic" panose="020B0400000000000000" pitchFamily="34" charset="-128"/>
                          <a:sym typeface="HiraKakuPro-W3"/>
                        </a:rPr>
                        <a:t>・</a:t>
                      </a:r>
                      <a:r>
                        <a:rPr kumimoji="1" lang="ja-JP" altLang="en-US" sz="1000" b="0" i="0">
                          <a:solidFill>
                            <a:schemeClr val="tx1"/>
                          </a:solidFill>
                          <a:latin typeface="Yu Gothic" panose="020B0400000000000000" pitchFamily="34" charset="-128"/>
                          <a:ea typeface="Yu Gothic" panose="020B0400000000000000" pitchFamily="34" charset="-128"/>
                        </a:rPr>
                        <a:t>○○コストを削減する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・○○効率化でリソースを確保する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・○○の売上げを伸ばす</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1"/>
                  </a:ext>
                </a:extLst>
              </a:tr>
              <a:tr h="0">
                <a:tc>
                  <a:txBody>
                    <a:bodyPr/>
                    <a:lstStyle/>
                    <a:p>
                      <a:pPr marL="0" marR="0" lvl="0" indent="0" algn="ctr" rtl="0">
                        <a:lnSpc>
                          <a:spcPct val="100000"/>
                        </a:lnSpc>
                        <a:spcBef>
                          <a:spcPts val="0"/>
                        </a:spcBef>
                        <a:spcAft>
                          <a:spcPts val="400"/>
                        </a:spcAft>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ゲイン</a:t>
                      </a:r>
                      <a:endParaRPr lang="en-US" altLang="ja-JP" sz="1000" b="1" i="0" u="none" strike="noStrike" cap="none" dirty="0">
                        <a:solidFill>
                          <a:srgbClr val="1B224C"/>
                        </a:solidFill>
                        <a:latin typeface="Yu Gothic" panose="020B0400000000000000" pitchFamily="34" charset="-128"/>
                        <a:ea typeface="Yu Gothic" panose="020B0400000000000000" pitchFamily="34" charset="-128"/>
                        <a:sym typeface="HiraKakuPro-W3"/>
                      </a:endParaRPr>
                    </a:p>
                    <a:p>
                      <a:pPr marL="0" marR="0" lvl="0" indent="0" algn="ctr" rtl="0">
                        <a:lnSpc>
                          <a:spcPct val="100000"/>
                        </a:lnSpc>
                        <a:spcBef>
                          <a:spcPts val="0"/>
                        </a:spcBef>
                        <a:spcAft>
                          <a:spcPts val="400"/>
                        </a:spcAft>
                        <a:buFontTx/>
                        <a:buNone/>
                      </a:pPr>
                      <a:r>
                        <a:rPr lang="ja-JP" altLang="en-US" sz="1000" b="1" i="0" u="none" strike="noStrike" cap="none">
                          <a:solidFill>
                            <a:srgbClr val="1B224C"/>
                          </a:solidFill>
                          <a:latin typeface="Yu Gothic" panose="020B0400000000000000" pitchFamily="34" charset="-128"/>
                          <a:ea typeface="Yu Gothic" panose="020B0400000000000000" pitchFamily="34" charset="-128"/>
                          <a:sym typeface="HiraKakuPro-W3"/>
                        </a:rPr>
                        <a:t>顧客にとっての</a:t>
                      </a: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メリット・恩恵</a:t>
                      </a:r>
                      <a:endParaRPr sz="1000" b="1" i="0" dirty="0">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no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0">
                <a:tc>
                  <a:txBody>
                    <a:bodyPr/>
                    <a:lstStyle/>
                    <a:p>
                      <a:pPr>
                        <a:spcAft>
                          <a:spcPts val="600"/>
                        </a:spcAft>
                      </a:pPr>
                      <a:r>
                        <a:rPr lang="ja-JP" altLang="en-US" sz="1000" b="0" i="0">
                          <a:solidFill>
                            <a:srgbClr val="1B224C"/>
                          </a:solidFill>
                          <a:latin typeface="Yu Gothic" panose="020B0400000000000000" pitchFamily="34" charset="-128"/>
                          <a:ea typeface="Yu Gothic" panose="020B0400000000000000" pitchFamily="34" charset="-128"/>
                          <a:sym typeface="HiraKakuPro-W3"/>
                        </a:rPr>
                        <a:t>・</a:t>
                      </a:r>
                      <a:r>
                        <a:rPr kumimoji="1" lang="ja-JP" altLang="en-US" sz="1000" b="0" i="0">
                          <a:solidFill>
                            <a:schemeClr val="tx1"/>
                          </a:solidFill>
                          <a:latin typeface="Yu Gothic" panose="020B0400000000000000" pitchFamily="34" charset="-128"/>
                          <a:ea typeface="Yu Gothic" panose="020B0400000000000000" pitchFamily="34" charset="-128"/>
                        </a:rPr>
                        <a:t>○○がすぐに導入できる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・○○の効率化</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・○○コストを抑えられる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・○○が可能になる</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3"/>
                  </a:ext>
                </a:extLst>
              </a:tr>
              <a:tr h="0">
                <a:tc>
                  <a:txBody>
                    <a:bodyPr/>
                    <a:lstStyle/>
                    <a:p>
                      <a:pPr marL="0" marR="0" lvl="0" indent="0" algn="ctr" rtl="0">
                        <a:lnSpc>
                          <a:spcPct val="100000"/>
                        </a:lnSpc>
                        <a:spcBef>
                          <a:spcPts val="0"/>
                        </a:spcBef>
                        <a:spcAft>
                          <a:spcPts val="400"/>
                        </a:spcAft>
                        <a:buFontTx/>
                        <a:buNone/>
                      </a:pP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ペイン</a:t>
                      </a:r>
                      <a:endParaRPr lang="en-US" altLang="ja-JP" sz="1000" b="1" i="0" u="none" strike="noStrike" cap="none" dirty="0">
                        <a:solidFill>
                          <a:srgbClr val="1B224C"/>
                        </a:solidFill>
                        <a:latin typeface="Yu Gothic" panose="020B0400000000000000" pitchFamily="34" charset="-128"/>
                        <a:ea typeface="Yu Gothic" panose="020B0400000000000000" pitchFamily="34" charset="-128"/>
                        <a:sym typeface="HiraKakuPro-W3"/>
                      </a:endParaRPr>
                    </a:p>
                    <a:p>
                      <a:pPr marL="0" marR="0" lvl="0" indent="0" algn="ctr" rtl="0">
                        <a:lnSpc>
                          <a:spcPct val="100000"/>
                        </a:lnSpc>
                        <a:spcBef>
                          <a:spcPts val="0"/>
                        </a:spcBef>
                        <a:spcAft>
                          <a:spcPts val="400"/>
                        </a:spcAft>
                        <a:buFontTx/>
                        <a:buNone/>
                      </a:pPr>
                      <a:r>
                        <a:rPr lang="ja-JP" altLang="en-US" sz="1000" b="1" i="0" u="none" strike="noStrike" cap="none">
                          <a:solidFill>
                            <a:srgbClr val="1B224C"/>
                          </a:solidFill>
                          <a:latin typeface="Yu Gothic" panose="020B0400000000000000" pitchFamily="34" charset="-128"/>
                          <a:ea typeface="Yu Gothic" panose="020B0400000000000000" pitchFamily="34" charset="-128"/>
                          <a:sym typeface="HiraKakuPro-W3"/>
                        </a:rPr>
                        <a:t>顧客にとっての</a:t>
                      </a:r>
                      <a:r>
                        <a:rPr lang="ja-JP" sz="1000" b="1" i="0" u="none" strike="noStrike" cap="none">
                          <a:solidFill>
                            <a:srgbClr val="1B224C"/>
                          </a:solidFill>
                          <a:latin typeface="Yu Gothic" panose="020B0400000000000000" pitchFamily="34" charset="-128"/>
                          <a:ea typeface="Yu Gothic" panose="020B0400000000000000" pitchFamily="34" charset="-128"/>
                          <a:sym typeface="HiraKakuPro-W3"/>
                        </a:rPr>
                        <a:t>障害・リスク</a:t>
                      </a:r>
                      <a:endParaRPr sz="1000" b="1" i="0" dirty="0">
                        <a:latin typeface="Yu Gothic" panose="020B0400000000000000" pitchFamily="34" charset="-128"/>
                        <a:ea typeface="Yu Gothic" panose="020B0400000000000000" pitchFamily="34" charset="-128"/>
                        <a:cs typeface="HiraKakuPro-W3"/>
                        <a:sym typeface="HiraKakuPro-W3"/>
                      </a:endParaRPr>
                    </a:p>
                  </a:txBody>
                  <a:tcPr marL="72000" marR="72000" marT="72000" marB="72000" anchor="b">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no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0">
                <a:tc>
                  <a:txBody>
                    <a:bodyPr/>
                    <a:lstStyle/>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・○○に時間がかかる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・○○の効率が悪い</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・○○コストがかかる</a:t>
                      </a:r>
                      <a:endParaRPr kumimoji="1" lang="en-US" altLang="ja-JP" sz="1000" b="0" i="0" dirty="0">
                        <a:solidFill>
                          <a:schemeClr val="tx1"/>
                        </a:solidFill>
                        <a:latin typeface="Yu Gothic" panose="020B0400000000000000" pitchFamily="34" charset="-128"/>
                        <a:ea typeface="Yu Gothic" panose="020B0400000000000000" pitchFamily="34" charset="-128"/>
                      </a:endParaRPr>
                    </a:p>
                    <a:p>
                      <a:pPr>
                        <a:spcAft>
                          <a:spcPts val="600"/>
                        </a:spcAft>
                      </a:pPr>
                      <a:r>
                        <a:rPr kumimoji="1" lang="ja-JP" altLang="en-US" sz="1000" b="0" i="0">
                          <a:solidFill>
                            <a:schemeClr val="tx1"/>
                          </a:solidFill>
                          <a:latin typeface="Yu Gothic" panose="020B0400000000000000" pitchFamily="34" charset="-128"/>
                          <a:ea typeface="Yu Gothic" panose="020B0400000000000000" pitchFamily="34" charset="-128"/>
                        </a:rPr>
                        <a:t>・○○機能がない、対応していない</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144000" marB="144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noFill/>
                      <a:prstDash val="solid"/>
                      <a:round/>
                      <a:headEnd type="none" w="sm" len="sm"/>
                      <a:tailEnd type="none" w="sm" len="sm"/>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5"/>
                  </a:ext>
                </a:extLst>
              </a:tr>
            </a:tbl>
          </a:graphicData>
        </a:graphic>
      </p:graphicFrame>
      <p:sp>
        <p:nvSpPr>
          <p:cNvPr id="81" name="三角形 80">
            <a:extLst>
              <a:ext uri="{FF2B5EF4-FFF2-40B4-BE49-F238E27FC236}">
                <a16:creationId xmlns:a16="http://schemas.microsoft.com/office/drawing/2014/main" id="{929D8988-E863-A642-85C5-FF48CBA59D1E}"/>
              </a:ext>
            </a:extLst>
          </p:cNvPr>
          <p:cNvSpPr/>
          <p:nvPr/>
        </p:nvSpPr>
        <p:spPr>
          <a:xfrm rot="5400000">
            <a:off x="2675619" y="3911211"/>
            <a:ext cx="239842" cy="20676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三角形 81">
            <a:extLst>
              <a:ext uri="{FF2B5EF4-FFF2-40B4-BE49-F238E27FC236}">
                <a16:creationId xmlns:a16="http://schemas.microsoft.com/office/drawing/2014/main" id="{DD59E887-2D2A-7A49-907A-310721A094CE}"/>
              </a:ext>
            </a:extLst>
          </p:cNvPr>
          <p:cNvSpPr/>
          <p:nvPr/>
        </p:nvSpPr>
        <p:spPr>
          <a:xfrm rot="5400000" flipV="1">
            <a:off x="6990541" y="3911211"/>
            <a:ext cx="239842" cy="20676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6" name="図 35">
            <a:extLst>
              <a:ext uri="{FF2B5EF4-FFF2-40B4-BE49-F238E27FC236}">
                <a16:creationId xmlns:a16="http://schemas.microsoft.com/office/drawing/2014/main" id="{C13FAA10-7AC9-EA42-A864-E3403829FD1F}"/>
              </a:ext>
            </a:extLst>
          </p:cNvPr>
          <p:cNvPicPr>
            <a:picLocks noChangeAspect="1"/>
          </p:cNvPicPr>
          <p:nvPr/>
        </p:nvPicPr>
        <p:blipFill>
          <a:blip r:embed="rId3"/>
          <a:stretch>
            <a:fillRect/>
          </a:stretch>
        </p:blipFill>
        <p:spPr>
          <a:xfrm>
            <a:off x="2929919" y="3086572"/>
            <a:ext cx="4067698" cy="1888158"/>
          </a:xfrm>
          <a:prstGeom prst="rect">
            <a:avLst/>
          </a:prstGeom>
        </p:spPr>
      </p:pic>
    </p:spTree>
    <p:extLst>
      <p:ext uri="{BB962C8B-B14F-4D97-AF65-F5344CB8AC3E}">
        <p14:creationId xmlns:p14="http://schemas.microsoft.com/office/powerpoint/2010/main" val="3495021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35E65F6-3269-7249-AF8E-4AEBB4F3B718}"/>
              </a:ext>
            </a:extLst>
          </p:cNvPr>
          <p:cNvSpPr>
            <a:spLocks noGrp="1"/>
          </p:cNvSpPr>
          <p:nvPr>
            <p:ph type="body" idx="1"/>
          </p:nvPr>
        </p:nvSpPr>
        <p:spPr>
          <a:xfrm>
            <a:off x="458788" y="1001713"/>
            <a:ext cx="9001125" cy="611187"/>
          </a:xfrm>
        </p:spPr>
        <p:txBody>
          <a:bodyPr/>
          <a:lstStyle/>
          <a:p>
            <a:r>
              <a:rPr lang="en-US" altLang="ja-JP" dirty="0"/>
              <a:t>A</a:t>
            </a:r>
            <a:r>
              <a:rPr lang="ja-JP" altLang="en-US"/>
              <a:t>社○○サービス、</a:t>
            </a:r>
            <a:r>
              <a:rPr lang="en-US" altLang="ja-JP" dirty="0"/>
              <a:t>B</a:t>
            </a:r>
            <a:r>
              <a:rPr lang="ja-JP" altLang="en-US"/>
              <a:t>社○○サービスと比較して、○○の点が劣るものの、</a:t>
            </a:r>
            <a:endParaRPr lang="en-US" altLang="ja-JP" dirty="0"/>
          </a:p>
          <a:p>
            <a:r>
              <a:rPr lang="ja-JP" altLang="en-US"/>
              <a:t>「○○機能」「○○サポート」に特化している点が当社の強みです。</a:t>
            </a:r>
          </a:p>
        </p:txBody>
      </p:sp>
      <p:sp>
        <p:nvSpPr>
          <p:cNvPr id="9" name="スライド番号プレースホルダー 8">
            <a:extLst>
              <a:ext uri="{FF2B5EF4-FFF2-40B4-BE49-F238E27FC236}">
                <a16:creationId xmlns:a16="http://schemas.microsoft.com/office/drawing/2014/main" id="{496CA9B9-61F9-7742-BE96-FA50A3975D7E}"/>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23</a:t>
            </a:fld>
            <a:endParaRPr lang="ja-JP" altLang="en-US"/>
          </a:p>
        </p:txBody>
      </p:sp>
      <p:sp>
        <p:nvSpPr>
          <p:cNvPr id="3" name="タイトル 2">
            <a:extLst>
              <a:ext uri="{FF2B5EF4-FFF2-40B4-BE49-F238E27FC236}">
                <a16:creationId xmlns:a16="http://schemas.microsoft.com/office/drawing/2014/main" id="{843F8EB0-8B56-C947-BA84-822D0025EC60}"/>
              </a:ext>
            </a:extLst>
          </p:cNvPr>
          <p:cNvSpPr>
            <a:spLocks noGrp="1"/>
          </p:cNvSpPr>
          <p:nvPr>
            <p:ph type="title"/>
          </p:nvPr>
        </p:nvSpPr>
        <p:spPr>
          <a:xfrm>
            <a:off x="459560" y="240475"/>
            <a:ext cx="9000000" cy="396000"/>
          </a:xfrm>
        </p:spPr>
        <p:txBody>
          <a:bodyPr/>
          <a:lstStyle/>
          <a:p>
            <a:r>
              <a:rPr lang="ja-JP" altLang="en-US"/>
              <a:t>競合との違い</a:t>
            </a:r>
          </a:p>
        </p:txBody>
      </p:sp>
      <p:graphicFrame>
        <p:nvGraphicFramePr>
          <p:cNvPr id="4" name="Google Shape;334;p11">
            <a:extLst>
              <a:ext uri="{FF2B5EF4-FFF2-40B4-BE49-F238E27FC236}">
                <a16:creationId xmlns:a16="http://schemas.microsoft.com/office/drawing/2014/main" id="{7E5B05C3-5CFC-554D-AC43-0812C43FA19A}"/>
              </a:ext>
            </a:extLst>
          </p:cNvPr>
          <p:cNvGraphicFramePr/>
          <p:nvPr>
            <p:extLst>
              <p:ext uri="{D42A27DB-BD31-4B8C-83A1-F6EECF244321}">
                <p14:modId xmlns:p14="http://schemas.microsoft.com/office/powerpoint/2010/main" val="2849492240"/>
              </p:ext>
            </p:extLst>
          </p:nvPr>
        </p:nvGraphicFramePr>
        <p:xfrm>
          <a:off x="453000" y="1883611"/>
          <a:ext cx="9000000" cy="4248360"/>
        </p:xfrm>
        <a:graphic>
          <a:graphicData uri="http://schemas.openxmlformats.org/drawingml/2006/table">
            <a:tbl>
              <a:tblPr>
                <a:tableStyleId>{A86F3E5E-3F21-4C10-9464-172B5924C16A}</a:tableStyleId>
              </a:tblPr>
              <a:tblGrid>
                <a:gridCol w="1472804">
                  <a:extLst>
                    <a:ext uri="{9D8B030D-6E8A-4147-A177-3AD203B41FA5}">
                      <a16:colId xmlns:a16="http://schemas.microsoft.com/office/drawing/2014/main" val="20000"/>
                    </a:ext>
                  </a:extLst>
                </a:gridCol>
                <a:gridCol w="453159">
                  <a:extLst>
                    <a:ext uri="{9D8B030D-6E8A-4147-A177-3AD203B41FA5}">
                      <a16:colId xmlns:a16="http://schemas.microsoft.com/office/drawing/2014/main" val="20001"/>
                    </a:ext>
                  </a:extLst>
                </a:gridCol>
                <a:gridCol w="2077847">
                  <a:extLst>
                    <a:ext uri="{9D8B030D-6E8A-4147-A177-3AD203B41FA5}">
                      <a16:colId xmlns:a16="http://schemas.microsoft.com/office/drawing/2014/main" val="20002"/>
                    </a:ext>
                  </a:extLst>
                </a:gridCol>
                <a:gridCol w="453159">
                  <a:extLst>
                    <a:ext uri="{9D8B030D-6E8A-4147-A177-3AD203B41FA5}">
                      <a16:colId xmlns:a16="http://schemas.microsoft.com/office/drawing/2014/main" val="20003"/>
                    </a:ext>
                  </a:extLst>
                </a:gridCol>
                <a:gridCol w="2040201">
                  <a:extLst>
                    <a:ext uri="{9D8B030D-6E8A-4147-A177-3AD203B41FA5}">
                      <a16:colId xmlns:a16="http://schemas.microsoft.com/office/drawing/2014/main" val="20004"/>
                    </a:ext>
                  </a:extLst>
                </a:gridCol>
                <a:gridCol w="453159">
                  <a:extLst>
                    <a:ext uri="{9D8B030D-6E8A-4147-A177-3AD203B41FA5}">
                      <a16:colId xmlns:a16="http://schemas.microsoft.com/office/drawing/2014/main" val="20005"/>
                    </a:ext>
                  </a:extLst>
                </a:gridCol>
                <a:gridCol w="2049671">
                  <a:extLst>
                    <a:ext uri="{9D8B030D-6E8A-4147-A177-3AD203B41FA5}">
                      <a16:colId xmlns:a16="http://schemas.microsoft.com/office/drawing/2014/main" val="20006"/>
                    </a:ext>
                  </a:extLst>
                </a:gridCol>
              </a:tblGrid>
              <a:tr h="0">
                <a:tc>
                  <a:txBody>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noFill/>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自社</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lumMod val="95000"/>
                      </a:schemeClr>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競合</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rPr>
                        <a:t>A</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社</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L w="28575" cap="flat" cmpd="sng" algn="ctr">
                      <a:solidFill>
                        <a:schemeClr val="tx1"/>
                      </a:solidFill>
                      <a:prstDash val="solid"/>
                      <a:round/>
                      <a:headEnd type="none" w="med" len="med"/>
                      <a:tailEnd type="none" w="med" len="med"/>
                    </a:lnL>
                    <a:solidFill>
                      <a:schemeClr val="bg1">
                        <a:lumMod val="95000"/>
                      </a:schemeClr>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競合</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rPr>
                        <a:t>B</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社</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solidFill>
                      <a:schemeClr val="bg1">
                        <a:lumMod val="95000"/>
                      </a:schemeClr>
                    </a:solidFill>
                  </a:tcPr>
                </a:tc>
                <a:tc hMerge="1">
                  <a:txBody>
                    <a:bodyPr/>
                    <a:lstStyle/>
                    <a:p>
                      <a:endParaRPr lang="ja-JP"/>
                    </a:p>
                  </a:txBody>
                  <a:tcPr/>
                </a:tc>
                <a:extLst>
                  <a:ext uri="{0D108BD9-81ED-4DB2-BD59-A6C34878D82A}">
                    <a16:rowId xmlns:a16="http://schemas.microsoft.com/office/drawing/2014/main" val="10000"/>
                  </a:ext>
                </a:extLst>
              </a:tr>
              <a:tr h="264935">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機能</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rPr>
                        <a:t>国内</a:t>
                      </a:r>
                      <a:r>
                        <a:rPr lang="ja-JP" altLang="en-US" sz="900" b="0" i="0" u="none" strike="noStrike" cap="none">
                          <a:solidFill>
                            <a:schemeClr val="dk1"/>
                          </a:solidFill>
                          <a:latin typeface="Yu Gothic" panose="020B0400000000000000" pitchFamily="34" charset="-128"/>
                          <a:ea typeface="Yu Gothic" panose="020B0400000000000000" pitchFamily="34" charset="-128"/>
                        </a:rPr>
                        <a:t>競合ベンダー内では、</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他社</a:t>
                      </a:r>
                      <a:r>
                        <a:rPr lang="ja-JP" altLang="en-US" sz="900" b="0" i="0" u="none" strike="noStrike" cap="none" dirty="0">
                          <a:solidFill>
                            <a:schemeClr val="dk1"/>
                          </a:solidFill>
                          <a:latin typeface="Yu Gothic" panose="020B0400000000000000" pitchFamily="34" charset="-128"/>
                          <a:ea typeface="Yu Gothic" panose="020B0400000000000000" pitchFamily="34" charset="-128"/>
                        </a:rPr>
                        <a:t>に引けを</a:t>
                      </a:r>
                      <a:r>
                        <a:rPr lang="ja-JP" altLang="en-US" sz="900" b="0" i="0" u="none" strike="noStrike" cap="none">
                          <a:solidFill>
                            <a:schemeClr val="dk1"/>
                          </a:solidFill>
                          <a:latin typeface="Yu Gothic" panose="020B0400000000000000" pitchFamily="34" charset="-128"/>
                          <a:ea typeface="Yu Gothic" panose="020B0400000000000000" pitchFamily="34" charset="-128"/>
                        </a:rPr>
                        <a:t>取らない機能群</a:t>
                      </a: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○○○が充実しているが、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○○○の機能はない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900" b="1" i="0" u="none" strike="noStrike" cap="none">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a:latin typeface="Yu Gothic" panose="020B0400000000000000" pitchFamily="34" charset="-128"/>
                          <a:ea typeface="Yu Gothic" panose="020B0400000000000000" pitchFamily="34" charset="-128"/>
                        </a:rPr>
                        <a:t>○○の機能群が充実している</a:t>
                      </a:r>
                      <a:endParaRPr lang="en-US" altLang="ja-JP" sz="900" b="0" i="0" dirty="0">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0"/>
                        </a:spcAft>
                        <a:buClr>
                          <a:srgbClr val="000000"/>
                        </a:buClr>
                        <a:buSzPts val="1000"/>
                        <a:buFont typeface="Arial"/>
                        <a:buNone/>
                      </a:pPr>
                      <a:r>
                        <a:rPr lang="ja-JP" altLang="en-US" sz="900" b="0" i="0">
                          <a:latin typeface="Yu Gothic" panose="020B0400000000000000" pitchFamily="34" charset="-128"/>
                          <a:ea typeface="Yu Gothic" panose="020B0400000000000000" pitchFamily="34" charset="-128"/>
                        </a:rPr>
                        <a:t>業界トップの機能数</a:t>
                      </a:r>
                      <a:endParaRPr lang="en-US" altLang="ja-JP" sz="900" b="0" i="0" dirty="0">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1"/>
                  </a:ext>
                </a:extLst>
              </a:tr>
              <a:tr h="264935">
                <a:tc>
                  <a:txBody>
                    <a:bodyPr/>
                    <a:lstStyle/>
                    <a:p>
                      <a:pPr marL="0" marR="0" lvl="0" indent="0" algn="ctr" rtl="0">
                        <a:lnSpc>
                          <a:spcPct val="100000"/>
                        </a:lnSpc>
                        <a:spcBef>
                          <a:spcPts val="0"/>
                        </a:spcBef>
                        <a:spcAft>
                          <a:spcPts val="400"/>
                        </a:spcAft>
                        <a:buClr>
                          <a:srgbClr val="000000"/>
                        </a:buClr>
                        <a:buSzPts val="1000"/>
                        <a:buFont typeface="Arial"/>
                        <a:buNone/>
                      </a:pP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Arial"/>
                        </a:rPr>
                        <a:t>UI</a:t>
                      </a: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への評価</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rPr>
                        <a:t>スマホ対応に不足がある</a:t>
                      </a:r>
                      <a:r>
                        <a:rPr lang="ja-JP" altLang="en-US" sz="900" b="0" i="0" u="none" strike="noStrike" cap="none">
                          <a:solidFill>
                            <a:schemeClr val="dk1"/>
                          </a:solidFill>
                          <a:latin typeface="Yu Gothic" panose="020B0400000000000000" pitchFamily="34" charset="-128"/>
                          <a:ea typeface="Yu Gothic" panose="020B0400000000000000" pitchFamily="34" charset="-128"/>
                        </a:rPr>
                        <a:t>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200"/>
                        </a:spcAft>
                        <a:buClr>
                          <a:srgbClr val="000000"/>
                        </a:buClr>
                        <a:buSzPts val="1000"/>
                        <a:buFont typeface="Arial"/>
                        <a:buNone/>
                      </a:pPr>
                      <a:r>
                        <a:rPr lang="en-US" altLang="ja-JP" sz="900" b="0" i="0" u="none" strike="noStrike" cap="none" dirty="0">
                          <a:solidFill>
                            <a:schemeClr val="dk1"/>
                          </a:solidFill>
                          <a:latin typeface="Yu Gothic" panose="020B0400000000000000" pitchFamily="34" charset="-128"/>
                          <a:ea typeface="Yu Gothic" panose="020B0400000000000000" pitchFamily="34" charset="-128"/>
                        </a:rPr>
                        <a:t>PC</a:t>
                      </a:r>
                      <a:r>
                        <a:rPr lang="ja-JP" altLang="en-US" sz="900" b="0" i="0" u="none" strike="noStrike" cap="none" dirty="0">
                          <a:solidFill>
                            <a:schemeClr val="dk1"/>
                          </a:solidFill>
                          <a:latin typeface="Yu Gothic" panose="020B0400000000000000" pitchFamily="34" charset="-128"/>
                          <a:ea typeface="Yu Gothic" panose="020B0400000000000000" pitchFamily="34" charset="-128"/>
                        </a:rPr>
                        <a:t>クライアントに対する評価は高い</a:t>
                      </a: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rPr>
                        <a:t>○○の使いやすさが評価されており</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rPr>
                        <a:t>初心者でも簡単に使える</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900" b="1" i="0" u="none" strike="noStrike" cap="none">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○○の使いにくさがある</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○○に対応していない</a:t>
                      </a:r>
                      <a:endParaRPr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2"/>
                  </a:ext>
                </a:extLst>
              </a:tr>
              <a:tr h="346830">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日本固有要件</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への対応</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rPr>
                        <a:t>基本的な要件に対応済みだ</a:t>
                      </a:r>
                      <a:r>
                        <a:rPr lang="ja-JP" altLang="en-US" sz="900" b="0" i="0" u="none" strike="noStrike" cap="none">
                          <a:solidFill>
                            <a:schemeClr val="dk1"/>
                          </a:solidFill>
                          <a:latin typeface="Yu Gothic" panose="020B0400000000000000" pitchFamily="34" charset="-128"/>
                          <a:ea typeface="Yu Gothic" panose="020B0400000000000000" pitchFamily="34" charset="-128"/>
                        </a:rPr>
                        <a:t>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大手</a:t>
                      </a:r>
                      <a:r>
                        <a:rPr lang="ja-JP" altLang="en-US" sz="900" b="0" i="0" u="none" strike="noStrike" cap="none" dirty="0">
                          <a:solidFill>
                            <a:schemeClr val="dk1"/>
                          </a:solidFill>
                          <a:latin typeface="Yu Gothic" panose="020B0400000000000000" pitchFamily="34" charset="-128"/>
                          <a:ea typeface="Yu Gothic" panose="020B0400000000000000" pitchFamily="34" charset="-128"/>
                        </a:rPr>
                        <a:t>レガシー企業の複雑な要件</a:t>
                      </a:r>
                      <a:r>
                        <a:rPr lang="ja-JP" altLang="en-US" sz="900" b="0" i="0" u="none" strike="noStrike" cap="none">
                          <a:solidFill>
                            <a:schemeClr val="dk1"/>
                          </a:solidFill>
                          <a:latin typeface="Yu Gothic" panose="020B0400000000000000" pitchFamily="34" charset="-128"/>
                          <a:ea typeface="Yu Gothic" panose="020B0400000000000000" pitchFamily="34" charset="-128"/>
                        </a:rPr>
                        <a:t>には</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対応</a:t>
                      </a:r>
                      <a:r>
                        <a:rPr lang="ja-JP" altLang="en-US" sz="900" b="0" i="0" u="none" strike="noStrike" cap="none" dirty="0">
                          <a:solidFill>
                            <a:schemeClr val="dk1"/>
                          </a:solidFill>
                          <a:latin typeface="Yu Gothic" panose="020B0400000000000000" pitchFamily="34" charset="-128"/>
                          <a:ea typeface="Yu Gothic" panose="020B0400000000000000" pitchFamily="34" charset="-128"/>
                        </a:rPr>
                        <a:t>しきれない</a:t>
                      </a:r>
                      <a:r>
                        <a:rPr lang="ja-JP" altLang="en-US" sz="900" b="0" i="0" u="none" strike="noStrike" cap="none">
                          <a:solidFill>
                            <a:schemeClr val="dk1"/>
                          </a:solidFill>
                          <a:latin typeface="Yu Gothic" panose="020B0400000000000000" pitchFamily="34" charset="-128"/>
                          <a:ea typeface="Yu Gothic" panose="020B0400000000000000" pitchFamily="34" charset="-128"/>
                        </a:rPr>
                        <a:t>場合もある</a:t>
                      </a: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rPr>
                        <a:t>○○から○○まで対応。</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rPr>
                        <a:t>範囲が広いことからシェア数が高い</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chemeClr val="accent2"/>
                        </a:buClr>
                        <a:buSzPts val="1000"/>
                        <a:buFont typeface="Arial"/>
                        <a:buNone/>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rPr>
                        <a:t>○○は対応しているが、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rPr>
                        <a:t>○○は対応していない</a:t>
                      </a: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3"/>
                  </a:ext>
                </a:extLst>
              </a:tr>
              <a:tr h="264935">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グローバル対応</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0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sym typeface="Arial"/>
                        </a:rPr>
                        <a:t>東アジア、東南</a:t>
                      </a: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アジアの制度・通過</a:t>
                      </a:r>
                      <a:endParaRPr lang="en-US" altLang="ja-JP" sz="900" b="0" i="0" u="none" strike="noStrike" cap="none" dirty="0">
                        <a:solidFill>
                          <a:schemeClr val="dk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には対応しているが、欧米は未対応</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en-US" altLang="ja-JP"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○○は対応しているが、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○○には対応していない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chemeClr val="accent2"/>
                        </a:buClr>
                        <a:buSzPts val="800"/>
                        <a:buFont typeface="Arial"/>
                        <a:buNone/>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○○を保有しているため、○○から○○まで幅広く対応している</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10004"/>
                  </a:ext>
                </a:extLst>
              </a:tr>
              <a:tr h="249769">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認知度</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sym typeface="Arial"/>
                        </a:rPr>
                        <a:t>他社</a:t>
                      </a: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と比べて、企業名・サービス名の認知度</a:t>
                      </a:r>
                      <a:r>
                        <a:rPr lang="ja-JP" altLang="en-US" sz="900" b="0" i="0" u="none" strike="noStrike" cap="none" dirty="0">
                          <a:solidFill>
                            <a:schemeClr val="dk1"/>
                          </a:solidFill>
                          <a:latin typeface="Yu Gothic" panose="020B0400000000000000" pitchFamily="34" charset="-128"/>
                          <a:ea typeface="Yu Gothic" panose="020B0400000000000000" pitchFamily="34" charset="-128"/>
                          <a:sym typeface="Arial"/>
                        </a:rPr>
                        <a:t>が低い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900" b="1" i="0" u="none" strike="noStrike" cap="none">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創業当時から○○開発しており、</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認知度が高い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900" b="1" i="0" u="none" strike="noStrike" cap="none">
                          <a:solidFill>
                            <a:schemeClr val="dk1"/>
                          </a:solidFill>
                          <a:latin typeface="Yu Gothic" panose="020B0400000000000000" pitchFamily="34" charset="-128"/>
                          <a:ea typeface="Yu Gothic" panose="020B0400000000000000" pitchFamily="34" charset="-128"/>
                          <a:sym typeface="Arial"/>
                        </a:rPr>
                        <a:t>〇</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○○広告、○○広告に多く露出しており、認知度が高まっている</a:t>
                      </a:r>
                    </a:p>
                  </a:txBody>
                  <a:tcPr marL="72000" marR="72000" marT="72000" marB="72000" anchor="ctr">
                    <a:solidFill>
                      <a:srgbClr val="FFFFFF"/>
                    </a:solidFill>
                  </a:tcPr>
                </a:tc>
                <a:extLst>
                  <a:ext uri="{0D108BD9-81ED-4DB2-BD59-A6C34878D82A}">
                    <a16:rowId xmlns:a16="http://schemas.microsoft.com/office/drawing/2014/main" val="10005"/>
                  </a:ext>
                </a:extLst>
              </a:tr>
              <a:tr h="361996">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コスト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〇</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dirty="0">
                          <a:solidFill>
                            <a:schemeClr val="dk1"/>
                          </a:solidFill>
                          <a:latin typeface="Yu Gothic" panose="020B0400000000000000" pitchFamily="34" charset="-128"/>
                          <a:ea typeface="Yu Gothic" panose="020B0400000000000000" pitchFamily="34" charset="-128"/>
                          <a:sym typeface="Arial"/>
                        </a:rPr>
                        <a:t>機能性に対するコスト</a:t>
                      </a: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は低い。</a:t>
                      </a:r>
                      <a:endParaRPr lang="en-US" altLang="ja-JP" sz="900" b="0" i="0" u="none" strike="noStrike" cap="none" dirty="0">
                        <a:solidFill>
                          <a:schemeClr val="dk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コストパフォーマンスの高さに魅力</a:t>
                      </a:r>
                      <a:endParaRPr lang="en-US" altLang="ja-JP" sz="900" b="0" i="0" u="none" strike="noStrike" cap="none" dirty="0">
                        <a:solidFill>
                          <a:schemeClr val="dk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を感じて選ばれることが多い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導入初期のコストは低いものの、</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継続利用のコストパフォーマンスは低い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en-US" altLang="ja-JP"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導入初期のコスト・利用料が高い</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導入企業は大手が多い</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587236389"/>
                  </a:ext>
                </a:extLst>
              </a:tr>
              <a:tr h="264935">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導入サポート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altLang="en-US" sz="10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○○専門チームが在籍しており、</a:t>
                      </a:r>
                      <a:endParaRPr lang="en-US" altLang="ja-JP" sz="900" b="0" i="0" u="none" strike="noStrike" cap="none" dirty="0">
                        <a:solidFill>
                          <a:schemeClr val="dk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sym typeface="Arial"/>
                        </a:rPr>
                        <a:t>他社</a:t>
                      </a:r>
                      <a:r>
                        <a:rPr lang="ja-JP" altLang="en-US" sz="900" b="0" i="0" u="none" strike="noStrike" cap="none" dirty="0">
                          <a:solidFill>
                            <a:schemeClr val="dk1"/>
                          </a:solidFill>
                          <a:latin typeface="Yu Gothic" panose="020B0400000000000000" pitchFamily="34" charset="-128"/>
                          <a:ea typeface="Yu Gothic" panose="020B0400000000000000" pitchFamily="34" charset="-128"/>
                          <a:sym typeface="Arial"/>
                        </a:rPr>
                        <a:t>にない支援が評価されている</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ja-JP" altLang="en-US"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導入マニュアルが整備されているが、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マニュアル外のサポートが不十分</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en-US" altLang="ja-JP"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担当者によって対応が異なり、</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導入に時間がかかる場合がある</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2988049672"/>
                  </a:ext>
                </a:extLst>
              </a:tr>
              <a:tr h="346830">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cs typeface="Arial"/>
                          <a:sym typeface="Arial"/>
                        </a:rPr>
                        <a:t>保守サポート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ja-JP" altLang="en-US" sz="1000" b="1" i="0" u="none" strike="noStrike" cap="none">
                          <a:solidFill>
                            <a:schemeClr val="dk1"/>
                          </a:solidFill>
                          <a:latin typeface="Yu Gothic" panose="020B0400000000000000" pitchFamily="34" charset="-128"/>
                          <a:ea typeface="Yu Gothic" panose="020B0400000000000000" pitchFamily="34" charset="-128"/>
                          <a:sym typeface="Arial"/>
                        </a:rPr>
                        <a:t>◎</a:t>
                      </a:r>
                      <a:endParaRPr lang="ja-JP" altLang="en-US" sz="10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導入後の保守サポートが充実。</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20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継続利用率が高い</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en-US" altLang="ja-JP"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導入後のサポートは追加費用が</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必要なうえ、対応範囲が不十分</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r>
                        <a:rPr lang="en-US" altLang="ja-JP" sz="900" b="1" i="0" u="none" strike="noStrike" cap="none" dirty="0">
                          <a:solidFill>
                            <a:schemeClr val="dk1"/>
                          </a:solidFill>
                          <a:latin typeface="Yu Gothic" panose="020B0400000000000000" pitchFamily="34" charset="-128"/>
                          <a:ea typeface="Yu Gothic" panose="020B0400000000000000" pitchFamily="34" charset="-128"/>
                          <a:sym typeface="Arial"/>
                        </a:rPr>
                        <a:t>×</a:t>
                      </a:r>
                      <a:endParaRPr lang="ja-JP" altLang="en-US" sz="9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導入後のサポートは担当者によって異なり、すぐ対応できないことも</a:t>
                      </a:r>
                      <a:endParaRPr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799762841"/>
                  </a:ext>
                </a:extLst>
              </a:tr>
            </a:tbl>
          </a:graphicData>
        </a:graphic>
      </p:graphicFrame>
      <p:sp>
        <p:nvSpPr>
          <p:cNvPr id="13" name="片側の 2 つの角を丸めた四角形 12">
            <a:extLst>
              <a:ext uri="{FF2B5EF4-FFF2-40B4-BE49-F238E27FC236}">
                <a16:creationId xmlns:a16="http://schemas.microsoft.com/office/drawing/2014/main" id="{442BD778-EDDC-4D42-951C-823FD7AAB647}"/>
              </a:ext>
            </a:extLst>
          </p:cNvPr>
          <p:cNvSpPr/>
          <p:nvPr/>
        </p:nvSpPr>
        <p:spPr>
          <a:xfrm>
            <a:off x="1925391" y="1809671"/>
            <a:ext cx="2530699" cy="468000"/>
          </a:xfrm>
          <a:prstGeom prst="round2SameRect">
            <a:avLst>
              <a:gd name="adj1" fmla="val 14129"/>
              <a:gd name="adj2" fmla="val 0"/>
            </a:avLst>
          </a:prstGeom>
          <a:solidFill>
            <a:schemeClr val="tx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300">
                <a:latin typeface="Yu Gothic" panose="020B0400000000000000" pitchFamily="34" charset="-128"/>
                <a:ea typeface="Yu Gothic" panose="020B0400000000000000" pitchFamily="34" charset="-128"/>
              </a:rPr>
              <a:t>当社</a:t>
            </a:r>
          </a:p>
        </p:txBody>
      </p:sp>
    </p:spTree>
    <p:extLst>
      <p:ext uri="{BB962C8B-B14F-4D97-AF65-F5344CB8AC3E}">
        <p14:creationId xmlns:p14="http://schemas.microsoft.com/office/powerpoint/2010/main" val="3405864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35E65F6-3269-7249-AF8E-4AEBB4F3B718}"/>
              </a:ext>
            </a:extLst>
          </p:cNvPr>
          <p:cNvSpPr>
            <a:spLocks noGrp="1"/>
          </p:cNvSpPr>
          <p:nvPr>
            <p:ph type="body" idx="1"/>
          </p:nvPr>
        </p:nvSpPr>
        <p:spPr>
          <a:xfrm>
            <a:off x="458788" y="1001713"/>
            <a:ext cx="9001125" cy="611187"/>
          </a:xfrm>
        </p:spPr>
        <p:txBody>
          <a:bodyPr/>
          <a:lstStyle/>
          <a:p>
            <a:r>
              <a:rPr lang="en-US" altLang="ja-JP" dirty="0"/>
              <a:t>C</a:t>
            </a:r>
            <a:r>
              <a:rPr lang="ja-JP" altLang="en-US"/>
              <a:t>社○○サービス、</a:t>
            </a:r>
            <a:r>
              <a:rPr lang="en-US" altLang="ja-JP" dirty="0"/>
              <a:t>D</a:t>
            </a:r>
            <a:r>
              <a:rPr lang="ja-JP" altLang="en-US"/>
              <a:t>社○○サービスと比較して、○○の点が劣るものの、</a:t>
            </a:r>
            <a:endParaRPr lang="en-US" altLang="ja-JP" dirty="0"/>
          </a:p>
          <a:p>
            <a:r>
              <a:rPr lang="ja-JP" altLang="en-US"/>
              <a:t>「○○機能」「○○サポート」に特化している点が当社の強みです。</a:t>
            </a:r>
          </a:p>
        </p:txBody>
      </p:sp>
      <p:sp>
        <p:nvSpPr>
          <p:cNvPr id="9" name="スライド番号プレースホルダー 8">
            <a:extLst>
              <a:ext uri="{FF2B5EF4-FFF2-40B4-BE49-F238E27FC236}">
                <a16:creationId xmlns:a16="http://schemas.microsoft.com/office/drawing/2014/main" id="{983D2563-3522-134E-9A3B-2ED2BA55D354}"/>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24</a:t>
            </a:fld>
            <a:endParaRPr lang="ja-JP" altLang="en-US"/>
          </a:p>
        </p:txBody>
      </p:sp>
      <p:sp>
        <p:nvSpPr>
          <p:cNvPr id="3" name="タイトル 2">
            <a:extLst>
              <a:ext uri="{FF2B5EF4-FFF2-40B4-BE49-F238E27FC236}">
                <a16:creationId xmlns:a16="http://schemas.microsoft.com/office/drawing/2014/main" id="{843F8EB0-8B56-C947-BA84-822D0025EC60}"/>
              </a:ext>
            </a:extLst>
          </p:cNvPr>
          <p:cNvSpPr>
            <a:spLocks noGrp="1"/>
          </p:cNvSpPr>
          <p:nvPr>
            <p:ph type="title"/>
          </p:nvPr>
        </p:nvSpPr>
        <p:spPr>
          <a:xfrm>
            <a:off x="459560" y="240475"/>
            <a:ext cx="9000000" cy="396000"/>
          </a:xfrm>
        </p:spPr>
        <p:txBody>
          <a:bodyPr/>
          <a:lstStyle/>
          <a:p>
            <a:r>
              <a:rPr lang="ja-JP" altLang="en-US"/>
              <a:t>競合との違い</a:t>
            </a:r>
          </a:p>
        </p:txBody>
      </p:sp>
      <p:graphicFrame>
        <p:nvGraphicFramePr>
          <p:cNvPr id="4" name="Google Shape;334;p11">
            <a:extLst>
              <a:ext uri="{FF2B5EF4-FFF2-40B4-BE49-F238E27FC236}">
                <a16:creationId xmlns:a16="http://schemas.microsoft.com/office/drawing/2014/main" id="{7E5B05C3-5CFC-554D-AC43-0812C43FA19A}"/>
              </a:ext>
            </a:extLst>
          </p:cNvPr>
          <p:cNvGraphicFramePr/>
          <p:nvPr>
            <p:extLst>
              <p:ext uri="{D42A27DB-BD31-4B8C-83A1-F6EECF244321}">
                <p14:modId xmlns:p14="http://schemas.microsoft.com/office/powerpoint/2010/main" val="2451882563"/>
              </p:ext>
            </p:extLst>
          </p:nvPr>
        </p:nvGraphicFramePr>
        <p:xfrm>
          <a:off x="453000" y="1883610"/>
          <a:ext cx="9000000" cy="4222956"/>
        </p:xfrm>
        <a:graphic>
          <a:graphicData uri="http://schemas.openxmlformats.org/drawingml/2006/table">
            <a:tbl>
              <a:tblPr>
                <a:tableStyleId>{A86F3E5E-3F21-4C10-9464-172B5924C16A}</a:tableStyleId>
              </a:tblPr>
              <a:tblGrid>
                <a:gridCol w="1472804">
                  <a:extLst>
                    <a:ext uri="{9D8B030D-6E8A-4147-A177-3AD203B41FA5}">
                      <a16:colId xmlns:a16="http://schemas.microsoft.com/office/drawing/2014/main" val="20000"/>
                    </a:ext>
                  </a:extLst>
                </a:gridCol>
                <a:gridCol w="453159">
                  <a:extLst>
                    <a:ext uri="{9D8B030D-6E8A-4147-A177-3AD203B41FA5}">
                      <a16:colId xmlns:a16="http://schemas.microsoft.com/office/drawing/2014/main" val="20001"/>
                    </a:ext>
                  </a:extLst>
                </a:gridCol>
                <a:gridCol w="2077847">
                  <a:extLst>
                    <a:ext uri="{9D8B030D-6E8A-4147-A177-3AD203B41FA5}">
                      <a16:colId xmlns:a16="http://schemas.microsoft.com/office/drawing/2014/main" val="20002"/>
                    </a:ext>
                  </a:extLst>
                </a:gridCol>
                <a:gridCol w="453159">
                  <a:extLst>
                    <a:ext uri="{9D8B030D-6E8A-4147-A177-3AD203B41FA5}">
                      <a16:colId xmlns:a16="http://schemas.microsoft.com/office/drawing/2014/main" val="20003"/>
                    </a:ext>
                  </a:extLst>
                </a:gridCol>
                <a:gridCol w="2040201">
                  <a:extLst>
                    <a:ext uri="{9D8B030D-6E8A-4147-A177-3AD203B41FA5}">
                      <a16:colId xmlns:a16="http://schemas.microsoft.com/office/drawing/2014/main" val="20004"/>
                    </a:ext>
                  </a:extLst>
                </a:gridCol>
                <a:gridCol w="453159">
                  <a:extLst>
                    <a:ext uri="{9D8B030D-6E8A-4147-A177-3AD203B41FA5}">
                      <a16:colId xmlns:a16="http://schemas.microsoft.com/office/drawing/2014/main" val="20005"/>
                    </a:ext>
                  </a:extLst>
                </a:gridCol>
                <a:gridCol w="2049671">
                  <a:extLst>
                    <a:ext uri="{9D8B030D-6E8A-4147-A177-3AD203B41FA5}">
                      <a16:colId xmlns:a16="http://schemas.microsoft.com/office/drawing/2014/main" val="20006"/>
                    </a:ext>
                  </a:extLst>
                </a:gridCol>
              </a:tblGrid>
              <a:tr h="403700">
                <a:tc>
                  <a:txBody>
                    <a:bodyPr/>
                    <a:lstStyle/>
                    <a:p>
                      <a:pPr marL="0" marR="0" lvl="0" indent="0" algn="ctr" rtl="0">
                        <a:lnSpc>
                          <a:spcPct val="100000"/>
                        </a:lnSpc>
                        <a:spcBef>
                          <a:spcPts val="0"/>
                        </a:spcBef>
                        <a:spcAft>
                          <a:spcPts val="0"/>
                        </a:spcAft>
                        <a:buClr>
                          <a:srgbClr val="000000"/>
                        </a:buClr>
                        <a:buSzPts val="1000"/>
                        <a:buFont typeface="Arial"/>
                        <a:buNone/>
                      </a:pPr>
                      <a:endParaRPr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noFill/>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自社</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lumMod val="95000"/>
                      </a:schemeClr>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競合</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rPr>
                        <a:t>C</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社</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L w="28575" cap="flat" cmpd="sng" algn="ctr">
                      <a:solidFill>
                        <a:schemeClr val="tx1"/>
                      </a:solidFill>
                      <a:prstDash val="solid"/>
                      <a:round/>
                      <a:headEnd type="none" w="med" len="med"/>
                      <a:tailEnd type="none" w="med" len="med"/>
                    </a:lnL>
                    <a:solidFill>
                      <a:schemeClr val="bg1">
                        <a:lumMod val="95000"/>
                      </a:schemeClr>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競合</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rPr>
                        <a:t>D</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社</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108000" marB="108000" anchor="ctr">
                    <a:solidFill>
                      <a:schemeClr val="bg1">
                        <a:lumMod val="95000"/>
                      </a:schemeClr>
                    </a:solidFill>
                  </a:tcPr>
                </a:tc>
                <a:tc hMerge="1">
                  <a:txBody>
                    <a:bodyPr/>
                    <a:lstStyle/>
                    <a:p>
                      <a:endParaRPr lang="ja-JP"/>
                    </a:p>
                  </a:txBody>
                  <a:tcPr/>
                </a:tc>
                <a:extLst>
                  <a:ext uri="{0D108BD9-81ED-4DB2-BD59-A6C34878D82A}">
                    <a16:rowId xmlns:a16="http://schemas.microsoft.com/office/drawing/2014/main" val="10000"/>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機能</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dirty="0">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1"/>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Arial"/>
                        </a:rPr>
                        <a:t>UI</a:t>
                      </a: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への評価</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2"/>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日本固有要件</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への対応</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chemeClr val="accent2"/>
                        </a:buClr>
                        <a:buSzPts val="10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en-US" altLang="ja-JP" sz="900" b="0"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solidFill>
                      <a:srgbClr val="FFFFFF"/>
                    </a:solidFill>
                  </a:tcPr>
                </a:tc>
                <a:extLst>
                  <a:ext uri="{0D108BD9-81ED-4DB2-BD59-A6C34878D82A}">
                    <a16:rowId xmlns:a16="http://schemas.microsoft.com/office/drawing/2014/main" val="10003"/>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グローバル対応</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chemeClr val="accent2"/>
                        </a:buClr>
                        <a:buSzPts val="800"/>
                        <a:buFont typeface="Arial"/>
                        <a:buNone/>
                      </a:pPr>
                      <a:endParaRPr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10004"/>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認知度</a:t>
                      </a:r>
                      <a:endParaRPr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endPar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10005"/>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コスト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587236389"/>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Arial"/>
                        </a:rPr>
                        <a:t>導入サポート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rtl="0">
                        <a:lnSpc>
                          <a:spcPct val="100000"/>
                        </a:lnSpc>
                        <a:spcBef>
                          <a:spcPts val="0"/>
                        </a:spcBef>
                        <a:spcAft>
                          <a:spcPts val="0"/>
                        </a:spcAft>
                        <a:buClr>
                          <a:srgbClr val="000000"/>
                        </a:buClr>
                        <a:buSzPts val="1600"/>
                        <a:buFont typeface="Arial"/>
                        <a:buNone/>
                      </a:pPr>
                      <a:endParaRPr sz="10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2988049672"/>
                  </a:ext>
                </a:extLst>
              </a:tr>
              <a:tr h="477407">
                <a:tc>
                  <a:txBody>
                    <a:bodyPr/>
                    <a:lstStyle/>
                    <a:p>
                      <a:pPr marL="0" marR="0" lvl="0" indent="0" algn="ctr" rtl="0">
                        <a:lnSpc>
                          <a:spcPct val="100000"/>
                        </a:lnSpc>
                        <a:spcBef>
                          <a:spcPts val="0"/>
                        </a:spcBef>
                        <a:spcAft>
                          <a:spcPts val="40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cs typeface="Arial"/>
                          <a:sym typeface="Arial"/>
                        </a:rPr>
                        <a:t>保守サポート</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10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rgbClr val="FFFFFF"/>
                    </a:solidFill>
                  </a:tcPr>
                </a:tc>
                <a:tc>
                  <a:txBody>
                    <a:bodyPr/>
                    <a:lstStyle/>
                    <a:p>
                      <a:pPr marL="0" marR="0" lvl="0" indent="0" algn="l" rtl="0">
                        <a:lnSpc>
                          <a:spcPct val="100000"/>
                        </a:lnSpc>
                        <a:spcBef>
                          <a:spcPts val="0"/>
                        </a:spcBef>
                        <a:spcAft>
                          <a:spcPts val="20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L w="28575" cap="flat" cmpd="sng" algn="ctr">
                      <a:solidFill>
                        <a:schemeClr val="tx1"/>
                      </a:solidFill>
                      <a:prstDash val="solid"/>
                      <a:round/>
                      <a:headEnd type="none" w="med" len="med"/>
                      <a:tailEnd type="none" w="med" len="med"/>
                    </a:lnL>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600"/>
                        <a:buFont typeface="Arial"/>
                        <a:buNone/>
                        <a:tabLst/>
                        <a:defRPr/>
                      </a:pPr>
                      <a:endParaRPr lang="ja-JP" altLang="en-US" sz="900" b="1" i="0" u="none" strike="noStrike" cap="none">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tc>
                  <a:txBody>
                    <a:bodyPr/>
                    <a:lstStyle/>
                    <a:p>
                      <a:pPr marL="0" marR="0" lvl="0" indent="0" algn="l" rtl="0">
                        <a:lnSpc>
                          <a:spcPct val="100000"/>
                        </a:lnSpc>
                        <a:spcBef>
                          <a:spcPts val="0"/>
                        </a:spcBef>
                        <a:spcAft>
                          <a:spcPts val="0"/>
                        </a:spcAft>
                        <a:buClr>
                          <a:srgbClr val="000000"/>
                        </a:buClr>
                        <a:buSzPts val="1000"/>
                        <a:buFont typeface="Arial"/>
                        <a:buNone/>
                      </a:pPr>
                      <a:endParaRPr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solidFill>
                      <a:srgbClr val="FFFFFF"/>
                    </a:solidFill>
                  </a:tcPr>
                </a:tc>
                <a:extLst>
                  <a:ext uri="{0D108BD9-81ED-4DB2-BD59-A6C34878D82A}">
                    <a16:rowId xmlns:a16="http://schemas.microsoft.com/office/drawing/2014/main" val="799762841"/>
                  </a:ext>
                </a:extLst>
              </a:tr>
            </a:tbl>
          </a:graphicData>
        </a:graphic>
      </p:graphicFrame>
      <p:sp>
        <p:nvSpPr>
          <p:cNvPr id="10" name="片側の 2 つの角を丸めた四角形 9">
            <a:extLst>
              <a:ext uri="{FF2B5EF4-FFF2-40B4-BE49-F238E27FC236}">
                <a16:creationId xmlns:a16="http://schemas.microsoft.com/office/drawing/2014/main" id="{A5340313-8C2F-164C-83C3-7C987ABB4EC2}"/>
              </a:ext>
            </a:extLst>
          </p:cNvPr>
          <p:cNvSpPr/>
          <p:nvPr/>
        </p:nvSpPr>
        <p:spPr>
          <a:xfrm>
            <a:off x="1925391" y="1809671"/>
            <a:ext cx="2530699" cy="468000"/>
          </a:xfrm>
          <a:prstGeom prst="round2SameRect">
            <a:avLst>
              <a:gd name="adj1" fmla="val 14129"/>
              <a:gd name="adj2" fmla="val 0"/>
            </a:avLst>
          </a:prstGeom>
          <a:solidFill>
            <a:schemeClr val="tx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300">
                <a:latin typeface="Yu Gothic" panose="020B0400000000000000" pitchFamily="34" charset="-128"/>
                <a:ea typeface="Yu Gothic" panose="020B0400000000000000" pitchFamily="34" charset="-128"/>
              </a:rPr>
              <a:t>当社</a:t>
            </a:r>
          </a:p>
        </p:txBody>
      </p:sp>
    </p:spTree>
    <p:extLst>
      <p:ext uri="{BB962C8B-B14F-4D97-AF65-F5344CB8AC3E}">
        <p14:creationId xmlns:p14="http://schemas.microsoft.com/office/powerpoint/2010/main" val="4058600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a:extLst>
              <a:ext uri="{FF2B5EF4-FFF2-40B4-BE49-F238E27FC236}">
                <a16:creationId xmlns:a16="http://schemas.microsoft.com/office/drawing/2014/main" id="{12721113-1F98-D944-991C-7BFCF1F726EE}"/>
              </a:ext>
            </a:extLst>
          </p:cNvPr>
          <p:cNvSpPr/>
          <p:nvPr/>
        </p:nvSpPr>
        <p:spPr>
          <a:xfrm>
            <a:off x="660400" y="2072536"/>
            <a:ext cx="8593667" cy="3784148"/>
          </a:xfrm>
          <a:prstGeom prst="roundRect">
            <a:avLst>
              <a:gd name="adj" fmla="val 181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2" name="テキスト プレースホルダー 1">
            <a:extLst>
              <a:ext uri="{FF2B5EF4-FFF2-40B4-BE49-F238E27FC236}">
                <a16:creationId xmlns:a16="http://schemas.microsoft.com/office/drawing/2014/main" id="{71332770-EBF8-5046-8DAC-D4CA151948FC}"/>
              </a:ext>
            </a:extLst>
          </p:cNvPr>
          <p:cNvSpPr>
            <a:spLocks noGrp="1"/>
          </p:cNvSpPr>
          <p:nvPr>
            <p:ph type="body" idx="1"/>
          </p:nvPr>
        </p:nvSpPr>
        <p:spPr>
          <a:xfrm>
            <a:off x="458788" y="1001713"/>
            <a:ext cx="9001125" cy="611187"/>
          </a:xfrm>
        </p:spPr>
        <p:txBody>
          <a:bodyPr/>
          <a:lstStyle/>
          <a:p>
            <a:r>
              <a:rPr lang="ja-JP" altLang="en-US"/>
              <a:t>当社は他社と比較して、 ○○機能と○○を提供できる点が強みであり、</a:t>
            </a:r>
            <a:endParaRPr lang="en-US" altLang="ja-JP" dirty="0"/>
          </a:p>
          <a:p>
            <a:r>
              <a:rPr lang="ja-JP" altLang="en-US"/>
              <a:t>「○○○○の削減」 「○○○○の強化」を重視する企業様に選ばれています。</a:t>
            </a:r>
          </a:p>
        </p:txBody>
      </p:sp>
      <p:sp>
        <p:nvSpPr>
          <p:cNvPr id="13" name="スライド番号プレースホルダー 12">
            <a:extLst>
              <a:ext uri="{FF2B5EF4-FFF2-40B4-BE49-F238E27FC236}">
                <a16:creationId xmlns:a16="http://schemas.microsoft.com/office/drawing/2014/main" id="{7C1C35EE-3A3E-844F-B106-2047ABF81CCD}"/>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25</a:t>
            </a:fld>
            <a:endParaRPr lang="ja-JP" altLang="en-US"/>
          </a:p>
        </p:txBody>
      </p:sp>
      <p:sp>
        <p:nvSpPr>
          <p:cNvPr id="3" name="タイトル 2">
            <a:extLst>
              <a:ext uri="{FF2B5EF4-FFF2-40B4-BE49-F238E27FC236}">
                <a16:creationId xmlns:a16="http://schemas.microsoft.com/office/drawing/2014/main" id="{5E91C711-1288-C946-993F-E2181D24AF76}"/>
              </a:ext>
            </a:extLst>
          </p:cNvPr>
          <p:cNvSpPr>
            <a:spLocks noGrp="1"/>
          </p:cNvSpPr>
          <p:nvPr>
            <p:ph type="title"/>
          </p:nvPr>
        </p:nvSpPr>
        <p:spPr>
          <a:xfrm>
            <a:off x="459560" y="240475"/>
            <a:ext cx="9000000" cy="396000"/>
          </a:xfrm>
        </p:spPr>
        <p:txBody>
          <a:bodyPr/>
          <a:lstStyle/>
          <a:p>
            <a:r>
              <a:rPr lang="ja-JP" altLang="en-US"/>
              <a:t>ポジショニングマップ</a:t>
            </a:r>
          </a:p>
        </p:txBody>
      </p:sp>
      <p:cxnSp>
        <p:nvCxnSpPr>
          <p:cNvPr id="4" name="Google Shape;64;p2">
            <a:extLst>
              <a:ext uri="{FF2B5EF4-FFF2-40B4-BE49-F238E27FC236}">
                <a16:creationId xmlns:a16="http://schemas.microsoft.com/office/drawing/2014/main" id="{1AE78565-F4A6-2C42-AF96-06D4ACF01866}"/>
              </a:ext>
            </a:extLst>
          </p:cNvPr>
          <p:cNvCxnSpPr>
            <a:cxnSpLocks/>
            <a:stCxn id="8" idx="3"/>
            <a:endCxn id="9" idx="1"/>
          </p:cNvCxnSpPr>
          <p:nvPr/>
        </p:nvCxnSpPr>
        <p:spPr>
          <a:xfrm>
            <a:off x="868255" y="3976776"/>
            <a:ext cx="8179264" cy="0"/>
          </a:xfrm>
          <a:prstGeom prst="straightConnector1">
            <a:avLst/>
          </a:prstGeom>
          <a:noFill/>
          <a:ln w="25400" cap="flat" cmpd="sng">
            <a:solidFill>
              <a:srgbClr val="002060"/>
            </a:solidFill>
            <a:prstDash val="solid"/>
            <a:round/>
            <a:headEnd type="triangle" w="lg" len="med"/>
            <a:tailEnd type="triangle" w="lg" len="med"/>
          </a:ln>
        </p:spPr>
      </p:cxnSp>
      <p:cxnSp>
        <p:nvCxnSpPr>
          <p:cNvPr id="5" name="Google Shape;65;p2">
            <a:extLst>
              <a:ext uri="{FF2B5EF4-FFF2-40B4-BE49-F238E27FC236}">
                <a16:creationId xmlns:a16="http://schemas.microsoft.com/office/drawing/2014/main" id="{987C8A86-09DA-BC46-B633-04F4BE4B878C}"/>
              </a:ext>
            </a:extLst>
          </p:cNvPr>
          <p:cNvCxnSpPr>
            <a:cxnSpLocks/>
            <a:stCxn id="7" idx="0"/>
            <a:endCxn id="6" idx="2"/>
          </p:cNvCxnSpPr>
          <p:nvPr/>
        </p:nvCxnSpPr>
        <p:spPr>
          <a:xfrm flipV="1">
            <a:off x="4953000" y="2273863"/>
            <a:ext cx="0" cy="3405827"/>
          </a:xfrm>
          <a:prstGeom prst="straightConnector1">
            <a:avLst/>
          </a:prstGeom>
          <a:noFill/>
          <a:ln w="25400" cap="flat" cmpd="sng">
            <a:solidFill>
              <a:srgbClr val="002060"/>
            </a:solidFill>
            <a:prstDash val="solid"/>
            <a:round/>
            <a:headEnd type="triangle" w="lg" len="med"/>
            <a:tailEnd type="triangle" w="lg" len="med"/>
          </a:ln>
        </p:spPr>
      </p:cxnSp>
      <p:sp>
        <p:nvSpPr>
          <p:cNvPr id="6" name="Google Shape;81;p2">
            <a:extLst>
              <a:ext uri="{FF2B5EF4-FFF2-40B4-BE49-F238E27FC236}">
                <a16:creationId xmlns:a16="http://schemas.microsoft.com/office/drawing/2014/main" id="{ECA3BA53-F4F0-FE4A-9547-2E4C3F53EF15}"/>
              </a:ext>
            </a:extLst>
          </p:cNvPr>
          <p:cNvSpPr/>
          <p:nvPr/>
        </p:nvSpPr>
        <p:spPr>
          <a:xfrm>
            <a:off x="3693000" y="1913863"/>
            <a:ext cx="2520000" cy="360000"/>
          </a:xfrm>
          <a:prstGeom prst="roundRect">
            <a:avLst>
              <a:gd name="adj" fmla="val 50000"/>
            </a:avLst>
          </a:prstGeom>
          <a:solidFill>
            <a:schemeClr val="lt1"/>
          </a:solidFill>
          <a:ln w="25400" cap="flat" cmpd="sng">
            <a:solidFill>
              <a:schemeClr val="tx1"/>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None/>
            </a:pPr>
            <a:r>
              <a:rPr lang="ja-JP" altLang="en-US" sz="1200" b="1" u="none" strike="noStrike" cap="none">
                <a:solidFill>
                  <a:schemeClr val="tx1"/>
                </a:solidFill>
                <a:latin typeface="Yu Gothic" panose="020B0400000000000000" pitchFamily="34" charset="-128"/>
                <a:ea typeface="Yu Gothic" panose="020B0400000000000000" pitchFamily="34" charset="-128"/>
              </a:rPr>
              <a:t>利便性重視</a:t>
            </a:r>
            <a:endParaRPr sz="1200" b="1" u="none" strike="noStrike" cap="none" dirty="0">
              <a:solidFill>
                <a:schemeClr val="tx1"/>
              </a:solidFill>
              <a:latin typeface="Yu Gothic" panose="020B0400000000000000" pitchFamily="34" charset="-128"/>
              <a:ea typeface="Yu Gothic" panose="020B0400000000000000" pitchFamily="34" charset="-128"/>
            </a:endParaRPr>
          </a:p>
        </p:txBody>
      </p:sp>
      <p:sp>
        <p:nvSpPr>
          <p:cNvPr id="7" name="Google Shape;82;p2">
            <a:extLst>
              <a:ext uri="{FF2B5EF4-FFF2-40B4-BE49-F238E27FC236}">
                <a16:creationId xmlns:a16="http://schemas.microsoft.com/office/drawing/2014/main" id="{A52C95C3-3234-F347-A8C8-CD1D32F19664}"/>
              </a:ext>
            </a:extLst>
          </p:cNvPr>
          <p:cNvSpPr/>
          <p:nvPr/>
        </p:nvSpPr>
        <p:spPr>
          <a:xfrm>
            <a:off x="3693000" y="5679690"/>
            <a:ext cx="2520000" cy="360000"/>
          </a:xfrm>
          <a:prstGeom prst="roundRect">
            <a:avLst>
              <a:gd name="adj" fmla="val 50000"/>
            </a:avLst>
          </a:prstGeom>
          <a:solidFill>
            <a:schemeClr val="lt1"/>
          </a:solidFill>
          <a:ln w="25400" cap="flat" cmpd="sng">
            <a:solidFill>
              <a:schemeClr val="tx1"/>
            </a:solidFill>
            <a:prstDash val="solid"/>
            <a:round/>
            <a:headEnd type="none" w="sm" len="sm"/>
            <a:tailEnd type="none" w="sm" len="sm"/>
          </a:ln>
        </p:spPr>
        <p:txBody>
          <a:bodyPr spcFirstLastPara="1" wrap="square" lIns="36000" tIns="36000" rIns="36000" bIns="36000" anchor="ctr" anchorCtr="0">
            <a:noAutofit/>
          </a:bodyPr>
          <a:lstStyle/>
          <a:p>
            <a:pPr algn="ctr"/>
            <a:r>
              <a:rPr lang="zh-TW" altLang="en-US" sz="1200" b="1" u="none" strike="noStrike" cap="none" dirty="0">
                <a:solidFill>
                  <a:schemeClr val="tx1"/>
                </a:solidFill>
                <a:latin typeface="Yu Gothic" panose="020B0400000000000000" pitchFamily="34" charset="-128"/>
                <a:ea typeface="Yu Gothic" panose="020B0400000000000000" pitchFamily="34" charset="-128"/>
              </a:rPr>
              <a:t>内部統制重視</a:t>
            </a:r>
          </a:p>
        </p:txBody>
      </p:sp>
      <p:sp>
        <p:nvSpPr>
          <p:cNvPr id="8" name="Google Shape;83;p2">
            <a:extLst>
              <a:ext uri="{FF2B5EF4-FFF2-40B4-BE49-F238E27FC236}">
                <a16:creationId xmlns:a16="http://schemas.microsoft.com/office/drawing/2014/main" id="{FBBD0BBC-799B-5040-9B69-DBE6C2B38E55}"/>
              </a:ext>
            </a:extLst>
          </p:cNvPr>
          <p:cNvSpPr/>
          <p:nvPr/>
        </p:nvSpPr>
        <p:spPr>
          <a:xfrm>
            <a:off x="464020" y="2716776"/>
            <a:ext cx="404235" cy="2520000"/>
          </a:xfrm>
          <a:prstGeom prst="roundRect">
            <a:avLst>
              <a:gd name="adj" fmla="val 50000"/>
            </a:avLst>
          </a:prstGeom>
          <a:solidFill>
            <a:schemeClr val="lt1"/>
          </a:solidFill>
          <a:ln w="25400" cap="flat" cmpd="sng">
            <a:solidFill>
              <a:schemeClr val="tx1"/>
            </a:solidFill>
            <a:prstDash val="solid"/>
            <a:round/>
            <a:headEnd type="none" w="sm" len="sm"/>
            <a:tailEnd type="none" w="sm" len="sm"/>
          </a:ln>
        </p:spPr>
        <p:txBody>
          <a:bodyPr spcFirstLastPara="1" vert="eaVert" wrap="square" lIns="36000" tIns="36000" rIns="36000" bIns="36000" anchor="ctr" anchorCtr="0">
            <a:noAutofit/>
          </a:bodyPr>
          <a:lstStyle/>
          <a:p>
            <a:pPr marL="0" marR="0" lvl="0" indent="0" algn="ctr" rtl="0">
              <a:lnSpc>
                <a:spcPct val="100000"/>
              </a:lnSpc>
              <a:spcBef>
                <a:spcPts val="0"/>
              </a:spcBef>
              <a:spcAft>
                <a:spcPts val="0"/>
              </a:spcAft>
              <a:buNone/>
            </a:pPr>
            <a:r>
              <a:rPr lang="ja-JP" altLang="en-US" sz="1200" b="1" u="none" strike="noStrike" cap="none">
                <a:solidFill>
                  <a:schemeClr val="tx1"/>
                </a:solidFill>
                <a:latin typeface="Yu Gothic" panose="020B0400000000000000" pitchFamily="34" charset="-128"/>
                <a:ea typeface="Yu Gothic" panose="020B0400000000000000" pitchFamily="34" charset="-128"/>
              </a:rPr>
              <a:t>グローバルスタンダード</a:t>
            </a:r>
            <a:endParaRPr sz="1200" b="1" u="none" strike="noStrike" cap="none" dirty="0">
              <a:solidFill>
                <a:schemeClr val="tx1"/>
              </a:solidFill>
              <a:latin typeface="Yu Gothic" panose="020B0400000000000000" pitchFamily="34" charset="-128"/>
              <a:ea typeface="Yu Gothic" panose="020B0400000000000000" pitchFamily="34" charset="-128"/>
            </a:endParaRPr>
          </a:p>
        </p:txBody>
      </p:sp>
      <p:sp>
        <p:nvSpPr>
          <p:cNvPr id="9" name="Google Shape;84;p2">
            <a:extLst>
              <a:ext uri="{FF2B5EF4-FFF2-40B4-BE49-F238E27FC236}">
                <a16:creationId xmlns:a16="http://schemas.microsoft.com/office/drawing/2014/main" id="{4402F9E6-F4F5-2F4B-876A-89C662291947}"/>
              </a:ext>
            </a:extLst>
          </p:cNvPr>
          <p:cNvSpPr/>
          <p:nvPr/>
        </p:nvSpPr>
        <p:spPr>
          <a:xfrm>
            <a:off x="9047519" y="2716776"/>
            <a:ext cx="395779" cy="2520000"/>
          </a:xfrm>
          <a:prstGeom prst="roundRect">
            <a:avLst>
              <a:gd name="adj" fmla="val 50000"/>
            </a:avLst>
          </a:prstGeom>
          <a:solidFill>
            <a:schemeClr val="lt1"/>
          </a:solidFill>
          <a:ln w="25400" cap="flat" cmpd="sng">
            <a:solidFill>
              <a:schemeClr val="tx1"/>
            </a:solidFill>
            <a:prstDash val="solid"/>
            <a:round/>
            <a:headEnd type="none" w="sm" len="sm"/>
            <a:tailEnd type="none" w="sm" len="sm"/>
          </a:ln>
        </p:spPr>
        <p:txBody>
          <a:bodyPr spcFirstLastPara="1" vert="eaVert" wrap="square" lIns="36000" tIns="36000" rIns="36000" bIns="36000" anchor="ctr" anchorCtr="0">
            <a:noAutofit/>
          </a:bodyPr>
          <a:lstStyle/>
          <a:p>
            <a:pPr marL="0" marR="0" lvl="0" indent="0" algn="ctr" rtl="0">
              <a:lnSpc>
                <a:spcPct val="100000"/>
              </a:lnSpc>
              <a:spcBef>
                <a:spcPts val="0"/>
              </a:spcBef>
              <a:spcAft>
                <a:spcPts val="0"/>
              </a:spcAft>
              <a:buNone/>
            </a:pPr>
            <a:r>
              <a:rPr lang="ja-JP" altLang="en-US" sz="1200" b="1" u="none" strike="noStrike" cap="none">
                <a:solidFill>
                  <a:schemeClr val="tx1"/>
                </a:solidFill>
                <a:latin typeface="Yu Gothic" panose="020B0400000000000000" pitchFamily="34" charset="-128"/>
                <a:ea typeface="Yu Gothic" panose="020B0400000000000000" pitchFamily="34" charset="-128"/>
              </a:rPr>
              <a:t>日本の商習慣に強い</a:t>
            </a:r>
          </a:p>
        </p:txBody>
      </p:sp>
      <p:sp>
        <p:nvSpPr>
          <p:cNvPr id="23" name="Google Shape;76;p2">
            <a:extLst>
              <a:ext uri="{FF2B5EF4-FFF2-40B4-BE49-F238E27FC236}">
                <a16:creationId xmlns:a16="http://schemas.microsoft.com/office/drawing/2014/main" id="{19E24E40-897A-BD4B-BDD1-3BF3BE06C99E}"/>
              </a:ext>
            </a:extLst>
          </p:cNvPr>
          <p:cNvSpPr/>
          <p:nvPr/>
        </p:nvSpPr>
        <p:spPr>
          <a:xfrm>
            <a:off x="7486213" y="2582009"/>
            <a:ext cx="1008000" cy="1008000"/>
          </a:xfrm>
          <a:prstGeom prst="ellipse">
            <a:avLst/>
          </a:prstGeom>
          <a:solidFill>
            <a:schemeClr val="tx1"/>
          </a:solid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None/>
            </a:pPr>
            <a:r>
              <a:rPr lang="ja-JP" altLang="en-US" sz="1200" b="1">
                <a:solidFill>
                  <a:schemeClr val="lt1"/>
                </a:solidFill>
                <a:latin typeface="Yu Gothic" panose="020B0400000000000000" pitchFamily="34" charset="-128"/>
                <a:ea typeface="Yu Gothic" panose="020B0400000000000000" pitchFamily="34" charset="-128"/>
                <a:sym typeface="Arial"/>
              </a:rPr>
              <a:t>当社</a:t>
            </a:r>
            <a:endParaRPr sz="1200" b="1" u="none" strike="noStrike" cap="none" dirty="0">
              <a:solidFill>
                <a:schemeClr val="lt1"/>
              </a:solidFill>
              <a:latin typeface="Yu Gothic" panose="020B0400000000000000" pitchFamily="34" charset="-128"/>
              <a:ea typeface="Yu Gothic" panose="020B0400000000000000" pitchFamily="34" charset="-128"/>
              <a:sym typeface="Arial"/>
            </a:endParaRPr>
          </a:p>
        </p:txBody>
      </p:sp>
      <p:sp>
        <p:nvSpPr>
          <p:cNvPr id="24" name="Google Shape;76;p2">
            <a:extLst>
              <a:ext uri="{FF2B5EF4-FFF2-40B4-BE49-F238E27FC236}">
                <a16:creationId xmlns:a16="http://schemas.microsoft.com/office/drawing/2014/main" id="{E50EEFB5-850B-D64A-8BB6-642A6C28C218}"/>
              </a:ext>
            </a:extLst>
          </p:cNvPr>
          <p:cNvSpPr/>
          <p:nvPr/>
        </p:nvSpPr>
        <p:spPr>
          <a:xfrm>
            <a:off x="5894715" y="4323622"/>
            <a:ext cx="1008000" cy="1008000"/>
          </a:xfrm>
          <a:prstGeom prst="ellipse">
            <a:avLst/>
          </a:prstGeom>
          <a:solidFill>
            <a:schemeClr val="bg1"/>
          </a:solidFill>
          <a:ln w="25400">
            <a:noFill/>
          </a:ln>
        </p:spPr>
        <p:txBody>
          <a:bodyPr spcFirstLastPara="1" wrap="none" lIns="36000" tIns="36000" rIns="36000" bIns="36000" anchor="ctr" anchorCtr="0">
            <a:noAutofit/>
          </a:bodyPr>
          <a:lstStyle/>
          <a:p>
            <a:pPr marL="0" marR="0" lvl="0" indent="0" algn="ctr" rtl="0">
              <a:lnSpc>
                <a:spcPct val="100000"/>
              </a:lnSpc>
              <a:spcBef>
                <a:spcPts val="0"/>
              </a:spcBef>
              <a:spcAft>
                <a:spcPts val="0"/>
              </a:spcAft>
              <a:buNone/>
            </a:pPr>
            <a:r>
              <a:rPr lang="ja-JP" altLang="en-US" sz="1100" b="1">
                <a:solidFill>
                  <a:schemeClr val="tx1"/>
                </a:solidFill>
                <a:latin typeface="Yu Gothic" panose="020B0400000000000000" pitchFamily="34" charset="-128"/>
                <a:ea typeface="Yu Gothic" panose="020B0400000000000000" pitchFamily="34" charset="-128"/>
                <a:sym typeface="Arial"/>
              </a:rPr>
              <a:t>競合</a:t>
            </a:r>
            <a:r>
              <a:rPr lang="en-US" altLang="ja-JP" sz="1100" b="1" dirty="0">
                <a:solidFill>
                  <a:schemeClr val="tx1"/>
                </a:solidFill>
                <a:latin typeface="Yu Gothic" panose="020B0400000000000000" pitchFamily="34" charset="-128"/>
                <a:ea typeface="Yu Gothic" panose="020B0400000000000000" pitchFamily="34" charset="-128"/>
              </a:rPr>
              <a:t>A</a:t>
            </a:r>
            <a:r>
              <a:rPr lang="ja-JP" altLang="en-US" sz="1100" b="1">
                <a:solidFill>
                  <a:schemeClr val="tx1"/>
                </a:solidFill>
                <a:latin typeface="Yu Gothic" panose="020B0400000000000000" pitchFamily="34" charset="-128"/>
                <a:ea typeface="Yu Gothic" panose="020B0400000000000000" pitchFamily="34" charset="-128"/>
                <a:sym typeface="Arial"/>
              </a:rPr>
              <a:t>社</a:t>
            </a:r>
            <a:endParaRPr sz="1100" b="1" u="none" strike="noStrike" cap="none" dirty="0">
              <a:solidFill>
                <a:schemeClr val="tx1"/>
              </a:solidFill>
              <a:latin typeface="Yu Gothic" panose="020B0400000000000000" pitchFamily="34" charset="-128"/>
              <a:ea typeface="Yu Gothic" panose="020B0400000000000000" pitchFamily="34" charset="-128"/>
              <a:sym typeface="Arial"/>
            </a:endParaRPr>
          </a:p>
        </p:txBody>
      </p:sp>
      <p:sp>
        <p:nvSpPr>
          <p:cNvPr id="25" name="Google Shape;76;p2">
            <a:extLst>
              <a:ext uri="{FF2B5EF4-FFF2-40B4-BE49-F238E27FC236}">
                <a16:creationId xmlns:a16="http://schemas.microsoft.com/office/drawing/2014/main" id="{838EB3E3-72A7-7C4D-A113-1429B1C7683B}"/>
              </a:ext>
            </a:extLst>
          </p:cNvPr>
          <p:cNvSpPr/>
          <p:nvPr/>
        </p:nvSpPr>
        <p:spPr>
          <a:xfrm>
            <a:off x="3391695" y="2582009"/>
            <a:ext cx="1008000" cy="1008000"/>
          </a:xfrm>
          <a:prstGeom prst="ellipse">
            <a:avLst/>
          </a:prstGeom>
          <a:solidFill>
            <a:schemeClr val="bg1"/>
          </a:solidFill>
          <a:ln w="25400">
            <a:noFill/>
          </a:ln>
        </p:spPr>
        <p:txBody>
          <a:bodyPr spcFirstLastPara="1" wrap="none" lIns="36000" tIns="36000" rIns="36000" bIns="36000" anchor="ctr" anchorCtr="0">
            <a:noAutofit/>
          </a:bodyPr>
          <a:lstStyle/>
          <a:p>
            <a:pPr marL="0" marR="0" lvl="0" indent="0" algn="ctr" rtl="0">
              <a:lnSpc>
                <a:spcPct val="100000"/>
              </a:lnSpc>
              <a:spcBef>
                <a:spcPts val="0"/>
              </a:spcBef>
              <a:spcAft>
                <a:spcPts val="0"/>
              </a:spcAft>
              <a:buNone/>
            </a:pPr>
            <a:r>
              <a:rPr lang="ja-JP" altLang="en-US" sz="1100" b="1">
                <a:solidFill>
                  <a:schemeClr val="tx1"/>
                </a:solidFill>
                <a:latin typeface="Yu Gothic" panose="020B0400000000000000" pitchFamily="34" charset="-128"/>
                <a:ea typeface="Yu Gothic" panose="020B0400000000000000" pitchFamily="34" charset="-128"/>
                <a:sym typeface="Arial"/>
              </a:rPr>
              <a:t>競合</a:t>
            </a:r>
            <a:r>
              <a:rPr lang="en-US" altLang="ja-JP" sz="1100" b="1" dirty="0">
                <a:solidFill>
                  <a:schemeClr val="tx1"/>
                </a:solidFill>
                <a:latin typeface="Yu Gothic" panose="020B0400000000000000" pitchFamily="34" charset="-128"/>
                <a:ea typeface="Yu Gothic" panose="020B0400000000000000" pitchFamily="34" charset="-128"/>
              </a:rPr>
              <a:t>B</a:t>
            </a:r>
            <a:r>
              <a:rPr lang="ja-JP" altLang="en-US" sz="1100" b="1">
                <a:solidFill>
                  <a:schemeClr val="tx1"/>
                </a:solidFill>
                <a:latin typeface="Yu Gothic" panose="020B0400000000000000" pitchFamily="34" charset="-128"/>
                <a:ea typeface="Yu Gothic" panose="020B0400000000000000" pitchFamily="34" charset="-128"/>
                <a:sym typeface="Arial"/>
              </a:rPr>
              <a:t>社</a:t>
            </a:r>
            <a:endParaRPr sz="1100" b="1" u="none" strike="noStrike" cap="none" dirty="0">
              <a:solidFill>
                <a:schemeClr val="tx1"/>
              </a:solidFill>
              <a:latin typeface="Yu Gothic" panose="020B0400000000000000" pitchFamily="34" charset="-128"/>
              <a:ea typeface="Yu Gothic" panose="020B0400000000000000" pitchFamily="34" charset="-128"/>
              <a:sym typeface="Arial"/>
            </a:endParaRPr>
          </a:p>
        </p:txBody>
      </p:sp>
      <p:sp>
        <p:nvSpPr>
          <p:cNvPr id="26" name="Google Shape;76;p2">
            <a:extLst>
              <a:ext uri="{FF2B5EF4-FFF2-40B4-BE49-F238E27FC236}">
                <a16:creationId xmlns:a16="http://schemas.microsoft.com/office/drawing/2014/main" id="{13D765AB-B672-5046-B912-4C7E5DF55E2F}"/>
              </a:ext>
            </a:extLst>
          </p:cNvPr>
          <p:cNvSpPr/>
          <p:nvPr/>
        </p:nvSpPr>
        <p:spPr>
          <a:xfrm>
            <a:off x="3381485" y="4323622"/>
            <a:ext cx="1008000" cy="1008000"/>
          </a:xfrm>
          <a:prstGeom prst="ellipse">
            <a:avLst/>
          </a:prstGeom>
          <a:solidFill>
            <a:schemeClr val="bg1"/>
          </a:solidFill>
          <a:ln w="25400">
            <a:noFill/>
          </a:ln>
        </p:spPr>
        <p:txBody>
          <a:bodyPr spcFirstLastPara="1" wrap="none" lIns="36000" tIns="36000" rIns="36000" bIns="36000" anchor="ctr" anchorCtr="0">
            <a:noAutofit/>
          </a:bodyPr>
          <a:lstStyle/>
          <a:p>
            <a:pPr marL="0" marR="0" lvl="0" indent="0" algn="ctr" rtl="0">
              <a:lnSpc>
                <a:spcPct val="100000"/>
              </a:lnSpc>
              <a:spcBef>
                <a:spcPts val="0"/>
              </a:spcBef>
              <a:spcAft>
                <a:spcPts val="0"/>
              </a:spcAft>
              <a:buNone/>
            </a:pPr>
            <a:r>
              <a:rPr lang="ja-JP" altLang="en-US" sz="1100" b="1">
                <a:solidFill>
                  <a:schemeClr val="tx1"/>
                </a:solidFill>
                <a:latin typeface="Yu Gothic" panose="020B0400000000000000" pitchFamily="34" charset="-128"/>
                <a:ea typeface="Yu Gothic" panose="020B0400000000000000" pitchFamily="34" charset="-128"/>
                <a:sym typeface="Arial"/>
              </a:rPr>
              <a:t>競合</a:t>
            </a:r>
            <a:r>
              <a:rPr lang="en-US" altLang="ja-JP" sz="1100" b="1" u="none" strike="noStrike" cap="none" dirty="0">
                <a:solidFill>
                  <a:schemeClr val="tx1"/>
                </a:solidFill>
                <a:latin typeface="Yu Gothic" panose="020B0400000000000000" pitchFamily="34" charset="-128"/>
                <a:ea typeface="Yu Gothic" panose="020B0400000000000000" pitchFamily="34" charset="-128"/>
              </a:rPr>
              <a:t>C</a:t>
            </a:r>
            <a:r>
              <a:rPr lang="ja-JP" altLang="en-US" sz="1100" b="1" u="none" strike="noStrike" cap="none">
                <a:solidFill>
                  <a:schemeClr val="tx1"/>
                </a:solidFill>
                <a:latin typeface="Yu Gothic" panose="020B0400000000000000" pitchFamily="34" charset="-128"/>
                <a:ea typeface="Yu Gothic" panose="020B0400000000000000" pitchFamily="34" charset="-128"/>
              </a:rPr>
              <a:t>社</a:t>
            </a:r>
            <a:endParaRPr sz="1100" b="1" u="none" strike="noStrike" cap="none" dirty="0">
              <a:solidFill>
                <a:schemeClr val="tx1"/>
              </a:solidFill>
              <a:latin typeface="Yu Gothic" panose="020B0400000000000000" pitchFamily="34" charset="-128"/>
              <a:ea typeface="Yu Gothic" panose="020B0400000000000000" pitchFamily="34" charset="-128"/>
              <a:sym typeface="Arial"/>
            </a:endParaRPr>
          </a:p>
        </p:txBody>
      </p:sp>
      <p:sp>
        <p:nvSpPr>
          <p:cNvPr id="27" name="Google Shape;76;p2">
            <a:extLst>
              <a:ext uri="{FF2B5EF4-FFF2-40B4-BE49-F238E27FC236}">
                <a16:creationId xmlns:a16="http://schemas.microsoft.com/office/drawing/2014/main" id="{B422198D-9D67-E34E-AAAD-A6B2F5F5F6FC}"/>
              </a:ext>
            </a:extLst>
          </p:cNvPr>
          <p:cNvSpPr/>
          <p:nvPr/>
        </p:nvSpPr>
        <p:spPr>
          <a:xfrm>
            <a:off x="1546466" y="4324845"/>
            <a:ext cx="1008000" cy="1008000"/>
          </a:xfrm>
          <a:prstGeom prst="ellipse">
            <a:avLst/>
          </a:prstGeom>
          <a:solidFill>
            <a:schemeClr val="bg1"/>
          </a:solidFill>
          <a:ln w="25400">
            <a:noFill/>
          </a:ln>
        </p:spPr>
        <p:txBody>
          <a:bodyPr spcFirstLastPara="1" wrap="none" lIns="36000" tIns="36000" rIns="36000" bIns="36000" anchor="ctr" anchorCtr="0">
            <a:noAutofit/>
          </a:bodyPr>
          <a:lstStyle/>
          <a:p>
            <a:pPr marL="0" marR="0" lvl="0" indent="0" algn="ctr" rtl="0">
              <a:lnSpc>
                <a:spcPct val="100000"/>
              </a:lnSpc>
              <a:spcBef>
                <a:spcPts val="0"/>
              </a:spcBef>
              <a:spcAft>
                <a:spcPts val="0"/>
              </a:spcAft>
              <a:buNone/>
            </a:pPr>
            <a:r>
              <a:rPr lang="ja-JP" altLang="en-US" sz="1100" b="1">
                <a:solidFill>
                  <a:schemeClr val="tx1"/>
                </a:solidFill>
                <a:latin typeface="Yu Gothic" panose="020B0400000000000000" pitchFamily="34" charset="-128"/>
                <a:ea typeface="Yu Gothic" panose="020B0400000000000000" pitchFamily="34" charset="-128"/>
                <a:sym typeface="Arial"/>
              </a:rPr>
              <a:t>競合</a:t>
            </a:r>
            <a:r>
              <a:rPr lang="en-US" altLang="ja-JP" sz="1100" b="1" dirty="0">
                <a:solidFill>
                  <a:schemeClr val="tx1"/>
                </a:solidFill>
                <a:latin typeface="Yu Gothic" panose="020B0400000000000000" pitchFamily="34" charset="-128"/>
                <a:ea typeface="Yu Gothic" panose="020B0400000000000000" pitchFamily="34" charset="-128"/>
              </a:rPr>
              <a:t>D</a:t>
            </a:r>
            <a:r>
              <a:rPr lang="ja-JP" altLang="en-US" sz="1100" b="1" u="none" strike="noStrike" cap="none">
                <a:solidFill>
                  <a:schemeClr val="tx1"/>
                </a:solidFill>
                <a:latin typeface="Yu Gothic" panose="020B0400000000000000" pitchFamily="34" charset="-128"/>
                <a:ea typeface="Yu Gothic" panose="020B0400000000000000" pitchFamily="34" charset="-128"/>
              </a:rPr>
              <a:t>社</a:t>
            </a:r>
            <a:endParaRPr sz="1100" b="1" u="none" strike="noStrike" cap="none" dirty="0">
              <a:solidFill>
                <a:schemeClr val="tx1"/>
              </a:solidFill>
              <a:latin typeface="Yu Gothic" panose="020B0400000000000000" pitchFamily="34" charset="-128"/>
              <a:ea typeface="Yu Gothic" panose="020B0400000000000000" pitchFamily="34" charset="-128"/>
              <a:sym typeface="Arial"/>
            </a:endParaRPr>
          </a:p>
        </p:txBody>
      </p:sp>
    </p:spTree>
    <p:extLst>
      <p:ext uri="{BB962C8B-B14F-4D97-AF65-F5344CB8AC3E}">
        <p14:creationId xmlns:p14="http://schemas.microsoft.com/office/powerpoint/2010/main" val="782609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E1093985-1F45-074C-8B9E-F52BB358A6E4}"/>
              </a:ext>
            </a:extLst>
          </p:cNvPr>
          <p:cNvSpPr>
            <a:spLocks noGrp="1"/>
          </p:cNvSpPr>
          <p:nvPr>
            <p:ph type="body" idx="1"/>
          </p:nvPr>
        </p:nvSpPr>
        <p:spPr>
          <a:xfrm>
            <a:off x="459560" y="1001310"/>
            <a:ext cx="9000000" cy="612000"/>
          </a:xfrm>
        </p:spPr>
        <p:txBody>
          <a:bodyPr/>
          <a:lstStyle/>
          <a:p>
            <a:r>
              <a:rPr lang="ja-JP" altLang="en-US"/>
              <a:t>〇〇〇サービスの価値を最も簡潔にまとめると、以下のように表現できます。</a:t>
            </a:r>
          </a:p>
        </p:txBody>
      </p:sp>
      <p:sp>
        <p:nvSpPr>
          <p:cNvPr id="3" name="スライド番号プレースホルダー 2">
            <a:extLst>
              <a:ext uri="{FF2B5EF4-FFF2-40B4-BE49-F238E27FC236}">
                <a16:creationId xmlns:a16="http://schemas.microsoft.com/office/drawing/2014/main" id="{D236C2BD-A73D-3749-A583-8C2BD4573764}"/>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26</a:t>
            </a:fld>
            <a:endParaRPr lang="ja-JP" altLang="en-US"/>
          </a:p>
        </p:txBody>
      </p:sp>
      <p:sp>
        <p:nvSpPr>
          <p:cNvPr id="4" name="タイトル 3">
            <a:extLst>
              <a:ext uri="{FF2B5EF4-FFF2-40B4-BE49-F238E27FC236}">
                <a16:creationId xmlns:a16="http://schemas.microsoft.com/office/drawing/2014/main" id="{11BA356B-CE88-D243-8D12-D5DCE54E01AD}"/>
              </a:ext>
            </a:extLst>
          </p:cNvPr>
          <p:cNvSpPr>
            <a:spLocks noGrp="1"/>
          </p:cNvSpPr>
          <p:nvPr>
            <p:ph type="title"/>
          </p:nvPr>
        </p:nvSpPr>
        <p:spPr>
          <a:xfrm>
            <a:off x="459560" y="240475"/>
            <a:ext cx="9000000" cy="396000"/>
          </a:xfrm>
        </p:spPr>
        <p:txBody>
          <a:bodyPr/>
          <a:lstStyle/>
          <a:p>
            <a:r>
              <a:rPr lang="ja-JP" altLang="en-US"/>
              <a:t>エレベーターピッチ</a:t>
            </a:r>
          </a:p>
        </p:txBody>
      </p:sp>
      <p:graphicFrame>
        <p:nvGraphicFramePr>
          <p:cNvPr id="8" name="Google Shape;1536;p41">
            <a:extLst>
              <a:ext uri="{FF2B5EF4-FFF2-40B4-BE49-F238E27FC236}">
                <a16:creationId xmlns:a16="http://schemas.microsoft.com/office/drawing/2014/main" id="{6542F71C-939A-D34B-81C8-8971D65AD271}"/>
              </a:ext>
            </a:extLst>
          </p:cNvPr>
          <p:cNvGraphicFramePr/>
          <p:nvPr>
            <p:extLst>
              <p:ext uri="{D42A27DB-BD31-4B8C-83A1-F6EECF244321}">
                <p14:modId xmlns:p14="http://schemas.microsoft.com/office/powerpoint/2010/main" val="3548660544"/>
              </p:ext>
            </p:extLst>
          </p:nvPr>
        </p:nvGraphicFramePr>
        <p:xfrm>
          <a:off x="458788" y="1834405"/>
          <a:ext cx="9001125" cy="4237920"/>
        </p:xfrm>
        <a:graphic>
          <a:graphicData uri="http://schemas.openxmlformats.org/drawingml/2006/table">
            <a:tbl>
              <a:tblPr firstRow="1" bandRow="1">
                <a:tableStyleId>{A86F3E5E-3F21-4C10-9464-172B5924C16A}</a:tableStyleId>
              </a:tblPr>
              <a:tblGrid>
                <a:gridCol w="5174368">
                  <a:extLst>
                    <a:ext uri="{9D8B030D-6E8A-4147-A177-3AD203B41FA5}">
                      <a16:colId xmlns:a16="http://schemas.microsoft.com/office/drawing/2014/main" val="20000"/>
                    </a:ext>
                  </a:extLst>
                </a:gridCol>
                <a:gridCol w="3826757">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❶ ○○○○○○○○○○ ]を</a:t>
                      </a:r>
                      <a:r>
                        <a:rPr lang="ja-JP" altLang="en-US" sz="1200" b="1" i="0" u="none" strike="noStrike" cap="none">
                          <a:solidFill>
                            <a:schemeClr val="dk1"/>
                          </a:solidFill>
                          <a:latin typeface="Yu Gothic" panose="020B0400000000000000" pitchFamily="34" charset="-128"/>
                          <a:ea typeface="Yu Gothic" panose="020B0400000000000000" pitchFamily="34" charset="-128"/>
                          <a:sym typeface="Arial"/>
                        </a:rPr>
                        <a:t>満たしたい</a:t>
                      </a: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Arial"/>
                        </a:rPr>
                        <a:t>/</a:t>
                      </a:r>
                      <a:r>
                        <a:rPr lang="ja-JP" sz="1200" b="1" i="0" u="none" strike="noStrike" cap="none">
                          <a:solidFill>
                            <a:schemeClr val="dk1"/>
                          </a:solidFill>
                          <a:latin typeface="Yu Gothic" panose="020B0400000000000000" pitchFamily="34" charset="-128"/>
                          <a:ea typeface="Yu Gothic" panose="020B0400000000000000" pitchFamily="34" charset="-128"/>
                          <a:sym typeface="Arial"/>
                        </a:rPr>
                        <a:t>解決したい。</a:t>
                      </a:r>
                      <a:endParaRPr sz="1200" b="1" i="0" u="none" strike="noStrike" cap="none" dirty="0">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❶ 潜在的なニーズ</a:t>
                      </a: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Arial"/>
                        </a:rPr>
                        <a:t>/</a:t>
                      </a:r>
                      <a:r>
                        <a:rPr lang="ja-JP" sz="1200" b="1" i="0" u="none" strike="noStrike" cap="none">
                          <a:solidFill>
                            <a:schemeClr val="dk1"/>
                          </a:solidFill>
                          <a:latin typeface="Yu Gothic" panose="020B0400000000000000" pitchFamily="34" charset="-128"/>
                          <a:ea typeface="Yu Gothic" panose="020B0400000000000000" pitchFamily="34" charset="-128"/>
                          <a:sym typeface="Arial"/>
                        </a:rPr>
                        <a:t>抱えている課題</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❷ ○○○○○○○○○○ ]向けの、</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❷ ターゲットユーザー</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❸ ○○○○○○○○○○</a:t>
                      </a: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Arial"/>
                        </a:rPr>
                        <a:t> </a:t>
                      </a:r>
                      <a:r>
                        <a:rPr lang="ja-JP" sz="1200" b="1" i="0" u="none" strike="noStrike" cap="none">
                          <a:solidFill>
                            <a:schemeClr val="dk1"/>
                          </a:solidFill>
                          <a:latin typeface="Yu Gothic" panose="020B0400000000000000" pitchFamily="34" charset="-128"/>
                          <a:ea typeface="Yu Gothic" panose="020B0400000000000000" pitchFamily="34" charset="-128"/>
                          <a:sym typeface="Arial"/>
                        </a:rPr>
                        <a:t>] は、</a:t>
                      </a:r>
                      <a:endParaRPr sz="1200" b="1" i="0" u="none" strike="noStrike" cap="none" dirty="0">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❸ プロダクト名</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❹ ○○○○○○○○○○ ]である。</a:t>
                      </a:r>
                      <a:endParaRPr sz="1200" b="1" i="0" u="none" strike="noStrike" cap="none" dirty="0">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❹ プロダクトのカテゴリ</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これは[ ❺ ○○○○○○○○○○ ]ができる。</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❺ 重要な利点、対価に見合う説得力のある理由</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❻ ○○○○○○○○○○ ]とは違って、</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❻ 最も保守的な代替手段</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❼ ○○○○○○○○○○ ]が備わっている。</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❼ 差別化の決定的な特徴</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6"/>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そして[ ❽ ○○○○○○○○○○ ]だからこそ、</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❽ </a:t>
                      </a:r>
                      <a:r>
                        <a:rPr lang="ja-JP" altLang="en-US" sz="1200" b="1" i="0" u="none" strike="noStrike" cap="none">
                          <a:solidFill>
                            <a:schemeClr val="dk1"/>
                          </a:solidFill>
                          <a:latin typeface="Yu Gothic" panose="020B0400000000000000" pitchFamily="34" charset="-128"/>
                          <a:ea typeface="Yu Gothic" panose="020B0400000000000000" pitchFamily="34" charset="-128"/>
                          <a:sym typeface="Arial"/>
                        </a:rPr>
                        <a:t>実績や強み ＋ 社名</a:t>
                      </a:r>
                      <a:endParaRPr sz="1200" b="1" i="0" u="none" strike="noStrike" cap="none">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7"/>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 ❾ ○○○○○○○○○○ ]がある。</a:t>
                      </a:r>
                      <a:endParaRPr sz="1200" b="1" i="0" u="none" strike="noStrike" cap="none">
                        <a:latin typeface="Yu Gothic" panose="020B0400000000000000" pitchFamily="34" charset="-128"/>
                        <a:ea typeface="Yu Gothic" panose="020B0400000000000000" pitchFamily="34" charset="-128"/>
                      </a:endParaRPr>
                    </a:p>
                  </a:txBody>
                  <a:tcPr marL="72000" marR="36000" marT="144000" marB="144000" anchor="ctr">
                    <a:lnL w="12700" cap="flat" cmpd="sng">
                      <a:noFill/>
                      <a:prstDash val="solid"/>
                      <a:round/>
                      <a:headEnd type="none" w="sm" len="sm"/>
                      <a:tailEnd type="none" w="sm" len="sm"/>
                    </a:lnL>
                    <a:lnR w="12700" cap="flat" cmpd="sng" algn="ctr">
                      <a:no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sym typeface="Arial"/>
                        </a:rPr>
                        <a:t>❾ 自社が取り組む理由、圧倒的な優位性</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144000" marR="36000" marT="144000" marB="144000" anchor="ctr">
                    <a:lnL w="12700" cap="flat" cmpd="sng" algn="ctr">
                      <a:noFill/>
                      <a:prstDash val="sysDash"/>
                      <a:round/>
                      <a:headEnd type="none" w="med" len="med"/>
                      <a:tailEnd type="none" w="med" len="med"/>
                    </a:lnL>
                    <a:lnR w="12700" cap="flat" cmpd="sng">
                      <a:noFill/>
                      <a:prstDash val="solid"/>
                      <a:round/>
                      <a:headEnd type="none" w="sm" len="sm"/>
                      <a:tailEnd type="none" w="sm" len="sm"/>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825519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AC16F7-E564-D747-B0D6-6E61B631C44E}"/>
              </a:ext>
            </a:extLst>
          </p:cNvPr>
          <p:cNvSpPr>
            <a:spLocks noGrp="1"/>
          </p:cNvSpPr>
          <p:nvPr>
            <p:ph type="ctrTitle"/>
          </p:nvPr>
        </p:nvSpPr>
        <p:spPr>
          <a:xfrm>
            <a:off x="1251480" y="2169000"/>
            <a:ext cx="7378615" cy="2520000"/>
          </a:xfrm>
        </p:spPr>
        <p:txBody>
          <a:bodyPr/>
          <a:lstStyle/>
          <a:p>
            <a:r>
              <a:rPr lang="ja-JP" altLang="en-US"/>
              <a:t>ターゲット</a:t>
            </a:r>
          </a:p>
        </p:txBody>
      </p:sp>
      <p:sp>
        <p:nvSpPr>
          <p:cNvPr id="6" name="スライド番号プレースホルダー 5">
            <a:extLst>
              <a:ext uri="{FF2B5EF4-FFF2-40B4-BE49-F238E27FC236}">
                <a16:creationId xmlns:a16="http://schemas.microsoft.com/office/drawing/2014/main" id="{65588FBC-08AD-8348-B747-F54479EEDD4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27</a:t>
            </a:fld>
            <a:endParaRPr lang="ja-JP" altLang="en-US"/>
          </a:p>
        </p:txBody>
      </p:sp>
    </p:spTree>
    <p:extLst>
      <p:ext uri="{BB962C8B-B14F-4D97-AF65-F5344CB8AC3E}">
        <p14:creationId xmlns:p14="http://schemas.microsoft.com/office/powerpoint/2010/main" val="990875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230E85D8-9641-654F-95E8-35A01B241571}"/>
              </a:ext>
            </a:extLst>
          </p:cNvPr>
          <p:cNvSpPr>
            <a:spLocks noGrp="1"/>
          </p:cNvSpPr>
          <p:nvPr>
            <p:ph type="body" idx="1"/>
          </p:nvPr>
        </p:nvSpPr>
        <p:spPr>
          <a:xfrm>
            <a:off x="458788" y="1001713"/>
            <a:ext cx="9001125" cy="611187"/>
          </a:xfrm>
        </p:spPr>
        <p:txBody>
          <a:bodyPr/>
          <a:lstStyle/>
          <a:p>
            <a:r>
              <a:rPr lang="ja-JP" altLang="en-US"/>
              <a:t>○○サービスの主なターゲットは以下のとおりです。</a:t>
            </a:r>
            <a:endParaRPr lang="en-US" altLang="ja-JP" dirty="0"/>
          </a:p>
        </p:txBody>
      </p:sp>
      <p:sp>
        <p:nvSpPr>
          <p:cNvPr id="8" name="スライド番号プレースホルダー 7">
            <a:extLst>
              <a:ext uri="{FF2B5EF4-FFF2-40B4-BE49-F238E27FC236}">
                <a16:creationId xmlns:a16="http://schemas.microsoft.com/office/drawing/2014/main" id="{AC7B7D31-44C5-0246-A299-F34CCAD71DBB}"/>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28</a:t>
            </a:fld>
            <a:endParaRPr lang="ja-JP" altLang="en-US"/>
          </a:p>
        </p:txBody>
      </p:sp>
      <p:sp>
        <p:nvSpPr>
          <p:cNvPr id="3" name="タイトル 2">
            <a:extLst>
              <a:ext uri="{FF2B5EF4-FFF2-40B4-BE49-F238E27FC236}">
                <a16:creationId xmlns:a16="http://schemas.microsoft.com/office/drawing/2014/main" id="{18F845BF-1F33-B14E-9125-1244A42E8EC1}"/>
              </a:ext>
            </a:extLst>
          </p:cNvPr>
          <p:cNvSpPr>
            <a:spLocks noGrp="1"/>
          </p:cNvSpPr>
          <p:nvPr>
            <p:ph type="title"/>
          </p:nvPr>
        </p:nvSpPr>
        <p:spPr>
          <a:xfrm>
            <a:off x="459560" y="240475"/>
            <a:ext cx="9000000" cy="396000"/>
          </a:xfrm>
        </p:spPr>
        <p:txBody>
          <a:bodyPr/>
          <a:lstStyle/>
          <a:p>
            <a:r>
              <a:rPr lang="ja-JP" altLang="en-US"/>
              <a:t>ターゲット属性</a:t>
            </a:r>
          </a:p>
        </p:txBody>
      </p:sp>
      <p:graphicFrame>
        <p:nvGraphicFramePr>
          <p:cNvPr id="4" name="Google Shape;397;p15">
            <a:extLst>
              <a:ext uri="{FF2B5EF4-FFF2-40B4-BE49-F238E27FC236}">
                <a16:creationId xmlns:a16="http://schemas.microsoft.com/office/drawing/2014/main" id="{6BD58FD7-D438-9447-8E8D-7B757FF1AE95}"/>
              </a:ext>
            </a:extLst>
          </p:cNvPr>
          <p:cNvGraphicFramePr/>
          <p:nvPr>
            <p:extLst>
              <p:ext uri="{D42A27DB-BD31-4B8C-83A1-F6EECF244321}">
                <p14:modId xmlns:p14="http://schemas.microsoft.com/office/powerpoint/2010/main" val="2168244448"/>
              </p:ext>
            </p:extLst>
          </p:nvPr>
        </p:nvGraphicFramePr>
        <p:xfrm>
          <a:off x="459560" y="1806469"/>
          <a:ext cx="9000001" cy="4331865"/>
        </p:xfrm>
        <a:graphic>
          <a:graphicData uri="http://schemas.openxmlformats.org/drawingml/2006/table">
            <a:tbl>
              <a:tblPr>
                <a:tableStyleId>{A86F3E5E-3F21-4C10-9464-172B5924C16A}</a:tableStyleId>
              </a:tblPr>
              <a:tblGrid>
                <a:gridCol w="2656173">
                  <a:extLst>
                    <a:ext uri="{9D8B030D-6E8A-4147-A177-3AD203B41FA5}">
                      <a16:colId xmlns:a16="http://schemas.microsoft.com/office/drawing/2014/main" val="20000"/>
                    </a:ext>
                  </a:extLst>
                </a:gridCol>
                <a:gridCol w="3171914">
                  <a:extLst>
                    <a:ext uri="{9D8B030D-6E8A-4147-A177-3AD203B41FA5}">
                      <a16:colId xmlns:a16="http://schemas.microsoft.com/office/drawing/2014/main" val="20001"/>
                    </a:ext>
                  </a:extLst>
                </a:gridCol>
                <a:gridCol w="3171914">
                  <a:extLst>
                    <a:ext uri="{9D8B030D-6E8A-4147-A177-3AD203B41FA5}">
                      <a16:colId xmlns:a16="http://schemas.microsoft.com/office/drawing/2014/main" val="803631053"/>
                    </a:ext>
                  </a:extLst>
                </a:gridCol>
              </a:tblGrid>
              <a:tr h="614374">
                <a:tc>
                  <a:txBody>
                    <a:bodyPr/>
                    <a:lstStyle/>
                    <a:p>
                      <a:pPr marL="0" marR="0" lvl="0" indent="0" algn="ctr" rtl="0">
                        <a:lnSpc>
                          <a:spcPct val="100000"/>
                        </a:lnSpc>
                        <a:spcBef>
                          <a:spcPts val="0"/>
                        </a:spcBef>
                        <a:spcAft>
                          <a:spcPts val="0"/>
                        </a:spcAft>
                        <a:buClr>
                          <a:schemeClr val="dk1"/>
                        </a:buClr>
                        <a:buSzPts val="1050"/>
                        <a:buFont typeface="Noto Sans Symbols"/>
                        <a:buNone/>
                      </a:pPr>
                      <a:endParaRPr sz="1200" b="0" i="0" u="none" strike="noStrike" cap="none" dirty="0">
                        <a:solidFill>
                          <a:schemeClr val="bg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solidFill>
                      <a:srgbClr val="FFFFFF"/>
                    </a:solidFill>
                  </a:tcPr>
                </a:tc>
                <a:tc>
                  <a:txBody>
                    <a:bodyPr/>
                    <a:lstStyle/>
                    <a:p>
                      <a:pPr marL="0" marR="0" lvl="0" indent="0" algn="ctr" rtl="0">
                        <a:lnSpc>
                          <a:spcPct val="100000"/>
                        </a:lnSpc>
                        <a:spcBef>
                          <a:spcPts val="0"/>
                        </a:spcBef>
                        <a:spcAft>
                          <a:spcPts val="0"/>
                        </a:spcAft>
                        <a:buClr>
                          <a:schemeClr val="dk1"/>
                        </a:buClr>
                        <a:buSzPts val="1050"/>
                        <a:buFont typeface="Arial"/>
                        <a:buNone/>
                      </a:pPr>
                      <a:r>
                        <a:rPr lang="ja-JP" altLang="en-US" sz="1200" b="1" i="0" u="none" strike="noStrike" cap="none" dirty="0">
                          <a:solidFill>
                            <a:schemeClr val="bg1"/>
                          </a:solidFill>
                          <a:latin typeface="Yu Gothic" panose="020B0400000000000000" pitchFamily="34" charset="-128"/>
                          <a:ea typeface="Yu Gothic" panose="020B0400000000000000" pitchFamily="34" charset="-128"/>
                          <a:sym typeface="Arial"/>
                        </a:rPr>
                        <a:t>主</a:t>
                      </a: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なターゲットの特徴</a:t>
                      </a:r>
                      <a:endParaRPr sz="1200" b="1" i="0" u="none" strike="noStrike" cap="none" dirty="0">
                        <a:solidFill>
                          <a:schemeClr val="bg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R w="12700" cap="flat" cmpd="sng" algn="ctr">
                      <a:solidFill>
                        <a:schemeClr val="bg1"/>
                      </a:solidFill>
                      <a:prstDash val="solid"/>
                      <a:round/>
                      <a:headEnd type="none" w="med" len="med"/>
                      <a:tailEnd type="none" w="med" len="med"/>
                    </a:lnR>
                    <a:solidFill>
                      <a:schemeClr val="tx1"/>
                    </a:solidFill>
                  </a:tcPr>
                </a:tc>
                <a:tc>
                  <a:txBody>
                    <a:bodyPr/>
                    <a:lstStyle/>
                    <a:p>
                      <a:pPr marL="0" marR="0" lvl="0" indent="0" algn="ctr" rtl="0">
                        <a:lnSpc>
                          <a:spcPct val="100000"/>
                        </a:lnSpc>
                        <a:spcBef>
                          <a:spcPts val="0"/>
                        </a:spcBef>
                        <a:spcAft>
                          <a:spcPts val="0"/>
                        </a:spcAft>
                        <a:buClr>
                          <a:schemeClr val="dk1"/>
                        </a:buClr>
                        <a:buSzPts val="1050"/>
                        <a:buFont typeface="Arial"/>
                        <a:buNone/>
                      </a:pP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ターゲット対象外の条件</a:t>
                      </a:r>
                      <a:endParaRPr sz="1200" b="1" i="0" u="none" strike="noStrike" cap="none" dirty="0">
                        <a:solidFill>
                          <a:schemeClr val="bg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1374063943"/>
                  </a:ext>
                </a:extLst>
              </a:tr>
              <a:tr h="691263">
                <a:tc>
                  <a:txBody>
                    <a:bodyPr/>
                    <a:lstStyle/>
                    <a:p>
                      <a:pPr marL="0" marR="0" lvl="0" indent="0" algn="ctr"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従業員規模</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a:t>
                      </a:r>
                      <a:r>
                        <a:rPr lang="ja-JP" sz="1000" b="0" i="0" u="none" strike="noStrike" cap="none">
                          <a:solidFill>
                            <a:schemeClr val="tx1"/>
                          </a:solidFill>
                          <a:latin typeface="Yu Gothic" panose="020B0400000000000000" pitchFamily="34" charset="-128"/>
                          <a:ea typeface="Yu Gothic" panose="020B0400000000000000" pitchFamily="34" charset="-128"/>
                          <a:sym typeface="Arial"/>
                        </a:rPr>
                        <a:t>～</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a:t>
                      </a:r>
                      <a:r>
                        <a:rPr lang="ja-JP" sz="1000" b="0" i="0" u="none" strike="noStrike" cap="none">
                          <a:solidFill>
                            <a:schemeClr val="tx1"/>
                          </a:solidFill>
                          <a:latin typeface="Yu Gothic" panose="020B0400000000000000" pitchFamily="34" charset="-128"/>
                          <a:ea typeface="Yu Gothic" panose="020B0400000000000000" pitchFamily="34" charset="-128"/>
                          <a:sym typeface="Arial"/>
                        </a:rPr>
                        <a:t>名</a:t>
                      </a:r>
                      <a:r>
                        <a:rPr lang="ja-JP" altLang="en-US" sz="1000" b="0" i="0" u="none" strike="noStrike" cap="none">
                          <a:solidFill>
                            <a:schemeClr val="tx1"/>
                          </a:solidFill>
                          <a:latin typeface="Yu Gothic" panose="020B0400000000000000" pitchFamily="34" charset="-128"/>
                          <a:ea typeface="Yu Gothic" panose="020B0400000000000000" pitchFamily="34" charset="-128"/>
                          <a:cs typeface="Arial"/>
                          <a:sym typeface="Arial"/>
                        </a:rPr>
                        <a:t>規模の企業</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〇〇部門担当者〇</a:t>
                      </a:r>
                      <a:r>
                        <a:rPr lang="ja-JP" altLang="ja-JP" sz="1000" b="0" i="0" u="none" strike="noStrike" cap="none">
                          <a:solidFill>
                            <a:schemeClr val="tx1"/>
                          </a:solidFill>
                          <a:latin typeface="Yu Gothic" panose="020B0400000000000000" pitchFamily="34" charset="-128"/>
                          <a:ea typeface="Yu Gothic" panose="020B0400000000000000" pitchFamily="34" charset="-128"/>
                          <a:sym typeface="Arial"/>
                        </a:rPr>
                        <a:t>～</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〇名</a:t>
                      </a:r>
                      <a:r>
                        <a:rPr lang="ja-JP" altLang="en-US" sz="1000" b="0" i="0" u="none" strike="noStrike" cap="none">
                          <a:solidFill>
                            <a:schemeClr val="tx1"/>
                          </a:solidFill>
                          <a:latin typeface="Yu Gothic" panose="020B0400000000000000" pitchFamily="34" charset="-128"/>
                          <a:ea typeface="Yu Gothic" panose="020B0400000000000000" pitchFamily="34" charset="-128"/>
                          <a:cs typeface="Arial"/>
                          <a:sym typeface="Arial"/>
                        </a:rPr>
                        <a:t>の企業</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72000" marB="72000" anchor="ctr">
                    <a:solidFill>
                      <a:srgbClr val="FFFFFF"/>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〇〇〇名未満の企業</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〇〇〇名以上の企業</a:t>
                      </a:r>
                      <a:endParaRPr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72000" marB="72000" anchor="ctr">
                    <a:solidFill>
                      <a:srgbClr val="FFFFFF"/>
                    </a:solidFill>
                  </a:tcPr>
                </a:tc>
                <a:extLst>
                  <a:ext uri="{0D108BD9-81ED-4DB2-BD59-A6C34878D82A}">
                    <a16:rowId xmlns:a16="http://schemas.microsoft.com/office/drawing/2014/main" val="10000"/>
                  </a:ext>
                </a:extLst>
              </a:tr>
              <a:tr h="808630">
                <a:tc>
                  <a:txBody>
                    <a:bodyPr/>
                    <a:lstStyle/>
                    <a:p>
                      <a:pPr marL="0" marR="0" lvl="0" indent="0" algn="ctr" rtl="0">
                        <a:lnSpc>
                          <a:spcPct val="100000"/>
                        </a:lnSpc>
                        <a:spcBef>
                          <a:spcPts val="0"/>
                        </a:spcBef>
                        <a:spcAft>
                          <a:spcPts val="0"/>
                        </a:spcAft>
                        <a:buClr>
                          <a:schemeClr val="dk1"/>
                        </a:buClr>
                        <a:buSzPts val="1050"/>
                        <a:buFont typeface="Noto Sans Symbols"/>
                        <a:buNone/>
                      </a:pPr>
                      <a:r>
                        <a:rPr lang="ja-JP" sz="1200" b="1" i="0" u="none" strike="noStrike" cap="none">
                          <a:solidFill>
                            <a:schemeClr val="tx1"/>
                          </a:solidFill>
                          <a:latin typeface="Yu Gothic" panose="020B0400000000000000" pitchFamily="34" charset="-128"/>
                          <a:ea typeface="Yu Gothic" panose="020B0400000000000000" pitchFamily="34" charset="-128"/>
                          <a:sym typeface="Arial"/>
                        </a:rPr>
                        <a:t>部署・部門</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sz="1000" b="0" i="0" u="none" strike="noStrike" cap="none">
                          <a:solidFill>
                            <a:schemeClr val="tx1"/>
                          </a:solidFill>
                          <a:latin typeface="Yu Gothic" panose="020B0400000000000000" pitchFamily="34" charset="-128"/>
                          <a:ea typeface="Yu Gothic" panose="020B0400000000000000" pitchFamily="34" charset="-128"/>
                          <a:sym typeface="Arial"/>
                        </a:rPr>
                        <a:t>部門</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〇〇担当者</a:t>
                      </a:r>
                      <a:endParaRPr sz="1000" b="0" i="0"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sz="1000" b="0" i="0" u="none" strike="noStrike" cap="none">
                          <a:solidFill>
                            <a:schemeClr val="tx1"/>
                          </a:solidFill>
                          <a:latin typeface="Yu Gothic" panose="020B0400000000000000" pitchFamily="34" charset="-128"/>
                          <a:ea typeface="Yu Gothic" panose="020B0400000000000000" pitchFamily="34" charset="-128"/>
                          <a:sym typeface="Arial"/>
                        </a:rPr>
                        <a:t>部門</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〇〇責任者</a:t>
                      </a:r>
                      <a:endParaRPr sz="1000" b="0" i="0" dirty="0">
                        <a:solidFill>
                          <a:schemeClr val="tx1"/>
                        </a:solidFill>
                        <a:latin typeface="Yu Gothic" panose="020B0400000000000000" pitchFamily="34" charset="-128"/>
                        <a:ea typeface="Yu Gothic" panose="020B0400000000000000" pitchFamily="34" charset="-128"/>
                      </a:endParaRPr>
                    </a:p>
                  </a:txBody>
                  <a:tcPr marL="108000" marR="108000" marT="72000" marB="72000" anchor="ctr">
                    <a:solidFill>
                      <a:srgbClr val="FFFFFF"/>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〇〇部門〇〇担当者</a:t>
                      </a:r>
                    </a:p>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a:buChar char="•"/>
                        <a:tabLst/>
                        <a:defRP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〇〇部門〇〇担当</a:t>
                      </a:r>
                    </a:p>
                  </a:txBody>
                  <a:tcPr marL="108000" marR="108000" marT="72000" marB="72000" anchor="ctr">
                    <a:solidFill>
                      <a:srgbClr val="FFFFFF"/>
                    </a:solidFill>
                  </a:tcPr>
                </a:tc>
                <a:extLst>
                  <a:ext uri="{0D108BD9-81ED-4DB2-BD59-A6C34878D82A}">
                    <a16:rowId xmlns:a16="http://schemas.microsoft.com/office/drawing/2014/main" val="10001"/>
                  </a:ext>
                </a:extLst>
              </a:tr>
              <a:tr h="808630">
                <a:tc>
                  <a:txBody>
                    <a:bodyPr/>
                    <a:lstStyle/>
                    <a:p>
                      <a:pPr marL="0" marR="0" lvl="0" indent="0" algn="ctr" rtl="0">
                        <a:lnSpc>
                          <a:spcPct val="100000"/>
                        </a:lnSpc>
                        <a:spcBef>
                          <a:spcPts val="0"/>
                        </a:spcBef>
                        <a:spcAft>
                          <a:spcPts val="0"/>
                        </a:spcAft>
                        <a:buClr>
                          <a:schemeClr val="dk1"/>
                        </a:buClr>
                        <a:buSzPts val="1050"/>
                        <a:buFont typeface="Noto Sans Symbols"/>
                        <a:buNone/>
                      </a:pPr>
                      <a:r>
                        <a:rPr lang="ja-JP" sz="1200" b="1" i="0" u="none" strike="noStrike" cap="none">
                          <a:solidFill>
                            <a:schemeClr val="tx1"/>
                          </a:solidFill>
                          <a:latin typeface="Yu Gothic" panose="020B0400000000000000" pitchFamily="34" charset="-128"/>
                          <a:ea typeface="Yu Gothic" panose="020B0400000000000000" pitchFamily="34" charset="-128"/>
                          <a:sym typeface="Arial"/>
                        </a:rPr>
                        <a:t>業界・業種</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zh-TW" altLang="en-US" sz="1000" b="0" i="0" u="none" strike="noStrike" cap="none" dirty="0">
                          <a:solidFill>
                            <a:schemeClr val="tx1"/>
                          </a:solidFill>
                          <a:latin typeface="Yu Gothic" panose="020B0400000000000000" pitchFamily="34" charset="-128"/>
                          <a:ea typeface="Yu Gothic" panose="020B0400000000000000" pitchFamily="34" charset="-128"/>
                          <a:sym typeface="Arial"/>
                        </a:rPr>
                        <a:t>〇〇</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業界</a:t>
                      </a:r>
                      <a:endParaRPr lang="zh-TW" altLang="en-US" sz="1000" b="0" i="0"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〇〇業界</a:t>
                      </a:r>
                      <a:endParaRPr lang="zh-TW" altLang="en-US" sz="1000" b="0" i="0" dirty="0">
                        <a:solidFill>
                          <a:schemeClr val="tx1"/>
                        </a:solidFill>
                        <a:latin typeface="Yu Gothic" panose="020B0400000000000000" pitchFamily="34" charset="-128"/>
                        <a:ea typeface="Yu Gothic" panose="020B0400000000000000" pitchFamily="34" charset="-128"/>
                      </a:endParaRPr>
                    </a:p>
                  </a:txBody>
                  <a:tcPr marL="108000" marR="108000" marT="72000" marB="72000" anchor="ctr">
                    <a:solidFill>
                      <a:srgbClr val="FFFFFF"/>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〇〇業界</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a:buChar char="•"/>
                        <a:tabLst/>
                        <a:defRP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〇〇業界</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txBody>
                  <a:tcPr marL="108000" marR="108000" marT="72000" marB="72000" anchor="ctr">
                    <a:solidFill>
                      <a:srgbClr val="FFFFFF"/>
                    </a:solidFill>
                  </a:tcPr>
                </a:tc>
                <a:extLst>
                  <a:ext uri="{0D108BD9-81ED-4DB2-BD59-A6C34878D82A}">
                    <a16:rowId xmlns:a16="http://schemas.microsoft.com/office/drawing/2014/main" val="10002"/>
                  </a:ext>
                </a:extLst>
              </a:tr>
              <a:tr h="482972">
                <a:tc>
                  <a:txBody>
                    <a:bodyPr/>
                    <a:lstStyle/>
                    <a:p>
                      <a:pPr marL="0" marR="0" lvl="0" indent="0" algn="ctr"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年間マーケティング予算</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〇〇円</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以上</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72000" marB="72000" anchor="ctr">
                    <a:solidFill>
                      <a:srgbClr val="FFFFFF"/>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〇〇円</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未満</a:t>
                      </a:r>
                      <a:endParaRPr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72000" marB="72000" anchor="ctr">
                    <a:solidFill>
                      <a:srgbClr val="FFFFFF"/>
                    </a:solidFill>
                  </a:tcPr>
                </a:tc>
                <a:extLst>
                  <a:ext uri="{0D108BD9-81ED-4DB2-BD59-A6C34878D82A}">
                    <a16:rowId xmlns:a16="http://schemas.microsoft.com/office/drawing/2014/main" val="2752608606"/>
                  </a:ext>
                </a:extLst>
              </a:tr>
              <a:tr h="925996">
                <a:tc>
                  <a:txBody>
                    <a:bodyPr/>
                    <a:lstStyle/>
                    <a:p>
                      <a:pPr marL="0" marR="0" lvl="0" indent="0" algn="ctr"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その他</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9056" marR="79056" marT="65344" marB="65344" anchor="ctr">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a:buChar char="•"/>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〇〇〇では</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ないことが条件</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a:buChar char="•"/>
                        <a:tabLst/>
                        <a:defRP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〇〇〇であることが条件</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a:buChar char="•"/>
                        <a:tabLst/>
                        <a:defRP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〇〇〇の場合は上長に相談して決める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txBody>
                  <a:tcPr marL="108000" marR="108000" marT="72000" marB="72000" anchor="ctr">
                    <a:solidFill>
                      <a:srgbClr val="FFFFFF"/>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a:buChar char="•"/>
                        <a:tabLst/>
                        <a:defRPr/>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〇〇の条件は満たしていないが〇〇の条件を</a:t>
                      </a:r>
                      <a:br>
                        <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rPr>
                      </a:b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満たしている場合は上長に相談して決める</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txBody>
                  <a:tcPr marL="108000" marR="108000" marT="72000" marB="72000" anchor="c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2998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4C8D7-90EE-B24F-8044-A3EA4DC32270}"/>
              </a:ext>
            </a:extLst>
          </p:cNvPr>
          <p:cNvSpPr>
            <a:spLocks noGrp="1"/>
          </p:cNvSpPr>
          <p:nvPr>
            <p:ph type="title"/>
          </p:nvPr>
        </p:nvSpPr>
        <p:spPr>
          <a:xfrm>
            <a:off x="459560" y="240475"/>
            <a:ext cx="9000000" cy="396000"/>
          </a:xfrm>
        </p:spPr>
        <p:txBody>
          <a:bodyPr/>
          <a:lstStyle/>
          <a:p>
            <a:r>
              <a:rPr lang="ja-JP" altLang="en-US"/>
              <a:t>目次</a:t>
            </a:r>
          </a:p>
        </p:txBody>
      </p:sp>
      <p:sp>
        <p:nvSpPr>
          <p:cNvPr id="12" name="スライド番号プレースホルダー 11">
            <a:extLst>
              <a:ext uri="{FF2B5EF4-FFF2-40B4-BE49-F238E27FC236}">
                <a16:creationId xmlns:a16="http://schemas.microsoft.com/office/drawing/2014/main" id="{12960044-0624-984C-A26B-EB9AB4D34ECC}"/>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a:t>
            </a:fld>
            <a:endParaRPr lang="ja-JP" altLang="en-US"/>
          </a:p>
        </p:txBody>
      </p:sp>
      <p:sp>
        <p:nvSpPr>
          <p:cNvPr id="3" name="テキスト ボックス 2">
            <a:extLst>
              <a:ext uri="{FF2B5EF4-FFF2-40B4-BE49-F238E27FC236}">
                <a16:creationId xmlns:a16="http://schemas.microsoft.com/office/drawing/2014/main" id="{27783103-AB67-8947-8DC3-D23CF63054DF}"/>
              </a:ext>
            </a:extLst>
          </p:cNvPr>
          <p:cNvSpPr txBox="1"/>
          <p:nvPr/>
        </p:nvSpPr>
        <p:spPr>
          <a:xfrm>
            <a:off x="459560" y="1714500"/>
            <a:ext cx="2880000" cy="4500000"/>
          </a:xfrm>
          <a:prstGeom prst="rect">
            <a:avLst/>
          </a:prstGeom>
          <a:noFill/>
        </p:spPr>
        <p:txBody>
          <a:bodyPr wrap="square" lIns="36000" tIns="36000" rIns="36000" bIns="36000" rtlCol="0">
            <a:noAutofit/>
          </a:bodyPr>
          <a:lstStyle/>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商材の概要</a:t>
            </a:r>
            <a:r>
              <a:rPr kumimoji="1" lang="en-US" altLang="ja-JP" sz="1200" b="1" dirty="0">
                <a:solidFill>
                  <a:schemeClr val="tx1"/>
                </a:solidFill>
                <a:latin typeface="Yu Gothic" panose="020B0400000000000000" pitchFamily="34" charset="-128"/>
                <a:ea typeface="Yu Gothic" panose="020B0400000000000000" pitchFamily="34" charset="-128"/>
              </a:rPr>
              <a:t>	</a:t>
            </a:r>
          </a:p>
          <a:p>
            <a:pPr marL="216000" lvl="1"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○○サービスとは</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機能・サービス内容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特長</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解決する課題</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料金体系</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よくある質問</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外部環境</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市場規模</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市場規模の推移</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主な競合</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各競合の情報</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提供価値</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バリュープロポジション</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バリュープロポジションキャンパス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競合との違い</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ポジショニングマップ</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エレベーターピッチ</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4" name="正方形/長方形 3">
            <a:extLst>
              <a:ext uri="{FF2B5EF4-FFF2-40B4-BE49-F238E27FC236}">
                <a16:creationId xmlns:a16="http://schemas.microsoft.com/office/drawing/2014/main" id="{5A427B18-ECDE-8C42-A89D-1C180CACF003}"/>
              </a:ext>
            </a:extLst>
          </p:cNvPr>
          <p:cNvSpPr/>
          <p:nvPr/>
        </p:nvSpPr>
        <p:spPr>
          <a:xfrm>
            <a:off x="459560" y="1085217"/>
            <a:ext cx="2880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Ins="36000" bIns="36000" rtlCol="0" anchor="ctr"/>
          <a:lstStyle/>
          <a:p>
            <a:r>
              <a:rPr kumimoji="1" lang="en-US" altLang="ja-JP" b="1" dirty="0">
                <a:solidFill>
                  <a:schemeClr val="bg1"/>
                </a:solidFill>
                <a:latin typeface="Yu Gothic" panose="020B0400000000000000" pitchFamily="34" charset="-128"/>
                <a:ea typeface="Yu Gothic" panose="020B0400000000000000" pitchFamily="34" charset="-128"/>
              </a:rPr>
              <a:t>1. </a:t>
            </a:r>
            <a:r>
              <a:rPr kumimoji="1" lang="ja-JP" altLang="en-US" b="1">
                <a:solidFill>
                  <a:schemeClr val="bg1"/>
                </a:solidFill>
                <a:latin typeface="Yu Gothic" panose="020B0400000000000000" pitchFamily="34" charset="-128"/>
                <a:ea typeface="Yu Gothic" panose="020B0400000000000000" pitchFamily="34" charset="-128"/>
              </a:rPr>
              <a:t>商材の理解</a:t>
            </a:r>
          </a:p>
        </p:txBody>
      </p:sp>
      <p:sp>
        <p:nvSpPr>
          <p:cNvPr id="5" name="正方形/長方形 4">
            <a:extLst>
              <a:ext uri="{FF2B5EF4-FFF2-40B4-BE49-F238E27FC236}">
                <a16:creationId xmlns:a16="http://schemas.microsoft.com/office/drawing/2014/main" id="{C24B27FA-2887-9240-8A1D-2F331A6BFB73}"/>
              </a:ext>
            </a:extLst>
          </p:cNvPr>
          <p:cNvSpPr/>
          <p:nvPr/>
        </p:nvSpPr>
        <p:spPr>
          <a:xfrm>
            <a:off x="3519560" y="1085217"/>
            <a:ext cx="2880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Ins="36000" bIns="36000" rtlCol="0" anchor="ctr"/>
          <a:lstStyle/>
          <a:p>
            <a:r>
              <a:rPr kumimoji="1" lang="en-US" altLang="ja-JP" b="1" dirty="0">
                <a:solidFill>
                  <a:schemeClr val="bg1"/>
                </a:solidFill>
                <a:latin typeface="Yu Gothic" panose="020B0400000000000000" pitchFamily="34" charset="-128"/>
                <a:ea typeface="Yu Gothic" panose="020B0400000000000000" pitchFamily="34" charset="-128"/>
              </a:rPr>
              <a:t>2. </a:t>
            </a:r>
            <a:r>
              <a:rPr kumimoji="1" lang="ja-JP" altLang="en-US" b="1">
                <a:solidFill>
                  <a:schemeClr val="bg1"/>
                </a:solidFill>
                <a:latin typeface="Yu Gothic" panose="020B0400000000000000" pitchFamily="34" charset="-128"/>
                <a:ea typeface="Yu Gothic" panose="020B0400000000000000" pitchFamily="34" charset="-128"/>
              </a:rPr>
              <a:t>顧客の理解</a:t>
            </a:r>
          </a:p>
        </p:txBody>
      </p:sp>
      <p:sp>
        <p:nvSpPr>
          <p:cNvPr id="6" name="正方形/長方形 5">
            <a:extLst>
              <a:ext uri="{FF2B5EF4-FFF2-40B4-BE49-F238E27FC236}">
                <a16:creationId xmlns:a16="http://schemas.microsoft.com/office/drawing/2014/main" id="{7527E089-E7D0-DF42-A145-9AAD6A3773C7}"/>
              </a:ext>
            </a:extLst>
          </p:cNvPr>
          <p:cNvSpPr/>
          <p:nvPr/>
        </p:nvSpPr>
        <p:spPr>
          <a:xfrm>
            <a:off x="6579560" y="1085217"/>
            <a:ext cx="2880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36000" rIns="36000" bIns="36000" rtlCol="0" anchor="ctr"/>
          <a:lstStyle/>
          <a:p>
            <a:r>
              <a:rPr kumimoji="1" lang="en-US" altLang="ja-JP" b="1" dirty="0">
                <a:solidFill>
                  <a:schemeClr val="bg1"/>
                </a:solidFill>
                <a:latin typeface="Yu Gothic" panose="020B0400000000000000" pitchFamily="34" charset="-128"/>
                <a:ea typeface="Yu Gothic" panose="020B0400000000000000" pitchFamily="34" charset="-128"/>
              </a:rPr>
              <a:t>3. </a:t>
            </a:r>
            <a:r>
              <a:rPr kumimoji="1" lang="ja-JP" altLang="en-US" b="1">
                <a:solidFill>
                  <a:schemeClr val="bg1"/>
                </a:solidFill>
                <a:latin typeface="Yu Gothic" panose="020B0400000000000000" pitchFamily="34" charset="-128"/>
                <a:ea typeface="Yu Gothic" panose="020B0400000000000000" pitchFamily="34" charset="-128"/>
              </a:rPr>
              <a:t>営業活動の進め方の理解</a:t>
            </a:r>
          </a:p>
        </p:txBody>
      </p:sp>
      <p:sp>
        <p:nvSpPr>
          <p:cNvPr id="7" name="テキスト ボックス 6">
            <a:extLst>
              <a:ext uri="{FF2B5EF4-FFF2-40B4-BE49-F238E27FC236}">
                <a16:creationId xmlns:a16="http://schemas.microsoft.com/office/drawing/2014/main" id="{FDE8F394-6905-D94C-B45F-E9DDF24C5F6D}"/>
              </a:ext>
            </a:extLst>
          </p:cNvPr>
          <p:cNvSpPr txBox="1"/>
          <p:nvPr/>
        </p:nvSpPr>
        <p:spPr>
          <a:xfrm>
            <a:off x="3519560" y="1714500"/>
            <a:ext cx="2880000" cy="4500000"/>
          </a:xfrm>
          <a:prstGeom prst="rect">
            <a:avLst/>
          </a:prstGeom>
          <a:noFill/>
        </p:spPr>
        <p:txBody>
          <a:bodyPr wrap="square" lIns="36000" tIns="36000" rIns="36000" bIns="36000" rtlCol="0">
            <a:noAutofit/>
          </a:bodyPr>
          <a:lstStyle/>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ターゲット</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ターゲット属性</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ペルソナ</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ペルソナ</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ペルソナの具体的なイメージ</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購買プロセス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顧客の購買活動の流れ</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よくある検討開始の背景・きっかけ</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主な評価軸</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既存顧客・見込み顧客の購買事例</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既存顧客の購買事例</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見込み顧客の購買事例</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8" name="テキスト ボックス 7">
            <a:extLst>
              <a:ext uri="{FF2B5EF4-FFF2-40B4-BE49-F238E27FC236}">
                <a16:creationId xmlns:a16="http://schemas.microsoft.com/office/drawing/2014/main" id="{495A889B-F35B-6941-9990-834996858CC9}"/>
              </a:ext>
            </a:extLst>
          </p:cNvPr>
          <p:cNvSpPr txBox="1"/>
          <p:nvPr/>
        </p:nvSpPr>
        <p:spPr>
          <a:xfrm>
            <a:off x="6579560" y="1714500"/>
            <a:ext cx="2880000" cy="4500000"/>
          </a:xfrm>
          <a:prstGeom prst="rect">
            <a:avLst/>
          </a:prstGeom>
          <a:noFill/>
        </p:spPr>
        <p:txBody>
          <a:bodyPr wrap="square" lIns="36000" tIns="36000" rIns="36000" bIns="36000" rtlCol="0">
            <a:noAutofit/>
          </a:bodyPr>
          <a:lstStyle/>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営業プロセス</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基本的な営業プロセス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社内の役割分担</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営業フェーズ</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営業プロセスと営業フェーズ</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各フェーズの定義と達成基準</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営業活動の具体的な進め方</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アポ獲得のポイントと実施内容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初回商談のポイントと実施内容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初回商談の流れ</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初回商談時のヒアリング項目</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初回商談で目指すゴール</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要件整理のポイントと実施内容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提案のポイントと実施内容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契約のポイントと実施内容</a:t>
            </a:r>
            <a:endParaRPr kumimoji="1" lang="en-US" altLang="ja-JP" sz="1200" dirty="0">
              <a:solidFill>
                <a:schemeClr val="tx1"/>
              </a:solidFill>
              <a:latin typeface="Yu Gothic" panose="020B0400000000000000" pitchFamily="34" charset="-128"/>
              <a:ea typeface="Yu Gothic" panose="020B0400000000000000" pitchFamily="34" charset="-128"/>
            </a:endParaRPr>
          </a:p>
          <a:p>
            <a:pPr>
              <a:spcAft>
                <a:spcPts val="500"/>
              </a:spcAft>
              <a:buClr>
                <a:schemeClr val="tx1"/>
              </a:buClr>
            </a:pPr>
            <a:r>
              <a:rPr kumimoji="1" lang="ja-JP" altLang="en-US" sz="1200" b="1">
                <a:solidFill>
                  <a:schemeClr val="tx1"/>
                </a:solidFill>
                <a:latin typeface="Yu Gothic" panose="020B0400000000000000" pitchFamily="34" charset="-128"/>
                <a:ea typeface="Yu Gothic" panose="020B0400000000000000" pitchFamily="34" charset="-128"/>
              </a:rPr>
              <a:t>よくあるケースと対応方法</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不要・不急・不信・不適への対応</a:t>
            </a:r>
            <a:endParaRPr kumimoji="1" lang="en-US" altLang="ja-JP" sz="1200" dirty="0">
              <a:solidFill>
                <a:schemeClr val="tx1"/>
              </a:solidFill>
              <a:latin typeface="Yu Gothic" panose="020B0400000000000000" pitchFamily="34" charset="-128"/>
              <a:ea typeface="Yu Gothic" panose="020B0400000000000000" pitchFamily="34" charset="-128"/>
            </a:endParaRPr>
          </a:p>
          <a:p>
            <a:pPr marL="216000" indent="-216000">
              <a:spcAft>
                <a:spcPts val="500"/>
              </a:spcAft>
              <a:buClr>
                <a:schemeClr val="tx1"/>
              </a:buClr>
              <a:buFont typeface="Arial" panose="020B0604020202020204" pitchFamily="34" charset="0"/>
              <a:buChar char="•"/>
            </a:pPr>
            <a:r>
              <a:rPr kumimoji="1" lang="ja-JP" altLang="en-US" sz="1200">
                <a:solidFill>
                  <a:schemeClr val="tx1"/>
                </a:solidFill>
                <a:latin typeface="Yu Gothic" panose="020B0400000000000000" pitchFamily="34" charset="-128"/>
                <a:ea typeface="Yu Gothic" panose="020B0400000000000000" pitchFamily="34" charset="-128"/>
              </a:rPr>
              <a:t>保留・誤解・その他への対応</a:t>
            </a: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273176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22F81C-FC96-CB4D-ABF4-761E3E1FF625}"/>
              </a:ext>
            </a:extLst>
          </p:cNvPr>
          <p:cNvSpPr>
            <a:spLocks noGrp="1"/>
          </p:cNvSpPr>
          <p:nvPr>
            <p:ph type="ctrTitle"/>
          </p:nvPr>
        </p:nvSpPr>
        <p:spPr/>
        <p:txBody>
          <a:bodyPr/>
          <a:lstStyle/>
          <a:p>
            <a:r>
              <a:rPr kumimoji="1" lang="ja-JP" altLang="en-US"/>
              <a:t>ペルソナ</a:t>
            </a:r>
          </a:p>
        </p:txBody>
      </p:sp>
      <p:sp>
        <p:nvSpPr>
          <p:cNvPr id="6" name="スライド番号プレースホルダー 5">
            <a:extLst>
              <a:ext uri="{FF2B5EF4-FFF2-40B4-BE49-F238E27FC236}">
                <a16:creationId xmlns:a16="http://schemas.microsoft.com/office/drawing/2014/main" id="{90E19DD2-1717-2D43-ACDE-821B54939EC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29</a:t>
            </a:fld>
            <a:endParaRPr lang="ja-JP" altLang="en-US"/>
          </a:p>
        </p:txBody>
      </p:sp>
    </p:spTree>
    <p:extLst>
      <p:ext uri="{BB962C8B-B14F-4D97-AF65-F5344CB8AC3E}">
        <p14:creationId xmlns:p14="http://schemas.microsoft.com/office/powerpoint/2010/main" val="2822327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2D2B7D80-B23F-8041-AE07-0520BFDC0E03}"/>
              </a:ext>
            </a:extLst>
          </p:cNvPr>
          <p:cNvSpPr>
            <a:spLocks noGrp="1"/>
          </p:cNvSpPr>
          <p:nvPr>
            <p:ph type="body" idx="1"/>
          </p:nvPr>
        </p:nvSpPr>
        <p:spPr>
          <a:xfrm>
            <a:off x="458788" y="1001713"/>
            <a:ext cx="9001125" cy="611187"/>
          </a:xfrm>
        </p:spPr>
        <p:txBody>
          <a:bodyPr/>
          <a:lstStyle/>
          <a:p>
            <a:r>
              <a:rPr lang="ja-JP" altLang="en-US"/>
              <a:t>当社の製品・サービスのターゲットとなるペルソナ（人物像）は以下のとおりです。</a:t>
            </a:r>
            <a:endParaRPr lang="en-US" altLang="ja-JP" dirty="0"/>
          </a:p>
          <a:p>
            <a:r>
              <a:rPr lang="ja-JP" altLang="en-US"/>
              <a:t>ペルソナ</a:t>
            </a:r>
            <a:r>
              <a:rPr lang="en-US" altLang="ja-JP" dirty="0"/>
              <a:t>A</a:t>
            </a:r>
            <a:r>
              <a:rPr lang="ja-JP" altLang="en-US"/>
              <a:t>が最も優先度の高いターゲットです。</a:t>
            </a:r>
            <a:endParaRPr lang="en-US" altLang="ja-JP" dirty="0"/>
          </a:p>
        </p:txBody>
      </p:sp>
      <p:sp>
        <p:nvSpPr>
          <p:cNvPr id="13" name="スライド番号プレースホルダー 12">
            <a:extLst>
              <a:ext uri="{FF2B5EF4-FFF2-40B4-BE49-F238E27FC236}">
                <a16:creationId xmlns:a16="http://schemas.microsoft.com/office/drawing/2014/main" id="{362AF493-ADED-1243-B25B-7CA9A8D80A44}"/>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30</a:t>
            </a:fld>
            <a:endParaRPr lang="ja-JP" altLang="en-US"/>
          </a:p>
        </p:txBody>
      </p:sp>
      <p:sp>
        <p:nvSpPr>
          <p:cNvPr id="3" name="タイトル 2">
            <a:extLst>
              <a:ext uri="{FF2B5EF4-FFF2-40B4-BE49-F238E27FC236}">
                <a16:creationId xmlns:a16="http://schemas.microsoft.com/office/drawing/2014/main" id="{9C33F064-4883-6F44-A540-E0774A365BB0}"/>
              </a:ext>
            </a:extLst>
          </p:cNvPr>
          <p:cNvSpPr>
            <a:spLocks noGrp="1"/>
          </p:cNvSpPr>
          <p:nvPr>
            <p:ph type="title"/>
          </p:nvPr>
        </p:nvSpPr>
        <p:spPr>
          <a:xfrm>
            <a:off x="459560" y="240475"/>
            <a:ext cx="9000000" cy="396000"/>
          </a:xfrm>
        </p:spPr>
        <p:txBody>
          <a:bodyPr/>
          <a:lstStyle/>
          <a:p>
            <a:r>
              <a:rPr lang="ja-JP" altLang="en-US"/>
              <a:t>ペルソナ</a:t>
            </a:r>
          </a:p>
        </p:txBody>
      </p:sp>
      <p:graphicFrame>
        <p:nvGraphicFramePr>
          <p:cNvPr id="4" name="Google Shape;418;p17">
            <a:extLst>
              <a:ext uri="{FF2B5EF4-FFF2-40B4-BE49-F238E27FC236}">
                <a16:creationId xmlns:a16="http://schemas.microsoft.com/office/drawing/2014/main" id="{0EC8AF2F-C804-8747-8C75-EF94458E67C2}"/>
              </a:ext>
            </a:extLst>
          </p:cNvPr>
          <p:cNvGraphicFramePr/>
          <p:nvPr>
            <p:extLst>
              <p:ext uri="{D42A27DB-BD31-4B8C-83A1-F6EECF244321}">
                <p14:modId xmlns:p14="http://schemas.microsoft.com/office/powerpoint/2010/main" val="416950998"/>
              </p:ext>
            </p:extLst>
          </p:nvPr>
        </p:nvGraphicFramePr>
        <p:xfrm>
          <a:off x="459560" y="2375320"/>
          <a:ext cx="9000000" cy="3635061"/>
        </p:xfrm>
        <a:graphic>
          <a:graphicData uri="http://schemas.openxmlformats.org/drawingml/2006/table">
            <a:tbl>
              <a:tblPr>
                <a:tableStyleId>{10EEBCD8-6422-4BFB-AE83-410F8BD1FC84}</a:tableStyleId>
              </a:tblPr>
              <a:tblGrid>
                <a:gridCol w="1885707">
                  <a:extLst>
                    <a:ext uri="{9D8B030D-6E8A-4147-A177-3AD203B41FA5}">
                      <a16:colId xmlns:a16="http://schemas.microsoft.com/office/drawing/2014/main" val="20000"/>
                    </a:ext>
                  </a:extLst>
                </a:gridCol>
                <a:gridCol w="2641045">
                  <a:extLst>
                    <a:ext uri="{9D8B030D-6E8A-4147-A177-3AD203B41FA5}">
                      <a16:colId xmlns:a16="http://schemas.microsoft.com/office/drawing/2014/main" val="20001"/>
                    </a:ext>
                  </a:extLst>
                </a:gridCol>
                <a:gridCol w="2236624">
                  <a:extLst>
                    <a:ext uri="{9D8B030D-6E8A-4147-A177-3AD203B41FA5}">
                      <a16:colId xmlns:a16="http://schemas.microsoft.com/office/drawing/2014/main" val="20002"/>
                    </a:ext>
                  </a:extLst>
                </a:gridCol>
                <a:gridCol w="2236624">
                  <a:extLst>
                    <a:ext uri="{9D8B030D-6E8A-4147-A177-3AD203B41FA5}">
                      <a16:colId xmlns:a16="http://schemas.microsoft.com/office/drawing/2014/main" val="20003"/>
                    </a:ext>
                  </a:extLst>
                </a:gridCol>
              </a:tblGrid>
              <a:tr h="333417">
                <a:tc>
                  <a:txBody>
                    <a:bodyPr/>
                    <a:lstStyle/>
                    <a:p>
                      <a:pPr marL="0" marR="0" lvl="0" indent="0" algn="ctr" rtl="0">
                        <a:lnSpc>
                          <a:spcPct val="100000"/>
                        </a:lnSpc>
                        <a:spcBef>
                          <a:spcPts val="0"/>
                        </a:spcBef>
                        <a:spcAft>
                          <a:spcPts val="0"/>
                        </a:spcAft>
                        <a:buClr>
                          <a:srgbClr val="000000"/>
                        </a:buClr>
                        <a:buSzPts val="1000"/>
                        <a:buFont typeface="Arial"/>
                        <a:buNone/>
                      </a:pPr>
                      <a:endParaRPr sz="1200" b="0" i="0" u="none" strike="noStrike" cap="none" dirty="0">
                        <a:latin typeface="Yu Gothic" panose="020B0400000000000000" pitchFamily="34" charset="-128"/>
                        <a:ea typeface="Yu Gothic" panose="020B0400000000000000" pitchFamily="34" charset="-128"/>
                      </a:endParaRPr>
                    </a:p>
                  </a:txBody>
                  <a:tcPr marL="59400" marR="59400" marT="54000" marB="54000" anchor="ctr">
                    <a:lnL w="12700"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marL="0" marR="0" lvl="0" indent="0" algn="ctr" rtl="0">
                        <a:lnSpc>
                          <a:spcPct val="100000"/>
                        </a:lnSpc>
                        <a:spcBef>
                          <a:spcPts val="0"/>
                        </a:spcBef>
                        <a:spcAft>
                          <a:spcPts val="0"/>
                        </a:spcAft>
                        <a:buClr>
                          <a:srgbClr val="000000"/>
                        </a:buClr>
                        <a:buSzPts val="1000"/>
                        <a:buFont typeface="Arial"/>
                        <a:buNone/>
                      </a:pPr>
                      <a:endParaRPr lang="en-US" altLang="ja-JP" sz="1200" b="1" i="0" u="none" strike="noStrike" cap="none" dirty="0">
                        <a:solidFill>
                          <a:schemeClr val="lt1"/>
                        </a:solidFill>
                        <a:latin typeface="Yu Gothic" panose="020B0400000000000000" pitchFamily="34" charset="-128"/>
                        <a:ea typeface="Yu Gothic" panose="020B0400000000000000" pitchFamily="34" charset="-128"/>
                      </a:endParaRPr>
                    </a:p>
                    <a:p>
                      <a:pPr marL="0" marR="0" lvl="0" indent="0" algn="ctr" rtl="0">
                        <a:lnSpc>
                          <a:spcPct val="100000"/>
                        </a:lnSpc>
                        <a:spcBef>
                          <a:spcPts val="0"/>
                        </a:spcBef>
                        <a:spcAft>
                          <a:spcPts val="0"/>
                        </a:spcAft>
                        <a:buClr>
                          <a:srgbClr val="000000"/>
                        </a:buClr>
                        <a:buSzPts val="10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rPr>
                        <a:t>ペルソナA</a:t>
                      </a:r>
                      <a:endParaRPr lang="en-US" altLang="ja-JP" sz="1200" b="1" i="0" u="none" strike="noStrike" cap="none" dirty="0">
                        <a:solidFill>
                          <a:schemeClr val="lt1"/>
                        </a:solidFill>
                        <a:latin typeface="Yu Gothic" panose="020B0400000000000000" pitchFamily="34" charset="-128"/>
                        <a:ea typeface="Yu Gothic" panose="020B0400000000000000" pitchFamily="34" charset="-128"/>
                      </a:endParaRPr>
                    </a:p>
                  </a:txBody>
                  <a:tcPr marL="72000" marR="72000" marT="72000" marB="108000" anchor="ctr">
                    <a:lnR w="12700" cap="flat" cmpd="sng" algn="ctr">
                      <a:solidFill>
                        <a:schemeClr val="bg1"/>
                      </a:solidFill>
                      <a:prstDash val="solid"/>
                      <a:round/>
                      <a:headEnd type="none" w="med" len="med"/>
                      <a:tailEnd type="none" w="med" len="med"/>
                    </a:lnR>
                    <a:solidFill>
                      <a:schemeClr val="tx1"/>
                    </a:solidFill>
                  </a:tcPr>
                </a:tc>
                <a:tc>
                  <a:txBody>
                    <a:bodyPr/>
                    <a:lstStyle/>
                    <a:p>
                      <a:pPr marL="0" marR="0" lvl="0" indent="0" algn="ctr" rtl="0">
                        <a:lnSpc>
                          <a:spcPct val="100000"/>
                        </a:lnSpc>
                        <a:spcBef>
                          <a:spcPts val="0"/>
                        </a:spcBef>
                        <a:spcAft>
                          <a:spcPts val="0"/>
                        </a:spcAft>
                        <a:buClr>
                          <a:srgbClr val="000000"/>
                        </a:buClr>
                        <a:buSzPts val="1000"/>
                        <a:buFont typeface="Arial"/>
                        <a:buNone/>
                      </a:pPr>
                      <a:endParaRPr lang="en-US" altLang="ja-JP" sz="1200" b="1" i="0" u="none" strike="noStrike" cap="none" dirty="0">
                        <a:solidFill>
                          <a:schemeClr val="lt1"/>
                        </a:solidFill>
                        <a:latin typeface="Yu Gothic" panose="020B0400000000000000" pitchFamily="34" charset="-128"/>
                        <a:ea typeface="Yu Gothic" panose="020B0400000000000000" pitchFamily="34" charset="-128"/>
                      </a:endParaRPr>
                    </a:p>
                    <a:p>
                      <a:pPr marL="0" marR="0" lvl="0" indent="0" algn="ctr" rtl="0">
                        <a:lnSpc>
                          <a:spcPct val="100000"/>
                        </a:lnSpc>
                        <a:spcBef>
                          <a:spcPts val="0"/>
                        </a:spcBef>
                        <a:spcAft>
                          <a:spcPts val="0"/>
                        </a:spcAft>
                        <a:buClr>
                          <a:srgbClr val="000000"/>
                        </a:buClr>
                        <a:buSzPts val="10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rPr>
                        <a:t>ペルソナ</a:t>
                      </a:r>
                      <a:r>
                        <a:rPr lang="ja-JP" sz="1200" b="1" i="0" u="none" strike="noStrike" cap="none" dirty="0">
                          <a:solidFill>
                            <a:schemeClr val="lt1"/>
                          </a:solidFill>
                          <a:latin typeface="Yu Gothic" panose="020B0400000000000000" pitchFamily="34" charset="-128"/>
                          <a:ea typeface="Yu Gothic" panose="020B0400000000000000" pitchFamily="34" charset="-128"/>
                        </a:rPr>
                        <a:t>B</a:t>
                      </a:r>
                      <a:endParaRPr sz="1200" b="1" i="0" u="none" strike="noStrike" cap="none" dirty="0">
                        <a:latin typeface="Yu Gothic" panose="020B0400000000000000" pitchFamily="34" charset="-128"/>
                        <a:ea typeface="Yu Gothic" panose="020B0400000000000000" pitchFamily="34" charset="-128"/>
                      </a:endParaRPr>
                    </a:p>
                  </a:txBody>
                  <a:tcPr marL="72000" marR="72000" marT="72000" marB="10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tx1"/>
                    </a:solidFill>
                  </a:tcPr>
                </a:tc>
                <a:tc>
                  <a:txBody>
                    <a:bodyPr/>
                    <a:lstStyle/>
                    <a:p>
                      <a:pPr marL="0" marR="0" lvl="0" indent="0" algn="ctr" rtl="0">
                        <a:lnSpc>
                          <a:spcPct val="100000"/>
                        </a:lnSpc>
                        <a:spcBef>
                          <a:spcPts val="0"/>
                        </a:spcBef>
                        <a:spcAft>
                          <a:spcPts val="0"/>
                        </a:spcAft>
                        <a:buClr>
                          <a:srgbClr val="000000"/>
                        </a:buClr>
                        <a:buSzPts val="1000"/>
                        <a:buFont typeface="Arial"/>
                        <a:buNone/>
                      </a:pPr>
                      <a:endParaRPr lang="en-US" altLang="ja-JP" sz="1200" b="1" i="0" u="none" strike="noStrike" cap="none" dirty="0">
                        <a:solidFill>
                          <a:schemeClr val="lt1"/>
                        </a:solidFill>
                        <a:latin typeface="Yu Gothic" panose="020B0400000000000000" pitchFamily="34" charset="-128"/>
                        <a:ea typeface="Yu Gothic" panose="020B0400000000000000" pitchFamily="34" charset="-128"/>
                      </a:endParaRPr>
                    </a:p>
                    <a:p>
                      <a:pPr marL="0" marR="0" lvl="0" indent="0" algn="ctr" rtl="0">
                        <a:lnSpc>
                          <a:spcPct val="100000"/>
                        </a:lnSpc>
                        <a:spcBef>
                          <a:spcPts val="0"/>
                        </a:spcBef>
                        <a:spcAft>
                          <a:spcPts val="0"/>
                        </a:spcAft>
                        <a:buClr>
                          <a:srgbClr val="000000"/>
                        </a:buClr>
                        <a:buSzPts val="10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rPr>
                        <a:t>ペルソナ</a:t>
                      </a:r>
                      <a:r>
                        <a:rPr lang="ja-JP" sz="1200" b="1" i="0" u="none" strike="noStrike" cap="none" dirty="0">
                          <a:solidFill>
                            <a:schemeClr val="lt1"/>
                          </a:solidFill>
                          <a:latin typeface="Yu Gothic" panose="020B0400000000000000" pitchFamily="34" charset="-128"/>
                          <a:ea typeface="Yu Gothic" panose="020B0400000000000000" pitchFamily="34" charset="-128"/>
                        </a:rPr>
                        <a:t>C</a:t>
                      </a:r>
                      <a:endParaRPr sz="1200" b="1" i="0" u="none" strike="noStrike" cap="none" dirty="0">
                        <a:solidFill>
                          <a:schemeClr val="lt1"/>
                        </a:solidFill>
                        <a:latin typeface="Yu Gothic" panose="020B0400000000000000" pitchFamily="34" charset="-128"/>
                        <a:ea typeface="Yu Gothic" panose="020B0400000000000000" pitchFamily="34" charset="-128"/>
                      </a:endParaRPr>
                    </a:p>
                  </a:txBody>
                  <a:tcPr marL="72000" marR="72000" marT="72000" marB="108000"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10000"/>
                  </a:ext>
                </a:extLst>
              </a:tr>
              <a:tr h="476018">
                <a:tc>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dirty="0">
                          <a:solidFill>
                            <a:srgbClr val="1B224C"/>
                          </a:solidFill>
                          <a:latin typeface="Yu Gothic" panose="020B0400000000000000" pitchFamily="34" charset="-128"/>
                          <a:ea typeface="Yu Gothic" panose="020B0400000000000000" pitchFamily="34" charset="-128"/>
                        </a:rPr>
                        <a:t>優先度</a:t>
                      </a:r>
                      <a:endParaRPr sz="1200" b="1" i="0" u="none" strike="noStrike" cap="none" dirty="0">
                        <a:solidFill>
                          <a:srgbClr val="1B224C"/>
                        </a:solidFill>
                        <a:latin typeface="Yu Gothic" panose="020B0400000000000000" pitchFamily="34" charset="-128"/>
                        <a:ea typeface="Yu Gothic" panose="020B0400000000000000" pitchFamily="34" charset="-128"/>
                      </a:endParaRPr>
                    </a:p>
                  </a:txBody>
                  <a:tcPr marL="59400" marR="59400" marT="54000" marB="54000" anchor="ctr">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高</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MS PGothic"/>
                        </a:rPr>
                        <a:t>中</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dirty="0">
                          <a:solidFill>
                            <a:schemeClr val="tx1"/>
                          </a:solidFill>
                          <a:latin typeface="Yu Gothic" panose="020B0400000000000000" pitchFamily="34" charset="-128"/>
                          <a:ea typeface="Yu Gothic" panose="020B0400000000000000" pitchFamily="34" charset="-128"/>
                        </a:rPr>
                        <a:t>中</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40634346"/>
                  </a:ext>
                </a:extLst>
              </a:tr>
              <a:tr h="476018">
                <a:tc>
                  <a:txBody>
                    <a:bodyPr/>
                    <a:lstStyle/>
                    <a:p>
                      <a:pPr marL="0" marR="0" lvl="0" indent="0" algn="ctr" rtl="0">
                        <a:lnSpc>
                          <a:spcPct val="100000"/>
                        </a:lnSpc>
                        <a:spcBef>
                          <a:spcPts val="0"/>
                        </a:spcBef>
                        <a:spcAft>
                          <a:spcPts val="0"/>
                        </a:spcAft>
                        <a:buClr>
                          <a:srgbClr val="000000"/>
                        </a:buClr>
                        <a:buSzPts val="1000"/>
                        <a:buFont typeface="Arial"/>
                        <a:buNone/>
                      </a:pPr>
                      <a:r>
                        <a:rPr lang="ja-JP" sz="1200" b="1" i="0" u="none" strike="noStrike" cap="none" dirty="0">
                          <a:solidFill>
                            <a:srgbClr val="1B224C"/>
                          </a:solidFill>
                          <a:latin typeface="Yu Gothic" panose="020B0400000000000000" pitchFamily="34" charset="-128"/>
                          <a:ea typeface="Yu Gothic" panose="020B0400000000000000" pitchFamily="34" charset="-128"/>
                        </a:rPr>
                        <a:t>部署／役職</a:t>
                      </a:r>
                      <a:endParaRPr sz="1200" b="1" i="0" u="none" strike="noStrike" cap="none" dirty="0">
                        <a:solidFill>
                          <a:srgbClr val="1B224C"/>
                        </a:solidFill>
                        <a:latin typeface="Yu Gothic" panose="020B0400000000000000" pitchFamily="34" charset="-128"/>
                        <a:ea typeface="Yu Gothic" panose="020B0400000000000000" pitchFamily="34" charset="-128"/>
                      </a:endParaRPr>
                    </a:p>
                  </a:txBody>
                  <a:tcPr marL="59400" marR="59400" marT="54000" marB="54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MS PGothic"/>
                        </a:rPr>
                        <a:t>○○部／部長</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○○部／責任者</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rPr>
                        <a:t>○○部／マネージャー</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76018">
                <a:tc>
                  <a:txBody>
                    <a:bodyPr/>
                    <a:lstStyle/>
                    <a:p>
                      <a:pPr marL="0" marR="0" lvl="0" indent="0" algn="ctr" rtl="0">
                        <a:lnSpc>
                          <a:spcPct val="100000"/>
                        </a:lnSpc>
                        <a:spcBef>
                          <a:spcPts val="0"/>
                        </a:spcBef>
                        <a:spcAft>
                          <a:spcPts val="0"/>
                        </a:spcAft>
                        <a:buClr>
                          <a:srgbClr val="000000"/>
                        </a:buClr>
                        <a:buSzPts val="1000"/>
                        <a:buFont typeface="Arial"/>
                        <a:buNone/>
                      </a:pPr>
                      <a:r>
                        <a:rPr lang="ja-JP" sz="1200" b="1" i="0" u="none" strike="noStrike" cap="none" dirty="0">
                          <a:solidFill>
                            <a:srgbClr val="1B224C"/>
                          </a:solidFill>
                          <a:latin typeface="Yu Gothic" panose="020B0400000000000000" pitchFamily="34" charset="-128"/>
                          <a:ea typeface="Yu Gothic" panose="020B0400000000000000" pitchFamily="34" charset="-128"/>
                        </a:rPr>
                        <a:t>従業員規模</a:t>
                      </a:r>
                      <a:endParaRPr sz="1200" b="1" i="0" u="none" strike="noStrike" cap="none" dirty="0">
                        <a:solidFill>
                          <a:srgbClr val="1B224C"/>
                        </a:solidFill>
                        <a:latin typeface="Yu Gothic" panose="020B0400000000000000" pitchFamily="34" charset="-128"/>
                        <a:ea typeface="Yu Gothic" panose="020B0400000000000000" pitchFamily="34" charset="-128"/>
                      </a:endParaRPr>
                    </a:p>
                  </a:txBody>
                  <a:tcPr marL="59400" marR="59400" marT="54000" marB="54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en-US" altLang="ja-JP" sz="1000" b="0" i="0" u="none" strike="noStrike" cap="none" dirty="0">
                          <a:solidFill>
                            <a:schemeClr val="tx1"/>
                          </a:solidFill>
                          <a:latin typeface="Yu Gothic" panose="020B0400000000000000" pitchFamily="34" charset="-128"/>
                          <a:ea typeface="Yu Gothic" panose="020B0400000000000000" pitchFamily="34" charset="-128"/>
                        </a:rPr>
                        <a:t>0,000</a:t>
                      </a:r>
                      <a:r>
                        <a:rPr lang="ja-JP" altLang="en-US" sz="1000" b="0" i="0" u="none" strike="noStrike" cap="none" dirty="0">
                          <a:solidFill>
                            <a:schemeClr val="tx1"/>
                          </a:solidFill>
                          <a:latin typeface="Yu Gothic" panose="020B0400000000000000" pitchFamily="34" charset="-128"/>
                          <a:ea typeface="Yu Gothic" panose="020B0400000000000000" pitchFamily="34" charset="-128"/>
                        </a:rPr>
                        <a:t>名</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indent="0" algn="ctr">
                        <a:spcAft>
                          <a:spcPts val="400"/>
                        </a:spcAft>
                        <a:buFont typeface="Arial" panose="020B0604020202020204" pitchFamily="34" charset="0"/>
                        <a:buNone/>
                      </a:pPr>
                      <a:r>
                        <a:rPr lang="en-US" altLang="ja-JP" sz="1000" b="0" i="0" dirty="0">
                          <a:solidFill>
                            <a:schemeClr val="tx1"/>
                          </a:solidFill>
                          <a:latin typeface="Yu Gothic" panose="020B0400000000000000" pitchFamily="34" charset="-128"/>
                          <a:ea typeface="Yu Gothic" panose="020B0400000000000000" pitchFamily="34" charset="-128"/>
                        </a:rPr>
                        <a:t>000</a:t>
                      </a:r>
                      <a:r>
                        <a:rPr lang="ja-JP" altLang="en-US" sz="1000" b="0" i="0">
                          <a:solidFill>
                            <a:schemeClr val="tx1"/>
                          </a:solidFill>
                          <a:latin typeface="Yu Gothic" panose="020B0400000000000000" pitchFamily="34" charset="-128"/>
                          <a:ea typeface="Yu Gothic" panose="020B0400000000000000" pitchFamily="34" charset="-128"/>
                        </a:rPr>
                        <a:t>名</a:t>
                      </a:r>
                      <a:endParaRPr lang="ja-JP" sz="1000" b="0" i="0"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en-US"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00名</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586232">
                <a:tc>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200" b="1" i="0" u="none" strike="noStrike" cap="none" dirty="0">
                          <a:solidFill>
                            <a:srgbClr val="1B224C"/>
                          </a:solidFill>
                          <a:latin typeface="Yu Gothic" panose="020B0400000000000000" pitchFamily="34" charset="-128"/>
                          <a:ea typeface="Yu Gothic" panose="020B0400000000000000" pitchFamily="34" charset="-128"/>
                        </a:rPr>
                        <a:t>抱えている</a:t>
                      </a:r>
                      <a:r>
                        <a:rPr lang="ja-JP" sz="1200" b="1" i="0" u="none" strike="noStrike" cap="none" dirty="0">
                          <a:solidFill>
                            <a:srgbClr val="1B224C"/>
                          </a:solidFill>
                          <a:latin typeface="Yu Gothic" panose="020B0400000000000000" pitchFamily="34" charset="-128"/>
                          <a:ea typeface="Yu Gothic" panose="020B0400000000000000" pitchFamily="34" charset="-128"/>
                        </a:rPr>
                        <a:t>課題</a:t>
                      </a:r>
                      <a:endParaRPr sz="1200" b="1" i="0" u="none" strike="noStrike" cap="none" dirty="0">
                        <a:solidFill>
                          <a:srgbClr val="1B224C"/>
                        </a:solidFill>
                        <a:latin typeface="Yu Gothic" panose="020B0400000000000000" pitchFamily="34" charset="-128"/>
                        <a:ea typeface="Yu Gothic" panose="020B0400000000000000" pitchFamily="34" charset="-128"/>
                      </a:endParaRPr>
                    </a:p>
                  </a:txBody>
                  <a:tcPr marL="59400" marR="59400" marT="54000" marB="54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をしなければならない</a:t>
                      </a: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が、</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altLang="en-US" sz="1000" b="0" i="0" u="none" strike="noStrike" cap="none" dirty="0">
                          <a:solidFill>
                            <a:schemeClr val="tx1"/>
                          </a:solidFill>
                          <a:latin typeface="Yu Gothic" panose="020B0400000000000000" pitchFamily="34" charset="-128"/>
                          <a:ea typeface="Yu Gothic" panose="020B0400000000000000" pitchFamily="34" charset="-128"/>
                          <a:sym typeface="Arial"/>
                        </a:rPr>
                        <a:t>の取り組み方がわからない</a:t>
                      </a:r>
                      <a:endParaRPr sz="10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○○の作業が大変で、</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○○のリソースが不足している</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○○担当者が兼務で忙しく、</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○○ができていない</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88783">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rgbClr val="1B224C"/>
                          </a:solidFill>
                          <a:latin typeface="Yu Gothic" panose="020B0400000000000000" pitchFamily="34" charset="-128"/>
                          <a:ea typeface="Yu Gothic" panose="020B0400000000000000" pitchFamily="34" charset="-128"/>
                          <a:sym typeface="MS PGothic"/>
                        </a:rPr>
                        <a:t>実現したいこと</a:t>
                      </a:r>
                      <a:endParaRPr sz="1200" b="1"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txBody>
                  <a:tcPr marL="59400" marR="59400" marT="54000" marB="54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sym typeface="Arial"/>
                        </a:rPr>
                        <a:t>〇〇数</a:t>
                      </a:r>
                      <a:r>
                        <a:rPr lang="ja-JP" altLang="en-US" sz="1000" b="0" i="0" u="none" strike="noStrike" cap="none">
                          <a:solidFill>
                            <a:schemeClr val="tx1"/>
                          </a:solidFill>
                          <a:latin typeface="Yu Gothic" panose="020B0400000000000000" pitchFamily="34" charset="-128"/>
                          <a:ea typeface="Yu Gothic" panose="020B0400000000000000" pitchFamily="34" charset="-128"/>
                        </a:rPr>
                        <a:t>を伸ばしたい</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rPr>
                        <a:t>○○コストを削減したい</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○○を平準化したい</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09561971"/>
                  </a:ext>
                </a:extLst>
              </a:tr>
              <a:tr h="586232">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rgbClr val="1B224C"/>
                          </a:solidFill>
                          <a:latin typeface="Yu Gothic" panose="020B0400000000000000" pitchFamily="34" charset="-128"/>
                          <a:ea typeface="Yu Gothic" panose="020B0400000000000000" pitchFamily="34" charset="-128"/>
                          <a:sym typeface="MS PGothic"/>
                        </a:rPr>
                        <a:t>課題</a:t>
                      </a:r>
                      <a:r>
                        <a:rPr lang="ja-JP" sz="1200" b="1" i="0" u="none" strike="noStrike" cap="none">
                          <a:solidFill>
                            <a:srgbClr val="1B224C"/>
                          </a:solidFill>
                          <a:latin typeface="Yu Gothic" panose="020B0400000000000000" pitchFamily="34" charset="-128"/>
                          <a:ea typeface="Yu Gothic" panose="020B0400000000000000" pitchFamily="34" charset="-128"/>
                          <a:sym typeface="MS PGothic"/>
                        </a:rPr>
                        <a:t>顕在化の</a:t>
                      </a:r>
                      <a:br>
                        <a:rPr lang="en-US" altLang="ja-JP" sz="1200" b="1" i="0" u="none" strike="noStrike" cap="none" dirty="0">
                          <a:solidFill>
                            <a:srgbClr val="1B224C"/>
                          </a:solidFill>
                          <a:latin typeface="Yu Gothic" panose="020B0400000000000000" pitchFamily="34" charset="-128"/>
                          <a:ea typeface="Yu Gothic" panose="020B0400000000000000" pitchFamily="34" charset="-128"/>
                          <a:sym typeface="MS PGothic"/>
                        </a:rPr>
                      </a:br>
                      <a:r>
                        <a:rPr lang="ja-JP" sz="1200" b="1" i="0" u="none" strike="noStrike" cap="none">
                          <a:solidFill>
                            <a:srgbClr val="1B224C"/>
                          </a:solidFill>
                          <a:latin typeface="Yu Gothic" panose="020B0400000000000000" pitchFamily="34" charset="-128"/>
                          <a:ea typeface="Yu Gothic" panose="020B0400000000000000" pitchFamily="34" charset="-128"/>
                          <a:sym typeface="MS PGothic"/>
                        </a:rPr>
                        <a:t>きっかけ</a:t>
                      </a:r>
                      <a:endParaRPr sz="1200" b="1"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txBody>
                  <a:tcPr marL="59400" marR="59400" marT="54000" marB="54000" anchor="ctr">
                    <a:lnT w="12700" cap="flat" cmpd="sng" algn="ctr">
                      <a:solidFill>
                        <a:schemeClr val="tx1"/>
                      </a:solidFill>
                      <a:prstDash val="sysDot"/>
                      <a:round/>
                      <a:headEnd type="none" w="med" len="med"/>
                      <a:tailEnd type="none" w="med" len="med"/>
                    </a:lnT>
                    <a:solidFill>
                      <a:schemeClr val="bg1">
                        <a:lumMod val="95000"/>
                      </a:schemeClr>
                    </a:solidFill>
                  </a:tcPr>
                </a:tc>
                <a:tc>
                  <a:txBody>
                    <a:bodyPr/>
                    <a:lstStyle/>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dirty="0">
                          <a:solidFill>
                            <a:schemeClr val="tx1"/>
                          </a:solidFill>
                          <a:latin typeface="Yu Gothic" panose="020B0400000000000000" pitchFamily="34" charset="-128"/>
                          <a:ea typeface="Yu Gothic" panose="020B0400000000000000" pitchFamily="34" charset="-128"/>
                        </a:rPr>
                        <a:t>中期経営計画で〇〇が</a:t>
                      </a:r>
                      <a:r>
                        <a:rPr lang="ja-JP" altLang="en-US" sz="1000" b="0" i="0" u="none" strike="noStrike" cap="none">
                          <a:solidFill>
                            <a:schemeClr val="tx1"/>
                          </a:solidFill>
                          <a:latin typeface="Yu Gothic" panose="020B0400000000000000" pitchFamily="34" charset="-128"/>
                          <a:ea typeface="Yu Gothic" panose="020B0400000000000000" pitchFamily="34" charset="-128"/>
                        </a:rPr>
                        <a:t>掲げられ、</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ctr" rtl="0">
                        <a:lnSpc>
                          <a:spcPct val="100000"/>
                        </a:lnSpc>
                        <a:spcBef>
                          <a:spcPts val="0"/>
                        </a:spcBef>
                        <a:spcAft>
                          <a:spcPts val="400"/>
                        </a:spcAft>
                        <a:buClr>
                          <a:schemeClr val="dk1"/>
                        </a:buClr>
                        <a:buSzPts val="1100"/>
                        <a:buFont typeface="Arial" panose="020B0604020202020204" pitchFamily="34" charset="0"/>
                        <a:buNone/>
                      </a:pPr>
                      <a:r>
                        <a:rPr lang="ja-JP" altLang="en-US" sz="1000" b="0" i="0" u="none" strike="noStrike" cap="none">
                          <a:solidFill>
                            <a:schemeClr val="tx1"/>
                          </a:solidFill>
                          <a:latin typeface="Yu Gothic" panose="020B0400000000000000" pitchFamily="34" charset="-128"/>
                          <a:ea typeface="Yu Gothic" panose="020B0400000000000000" pitchFamily="34" charset="-128"/>
                        </a:rPr>
                        <a:t>自部門</a:t>
                      </a:r>
                      <a:r>
                        <a:rPr lang="ja-JP" altLang="en-US" sz="1000" b="0" i="0" u="none" strike="noStrike" cap="none" dirty="0">
                          <a:solidFill>
                            <a:schemeClr val="tx1"/>
                          </a:solidFill>
                          <a:latin typeface="Yu Gothic" panose="020B0400000000000000" pitchFamily="34" charset="-128"/>
                          <a:ea typeface="Yu Gothic" panose="020B0400000000000000" pitchFamily="34" charset="-128"/>
                        </a:rPr>
                        <a:t>での〇〇の実現が</a:t>
                      </a:r>
                      <a:r>
                        <a:rPr lang="ja-JP" altLang="en-US" sz="1000" b="0" i="0" u="none" strike="noStrike" cap="none">
                          <a:solidFill>
                            <a:schemeClr val="tx1"/>
                          </a:solidFill>
                          <a:latin typeface="Yu Gothic" panose="020B0400000000000000" pitchFamily="34" charset="-128"/>
                          <a:ea typeface="Yu Gothic" panose="020B0400000000000000" pitchFamily="34" charset="-128"/>
                        </a:rPr>
                        <a:t>急務になった</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rPr>
                        <a:t>○○が原因で事故が多発し、</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rPr>
                        <a:t>○○の改善が急務になった</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tcPr>
                </a:tc>
                <a:tc>
                  <a:txBody>
                    <a:bodyPr/>
                    <a:lstStyle/>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○○部門に○○を採用したが</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0" marR="0" lvl="0" indent="0" algn="ctr" rtl="0">
                        <a:lnSpc>
                          <a:spcPct val="100000"/>
                        </a:lnSpc>
                        <a:spcBef>
                          <a:spcPts val="0"/>
                        </a:spcBef>
                        <a:spcAft>
                          <a:spcPts val="400"/>
                        </a:spcAft>
                        <a:buClr>
                          <a:schemeClr val="dk1"/>
                        </a:buClr>
                        <a:buSzPts val="1100"/>
                        <a:buFont typeface="Arial"/>
                        <a:buNone/>
                      </a:pPr>
                      <a:r>
                        <a:rPr lang="ja-JP" altLang="en-US" sz="10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成果が伸びていない</a:t>
                      </a:r>
                      <a:endParaRPr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5" name="円/楕円 4">
            <a:extLst>
              <a:ext uri="{FF2B5EF4-FFF2-40B4-BE49-F238E27FC236}">
                <a16:creationId xmlns:a16="http://schemas.microsoft.com/office/drawing/2014/main" id="{943FC600-121D-724D-8CDC-A7EE55F5ADE8}"/>
              </a:ext>
            </a:extLst>
          </p:cNvPr>
          <p:cNvSpPr/>
          <p:nvPr/>
        </p:nvSpPr>
        <p:spPr>
          <a:xfrm>
            <a:off x="3301999" y="1803677"/>
            <a:ext cx="736600" cy="736600"/>
          </a:xfrm>
          <a:prstGeom prst="ellipse">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6" name="円/楕円 5">
            <a:extLst>
              <a:ext uri="{FF2B5EF4-FFF2-40B4-BE49-F238E27FC236}">
                <a16:creationId xmlns:a16="http://schemas.microsoft.com/office/drawing/2014/main" id="{BC588BE2-4B1B-4D43-BBBE-59139A0EE396}"/>
              </a:ext>
            </a:extLst>
          </p:cNvPr>
          <p:cNvSpPr/>
          <p:nvPr/>
        </p:nvSpPr>
        <p:spPr>
          <a:xfrm>
            <a:off x="5740399" y="1803677"/>
            <a:ext cx="736600" cy="736600"/>
          </a:xfrm>
          <a:prstGeom prst="ellipse">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sp>
        <p:nvSpPr>
          <p:cNvPr id="7" name="円/楕円 6">
            <a:extLst>
              <a:ext uri="{FF2B5EF4-FFF2-40B4-BE49-F238E27FC236}">
                <a16:creationId xmlns:a16="http://schemas.microsoft.com/office/drawing/2014/main" id="{DA1D6755-71F5-DB49-BA5F-11C79AB76DCD}"/>
              </a:ext>
            </a:extLst>
          </p:cNvPr>
          <p:cNvSpPr/>
          <p:nvPr/>
        </p:nvSpPr>
        <p:spPr>
          <a:xfrm>
            <a:off x="7984066" y="1803677"/>
            <a:ext cx="736600" cy="736600"/>
          </a:xfrm>
          <a:prstGeom prst="ellipse">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pic>
        <p:nvPicPr>
          <p:cNvPr id="9" name="グラフィックス 8" descr="オフィス ワーカー (女性) 枠線">
            <a:extLst>
              <a:ext uri="{FF2B5EF4-FFF2-40B4-BE49-F238E27FC236}">
                <a16:creationId xmlns:a16="http://schemas.microsoft.com/office/drawing/2014/main" id="{5F93DCC6-5D72-CF40-A7B9-44032A210323}"/>
              </a:ext>
            </a:extLst>
          </p:cNvPr>
          <p:cNvPicPr>
            <a:picLocks noChangeAspect="1"/>
          </p:cNvPicPr>
          <p:nvPr/>
        </p:nvPicPr>
        <p:blipFill rotWithShape="1">
          <a:blip r:embed="rId3" cstate="hqprint">
            <a:extLst>
              <a:ext uri="{28A0092B-C50C-407E-A947-70E740481C1C}">
                <a14:useLocalDpi xmlns:a14="http://schemas.microsoft.com/office/drawing/2010/main"/>
              </a:ext>
              <a:ext uri="{96DAC541-7B7A-43D3-8B79-37D633B846F1}">
                <asvg:svgBlip xmlns:asvg="http://schemas.microsoft.com/office/drawing/2016/SVG/main" r:embed="rId4"/>
              </a:ext>
            </a:extLst>
          </a:blip>
          <a:srcRect b="21194"/>
          <a:stretch/>
        </p:blipFill>
        <p:spPr>
          <a:xfrm>
            <a:off x="5856699" y="1932678"/>
            <a:ext cx="503999" cy="397176"/>
          </a:xfrm>
          <a:prstGeom prst="rect">
            <a:avLst/>
          </a:prstGeom>
        </p:spPr>
      </p:pic>
      <p:pic>
        <p:nvPicPr>
          <p:cNvPr id="11" name="グラフィックス 10" descr="オフィス ワーカー (男性) 枠線">
            <a:extLst>
              <a:ext uri="{FF2B5EF4-FFF2-40B4-BE49-F238E27FC236}">
                <a16:creationId xmlns:a16="http://schemas.microsoft.com/office/drawing/2014/main" id="{A0E5D4AE-3054-1E4E-8D89-CEE23D3AC6E9}"/>
              </a:ext>
            </a:extLst>
          </p:cNvPr>
          <p:cNvPicPr>
            <a:picLocks noChangeAspect="1"/>
          </p:cNvPicPr>
          <p:nvPr/>
        </p:nvPicPr>
        <p:blipFill rotWithShape="1">
          <a:blip r:embed="rId5" cstate="hqprint">
            <a:extLst>
              <a:ext uri="{28A0092B-C50C-407E-A947-70E740481C1C}">
                <a14:useLocalDpi xmlns:a14="http://schemas.microsoft.com/office/drawing/2010/main"/>
              </a:ext>
              <a:ext uri="{96DAC541-7B7A-43D3-8B79-37D633B846F1}">
                <asvg:svgBlip xmlns:asvg="http://schemas.microsoft.com/office/drawing/2016/SVG/main" r:embed="rId6"/>
              </a:ext>
            </a:extLst>
          </a:blip>
          <a:srcRect t="-1845" b="15360"/>
          <a:stretch/>
        </p:blipFill>
        <p:spPr>
          <a:xfrm>
            <a:off x="3418299" y="1910688"/>
            <a:ext cx="503999" cy="435871"/>
          </a:xfrm>
          <a:prstGeom prst="rect">
            <a:avLst/>
          </a:prstGeom>
        </p:spPr>
      </p:pic>
      <p:pic>
        <p:nvPicPr>
          <p:cNvPr id="14" name="グラフィックス 13" descr="オフィス ワーカー (男性) 枠線">
            <a:extLst>
              <a:ext uri="{FF2B5EF4-FFF2-40B4-BE49-F238E27FC236}">
                <a16:creationId xmlns:a16="http://schemas.microsoft.com/office/drawing/2014/main" id="{02653582-5F1C-9F47-BC9F-7B3C231FBB0F}"/>
              </a:ext>
            </a:extLst>
          </p:cNvPr>
          <p:cNvPicPr>
            <a:picLocks noChangeAspect="1"/>
          </p:cNvPicPr>
          <p:nvPr/>
        </p:nvPicPr>
        <p:blipFill rotWithShape="1">
          <a:blip r:embed="rId5" cstate="hqprint">
            <a:extLst>
              <a:ext uri="{28A0092B-C50C-407E-A947-70E740481C1C}">
                <a14:useLocalDpi xmlns:a14="http://schemas.microsoft.com/office/drawing/2010/main"/>
              </a:ext>
              <a:ext uri="{96DAC541-7B7A-43D3-8B79-37D633B846F1}">
                <asvg:svgBlip xmlns:asvg="http://schemas.microsoft.com/office/drawing/2016/SVG/main" r:embed="rId6"/>
              </a:ext>
            </a:extLst>
          </a:blip>
          <a:srcRect t="-1845" b="15360"/>
          <a:stretch/>
        </p:blipFill>
        <p:spPr>
          <a:xfrm>
            <a:off x="8100366" y="1912116"/>
            <a:ext cx="503999" cy="435871"/>
          </a:xfrm>
          <a:prstGeom prst="rect">
            <a:avLst/>
          </a:prstGeom>
        </p:spPr>
      </p:pic>
    </p:spTree>
    <p:extLst>
      <p:ext uri="{BB962C8B-B14F-4D97-AF65-F5344CB8AC3E}">
        <p14:creationId xmlns:p14="http://schemas.microsoft.com/office/powerpoint/2010/main" val="39792553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C33F064-4883-6F44-A540-E0774A365BB0}"/>
              </a:ext>
            </a:extLst>
          </p:cNvPr>
          <p:cNvSpPr>
            <a:spLocks noGrp="1"/>
          </p:cNvSpPr>
          <p:nvPr>
            <p:ph type="title"/>
          </p:nvPr>
        </p:nvSpPr>
        <p:spPr>
          <a:xfrm>
            <a:off x="459560" y="240475"/>
            <a:ext cx="9000000" cy="396000"/>
          </a:xfrm>
        </p:spPr>
        <p:txBody>
          <a:bodyPr/>
          <a:lstStyle/>
          <a:p>
            <a:r>
              <a:rPr lang="ja-JP" altLang="en-US"/>
              <a:t>ペルソナ</a:t>
            </a:r>
            <a:r>
              <a:rPr lang="en-US" altLang="ja-JP" dirty="0"/>
              <a:t>A</a:t>
            </a:r>
            <a:r>
              <a:rPr lang="ja-JP" altLang="en-US"/>
              <a:t>の具体的なイメージ</a:t>
            </a:r>
          </a:p>
        </p:txBody>
      </p:sp>
      <p:sp>
        <p:nvSpPr>
          <p:cNvPr id="6" name="スライド番号プレースホルダー 5">
            <a:extLst>
              <a:ext uri="{FF2B5EF4-FFF2-40B4-BE49-F238E27FC236}">
                <a16:creationId xmlns:a16="http://schemas.microsoft.com/office/drawing/2014/main" id="{F80F64F2-06A7-C448-9686-B96218698106}"/>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31</a:t>
            </a:fld>
            <a:endParaRPr lang="ja-JP" altLang="en-US"/>
          </a:p>
        </p:txBody>
      </p:sp>
      <p:graphicFrame>
        <p:nvGraphicFramePr>
          <p:cNvPr id="12" name="Google Shape;428;p18">
            <a:extLst>
              <a:ext uri="{FF2B5EF4-FFF2-40B4-BE49-F238E27FC236}">
                <a16:creationId xmlns:a16="http://schemas.microsoft.com/office/drawing/2014/main" id="{794FD13D-9C57-5F47-B45A-2B69D4B551C9}"/>
              </a:ext>
            </a:extLst>
          </p:cNvPr>
          <p:cNvGraphicFramePr/>
          <p:nvPr>
            <p:extLst>
              <p:ext uri="{D42A27DB-BD31-4B8C-83A1-F6EECF244321}">
                <p14:modId xmlns:p14="http://schemas.microsoft.com/office/powerpoint/2010/main" val="2996705165"/>
              </p:ext>
            </p:extLst>
          </p:nvPr>
        </p:nvGraphicFramePr>
        <p:xfrm>
          <a:off x="459560" y="2211049"/>
          <a:ext cx="9000000" cy="3949910"/>
        </p:xfrm>
        <a:graphic>
          <a:graphicData uri="http://schemas.openxmlformats.org/drawingml/2006/table">
            <a:tbl>
              <a:tblPr firstRow="1" bandRow="1">
                <a:tableStyleId>{10EEBCD8-6422-4BFB-AE83-410F8BD1FC84}</a:tableStyleId>
              </a:tblPr>
              <a:tblGrid>
                <a:gridCol w="1826440">
                  <a:extLst>
                    <a:ext uri="{9D8B030D-6E8A-4147-A177-3AD203B41FA5}">
                      <a16:colId xmlns:a16="http://schemas.microsoft.com/office/drawing/2014/main" val="20000"/>
                    </a:ext>
                  </a:extLst>
                </a:gridCol>
                <a:gridCol w="7173560">
                  <a:extLst>
                    <a:ext uri="{9D8B030D-6E8A-4147-A177-3AD203B41FA5}">
                      <a16:colId xmlns:a16="http://schemas.microsoft.com/office/drawing/2014/main" val="20001"/>
                    </a:ext>
                  </a:extLst>
                </a:gridCol>
              </a:tblGrid>
              <a:tr h="724314">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ミッション</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中期</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経営計画に沿った人員数の拡大（採用数の増加と離職率の抑制）</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働き方</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改革の実現による生産性向上</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高い</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人材の流動性に対応できる教育体制の強化</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724314">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業務内容</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人事</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戦略の策定</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戦略</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推進に必要な施策の全体管理</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経営</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に対する進捗報告、予算策定</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724314">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抱えている課題</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経営</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から採用コストの圧縮を指示されているが、実現できる見通しがない</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社員数</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が急増しており、採用、育成、離職の状況が把握しきれなくなってきた</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自社</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の人事しか経験がなく、これまでのやり方が正しいか不安がある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526327">
                <a:tc>
                  <a:txBody>
                    <a:bodyPr/>
                    <a:lstStyle/>
                    <a:p>
                      <a:pPr marL="0" marR="0" lvl="0" indent="0" algn="ctr" rtl="0">
                        <a:lnSpc>
                          <a:spcPct val="100000"/>
                        </a:lnSpc>
                        <a:spcBef>
                          <a:spcPts val="0"/>
                        </a:spcBef>
                        <a:spcAft>
                          <a:spcPts val="0"/>
                        </a:spcAft>
                        <a:buClr>
                          <a:srgbClr val="000000"/>
                        </a:buClr>
                        <a:buSzPts val="1200"/>
                        <a:buFont typeface="Arial"/>
                        <a:buNone/>
                      </a:pP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DX</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に関する悩み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rgbClr val="1B224C"/>
                          </a:solidFill>
                          <a:latin typeface="Yu Gothic" panose="020B0400000000000000" pitchFamily="34" charset="-128"/>
                          <a:ea typeface="Yu Gothic" panose="020B0400000000000000" pitchFamily="34" charset="-128"/>
                          <a:sym typeface="MS PGothic"/>
                        </a:rPr>
                        <a:t>アナログ</a:t>
                      </a:r>
                      <a:r>
                        <a:rPr lang="ja-JP" altLang="en-US" sz="1000" b="0" i="0" u="none" strike="noStrike" cap="none" dirty="0">
                          <a:solidFill>
                            <a:srgbClr val="1B224C"/>
                          </a:solidFill>
                          <a:latin typeface="Yu Gothic" panose="020B0400000000000000" pitchFamily="34" charset="-128"/>
                          <a:ea typeface="Yu Gothic" panose="020B0400000000000000" pitchFamily="34" charset="-128"/>
                          <a:sym typeface="MS PGothic"/>
                        </a:rPr>
                        <a:t>な文化なので、どんな順序でデジタル化を進めれば良いかわからない</a:t>
                      </a:r>
                      <a:endParaRPr lang="en-US" altLang="ja-JP" sz="1000" b="0" i="0" u="none" strike="noStrike" cap="none" dirty="0">
                        <a:solidFill>
                          <a:srgbClr val="1B224C"/>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rgbClr val="1B224C"/>
                          </a:solidFill>
                          <a:latin typeface="Yu Gothic" panose="020B0400000000000000" pitchFamily="34" charset="-128"/>
                          <a:ea typeface="Yu Gothic" panose="020B0400000000000000" pitchFamily="34" charset="-128"/>
                          <a:sym typeface="MS PGothic"/>
                        </a:rPr>
                        <a:t>コロナ</a:t>
                      </a:r>
                      <a:r>
                        <a:rPr lang="ja-JP" altLang="en-US" sz="1000" b="0" i="0" u="none" strike="noStrike" cap="none" dirty="0">
                          <a:solidFill>
                            <a:srgbClr val="1B224C"/>
                          </a:solidFill>
                          <a:latin typeface="Yu Gothic" panose="020B0400000000000000" pitchFamily="34" charset="-128"/>
                          <a:ea typeface="Yu Gothic" panose="020B0400000000000000" pitchFamily="34" charset="-128"/>
                          <a:sym typeface="MS PGothic"/>
                        </a:rPr>
                        <a:t>過で場当たり的になっているが、中長期の計画を立てていきたい</a:t>
                      </a:r>
                      <a:endParaRPr sz="10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526327">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関心がある</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情報</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同規模</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他社の人事部の取り組み</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人事</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領域の</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DX</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の成功事例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724314">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情報収集手段</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展示会</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、雑誌</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〇〇</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Web</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メディア</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〇〇</a:t>
                      </a: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a:t>
                      </a: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他社</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人事との交流会</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Google</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検索</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325172000"/>
                  </a:ext>
                </a:extLst>
              </a:tr>
            </a:tbl>
          </a:graphicData>
        </a:graphic>
      </p:graphicFrame>
      <p:graphicFrame>
        <p:nvGraphicFramePr>
          <p:cNvPr id="16" name="Google Shape;428;p18">
            <a:extLst>
              <a:ext uri="{FF2B5EF4-FFF2-40B4-BE49-F238E27FC236}">
                <a16:creationId xmlns:a16="http://schemas.microsoft.com/office/drawing/2014/main" id="{13B40FB9-858B-1B49-82E2-B3300764878E}"/>
              </a:ext>
            </a:extLst>
          </p:cNvPr>
          <p:cNvGraphicFramePr/>
          <p:nvPr>
            <p:extLst>
              <p:ext uri="{D42A27DB-BD31-4B8C-83A1-F6EECF244321}">
                <p14:modId xmlns:p14="http://schemas.microsoft.com/office/powerpoint/2010/main" val="1359838509"/>
              </p:ext>
            </p:extLst>
          </p:nvPr>
        </p:nvGraphicFramePr>
        <p:xfrm>
          <a:off x="2300990" y="1060948"/>
          <a:ext cx="7158570" cy="905655"/>
        </p:xfrm>
        <a:graphic>
          <a:graphicData uri="http://schemas.openxmlformats.org/drawingml/2006/table">
            <a:tbl>
              <a:tblPr firstRow="1" bandRow="1">
                <a:tableStyleId>{10EEBCD8-6422-4BFB-AE83-410F8BD1FC84}</a:tableStyleId>
              </a:tblPr>
              <a:tblGrid>
                <a:gridCol w="1626433">
                  <a:extLst>
                    <a:ext uri="{9D8B030D-6E8A-4147-A177-3AD203B41FA5}">
                      <a16:colId xmlns:a16="http://schemas.microsoft.com/office/drawing/2014/main" val="20000"/>
                    </a:ext>
                  </a:extLst>
                </a:gridCol>
                <a:gridCol w="5532137">
                  <a:extLst>
                    <a:ext uri="{9D8B030D-6E8A-4147-A177-3AD203B41FA5}">
                      <a16:colId xmlns:a16="http://schemas.microsoft.com/office/drawing/2014/main" val="20001"/>
                    </a:ext>
                  </a:extLst>
                </a:gridCol>
              </a:tblGrid>
              <a:tr h="310696">
                <a:tc>
                  <a:txBody>
                    <a:bodyPr/>
                    <a:lstStyle/>
                    <a:p>
                      <a:pPr marL="0" marR="0" lvl="0" indent="0" algn="l"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rPr>
                        <a:t>部署／役職</a:t>
                      </a:r>
                      <a:endParaRPr sz="1400" b="1" i="0" dirty="0">
                        <a:solidFill>
                          <a:schemeClr val="tx1"/>
                        </a:solidFill>
                        <a:latin typeface="Yu Gothic" panose="020B0400000000000000" pitchFamily="34" charset="-128"/>
                        <a:ea typeface="Yu Gothic" panose="020B0400000000000000" pitchFamily="34" charset="-128"/>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r>
                        <a:rPr lang="zh-TW"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部／部長</a:t>
                      </a:r>
                      <a:endParaRPr lang="zh-TW" altLang="en-US"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10696">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A</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の上司</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執行役員、代表取締役社長</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1915043"/>
                  </a:ext>
                </a:extLst>
              </a:tr>
              <a:tr h="284263">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A</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の部下</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課長</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2</a:t>
                      </a: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名、メンバー</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8</a:t>
                      </a: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名</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2265946"/>
                  </a:ext>
                </a:extLst>
              </a:tr>
            </a:tbl>
          </a:graphicData>
        </a:graphic>
      </p:graphicFrame>
      <p:sp>
        <p:nvSpPr>
          <p:cNvPr id="21" name="円/楕円 20">
            <a:extLst>
              <a:ext uri="{FF2B5EF4-FFF2-40B4-BE49-F238E27FC236}">
                <a16:creationId xmlns:a16="http://schemas.microsoft.com/office/drawing/2014/main" id="{7A18F545-49D2-7044-B9A1-92C8567C06C8}"/>
              </a:ext>
            </a:extLst>
          </p:cNvPr>
          <p:cNvSpPr/>
          <p:nvPr/>
        </p:nvSpPr>
        <p:spPr>
          <a:xfrm>
            <a:off x="921895" y="1060948"/>
            <a:ext cx="905655" cy="905655"/>
          </a:xfrm>
          <a:prstGeom prst="ellipse">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pic>
        <p:nvPicPr>
          <p:cNvPr id="22" name="グラフィックス 21" descr="オフィス ワーカー (男性) 枠線">
            <a:extLst>
              <a:ext uri="{FF2B5EF4-FFF2-40B4-BE49-F238E27FC236}">
                <a16:creationId xmlns:a16="http://schemas.microsoft.com/office/drawing/2014/main" id="{AA29073F-6521-454E-AB58-47EA89E79546}"/>
              </a:ext>
            </a:extLst>
          </p:cNvPr>
          <p:cNvPicPr>
            <a:picLocks noChangeAspect="1"/>
          </p:cNvPicPr>
          <p:nvPr/>
        </p:nvPicPr>
        <p:blipFill rotWithShape="1">
          <a:blip r:embed="rId3" cstate="hqprint">
            <a:extLst>
              <a:ext uri="{28A0092B-C50C-407E-A947-70E740481C1C}">
                <a14:useLocalDpi xmlns:a14="http://schemas.microsoft.com/office/drawing/2010/main"/>
              </a:ext>
              <a:ext uri="{96DAC541-7B7A-43D3-8B79-37D633B846F1}">
                <asvg:svgBlip xmlns:asvg="http://schemas.microsoft.com/office/drawing/2016/SVG/main" r:embed="rId4"/>
              </a:ext>
            </a:extLst>
          </a:blip>
          <a:srcRect t="-1845" b="15360"/>
          <a:stretch/>
        </p:blipFill>
        <p:spPr>
          <a:xfrm>
            <a:off x="1064887" y="1184515"/>
            <a:ext cx="619670" cy="535906"/>
          </a:xfrm>
          <a:prstGeom prst="rect">
            <a:avLst/>
          </a:prstGeom>
        </p:spPr>
      </p:pic>
    </p:spTree>
    <p:extLst>
      <p:ext uri="{BB962C8B-B14F-4D97-AF65-F5344CB8AC3E}">
        <p14:creationId xmlns:p14="http://schemas.microsoft.com/office/powerpoint/2010/main" val="1457423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C33F064-4883-6F44-A540-E0774A365BB0}"/>
              </a:ext>
            </a:extLst>
          </p:cNvPr>
          <p:cNvSpPr>
            <a:spLocks noGrp="1"/>
          </p:cNvSpPr>
          <p:nvPr>
            <p:ph type="title"/>
          </p:nvPr>
        </p:nvSpPr>
        <p:spPr>
          <a:xfrm>
            <a:off x="459560" y="240475"/>
            <a:ext cx="9000000" cy="396000"/>
          </a:xfrm>
        </p:spPr>
        <p:txBody>
          <a:bodyPr/>
          <a:lstStyle/>
          <a:p>
            <a:r>
              <a:rPr lang="ja-JP" altLang="en-US"/>
              <a:t>ペルソナ</a:t>
            </a:r>
            <a:r>
              <a:rPr lang="en-US" altLang="ja-JP" dirty="0"/>
              <a:t>B</a:t>
            </a:r>
            <a:r>
              <a:rPr lang="ja-JP" altLang="en-US"/>
              <a:t>の具体的なイメージ</a:t>
            </a:r>
          </a:p>
        </p:txBody>
      </p:sp>
      <p:sp>
        <p:nvSpPr>
          <p:cNvPr id="6" name="スライド番号プレースホルダー 5">
            <a:extLst>
              <a:ext uri="{FF2B5EF4-FFF2-40B4-BE49-F238E27FC236}">
                <a16:creationId xmlns:a16="http://schemas.microsoft.com/office/drawing/2014/main" id="{863CC789-6F58-4740-88F1-4175EC10C35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32</a:t>
            </a:fld>
            <a:endParaRPr lang="ja-JP" altLang="en-US"/>
          </a:p>
        </p:txBody>
      </p:sp>
      <p:graphicFrame>
        <p:nvGraphicFramePr>
          <p:cNvPr id="12" name="Google Shape;428;p18">
            <a:extLst>
              <a:ext uri="{FF2B5EF4-FFF2-40B4-BE49-F238E27FC236}">
                <a16:creationId xmlns:a16="http://schemas.microsoft.com/office/drawing/2014/main" id="{794FD13D-9C57-5F47-B45A-2B69D4B551C9}"/>
              </a:ext>
            </a:extLst>
          </p:cNvPr>
          <p:cNvGraphicFramePr/>
          <p:nvPr>
            <p:extLst>
              <p:ext uri="{D42A27DB-BD31-4B8C-83A1-F6EECF244321}">
                <p14:modId xmlns:p14="http://schemas.microsoft.com/office/powerpoint/2010/main" val="1931974065"/>
              </p:ext>
            </p:extLst>
          </p:nvPr>
        </p:nvGraphicFramePr>
        <p:xfrm>
          <a:off x="459560" y="2211049"/>
          <a:ext cx="9000000" cy="3949908"/>
        </p:xfrm>
        <a:graphic>
          <a:graphicData uri="http://schemas.openxmlformats.org/drawingml/2006/table">
            <a:tbl>
              <a:tblPr firstRow="1" bandRow="1">
                <a:tableStyleId>{10EEBCD8-6422-4BFB-AE83-410F8BD1FC84}</a:tableStyleId>
              </a:tblPr>
              <a:tblGrid>
                <a:gridCol w="1826440">
                  <a:extLst>
                    <a:ext uri="{9D8B030D-6E8A-4147-A177-3AD203B41FA5}">
                      <a16:colId xmlns:a16="http://schemas.microsoft.com/office/drawing/2014/main" val="20000"/>
                    </a:ext>
                  </a:extLst>
                </a:gridCol>
                <a:gridCol w="7173560">
                  <a:extLst>
                    <a:ext uri="{9D8B030D-6E8A-4147-A177-3AD203B41FA5}">
                      <a16:colId xmlns:a16="http://schemas.microsoft.com/office/drawing/2014/main" val="20001"/>
                    </a:ext>
                  </a:extLst>
                </a:gridCol>
              </a:tblGrid>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ミッション</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業務内容</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抱えている課題</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DX</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に関する悩み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関心がある</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情報</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情報収集手段</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325172000"/>
                  </a:ext>
                </a:extLst>
              </a:tr>
            </a:tbl>
          </a:graphicData>
        </a:graphic>
      </p:graphicFrame>
      <p:sp>
        <p:nvSpPr>
          <p:cNvPr id="21" name="円/楕円 20">
            <a:extLst>
              <a:ext uri="{FF2B5EF4-FFF2-40B4-BE49-F238E27FC236}">
                <a16:creationId xmlns:a16="http://schemas.microsoft.com/office/drawing/2014/main" id="{7A18F545-49D2-7044-B9A1-92C8567C06C8}"/>
              </a:ext>
            </a:extLst>
          </p:cNvPr>
          <p:cNvSpPr/>
          <p:nvPr/>
        </p:nvSpPr>
        <p:spPr>
          <a:xfrm>
            <a:off x="921895" y="1060948"/>
            <a:ext cx="905655" cy="905655"/>
          </a:xfrm>
          <a:prstGeom prst="ellipse">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graphicFrame>
        <p:nvGraphicFramePr>
          <p:cNvPr id="7" name="Google Shape;428;p18">
            <a:extLst>
              <a:ext uri="{FF2B5EF4-FFF2-40B4-BE49-F238E27FC236}">
                <a16:creationId xmlns:a16="http://schemas.microsoft.com/office/drawing/2014/main" id="{AB7381BA-6539-9F42-AFC7-C87AD9FBEE1B}"/>
              </a:ext>
            </a:extLst>
          </p:cNvPr>
          <p:cNvGraphicFramePr/>
          <p:nvPr>
            <p:extLst>
              <p:ext uri="{D42A27DB-BD31-4B8C-83A1-F6EECF244321}">
                <p14:modId xmlns:p14="http://schemas.microsoft.com/office/powerpoint/2010/main" val="1600962789"/>
              </p:ext>
            </p:extLst>
          </p:nvPr>
        </p:nvGraphicFramePr>
        <p:xfrm>
          <a:off x="2300990" y="1060948"/>
          <a:ext cx="7158570" cy="905655"/>
        </p:xfrm>
        <a:graphic>
          <a:graphicData uri="http://schemas.openxmlformats.org/drawingml/2006/table">
            <a:tbl>
              <a:tblPr firstRow="1" bandRow="1">
                <a:tableStyleId>{10EEBCD8-6422-4BFB-AE83-410F8BD1FC84}</a:tableStyleId>
              </a:tblPr>
              <a:tblGrid>
                <a:gridCol w="1626433">
                  <a:extLst>
                    <a:ext uri="{9D8B030D-6E8A-4147-A177-3AD203B41FA5}">
                      <a16:colId xmlns:a16="http://schemas.microsoft.com/office/drawing/2014/main" val="20000"/>
                    </a:ext>
                  </a:extLst>
                </a:gridCol>
                <a:gridCol w="5532137">
                  <a:extLst>
                    <a:ext uri="{9D8B030D-6E8A-4147-A177-3AD203B41FA5}">
                      <a16:colId xmlns:a16="http://schemas.microsoft.com/office/drawing/2014/main" val="20001"/>
                    </a:ext>
                  </a:extLst>
                </a:gridCol>
              </a:tblGrid>
              <a:tr h="310696">
                <a:tc>
                  <a:txBody>
                    <a:bodyPr/>
                    <a:lstStyle/>
                    <a:p>
                      <a:pPr marL="0" marR="0" lvl="0" indent="0" algn="l"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rPr>
                        <a:t>部署／役職</a:t>
                      </a:r>
                      <a:endParaRPr sz="1400" b="1" i="0" dirty="0">
                        <a:solidFill>
                          <a:schemeClr val="tx1"/>
                        </a:solidFill>
                        <a:latin typeface="Yu Gothic" panose="020B0400000000000000" pitchFamily="34" charset="-128"/>
                        <a:ea typeface="Yu Gothic" panose="020B0400000000000000" pitchFamily="34" charset="-128"/>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r>
                        <a:rPr lang="zh-TW"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部／</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10696">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B</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の上司</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1915043"/>
                  </a:ext>
                </a:extLst>
              </a:tr>
              <a:tr h="284263">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B</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の部下</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00</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名、メンバー</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00</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名</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2265946"/>
                  </a:ext>
                </a:extLst>
              </a:tr>
            </a:tbl>
          </a:graphicData>
        </a:graphic>
      </p:graphicFrame>
      <p:pic>
        <p:nvPicPr>
          <p:cNvPr id="9" name="グラフィックス 8" descr="オフィス ワーカー (女性) 枠線">
            <a:extLst>
              <a:ext uri="{FF2B5EF4-FFF2-40B4-BE49-F238E27FC236}">
                <a16:creationId xmlns:a16="http://schemas.microsoft.com/office/drawing/2014/main" id="{98E55288-6DEB-9947-BA06-34E84D8140E1}"/>
              </a:ext>
            </a:extLst>
          </p:cNvPr>
          <p:cNvPicPr>
            <a:picLocks noChangeAspect="1"/>
          </p:cNvPicPr>
          <p:nvPr/>
        </p:nvPicPr>
        <p:blipFill rotWithShape="1">
          <a:blip r:embed="rId3" cstate="hqprint">
            <a:extLst>
              <a:ext uri="{28A0092B-C50C-407E-A947-70E740481C1C}">
                <a14:useLocalDpi xmlns:a14="http://schemas.microsoft.com/office/drawing/2010/main"/>
              </a:ext>
              <a:ext uri="{96DAC541-7B7A-43D3-8B79-37D633B846F1}">
                <asvg:svgBlip xmlns:asvg="http://schemas.microsoft.com/office/drawing/2016/SVG/main" r:embed="rId4"/>
              </a:ext>
            </a:extLst>
          </a:blip>
          <a:srcRect b="21194"/>
          <a:stretch/>
        </p:blipFill>
        <p:spPr>
          <a:xfrm>
            <a:off x="1064887" y="1225173"/>
            <a:ext cx="628447" cy="495247"/>
          </a:xfrm>
          <a:prstGeom prst="rect">
            <a:avLst/>
          </a:prstGeom>
        </p:spPr>
      </p:pic>
    </p:spTree>
    <p:extLst>
      <p:ext uri="{BB962C8B-B14F-4D97-AF65-F5344CB8AC3E}">
        <p14:creationId xmlns:p14="http://schemas.microsoft.com/office/powerpoint/2010/main" val="25800884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C33F064-4883-6F44-A540-E0774A365BB0}"/>
              </a:ext>
            </a:extLst>
          </p:cNvPr>
          <p:cNvSpPr>
            <a:spLocks noGrp="1"/>
          </p:cNvSpPr>
          <p:nvPr>
            <p:ph type="title"/>
          </p:nvPr>
        </p:nvSpPr>
        <p:spPr>
          <a:xfrm>
            <a:off x="459560" y="240475"/>
            <a:ext cx="9000000" cy="396000"/>
          </a:xfrm>
        </p:spPr>
        <p:txBody>
          <a:bodyPr/>
          <a:lstStyle/>
          <a:p>
            <a:r>
              <a:rPr lang="ja-JP" altLang="en-US"/>
              <a:t>ペルソナ</a:t>
            </a:r>
            <a:r>
              <a:rPr lang="en-US" altLang="ja-JP" dirty="0"/>
              <a:t>C</a:t>
            </a:r>
            <a:r>
              <a:rPr lang="ja-JP" altLang="en-US"/>
              <a:t>の具体的なイメージ</a:t>
            </a:r>
          </a:p>
        </p:txBody>
      </p:sp>
      <p:sp>
        <p:nvSpPr>
          <p:cNvPr id="6" name="スライド番号プレースホルダー 5">
            <a:extLst>
              <a:ext uri="{FF2B5EF4-FFF2-40B4-BE49-F238E27FC236}">
                <a16:creationId xmlns:a16="http://schemas.microsoft.com/office/drawing/2014/main" id="{61F41333-9A50-0349-A9DC-CA0B119864F4}"/>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33</a:t>
            </a:fld>
            <a:endParaRPr lang="ja-JP" altLang="en-US"/>
          </a:p>
        </p:txBody>
      </p:sp>
      <p:graphicFrame>
        <p:nvGraphicFramePr>
          <p:cNvPr id="12" name="Google Shape;428;p18">
            <a:extLst>
              <a:ext uri="{FF2B5EF4-FFF2-40B4-BE49-F238E27FC236}">
                <a16:creationId xmlns:a16="http://schemas.microsoft.com/office/drawing/2014/main" id="{794FD13D-9C57-5F47-B45A-2B69D4B551C9}"/>
              </a:ext>
            </a:extLst>
          </p:cNvPr>
          <p:cNvGraphicFramePr/>
          <p:nvPr>
            <p:extLst>
              <p:ext uri="{D42A27DB-BD31-4B8C-83A1-F6EECF244321}">
                <p14:modId xmlns:p14="http://schemas.microsoft.com/office/powerpoint/2010/main" val="3012970616"/>
              </p:ext>
            </p:extLst>
          </p:nvPr>
        </p:nvGraphicFramePr>
        <p:xfrm>
          <a:off x="459560" y="2211049"/>
          <a:ext cx="9000000" cy="3949908"/>
        </p:xfrm>
        <a:graphic>
          <a:graphicData uri="http://schemas.openxmlformats.org/drawingml/2006/table">
            <a:tbl>
              <a:tblPr firstRow="1" bandRow="1">
                <a:tableStyleId>{10EEBCD8-6422-4BFB-AE83-410F8BD1FC84}</a:tableStyleId>
              </a:tblPr>
              <a:tblGrid>
                <a:gridCol w="1826440">
                  <a:extLst>
                    <a:ext uri="{9D8B030D-6E8A-4147-A177-3AD203B41FA5}">
                      <a16:colId xmlns:a16="http://schemas.microsoft.com/office/drawing/2014/main" val="20000"/>
                    </a:ext>
                  </a:extLst>
                </a:gridCol>
                <a:gridCol w="7173560">
                  <a:extLst>
                    <a:ext uri="{9D8B030D-6E8A-4147-A177-3AD203B41FA5}">
                      <a16:colId xmlns:a16="http://schemas.microsoft.com/office/drawing/2014/main" val="20001"/>
                    </a:ext>
                  </a:extLst>
                </a:gridCol>
              </a:tblGrid>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ミッション</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endParaRPr lang="ja-JP" altLang="en-US"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業務内容</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panose="020B0604020202020204" pitchFamily="34" charset="0"/>
                        <a:buChar char="•"/>
                        <a:tabLst/>
                        <a:defRP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抱えている課題</a:t>
                      </a: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panose="020B0604020202020204" pitchFamily="34" charset="0"/>
                        <a:buChar char="•"/>
                        <a:tabLst/>
                        <a:defRP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DX</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に関する悩み</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panose="020B0604020202020204" pitchFamily="34" charset="0"/>
                        <a:buChar char="•"/>
                        <a:tabLst/>
                        <a:defRP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関心がある</a:t>
                      </a:r>
                      <a:r>
                        <a:rPr 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情報</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panose="020B0604020202020204" pitchFamily="34" charset="0"/>
                        <a:buChar char="•"/>
                        <a:tabLst/>
                        <a:defRP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658318">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MS PGothic"/>
                        </a:rPr>
                        <a:t>情報収集手段</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T w="12700" cap="flat" cmpd="sng" algn="ctr">
                      <a:solidFill>
                        <a:schemeClr val="tx1"/>
                      </a:solidFill>
                      <a:prstDash val="sysDot"/>
                      <a:round/>
                      <a:headEnd type="none" w="med" len="med"/>
                      <a:tailEnd type="none" w="med" len="med"/>
                    </a:lnT>
                    <a:solidFill>
                      <a:schemeClr val="bg1">
                        <a:lumMod val="95000"/>
                      </a:schemeClr>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dk1"/>
                        </a:buClr>
                        <a:buSzPct val="100000"/>
                        <a:buFont typeface="Arial" panose="020B0604020202020204" pitchFamily="34" charset="0"/>
                        <a:buChar char="•"/>
                        <a:tabLst/>
                        <a:defRPr/>
                      </a:pPr>
                      <a:r>
                        <a:rPr lang="ja-JP" altLang="en-US" sz="10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325172000"/>
                  </a:ext>
                </a:extLst>
              </a:tr>
            </a:tbl>
          </a:graphicData>
        </a:graphic>
      </p:graphicFrame>
      <p:sp>
        <p:nvSpPr>
          <p:cNvPr id="21" name="円/楕円 20">
            <a:extLst>
              <a:ext uri="{FF2B5EF4-FFF2-40B4-BE49-F238E27FC236}">
                <a16:creationId xmlns:a16="http://schemas.microsoft.com/office/drawing/2014/main" id="{7A18F545-49D2-7044-B9A1-92C8567C06C8}"/>
              </a:ext>
            </a:extLst>
          </p:cNvPr>
          <p:cNvSpPr/>
          <p:nvPr/>
        </p:nvSpPr>
        <p:spPr>
          <a:xfrm>
            <a:off x="921895" y="1060948"/>
            <a:ext cx="905655" cy="905655"/>
          </a:xfrm>
          <a:prstGeom prst="ellipse">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panose="020B0400000000000000" pitchFamily="34" charset="-128"/>
              <a:ea typeface="Yu Gothic" panose="020B0400000000000000" pitchFamily="34" charset="-128"/>
            </a:endParaRPr>
          </a:p>
        </p:txBody>
      </p:sp>
      <p:pic>
        <p:nvPicPr>
          <p:cNvPr id="22" name="グラフィックス 21" descr="オフィス ワーカー (男性) 枠線">
            <a:extLst>
              <a:ext uri="{FF2B5EF4-FFF2-40B4-BE49-F238E27FC236}">
                <a16:creationId xmlns:a16="http://schemas.microsoft.com/office/drawing/2014/main" id="{AA29073F-6521-454E-AB58-47EA89E79546}"/>
              </a:ext>
            </a:extLst>
          </p:cNvPr>
          <p:cNvPicPr>
            <a:picLocks noChangeAspect="1"/>
          </p:cNvPicPr>
          <p:nvPr/>
        </p:nvPicPr>
        <p:blipFill rotWithShape="1">
          <a:blip r:embed="rId3" cstate="hqprint">
            <a:extLst>
              <a:ext uri="{28A0092B-C50C-407E-A947-70E740481C1C}">
                <a14:useLocalDpi xmlns:a14="http://schemas.microsoft.com/office/drawing/2010/main"/>
              </a:ext>
              <a:ext uri="{96DAC541-7B7A-43D3-8B79-37D633B846F1}">
                <asvg:svgBlip xmlns:asvg="http://schemas.microsoft.com/office/drawing/2016/SVG/main" r:embed="rId4"/>
              </a:ext>
            </a:extLst>
          </a:blip>
          <a:srcRect t="-1845" b="15360"/>
          <a:stretch/>
        </p:blipFill>
        <p:spPr>
          <a:xfrm>
            <a:off x="1064887" y="1184515"/>
            <a:ext cx="619670" cy="535906"/>
          </a:xfrm>
          <a:prstGeom prst="rect">
            <a:avLst/>
          </a:prstGeom>
        </p:spPr>
      </p:pic>
      <p:graphicFrame>
        <p:nvGraphicFramePr>
          <p:cNvPr id="7" name="Google Shape;428;p18">
            <a:extLst>
              <a:ext uri="{FF2B5EF4-FFF2-40B4-BE49-F238E27FC236}">
                <a16:creationId xmlns:a16="http://schemas.microsoft.com/office/drawing/2014/main" id="{AB7381BA-6539-9F42-AFC7-C87AD9FBEE1B}"/>
              </a:ext>
            </a:extLst>
          </p:cNvPr>
          <p:cNvGraphicFramePr/>
          <p:nvPr>
            <p:extLst>
              <p:ext uri="{D42A27DB-BD31-4B8C-83A1-F6EECF244321}">
                <p14:modId xmlns:p14="http://schemas.microsoft.com/office/powerpoint/2010/main" val="827236224"/>
              </p:ext>
            </p:extLst>
          </p:nvPr>
        </p:nvGraphicFramePr>
        <p:xfrm>
          <a:off x="2300990" y="1060948"/>
          <a:ext cx="7158570" cy="905655"/>
        </p:xfrm>
        <a:graphic>
          <a:graphicData uri="http://schemas.openxmlformats.org/drawingml/2006/table">
            <a:tbl>
              <a:tblPr firstRow="1" bandRow="1">
                <a:tableStyleId>{10EEBCD8-6422-4BFB-AE83-410F8BD1FC84}</a:tableStyleId>
              </a:tblPr>
              <a:tblGrid>
                <a:gridCol w="1626433">
                  <a:extLst>
                    <a:ext uri="{9D8B030D-6E8A-4147-A177-3AD203B41FA5}">
                      <a16:colId xmlns:a16="http://schemas.microsoft.com/office/drawing/2014/main" val="20000"/>
                    </a:ext>
                  </a:extLst>
                </a:gridCol>
                <a:gridCol w="5532137">
                  <a:extLst>
                    <a:ext uri="{9D8B030D-6E8A-4147-A177-3AD203B41FA5}">
                      <a16:colId xmlns:a16="http://schemas.microsoft.com/office/drawing/2014/main" val="20001"/>
                    </a:ext>
                  </a:extLst>
                </a:gridCol>
              </a:tblGrid>
              <a:tr h="310696">
                <a:tc>
                  <a:txBody>
                    <a:bodyPr/>
                    <a:lstStyle/>
                    <a:p>
                      <a:pPr marL="0" marR="0" lvl="0" indent="0" algn="l" rtl="0">
                        <a:lnSpc>
                          <a:spcPct val="100000"/>
                        </a:lnSpc>
                        <a:spcBef>
                          <a:spcPts val="0"/>
                        </a:spcBef>
                        <a:spcAft>
                          <a:spcPts val="0"/>
                        </a:spcAft>
                        <a:buClr>
                          <a:srgbClr val="000000"/>
                        </a:buClr>
                        <a:buSzPts val="1200"/>
                        <a:buFont typeface="Arial"/>
                        <a:buNone/>
                      </a:pPr>
                      <a:r>
                        <a:rPr lang="ja-JP" sz="1200" b="1" i="0" u="none" strike="noStrike" cap="none" dirty="0">
                          <a:solidFill>
                            <a:schemeClr val="tx1"/>
                          </a:solidFill>
                          <a:latin typeface="Yu Gothic" panose="020B0400000000000000" pitchFamily="34" charset="-128"/>
                          <a:ea typeface="Yu Gothic" panose="020B0400000000000000" pitchFamily="34" charset="-128"/>
                        </a:rPr>
                        <a:t>部署／役職</a:t>
                      </a:r>
                      <a:endParaRPr sz="1400" b="1" i="0" dirty="0">
                        <a:solidFill>
                          <a:schemeClr val="tx1"/>
                        </a:solidFill>
                        <a:latin typeface="Yu Gothic" panose="020B0400000000000000" pitchFamily="34" charset="-128"/>
                        <a:ea typeface="Yu Gothic" panose="020B0400000000000000" pitchFamily="34" charset="-128"/>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r>
                        <a:rPr lang="zh-TW"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部／</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10696">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C</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の上司</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1915043"/>
                  </a:ext>
                </a:extLst>
              </a:tr>
              <a:tr h="284263">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ペルソナ</a:t>
                      </a: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MS PGothic"/>
                        </a:rPr>
                        <a:t>C</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MS PGothic"/>
                        </a:rPr>
                        <a:t>の部下</a:t>
                      </a:r>
                      <a:endParaRPr sz="12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27000" anchor="ctr">
                    <a:lnL w="12700" cap="flat" cmpd="sng" algn="ctr">
                      <a:noFill/>
                      <a:prstDash val="sysDot"/>
                      <a:round/>
                      <a:headEnd type="none" w="med" len="med"/>
                      <a:tailEnd type="none" w="med" len="med"/>
                    </a:lnL>
                    <a:lnR w="12700" cmpd="sng">
                      <a:noFill/>
                      <a:prstDash val="soli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lnSpc>
                          <a:spcPct val="100000"/>
                        </a:lnSpc>
                        <a:spcBef>
                          <a:spcPts val="0"/>
                        </a:spcBef>
                        <a:spcAft>
                          <a:spcPts val="0"/>
                        </a:spcAft>
                        <a:buClr>
                          <a:schemeClr val="dk1"/>
                        </a:buClr>
                        <a:buSzPts val="11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00</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名、メンバー</a:t>
                      </a:r>
                      <a:r>
                        <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00</a:t>
                      </a: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名</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65340" marR="65340" marT="54000" marB="54000" anchor="ctr">
                    <a:lnL w="12700" cmpd="sng">
                      <a:noFill/>
                      <a:prstDash val="soli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2265946"/>
                  </a:ext>
                </a:extLst>
              </a:tr>
            </a:tbl>
          </a:graphicData>
        </a:graphic>
      </p:graphicFrame>
    </p:spTree>
    <p:extLst>
      <p:ext uri="{BB962C8B-B14F-4D97-AF65-F5344CB8AC3E}">
        <p14:creationId xmlns:p14="http://schemas.microsoft.com/office/powerpoint/2010/main" val="1502064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5AA4D44-F959-2C43-8674-463EE0F316DC}"/>
              </a:ext>
            </a:extLst>
          </p:cNvPr>
          <p:cNvSpPr>
            <a:spLocks noGrp="1"/>
          </p:cNvSpPr>
          <p:nvPr>
            <p:ph type="title"/>
          </p:nvPr>
        </p:nvSpPr>
        <p:spPr>
          <a:xfrm>
            <a:off x="459560" y="240475"/>
            <a:ext cx="9000000" cy="396000"/>
          </a:xfrm>
        </p:spPr>
        <p:txBody>
          <a:bodyPr/>
          <a:lstStyle/>
          <a:p>
            <a:r>
              <a:rPr lang="ja-JP" altLang="en-US"/>
              <a:t>顧客の購買活動の流れ</a:t>
            </a:r>
            <a:endParaRPr kumimoji="1" lang="ja-JP" altLang="en-US"/>
          </a:p>
        </p:txBody>
      </p:sp>
      <p:graphicFrame>
        <p:nvGraphicFramePr>
          <p:cNvPr id="4" name="Google Shape;457;p23">
            <a:extLst>
              <a:ext uri="{FF2B5EF4-FFF2-40B4-BE49-F238E27FC236}">
                <a16:creationId xmlns:a16="http://schemas.microsoft.com/office/drawing/2014/main" id="{2E203C47-1674-5547-850B-2E6844C9E29F}"/>
              </a:ext>
            </a:extLst>
          </p:cNvPr>
          <p:cNvGraphicFramePr/>
          <p:nvPr>
            <p:extLst>
              <p:ext uri="{D42A27DB-BD31-4B8C-83A1-F6EECF244321}">
                <p14:modId xmlns:p14="http://schemas.microsoft.com/office/powerpoint/2010/main" val="3089940233"/>
              </p:ext>
            </p:extLst>
          </p:nvPr>
        </p:nvGraphicFramePr>
        <p:xfrm>
          <a:off x="459562" y="1476530"/>
          <a:ext cx="8999998" cy="4564506"/>
        </p:xfrm>
        <a:graphic>
          <a:graphicData uri="http://schemas.openxmlformats.org/drawingml/2006/table">
            <a:tbl>
              <a:tblPr>
                <a:tableStyleId>{10EEBCD8-6422-4BFB-AE83-410F8BD1FC84}</a:tableStyleId>
              </a:tblPr>
              <a:tblGrid>
                <a:gridCol w="1057386">
                  <a:extLst>
                    <a:ext uri="{9D8B030D-6E8A-4147-A177-3AD203B41FA5}">
                      <a16:colId xmlns:a16="http://schemas.microsoft.com/office/drawing/2014/main" val="20000"/>
                    </a:ext>
                  </a:extLst>
                </a:gridCol>
                <a:gridCol w="1985653">
                  <a:extLst>
                    <a:ext uri="{9D8B030D-6E8A-4147-A177-3AD203B41FA5}">
                      <a16:colId xmlns:a16="http://schemas.microsoft.com/office/drawing/2014/main" val="20001"/>
                    </a:ext>
                  </a:extLst>
                </a:gridCol>
                <a:gridCol w="1985653">
                  <a:extLst>
                    <a:ext uri="{9D8B030D-6E8A-4147-A177-3AD203B41FA5}">
                      <a16:colId xmlns:a16="http://schemas.microsoft.com/office/drawing/2014/main" val="20002"/>
                    </a:ext>
                  </a:extLst>
                </a:gridCol>
                <a:gridCol w="1985653">
                  <a:extLst>
                    <a:ext uri="{9D8B030D-6E8A-4147-A177-3AD203B41FA5}">
                      <a16:colId xmlns:a16="http://schemas.microsoft.com/office/drawing/2014/main" val="20003"/>
                    </a:ext>
                  </a:extLst>
                </a:gridCol>
                <a:gridCol w="1985653">
                  <a:extLst>
                    <a:ext uri="{9D8B030D-6E8A-4147-A177-3AD203B41FA5}">
                      <a16:colId xmlns:a16="http://schemas.microsoft.com/office/drawing/2014/main" val="20004"/>
                    </a:ext>
                  </a:extLst>
                </a:gridCol>
              </a:tblGrid>
              <a:tr h="378510">
                <a:tc>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期間目安</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81000" marT="81000" marB="81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rtl="0">
                        <a:lnSpc>
                          <a:spcPct val="100000"/>
                        </a:lnSpc>
                        <a:spcBef>
                          <a:spcPts val="0"/>
                        </a:spcBef>
                        <a:spcAft>
                          <a:spcPts val="0"/>
                        </a:spcAft>
                        <a:buClr>
                          <a:schemeClr val="dk1"/>
                        </a:buClr>
                        <a:buSzPts val="1000"/>
                        <a:buFont typeface="Arial"/>
                        <a:buNone/>
                      </a:pPr>
                      <a:r>
                        <a:rPr lang="en-US" altLang="ja-JP" sz="1000" b="0" i="0" u="none" strike="noStrike" cap="none" dirty="0">
                          <a:solidFill>
                            <a:schemeClr val="tx1"/>
                          </a:solidFill>
                          <a:latin typeface="Yu Gothic" panose="020B0400000000000000" pitchFamily="34" charset="-128"/>
                          <a:ea typeface="Yu Gothic" panose="020B0400000000000000" pitchFamily="34" charset="-128"/>
                          <a:sym typeface="MS PGothic"/>
                        </a:rPr>
                        <a:t>-</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54000" marT="81000" marB="81000" anchor="ct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000"/>
                        <a:buFont typeface="Arial"/>
                        <a:buNone/>
                        <a:tabLst/>
                        <a:defRPr/>
                      </a:pPr>
                      <a:r>
                        <a:rPr lang="en-US" altLang="ja-JP" sz="1000" b="0" i="0" u="none" strike="noStrike" cap="none" dirty="0">
                          <a:solidFill>
                            <a:schemeClr val="tx1"/>
                          </a:solidFill>
                          <a:latin typeface="Yu Gothic" panose="020B0400000000000000" pitchFamily="34" charset="-128"/>
                          <a:ea typeface="Yu Gothic" panose="020B0400000000000000" pitchFamily="34" charset="-128"/>
                        </a:rPr>
                        <a:t>0.5</a:t>
                      </a:r>
                      <a:r>
                        <a:rPr lang="ja-JP" altLang="en-US" sz="1000" b="0" i="0" u="none" strike="noStrike" cap="none">
                          <a:solidFill>
                            <a:schemeClr val="tx1"/>
                          </a:solidFill>
                          <a:latin typeface="Yu Gothic" panose="020B0400000000000000" pitchFamily="34" charset="-128"/>
                          <a:ea typeface="Yu Gothic" panose="020B0400000000000000" pitchFamily="34" charset="-128"/>
                        </a:rPr>
                        <a:t>か月</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ts val="1000"/>
                        <a:buFont typeface="Arial"/>
                        <a:buNone/>
                      </a:pPr>
                      <a:r>
                        <a:rPr lang="en-US" altLang="ja-JP" sz="1000" b="0" i="0" u="none" strike="noStrike" cap="none" dirty="0">
                          <a:solidFill>
                            <a:schemeClr val="tx1"/>
                          </a:solidFill>
                          <a:latin typeface="Yu Gothic" panose="020B0400000000000000" pitchFamily="34" charset="-128"/>
                          <a:ea typeface="Yu Gothic" panose="020B0400000000000000" pitchFamily="34" charset="-128"/>
                        </a:rPr>
                        <a:t>1</a:t>
                      </a:r>
                      <a:r>
                        <a:rPr lang="ja-JP" altLang="en-US" sz="1000" b="0" i="0" u="none" strike="noStrike" cap="none">
                          <a:solidFill>
                            <a:schemeClr val="tx1"/>
                          </a:solidFill>
                          <a:latin typeface="Yu Gothic" panose="020B0400000000000000" pitchFamily="34" charset="-128"/>
                          <a:ea typeface="Yu Gothic" panose="020B0400000000000000" pitchFamily="34" charset="-128"/>
                        </a:rPr>
                        <a:t>か月</a:t>
                      </a:r>
                      <a:endParaRPr sz="10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ts val="1000"/>
                        <a:buFont typeface="Arial"/>
                        <a:buNone/>
                      </a:pPr>
                      <a:r>
                        <a:rPr lang="en-US" altLang="ja-JP" sz="1000" b="0" i="0" u="none" strike="noStrike" cap="none" dirty="0">
                          <a:solidFill>
                            <a:schemeClr val="tx1"/>
                          </a:solidFill>
                          <a:latin typeface="Yu Gothic" panose="020B0400000000000000" pitchFamily="34" charset="-128"/>
                          <a:ea typeface="Yu Gothic" panose="020B0400000000000000" pitchFamily="34" charset="-128"/>
                        </a:rPr>
                        <a:t>1~2</a:t>
                      </a:r>
                      <a:r>
                        <a:rPr lang="ja-JP" altLang="en-US" sz="1000" b="0" i="0" u="none" strike="noStrike" cap="none">
                          <a:solidFill>
                            <a:schemeClr val="tx1"/>
                          </a:solidFill>
                          <a:latin typeface="Yu Gothic" panose="020B0400000000000000" pitchFamily="34" charset="-128"/>
                          <a:ea typeface="Yu Gothic" panose="020B0400000000000000" pitchFamily="34" charset="-128"/>
                        </a:rPr>
                        <a:t>か月</a:t>
                      </a:r>
                      <a:endParaRPr lang="en-US" altLang="ja-JP" sz="10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05248"/>
                  </a:ext>
                </a:extLst>
              </a:tr>
              <a:tr h="1566061">
                <a:tc>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行動</a:t>
                      </a:r>
                      <a:endParaRPr sz="14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81000" marT="81000" marB="81000"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rPr>
                        <a:t>Web</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検索</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・展示会</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への参加</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rPr>
                        <a:t>Web</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上での広告閲覧</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・専門誌</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の購読</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・知人</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との情報交換</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・営業</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電話</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rPr>
                        <a:t>DM</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の閲覧</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サービスサイト</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閲覧</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資料</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請求</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価格表</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請求</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事例</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記事閲覧</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セミナー</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参加</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defTabSz="914400" rtl="0" eaLnBrk="1" fontAlgn="auto" latinLnBrk="0" hangingPunct="1">
                        <a:lnSpc>
                          <a:spcPct val="100000"/>
                        </a:lnSpc>
                        <a:spcBef>
                          <a:spcPts val="0"/>
                        </a:spcBef>
                        <a:spcAft>
                          <a:spcPts val="400"/>
                        </a:spcAft>
                        <a:buClr>
                          <a:schemeClr val="dk1"/>
                        </a:buClr>
                        <a:buSzPts val="1000"/>
                        <a:buFont typeface="Arial"/>
                        <a:buNone/>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候補</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のリストアップ</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400"/>
                        </a:spcAft>
                        <a:buClr>
                          <a:schemeClr val="dk1"/>
                        </a:buClr>
                        <a:buSzPts val="1000"/>
                        <a:buFont typeface="Arial"/>
                        <a:buNone/>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問い合わせ</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商談</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依頼</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デモ</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依頼</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概算</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見積もり取得</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候補</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の絞り込み</a:t>
                      </a:r>
                      <a:endParaRPr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提案</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依頼</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提案</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比較</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選定</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稟議</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契約</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1037148">
                <a:tc>
                  <a:txBody>
                    <a:bodyPr/>
                    <a:lstStyle/>
                    <a:p>
                      <a:pPr marL="0" marR="0" lvl="0" indent="0" algn="ctr" rtl="0">
                        <a:lnSpc>
                          <a:spcPct val="100000"/>
                        </a:lnSpc>
                        <a:spcBef>
                          <a:spcPts val="0"/>
                        </a:spcBef>
                        <a:spcAft>
                          <a:spcPts val="0"/>
                        </a:spcAft>
                        <a:buClr>
                          <a:srgbClr val="000000"/>
                        </a:buClr>
                        <a:buSzPts val="1000"/>
                        <a:buFont typeface="Arial"/>
                        <a:buNone/>
                      </a:pPr>
                      <a:r>
                        <a:rPr lang="ja-JP" sz="1000" b="1" i="0" u="none" strike="noStrike" cap="none" dirty="0">
                          <a:solidFill>
                            <a:schemeClr val="tx1"/>
                          </a:solidFill>
                          <a:latin typeface="Yu Gothic" panose="020B0400000000000000" pitchFamily="34" charset="-128"/>
                          <a:ea typeface="Yu Gothic" panose="020B0400000000000000" pitchFamily="34" charset="-128"/>
                          <a:sym typeface="MS PGothic"/>
                        </a:rPr>
                        <a:t>目的</a:t>
                      </a:r>
                      <a:endParaRPr sz="14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81000" marT="81000" marB="81000"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l" rtl="0">
                        <a:lnSpc>
                          <a:spcPct val="100000"/>
                        </a:lnSpc>
                        <a:spcBef>
                          <a:spcPts val="0"/>
                        </a:spcBef>
                        <a:spcAft>
                          <a:spcPts val="400"/>
                        </a:spcAft>
                        <a:buClr>
                          <a:srgbClr val="1B224C"/>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課題</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解決方法の把握</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400"/>
                        </a:spcAft>
                        <a:buClr>
                          <a:srgbClr val="1B224C"/>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選定</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候補の把握</a:t>
                      </a:r>
                      <a:endParaRPr sz="12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各サービス</a:t>
                      </a:r>
                      <a:r>
                        <a:rPr lang="ja-JP" sz="900" b="0" i="0" u="none" strike="noStrike" cap="none" dirty="0">
                          <a:solidFill>
                            <a:schemeClr val="tx1"/>
                          </a:solidFill>
                          <a:latin typeface="Yu Gothic" panose="020B0400000000000000" pitchFamily="34" charset="-128"/>
                          <a:ea typeface="Yu Gothic" panose="020B0400000000000000" pitchFamily="34" charset="-128"/>
                        </a:rPr>
                        <a:t>の概要理解</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候補</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のリストアップ</a:t>
                      </a:r>
                      <a:endParaRPr sz="12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各サービス</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の詳細把握</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選定</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候補の絞り込み</a:t>
                      </a:r>
                      <a:endParaRPr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サービス</a:t>
                      </a:r>
                      <a:r>
                        <a:rPr lang="ja-JP" sz="900" b="0" i="0" u="none" strike="noStrike" cap="none" dirty="0">
                          <a:solidFill>
                            <a:schemeClr val="tx1"/>
                          </a:solidFill>
                          <a:latin typeface="Yu Gothic" panose="020B0400000000000000" pitchFamily="34" charset="-128"/>
                          <a:ea typeface="Yu Gothic" panose="020B0400000000000000" pitchFamily="34" charset="-128"/>
                        </a:rPr>
                        <a:t>購入の判断</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最適</a:t>
                      </a:r>
                      <a:r>
                        <a:rPr lang="ja-JP" sz="900" b="0" i="0" u="none" strike="noStrike" cap="none" dirty="0">
                          <a:solidFill>
                            <a:schemeClr val="tx1"/>
                          </a:solidFill>
                          <a:latin typeface="Yu Gothic" panose="020B0400000000000000" pitchFamily="34" charset="-128"/>
                          <a:ea typeface="Yu Gothic" panose="020B0400000000000000" pitchFamily="34" charset="-128"/>
                        </a:rPr>
                        <a:t>なサービスの選択</a:t>
                      </a:r>
                      <a:endParaRPr sz="12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1582787">
                <a:tc>
                  <a:txBody>
                    <a:bodyPr/>
                    <a:lstStyle/>
                    <a:p>
                      <a:pPr marL="0" marR="0" lvl="0" indent="0" algn="ctr" rtl="0">
                        <a:lnSpc>
                          <a:spcPct val="100000"/>
                        </a:lnSpc>
                        <a:spcBef>
                          <a:spcPts val="0"/>
                        </a:spcBef>
                        <a:spcAft>
                          <a:spcPts val="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関心が</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ctr" rtl="0">
                        <a:lnSpc>
                          <a:spcPct val="100000"/>
                        </a:lnSpc>
                        <a:spcBef>
                          <a:spcPts val="0"/>
                        </a:spcBef>
                        <a:spcAft>
                          <a:spcPts val="0"/>
                        </a:spcAft>
                        <a:buClr>
                          <a:srgbClr val="000000"/>
                        </a:buClr>
                        <a:buSzPts val="1000"/>
                        <a:buFont typeface="Arial"/>
                        <a:buNone/>
                      </a:pPr>
                      <a:r>
                        <a:rPr lang="ja-JP" altLang="en-US" sz="1000" b="1" i="0" u="none" strike="noStrike" cap="none">
                          <a:solidFill>
                            <a:schemeClr val="tx1"/>
                          </a:solidFill>
                          <a:latin typeface="Yu Gothic" panose="020B0400000000000000" pitchFamily="34" charset="-128"/>
                          <a:ea typeface="Yu Gothic" panose="020B0400000000000000" pitchFamily="34" charset="-128"/>
                          <a:sym typeface="MS PGothic"/>
                        </a:rPr>
                        <a:t>高い</a:t>
                      </a: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MS PGothic"/>
                        </a:rPr>
                        <a:t>情報</a:t>
                      </a:r>
                      <a:endParaRPr sz="1000" b="1"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81000" marT="81000" marB="81000"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・基礎的</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な解説記事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・権威性</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のある著名人による解説</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・課題</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解決事例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・先進的</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な取り組み事例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・機能</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一覧</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サービス</a:t>
                      </a:r>
                      <a:r>
                        <a:rPr lang="ja-JP" sz="900" b="0" i="0" u="none" strike="noStrike" cap="none" dirty="0">
                          <a:solidFill>
                            <a:schemeClr val="tx1"/>
                          </a:solidFill>
                          <a:latin typeface="Yu Gothic" panose="020B0400000000000000" pitchFamily="34" charset="-128"/>
                          <a:ea typeface="Yu Gothic" panose="020B0400000000000000" pitchFamily="34" charset="-128"/>
                        </a:rPr>
                        <a:t>紹介資料</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比較</a:t>
                      </a:r>
                      <a:r>
                        <a:rPr lang="ja-JP" altLang="en-US" sz="900" b="0" i="0" u="none" strike="noStrike" cap="none">
                          <a:solidFill>
                            <a:schemeClr val="tx1"/>
                          </a:solidFill>
                          <a:latin typeface="Yu Gothic" panose="020B0400000000000000" pitchFamily="34" charset="-128"/>
                          <a:ea typeface="Yu Gothic" panose="020B0400000000000000" pitchFamily="34" charset="-128"/>
                        </a:rPr>
                        <a:t>表</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業界</a:t>
                      </a:r>
                      <a:r>
                        <a:rPr lang="ja-JP" sz="900" b="0" i="0" u="none" strike="noStrike" cap="none" dirty="0">
                          <a:solidFill>
                            <a:schemeClr val="tx1"/>
                          </a:solidFill>
                          <a:latin typeface="Yu Gothic" panose="020B0400000000000000" pitchFamily="34" charset="-128"/>
                          <a:ea typeface="Yu Gothic" panose="020B0400000000000000" pitchFamily="34" charset="-128"/>
                        </a:rPr>
                        <a:t>別／課題別の導入事例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価格表</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代表的</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サービスのまとめ記事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口</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コミサイトの情報</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価格</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実績</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rPr>
                        <a:t>画面</a:t>
                      </a:r>
                      <a:r>
                        <a:rPr lang="ja-JP" sz="900" b="0" i="0" u="none" strike="noStrike" cap="none" dirty="0">
                          <a:solidFill>
                            <a:schemeClr val="tx1"/>
                          </a:solidFill>
                          <a:latin typeface="Yu Gothic" panose="020B0400000000000000" pitchFamily="34" charset="-128"/>
                          <a:ea typeface="Yu Gothic" panose="020B0400000000000000" pitchFamily="34" charset="-128"/>
                        </a:rPr>
                        <a:t>や使い勝手</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sz="900" b="0" i="0" u="none" strike="noStrike" cap="none">
                          <a:solidFill>
                            <a:schemeClr val="tx1"/>
                          </a:solidFill>
                          <a:latin typeface="Yu Gothic" panose="020B0400000000000000" pitchFamily="34" charset="-128"/>
                          <a:ea typeface="Yu Gothic" panose="020B0400000000000000" pitchFamily="34" charset="-128"/>
                          <a:sym typeface="MS PGothic"/>
                        </a:rPr>
                        <a:t>セキュリティ</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・運用</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MS PGothic"/>
                        </a:rPr>
                        <a:t>サービスの品質</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81000" marR="54000" marT="81000" marB="81000"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提案</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内容</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当該</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製品を選ぶべき理由</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リスク</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の小ささを証明する情報</a:t>
                      </a:r>
                      <a:endParaRPr lang="en-US" altLang="ja-JP" sz="900" b="0" i="0" u="none" strike="noStrike" cap="none" dirty="0">
                        <a:solidFill>
                          <a:schemeClr val="tx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400"/>
                        </a:spcAft>
                        <a:buClr>
                          <a:schemeClr val="dk1"/>
                        </a:buClr>
                        <a:buSzPts val="1000"/>
                        <a:buFont typeface="Arial"/>
                        <a:buNone/>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MS PGothic"/>
                        </a:rPr>
                        <a:t>・</a:t>
                      </a:r>
                      <a:r>
                        <a:rPr lang="ja-JP" altLang="en-US" sz="900" b="0" i="0" u="none" strike="noStrike" cap="none">
                          <a:solidFill>
                            <a:schemeClr val="tx1"/>
                          </a:solidFill>
                          <a:latin typeface="Yu Gothic" panose="020B0400000000000000" pitchFamily="34" charset="-128"/>
                          <a:ea typeface="Yu Gothic" panose="020B0400000000000000" pitchFamily="34" charset="-128"/>
                        </a:rPr>
                        <a:t>稟議</a:t>
                      </a:r>
                      <a:r>
                        <a:rPr lang="ja-JP" altLang="en-US" sz="900" b="0" i="0" u="none" strike="noStrike" cap="none" dirty="0">
                          <a:solidFill>
                            <a:schemeClr val="tx1"/>
                          </a:solidFill>
                          <a:latin typeface="Yu Gothic" panose="020B0400000000000000" pitchFamily="34" charset="-128"/>
                          <a:ea typeface="Yu Gothic" panose="020B0400000000000000" pitchFamily="34" charset="-128"/>
                        </a:rPr>
                        <a:t>に使える情報</a:t>
                      </a:r>
                      <a:endParaRPr sz="900" b="0" i="0" u="none" strike="noStrike" cap="none" dirty="0">
                        <a:solidFill>
                          <a:schemeClr val="tx1"/>
                        </a:solidFill>
                        <a:latin typeface="Yu Gothic" panose="020B0400000000000000" pitchFamily="34" charset="-128"/>
                        <a:ea typeface="Yu Gothic" panose="020B0400000000000000" pitchFamily="34" charset="-128"/>
                      </a:endParaRPr>
                    </a:p>
                  </a:txBody>
                  <a:tcPr marL="81000" marR="54000" marT="81000" marB="81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Google Shape;465;p23">
            <a:extLst>
              <a:ext uri="{FF2B5EF4-FFF2-40B4-BE49-F238E27FC236}">
                <a16:creationId xmlns:a16="http://schemas.microsoft.com/office/drawing/2014/main" id="{328C52BD-02F6-934B-A0F3-04C500E9BFA6}"/>
              </a:ext>
            </a:extLst>
          </p:cNvPr>
          <p:cNvSpPr/>
          <p:nvPr/>
        </p:nvSpPr>
        <p:spPr>
          <a:xfrm>
            <a:off x="7323322" y="1109035"/>
            <a:ext cx="2300365" cy="360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buSzPts val="1400"/>
            </a:pPr>
            <a:endParaRPr sz="1350" dirty="0">
              <a:latin typeface="Yu Gothic" panose="020B0400000000000000" pitchFamily="34" charset="-128"/>
              <a:ea typeface="Yu Gothic" panose="020B0400000000000000" pitchFamily="34" charset="-128"/>
              <a:cs typeface="MS PGothic"/>
              <a:sym typeface="MS PGothic"/>
            </a:endParaRPr>
          </a:p>
        </p:txBody>
      </p:sp>
      <p:sp>
        <p:nvSpPr>
          <p:cNvPr id="7" name="Google Shape;463;p23">
            <a:extLst>
              <a:ext uri="{FF2B5EF4-FFF2-40B4-BE49-F238E27FC236}">
                <a16:creationId xmlns:a16="http://schemas.microsoft.com/office/drawing/2014/main" id="{695015DD-E340-1441-958A-BFF6A0FAE0E4}"/>
              </a:ext>
            </a:extLst>
          </p:cNvPr>
          <p:cNvSpPr/>
          <p:nvPr/>
        </p:nvSpPr>
        <p:spPr>
          <a:xfrm>
            <a:off x="5293630" y="1109035"/>
            <a:ext cx="2397844" cy="360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buSzPts val="1400"/>
            </a:pPr>
            <a:endParaRPr sz="1350" dirty="0">
              <a:latin typeface="Yu Gothic" panose="020B0400000000000000" pitchFamily="34" charset="-128"/>
              <a:ea typeface="Yu Gothic" panose="020B0400000000000000" pitchFamily="34" charset="-128"/>
              <a:cs typeface="MS PGothic"/>
              <a:sym typeface="MS PGothic"/>
            </a:endParaRPr>
          </a:p>
        </p:txBody>
      </p:sp>
      <p:sp>
        <p:nvSpPr>
          <p:cNvPr id="8" name="Google Shape;461;p23">
            <a:extLst>
              <a:ext uri="{FF2B5EF4-FFF2-40B4-BE49-F238E27FC236}">
                <a16:creationId xmlns:a16="http://schemas.microsoft.com/office/drawing/2014/main" id="{E23137D2-B2EF-164B-95BD-F168AEAE8FEC}"/>
              </a:ext>
            </a:extLst>
          </p:cNvPr>
          <p:cNvSpPr/>
          <p:nvPr/>
        </p:nvSpPr>
        <p:spPr>
          <a:xfrm>
            <a:off x="3357013" y="1109035"/>
            <a:ext cx="2308583" cy="360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buSzPts val="1400"/>
            </a:pPr>
            <a:endParaRPr sz="1350" dirty="0">
              <a:latin typeface="Yu Gothic" panose="020B0400000000000000" pitchFamily="34" charset="-128"/>
              <a:ea typeface="Yu Gothic" panose="020B0400000000000000" pitchFamily="34" charset="-128"/>
              <a:cs typeface="MS PGothic"/>
              <a:sym typeface="MS PGothic"/>
            </a:endParaRPr>
          </a:p>
        </p:txBody>
      </p:sp>
      <p:sp>
        <p:nvSpPr>
          <p:cNvPr id="9" name="Google Shape;459;p23">
            <a:extLst>
              <a:ext uri="{FF2B5EF4-FFF2-40B4-BE49-F238E27FC236}">
                <a16:creationId xmlns:a16="http://schemas.microsoft.com/office/drawing/2014/main" id="{2D4DDA1D-6767-394A-B3B1-680981CAFA69}"/>
              </a:ext>
            </a:extLst>
          </p:cNvPr>
          <p:cNvSpPr/>
          <p:nvPr/>
        </p:nvSpPr>
        <p:spPr>
          <a:xfrm>
            <a:off x="1515000" y="1109035"/>
            <a:ext cx="2135894" cy="360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buSzPts val="1400"/>
            </a:pPr>
            <a:endParaRPr sz="1350" dirty="0">
              <a:latin typeface="Yu Gothic" panose="020B0400000000000000" pitchFamily="34" charset="-128"/>
              <a:ea typeface="Yu Gothic" panose="020B0400000000000000" pitchFamily="34" charset="-128"/>
              <a:cs typeface="MS PGothic"/>
              <a:sym typeface="MS PGothic"/>
            </a:endParaRPr>
          </a:p>
        </p:txBody>
      </p:sp>
      <p:sp>
        <p:nvSpPr>
          <p:cNvPr id="10" name="Google Shape;460;p23">
            <a:extLst>
              <a:ext uri="{FF2B5EF4-FFF2-40B4-BE49-F238E27FC236}">
                <a16:creationId xmlns:a16="http://schemas.microsoft.com/office/drawing/2014/main" id="{A01EA267-2C9D-164D-8F88-E0EF2AC85903}"/>
              </a:ext>
            </a:extLst>
          </p:cNvPr>
          <p:cNvSpPr txBox="1"/>
          <p:nvPr/>
        </p:nvSpPr>
        <p:spPr>
          <a:xfrm>
            <a:off x="1598727" y="1153798"/>
            <a:ext cx="1889965" cy="270474"/>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dirty="0">
                <a:solidFill>
                  <a:schemeClr val="lt1"/>
                </a:solidFill>
                <a:latin typeface="Yu Gothic" panose="020B0400000000000000" pitchFamily="34" charset="-128"/>
                <a:ea typeface="Yu Gothic" panose="020B0400000000000000" pitchFamily="34" charset="-128"/>
                <a:cs typeface="MS PGothic"/>
                <a:sym typeface="MS PGothic"/>
              </a:rPr>
              <a:t>認知</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1" name="Google Shape;462;p23">
            <a:extLst>
              <a:ext uri="{FF2B5EF4-FFF2-40B4-BE49-F238E27FC236}">
                <a16:creationId xmlns:a16="http://schemas.microsoft.com/office/drawing/2014/main" id="{FCFE53C5-521A-0341-A89C-93312C24E9B2}"/>
              </a:ext>
            </a:extLst>
          </p:cNvPr>
          <p:cNvSpPr txBox="1"/>
          <p:nvPr/>
        </p:nvSpPr>
        <p:spPr>
          <a:xfrm>
            <a:off x="3650894" y="1153798"/>
            <a:ext cx="1842013" cy="270474"/>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dirty="0">
                <a:solidFill>
                  <a:schemeClr val="lt1"/>
                </a:solidFill>
                <a:latin typeface="Yu Gothic" panose="020B0400000000000000" pitchFamily="34" charset="-128"/>
                <a:ea typeface="Yu Gothic" panose="020B0400000000000000" pitchFamily="34" charset="-128"/>
                <a:cs typeface="MS PGothic"/>
                <a:sym typeface="MS PGothic"/>
              </a:rPr>
              <a:t>理解</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2" name="Google Shape;464;p23">
            <a:extLst>
              <a:ext uri="{FF2B5EF4-FFF2-40B4-BE49-F238E27FC236}">
                <a16:creationId xmlns:a16="http://schemas.microsoft.com/office/drawing/2014/main" id="{B46D4948-F1FE-044E-955F-02BC09E36EF7}"/>
              </a:ext>
            </a:extLst>
          </p:cNvPr>
          <p:cNvSpPr txBox="1"/>
          <p:nvPr/>
        </p:nvSpPr>
        <p:spPr>
          <a:xfrm>
            <a:off x="5729543" y="1153798"/>
            <a:ext cx="1807476" cy="270474"/>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dirty="0">
                <a:solidFill>
                  <a:schemeClr val="lt1"/>
                </a:solidFill>
                <a:latin typeface="Yu Gothic" panose="020B0400000000000000" pitchFamily="34" charset="-128"/>
                <a:ea typeface="Yu Gothic" panose="020B0400000000000000" pitchFamily="34" charset="-128"/>
                <a:cs typeface="MS PGothic"/>
                <a:sym typeface="MS PGothic"/>
              </a:rPr>
              <a:t>検討</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6;p23">
            <a:extLst>
              <a:ext uri="{FF2B5EF4-FFF2-40B4-BE49-F238E27FC236}">
                <a16:creationId xmlns:a16="http://schemas.microsoft.com/office/drawing/2014/main" id="{CF08F65C-0D72-CC43-839D-1EFE01685D58}"/>
              </a:ext>
            </a:extLst>
          </p:cNvPr>
          <p:cNvSpPr txBox="1"/>
          <p:nvPr/>
        </p:nvSpPr>
        <p:spPr>
          <a:xfrm>
            <a:off x="7785400" y="1153798"/>
            <a:ext cx="1538324" cy="270474"/>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dirty="0">
                <a:solidFill>
                  <a:schemeClr val="lt1"/>
                </a:solidFill>
                <a:latin typeface="Yu Gothic" panose="020B0400000000000000" pitchFamily="34" charset="-128"/>
                <a:ea typeface="Yu Gothic" panose="020B0400000000000000" pitchFamily="34" charset="-128"/>
                <a:cs typeface="MS PGothic"/>
                <a:sym typeface="MS PGothic"/>
              </a:rPr>
              <a:t>選定</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スライド番号プレースホルダー 14">
            <a:extLst>
              <a:ext uri="{FF2B5EF4-FFF2-40B4-BE49-F238E27FC236}">
                <a16:creationId xmlns:a16="http://schemas.microsoft.com/office/drawing/2014/main" id="{A7E95389-69DF-2A43-B858-1FC0EB9EB1F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34</a:t>
            </a:fld>
            <a:endParaRPr lang="ja-JP" altLang="en-US"/>
          </a:p>
        </p:txBody>
      </p:sp>
    </p:spTree>
    <p:extLst>
      <p:ext uri="{BB962C8B-B14F-4D97-AF65-F5344CB8AC3E}">
        <p14:creationId xmlns:p14="http://schemas.microsoft.com/office/powerpoint/2010/main" val="4183228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1B00819-14B3-F542-8124-9B32D2CA5BA2}"/>
              </a:ext>
            </a:extLst>
          </p:cNvPr>
          <p:cNvSpPr>
            <a:spLocks noGrp="1"/>
          </p:cNvSpPr>
          <p:nvPr>
            <p:ph type="title"/>
          </p:nvPr>
        </p:nvSpPr>
        <p:spPr>
          <a:xfrm>
            <a:off x="459560" y="240475"/>
            <a:ext cx="9000000" cy="396000"/>
          </a:xfrm>
        </p:spPr>
        <p:txBody>
          <a:bodyPr/>
          <a:lstStyle/>
          <a:p>
            <a:r>
              <a:rPr lang="ja-JP" altLang="en-US"/>
              <a:t>よくある</a:t>
            </a:r>
            <a:r>
              <a:rPr kumimoji="1" lang="ja-JP" altLang="en-US"/>
              <a:t>検討開始の背景・きっかけ</a:t>
            </a:r>
          </a:p>
        </p:txBody>
      </p:sp>
      <p:graphicFrame>
        <p:nvGraphicFramePr>
          <p:cNvPr id="4" name="Google Shape;450;p21">
            <a:extLst>
              <a:ext uri="{FF2B5EF4-FFF2-40B4-BE49-F238E27FC236}">
                <a16:creationId xmlns:a16="http://schemas.microsoft.com/office/drawing/2014/main" id="{98BFDC52-7140-1E44-B8F1-4065909917B4}"/>
              </a:ext>
            </a:extLst>
          </p:cNvPr>
          <p:cNvGraphicFramePr/>
          <p:nvPr>
            <p:extLst>
              <p:ext uri="{D42A27DB-BD31-4B8C-83A1-F6EECF244321}">
                <p14:modId xmlns:p14="http://schemas.microsoft.com/office/powerpoint/2010/main" val="1309922613"/>
              </p:ext>
            </p:extLst>
          </p:nvPr>
        </p:nvGraphicFramePr>
        <p:xfrm>
          <a:off x="459560" y="1068213"/>
          <a:ext cx="9000000" cy="5167160"/>
        </p:xfrm>
        <a:graphic>
          <a:graphicData uri="http://schemas.openxmlformats.org/drawingml/2006/table">
            <a:tbl>
              <a:tblPr firstRow="1" bandRow="1">
                <a:tableStyleId>{10EEBCD8-6422-4BFB-AE83-410F8BD1FC84}</a:tableStyleId>
              </a:tblPr>
              <a:tblGrid>
                <a:gridCol w="2650899">
                  <a:extLst>
                    <a:ext uri="{9D8B030D-6E8A-4147-A177-3AD203B41FA5}">
                      <a16:colId xmlns:a16="http://schemas.microsoft.com/office/drawing/2014/main" val="20000"/>
                    </a:ext>
                  </a:extLst>
                </a:gridCol>
                <a:gridCol w="6349101">
                  <a:extLst>
                    <a:ext uri="{9D8B030D-6E8A-4147-A177-3AD203B41FA5}">
                      <a16:colId xmlns:a16="http://schemas.microsoft.com/office/drawing/2014/main" val="20001"/>
                    </a:ext>
                  </a:extLst>
                </a:gridCol>
              </a:tblGrid>
              <a:tr h="352217">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bg1"/>
                          </a:solidFill>
                          <a:latin typeface="Yu Gothic" panose="020B0400000000000000" pitchFamily="34" charset="-128"/>
                          <a:ea typeface="Yu Gothic" panose="020B0400000000000000" pitchFamily="34" charset="-128"/>
                          <a:sym typeface="Arial"/>
                        </a:rPr>
                        <a:t>検討開始の背景</a:t>
                      </a:r>
                      <a:endParaRPr sz="1200" b="1" i="0" u="none" strike="noStrike" cap="none" dirty="0">
                        <a:solidFill>
                          <a:schemeClr val="bg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R w="12700" cap="flat" cmpd="sng" algn="ctr">
                      <a:solidFill>
                        <a:schemeClr val="bg1"/>
                      </a:solidFill>
                      <a:prstDash val="solid"/>
                      <a:round/>
                      <a:headEnd type="none" w="med" len="med"/>
                      <a:tailEnd type="none" w="med" len="med"/>
                    </a:lnR>
                    <a:solidFill>
                      <a:schemeClr val="accent1"/>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dirty="0">
                          <a:solidFill>
                            <a:schemeClr val="bg1"/>
                          </a:solidFill>
                          <a:latin typeface="Yu Gothic" panose="020B0400000000000000" pitchFamily="34" charset="-128"/>
                          <a:ea typeface="Yu Gothic" panose="020B0400000000000000" pitchFamily="34" charset="-128"/>
                          <a:sym typeface="Arial"/>
                        </a:rPr>
                        <a:t>具体例</a:t>
                      </a:r>
                      <a:endParaRPr sz="1400" b="1" i="0" dirty="0">
                        <a:solidFill>
                          <a:schemeClr val="bg1"/>
                        </a:solidFill>
                        <a:latin typeface="Yu Gothic" panose="020B0400000000000000" pitchFamily="34" charset="-128"/>
                        <a:ea typeface="Yu Gothic" panose="020B0400000000000000" pitchFamily="34" charset="-128"/>
                      </a:endParaRPr>
                    </a:p>
                  </a:txBody>
                  <a:tcPr marL="72000" marR="72000" marT="108000" marB="108000" anchor="ctr">
                    <a:lnL w="12700" cap="flat" cmpd="sng" algn="ctr">
                      <a:solidFill>
                        <a:schemeClr val="bg1"/>
                      </a:solidFill>
                      <a:prstDash val="solid"/>
                      <a:round/>
                      <a:headEnd type="none" w="med" len="med"/>
                      <a:tailEnd type="none" w="med" len="med"/>
                    </a:lnL>
                    <a:solidFill>
                      <a:schemeClr val="accent1"/>
                    </a:solidFill>
                  </a:tcPr>
                </a:tc>
                <a:extLst>
                  <a:ext uri="{0D108BD9-81ED-4DB2-BD59-A6C34878D82A}">
                    <a16:rowId xmlns:a16="http://schemas.microsoft.com/office/drawing/2014/main" val="10000"/>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Arial"/>
                        </a:rPr>
                        <a:t>働き方改革</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全社的</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な働き方改革の方針が示されたので、人事として実現に向けた検討を進めたい</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コロナ</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禍を機にリモートで</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人事業務を推進できる環境を整えたい</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人事部</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の残業時間の長さを問題視しており、改善したい</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1"/>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en-US" altLang="ja-JP" sz="1200" b="1" i="0" dirty="0">
                          <a:solidFill>
                            <a:schemeClr val="tx1"/>
                          </a:solidFill>
                          <a:latin typeface="Yu Gothic" panose="020B0400000000000000" pitchFamily="34" charset="-128"/>
                          <a:ea typeface="Yu Gothic" panose="020B0400000000000000" pitchFamily="34" charset="-128"/>
                        </a:rPr>
                        <a:t>DX</a:t>
                      </a:r>
                      <a:r>
                        <a:rPr lang="ja-JP" altLang="en-US" sz="1200" b="1" i="0" dirty="0">
                          <a:solidFill>
                            <a:schemeClr val="tx1"/>
                          </a:solidFill>
                          <a:latin typeface="Yu Gothic" panose="020B0400000000000000" pitchFamily="34" charset="-128"/>
                          <a:ea typeface="Yu Gothic" panose="020B0400000000000000" pitchFamily="34" charset="-128"/>
                        </a:rPr>
                        <a:t>推進</a:t>
                      </a:r>
                      <a:endParaRPr sz="1200" b="1" i="0"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全社的</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なDXの取り組み</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を進めることになっており、人事領域でも何かしら取り組みを開始したい</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3294598823"/>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〇〇</a:t>
                      </a:r>
                      <a:r>
                        <a:rPr lang="ja-JP" sz="1200" b="1" i="0" u="none" strike="noStrike" cap="none" dirty="0">
                          <a:solidFill>
                            <a:schemeClr val="tx1"/>
                          </a:solidFill>
                          <a:latin typeface="Yu Gothic" panose="020B0400000000000000" pitchFamily="34" charset="-128"/>
                          <a:ea typeface="Yu Gothic" panose="020B0400000000000000" pitchFamily="34" charset="-128"/>
                          <a:sym typeface="Arial"/>
                        </a:rPr>
                        <a:t>法改正</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法改正で</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〇〇の</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義務がなくなるのでこれを機に</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デジタル化を推進</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したい</a:t>
                      </a:r>
                      <a:endParaRPr sz="900" b="0" i="0"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法改正メリットが大きいらしいので詳しく検討したい</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4052082602"/>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sz="1200" b="1" i="0" u="none" strike="noStrike" cap="none" dirty="0">
                          <a:solidFill>
                            <a:schemeClr val="tx1"/>
                          </a:solidFill>
                          <a:latin typeface="Yu Gothic" panose="020B0400000000000000" pitchFamily="34" charset="-128"/>
                          <a:ea typeface="Yu Gothic" panose="020B0400000000000000" pitchFamily="34" charset="-128"/>
                          <a:sym typeface="Arial"/>
                        </a:rPr>
                        <a:t>ガバナンス強化</a:t>
                      </a:r>
                      <a:endParaRPr sz="1400" b="1" i="0"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〇〇</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の不正が明らかになり、規定の見直しと同時に、システム化によるチェックの厳格化を進めていきたい</a:t>
                      </a:r>
                      <a:endParaRPr sz="900" b="0" i="0"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5"/>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altLang="en-US" sz="1200" b="1" i="0" dirty="0">
                          <a:solidFill>
                            <a:schemeClr val="tx1"/>
                          </a:solidFill>
                          <a:latin typeface="Yu Gothic" panose="020B0400000000000000" pitchFamily="34" charset="-128"/>
                          <a:ea typeface="Yu Gothic" panose="020B0400000000000000" pitchFamily="34" charset="-128"/>
                        </a:rPr>
                        <a:t>社員数の増加</a:t>
                      </a:r>
                      <a:endParaRPr sz="1400" b="1" i="0"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社</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員数が</a:t>
                      </a:r>
                      <a:r>
                        <a:rPr lang="en-US" altLang="ja-JP" sz="900" b="0" i="0" u="none" strike="noStrike" cap="none" dirty="0">
                          <a:solidFill>
                            <a:schemeClr val="tx1"/>
                          </a:solidFill>
                          <a:latin typeface="Yu Gothic" panose="020B0400000000000000" pitchFamily="34" charset="-128"/>
                          <a:ea typeface="Yu Gothic" panose="020B0400000000000000" pitchFamily="34" charset="-128"/>
                          <a:sym typeface="Arial"/>
                        </a:rPr>
                        <a:t>1,000</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名を超えて、これまで場当たり的な対応で済んでいた〇〇の対応が追い付かなくなってきた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今後社</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員数は〇倍になるので、〇〇を整えておきたい</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458940990"/>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海外拠点の増加</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海外</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進出を強化していくため、グローバルに準拠した仕組みを構築したい</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外国人</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採用が増えているため、多文化・多言語に対応した仕組みを整備したい</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916148306"/>
                  </a:ext>
                </a:extLst>
              </a:tr>
              <a:tr h="673200">
                <a:tc>
                  <a:txBody>
                    <a:bodyPr/>
                    <a:lstStyle/>
                    <a:p>
                      <a:pPr marL="0" marR="0" lvl="0" indent="0" algn="l" rtl="0">
                        <a:lnSpc>
                          <a:spcPct val="100000"/>
                        </a:lnSpc>
                        <a:spcBef>
                          <a:spcPts val="0"/>
                        </a:spcBef>
                        <a:spcAft>
                          <a:spcPts val="0"/>
                        </a:spcAft>
                        <a:buClr>
                          <a:schemeClr val="dk1"/>
                        </a:buClr>
                        <a:buSzPts val="1050"/>
                        <a:buFont typeface="Noto Sans Symbols"/>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sym typeface="Arial"/>
                        </a:rPr>
                        <a:t>広報</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や</a:t>
                      </a:r>
                      <a:r>
                        <a:rPr lang="ja-JP" sz="1200" b="1" i="0" u="none" strike="noStrike" cap="none">
                          <a:solidFill>
                            <a:schemeClr val="tx1"/>
                          </a:solidFill>
                          <a:latin typeface="Yu Gothic" panose="020B0400000000000000" pitchFamily="34" charset="-128"/>
                          <a:ea typeface="Yu Gothic" panose="020B0400000000000000" pitchFamily="34" charset="-128"/>
                          <a:sym typeface="Arial"/>
                        </a:rPr>
                        <a:t>売</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り</a:t>
                      </a:r>
                      <a:r>
                        <a:rPr lang="ja-JP" sz="1200" b="1" i="0" u="none" strike="noStrike" cap="none">
                          <a:solidFill>
                            <a:schemeClr val="tx1"/>
                          </a:solidFill>
                          <a:latin typeface="Yu Gothic" panose="020B0400000000000000" pitchFamily="34" charset="-128"/>
                          <a:ea typeface="Yu Gothic" panose="020B0400000000000000" pitchFamily="34" charset="-128"/>
                          <a:sym typeface="Arial"/>
                        </a:rPr>
                        <a:t>込</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み</a:t>
                      </a:r>
                      <a:r>
                        <a:rPr lang="ja-JP" sz="1200" b="1" i="0" u="none" strike="noStrike" cap="none">
                          <a:solidFill>
                            <a:schemeClr val="tx1"/>
                          </a:solidFill>
                          <a:latin typeface="Yu Gothic" panose="020B0400000000000000" pitchFamily="34" charset="-128"/>
                          <a:ea typeface="Yu Gothic" panose="020B0400000000000000" pitchFamily="34" charset="-128"/>
                          <a:sym typeface="Arial"/>
                        </a:rPr>
                        <a:t>による</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endParaRPr>
                    </a:p>
                    <a:p>
                      <a:pPr marL="0" marR="0" lvl="0" indent="0" algn="l" rtl="0">
                        <a:lnSpc>
                          <a:spcPct val="100000"/>
                        </a:lnSpc>
                        <a:spcBef>
                          <a:spcPts val="0"/>
                        </a:spcBef>
                        <a:spcAft>
                          <a:spcPts val="0"/>
                        </a:spcAft>
                        <a:buClr>
                          <a:schemeClr val="dk1"/>
                        </a:buClr>
                        <a:buSzPts val="1050"/>
                        <a:buFont typeface="Noto Sans Symbols"/>
                        <a:buNone/>
                      </a:pPr>
                      <a:r>
                        <a:rPr lang="ja-JP" sz="1200" b="1" i="0" u="none" strike="noStrike" cap="none">
                          <a:solidFill>
                            <a:schemeClr val="tx1"/>
                          </a:solidFill>
                          <a:latin typeface="Yu Gothic" panose="020B0400000000000000" pitchFamily="34" charset="-128"/>
                          <a:ea typeface="Yu Gothic" panose="020B0400000000000000" pitchFamily="34" charset="-128"/>
                          <a:sym typeface="Arial"/>
                        </a:rPr>
                        <a:t>メリット</a:t>
                      </a:r>
                      <a:r>
                        <a:rPr lang="ja-JP" sz="1200" b="1" i="0" u="none" strike="noStrike" cap="none" dirty="0">
                          <a:solidFill>
                            <a:schemeClr val="tx1"/>
                          </a:solidFill>
                          <a:latin typeface="Yu Gothic" panose="020B0400000000000000" pitchFamily="34" charset="-128"/>
                          <a:ea typeface="Yu Gothic" panose="020B0400000000000000" pitchFamily="34" charset="-128"/>
                          <a:sym typeface="Arial"/>
                        </a:rPr>
                        <a:t>認識</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売り込み</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によって投資対効果の高さを認識した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chemeClr val="dk1"/>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同業</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他社の事例を</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知って</a:t>
                      </a:r>
                      <a:r>
                        <a:rPr lang="ja-JP" sz="900" b="0" i="0" u="none" strike="noStrike" cap="none" dirty="0">
                          <a:solidFill>
                            <a:schemeClr val="tx1"/>
                          </a:solidFill>
                          <a:latin typeface="Yu Gothic" panose="020B0400000000000000" pitchFamily="34" charset="-128"/>
                          <a:ea typeface="Yu Gothic" panose="020B0400000000000000" pitchFamily="34" charset="-128"/>
                          <a:sym typeface="Arial"/>
                        </a:rPr>
                        <a:t>、自社も</a:t>
                      </a:r>
                      <a:r>
                        <a:rPr lang="ja-JP" altLang="en-US" sz="900" b="0" i="0" u="none" strike="noStrike" cap="none" dirty="0">
                          <a:solidFill>
                            <a:schemeClr val="tx1"/>
                          </a:solidFill>
                          <a:latin typeface="Yu Gothic" panose="020B0400000000000000" pitchFamily="34" charset="-128"/>
                          <a:ea typeface="Yu Gothic" panose="020B0400000000000000" pitchFamily="34" charset="-128"/>
                          <a:sym typeface="Arial"/>
                        </a:rPr>
                        <a:t>検討しはじめた</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6"/>
                  </a:ext>
                </a:extLst>
              </a:tr>
            </a:tbl>
          </a:graphicData>
        </a:graphic>
      </p:graphicFrame>
      <p:sp>
        <p:nvSpPr>
          <p:cNvPr id="7" name="スライド番号プレースホルダー 6">
            <a:extLst>
              <a:ext uri="{FF2B5EF4-FFF2-40B4-BE49-F238E27FC236}">
                <a16:creationId xmlns:a16="http://schemas.microsoft.com/office/drawing/2014/main" id="{1F9EF201-E1ED-5A41-B0C2-AE38151DE9BC}"/>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35</a:t>
            </a:fld>
            <a:endParaRPr lang="ja-JP" altLang="en-US"/>
          </a:p>
        </p:txBody>
      </p:sp>
    </p:spTree>
    <p:extLst>
      <p:ext uri="{BB962C8B-B14F-4D97-AF65-F5344CB8AC3E}">
        <p14:creationId xmlns:p14="http://schemas.microsoft.com/office/powerpoint/2010/main" val="1990783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CAFC2B9-0634-0148-9E3C-56991517FCB6}"/>
              </a:ext>
            </a:extLst>
          </p:cNvPr>
          <p:cNvSpPr>
            <a:spLocks noGrp="1"/>
          </p:cNvSpPr>
          <p:nvPr>
            <p:ph type="title"/>
          </p:nvPr>
        </p:nvSpPr>
        <p:spPr>
          <a:xfrm>
            <a:off x="459560" y="240475"/>
            <a:ext cx="9000000" cy="396000"/>
          </a:xfrm>
        </p:spPr>
        <p:txBody>
          <a:bodyPr/>
          <a:lstStyle/>
          <a:p>
            <a:r>
              <a:rPr lang="ja-JP" altLang="en-US"/>
              <a:t>主な評価軸</a:t>
            </a:r>
            <a:endParaRPr kumimoji="1" lang="ja-JP" altLang="en-US"/>
          </a:p>
        </p:txBody>
      </p:sp>
      <p:graphicFrame>
        <p:nvGraphicFramePr>
          <p:cNvPr id="5" name="Google Shape;450;p21">
            <a:extLst>
              <a:ext uri="{FF2B5EF4-FFF2-40B4-BE49-F238E27FC236}">
                <a16:creationId xmlns:a16="http://schemas.microsoft.com/office/drawing/2014/main" id="{411769AA-9750-4444-BDA6-E7F68EC5DC20}"/>
              </a:ext>
            </a:extLst>
          </p:cNvPr>
          <p:cNvGraphicFramePr/>
          <p:nvPr>
            <p:extLst>
              <p:ext uri="{D42A27DB-BD31-4B8C-83A1-F6EECF244321}">
                <p14:modId xmlns:p14="http://schemas.microsoft.com/office/powerpoint/2010/main" val="73661354"/>
              </p:ext>
            </p:extLst>
          </p:nvPr>
        </p:nvGraphicFramePr>
        <p:xfrm>
          <a:off x="459560" y="1068212"/>
          <a:ext cx="9000000" cy="5182687"/>
        </p:xfrm>
        <a:graphic>
          <a:graphicData uri="http://schemas.openxmlformats.org/drawingml/2006/table">
            <a:tbl>
              <a:tblPr firstRow="1" bandRow="1">
                <a:tableStyleId>{10EEBCD8-6422-4BFB-AE83-410F8BD1FC84}</a:tableStyleId>
              </a:tblPr>
              <a:tblGrid>
                <a:gridCol w="2650899">
                  <a:extLst>
                    <a:ext uri="{9D8B030D-6E8A-4147-A177-3AD203B41FA5}">
                      <a16:colId xmlns:a16="http://schemas.microsoft.com/office/drawing/2014/main" val="20000"/>
                    </a:ext>
                  </a:extLst>
                </a:gridCol>
                <a:gridCol w="6349101">
                  <a:extLst>
                    <a:ext uri="{9D8B030D-6E8A-4147-A177-3AD203B41FA5}">
                      <a16:colId xmlns:a16="http://schemas.microsoft.com/office/drawing/2014/main" val="20001"/>
                    </a:ext>
                  </a:extLst>
                </a:gridCol>
              </a:tblGrid>
              <a:tr h="404452">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主な評価軸</a:t>
                      </a:r>
                      <a:endParaRPr sz="1200" b="1" i="0" u="none" strike="noStrike" cap="none" dirty="0">
                        <a:solidFill>
                          <a:schemeClr val="bg1"/>
                        </a:solidFill>
                        <a:latin typeface="Yu Gothic" panose="020B0400000000000000" pitchFamily="34" charset="-128"/>
                        <a:ea typeface="Yu Gothic" panose="020B0400000000000000" pitchFamily="34" charset="-128"/>
                        <a:cs typeface="Arial"/>
                        <a:sym typeface="Arial"/>
                      </a:endParaRPr>
                    </a:p>
                  </a:txBody>
                  <a:tcPr marL="72000" marR="72000" marT="108000" marB="108000" anchor="ctr">
                    <a:lnR w="12700" cap="flat" cmpd="sng" algn="ctr">
                      <a:solidFill>
                        <a:schemeClr val="bg1"/>
                      </a:solidFill>
                      <a:prstDash val="solid"/>
                      <a:round/>
                      <a:headEnd type="none" w="med" len="med"/>
                      <a:tailEnd type="none" w="med" len="med"/>
                    </a:lnR>
                    <a:solidFill>
                      <a:schemeClr val="accent1"/>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解説</a:t>
                      </a:r>
                      <a:endParaRPr sz="1400" b="1" i="0" dirty="0">
                        <a:solidFill>
                          <a:schemeClr val="bg1"/>
                        </a:solidFill>
                        <a:latin typeface="Yu Gothic" panose="020B0400000000000000" pitchFamily="34" charset="-128"/>
                        <a:ea typeface="Yu Gothic" panose="020B0400000000000000" pitchFamily="34" charset="-128"/>
                      </a:endParaRPr>
                    </a:p>
                  </a:txBody>
                  <a:tcPr marL="72000" marR="72000" marT="108000" marB="108000" anchor="ctr">
                    <a:lnL w="12700" cap="flat" cmpd="sng" algn="ctr">
                      <a:solidFill>
                        <a:schemeClr val="bg1"/>
                      </a:solidFill>
                      <a:prstDash val="solid"/>
                      <a:round/>
                      <a:headEnd type="none" w="med" len="med"/>
                      <a:tailEnd type="none" w="med" len="med"/>
                    </a:lnL>
                    <a:solidFill>
                      <a:schemeClr val="accent1"/>
                    </a:solidFill>
                  </a:tcPr>
                </a:tc>
                <a:extLst>
                  <a:ext uri="{0D108BD9-81ED-4DB2-BD59-A6C34878D82A}">
                    <a16:rowId xmlns:a16="http://schemas.microsoft.com/office/drawing/2014/main" val="10000"/>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altLang="en-US" sz="1200" b="1" u="none" strike="noStrike" cap="none" dirty="0">
                          <a:solidFill>
                            <a:schemeClr val="tx1"/>
                          </a:solidFill>
                          <a:latin typeface="游ゴシック" panose="020B0400000000000000" pitchFamily="50" charset="-128"/>
                          <a:ea typeface="游ゴシック" panose="020B0400000000000000" pitchFamily="50" charset="-128"/>
                        </a:rPr>
                        <a:t>実績・ノウハウの豊富さ</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a:t>
                      </a:r>
                      <a:r>
                        <a:rPr lang="ja-JP" altLang="en-US" sz="900" b="0" u="none" strike="noStrike" cap="none" dirty="0">
                          <a:solidFill>
                            <a:schemeClr val="tx1"/>
                          </a:solidFill>
                          <a:latin typeface="游ゴシック" panose="020B0400000000000000" pitchFamily="50" charset="-128"/>
                          <a:ea typeface="游ゴシック" panose="020B0400000000000000" pitchFamily="50" charset="-128"/>
                        </a:rPr>
                        <a:t>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1"/>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得意として</a:t>
                      </a:r>
                      <a:r>
                        <a:rPr lang="ja-JP" sz="1200" b="1" u="none" strike="noStrike" cap="none">
                          <a:solidFill>
                            <a:schemeClr val="tx1"/>
                          </a:solidFill>
                          <a:latin typeface="游ゴシック" panose="020B0400000000000000" pitchFamily="50" charset="-128"/>
                          <a:ea typeface="游ゴシック" panose="020B0400000000000000" pitchFamily="50" charset="-128"/>
                          <a:cs typeface="Arial"/>
                          <a:sym typeface="Arial"/>
                        </a:rPr>
                        <a:t>いる属性</a:t>
                      </a:r>
                      <a:endParaRPr lang="en-US" alt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ja-JP" sz="1200" b="1" u="none" strike="noStrike" cap="none">
                          <a:solidFill>
                            <a:schemeClr val="tx1"/>
                          </a:solidFill>
                          <a:latin typeface="游ゴシック" panose="020B0400000000000000" pitchFamily="50" charset="-128"/>
                          <a:ea typeface="游ゴシック" panose="020B0400000000000000" pitchFamily="50" charset="-128"/>
                          <a:cs typeface="Arial"/>
                          <a:sym typeface="Arial"/>
                        </a:rPr>
                        <a:t>（</a:t>
                      </a: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業界・規模・エリア</a:t>
                      </a:r>
                      <a:r>
                        <a:rPr lang="ja-JP" altLang="en-US"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など</a:t>
                      </a: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3294598823"/>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業務要件との適合度</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4052082602"/>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UI（画面イメージ）</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5"/>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導入コスト・ランニングコスト</a:t>
                      </a:r>
                      <a:endParaRPr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458940990"/>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altLang="ja-JP" sz="1200" b="1" u="none" strike="noStrike" cap="none" dirty="0">
                          <a:solidFill>
                            <a:schemeClr val="tx1"/>
                          </a:solidFill>
                          <a:latin typeface="游ゴシック" panose="020B0400000000000000" pitchFamily="50" charset="-128"/>
                          <a:ea typeface="游ゴシック" panose="020B0400000000000000" pitchFamily="50" charset="-128"/>
                          <a:cs typeface="Arial"/>
                          <a:sym typeface="Arial"/>
                        </a:rPr>
                        <a:t>投資対効果</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916148306"/>
                  </a:ext>
                </a:extLst>
              </a:tr>
              <a:tr h="682605">
                <a:tc>
                  <a:txBody>
                    <a:bodyPr/>
                    <a:lstStyle/>
                    <a:p>
                      <a:pPr marL="0" marR="0" lvl="0" indent="0" algn="l" rtl="0">
                        <a:lnSpc>
                          <a:spcPct val="100000"/>
                        </a:lnSpc>
                        <a:spcBef>
                          <a:spcPts val="0"/>
                        </a:spcBef>
                        <a:spcAft>
                          <a:spcPts val="0"/>
                        </a:spcAft>
                        <a:buClr>
                          <a:srgbClr val="000000"/>
                        </a:buClr>
                        <a:buSzPts val="1100"/>
                        <a:buFont typeface="Arial"/>
                        <a:buNone/>
                      </a:pPr>
                      <a:r>
                        <a:rPr lang="ja-JP" altLang="en-US" sz="1200" b="1" u="none" strike="noStrike" cap="none" dirty="0">
                          <a:solidFill>
                            <a:schemeClr val="tx1"/>
                          </a:solidFill>
                          <a:latin typeface="游ゴシック" panose="020B0400000000000000" pitchFamily="50" charset="-128"/>
                          <a:ea typeface="游ゴシック" panose="020B0400000000000000" pitchFamily="50" charset="-128"/>
                        </a:rPr>
                        <a:t>企業の信用性</a:t>
                      </a:r>
                      <a:endParaRPr sz="1200" b="1" u="none" strike="noStrike" cap="none" dirty="0">
                        <a:solidFill>
                          <a:schemeClr val="tx1"/>
                        </a:solidFill>
                        <a:latin typeface="游ゴシック" panose="020B0400000000000000" pitchFamily="50" charset="-128"/>
                        <a:ea typeface="游ゴシック" panose="020B0400000000000000" pitchFamily="50" charset="-128"/>
                      </a:endParaRPr>
                    </a:p>
                  </a:txBody>
                  <a:tcPr marL="98010" marR="32670" marT="39531" marB="39531" anchor="ctr">
                    <a:lnR w="12700" cap="flat" cmpd="sng" algn="ctr">
                      <a:solidFill>
                        <a:schemeClr val="tx1"/>
                      </a:solidFill>
                      <a:prstDash val="sysDot"/>
                      <a:round/>
                      <a:headEnd type="none" w="med" len="med"/>
                      <a:tailEnd type="none" w="med" len="med"/>
                    </a:lnR>
                    <a:solidFill>
                      <a:schemeClr val="bg1"/>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u="none" strike="noStrike" cap="none">
                          <a:solidFill>
                            <a:schemeClr val="tx1"/>
                          </a:solidFill>
                          <a:latin typeface="游ゴシック" panose="020B0400000000000000" pitchFamily="50" charset="-128"/>
                          <a:ea typeface="游ゴシック" panose="020B0400000000000000" pitchFamily="50" charset="-128"/>
                        </a:rPr>
                        <a:t>具体的には〇〇、〇〇、〇〇の視点で評価されます</a:t>
                      </a:r>
                      <a:endParaRPr lang="en-US" altLang="ja-JP" sz="900" b="0" u="none" strike="noStrike" cap="none" dirty="0">
                        <a:solidFill>
                          <a:schemeClr val="tx1"/>
                        </a:solidFill>
                        <a:latin typeface="游ゴシック" panose="020B0400000000000000" pitchFamily="50" charset="-128"/>
                        <a:ea typeface="游ゴシック" panose="020B0400000000000000" pitchFamily="50" charset="-128"/>
                      </a:endParaRPr>
                    </a:p>
                  </a:txBody>
                  <a:tcPr marL="108000" marR="108000" marT="39531" marB="39531" anchor="ctr">
                    <a:lnL w="12700" cap="flat" cmpd="sng" algn="ctr">
                      <a:solidFill>
                        <a:schemeClr val="tx1"/>
                      </a:solidFill>
                      <a:prstDash val="sysDot"/>
                      <a:round/>
                      <a:headEnd type="none" w="med" len="med"/>
                      <a:tailEnd type="none" w="med" len="med"/>
                    </a:lnL>
                    <a:solidFill>
                      <a:schemeClr val="bg1"/>
                    </a:solidFill>
                  </a:tcPr>
                </a:tc>
                <a:extLst>
                  <a:ext uri="{0D108BD9-81ED-4DB2-BD59-A6C34878D82A}">
                    <a16:rowId xmlns:a16="http://schemas.microsoft.com/office/drawing/2014/main" val="10006"/>
                  </a:ext>
                </a:extLst>
              </a:tr>
            </a:tbl>
          </a:graphicData>
        </a:graphic>
      </p:graphicFrame>
      <p:sp>
        <p:nvSpPr>
          <p:cNvPr id="7" name="スライド番号プレースホルダー 6">
            <a:extLst>
              <a:ext uri="{FF2B5EF4-FFF2-40B4-BE49-F238E27FC236}">
                <a16:creationId xmlns:a16="http://schemas.microsoft.com/office/drawing/2014/main" id="{414D3532-995D-9D43-98F8-41BA3C1A1FBE}"/>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36</a:t>
            </a:fld>
            <a:endParaRPr lang="ja-JP" altLang="en-US"/>
          </a:p>
        </p:txBody>
      </p:sp>
    </p:spTree>
    <p:extLst>
      <p:ext uri="{BB962C8B-B14F-4D97-AF65-F5344CB8AC3E}">
        <p14:creationId xmlns:p14="http://schemas.microsoft.com/office/powerpoint/2010/main" val="289222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B53A3F-3571-DD4E-A771-879D0A004CF6}"/>
              </a:ext>
            </a:extLst>
          </p:cNvPr>
          <p:cNvSpPr>
            <a:spLocks noGrp="1"/>
          </p:cNvSpPr>
          <p:nvPr>
            <p:ph type="ctrTitle"/>
          </p:nvPr>
        </p:nvSpPr>
        <p:spPr>
          <a:xfrm>
            <a:off x="1251480" y="2665650"/>
            <a:ext cx="7378615" cy="1526700"/>
          </a:xfrm>
        </p:spPr>
        <p:txBody>
          <a:bodyPr/>
          <a:lstStyle/>
          <a:p>
            <a:r>
              <a:rPr lang="ja-JP" altLang="en-US"/>
              <a:t>既存顧客・見込み顧客の購買事例</a:t>
            </a:r>
          </a:p>
        </p:txBody>
      </p:sp>
      <p:sp>
        <p:nvSpPr>
          <p:cNvPr id="6" name="スライド番号プレースホルダー 5">
            <a:extLst>
              <a:ext uri="{FF2B5EF4-FFF2-40B4-BE49-F238E27FC236}">
                <a16:creationId xmlns:a16="http://schemas.microsoft.com/office/drawing/2014/main" id="{D0FA5F4C-EAAB-B341-9F6E-C1B15E0E9FB8}"/>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37</a:t>
            </a:fld>
            <a:endParaRPr lang="ja-JP" altLang="en-US"/>
          </a:p>
        </p:txBody>
      </p:sp>
    </p:spTree>
    <p:extLst>
      <p:ext uri="{BB962C8B-B14F-4D97-AF65-F5344CB8AC3E}">
        <p14:creationId xmlns:p14="http://schemas.microsoft.com/office/powerpoint/2010/main" val="1125466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CC98B9A6-845E-C44F-BAF4-9C88EE05E070}"/>
              </a:ext>
            </a:extLst>
          </p:cNvPr>
          <p:cNvSpPr>
            <a:spLocks noGrp="1"/>
          </p:cNvSpPr>
          <p:nvPr>
            <p:ph type="body" idx="1"/>
          </p:nvPr>
        </p:nvSpPr>
        <p:spPr>
          <a:xfrm>
            <a:off x="458788" y="1001713"/>
            <a:ext cx="9001125" cy="611187"/>
          </a:xfrm>
        </p:spPr>
        <p:txBody>
          <a:bodyPr/>
          <a:lstStyle/>
          <a:p>
            <a:r>
              <a:rPr lang="ja-JP" altLang="en-US"/>
              <a:t>「資料のわかりやすさ」と「営業の積極的なアプローチ」が評価され、候補に選ばれる。</a:t>
            </a:r>
            <a:endParaRPr lang="en-US" altLang="ja-JP" dirty="0"/>
          </a:p>
          <a:p>
            <a:r>
              <a:rPr lang="ja-JP" altLang="en-US"/>
              <a:t>商談時の「提案の進め方」が評価されたことが導入の決め手となった。</a:t>
            </a:r>
            <a:endParaRPr lang="en-US" altLang="ja-JP" dirty="0"/>
          </a:p>
        </p:txBody>
      </p:sp>
      <p:sp>
        <p:nvSpPr>
          <p:cNvPr id="8" name="スライド番号プレースホルダー 7">
            <a:extLst>
              <a:ext uri="{FF2B5EF4-FFF2-40B4-BE49-F238E27FC236}">
                <a16:creationId xmlns:a16="http://schemas.microsoft.com/office/drawing/2014/main" id="{1E6F6753-6DEB-7B49-B680-C3D2100D6031}"/>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38</a:t>
            </a:fld>
            <a:endParaRPr lang="ja-JP" altLang="en-US"/>
          </a:p>
        </p:txBody>
      </p:sp>
      <p:sp>
        <p:nvSpPr>
          <p:cNvPr id="5" name="タイトル 4">
            <a:extLst>
              <a:ext uri="{FF2B5EF4-FFF2-40B4-BE49-F238E27FC236}">
                <a16:creationId xmlns:a16="http://schemas.microsoft.com/office/drawing/2014/main" id="{80F57DE5-3F65-854C-B931-4456E6206154}"/>
              </a:ext>
            </a:extLst>
          </p:cNvPr>
          <p:cNvSpPr>
            <a:spLocks noGrp="1"/>
          </p:cNvSpPr>
          <p:nvPr>
            <p:ph type="title"/>
          </p:nvPr>
        </p:nvSpPr>
        <p:spPr>
          <a:xfrm>
            <a:off x="459560" y="240475"/>
            <a:ext cx="9000000" cy="396000"/>
          </a:xfrm>
        </p:spPr>
        <p:txBody>
          <a:bodyPr/>
          <a:lstStyle/>
          <a:p>
            <a:r>
              <a:rPr lang="ja-JP" altLang="en-US"/>
              <a:t>既存顧客</a:t>
            </a:r>
            <a:r>
              <a:rPr lang="en-US" altLang="ja-JP" dirty="0"/>
              <a:t> </a:t>
            </a:r>
            <a:r>
              <a:rPr lang="ja-JP" altLang="en-US"/>
              <a:t>○○会社の購買事例</a:t>
            </a:r>
          </a:p>
        </p:txBody>
      </p:sp>
      <p:graphicFrame>
        <p:nvGraphicFramePr>
          <p:cNvPr id="7" name="Google Shape;563;p210">
            <a:extLst>
              <a:ext uri="{FF2B5EF4-FFF2-40B4-BE49-F238E27FC236}">
                <a16:creationId xmlns:a16="http://schemas.microsoft.com/office/drawing/2014/main" id="{5E98DB80-2AF9-DE49-BB3C-D7E97B02A373}"/>
              </a:ext>
            </a:extLst>
          </p:cNvPr>
          <p:cNvGraphicFramePr/>
          <p:nvPr>
            <p:extLst>
              <p:ext uri="{D42A27DB-BD31-4B8C-83A1-F6EECF244321}">
                <p14:modId xmlns:p14="http://schemas.microsoft.com/office/powerpoint/2010/main" val="253847425"/>
              </p:ext>
            </p:extLst>
          </p:nvPr>
        </p:nvGraphicFramePr>
        <p:xfrm>
          <a:off x="459561" y="1895703"/>
          <a:ext cx="8999999" cy="4250265"/>
        </p:xfrm>
        <a:graphic>
          <a:graphicData uri="http://schemas.openxmlformats.org/drawingml/2006/table">
            <a:tbl>
              <a:tblPr>
                <a:noFill/>
              </a:tblPr>
              <a:tblGrid>
                <a:gridCol w="2141232">
                  <a:extLst>
                    <a:ext uri="{9D8B030D-6E8A-4147-A177-3AD203B41FA5}">
                      <a16:colId xmlns:a16="http://schemas.microsoft.com/office/drawing/2014/main" val="20000"/>
                    </a:ext>
                  </a:extLst>
                </a:gridCol>
                <a:gridCol w="6858767">
                  <a:extLst>
                    <a:ext uri="{9D8B030D-6E8A-4147-A177-3AD203B41FA5}">
                      <a16:colId xmlns:a16="http://schemas.microsoft.com/office/drawing/2014/main" val="20001"/>
                    </a:ext>
                  </a:extLst>
                </a:gridCol>
              </a:tblGrid>
              <a:tr h="499946">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所属</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株式会社○○○（従業員数000名規模）／○○業</a:t>
                      </a: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○○部／部長</a:t>
                      </a:r>
                      <a:r>
                        <a:rPr lang="ja-JP" altLang="en-US" sz="900" b="0" i="0" u="none" strike="noStrike" cap="none">
                          <a:latin typeface="Yu Gothic" panose="020B0400000000000000" pitchFamily="34" charset="-128"/>
                          <a:ea typeface="Yu Gothic" panose="020B0400000000000000" pitchFamily="34" charset="-128"/>
                          <a:cs typeface="MS PGothic"/>
                          <a:sym typeface="MS PGothic"/>
                        </a:rPr>
                        <a:t>　</a:t>
                      </a:r>
                      <a:endParaRPr lang="en-US" altLang="ja-JP" sz="900" b="0" i="0" u="none" strike="noStrike" cap="none" dirty="0">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2913529200"/>
                  </a:ext>
                </a:extLst>
              </a:tr>
              <a:tr h="348359">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導入サービス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cs typeface="MS PGothic"/>
                          <a:sym typeface="MS PGothic"/>
                        </a:rPr>
                        <a:t>〇〇○サービス（○年○月から○ヵ月間継続利用）</a:t>
                      </a:r>
                      <a:endParaRPr lang="en-US" sz="900" b="0" i="0" u="none" strike="noStrike" cap="none" dirty="0">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1"/>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sym typeface="MS PGothic"/>
                        </a:rPr>
                        <a:t>導入検討の背景</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dirty="0">
                          <a:latin typeface="Yu Gothic" panose="020B0400000000000000" pitchFamily="34" charset="-128"/>
                          <a:ea typeface="Yu Gothic" panose="020B0400000000000000" pitchFamily="34" charset="-128"/>
                        </a:rPr>
                        <a:t>コロナ過を背景</a:t>
                      </a:r>
                      <a:r>
                        <a:rPr lang="ja-JP" altLang="en-US" sz="900" b="0" i="0" u="none" strike="noStrike" cap="none">
                          <a:latin typeface="Yu Gothic" panose="020B0400000000000000" pitchFamily="34" charset="-128"/>
                          <a:ea typeface="Yu Gothic" panose="020B0400000000000000" pitchFamily="34" charset="-128"/>
                        </a:rPr>
                        <a:t>に新しい○○管理</a:t>
                      </a:r>
                      <a:r>
                        <a:rPr lang="ja-JP" altLang="en-US" sz="900" b="0" i="0" u="none" strike="noStrike" cap="none" dirty="0">
                          <a:latin typeface="Yu Gothic" panose="020B0400000000000000" pitchFamily="34" charset="-128"/>
                          <a:ea typeface="Yu Gothic" panose="020B0400000000000000" pitchFamily="34" charset="-128"/>
                        </a:rPr>
                        <a:t>の仕組みを構築する必要があった</a:t>
                      </a:r>
                      <a:endParaRPr lang="en-US" altLang="ja-JP" sz="900" b="0" i="0" u="none" strike="noStrike" cap="none" dirty="0">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rPr>
                        <a:t>○○業務</a:t>
                      </a:r>
                      <a:r>
                        <a:rPr lang="ja-JP" altLang="en-US" sz="900" b="0" i="0" u="none" strike="noStrike" cap="none" dirty="0">
                          <a:latin typeface="Yu Gothic" panose="020B0400000000000000" pitchFamily="34" charset="-128"/>
                          <a:ea typeface="Yu Gothic" panose="020B0400000000000000" pitchFamily="34" charset="-128"/>
                        </a:rPr>
                        <a:t>が残ったままでは成り立たない危機感があった</a:t>
                      </a:r>
                      <a:endParaRPr lang="en-US" altLang="ja-JP" sz="900" b="0" i="0" u="none" strike="noStrike" cap="none" dirty="0">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dirty="0">
                          <a:latin typeface="Yu Gothic" panose="020B0400000000000000" pitchFamily="34" charset="-128"/>
                          <a:ea typeface="Yu Gothic" panose="020B0400000000000000" pitchFamily="34" charset="-128"/>
                        </a:rPr>
                        <a:t>経営からデジタル化への移行を急速に進めるよう指示</a:t>
                      </a:r>
                      <a:r>
                        <a:rPr lang="ja-JP" altLang="en-US" sz="900" b="0" i="0" u="none" strike="noStrike" cap="none">
                          <a:latin typeface="Yu Gothic" panose="020B0400000000000000" pitchFamily="34" charset="-128"/>
                          <a:ea typeface="Yu Gothic" panose="020B0400000000000000" pitchFamily="34" charset="-128"/>
                        </a:rPr>
                        <a:t>があった</a:t>
                      </a:r>
                      <a:endParaRPr lang="en-US" altLang="ja-JP" sz="900" b="0" i="0" u="none" strike="noStrike" cap="none" dirty="0">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2"/>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選定プロセス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候補企業は</a:t>
                      </a:r>
                      <a:r>
                        <a:rPr lang="ja-JP" alt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ネットで検索</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した。</a:t>
                      </a: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5</a:t>
                      </a:r>
                      <a:r>
                        <a:rPr lang="ja-JP"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当社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B</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C</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D</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を候補として選定</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を進めた</a:t>
                      </a:r>
                      <a:endParaRPr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比較</a:t>
                      </a:r>
                      <a:r>
                        <a:rPr 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サイトで一括</a:t>
                      </a:r>
                      <a:r>
                        <a:rPr lang="ja-JP"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資料請求</a:t>
                      </a: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。資料の内容が良かった企業</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、営業から積極的なアプローチがあった企業を候補とした</a:t>
                      </a:r>
                      <a:endParaRPr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○○部</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主導で選定</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を開始。○○部門へ簡易的な</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RFP</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を提示し、総合点が高かった</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社を選定</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提案に○○責任者にも</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同席してもらった後に、</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社を推薦し発注許可</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を得た。選定期間は</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3</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か月</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3"/>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選定基準</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rPr>
                        <a:t>価格（イニシャル・ランニング）</a:t>
                      </a:r>
                      <a:endParaRPr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rgbClr val="1B224C"/>
                          </a:solidFill>
                          <a:latin typeface="Yu Gothic" panose="020B0400000000000000" pitchFamily="34" charset="-128"/>
                          <a:ea typeface="Yu Gothic" panose="020B0400000000000000" pitchFamily="34" charset="-128"/>
                          <a:cs typeface="MS PGothic"/>
                          <a:sym typeface="MS PGothic"/>
                        </a:rPr>
                        <a:t>○○システム、○○システム</a:t>
                      </a:r>
                      <a:r>
                        <a:rPr lang="ja-JP" altLang="en-US"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rPr>
                        <a:t>との連携性能</a:t>
                      </a:r>
                      <a:endParaRPr lang="en-US" altLang="ja-JP"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UI</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のわかりやすさ（高度な機能よりもシンプルであることを重視した）</a:t>
                      </a:r>
                      <a:endParaRPr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4"/>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当</a:t>
                      </a: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社</a:t>
                      </a: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を選んだ理由</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価格、</a:t>
                      </a: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UI</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は</a:t>
                      </a: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B</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社、</a:t>
                      </a: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C</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社と大差がなかった</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提案内容に安心感があった。</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要件整理から失敗回避のポイントまで、こちらが欲しい情報を提示しながら提案を</a:t>
                      </a: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進めてくれた</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導入</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サポートや運用サポートも期待できると感じた</a:t>
                      </a:r>
                      <a:endParaRPr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067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62"/>
          <p:cNvSpPr txBox="1">
            <a:spLocks noGrp="1"/>
          </p:cNvSpPr>
          <p:nvPr>
            <p:ph type="ctrTitle"/>
          </p:nvPr>
        </p:nvSpPr>
        <p:spPr>
          <a:xfrm>
            <a:off x="1251480" y="2169000"/>
            <a:ext cx="7378615" cy="2520000"/>
          </a:xfrm>
          <a:prstGeom prst="rect">
            <a:avLst/>
          </a:prstGeom>
          <a:noFill/>
          <a:ln>
            <a:noFill/>
          </a:ln>
        </p:spPr>
        <p:txBody>
          <a:bodyPr spcFirstLastPara="1" wrap="square" lIns="36000" tIns="36000" rIns="36000" bIns="36000" anchor="ctr" anchorCtr="0">
            <a:normAutofit/>
          </a:bodyPr>
          <a:lstStyle/>
          <a:p>
            <a:pPr marL="0" lvl="0" indent="0" algn="ctr" rtl="0">
              <a:lnSpc>
                <a:spcPct val="100000"/>
              </a:lnSpc>
              <a:spcBef>
                <a:spcPts val="0"/>
              </a:spcBef>
              <a:spcAft>
                <a:spcPts val="0"/>
              </a:spcAft>
              <a:buClr>
                <a:schemeClr val="dk1"/>
              </a:buClr>
              <a:buSzPts val="4400"/>
              <a:buFont typeface="MS PGothic"/>
              <a:buNone/>
            </a:pPr>
            <a:r>
              <a:rPr lang="ja-JP" altLang="en-US"/>
              <a:t>商材の概要</a:t>
            </a:r>
            <a:endParaRPr dirty="0"/>
          </a:p>
        </p:txBody>
      </p:sp>
      <p:sp>
        <p:nvSpPr>
          <p:cNvPr id="5" name="スライド番号プレースホルダー 4">
            <a:extLst>
              <a:ext uri="{FF2B5EF4-FFF2-40B4-BE49-F238E27FC236}">
                <a16:creationId xmlns:a16="http://schemas.microsoft.com/office/drawing/2014/main" id="{86081A21-0C63-E249-AA43-14D072D2C36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a:t>
            </a:fld>
            <a:endParaRPr lang="ja-JP"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CC98B9A6-845E-C44F-BAF4-9C88EE05E070}"/>
              </a:ext>
            </a:extLst>
          </p:cNvPr>
          <p:cNvSpPr>
            <a:spLocks noGrp="1"/>
          </p:cNvSpPr>
          <p:nvPr>
            <p:ph type="body" idx="1"/>
          </p:nvPr>
        </p:nvSpPr>
        <p:spPr>
          <a:xfrm>
            <a:off x="458788" y="1001713"/>
            <a:ext cx="9001125" cy="611187"/>
          </a:xfrm>
        </p:spPr>
        <p:txBody>
          <a:bodyPr/>
          <a:lstStyle/>
          <a:p>
            <a:r>
              <a:rPr lang="ja-JP" altLang="en-US"/>
              <a:t>「○○○○」が評価されたことで、候補に選ばれる。</a:t>
            </a:r>
            <a:endParaRPr lang="en-US" altLang="ja-JP" dirty="0"/>
          </a:p>
          <a:p>
            <a:r>
              <a:rPr lang="ja-JP" altLang="en-US"/>
              <a:t>「○○○○○○ 」が評価されたことが導入の決め手となった。</a:t>
            </a:r>
            <a:endParaRPr lang="en-US" altLang="ja-JP" dirty="0"/>
          </a:p>
        </p:txBody>
      </p:sp>
      <p:sp>
        <p:nvSpPr>
          <p:cNvPr id="7" name="スライド番号プレースホルダー 6">
            <a:extLst>
              <a:ext uri="{FF2B5EF4-FFF2-40B4-BE49-F238E27FC236}">
                <a16:creationId xmlns:a16="http://schemas.microsoft.com/office/drawing/2014/main" id="{C31E410E-0D5B-B24A-89AF-EBD2185E8AB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39</a:t>
            </a:fld>
            <a:endParaRPr lang="ja-JP" altLang="en-US"/>
          </a:p>
        </p:txBody>
      </p:sp>
      <p:sp>
        <p:nvSpPr>
          <p:cNvPr id="5" name="タイトル 4">
            <a:extLst>
              <a:ext uri="{FF2B5EF4-FFF2-40B4-BE49-F238E27FC236}">
                <a16:creationId xmlns:a16="http://schemas.microsoft.com/office/drawing/2014/main" id="{80F57DE5-3F65-854C-B931-4456E6206154}"/>
              </a:ext>
            </a:extLst>
          </p:cNvPr>
          <p:cNvSpPr>
            <a:spLocks noGrp="1"/>
          </p:cNvSpPr>
          <p:nvPr>
            <p:ph type="title"/>
          </p:nvPr>
        </p:nvSpPr>
        <p:spPr>
          <a:xfrm>
            <a:off x="459560" y="240475"/>
            <a:ext cx="9000000" cy="396000"/>
          </a:xfrm>
        </p:spPr>
        <p:txBody>
          <a:bodyPr/>
          <a:lstStyle/>
          <a:p>
            <a:r>
              <a:rPr lang="ja-JP" altLang="en-US"/>
              <a:t>既存顧客</a:t>
            </a:r>
            <a:r>
              <a:rPr lang="en-US" altLang="ja-JP" dirty="0"/>
              <a:t> </a:t>
            </a:r>
            <a:r>
              <a:rPr lang="ja-JP" altLang="en-US"/>
              <a:t>○○会社の購買事例</a:t>
            </a:r>
          </a:p>
        </p:txBody>
      </p:sp>
      <p:graphicFrame>
        <p:nvGraphicFramePr>
          <p:cNvPr id="9" name="Google Shape;563;p210">
            <a:extLst>
              <a:ext uri="{FF2B5EF4-FFF2-40B4-BE49-F238E27FC236}">
                <a16:creationId xmlns:a16="http://schemas.microsoft.com/office/drawing/2014/main" id="{D5A623DC-7699-EF42-A5C6-F12B5E0FB068}"/>
              </a:ext>
            </a:extLst>
          </p:cNvPr>
          <p:cNvGraphicFramePr/>
          <p:nvPr>
            <p:extLst>
              <p:ext uri="{D42A27DB-BD31-4B8C-83A1-F6EECF244321}">
                <p14:modId xmlns:p14="http://schemas.microsoft.com/office/powerpoint/2010/main" val="1527652598"/>
              </p:ext>
            </p:extLst>
          </p:nvPr>
        </p:nvGraphicFramePr>
        <p:xfrm>
          <a:off x="459561" y="1895703"/>
          <a:ext cx="8999999" cy="4250265"/>
        </p:xfrm>
        <a:graphic>
          <a:graphicData uri="http://schemas.openxmlformats.org/drawingml/2006/table">
            <a:tbl>
              <a:tblPr>
                <a:noFill/>
              </a:tblPr>
              <a:tblGrid>
                <a:gridCol w="2141232">
                  <a:extLst>
                    <a:ext uri="{9D8B030D-6E8A-4147-A177-3AD203B41FA5}">
                      <a16:colId xmlns:a16="http://schemas.microsoft.com/office/drawing/2014/main" val="20000"/>
                    </a:ext>
                  </a:extLst>
                </a:gridCol>
                <a:gridCol w="6858767">
                  <a:extLst>
                    <a:ext uri="{9D8B030D-6E8A-4147-A177-3AD203B41FA5}">
                      <a16:colId xmlns:a16="http://schemas.microsoft.com/office/drawing/2014/main" val="20001"/>
                    </a:ext>
                  </a:extLst>
                </a:gridCol>
              </a:tblGrid>
              <a:tr h="499946">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所属</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2913529200"/>
                  </a:ext>
                </a:extLst>
              </a:tr>
              <a:tr h="348359">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導入サービス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1"/>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sym typeface="MS PGothic"/>
                        </a:rPr>
                        <a:t>導入検討の背景</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2"/>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選定プロセス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3"/>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選定基準</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4"/>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当</a:t>
                      </a: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社</a:t>
                      </a: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を選んだ理由</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769174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CC98B9A6-845E-C44F-BAF4-9C88EE05E070}"/>
              </a:ext>
            </a:extLst>
          </p:cNvPr>
          <p:cNvSpPr>
            <a:spLocks noGrp="1"/>
          </p:cNvSpPr>
          <p:nvPr>
            <p:ph type="body" idx="1"/>
          </p:nvPr>
        </p:nvSpPr>
        <p:spPr>
          <a:xfrm>
            <a:off x="458788" y="1001713"/>
            <a:ext cx="9001125" cy="611187"/>
          </a:xfrm>
        </p:spPr>
        <p:txBody>
          <a:bodyPr/>
          <a:lstStyle/>
          <a:p>
            <a:r>
              <a:rPr lang="ja-JP" altLang="en-US"/>
              <a:t>選定基準は「○○○○できること」で、認知度も高い</a:t>
            </a:r>
            <a:r>
              <a:rPr lang="en-US" altLang="ja-JP" dirty="0"/>
              <a:t>A</a:t>
            </a:r>
            <a:r>
              <a:rPr lang="ja-JP" altLang="en-US"/>
              <a:t>社の○○サービスを導入した。</a:t>
            </a:r>
            <a:endParaRPr lang="en-US" altLang="ja-JP" dirty="0"/>
          </a:p>
          <a:p>
            <a:r>
              <a:rPr lang="ja-JP" altLang="en-US"/>
              <a:t>○○コストは高いものの、○○の成果につながっているので継続利用している。</a:t>
            </a:r>
            <a:endParaRPr lang="en-US" altLang="ja-JP" dirty="0"/>
          </a:p>
        </p:txBody>
      </p:sp>
      <p:sp>
        <p:nvSpPr>
          <p:cNvPr id="8" name="スライド番号プレースホルダー 7">
            <a:extLst>
              <a:ext uri="{FF2B5EF4-FFF2-40B4-BE49-F238E27FC236}">
                <a16:creationId xmlns:a16="http://schemas.microsoft.com/office/drawing/2014/main" id="{560EB809-A467-C84F-9748-C99BA38E303D}"/>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40</a:t>
            </a:fld>
            <a:endParaRPr lang="ja-JP" altLang="en-US"/>
          </a:p>
        </p:txBody>
      </p:sp>
      <p:sp>
        <p:nvSpPr>
          <p:cNvPr id="5" name="タイトル 4">
            <a:extLst>
              <a:ext uri="{FF2B5EF4-FFF2-40B4-BE49-F238E27FC236}">
                <a16:creationId xmlns:a16="http://schemas.microsoft.com/office/drawing/2014/main" id="{80F57DE5-3F65-854C-B931-4456E6206154}"/>
              </a:ext>
            </a:extLst>
          </p:cNvPr>
          <p:cNvSpPr>
            <a:spLocks noGrp="1"/>
          </p:cNvSpPr>
          <p:nvPr>
            <p:ph type="title"/>
          </p:nvPr>
        </p:nvSpPr>
        <p:spPr>
          <a:xfrm>
            <a:off x="459560" y="240475"/>
            <a:ext cx="9000000" cy="396000"/>
          </a:xfrm>
        </p:spPr>
        <p:txBody>
          <a:bodyPr/>
          <a:lstStyle/>
          <a:p>
            <a:r>
              <a:rPr lang="ja-JP" altLang="en-US"/>
              <a:t>見込み顧客</a:t>
            </a:r>
            <a:r>
              <a:rPr lang="en-US" altLang="ja-JP" dirty="0"/>
              <a:t> </a:t>
            </a:r>
            <a:r>
              <a:rPr lang="ja-JP" altLang="en-US"/>
              <a:t>○○会社の購買事例</a:t>
            </a:r>
          </a:p>
        </p:txBody>
      </p:sp>
      <p:graphicFrame>
        <p:nvGraphicFramePr>
          <p:cNvPr id="7" name="Google Shape;563;p210">
            <a:extLst>
              <a:ext uri="{FF2B5EF4-FFF2-40B4-BE49-F238E27FC236}">
                <a16:creationId xmlns:a16="http://schemas.microsoft.com/office/drawing/2014/main" id="{4C4D12F0-4851-4F44-990D-1B8DB0E613B6}"/>
              </a:ext>
            </a:extLst>
          </p:cNvPr>
          <p:cNvGraphicFramePr/>
          <p:nvPr>
            <p:extLst>
              <p:ext uri="{D42A27DB-BD31-4B8C-83A1-F6EECF244321}">
                <p14:modId xmlns:p14="http://schemas.microsoft.com/office/powerpoint/2010/main" val="3049144082"/>
              </p:ext>
            </p:extLst>
          </p:nvPr>
        </p:nvGraphicFramePr>
        <p:xfrm>
          <a:off x="459561" y="1899574"/>
          <a:ext cx="8999999" cy="4250265"/>
        </p:xfrm>
        <a:graphic>
          <a:graphicData uri="http://schemas.openxmlformats.org/drawingml/2006/table">
            <a:tbl>
              <a:tblPr>
                <a:noFill/>
              </a:tblPr>
              <a:tblGrid>
                <a:gridCol w="2141232">
                  <a:extLst>
                    <a:ext uri="{9D8B030D-6E8A-4147-A177-3AD203B41FA5}">
                      <a16:colId xmlns:a16="http://schemas.microsoft.com/office/drawing/2014/main" val="20000"/>
                    </a:ext>
                  </a:extLst>
                </a:gridCol>
                <a:gridCol w="6858767">
                  <a:extLst>
                    <a:ext uri="{9D8B030D-6E8A-4147-A177-3AD203B41FA5}">
                      <a16:colId xmlns:a16="http://schemas.microsoft.com/office/drawing/2014/main" val="20001"/>
                    </a:ext>
                  </a:extLst>
                </a:gridCol>
              </a:tblGrid>
              <a:tr h="499946">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所属</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sz="900" b="0" i="0" u="none" strike="noStrike" cap="none" dirty="0">
                          <a:latin typeface="Yu Gothic" panose="020B0400000000000000" pitchFamily="34" charset="-128"/>
                          <a:ea typeface="Yu Gothic" panose="020B0400000000000000" pitchFamily="34" charset="-128"/>
                          <a:cs typeface="MS PGothic"/>
                          <a:sym typeface="MS PGothic"/>
                        </a:rPr>
                        <a:t>株式会社○○○（従業員数000名規模）</a:t>
                      </a: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a:t>
                      </a:r>
                      <a:r>
                        <a:rPr lang="en-US" sz="900" b="0" i="0" u="none" strike="noStrike" cap="none" dirty="0">
                          <a:latin typeface="Yu Gothic" panose="020B0400000000000000" pitchFamily="34" charset="-128"/>
                          <a:ea typeface="Yu Gothic" panose="020B0400000000000000" pitchFamily="34" charset="-128"/>
                          <a:cs typeface="MS PGothic"/>
                          <a:sym typeface="MS PGothic"/>
                        </a:rPr>
                        <a:t>○○業</a:t>
                      </a: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sz="900" b="0" i="0" u="none" strike="noStrike" cap="none" dirty="0">
                          <a:latin typeface="Yu Gothic" panose="020B0400000000000000" pitchFamily="34" charset="-128"/>
                          <a:ea typeface="Yu Gothic" panose="020B0400000000000000" pitchFamily="34" charset="-128"/>
                          <a:cs typeface="MS PGothic"/>
                          <a:sym typeface="MS PGothic"/>
                        </a:rPr>
                        <a:t>○○部／部長</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2913529200"/>
                  </a:ext>
                </a:extLst>
              </a:tr>
              <a:tr h="348359">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導入サービス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cs typeface="MS PGothic"/>
                          <a:sym typeface="MS PGothic"/>
                        </a:rPr>
                        <a:t>〇〇○サービス（○○サービスから乗り換え）</a:t>
                      </a:r>
                      <a:endParaRPr lang="en-US" sz="900" b="0" i="0" u="none" strike="noStrike" cap="none" dirty="0">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1"/>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sym typeface="MS PGothic"/>
                        </a:rPr>
                        <a:t>導入検討の背景</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rPr>
                        <a:t>新しい○○管理</a:t>
                      </a:r>
                      <a:r>
                        <a:rPr lang="ja-JP" altLang="en-US" sz="900" b="0" i="0" u="none" strike="noStrike" cap="none" dirty="0">
                          <a:latin typeface="Yu Gothic" panose="020B0400000000000000" pitchFamily="34" charset="-128"/>
                          <a:ea typeface="Yu Gothic" panose="020B0400000000000000" pitchFamily="34" charset="-128"/>
                        </a:rPr>
                        <a:t>の仕組みを構築する必要があった</a:t>
                      </a:r>
                      <a:endParaRPr lang="en-US" altLang="ja-JP" sz="900" b="0" i="0" u="none" strike="noStrike" cap="none" dirty="0">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rPr>
                        <a:t>○○業務によりソースが不足しており、○○依存の体制から脱却する必要があった</a:t>
                      </a:r>
                      <a:endParaRPr lang="en-US" altLang="ja-JP" sz="900" b="0" i="0" u="none" strike="noStrike" cap="none" dirty="0">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latin typeface="Yu Gothic" panose="020B0400000000000000" pitchFamily="34" charset="-128"/>
                          <a:ea typeface="Yu Gothic" panose="020B0400000000000000" pitchFamily="34" charset="-128"/>
                        </a:rPr>
                        <a:t>○○業務のミスや事故が多発し、○○改善が急務となった</a:t>
                      </a:r>
                      <a:endParaRPr lang="en-US" altLang="ja-JP" sz="900" b="0" i="0" u="none" strike="noStrike" cap="none" dirty="0">
                        <a:latin typeface="Yu Gothic" panose="020B0400000000000000" pitchFamily="34" charset="-128"/>
                        <a:ea typeface="Yu Gothic" panose="020B0400000000000000" pitchFamily="34" charset="-128"/>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2"/>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選定プロセス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候補企業は○○担当者からの紹介と、ネット検索。</a:t>
                      </a:r>
                      <a:r>
                        <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4</a:t>
                      </a:r>
                      <a:r>
                        <a:rPr lang="ja-JP"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B</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C</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D</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a:t>
                      </a:r>
                      <a:r>
                        <a:rPr 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を候補として選定</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を進めた</a:t>
                      </a:r>
                      <a:endParaRPr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資料請求後、営業</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から積極的なアプローチが</a:t>
                      </a: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あった企業、同業他社の導入実績があった企業を候補</a:t>
                      </a:r>
                      <a:r>
                        <a:rPr lang="ja-JP" altLang="en-US"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rPr>
                        <a:t>とした</a:t>
                      </a:r>
                      <a:endParaRPr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社と</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B</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社で</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1</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か月無料トライアルを実施</a:t>
                      </a:r>
                      <a:endPar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提案に○○責任者にも</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同席してもらった後に、</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A</a:t>
                      </a:r>
                      <a:r>
                        <a:rPr lang="ja-JP" altLang="en-US"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社を推薦し発注許可</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を得た。選定期間は</a:t>
                      </a:r>
                      <a:r>
                        <a:rPr lang="en-US" altLang="ja-JP" sz="9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rPr>
                        <a:t>4</a:t>
                      </a:r>
                      <a:r>
                        <a:rPr lang="ja-JP" altLang="en-US" sz="900" b="0" i="0" u="none" strike="noStrike" cap="none">
                          <a:solidFill>
                            <a:schemeClr val="dk1"/>
                          </a:solidFill>
                          <a:latin typeface="Yu Gothic" panose="020B0400000000000000" pitchFamily="34" charset="-128"/>
                          <a:ea typeface="Yu Gothic" panose="020B0400000000000000" pitchFamily="34" charset="-128"/>
                          <a:cs typeface="MS PGothic"/>
                          <a:sym typeface="MS PGothic"/>
                        </a:rPr>
                        <a:t>か月</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3"/>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選定基準</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rPr>
                        <a:t>価格（イニシャル・ランニング）</a:t>
                      </a:r>
                      <a:endParaRPr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rgbClr val="1B224C"/>
                          </a:solidFill>
                          <a:latin typeface="Yu Gothic" panose="020B0400000000000000" pitchFamily="34" charset="-128"/>
                          <a:ea typeface="Yu Gothic" panose="020B0400000000000000" pitchFamily="34" charset="-128"/>
                          <a:cs typeface="MS PGothic"/>
                          <a:sym typeface="MS PGothic"/>
                        </a:rPr>
                        <a:t>○○のサポートが充実しているか</a:t>
                      </a:r>
                      <a:endParaRPr lang="en-US" altLang="ja-JP" sz="900" b="0" i="0" u="none" strike="noStrike" cap="none" dirty="0">
                        <a:solidFill>
                          <a:srgbClr val="1B224C"/>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導入実績（○○業の導入実績があるかどうか）</a:t>
                      </a:r>
                      <a:endParaRPr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4"/>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導入後の印象</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導入後の○○サポートは担当者によって対応がバラバラ。○○の対応は早いが、○○の対応は不十分と感じる</a:t>
                      </a: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導入時の初期コストはおさえられたが、○○の運用保守についてはコストが高いと感じる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MS PGothic"/>
                          <a:sym typeface="MS PGothic"/>
                        </a:rPr>
                        <a:t>○○の成果につながっているので継続利用している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MS PGothic"/>
                        <a:sym typeface="MS PGothic"/>
                      </a:endParaRP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07008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a:extLst>
              <a:ext uri="{FF2B5EF4-FFF2-40B4-BE49-F238E27FC236}">
                <a16:creationId xmlns:a16="http://schemas.microsoft.com/office/drawing/2014/main" id="{CC98B9A6-845E-C44F-BAF4-9C88EE05E070}"/>
              </a:ext>
            </a:extLst>
          </p:cNvPr>
          <p:cNvSpPr>
            <a:spLocks noGrp="1"/>
          </p:cNvSpPr>
          <p:nvPr>
            <p:ph type="body" idx="1"/>
          </p:nvPr>
        </p:nvSpPr>
        <p:spPr>
          <a:xfrm>
            <a:off x="458788" y="1001713"/>
            <a:ext cx="9001125" cy="611187"/>
          </a:xfrm>
        </p:spPr>
        <p:txBody>
          <a:bodyPr/>
          <a:lstStyle/>
          <a:p>
            <a:r>
              <a:rPr lang="ja-JP" altLang="en-US"/>
              <a:t>選定基準は「○○○○できること」で、認知度も高い○○社のサービスを導入した。</a:t>
            </a:r>
            <a:endParaRPr lang="en-US" altLang="ja-JP" dirty="0"/>
          </a:p>
          <a:p>
            <a:r>
              <a:rPr lang="ja-JP" altLang="en-US"/>
              <a:t>○○が不十分なものの、○○の成果につながっているので継続利用している。</a:t>
            </a:r>
            <a:endParaRPr lang="en-US" altLang="ja-JP" dirty="0"/>
          </a:p>
        </p:txBody>
      </p:sp>
      <p:sp>
        <p:nvSpPr>
          <p:cNvPr id="8" name="スライド番号プレースホルダー 7">
            <a:extLst>
              <a:ext uri="{FF2B5EF4-FFF2-40B4-BE49-F238E27FC236}">
                <a16:creationId xmlns:a16="http://schemas.microsoft.com/office/drawing/2014/main" id="{E48E0DA6-2F21-854E-94D2-C441892831DD}"/>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41</a:t>
            </a:fld>
            <a:endParaRPr lang="ja-JP" altLang="en-US"/>
          </a:p>
        </p:txBody>
      </p:sp>
      <p:sp>
        <p:nvSpPr>
          <p:cNvPr id="5" name="タイトル 4">
            <a:extLst>
              <a:ext uri="{FF2B5EF4-FFF2-40B4-BE49-F238E27FC236}">
                <a16:creationId xmlns:a16="http://schemas.microsoft.com/office/drawing/2014/main" id="{80F57DE5-3F65-854C-B931-4456E6206154}"/>
              </a:ext>
            </a:extLst>
          </p:cNvPr>
          <p:cNvSpPr>
            <a:spLocks noGrp="1"/>
          </p:cNvSpPr>
          <p:nvPr>
            <p:ph type="title"/>
          </p:nvPr>
        </p:nvSpPr>
        <p:spPr>
          <a:xfrm>
            <a:off x="459560" y="240475"/>
            <a:ext cx="9000000" cy="396000"/>
          </a:xfrm>
        </p:spPr>
        <p:txBody>
          <a:bodyPr/>
          <a:lstStyle/>
          <a:p>
            <a:r>
              <a:rPr lang="ja-JP" altLang="en-US"/>
              <a:t>見込み顧客</a:t>
            </a:r>
            <a:r>
              <a:rPr lang="en-US" altLang="ja-JP" dirty="0"/>
              <a:t> </a:t>
            </a:r>
            <a:r>
              <a:rPr lang="ja-JP" altLang="en-US"/>
              <a:t>○○会社の購買事例</a:t>
            </a:r>
          </a:p>
        </p:txBody>
      </p:sp>
      <p:graphicFrame>
        <p:nvGraphicFramePr>
          <p:cNvPr id="7" name="Google Shape;563;p210">
            <a:extLst>
              <a:ext uri="{FF2B5EF4-FFF2-40B4-BE49-F238E27FC236}">
                <a16:creationId xmlns:a16="http://schemas.microsoft.com/office/drawing/2014/main" id="{CA54F407-65C5-EF4E-B9A9-B69850C179E3}"/>
              </a:ext>
            </a:extLst>
          </p:cNvPr>
          <p:cNvGraphicFramePr/>
          <p:nvPr>
            <p:extLst>
              <p:ext uri="{D42A27DB-BD31-4B8C-83A1-F6EECF244321}">
                <p14:modId xmlns:p14="http://schemas.microsoft.com/office/powerpoint/2010/main" val="1680731475"/>
              </p:ext>
            </p:extLst>
          </p:nvPr>
        </p:nvGraphicFramePr>
        <p:xfrm>
          <a:off x="459561" y="1895703"/>
          <a:ext cx="8999999" cy="4250265"/>
        </p:xfrm>
        <a:graphic>
          <a:graphicData uri="http://schemas.openxmlformats.org/drawingml/2006/table">
            <a:tbl>
              <a:tblPr>
                <a:noFill/>
              </a:tblPr>
              <a:tblGrid>
                <a:gridCol w="2141232">
                  <a:extLst>
                    <a:ext uri="{9D8B030D-6E8A-4147-A177-3AD203B41FA5}">
                      <a16:colId xmlns:a16="http://schemas.microsoft.com/office/drawing/2014/main" val="20000"/>
                    </a:ext>
                  </a:extLst>
                </a:gridCol>
                <a:gridCol w="6858767">
                  <a:extLst>
                    <a:ext uri="{9D8B030D-6E8A-4147-A177-3AD203B41FA5}">
                      <a16:colId xmlns:a16="http://schemas.microsoft.com/office/drawing/2014/main" val="20001"/>
                    </a:ext>
                  </a:extLst>
                </a:gridCol>
              </a:tblGrid>
              <a:tr h="499946">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所属</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rtl="0">
                        <a:lnSpc>
                          <a:spcPct val="100000"/>
                        </a:lnSpc>
                        <a:spcBef>
                          <a:spcPts val="0"/>
                        </a:spcBef>
                        <a:spcAft>
                          <a:spcPts val="400"/>
                        </a:spcAft>
                        <a:buClr>
                          <a:schemeClr val="tx1"/>
                        </a:buClr>
                        <a:buSzPct val="100000"/>
                        <a:buFont typeface="Arial" panose="020B0604020202020204" pitchFamily="34" charset="0"/>
                        <a:buChar char="•"/>
                      </a:pPr>
                      <a:r>
                        <a:rPr lang="en-US"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2913529200"/>
                  </a:ext>
                </a:extLst>
              </a:tr>
              <a:tr h="348359">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導入サービス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1"/>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dirty="0">
                          <a:solidFill>
                            <a:schemeClr val="dk1"/>
                          </a:solidFill>
                          <a:latin typeface="游ゴシック" panose="020B0400000000000000" pitchFamily="50" charset="-128"/>
                          <a:ea typeface="游ゴシック" panose="020B0400000000000000" pitchFamily="50" charset="-128"/>
                          <a:sym typeface="MS PGothic"/>
                        </a:rPr>
                        <a:t>導入検討の背景</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2"/>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選定プロセス</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3"/>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rPr>
                        <a:t>選定基準</a:t>
                      </a:r>
                      <a:endParaRPr sz="1800" b="1" u="none" strike="noStrike" cap="none" dirty="0">
                        <a:latin typeface="游ゴシック" panose="020B0400000000000000" pitchFamily="50" charset="-128"/>
                        <a:ea typeface="游ゴシック" panose="020B0400000000000000" pitchFamily="50" charset="-128"/>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lt1"/>
                    </a:solidFill>
                  </a:tcPr>
                </a:tc>
                <a:extLst>
                  <a:ext uri="{0D108BD9-81ED-4DB2-BD59-A6C34878D82A}">
                    <a16:rowId xmlns:a16="http://schemas.microsoft.com/office/drawing/2014/main" val="10004"/>
                  </a:ext>
                </a:extLst>
              </a:tr>
              <a:tr h="850490">
                <a:tc>
                  <a:txBody>
                    <a:bodyPr/>
                    <a:lstStyle/>
                    <a:p>
                      <a:pPr marL="0" marR="0" lvl="0" indent="0" algn="ctr" rtl="0">
                        <a:lnSpc>
                          <a:spcPct val="100000"/>
                        </a:lnSpc>
                        <a:spcBef>
                          <a:spcPts val="0"/>
                        </a:spcBef>
                        <a:spcAft>
                          <a:spcPts val="0"/>
                        </a:spcAft>
                        <a:buClr>
                          <a:srgbClr val="000000"/>
                        </a:buClr>
                        <a:buSzPts val="1050"/>
                        <a:buFont typeface="Arial"/>
                        <a:buNone/>
                      </a:pPr>
                      <a:r>
                        <a:rPr lang="ja-JP" altLang="en-US" sz="1200" b="1" i="0" u="none" strike="noStrike" cap="none">
                          <a:solidFill>
                            <a:schemeClr val="dk1"/>
                          </a:solidFill>
                          <a:latin typeface="游ゴシック" panose="020B0400000000000000" pitchFamily="50" charset="-128"/>
                          <a:ea typeface="游ゴシック" panose="020B0400000000000000" pitchFamily="50" charset="-128"/>
                          <a:cs typeface="MS PGothic"/>
                          <a:sym typeface="MS PGothic"/>
                        </a:rPr>
                        <a:t>導入後の印象</a:t>
                      </a:r>
                      <a:endParaRPr sz="1200" b="1" i="0" u="none" strike="noStrike" cap="none" dirty="0">
                        <a:solidFill>
                          <a:schemeClr val="dk1"/>
                        </a:solidFill>
                        <a:latin typeface="游ゴシック" panose="020B0400000000000000" pitchFamily="50" charset="-128"/>
                        <a:ea typeface="游ゴシック" panose="020B0400000000000000" pitchFamily="50" charset="-128"/>
                        <a:cs typeface="MS PGothic"/>
                        <a:sym typeface="MS PGothic"/>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144000" marR="0" lvl="0" indent="-144000" algn="l" defTabSz="914400" rtl="0" eaLnBrk="1" fontAlgn="auto" latinLnBrk="0" hangingPunct="1">
                        <a:lnSpc>
                          <a:spcPct val="100000"/>
                        </a:lnSpc>
                        <a:spcBef>
                          <a:spcPts val="0"/>
                        </a:spcBef>
                        <a:spcAft>
                          <a:spcPts val="400"/>
                        </a:spcAft>
                        <a:buClr>
                          <a:schemeClr val="tx1"/>
                        </a:buClr>
                        <a:buSzPct val="100000"/>
                        <a:buFont typeface="Arial" panose="020B0604020202020204" pitchFamily="34" charset="0"/>
                        <a:buChar char="•"/>
                        <a:tabLst/>
                        <a:defRPr/>
                      </a:pPr>
                      <a:r>
                        <a:rPr lang="en-US" altLang="ja-JP" sz="900" b="0" i="0" u="none" strike="noStrike" cap="none" dirty="0">
                          <a:latin typeface="Yu Gothic" panose="020B0400000000000000" pitchFamily="34" charset="-128"/>
                          <a:ea typeface="Yu Gothic" panose="020B0400000000000000" pitchFamily="34" charset="-128"/>
                          <a:cs typeface="MS PGothic"/>
                          <a:sym typeface="MS PGothic"/>
                        </a:rPr>
                        <a:t>テキストを入力</a:t>
                      </a:r>
                    </a:p>
                  </a:txBody>
                  <a:tcPr marL="108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723824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6BD0AC-ACC6-CD4F-ADFE-E4914A8AA19E}"/>
              </a:ext>
            </a:extLst>
          </p:cNvPr>
          <p:cNvSpPr>
            <a:spLocks noGrp="1"/>
          </p:cNvSpPr>
          <p:nvPr>
            <p:ph type="ctrTitle"/>
          </p:nvPr>
        </p:nvSpPr>
        <p:spPr>
          <a:xfrm>
            <a:off x="1251480" y="2665650"/>
            <a:ext cx="7378615" cy="1526700"/>
          </a:xfrm>
        </p:spPr>
        <p:txBody>
          <a:bodyPr/>
          <a:lstStyle/>
          <a:p>
            <a:r>
              <a:rPr lang="ja-JP" altLang="en-US"/>
              <a:t>営業プロセス</a:t>
            </a:r>
          </a:p>
        </p:txBody>
      </p:sp>
      <p:sp>
        <p:nvSpPr>
          <p:cNvPr id="6" name="スライド番号プレースホルダー 5">
            <a:extLst>
              <a:ext uri="{FF2B5EF4-FFF2-40B4-BE49-F238E27FC236}">
                <a16:creationId xmlns:a16="http://schemas.microsoft.com/office/drawing/2014/main" id="{EDD7395E-DD2F-3348-BBF1-720211D8F9C5}"/>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42</a:t>
            </a:fld>
            <a:endParaRPr lang="ja-JP" altLang="en-US"/>
          </a:p>
        </p:txBody>
      </p:sp>
    </p:spTree>
    <p:extLst>
      <p:ext uri="{BB962C8B-B14F-4D97-AF65-F5344CB8AC3E}">
        <p14:creationId xmlns:p14="http://schemas.microsoft.com/office/powerpoint/2010/main" val="10675304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13C07534-AC31-074F-89A8-7A4309E31C44}"/>
              </a:ext>
            </a:extLst>
          </p:cNvPr>
          <p:cNvSpPr>
            <a:spLocks noGrp="1"/>
          </p:cNvSpPr>
          <p:nvPr>
            <p:ph type="title"/>
          </p:nvPr>
        </p:nvSpPr>
        <p:spPr>
          <a:xfrm>
            <a:off x="459560" y="240475"/>
            <a:ext cx="9000000" cy="396000"/>
          </a:xfrm>
        </p:spPr>
        <p:txBody>
          <a:bodyPr/>
          <a:lstStyle/>
          <a:p>
            <a:r>
              <a:rPr kumimoji="1" lang="ja-JP" altLang="en-US"/>
              <a:t>基本的な</a:t>
            </a:r>
            <a:r>
              <a:rPr lang="ja-JP" altLang="en-US"/>
              <a:t>営業プロセス</a:t>
            </a:r>
            <a:endParaRPr kumimoji="1" lang="ja-JP" altLang="en-US"/>
          </a:p>
        </p:txBody>
      </p:sp>
      <p:graphicFrame>
        <p:nvGraphicFramePr>
          <p:cNvPr id="4" name="表 4">
            <a:extLst>
              <a:ext uri="{FF2B5EF4-FFF2-40B4-BE49-F238E27FC236}">
                <a16:creationId xmlns:a16="http://schemas.microsoft.com/office/drawing/2014/main" id="{8DB4B893-22DE-3A4E-9A0D-FE1814026BF5}"/>
              </a:ext>
            </a:extLst>
          </p:cNvPr>
          <p:cNvGraphicFramePr>
            <a:graphicFrameLocks noGrp="1"/>
          </p:cNvGraphicFramePr>
          <p:nvPr>
            <p:extLst>
              <p:ext uri="{D42A27DB-BD31-4B8C-83A1-F6EECF244321}">
                <p14:modId xmlns:p14="http://schemas.microsoft.com/office/powerpoint/2010/main" val="3490867688"/>
              </p:ext>
            </p:extLst>
          </p:nvPr>
        </p:nvGraphicFramePr>
        <p:xfrm>
          <a:off x="459561" y="1580705"/>
          <a:ext cx="9000002" cy="4456028"/>
        </p:xfrm>
        <a:graphic>
          <a:graphicData uri="http://schemas.openxmlformats.org/drawingml/2006/table">
            <a:tbl>
              <a:tblPr firstRow="1" bandRow="1">
                <a:tableStyleId>{10EEBCD8-6422-4BFB-AE83-410F8BD1FC84}</a:tableStyleId>
              </a:tblPr>
              <a:tblGrid>
                <a:gridCol w="818182">
                  <a:extLst>
                    <a:ext uri="{9D8B030D-6E8A-4147-A177-3AD203B41FA5}">
                      <a16:colId xmlns:a16="http://schemas.microsoft.com/office/drawing/2014/main" val="4106236495"/>
                    </a:ext>
                  </a:extLst>
                </a:gridCol>
                <a:gridCol w="818182">
                  <a:extLst>
                    <a:ext uri="{9D8B030D-6E8A-4147-A177-3AD203B41FA5}">
                      <a16:colId xmlns:a16="http://schemas.microsoft.com/office/drawing/2014/main" val="4171299173"/>
                    </a:ext>
                  </a:extLst>
                </a:gridCol>
                <a:gridCol w="818182">
                  <a:extLst>
                    <a:ext uri="{9D8B030D-6E8A-4147-A177-3AD203B41FA5}">
                      <a16:colId xmlns:a16="http://schemas.microsoft.com/office/drawing/2014/main" val="2278364013"/>
                    </a:ext>
                  </a:extLst>
                </a:gridCol>
                <a:gridCol w="818182">
                  <a:extLst>
                    <a:ext uri="{9D8B030D-6E8A-4147-A177-3AD203B41FA5}">
                      <a16:colId xmlns:a16="http://schemas.microsoft.com/office/drawing/2014/main" val="4165722039"/>
                    </a:ext>
                  </a:extLst>
                </a:gridCol>
                <a:gridCol w="818182">
                  <a:extLst>
                    <a:ext uri="{9D8B030D-6E8A-4147-A177-3AD203B41FA5}">
                      <a16:colId xmlns:a16="http://schemas.microsoft.com/office/drawing/2014/main" val="3863086579"/>
                    </a:ext>
                  </a:extLst>
                </a:gridCol>
                <a:gridCol w="818182">
                  <a:extLst>
                    <a:ext uri="{9D8B030D-6E8A-4147-A177-3AD203B41FA5}">
                      <a16:colId xmlns:a16="http://schemas.microsoft.com/office/drawing/2014/main" val="48302419"/>
                    </a:ext>
                  </a:extLst>
                </a:gridCol>
                <a:gridCol w="818182">
                  <a:extLst>
                    <a:ext uri="{9D8B030D-6E8A-4147-A177-3AD203B41FA5}">
                      <a16:colId xmlns:a16="http://schemas.microsoft.com/office/drawing/2014/main" val="21844837"/>
                    </a:ext>
                  </a:extLst>
                </a:gridCol>
                <a:gridCol w="818182">
                  <a:extLst>
                    <a:ext uri="{9D8B030D-6E8A-4147-A177-3AD203B41FA5}">
                      <a16:colId xmlns:a16="http://schemas.microsoft.com/office/drawing/2014/main" val="4290728123"/>
                    </a:ext>
                  </a:extLst>
                </a:gridCol>
                <a:gridCol w="818182">
                  <a:extLst>
                    <a:ext uri="{9D8B030D-6E8A-4147-A177-3AD203B41FA5}">
                      <a16:colId xmlns:a16="http://schemas.microsoft.com/office/drawing/2014/main" val="2724714034"/>
                    </a:ext>
                  </a:extLst>
                </a:gridCol>
                <a:gridCol w="818182">
                  <a:extLst>
                    <a:ext uri="{9D8B030D-6E8A-4147-A177-3AD203B41FA5}">
                      <a16:colId xmlns:a16="http://schemas.microsoft.com/office/drawing/2014/main" val="3345800380"/>
                    </a:ext>
                  </a:extLst>
                </a:gridCol>
                <a:gridCol w="818182">
                  <a:extLst>
                    <a:ext uri="{9D8B030D-6E8A-4147-A177-3AD203B41FA5}">
                      <a16:colId xmlns:a16="http://schemas.microsoft.com/office/drawing/2014/main" val="2862090424"/>
                    </a:ext>
                  </a:extLst>
                </a:gridCol>
              </a:tblGrid>
              <a:tr h="1114007">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顧客の</a:t>
                      </a:r>
                      <a:endParaRPr kumimoji="1" lang="en-US" altLang="ja-JP" sz="1000" b="1" i="0" dirty="0">
                        <a:solidFill>
                          <a:schemeClr val="bg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状態</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9060338"/>
                  </a:ext>
                </a:extLst>
              </a:tr>
              <a:tr h="1114007">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目的</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gridSpan="2">
                  <a:txBody>
                    <a:bodyPr/>
                    <a:lstStyle/>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アポイントを獲得する</a:t>
                      </a:r>
                      <a:endParaRPr lang="en-US" altLang="ja-JP" sz="1000" b="1" i="0" dirty="0">
                        <a:solidFill>
                          <a:schemeClr val="tx1"/>
                        </a:solidFill>
                        <a:latin typeface="Yu Gothic" panose="020B0400000000000000" pitchFamily="34" charset="-128"/>
                        <a:ea typeface="Yu Gothic" panose="020B0400000000000000" pitchFamily="34" charset="-128"/>
                      </a:endParaRPr>
                    </a:p>
                  </a:txBody>
                  <a:tcPr marL="36000" marR="36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200"/>
                        </a:spcAft>
                      </a:pPr>
                      <a:endParaRPr kumimoji="1" lang="ja-JP" altLang="en-US"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顧客と課題を理解する</a:t>
                      </a:r>
                      <a:endParaRPr lang="en-US" altLang="ja-JP" sz="1000" b="1" i="0" dirty="0">
                        <a:solidFill>
                          <a:schemeClr val="tx1"/>
                        </a:solidFill>
                        <a:latin typeface="Yu Gothic" panose="020B0400000000000000" pitchFamily="34" charset="-128"/>
                        <a:ea typeface="Yu Gothic" panose="020B0400000000000000" pitchFamily="34" charset="-128"/>
                      </a:endParaRPr>
                    </a:p>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検討推進の合意を得る</a:t>
                      </a:r>
                      <a:endParaRPr lang="en-US" altLang="ja-JP" sz="1000" b="1" i="0" dirty="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200"/>
                        </a:spcAft>
                      </a:pPr>
                      <a:endParaRPr kumimoji="1" lang="ja-JP" altLang="en-US"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要件や選び方を合意する</a:t>
                      </a:r>
                      <a:endParaRPr lang="en-US" altLang="ja-JP" sz="1000" b="1" i="0" dirty="0">
                        <a:solidFill>
                          <a:schemeClr val="tx1"/>
                        </a:solidFill>
                        <a:latin typeface="Yu Gothic" panose="020B0400000000000000" pitchFamily="34" charset="-128"/>
                        <a:ea typeface="Yu Gothic" panose="020B0400000000000000" pitchFamily="34" charset="-128"/>
                      </a:endParaRPr>
                    </a:p>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提案の合意を得る</a:t>
                      </a:r>
                      <a:endParaRPr lang="en-US" altLang="ja-JP" sz="1000" b="1" i="0" dirty="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200"/>
                        </a:spcAft>
                      </a:pPr>
                      <a:endParaRPr kumimoji="1" lang="ja-JP" altLang="en-US"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価値について合意する</a:t>
                      </a:r>
                      <a:endParaRPr lang="en-US" altLang="ja-JP" sz="1000" b="1" i="0" dirty="0">
                        <a:solidFill>
                          <a:schemeClr val="tx1"/>
                        </a:solidFill>
                        <a:latin typeface="Yu Gothic" panose="020B0400000000000000" pitchFamily="34" charset="-128"/>
                        <a:ea typeface="Yu Gothic" panose="020B0400000000000000" pitchFamily="34" charset="-128"/>
                      </a:endParaRPr>
                    </a:p>
                    <a:p>
                      <a:pPr algn="ctr">
                        <a:spcAft>
                          <a:spcPts val="400"/>
                        </a:spcAft>
                      </a:pPr>
                      <a:r>
                        <a:rPr lang="ja-JP" altLang="en-US" sz="1000" b="1" i="0">
                          <a:solidFill>
                            <a:schemeClr val="tx1"/>
                          </a:solidFill>
                          <a:latin typeface="Yu Gothic" panose="020B0400000000000000" pitchFamily="34" charset="-128"/>
                          <a:ea typeface="Yu Gothic" panose="020B0400000000000000" pitchFamily="34" charset="-128"/>
                        </a:rPr>
                        <a:t>内示を獲得する</a:t>
                      </a:r>
                      <a:endParaRPr lang="en-US" altLang="ja-JP" sz="1000" b="1" i="0" dirty="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200"/>
                        </a:spcAft>
                      </a:pPr>
                      <a:endParaRPr kumimoji="1" lang="ja-JP" altLang="en-US"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lang="ja-JP" altLang="en-US" sz="1000" b="1" i="0">
                          <a:solidFill>
                            <a:schemeClr val="tx1"/>
                          </a:solidFill>
                          <a:latin typeface="Yu Gothic" panose="020B0400000000000000" pitchFamily="34" charset="-128"/>
                          <a:ea typeface="Yu Gothic" panose="020B0400000000000000" pitchFamily="34" charset="-128"/>
                        </a:rPr>
                        <a:t>契約を締結する</a:t>
                      </a:r>
                      <a:endParaRPr lang="en-US" altLang="ja-JP" sz="1000" b="1" i="0" dirty="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200"/>
                        </a:spcAft>
                      </a:pPr>
                      <a:endParaRPr kumimoji="1" lang="ja-JP" altLang="en-US"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5704912"/>
                  </a:ext>
                </a:extLst>
              </a:tr>
              <a:tr h="1114007">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リード獲得からの</a:t>
                      </a:r>
                      <a:endParaRPr kumimoji="1" lang="en-US" altLang="ja-JP" sz="1000" b="1" i="0" dirty="0">
                        <a:solidFill>
                          <a:schemeClr val="bg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目標期間</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36123"/>
                  </a:ext>
                </a:extLst>
              </a:tr>
              <a:tr h="1114007">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役割分担</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accent3"/>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accent3"/>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0356580"/>
                  </a:ext>
                </a:extLst>
              </a:tr>
            </a:tbl>
          </a:graphicData>
        </a:graphic>
      </p:graphicFrame>
      <p:sp>
        <p:nvSpPr>
          <p:cNvPr id="5" name="Google Shape;465;p23">
            <a:extLst>
              <a:ext uri="{FF2B5EF4-FFF2-40B4-BE49-F238E27FC236}">
                <a16:creationId xmlns:a16="http://schemas.microsoft.com/office/drawing/2014/main" id="{0F72F452-F2E1-6544-BA1E-5E8643C3CAD2}"/>
              </a:ext>
            </a:extLst>
          </p:cNvPr>
          <p:cNvSpPr/>
          <p:nvPr/>
        </p:nvSpPr>
        <p:spPr>
          <a:xfrm>
            <a:off x="7624920" y="1087304"/>
            <a:ext cx="2069412"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6" name="Google Shape;463;p23">
            <a:extLst>
              <a:ext uri="{FF2B5EF4-FFF2-40B4-BE49-F238E27FC236}">
                <a16:creationId xmlns:a16="http://schemas.microsoft.com/office/drawing/2014/main" id="{EFC5E936-55BE-9B4D-B8E5-4ABA93D2B752}"/>
              </a:ext>
            </a:extLst>
          </p:cNvPr>
          <p:cNvSpPr/>
          <p:nvPr/>
        </p:nvSpPr>
        <p:spPr>
          <a:xfrm>
            <a:off x="6031728" y="1087304"/>
            <a:ext cx="2069412"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7" name="Google Shape;461;p23">
            <a:extLst>
              <a:ext uri="{FF2B5EF4-FFF2-40B4-BE49-F238E27FC236}">
                <a16:creationId xmlns:a16="http://schemas.microsoft.com/office/drawing/2014/main" id="{55FBB029-BF68-854E-908C-42D9400F1C7E}"/>
              </a:ext>
            </a:extLst>
          </p:cNvPr>
          <p:cNvSpPr/>
          <p:nvPr/>
        </p:nvSpPr>
        <p:spPr>
          <a:xfrm>
            <a:off x="4465609" y="1087304"/>
            <a:ext cx="1912705"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59;p23">
            <a:extLst>
              <a:ext uri="{FF2B5EF4-FFF2-40B4-BE49-F238E27FC236}">
                <a16:creationId xmlns:a16="http://schemas.microsoft.com/office/drawing/2014/main" id="{4553BB6A-3665-D44E-8A00-39DD1038A809}"/>
              </a:ext>
            </a:extLst>
          </p:cNvPr>
          <p:cNvSpPr/>
          <p:nvPr/>
        </p:nvSpPr>
        <p:spPr>
          <a:xfrm>
            <a:off x="2845346" y="1087304"/>
            <a:ext cx="1939778"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4" name="Google Shape;459;p23">
            <a:extLst>
              <a:ext uri="{FF2B5EF4-FFF2-40B4-BE49-F238E27FC236}">
                <a16:creationId xmlns:a16="http://schemas.microsoft.com/office/drawing/2014/main" id="{603536BD-52ED-E645-B90D-4AEDC90B487F}"/>
              </a:ext>
            </a:extLst>
          </p:cNvPr>
          <p:cNvSpPr/>
          <p:nvPr/>
        </p:nvSpPr>
        <p:spPr>
          <a:xfrm>
            <a:off x="1252155" y="1087304"/>
            <a:ext cx="1939778"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E0EE89A-ED1B-D04D-BACD-80D4B9F71475}"/>
              </a:ext>
            </a:extLst>
          </p:cNvPr>
          <p:cNvSpPr txBox="1"/>
          <p:nvPr/>
        </p:nvSpPr>
        <p:spPr>
          <a:xfrm>
            <a:off x="1308349" y="1138913"/>
            <a:ext cx="170770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A030296-559F-1F4D-B92B-5E2CCCFF91FA}"/>
              </a:ext>
            </a:extLst>
          </p:cNvPr>
          <p:cNvSpPr txBox="1"/>
          <p:nvPr/>
        </p:nvSpPr>
        <p:spPr>
          <a:xfrm>
            <a:off x="3226485" y="1138913"/>
            <a:ext cx="1355683"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7" name="Google Shape;460;p23">
            <a:extLst>
              <a:ext uri="{FF2B5EF4-FFF2-40B4-BE49-F238E27FC236}">
                <a16:creationId xmlns:a16="http://schemas.microsoft.com/office/drawing/2014/main" id="{9CE571C0-C32C-7743-9231-5B8539513FF9}"/>
              </a:ext>
            </a:extLst>
          </p:cNvPr>
          <p:cNvSpPr txBox="1"/>
          <p:nvPr/>
        </p:nvSpPr>
        <p:spPr>
          <a:xfrm>
            <a:off x="4819677" y="1138913"/>
            <a:ext cx="1355683"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8" name="Google Shape;460;p23">
            <a:extLst>
              <a:ext uri="{FF2B5EF4-FFF2-40B4-BE49-F238E27FC236}">
                <a16:creationId xmlns:a16="http://schemas.microsoft.com/office/drawing/2014/main" id="{C42EE05E-1993-2145-9915-A4208943CBDA}"/>
              </a:ext>
            </a:extLst>
          </p:cNvPr>
          <p:cNvSpPr txBox="1"/>
          <p:nvPr/>
        </p:nvSpPr>
        <p:spPr>
          <a:xfrm>
            <a:off x="6428127" y="1138913"/>
            <a:ext cx="1355683"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9" name="Google Shape;460;p23">
            <a:extLst>
              <a:ext uri="{FF2B5EF4-FFF2-40B4-BE49-F238E27FC236}">
                <a16:creationId xmlns:a16="http://schemas.microsoft.com/office/drawing/2014/main" id="{36B8741E-FB62-2141-AEDF-1552FB97A4CA}"/>
              </a:ext>
            </a:extLst>
          </p:cNvPr>
          <p:cNvSpPr txBox="1"/>
          <p:nvPr/>
        </p:nvSpPr>
        <p:spPr>
          <a:xfrm>
            <a:off x="8101140" y="1138913"/>
            <a:ext cx="1355683"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Google Shape;459;p23">
            <a:extLst>
              <a:ext uri="{FF2B5EF4-FFF2-40B4-BE49-F238E27FC236}">
                <a16:creationId xmlns:a16="http://schemas.microsoft.com/office/drawing/2014/main" id="{A9967E80-3302-494B-83EE-DAE2ADA6E6BB}"/>
              </a:ext>
            </a:extLst>
          </p:cNvPr>
          <p:cNvSpPr/>
          <p:nvPr/>
        </p:nvSpPr>
        <p:spPr>
          <a:xfrm>
            <a:off x="2937933" y="5251087"/>
            <a:ext cx="6508506" cy="468000"/>
          </a:xfrm>
          <a:prstGeom prst="homePlate">
            <a:avLst>
              <a:gd name="adj" fmla="val 50000"/>
            </a:avLst>
          </a:prstGeom>
          <a:solidFill>
            <a:srgbClr val="DCDCE4"/>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28" name="Google Shape;460;p23">
            <a:extLst>
              <a:ext uri="{FF2B5EF4-FFF2-40B4-BE49-F238E27FC236}">
                <a16:creationId xmlns:a16="http://schemas.microsoft.com/office/drawing/2014/main" id="{BF73315C-BD7C-F84A-9BDC-81A8189D7346}"/>
              </a:ext>
            </a:extLst>
          </p:cNvPr>
          <p:cNvSpPr txBox="1"/>
          <p:nvPr/>
        </p:nvSpPr>
        <p:spPr>
          <a:xfrm>
            <a:off x="2946348" y="5302696"/>
            <a:ext cx="625691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000" b="1">
                <a:solidFill>
                  <a:schemeClr val="tx1"/>
                </a:solidFill>
                <a:latin typeface="Yu Gothic" panose="020B0400000000000000" pitchFamily="34" charset="-128"/>
                <a:ea typeface="Yu Gothic" panose="020B0400000000000000" pitchFamily="34" charset="-128"/>
                <a:cs typeface="MS PGothic"/>
                <a:sym typeface="MS PGothic"/>
              </a:rPr>
              <a:t>フィールドセールス</a:t>
            </a:r>
            <a:endParaRPr sz="1000" b="1" dirty="0">
              <a:solidFill>
                <a:schemeClr val="tx1"/>
              </a:solidFill>
              <a:latin typeface="Yu Gothic" panose="020B0400000000000000" pitchFamily="34" charset="-128"/>
              <a:ea typeface="Yu Gothic" panose="020B0400000000000000" pitchFamily="34" charset="-128"/>
              <a:cs typeface="MS PGothic"/>
              <a:sym typeface="MS PGothic"/>
            </a:endParaRPr>
          </a:p>
        </p:txBody>
      </p:sp>
      <p:sp>
        <p:nvSpPr>
          <p:cNvPr id="29" name="Google Shape;459;p23">
            <a:extLst>
              <a:ext uri="{FF2B5EF4-FFF2-40B4-BE49-F238E27FC236}">
                <a16:creationId xmlns:a16="http://schemas.microsoft.com/office/drawing/2014/main" id="{E33FAF06-A926-184E-8AF7-8C356D736D21}"/>
              </a:ext>
            </a:extLst>
          </p:cNvPr>
          <p:cNvSpPr/>
          <p:nvPr/>
        </p:nvSpPr>
        <p:spPr>
          <a:xfrm>
            <a:off x="1383777" y="5251087"/>
            <a:ext cx="1763895" cy="468000"/>
          </a:xfrm>
          <a:prstGeom prst="homePlate">
            <a:avLst>
              <a:gd name="adj" fmla="val 50000"/>
            </a:avLst>
          </a:prstGeom>
          <a:solidFill>
            <a:srgbClr val="DCDCE4"/>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30" name="Google Shape;460;p23">
            <a:extLst>
              <a:ext uri="{FF2B5EF4-FFF2-40B4-BE49-F238E27FC236}">
                <a16:creationId xmlns:a16="http://schemas.microsoft.com/office/drawing/2014/main" id="{BE6485E3-504B-C143-BA3A-BD722CB1FA44}"/>
              </a:ext>
            </a:extLst>
          </p:cNvPr>
          <p:cNvSpPr txBox="1"/>
          <p:nvPr/>
        </p:nvSpPr>
        <p:spPr>
          <a:xfrm>
            <a:off x="1392193" y="5302696"/>
            <a:ext cx="1554156"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000" b="1">
                <a:solidFill>
                  <a:schemeClr val="tx1"/>
                </a:solidFill>
                <a:latin typeface="Yu Gothic" panose="020B0400000000000000" pitchFamily="34" charset="-128"/>
                <a:ea typeface="Yu Gothic" panose="020B0400000000000000" pitchFamily="34" charset="-128"/>
                <a:cs typeface="MS PGothic"/>
                <a:sym typeface="MS PGothic"/>
              </a:rPr>
              <a:t>インサイドセールス</a:t>
            </a:r>
            <a:endParaRPr sz="1000" b="1" dirty="0">
              <a:solidFill>
                <a:schemeClr val="tx1"/>
              </a:solidFill>
              <a:latin typeface="Yu Gothic" panose="020B0400000000000000" pitchFamily="34" charset="-128"/>
              <a:ea typeface="Yu Gothic" panose="020B0400000000000000" pitchFamily="34" charset="-128"/>
              <a:cs typeface="MS PGothic"/>
              <a:sym typeface="MS PGothic"/>
            </a:endParaRPr>
          </a:p>
        </p:txBody>
      </p:sp>
      <p:cxnSp>
        <p:nvCxnSpPr>
          <p:cNvPr id="34" name="直線矢印コネクタ 33">
            <a:extLst>
              <a:ext uri="{FF2B5EF4-FFF2-40B4-BE49-F238E27FC236}">
                <a16:creationId xmlns:a16="http://schemas.microsoft.com/office/drawing/2014/main" id="{4001972D-334B-0C49-B280-D749D337B9B5}"/>
              </a:ext>
            </a:extLst>
          </p:cNvPr>
          <p:cNvCxnSpPr>
            <a:cxnSpLocks/>
          </p:cNvCxnSpPr>
          <p:nvPr/>
        </p:nvCxnSpPr>
        <p:spPr>
          <a:xfrm>
            <a:off x="2099733" y="4412394"/>
            <a:ext cx="1634067" cy="0"/>
          </a:xfrm>
          <a:prstGeom prst="straightConnector1">
            <a:avLst/>
          </a:prstGeom>
          <a:ln w="25400" cap="rnd">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2F8912DA-56C1-8444-837D-B68A5C343247}"/>
              </a:ext>
            </a:extLst>
          </p:cNvPr>
          <p:cNvCxnSpPr>
            <a:cxnSpLocks/>
          </p:cNvCxnSpPr>
          <p:nvPr/>
        </p:nvCxnSpPr>
        <p:spPr>
          <a:xfrm>
            <a:off x="1392193" y="4412394"/>
            <a:ext cx="707540" cy="0"/>
          </a:xfrm>
          <a:prstGeom prst="straightConnector1">
            <a:avLst/>
          </a:prstGeom>
          <a:ln w="25400" cap="rnd">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1617DE45-732B-6245-AA30-0FCFA887DCBE}"/>
              </a:ext>
            </a:extLst>
          </p:cNvPr>
          <p:cNvCxnSpPr>
            <a:cxnSpLocks/>
          </p:cNvCxnSpPr>
          <p:nvPr/>
        </p:nvCxnSpPr>
        <p:spPr>
          <a:xfrm>
            <a:off x="3733800" y="4412394"/>
            <a:ext cx="1625600" cy="0"/>
          </a:xfrm>
          <a:prstGeom prst="straightConnector1">
            <a:avLst/>
          </a:prstGeom>
          <a:ln w="25400" cap="rnd">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F3B17D0C-CD20-214F-B7AE-669F17F427A3}"/>
              </a:ext>
            </a:extLst>
          </p:cNvPr>
          <p:cNvCxnSpPr>
            <a:cxnSpLocks/>
          </p:cNvCxnSpPr>
          <p:nvPr/>
        </p:nvCxnSpPr>
        <p:spPr>
          <a:xfrm>
            <a:off x="5359400" y="4413655"/>
            <a:ext cx="1634067" cy="0"/>
          </a:xfrm>
          <a:prstGeom prst="straightConnector1">
            <a:avLst/>
          </a:prstGeom>
          <a:ln w="25400" cap="rnd">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D742FE34-649E-6848-AE90-81A6CE003E08}"/>
              </a:ext>
            </a:extLst>
          </p:cNvPr>
          <p:cNvCxnSpPr>
            <a:cxnSpLocks/>
          </p:cNvCxnSpPr>
          <p:nvPr/>
        </p:nvCxnSpPr>
        <p:spPr>
          <a:xfrm>
            <a:off x="6993467" y="4412394"/>
            <a:ext cx="1634067" cy="0"/>
          </a:xfrm>
          <a:prstGeom prst="straightConnector1">
            <a:avLst/>
          </a:prstGeom>
          <a:ln w="25400" cap="rnd">
            <a:solidFill>
              <a:schemeClr val="tx1"/>
            </a:solidFill>
            <a:prstDash val="sysDot"/>
            <a:headEnd type="none"/>
            <a:tailEnd type="oval"/>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65448125-642A-0C4D-AE9E-0CE473AD4DCB}"/>
              </a:ext>
            </a:extLst>
          </p:cNvPr>
          <p:cNvSpPr txBox="1"/>
          <p:nvPr/>
        </p:nvSpPr>
        <p:spPr>
          <a:xfrm>
            <a:off x="1513675" y="3963943"/>
            <a:ext cx="1172116" cy="261610"/>
          </a:xfrm>
          <a:prstGeom prst="rect">
            <a:avLst/>
          </a:prstGeom>
          <a:solidFill>
            <a:schemeClr val="bg1"/>
          </a:solidFill>
        </p:spPr>
        <p:txBody>
          <a:bodyPr wrap="none" rtlCol="0">
            <a:spAutoFit/>
          </a:bodyPr>
          <a:lstStyle/>
          <a:p>
            <a:pPr algn="ctr"/>
            <a:r>
              <a:rPr kumimoji="1" lang="ja-JP" altLang="en-US" sz="1100" b="1">
                <a:solidFill>
                  <a:schemeClr val="tx1"/>
                </a:solidFill>
                <a:latin typeface="Yu Gothic" panose="020B0400000000000000" pitchFamily="34" charset="-128"/>
                <a:ea typeface="Yu Gothic" panose="020B0400000000000000" pitchFamily="34" charset="-128"/>
              </a:rPr>
              <a:t>○○営業日以内</a:t>
            </a:r>
          </a:p>
        </p:txBody>
      </p:sp>
      <p:sp>
        <p:nvSpPr>
          <p:cNvPr id="50" name="テキスト ボックス 49">
            <a:extLst>
              <a:ext uri="{FF2B5EF4-FFF2-40B4-BE49-F238E27FC236}">
                <a16:creationId xmlns:a16="http://schemas.microsoft.com/office/drawing/2014/main" id="{776FC880-15CD-4749-B135-9299D1641116}"/>
              </a:ext>
            </a:extLst>
          </p:cNvPr>
          <p:cNvSpPr txBox="1"/>
          <p:nvPr/>
        </p:nvSpPr>
        <p:spPr>
          <a:xfrm>
            <a:off x="3147672" y="3963943"/>
            <a:ext cx="1172116" cy="261610"/>
          </a:xfrm>
          <a:prstGeom prst="rect">
            <a:avLst/>
          </a:prstGeom>
          <a:solidFill>
            <a:schemeClr val="bg1"/>
          </a:solidFill>
        </p:spPr>
        <p:txBody>
          <a:bodyPr wrap="none" rtlCol="0">
            <a:spAutoFit/>
          </a:bodyPr>
          <a:lstStyle/>
          <a:p>
            <a:pPr algn="ctr"/>
            <a:r>
              <a:rPr kumimoji="1" lang="ja-JP" altLang="en-US" sz="1100" b="1">
                <a:solidFill>
                  <a:schemeClr val="tx1"/>
                </a:solidFill>
                <a:latin typeface="Yu Gothic" panose="020B0400000000000000" pitchFamily="34" charset="-128"/>
                <a:ea typeface="Yu Gothic" panose="020B0400000000000000" pitchFamily="34" charset="-128"/>
              </a:rPr>
              <a:t>○○営業日以内</a:t>
            </a:r>
          </a:p>
        </p:txBody>
      </p:sp>
      <p:sp>
        <p:nvSpPr>
          <p:cNvPr id="51" name="テキスト ボックス 50">
            <a:extLst>
              <a:ext uri="{FF2B5EF4-FFF2-40B4-BE49-F238E27FC236}">
                <a16:creationId xmlns:a16="http://schemas.microsoft.com/office/drawing/2014/main" id="{043C6099-284D-1B4C-AB0B-4FB4583EA56D}"/>
              </a:ext>
            </a:extLst>
          </p:cNvPr>
          <p:cNvSpPr txBox="1"/>
          <p:nvPr/>
        </p:nvSpPr>
        <p:spPr>
          <a:xfrm>
            <a:off x="4781669" y="3963943"/>
            <a:ext cx="1172116" cy="261610"/>
          </a:xfrm>
          <a:prstGeom prst="rect">
            <a:avLst/>
          </a:prstGeom>
          <a:solidFill>
            <a:schemeClr val="bg1"/>
          </a:solidFill>
        </p:spPr>
        <p:txBody>
          <a:bodyPr wrap="none" rtlCol="0">
            <a:spAutoFit/>
          </a:bodyPr>
          <a:lstStyle/>
          <a:p>
            <a:pPr algn="ctr"/>
            <a:r>
              <a:rPr kumimoji="1" lang="ja-JP" altLang="en-US" sz="1100" b="1">
                <a:solidFill>
                  <a:schemeClr val="tx1"/>
                </a:solidFill>
                <a:latin typeface="Yu Gothic" panose="020B0400000000000000" pitchFamily="34" charset="-128"/>
                <a:ea typeface="Yu Gothic" panose="020B0400000000000000" pitchFamily="34" charset="-128"/>
              </a:rPr>
              <a:t>○○営業日以内</a:t>
            </a:r>
          </a:p>
        </p:txBody>
      </p:sp>
      <p:sp>
        <p:nvSpPr>
          <p:cNvPr id="52" name="テキスト ボックス 51">
            <a:extLst>
              <a:ext uri="{FF2B5EF4-FFF2-40B4-BE49-F238E27FC236}">
                <a16:creationId xmlns:a16="http://schemas.microsoft.com/office/drawing/2014/main" id="{84188265-1938-2B42-959A-24E554F1F31F}"/>
              </a:ext>
            </a:extLst>
          </p:cNvPr>
          <p:cNvSpPr txBox="1"/>
          <p:nvPr/>
        </p:nvSpPr>
        <p:spPr>
          <a:xfrm>
            <a:off x="6407409" y="3963943"/>
            <a:ext cx="1172116" cy="261610"/>
          </a:xfrm>
          <a:prstGeom prst="rect">
            <a:avLst/>
          </a:prstGeom>
          <a:solidFill>
            <a:schemeClr val="bg1"/>
          </a:solidFill>
        </p:spPr>
        <p:txBody>
          <a:bodyPr wrap="none" rtlCol="0">
            <a:spAutoFit/>
          </a:bodyPr>
          <a:lstStyle/>
          <a:p>
            <a:pPr algn="ctr"/>
            <a:r>
              <a:rPr kumimoji="1" lang="ja-JP" altLang="en-US" sz="1100" b="1">
                <a:solidFill>
                  <a:schemeClr val="tx1"/>
                </a:solidFill>
                <a:latin typeface="Yu Gothic" panose="020B0400000000000000" pitchFamily="34" charset="-128"/>
                <a:ea typeface="Yu Gothic" panose="020B0400000000000000" pitchFamily="34" charset="-128"/>
              </a:rPr>
              <a:t>○○営業日以内</a:t>
            </a:r>
          </a:p>
        </p:txBody>
      </p:sp>
      <p:sp>
        <p:nvSpPr>
          <p:cNvPr id="53" name="テキスト ボックス 52">
            <a:extLst>
              <a:ext uri="{FF2B5EF4-FFF2-40B4-BE49-F238E27FC236}">
                <a16:creationId xmlns:a16="http://schemas.microsoft.com/office/drawing/2014/main" id="{F630B97C-01A5-DB41-80B3-A96B8273ED44}"/>
              </a:ext>
            </a:extLst>
          </p:cNvPr>
          <p:cNvSpPr txBox="1"/>
          <p:nvPr/>
        </p:nvSpPr>
        <p:spPr>
          <a:xfrm>
            <a:off x="8031151" y="3963943"/>
            <a:ext cx="1172116" cy="261610"/>
          </a:xfrm>
          <a:prstGeom prst="rect">
            <a:avLst/>
          </a:prstGeom>
          <a:solidFill>
            <a:schemeClr val="bg1"/>
          </a:solidFill>
        </p:spPr>
        <p:txBody>
          <a:bodyPr wrap="none" rtlCol="0">
            <a:spAutoFit/>
          </a:bodyPr>
          <a:lstStyle/>
          <a:p>
            <a:pPr algn="ctr"/>
            <a:r>
              <a:rPr kumimoji="1" lang="ja-JP" altLang="en-US" sz="1100" b="1">
                <a:solidFill>
                  <a:schemeClr val="tx1"/>
                </a:solidFill>
                <a:latin typeface="Yu Gothic" panose="020B0400000000000000" pitchFamily="34" charset="-128"/>
                <a:ea typeface="Yu Gothic" panose="020B0400000000000000" pitchFamily="34" charset="-128"/>
              </a:rPr>
              <a:t>○○営業日以内</a:t>
            </a:r>
          </a:p>
        </p:txBody>
      </p:sp>
      <p:cxnSp>
        <p:nvCxnSpPr>
          <p:cNvPr id="56" name="直線矢印コネクタ 55">
            <a:extLst>
              <a:ext uri="{FF2B5EF4-FFF2-40B4-BE49-F238E27FC236}">
                <a16:creationId xmlns:a16="http://schemas.microsoft.com/office/drawing/2014/main" id="{30648A8D-4BCF-4044-BE59-BDD28595EE58}"/>
              </a:ext>
            </a:extLst>
          </p:cNvPr>
          <p:cNvCxnSpPr>
            <a:cxnSpLocks/>
          </p:cNvCxnSpPr>
          <p:nvPr/>
        </p:nvCxnSpPr>
        <p:spPr>
          <a:xfrm>
            <a:off x="1383777" y="1804660"/>
            <a:ext cx="2349953" cy="0"/>
          </a:xfrm>
          <a:prstGeom prst="straightConnector1">
            <a:avLst/>
          </a:prstGeom>
          <a:ln w="44450" cap="rnd">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7F2B8195-E562-524A-88F3-5830BFB065C2}"/>
              </a:ext>
            </a:extLst>
          </p:cNvPr>
          <p:cNvCxnSpPr>
            <a:cxnSpLocks/>
          </p:cNvCxnSpPr>
          <p:nvPr/>
        </p:nvCxnSpPr>
        <p:spPr>
          <a:xfrm>
            <a:off x="3747197" y="1804660"/>
            <a:ext cx="2428163" cy="0"/>
          </a:xfrm>
          <a:prstGeom prst="straightConnector1">
            <a:avLst/>
          </a:prstGeom>
          <a:ln w="44450" cap="rnd">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550E2A10-E15B-0E4C-B69C-8EE89C3A2EA8}"/>
              </a:ext>
            </a:extLst>
          </p:cNvPr>
          <p:cNvCxnSpPr>
            <a:cxnSpLocks/>
          </p:cNvCxnSpPr>
          <p:nvPr/>
        </p:nvCxnSpPr>
        <p:spPr>
          <a:xfrm>
            <a:off x="6192186" y="1804660"/>
            <a:ext cx="1618314" cy="0"/>
          </a:xfrm>
          <a:prstGeom prst="straightConnector1">
            <a:avLst/>
          </a:prstGeom>
          <a:ln w="44450" cap="rnd">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CFA18CE7-D002-2640-B068-B75E0BC8176C}"/>
              </a:ext>
            </a:extLst>
          </p:cNvPr>
          <p:cNvCxnSpPr>
            <a:cxnSpLocks/>
          </p:cNvCxnSpPr>
          <p:nvPr/>
        </p:nvCxnSpPr>
        <p:spPr>
          <a:xfrm>
            <a:off x="7833535" y="1804660"/>
            <a:ext cx="1618314" cy="0"/>
          </a:xfrm>
          <a:prstGeom prst="straightConnector1">
            <a:avLst/>
          </a:prstGeom>
          <a:ln w="44450" cap="rnd">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Google Shape;678;p28">
            <a:extLst>
              <a:ext uri="{FF2B5EF4-FFF2-40B4-BE49-F238E27FC236}">
                <a16:creationId xmlns:a16="http://schemas.microsoft.com/office/drawing/2014/main" id="{91CDDAFA-0199-4D48-86CC-88C068F616C5}"/>
              </a:ext>
            </a:extLst>
          </p:cNvPr>
          <p:cNvSpPr/>
          <p:nvPr/>
        </p:nvSpPr>
        <p:spPr>
          <a:xfrm>
            <a:off x="1392193" y="1996228"/>
            <a:ext cx="2255591" cy="584603"/>
          </a:xfrm>
          <a:prstGeom prst="rect">
            <a:avLst/>
          </a:prstGeom>
          <a:solidFill>
            <a:schemeClr val="bg1">
              <a:lumMod val="95000"/>
            </a:schemeClr>
          </a:solidFill>
          <a:ln w="25400">
            <a:noFill/>
          </a:ln>
        </p:spPr>
        <p:txBody>
          <a:bodyPr spcFirstLastPara="1" wrap="square" lIns="36000" tIns="36000" rIns="36000" bIns="36000" anchor="ctr" anchorCtr="0">
            <a:noAutofit/>
          </a:bodyPr>
          <a:lstStyle/>
          <a:p>
            <a:pPr algn="ctr">
              <a:spcAft>
                <a:spcPts val="200"/>
              </a:spcAft>
              <a:buClr>
                <a:schemeClr val="bg1"/>
              </a:buClr>
            </a:pPr>
            <a:r>
              <a:rPr lang="ja-JP" altLang="en-US" sz="900" b="1">
                <a:solidFill>
                  <a:schemeClr val="tx1"/>
                </a:solidFill>
                <a:latin typeface="Yu Gothic" panose="020B0400000000000000" pitchFamily="34" charset="-128"/>
                <a:ea typeface="Yu Gothic" panose="020B0400000000000000" pitchFamily="34" charset="-128"/>
              </a:rPr>
              <a:t>課題を抱えている</a:t>
            </a:r>
            <a:endParaRPr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buClr>
                <a:schemeClr val="bg1"/>
              </a:buClr>
            </a:pPr>
            <a:r>
              <a:rPr lang="ja-JP" altLang="en-US" sz="900" b="1">
                <a:solidFill>
                  <a:schemeClr val="tx1"/>
                </a:solidFill>
                <a:latin typeface="Yu Gothic" panose="020B0400000000000000" pitchFamily="34" charset="-128"/>
                <a:ea typeface="Yu Gothic" panose="020B0400000000000000" pitchFamily="34" charset="-128"/>
              </a:rPr>
              <a:t>情報</a:t>
            </a:r>
            <a:r>
              <a:rPr lang="ja-JP" altLang="en-US" sz="900" b="1" dirty="0">
                <a:solidFill>
                  <a:schemeClr val="tx1"/>
                </a:solidFill>
                <a:latin typeface="Yu Gothic" panose="020B0400000000000000" pitchFamily="34" charset="-128"/>
                <a:ea typeface="Yu Gothic" panose="020B0400000000000000" pitchFamily="34" charset="-128"/>
              </a:rPr>
              <a:t>を収集している</a:t>
            </a:r>
            <a:endParaRPr sz="900" b="1" dirty="0">
              <a:solidFill>
                <a:schemeClr val="tx1"/>
              </a:solidFill>
              <a:latin typeface="Yu Gothic" panose="020B0400000000000000" pitchFamily="34" charset="-128"/>
              <a:ea typeface="Yu Gothic" panose="020B0400000000000000" pitchFamily="34" charset="-128"/>
            </a:endParaRPr>
          </a:p>
        </p:txBody>
      </p:sp>
      <p:sp>
        <p:nvSpPr>
          <p:cNvPr id="77" name="Google Shape;678;p28">
            <a:extLst>
              <a:ext uri="{FF2B5EF4-FFF2-40B4-BE49-F238E27FC236}">
                <a16:creationId xmlns:a16="http://schemas.microsoft.com/office/drawing/2014/main" id="{94B72143-F8AE-7D42-B44D-2F8F6388EFFA}"/>
              </a:ext>
            </a:extLst>
          </p:cNvPr>
          <p:cNvSpPr/>
          <p:nvPr/>
        </p:nvSpPr>
        <p:spPr>
          <a:xfrm>
            <a:off x="3815235" y="1996228"/>
            <a:ext cx="2268000" cy="584603"/>
          </a:xfrm>
          <a:prstGeom prst="rect">
            <a:avLst/>
          </a:prstGeom>
          <a:solidFill>
            <a:schemeClr val="bg1">
              <a:lumMod val="95000"/>
            </a:schemeClr>
          </a:solidFill>
          <a:ln w="25400">
            <a:noFill/>
          </a:ln>
        </p:spPr>
        <p:txBody>
          <a:bodyPr spcFirstLastPara="1" wrap="square" lIns="36000" tIns="36000" rIns="36000" bIns="36000" anchor="ctr" anchorCtr="0">
            <a:noAutofit/>
          </a:bodyPr>
          <a:lstStyle/>
          <a:p>
            <a:pPr algn="ctr">
              <a:spcAft>
                <a:spcPts val="200"/>
              </a:spcAft>
              <a:buClr>
                <a:schemeClr val="bg1"/>
              </a:buClr>
            </a:pPr>
            <a:r>
              <a:rPr lang="ja-JP" altLang="en-US" sz="900" b="1" dirty="0">
                <a:solidFill>
                  <a:schemeClr val="tx1"/>
                </a:solidFill>
                <a:latin typeface="Yu Gothic" panose="020B0400000000000000" pitchFamily="34" charset="-128"/>
                <a:ea typeface="Yu Gothic" panose="020B0400000000000000" pitchFamily="34" charset="-128"/>
              </a:rPr>
              <a:t>目指すゴールを具体化している</a:t>
            </a:r>
            <a:endParaRPr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buClr>
                <a:schemeClr val="bg1"/>
              </a:buClr>
            </a:pPr>
            <a:r>
              <a:rPr lang="ja-JP" altLang="en-US" sz="900" b="1" dirty="0">
                <a:solidFill>
                  <a:schemeClr val="tx1"/>
                </a:solidFill>
                <a:latin typeface="Yu Gothic" panose="020B0400000000000000" pitchFamily="34" charset="-128"/>
                <a:ea typeface="Yu Gothic" panose="020B0400000000000000" pitchFamily="34" charset="-128"/>
              </a:rPr>
              <a:t>候補を絞り込んでいる</a:t>
            </a:r>
            <a:endParaRPr lang="en-US" altLang="ja-JP" sz="900" b="1" dirty="0">
              <a:solidFill>
                <a:schemeClr val="tx1"/>
              </a:solidFill>
              <a:latin typeface="Yu Gothic" panose="020B0400000000000000" pitchFamily="34" charset="-128"/>
              <a:ea typeface="Yu Gothic" panose="020B0400000000000000" pitchFamily="34" charset="-128"/>
            </a:endParaRPr>
          </a:p>
        </p:txBody>
      </p:sp>
      <p:sp>
        <p:nvSpPr>
          <p:cNvPr id="78" name="Google Shape;678;p28">
            <a:extLst>
              <a:ext uri="{FF2B5EF4-FFF2-40B4-BE49-F238E27FC236}">
                <a16:creationId xmlns:a16="http://schemas.microsoft.com/office/drawing/2014/main" id="{8E119FE8-427A-BB44-B74C-2BD32E3C9527}"/>
              </a:ext>
            </a:extLst>
          </p:cNvPr>
          <p:cNvSpPr/>
          <p:nvPr/>
        </p:nvSpPr>
        <p:spPr>
          <a:xfrm>
            <a:off x="6281343" y="1996229"/>
            <a:ext cx="1440000" cy="584603"/>
          </a:xfrm>
          <a:prstGeom prst="rect">
            <a:avLst/>
          </a:prstGeom>
          <a:solidFill>
            <a:schemeClr val="bg1">
              <a:lumMod val="95000"/>
            </a:schemeClr>
          </a:solidFill>
          <a:ln w="25400">
            <a:noFill/>
          </a:ln>
        </p:spPr>
        <p:txBody>
          <a:bodyPr spcFirstLastPara="1" wrap="square" lIns="36000" tIns="36000" rIns="36000" bIns="36000" anchor="ctr" anchorCtr="0">
            <a:noAutofit/>
          </a:bodyPr>
          <a:lstStyle/>
          <a:p>
            <a:pPr algn="ctr">
              <a:spcAft>
                <a:spcPts val="200"/>
              </a:spcAft>
              <a:buClr>
                <a:schemeClr val="bg1"/>
              </a:buClr>
            </a:pPr>
            <a:r>
              <a:rPr lang="ja-JP" altLang="en-US" sz="900" b="1" dirty="0">
                <a:solidFill>
                  <a:schemeClr val="tx1"/>
                </a:solidFill>
                <a:latin typeface="Yu Gothic" panose="020B0400000000000000" pitchFamily="34" charset="-128"/>
                <a:ea typeface="Yu Gothic" panose="020B0400000000000000" pitchFamily="34" charset="-128"/>
              </a:rPr>
              <a:t>比較・選定している</a:t>
            </a:r>
            <a:endParaRPr sz="900" b="1" dirty="0">
              <a:solidFill>
                <a:schemeClr val="tx1"/>
              </a:solidFill>
              <a:latin typeface="Yu Gothic" panose="020B0400000000000000" pitchFamily="34" charset="-128"/>
              <a:ea typeface="Yu Gothic" panose="020B0400000000000000" pitchFamily="34" charset="-128"/>
            </a:endParaRPr>
          </a:p>
        </p:txBody>
      </p:sp>
      <p:sp>
        <p:nvSpPr>
          <p:cNvPr id="79" name="Google Shape;678;p28">
            <a:extLst>
              <a:ext uri="{FF2B5EF4-FFF2-40B4-BE49-F238E27FC236}">
                <a16:creationId xmlns:a16="http://schemas.microsoft.com/office/drawing/2014/main" id="{4BC5287D-9832-C740-9CF1-5485A0107D6B}"/>
              </a:ext>
            </a:extLst>
          </p:cNvPr>
          <p:cNvSpPr/>
          <p:nvPr/>
        </p:nvSpPr>
        <p:spPr>
          <a:xfrm>
            <a:off x="7924488" y="1996229"/>
            <a:ext cx="1440000" cy="584603"/>
          </a:xfrm>
          <a:prstGeom prst="rect">
            <a:avLst/>
          </a:prstGeom>
          <a:solidFill>
            <a:schemeClr val="bg1">
              <a:lumMod val="95000"/>
            </a:schemeClr>
          </a:solidFill>
          <a:ln w="25400">
            <a:noFill/>
          </a:ln>
        </p:spPr>
        <p:txBody>
          <a:bodyPr spcFirstLastPara="1" wrap="square" lIns="36000" tIns="36000" rIns="36000" bIns="36000" anchor="ctr" anchorCtr="0">
            <a:noAutofit/>
          </a:bodyPr>
          <a:lstStyle/>
          <a:p>
            <a:pPr algn="ctr">
              <a:spcAft>
                <a:spcPts val="200"/>
              </a:spcAft>
              <a:buClr>
                <a:schemeClr val="bg1"/>
              </a:buClr>
            </a:pPr>
            <a:r>
              <a:rPr lang="ja-JP" altLang="en-US" sz="900" b="1" dirty="0">
                <a:solidFill>
                  <a:schemeClr val="tx1"/>
                </a:solidFill>
                <a:latin typeface="Yu Gothic" panose="020B0400000000000000" pitchFamily="34" charset="-128"/>
                <a:ea typeface="Yu Gothic" panose="020B0400000000000000" pitchFamily="34" charset="-128"/>
              </a:rPr>
              <a:t>発注する</a:t>
            </a:r>
            <a:endParaRPr sz="900" b="1" dirty="0">
              <a:solidFill>
                <a:schemeClr val="tx1"/>
              </a:solidFill>
              <a:latin typeface="Yu Gothic" panose="020B0400000000000000" pitchFamily="34" charset="-128"/>
              <a:ea typeface="Yu Gothic" panose="020B0400000000000000" pitchFamily="34" charset="-128"/>
            </a:endParaRPr>
          </a:p>
        </p:txBody>
      </p:sp>
      <p:sp>
        <p:nvSpPr>
          <p:cNvPr id="11" name="スライド番号プレースホルダー 10">
            <a:extLst>
              <a:ext uri="{FF2B5EF4-FFF2-40B4-BE49-F238E27FC236}">
                <a16:creationId xmlns:a16="http://schemas.microsoft.com/office/drawing/2014/main" id="{F760F60C-A9DD-1040-B04F-E144A4401D4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43</a:t>
            </a:fld>
            <a:endParaRPr lang="ja-JP" altLang="en-US"/>
          </a:p>
        </p:txBody>
      </p:sp>
    </p:spTree>
    <p:extLst>
      <p:ext uri="{BB962C8B-B14F-4D97-AF65-F5344CB8AC3E}">
        <p14:creationId xmlns:p14="http://schemas.microsoft.com/office/powerpoint/2010/main" val="7914332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8CBFA-4A6E-D748-8828-841C0452F49F}"/>
              </a:ext>
            </a:extLst>
          </p:cNvPr>
          <p:cNvSpPr>
            <a:spLocks noGrp="1"/>
          </p:cNvSpPr>
          <p:nvPr>
            <p:ph type="title"/>
          </p:nvPr>
        </p:nvSpPr>
        <p:spPr>
          <a:xfrm>
            <a:off x="459560" y="240475"/>
            <a:ext cx="9000000" cy="396000"/>
          </a:xfrm>
        </p:spPr>
        <p:txBody>
          <a:bodyPr/>
          <a:lstStyle/>
          <a:p>
            <a:r>
              <a:rPr lang="ja-JP" altLang="en-US"/>
              <a:t>社内の役割分担</a:t>
            </a:r>
          </a:p>
        </p:txBody>
      </p:sp>
      <p:sp>
        <p:nvSpPr>
          <p:cNvPr id="7" name="スライド番号プレースホルダー 6">
            <a:extLst>
              <a:ext uri="{FF2B5EF4-FFF2-40B4-BE49-F238E27FC236}">
                <a16:creationId xmlns:a16="http://schemas.microsoft.com/office/drawing/2014/main" id="{C731D87B-A029-3649-A9DE-FC06D9233129}"/>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44</a:t>
            </a:fld>
            <a:endParaRPr lang="ja-JP" altLang="en-US"/>
          </a:p>
        </p:txBody>
      </p:sp>
      <p:graphicFrame>
        <p:nvGraphicFramePr>
          <p:cNvPr id="4" name="Google Shape;295;p12">
            <a:extLst>
              <a:ext uri="{FF2B5EF4-FFF2-40B4-BE49-F238E27FC236}">
                <a16:creationId xmlns:a16="http://schemas.microsoft.com/office/drawing/2014/main" id="{B0FC15E7-7F0E-EE45-9D17-A17AC0E281F1}"/>
              </a:ext>
            </a:extLst>
          </p:cNvPr>
          <p:cNvGraphicFramePr/>
          <p:nvPr>
            <p:extLst>
              <p:ext uri="{D42A27DB-BD31-4B8C-83A1-F6EECF244321}">
                <p14:modId xmlns:p14="http://schemas.microsoft.com/office/powerpoint/2010/main" val="2967139828"/>
              </p:ext>
            </p:extLst>
          </p:nvPr>
        </p:nvGraphicFramePr>
        <p:xfrm>
          <a:off x="458788" y="1118885"/>
          <a:ext cx="9001125" cy="4972634"/>
        </p:xfrm>
        <a:graphic>
          <a:graphicData uri="http://schemas.openxmlformats.org/drawingml/2006/table">
            <a:tbl>
              <a:tblPr>
                <a:tableStyleId>{10EEBCD8-6422-4BFB-AE83-410F8BD1FC84}</a:tableStyleId>
              </a:tblPr>
              <a:tblGrid>
                <a:gridCol w="5908145">
                  <a:extLst>
                    <a:ext uri="{9D8B030D-6E8A-4147-A177-3AD203B41FA5}">
                      <a16:colId xmlns:a16="http://schemas.microsoft.com/office/drawing/2014/main" val="20000"/>
                    </a:ext>
                  </a:extLst>
                </a:gridCol>
                <a:gridCol w="1546490">
                  <a:extLst>
                    <a:ext uri="{9D8B030D-6E8A-4147-A177-3AD203B41FA5}">
                      <a16:colId xmlns:a16="http://schemas.microsoft.com/office/drawing/2014/main" val="3202034842"/>
                    </a:ext>
                  </a:extLst>
                </a:gridCol>
                <a:gridCol w="1546490">
                  <a:extLst>
                    <a:ext uri="{9D8B030D-6E8A-4147-A177-3AD203B41FA5}">
                      <a16:colId xmlns:a16="http://schemas.microsoft.com/office/drawing/2014/main" val="20003"/>
                    </a:ext>
                  </a:extLst>
                </a:gridCol>
              </a:tblGrid>
              <a:tr h="425741">
                <a:tc>
                  <a:txBody>
                    <a:bodyPr/>
                    <a:lstStyle/>
                    <a:p>
                      <a:pPr marL="0" marR="0" lvl="0" indent="0" algn="l" rtl="0">
                        <a:lnSpc>
                          <a:spcPct val="100000"/>
                        </a:lnSpc>
                        <a:spcBef>
                          <a:spcPts val="0"/>
                        </a:spcBef>
                        <a:spcAft>
                          <a:spcPts val="0"/>
                        </a:spcAft>
                        <a:buClr>
                          <a:srgbClr val="000000"/>
                        </a:buClr>
                        <a:buSzPts val="1200"/>
                        <a:buFont typeface="Arial"/>
                        <a:buNone/>
                      </a:pPr>
                      <a:r>
                        <a:rPr lang="ja-JP" altLang="en-US" sz="1400" b="1" i="0" u="none" strike="noStrike" cap="none">
                          <a:solidFill>
                            <a:schemeClr val="tx1"/>
                          </a:solidFill>
                          <a:latin typeface="Yu Gothic" panose="020B0400000000000000" pitchFamily="34" charset="-128"/>
                          <a:ea typeface="Yu Gothic" panose="020B0400000000000000" pitchFamily="34" charset="-128"/>
                        </a:rPr>
                        <a:t>実施内容</a:t>
                      </a:r>
                      <a:endParaRPr sz="1400" b="1"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1200"/>
                        <a:buFont typeface="Arial"/>
                        <a:buNone/>
                        <a:tabLst/>
                        <a:defRPr/>
                      </a:pPr>
                      <a:r>
                        <a:rPr kumimoji="1" lang="ja-JP" altLang="en-US" sz="1200" b="1" i="0" u="none" strike="noStrike" kern="0" cap="none" spc="0" normalizeH="0" baseline="0" noProof="0">
                          <a:ln>
                            <a:noFill/>
                          </a:ln>
                          <a:solidFill>
                            <a:schemeClr val="bg1"/>
                          </a:solidFill>
                          <a:effectLst/>
                          <a:uLnTx/>
                          <a:uFillTx/>
                          <a:latin typeface="Yu Gothic" panose="020B0400000000000000" pitchFamily="34" charset="-128"/>
                          <a:ea typeface="Yu Gothic" panose="020B0400000000000000" pitchFamily="34" charset="-128"/>
                          <a:sym typeface="Arial"/>
                        </a:rPr>
                        <a:t>インサイド</a:t>
                      </a:r>
                      <a:br>
                        <a:rPr kumimoji="1" lang="en-US" altLang="ja-JP" sz="1200" b="1" i="0" u="none" strike="noStrike" kern="0" cap="none" spc="0" normalizeH="0" baseline="0" noProof="0" dirty="0">
                          <a:ln>
                            <a:noFill/>
                          </a:ln>
                          <a:solidFill>
                            <a:schemeClr val="bg1"/>
                          </a:solidFill>
                          <a:effectLst/>
                          <a:uLnTx/>
                          <a:uFillTx/>
                          <a:latin typeface="Yu Gothic" panose="020B0400000000000000" pitchFamily="34" charset="-128"/>
                          <a:ea typeface="Yu Gothic" panose="020B0400000000000000" pitchFamily="34" charset="-128"/>
                          <a:sym typeface="Arial"/>
                        </a:rPr>
                      </a:br>
                      <a:r>
                        <a:rPr kumimoji="1" lang="ja-JP" altLang="en-US" sz="1200" b="1" i="0" u="none" strike="noStrike" kern="0" cap="none" spc="0" normalizeH="0" baseline="0" noProof="0">
                          <a:ln>
                            <a:noFill/>
                          </a:ln>
                          <a:solidFill>
                            <a:schemeClr val="bg1"/>
                          </a:solidFill>
                          <a:effectLst/>
                          <a:uLnTx/>
                          <a:uFillTx/>
                          <a:latin typeface="Yu Gothic" panose="020B0400000000000000" pitchFamily="34" charset="-128"/>
                          <a:ea typeface="Yu Gothic" panose="020B0400000000000000" pitchFamily="34" charset="-128"/>
                          <a:sym typeface="Arial"/>
                        </a:rPr>
                        <a:t>セールス</a:t>
                      </a:r>
                      <a:endParaRPr kumimoji="1" lang="ja-JP" altLang="en-US" sz="1400" b="1" i="0" u="none" strike="noStrike" kern="0" cap="none" spc="0" normalizeH="0" baseline="0" noProof="0">
                        <a:ln>
                          <a:noFill/>
                        </a:ln>
                        <a:solidFill>
                          <a:schemeClr val="bg1"/>
                        </a:solidFill>
                        <a:effectLst/>
                        <a:uLnTx/>
                        <a:uFillTx/>
                        <a:latin typeface="Yu Gothic" panose="020B0400000000000000" pitchFamily="34" charset="-128"/>
                        <a:ea typeface="Yu Gothic" panose="020B0400000000000000" pitchFamily="34" charset="-128"/>
                        <a:cs typeface="+mn-cs"/>
                        <a:sym typeface="Arial"/>
                      </a:endParaRPr>
                    </a:p>
                  </a:txBody>
                  <a:tcPr marL="72000" marR="72000"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フィールド</a:t>
                      </a:r>
                      <a:br>
                        <a:rPr lang="en-US" altLang="ja-JP" sz="1200" b="1" i="0" u="none" strike="noStrike" cap="none" dirty="0">
                          <a:solidFill>
                            <a:schemeClr val="bg1"/>
                          </a:solidFill>
                          <a:latin typeface="Yu Gothic" panose="020B0400000000000000" pitchFamily="34" charset="-128"/>
                          <a:ea typeface="Yu Gothic" panose="020B0400000000000000" pitchFamily="34" charset="-128"/>
                          <a:sym typeface="Arial"/>
                        </a:rPr>
                      </a:br>
                      <a:r>
                        <a:rPr lang="ja-JP" altLang="en-US" sz="1200" b="1" i="0" u="none" strike="noStrike" cap="none">
                          <a:solidFill>
                            <a:schemeClr val="bg1"/>
                          </a:solidFill>
                          <a:latin typeface="Yu Gothic" panose="020B0400000000000000" pitchFamily="34" charset="-128"/>
                          <a:ea typeface="Yu Gothic" panose="020B0400000000000000" pitchFamily="34" charset="-128"/>
                          <a:sym typeface="Arial"/>
                        </a:rPr>
                        <a:t>セールス</a:t>
                      </a:r>
                      <a:endParaRPr sz="1400" b="1" i="0" u="none" strike="noStrike" cap="none" dirty="0">
                        <a:solidFill>
                          <a:schemeClr val="bg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tx1"/>
                    </a:solidFill>
                  </a:tcPr>
                </a:tc>
                <a:extLst>
                  <a:ext uri="{0D108BD9-81ED-4DB2-BD59-A6C34878D82A}">
                    <a16:rowId xmlns:a16="http://schemas.microsoft.com/office/drawing/2014/main" val="10000"/>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リード評価・対象外リードの除外</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p>
                  </a:txBody>
                  <a:tcPr marL="72000" marR="72000" marT="72000" marB="72000" anchor="ctr">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R w="127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1"/>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アポ取得のためのアプローチ・アポ獲得（メール、架電）</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kumimoji="1" lang="en-US" altLang="ja-JP"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sym typeface="Arial"/>
                        </a:rPr>
                        <a:t>-</a:t>
                      </a:r>
                      <a:endParaRPr kumimoji="1" lang="ja-JP" altLang="en-US" sz="1200" b="1" i="0" u="none" strike="noStrike" kern="0" cap="none" spc="0" normalizeH="0" baseline="0" noProof="0">
                        <a:ln>
                          <a:noFill/>
                        </a:ln>
                        <a:solidFill>
                          <a:schemeClr val="tx1"/>
                        </a:solidFill>
                        <a:effectLst/>
                        <a:uLnTx/>
                        <a:uFillTx/>
                        <a:latin typeface="Yu Gothic" panose="020B0400000000000000" pitchFamily="34" charset="-128"/>
                        <a:ea typeface="Yu Gothic" panose="020B0400000000000000" pitchFamily="34" charset="-128"/>
                        <a:cs typeface="+mn-cs"/>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商談前ヒアリング</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kumimoji="1" lang="en-US" altLang="ja-JP"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sym typeface="Arial"/>
                        </a:rPr>
                        <a:t>-</a:t>
                      </a:r>
                      <a:endParaRPr kumimoji="1" lang="ja-JP" altLang="en-US" sz="1200" b="1" i="0" u="none" strike="noStrike" kern="0" cap="none" spc="0" normalizeH="0" baseline="0" noProof="0">
                        <a:ln>
                          <a:noFill/>
                        </a:ln>
                        <a:solidFill>
                          <a:schemeClr val="tx1"/>
                        </a:solidFill>
                        <a:effectLst/>
                        <a:uLnTx/>
                        <a:uFillTx/>
                        <a:latin typeface="Yu Gothic" panose="020B0400000000000000" pitchFamily="34" charset="-128"/>
                        <a:ea typeface="Yu Gothic" panose="020B0400000000000000" pitchFamily="34" charset="-128"/>
                        <a:cs typeface="+mn-cs"/>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3"/>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初回商談の日程調整</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kumimoji="1" lang="en-US" altLang="ja-JP"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sym typeface="Arial"/>
                        </a:rPr>
                        <a:t>-</a:t>
                      </a:r>
                      <a:endParaRPr kumimoji="1" lang="ja-JP" altLang="en-US" sz="1200" b="1" i="0" u="none" strike="noStrike" kern="0" cap="none" spc="0" normalizeH="0" baseline="0" noProof="0">
                        <a:ln>
                          <a:noFill/>
                        </a:ln>
                        <a:solidFill>
                          <a:schemeClr val="tx1"/>
                        </a:solidFill>
                        <a:effectLst/>
                        <a:uLnTx/>
                        <a:uFillTx/>
                        <a:latin typeface="Yu Gothic" panose="020B0400000000000000" pitchFamily="34" charset="-128"/>
                        <a:ea typeface="Yu Gothic" panose="020B0400000000000000" pitchFamily="34" charset="-128"/>
                        <a:cs typeface="+mn-cs"/>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24763787"/>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初回商談</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
                          <a:srgbClr val="000000"/>
                        </a:buClr>
                        <a:buSzPts val="9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lang="ja-JP" altLang="en-US" sz="1200" b="1" i="0" u="none" strike="noStrike" cap="none">
                        <a:solidFill>
                          <a:schemeClr val="tx1"/>
                        </a:solidFill>
                        <a:latin typeface="Yu Gothic" panose="020B0400000000000000" pitchFamily="34" charset="-128"/>
                        <a:ea typeface="Yu Gothic" panose="020B0400000000000000" pitchFamily="34" charset="-128"/>
                        <a:cs typeface="Arial"/>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4"/>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en-US" altLang="ja-JP" sz="1200" b="1" i="0" u="none" strike="noStrike" cap="none" dirty="0">
                          <a:solidFill>
                            <a:schemeClr val="tx1"/>
                          </a:solidFill>
                          <a:latin typeface="Yu Gothic" panose="020B0400000000000000" pitchFamily="34" charset="-128"/>
                          <a:ea typeface="Yu Gothic" panose="020B0400000000000000" pitchFamily="34" charset="-128"/>
                          <a:sym typeface="Arial"/>
                        </a:rPr>
                        <a:t>2</a:t>
                      </a: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回目以降商談</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7"/>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提案・見積提出</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0598168"/>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契約締結</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01811853"/>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滞留・失注案件のリサイクル</a:t>
                      </a:r>
                      <a:endParaRPr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8"/>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r>
                        <a:rPr lang="ja-JP" altLang="en-US" sz="1200" b="1" i="0" u="none" strike="noStrike" cap="none">
                          <a:solidFill>
                            <a:schemeClr val="tx1"/>
                          </a:solidFill>
                          <a:latin typeface="Yu Gothic" panose="020B0400000000000000" pitchFamily="34" charset="-128"/>
                          <a:ea typeface="Yu Gothic" panose="020B0400000000000000" pitchFamily="34" charset="-128"/>
                          <a:sym typeface="Arial"/>
                        </a:rPr>
                        <a:t>滞留・失注リードの管理・ナーチャリング</a:t>
                      </a:r>
                      <a:endParaRPr lang="en-US" altLang="ja-JP"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ja-JP" altLang="en-US" sz="1200" b="1" i="0" u="none" strike="noStrike" cap="none">
                          <a:solidFill>
                            <a:schemeClr val="tx1"/>
                          </a:solidFill>
                          <a:latin typeface="Yu Gothic" panose="020B0400000000000000" pitchFamily="34" charset="-128"/>
                          <a:ea typeface="Yu Gothic" panose="020B0400000000000000" pitchFamily="34" charset="-128"/>
                        </a:rPr>
                        <a:t>〇</a:t>
                      </a: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r>
                        <a:rPr lang="en-US" altLang="ja-JP" sz="1200" b="1" i="0" u="none" strike="noStrike" cap="none" dirty="0">
                          <a:solidFill>
                            <a:schemeClr val="tx1"/>
                          </a:solidFill>
                          <a:latin typeface="Yu Gothic" panose="020B0400000000000000" pitchFamily="34" charset="-128"/>
                          <a:ea typeface="Yu Gothic" panose="020B0400000000000000" pitchFamily="34" charset="-128"/>
                        </a:rPr>
                        <a:t>-</a:t>
                      </a: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0"/>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endParaRPr lang="en-US" altLang="ja-JP"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98032995"/>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endParaRPr lang="en-US" altLang="ja-JP"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77235593"/>
                  </a:ext>
                </a:extLst>
              </a:tr>
              <a:tr h="343298">
                <a:tc>
                  <a:txBody>
                    <a:bodyPr/>
                    <a:lstStyle/>
                    <a:p>
                      <a:pPr marL="0" marR="0" lvl="0" indent="0" algn="l" rtl="0">
                        <a:lnSpc>
                          <a:spcPct val="100000"/>
                        </a:lnSpc>
                        <a:spcBef>
                          <a:spcPts val="0"/>
                        </a:spcBef>
                        <a:spcAft>
                          <a:spcPts val="0"/>
                        </a:spcAft>
                        <a:buClr>
                          <a:srgbClr val="000000"/>
                        </a:buClr>
                        <a:buSzPts val="1400"/>
                        <a:buFont typeface="Arial"/>
                        <a:buNone/>
                      </a:pPr>
                      <a:endParaRPr lang="en-US" altLang="ja-JP" sz="12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91450" marR="91450" marT="45725" marB="45725"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1" lang="ja-JP" altLang="en-US" sz="1200" b="1" i="0" u="none" strike="noStrike" kern="0" cap="none" spc="0" normalizeH="0" baseline="0" noProof="0" dirty="0">
                        <a:ln>
                          <a:noFill/>
                        </a:ln>
                        <a:solidFill>
                          <a:schemeClr val="tx1"/>
                        </a:solidFill>
                        <a:effectLst/>
                        <a:uLnTx/>
                        <a:uFillTx/>
                        <a:latin typeface="Yu Gothic" panose="020B0400000000000000" pitchFamily="34" charset="-128"/>
                        <a:ea typeface="Yu Gothic" panose="020B0400000000000000" pitchFamily="34" charset="-128"/>
                        <a:cs typeface="Arial"/>
                        <a:sym typeface="Arial"/>
                      </a:endParaRPr>
                    </a:p>
                  </a:txBody>
                  <a:tcPr marL="72000" marR="72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lang="ja-JP" altLang="en-US" sz="1200" b="1" i="0" u="none" strike="noStrike" cap="none">
                        <a:solidFill>
                          <a:schemeClr val="tx1"/>
                        </a:solidFill>
                        <a:latin typeface="Yu Gothic" panose="020B0400000000000000" pitchFamily="34" charset="-128"/>
                        <a:ea typeface="Yu Gothic" panose="020B0400000000000000" pitchFamily="34" charset="-128"/>
                      </a:endParaRPr>
                    </a:p>
                  </a:txBody>
                  <a:tcPr marL="72000" marR="72000" marT="72000" marB="72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2596600"/>
                  </a:ext>
                </a:extLst>
              </a:tr>
            </a:tbl>
          </a:graphicData>
        </a:graphic>
      </p:graphicFrame>
    </p:spTree>
    <p:extLst>
      <p:ext uri="{BB962C8B-B14F-4D97-AF65-F5344CB8AC3E}">
        <p14:creationId xmlns:p14="http://schemas.microsoft.com/office/powerpoint/2010/main" val="35020511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3D0A58-7C1B-6747-A786-C0AFDABF18B2}"/>
              </a:ext>
            </a:extLst>
          </p:cNvPr>
          <p:cNvSpPr>
            <a:spLocks noGrp="1"/>
          </p:cNvSpPr>
          <p:nvPr>
            <p:ph type="ctrTitle"/>
          </p:nvPr>
        </p:nvSpPr>
        <p:spPr/>
        <p:txBody>
          <a:bodyPr/>
          <a:lstStyle/>
          <a:p>
            <a:r>
              <a:rPr lang="ja-JP" altLang="en-US"/>
              <a:t>営業フェーズ</a:t>
            </a:r>
            <a:endParaRPr kumimoji="1" lang="ja-JP" altLang="en-US"/>
          </a:p>
        </p:txBody>
      </p:sp>
      <p:sp>
        <p:nvSpPr>
          <p:cNvPr id="6" name="スライド番号プレースホルダー 5">
            <a:extLst>
              <a:ext uri="{FF2B5EF4-FFF2-40B4-BE49-F238E27FC236}">
                <a16:creationId xmlns:a16="http://schemas.microsoft.com/office/drawing/2014/main" id="{FD71E938-F6BE-CA4E-978D-72191694DB91}"/>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45</a:t>
            </a:fld>
            <a:endParaRPr lang="ja-JP" altLang="en-US"/>
          </a:p>
        </p:txBody>
      </p:sp>
    </p:spTree>
    <p:extLst>
      <p:ext uri="{BB962C8B-B14F-4D97-AF65-F5344CB8AC3E}">
        <p14:creationId xmlns:p14="http://schemas.microsoft.com/office/powerpoint/2010/main" val="37349454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正方形/長方形 130">
            <a:extLst>
              <a:ext uri="{FF2B5EF4-FFF2-40B4-BE49-F238E27FC236}">
                <a16:creationId xmlns:a16="http://schemas.microsoft.com/office/drawing/2014/main" id="{756FAB78-BB00-B346-82A5-F3E0833FADA6}"/>
              </a:ext>
            </a:extLst>
          </p:cNvPr>
          <p:cNvSpPr/>
          <p:nvPr/>
        </p:nvSpPr>
        <p:spPr>
          <a:xfrm>
            <a:off x="0" y="1796190"/>
            <a:ext cx="9906000" cy="46884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角丸四角形 127">
            <a:extLst>
              <a:ext uri="{FF2B5EF4-FFF2-40B4-BE49-F238E27FC236}">
                <a16:creationId xmlns:a16="http://schemas.microsoft.com/office/drawing/2014/main" id="{9E8914E9-0F72-2946-95E5-82D5D4ABC77C}"/>
              </a:ext>
            </a:extLst>
          </p:cNvPr>
          <p:cNvSpPr/>
          <p:nvPr/>
        </p:nvSpPr>
        <p:spPr>
          <a:xfrm>
            <a:off x="459561" y="2108610"/>
            <a:ext cx="8999999" cy="4063590"/>
          </a:xfrm>
          <a:prstGeom prst="roundRect">
            <a:avLst>
              <a:gd name="adj" fmla="val 1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プレースホルダー 1">
            <a:extLst>
              <a:ext uri="{FF2B5EF4-FFF2-40B4-BE49-F238E27FC236}">
                <a16:creationId xmlns:a16="http://schemas.microsoft.com/office/drawing/2014/main" id="{337797B4-A9F1-3F4B-AF4A-60D7001055A4}"/>
              </a:ext>
            </a:extLst>
          </p:cNvPr>
          <p:cNvSpPr>
            <a:spLocks noGrp="1"/>
          </p:cNvSpPr>
          <p:nvPr>
            <p:ph type="body" idx="1"/>
          </p:nvPr>
        </p:nvSpPr>
        <p:spPr>
          <a:xfrm>
            <a:off x="459560" y="1001310"/>
            <a:ext cx="9000000" cy="612000"/>
          </a:xfrm>
        </p:spPr>
        <p:txBody>
          <a:bodyPr/>
          <a:lstStyle/>
          <a:p>
            <a:r>
              <a:rPr lang="ja-JP" altLang="en-US"/>
              <a:t>当社では営業プロセスと営業フェーズを、</a:t>
            </a:r>
            <a:endParaRPr lang="en-US" altLang="ja-JP" dirty="0"/>
          </a:p>
          <a:p>
            <a:r>
              <a:rPr lang="ja-JP" altLang="en-US"/>
              <a:t>以下のとおり定義しています。</a:t>
            </a:r>
            <a:endParaRPr lang="en-US" altLang="ja-JP" dirty="0"/>
          </a:p>
          <a:p>
            <a:endParaRPr lang="ja-JP" altLang="en-US"/>
          </a:p>
        </p:txBody>
      </p:sp>
      <p:sp>
        <p:nvSpPr>
          <p:cNvPr id="19" name="スライド番号プレースホルダー 18">
            <a:extLst>
              <a:ext uri="{FF2B5EF4-FFF2-40B4-BE49-F238E27FC236}">
                <a16:creationId xmlns:a16="http://schemas.microsoft.com/office/drawing/2014/main" id="{76A86F28-F5E4-B844-9BBB-04C8E3A671A6}"/>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46</a:t>
            </a:fld>
            <a:endParaRPr lang="ja-JP" altLang="en-US"/>
          </a:p>
        </p:txBody>
      </p:sp>
      <p:sp>
        <p:nvSpPr>
          <p:cNvPr id="3" name="タイトル 2">
            <a:extLst>
              <a:ext uri="{FF2B5EF4-FFF2-40B4-BE49-F238E27FC236}">
                <a16:creationId xmlns:a16="http://schemas.microsoft.com/office/drawing/2014/main" id="{5C31432F-6BAC-B14C-8703-3CFAD03C9CA3}"/>
              </a:ext>
            </a:extLst>
          </p:cNvPr>
          <p:cNvSpPr>
            <a:spLocks noGrp="1"/>
          </p:cNvSpPr>
          <p:nvPr>
            <p:ph type="title"/>
          </p:nvPr>
        </p:nvSpPr>
        <p:spPr>
          <a:xfrm>
            <a:off x="459560" y="240475"/>
            <a:ext cx="9000000" cy="396000"/>
          </a:xfrm>
        </p:spPr>
        <p:txBody>
          <a:bodyPr/>
          <a:lstStyle/>
          <a:p>
            <a:r>
              <a:rPr lang="ja-JP" altLang="en-US"/>
              <a:t>営業プロセスと営業フェーズ</a:t>
            </a:r>
          </a:p>
        </p:txBody>
      </p:sp>
      <p:grpSp>
        <p:nvGrpSpPr>
          <p:cNvPr id="4" name="グループ化 3">
            <a:extLst>
              <a:ext uri="{FF2B5EF4-FFF2-40B4-BE49-F238E27FC236}">
                <a16:creationId xmlns:a16="http://schemas.microsoft.com/office/drawing/2014/main" id="{6BDF4BF4-0852-BC4A-A002-777DAB681BA6}"/>
              </a:ext>
            </a:extLst>
          </p:cNvPr>
          <p:cNvGrpSpPr/>
          <p:nvPr/>
        </p:nvGrpSpPr>
        <p:grpSpPr>
          <a:xfrm>
            <a:off x="784860" y="2928189"/>
            <a:ext cx="8534400" cy="468000"/>
            <a:chOff x="1252156" y="1041210"/>
            <a:chExt cx="8371146" cy="468000"/>
          </a:xfrm>
        </p:grpSpPr>
        <p:sp>
          <p:nvSpPr>
            <p:cNvPr id="5" name="Google Shape;465;p23">
              <a:extLst>
                <a:ext uri="{FF2B5EF4-FFF2-40B4-BE49-F238E27FC236}">
                  <a16:creationId xmlns:a16="http://schemas.microsoft.com/office/drawing/2014/main" id="{5A88F282-5230-F249-BE4D-E3DDF2165FDF}"/>
                </a:ext>
              </a:extLst>
            </p:cNvPr>
            <p:cNvSpPr/>
            <p:nvPr/>
          </p:nvSpPr>
          <p:spPr>
            <a:xfrm>
              <a:off x="7571302" y="1041210"/>
              <a:ext cx="205200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6" name="Google Shape;463;p23">
              <a:extLst>
                <a:ext uri="{FF2B5EF4-FFF2-40B4-BE49-F238E27FC236}">
                  <a16:creationId xmlns:a16="http://schemas.microsoft.com/office/drawing/2014/main" id="{C508897E-4F29-BF47-B65A-4B6C2A65F05F}"/>
                </a:ext>
              </a:extLst>
            </p:cNvPr>
            <p:cNvSpPr/>
            <p:nvPr/>
          </p:nvSpPr>
          <p:spPr>
            <a:xfrm>
              <a:off x="5991515" y="1041210"/>
              <a:ext cx="205200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7" name="Google Shape;461;p23">
              <a:extLst>
                <a:ext uri="{FF2B5EF4-FFF2-40B4-BE49-F238E27FC236}">
                  <a16:creationId xmlns:a16="http://schemas.microsoft.com/office/drawing/2014/main" id="{A806D2EF-79E8-224F-AB18-FA5277F333FE}"/>
                </a:ext>
              </a:extLst>
            </p:cNvPr>
            <p:cNvSpPr/>
            <p:nvPr/>
          </p:nvSpPr>
          <p:spPr>
            <a:xfrm>
              <a:off x="4438573" y="1041210"/>
              <a:ext cx="1896612"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59;p23">
              <a:extLst>
                <a:ext uri="{FF2B5EF4-FFF2-40B4-BE49-F238E27FC236}">
                  <a16:creationId xmlns:a16="http://schemas.microsoft.com/office/drawing/2014/main" id="{C505422E-EF65-CE47-9B6F-DEA2FB90F62F}"/>
                </a:ext>
              </a:extLst>
            </p:cNvPr>
            <p:cNvSpPr/>
            <p:nvPr/>
          </p:nvSpPr>
          <p:spPr>
            <a:xfrm>
              <a:off x="2831942" y="1041210"/>
              <a:ext cx="1923457"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59;p23">
              <a:extLst>
                <a:ext uri="{FF2B5EF4-FFF2-40B4-BE49-F238E27FC236}">
                  <a16:creationId xmlns:a16="http://schemas.microsoft.com/office/drawing/2014/main" id="{B3DD614C-1573-6347-A7DA-C813501CFC4B}"/>
                </a:ext>
              </a:extLst>
            </p:cNvPr>
            <p:cNvSpPr/>
            <p:nvPr/>
          </p:nvSpPr>
          <p:spPr>
            <a:xfrm>
              <a:off x="1252156" y="1041210"/>
              <a:ext cx="1923457"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60;p23">
              <a:extLst>
                <a:ext uri="{FF2B5EF4-FFF2-40B4-BE49-F238E27FC236}">
                  <a16:creationId xmlns:a16="http://schemas.microsoft.com/office/drawing/2014/main" id="{81348133-3FAB-3D43-8F91-B9B8381DD244}"/>
                </a:ext>
              </a:extLst>
            </p:cNvPr>
            <p:cNvSpPr txBox="1"/>
            <p:nvPr/>
          </p:nvSpPr>
          <p:spPr>
            <a:xfrm>
              <a:off x="1307877" y="1092819"/>
              <a:ext cx="1693333"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1" name="Google Shape;460;p23">
              <a:extLst>
                <a:ext uri="{FF2B5EF4-FFF2-40B4-BE49-F238E27FC236}">
                  <a16:creationId xmlns:a16="http://schemas.microsoft.com/office/drawing/2014/main" id="{9CB22D2E-830D-5243-A358-C1C0DE68D29D}"/>
                </a:ext>
              </a:extLst>
            </p:cNvPr>
            <p:cNvSpPr txBox="1"/>
            <p:nvPr/>
          </p:nvSpPr>
          <p:spPr>
            <a:xfrm>
              <a:off x="3209874" y="1092819"/>
              <a:ext cx="1344277"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55EA18D7-DC43-C643-98DA-7F2E4B8BDE7F}"/>
                </a:ext>
              </a:extLst>
            </p:cNvPr>
            <p:cNvSpPr txBox="1"/>
            <p:nvPr/>
          </p:nvSpPr>
          <p:spPr>
            <a:xfrm>
              <a:off x="4789661" y="1092819"/>
              <a:ext cx="1344277"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42C1F74-5B64-404C-987F-07DB28488D6E}"/>
                </a:ext>
              </a:extLst>
            </p:cNvPr>
            <p:cNvSpPr txBox="1"/>
            <p:nvPr/>
          </p:nvSpPr>
          <p:spPr>
            <a:xfrm>
              <a:off x="6384578" y="1092819"/>
              <a:ext cx="1344277"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DD52F952-DBE3-4240-AF71-C829D07D0F59}"/>
                </a:ext>
              </a:extLst>
            </p:cNvPr>
            <p:cNvSpPr txBox="1"/>
            <p:nvPr/>
          </p:nvSpPr>
          <p:spPr>
            <a:xfrm>
              <a:off x="8043515" y="1092819"/>
              <a:ext cx="1344277"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grpSp>
      <p:sp>
        <p:nvSpPr>
          <p:cNvPr id="15" name="テキスト ボックス 14">
            <a:extLst>
              <a:ext uri="{FF2B5EF4-FFF2-40B4-BE49-F238E27FC236}">
                <a16:creationId xmlns:a16="http://schemas.microsoft.com/office/drawing/2014/main" id="{F7DE3B60-E152-7F43-A5ED-A6B58C42F6EC}"/>
              </a:ext>
            </a:extLst>
          </p:cNvPr>
          <p:cNvSpPr txBox="1"/>
          <p:nvPr/>
        </p:nvSpPr>
        <p:spPr>
          <a:xfrm>
            <a:off x="2268613" y="2483104"/>
            <a:ext cx="1553878" cy="234286"/>
          </a:xfrm>
          <a:prstGeom prst="rect">
            <a:avLst/>
          </a:prstGeom>
          <a:noFill/>
        </p:spPr>
        <p:txBody>
          <a:bodyPr wrap="none" lIns="36000" tIns="36000" rIns="36000" bIns="36000" rtlCol="0">
            <a:spAutoFit/>
          </a:bodyPr>
          <a:lstStyle/>
          <a:p>
            <a:r>
              <a:rPr lang="ja-JP" altLang="en-US" sz="1050">
                <a:solidFill>
                  <a:schemeClr val="tx1"/>
                </a:solidFill>
                <a:latin typeface="Yu Gothic" panose="020B0400000000000000" pitchFamily="34" charset="-128"/>
                <a:ea typeface="Yu Gothic" panose="020B0400000000000000" pitchFamily="34" charset="-128"/>
              </a:rPr>
              <a:t>営業活動の基本的な流れ</a:t>
            </a:r>
            <a:endParaRPr lang="en-US" altLang="ja-JP" sz="1050" dirty="0">
              <a:solidFill>
                <a:schemeClr val="tx1"/>
              </a:solidFill>
              <a:latin typeface="Yu Gothic" panose="020B0400000000000000" pitchFamily="34" charset="-128"/>
              <a:ea typeface="Yu Gothic" panose="020B0400000000000000" pitchFamily="34" charset="-128"/>
            </a:endParaRPr>
          </a:p>
        </p:txBody>
      </p:sp>
      <p:sp>
        <p:nvSpPr>
          <p:cNvPr id="30" name="テキスト ボックス 29">
            <a:extLst>
              <a:ext uri="{FF2B5EF4-FFF2-40B4-BE49-F238E27FC236}">
                <a16:creationId xmlns:a16="http://schemas.microsoft.com/office/drawing/2014/main" id="{1479AF4E-0175-CC48-BC59-C4E577650DA6}"/>
              </a:ext>
            </a:extLst>
          </p:cNvPr>
          <p:cNvSpPr txBox="1"/>
          <p:nvPr/>
        </p:nvSpPr>
        <p:spPr>
          <a:xfrm>
            <a:off x="934670" y="2444706"/>
            <a:ext cx="1303809" cy="318924"/>
          </a:xfrm>
          <a:prstGeom prst="rect">
            <a:avLst/>
          </a:prstGeom>
          <a:noFill/>
        </p:spPr>
        <p:txBody>
          <a:bodyPr wrap="none" lIns="36000" tIns="36000" rIns="36000" bIns="36000" rtlCol="0">
            <a:spAutoFit/>
          </a:bodyPr>
          <a:lstStyle/>
          <a:p>
            <a:r>
              <a:rPr lang="ja-JP" altLang="en-US" sz="1600" b="1">
                <a:solidFill>
                  <a:schemeClr val="tx1"/>
                </a:solidFill>
                <a:latin typeface="Yu Gothic" panose="020B0400000000000000" pitchFamily="34" charset="-128"/>
                <a:ea typeface="Yu Gothic" panose="020B0400000000000000" pitchFamily="34" charset="-128"/>
              </a:rPr>
              <a:t>営業プロセス</a:t>
            </a:r>
            <a:endParaRPr lang="en-US" altLang="ja-JP" sz="1600" b="1" dirty="0">
              <a:solidFill>
                <a:schemeClr val="tx1"/>
              </a:solidFill>
              <a:latin typeface="Yu Gothic" panose="020B0400000000000000" pitchFamily="34" charset="-128"/>
              <a:ea typeface="Yu Gothic" panose="020B0400000000000000" pitchFamily="34" charset="-128"/>
            </a:endParaRPr>
          </a:p>
        </p:txBody>
      </p:sp>
      <p:cxnSp>
        <p:nvCxnSpPr>
          <p:cNvPr id="33" name="直線コネクタ 32">
            <a:extLst>
              <a:ext uri="{FF2B5EF4-FFF2-40B4-BE49-F238E27FC236}">
                <a16:creationId xmlns:a16="http://schemas.microsoft.com/office/drawing/2014/main" id="{8C35831C-4703-4A4D-B825-5202AAADD46D}"/>
              </a:ext>
            </a:extLst>
          </p:cNvPr>
          <p:cNvCxnSpPr>
            <a:cxnSpLocks/>
          </p:cNvCxnSpPr>
          <p:nvPr/>
        </p:nvCxnSpPr>
        <p:spPr>
          <a:xfrm>
            <a:off x="800918"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AAD5E153-84E7-584A-B618-570C5249C76B}"/>
              </a:ext>
            </a:extLst>
          </p:cNvPr>
          <p:cNvCxnSpPr>
            <a:cxnSpLocks/>
          </p:cNvCxnSpPr>
          <p:nvPr/>
        </p:nvCxnSpPr>
        <p:spPr>
          <a:xfrm>
            <a:off x="2461831"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D75A187-BF5A-5F44-85E4-E7C0E6F26AAF}"/>
              </a:ext>
            </a:extLst>
          </p:cNvPr>
          <p:cNvCxnSpPr>
            <a:cxnSpLocks/>
          </p:cNvCxnSpPr>
          <p:nvPr/>
        </p:nvCxnSpPr>
        <p:spPr>
          <a:xfrm>
            <a:off x="3292287" y="3476220"/>
            <a:ext cx="0" cy="2304000"/>
          </a:xfrm>
          <a:prstGeom prst="line">
            <a:avLst/>
          </a:prstGeom>
          <a:ln w="6350" cap="rnd">
            <a:prstDash val="sysDot"/>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71A6C64D-0DA6-1A4B-821A-A06384C81F2B}"/>
              </a:ext>
            </a:extLst>
          </p:cNvPr>
          <p:cNvCxnSpPr>
            <a:cxnSpLocks/>
          </p:cNvCxnSpPr>
          <p:nvPr/>
        </p:nvCxnSpPr>
        <p:spPr>
          <a:xfrm>
            <a:off x="4122743"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CFD98BC7-27A2-2745-BB70-0868DE2FB3CA}"/>
              </a:ext>
            </a:extLst>
          </p:cNvPr>
          <p:cNvCxnSpPr>
            <a:cxnSpLocks/>
          </p:cNvCxnSpPr>
          <p:nvPr/>
        </p:nvCxnSpPr>
        <p:spPr>
          <a:xfrm>
            <a:off x="4953200" y="3476220"/>
            <a:ext cx="0" cy="2304000"/>
          </a:xfrm>
          <a:prstGeom prst="line">
            <a:avLst/>
          </a:prstGeom>
          <a:ln w="6350" cap="rnd">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4EBCBB55-A459-8B40-934F-AA1FC8B21D96}"/>
              </a:ext>
            </a:extLst>
          </p:cNvPr>
          <p:cNvCxnSpPr>
            <a:cxnSpLocks/>
          </p:cNvCxnSpPr>
          <p:nvPr/>
        </p:nvCxnSpPr>
        <p:spPr>
          <a:xfrm>
            <a:off x="1631374" y="3476220"/>
            <a:ext cx="0" cy="2304000"/>
          </a:xfrm>
          <a:prstGeom prst="line">
            <a:avLst/>
          </a:prstGeom>
          <a:ln w="6350" cap="rnd">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7133639-34B2-D143-A735-2771F0EBD26D}"/>
              </a:ext>
            </a:extLst>
          </p:cNvPr>
          <p:cNvCxnSpPr>
            <a:cxnSpLocks/>
          </p:cNvCxnSpPr>
          <p:nvPr/>
        </p:nvCxnSpPr>
        <p:spPr>
          <a:xfrm>
            <a:off x="5783656"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2EC8E3D4-9655-5749-97EC-286932AEBA4A}"/>
              </a:ext>
            </a:extLst>
          </p:cNvPr>
          <p:cNvCxnSpPr>
            <a:cxnSpLocks/>
          </p:cNvCxnSpPr>
          <p:nvPr/>
        </p:nvCxnSpPr>
        <p:spPr>
          <a:xfrm>
            <a:off x="6614113" y="3476220"/>
            <a:ext cx="0" cy="2304000"/>
          </a:xfrm>
          <a:prstGeom prst="line">
            <a:avLst/>
          </a:prstGeom>
          <a:ln w="6350" cap="rnd">
            <a:prstDash val="sysDot"/>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D101DE46-B127-7B4F-A51F-2D3A27BC7221}"/>
              </a:ext>
            </a:extLst>
          </p:cNvPr>
          <p:cNvCxnSpPr>
            <a:cxnSpLocks/>
          </p:cNvCxnSpPr>
          <p:nvPr/>
        </p:nvCxnSpPr>
        <p:spPr>
          <a:xfrm>
            <a:off x="7444569"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4CC36775-AB68-3F48-A18F-38B8E30A5822}"/>
              </a:ext>
            </a:extLst>
          </p:cNvPr>
          <p:cNvCxnSpPr>
            <a:cxnSpLocks/>
          </p:cNvCxnSpPr>
          <p:nvPr/>
        </p:nvCxnSpPr>
        <p:spPr>
          <a:xfrm>
            <a:off x="8275025" y="3476220"/>
            <a:ext cx="0" cy="2304000"/>
          </a:xfrm>
          <a:prstGeom prst="line">
            <a:avLst/>
          </a:prstGeom>
          <a:ln w="6350" cap="rnd">
            <a:prstDash val="sysDot"/>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0DDA970E-E1CA-0B40-8B63-3D60F6E9BBA6}"/>
              </a:ext>
            </a:extLst>
          </p:cNvPr>
          <p:cNvCxnSpPr>
            <a:cxnSpLocks/>
          </p:cNvCxnSpPr>
          <p:nvPr/>
        </p:nvCxnSpPr>
        <p:spPr>
          <a:xfrm>
            <a:off x="9105483" y="3476220"/>
            <a:ext cx="0" cy="2304000"/>
          </a:xfrm>
          <a:prstGeom prst="line">
            <a:avLst/>
          </a:prstGeom>
          <a:ln w="12700" cap="rnd">
            <a:prstDash val="sysDot"/>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7F4EAE38-1C8F-0941-A37A-CD171D1C8319}"/>
              </a:ext>
            </a:extLst>
          </p:cNvPr>
          <p:cNvCxnSpPr>
            <a:cxnSpLocks/>
            <a:stCxn id="61" idx="6"/>
            <a:endCxn id="62" idx="2"/>
          </p:cNvCxnSpPr>
          <p:nvPr/>
        </p:nvCxnSpPr>
        <p:spPr>
          <a:xfrm>
            <a:off x="1169320" y="4462667"/>
            <a:ext cx="1345856"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B9AD61D0-F1FF-BD4F-A047-2FFB01B183C2}"/>
              </a:ext>
            </a:extLst>
          </p:cNvPr>
          <p:cNvCxnSpPr>
            <a:cxnSpLocks/>
            <a:stCxn id="62" idx="6"/>
            <a:endCxn id="63" idx="2"/>
          </p:cNvCxnSpPr>
          <p:nvPr/>
        </p:nvCxnSpPr>
        <p:spPr>
          <a:xfrm>
            <a:off x="2803176" y="4462667"/>
            <a:ext cx="542457"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9DB49440-3FD8-A44D-9ECD-AB4603ADA34A}"/>
              </a:ext>
            </a:extLst>
          </p:cNvPr>
          <p:cNvCxnSpPr>
            <a:cxnSpLocks/>
            <a:stCxn id="63" idx="6"/>
            <a:endCxn id="64" idx="2"/>
          </p:cNvCxnSpPr>
          <p:nvPr/>
        </p:nvCxnSpPr>
        <p:spPr>
          <a:xfrm>
            <a:off x="3633633" y="4462667"/>
            <a:ext cx="1365128"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8E006581-960E-AD41-B0CC-40D5A90648AC}"/>
              </a:ext>
            </a:extLst>
          </p:cNvPr>
          <p:cNvCxnSpPr>
            <a:cxnSpLocks/>
            <a:stCxn id="65" idx="6"/>
            <a:endCxn id="66" idx="2"/>
          </p:cNvCxnSpPr>
          <p:nvPr/>
        </p:nvCxnSpPr>
        <p:spPr>
          <a:xfrm>
            <a:off x="6124054" y="4462667"/>
            <a:ext cx="533998"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9836B905-1A53-4E4E-8AEB-7F71CA05BF32}"/>
              </a:ext>
            </a:extLst>
          </p:cNvPr>
          <p:cNvCxnSpPr>
            <a:cxnSpLocks/>
            <a:stCxn id="64" idx="6"/>
            <a:endCxn id="65" idx="2"/>
          </p:cNvCxnSpPr>
          <p:nvPr/>
        </p:nvCxnSpPr>
        <p:spPr>
          <a:xfrm>
            <a:off x="5286761" y="4462667"/>
            <a:ext cx="549293"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1BBD05EE-9E89-A448-A0B6-95A66D88701C}"/>
              </a:ext>
            </a:extLst>
          </p:cNvPr>
          <p:cNvCxnSpPr>
            <a:cxnSpLocks/>
            <a:stCxn id="66" idx="6"/>
            <a:endCxn id="67" idx="2"/>
          </p:cNvCxnSpPr>
          <p:nvPr/>
        </p:nvCxnSpPr>
        <p:spPr>
          <a:xfrm>
            <a:off x="6946052" y="4462667"/>
            <a:ext cx="1359223"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3F163912-927B-704C-A895-BED49AB5A86F}"/>
              </a:ext>
            </a:extLst>
          </p:cNvPr>
          <p:cNvCxnSpPr>
            <a:cxnSpLocks/>
            <a:stCxn id="67" idx="6"/>
          </p:cNvCxnSpPr>
          <p:nvPr/>
        </p:nvCxnSpPr>
        <p:spPr>
          <a:xfrm>
            <a:off x="8593275" y="4462667"/>
            <a:ext cx="474179" cy="0"/>
          </a:xfrm>
          <a:prstGeom prst="straightConnector1">
            <a:avLst/>
          </a:prstGeom>
          <a:ln w="38100" cap="rnd">
            <a:solidFill>
              <a:schemeClr val="accent6"/>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61" name="円/楕円 60">
            <a:extLst>
              <a:ext uri="{FF2B5EF4-FFF2-40B4-BE49-F238E27FC236}">
                <a16:creationId xmlns:a16="http://schemas.microsoft.com/office/drawing/2014/main" id="{8687A99A-C2F2-384A-9B70-427066C861B1}"/>
              </a:ext>
            </a:extLst>
          </p:cNvPr>
          <p:cNvSpPr>
            <a:spLocks noChangeAspect="1"/>
          </p:cNvSpPr>
          <p:nvPr/>
        </p:nvSpPr>
        <p:spPr>
          <a:xfrm>
            <a:off x="881320"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1</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2" name="円/楕円 61">
            <a:extLst>
              <a:ext uri="{FF2B5EF4-FFF2-40B4-BE49-F238E27FC236}">
                <a16:creationId xmlns:a16="http://schemas.microsoft.com/office/drawing/2014/main" id="{02CF976C-9E7F-9141-9C64-4DC78A2748F4}"/>
              </a:ext>
            </a:extLst>
          </p:cNvPr>
          <p:cNvSpPr>
            <a:spLocks noChangeAspect="1"/>
          </p:cNvSpPr>
          <p:nvPr/>
        </p:nvSpPr>
        <p:spPr>
          <a:xfrm>
            <a:off x="2515176"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2</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3" name="円/楕円 62">
            <a:extLst>
              <a:ext uri="{FF2B5EF4-FFF2-40B4-BE49-F238E27FC236}">
                <a16:creationId xmlns:a16="http://schemas.microsoft.com/office/drawing/2014/main" id="{07837169-E5B6-C14D-886B-2A571BCDE6FA}"/>
              </a:ext>
            </a:extLst>
          </p:cNvPr>
          <p:cNvSpPr>
            <a:spLocks noChangeAspect="1"/>
          </p:cNvSpPr>
          <p:nvPr/>
        </p:nvSpPr>
        <p:spPr>
          <a:xfrm>
            <a:off x="3345633"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3</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4" name="円/楕円 63">
            <a:extLst>
              <a:ext uri="{FF2B5EF4-FFF2-40B4-BE49-F238E27FC236}">
                <a16:creationId xmlns:a16="http://schemas.microsoft.com/office/drawing/2014/main" id="{B843BF95-A964-0646-9C5F-5B87268BB667}"/>
              </a:ext>
            </a:extLst>
          </p:cNvPr>
          <p:cNvSpPr>
            <a:spLocks noChangeAspect="1"/>
          </p:cNvSpPr>
          <p:nvPr/>
        </p:nvSpPr>
        <p:spPr>
          <a:xfrm>
            <a:off x="4998761"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4</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5" name="円/楕円 64">
            <a:extLst>
              <a:ext uri="{FF2B5EF4-FFF2-40B4-BE49-F238E27FC236}">
                <a16:creationId xmlns:a16="http://schemas.microsoft.com/office/drawing/2014/main" id="{FF983E1F-DC0B-B043-A4AA-2E000A33EAD7}"/>
              </a:ext>
            </a:extLst>
          </p:cNvPr>
          <p:cNvSpPr>
            <a:spLocks noChangeAspect="1"/>
          </p:cNvSpPr>
          <p:nvPr/>
        </p:nvSpPr>
        <p:spPr>
          <a:xfrm>
            <a:off x="5836054"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5</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6" name="円/楕円 65">
            <a:extLst>
              <a:ext uri="{FF2B5EF4-FFF2-40B4-BE49-F238E27FC236}">
                <a16:creationId xmlns:a16="http://schemas.microsoft.com/office/drawing/2014/main" id="{3579F136-D64D-AB49-A222-B7B1FF1D0810}"/>
              </a:ext>
            </a:extLst>
          </p:cNvPr>
          <p:cNvSpPr>
            <a:spLocks noChangeAspect="1"/>
          </p:cNvSpPr>
          <p:nvPr/>
        </p:nvSpPr>
        <p:spPr>
          <a:xfrm>
            <a:off x="6658052"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6</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7" name="円/楕円 66">
            <a:extLst>
              <a:ext uri="{FF2B5EF4-FFF2-40B4-BE49-F238E27FC236}">
                <a16:creationId xmlns:a16="http://schemas.microsoft.com/office/drawing/2014/main" id="{A44C2AA0-569C-494B-BE02-1631E1D9BE54}"/>
              </a:ext>
            </a:extLst>
          </p:cNvPr>
          <p:cNvSpPr>
            <a:spLocks noChangeAspect="1"/>
          </p:cNvSpPr>
          <p:nvPr/>
        </p:nvSpPr>
        <p:spPr>
          <a:xfrm>
            <a:off x="8305275" y="4318667"/>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7</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80" name="三角形 79">
            <a:extLst>
              <a:ext uri="{FF2B5EF4-FFF2-40B4-BE49-F238E27FC236}">
                <a16:creationId xmlns:a16="http://schemas.microsoft.com/office/drawing/2014/main" id="{85A7F042-B974-B144-A85D-594AEDDE1219}"/>
              </a:ext>
            </a:extLst>
          </p:cNvPr>
          <p:cNvSpPr/>
          <p:nvPr/>
        </p:nvSpPr>
        <p:spPr>
          <a:xfrm>
            <a:off x="2595956"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三角形 81">
            <a:extLst>
              <a:ext uri="{FF2B5EF4-FFF2-40B4-BE49-F238E27FC236}">
                <a16:creationId xmlns:a16="http://schemas.microsoft.com/office/drawing/2014/main" id="{7CBF2888-2900-3246-861A-2C0F35A68C98}"/>
              </a:ext>
            </a:extLst>
          </p:cNvPr>
          <p:cNvSpPr/>
          <p:nvPr/>
        </p:nvSpPr>
        <p:spPr>
          <a:xfrm>
            <a:off x="952767"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三角形 82">
            <a:extLst>
              <a:ext uri="{FF2B5EF4-FFF2-40B4-BE49-F238E27FC236}">
                <a16:creationId xmlns:a16="http://schemas.microsoft.com/office/drawing/2014/main" id="{1160BE09-4E3C-7944-874E-DAF46374D421}"/>
              </a:ext>
            </a:extLst>
          </p:cNvPr>
          <p:cNvSpPr/>
          <p:nvPr/>
        </p:nvSpPr>
        <p:spPr>
          <a:xfrm>
            <a:off x="3427895"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三角形 83">
            <a:extLst>
              <a:ext uri="{FF2B5EF4-FFF2-40B4-BE49-F238E27FC236}">
                <a16:creationId xmlns:a16="http://schemas.microsoft.com/office/drawing/2014/main" id="{EC906DB2-BA03-B749-9D66-BB096760F322}"/>
              </a:ext>
            </a:extLst>
          </p:cNvPr>
          <p:cNvSpPr/>
          <p:nvPr/>
        </p:nvSpPr>
        <p:spPr>
          <a:xfrm>
            <a:off x="5077686"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三角形 85">
            <a:extLst>
              <a:ext uri="{FF2B5EF4-FFF2-40B4-BE49-F238E27FC236}">
                <a16:creationId xmlns:a16="http://schemas.microsoft.com/office/drawing/2014/main" id="{D876C87E-FA7B-D24C-A1AE-B0FCF8AAE032}"/>
              </a:ext>
            </a:extLst>
          </p:cNvPr>
          <p:cNvSpPr/>
          <p:nvPr/>
        </p:nvSpPr>
        <p:spPr>
          <a:xfrm>
            <a:off x="5920412"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三角形 86">
            <a:extLst>
              <a:ext uri="{FF2B5EF4-FFF2-40B4-BE49-F238E27FC236}">
                <a16:creationId xmlns:a16="http://schemas.microsoft.com/office/drawing/2014/main" id="{66AF9C5A-BCDE-254D-973A-2644ECEB916D}"/>
              </a:ext>
            </a:extLst>
          </p:cNvPr>
          <p:cNvSpPr/>
          <p:nvPr/>
        </p:nvSpPr>
        <p:spPr>
          <a:xfrm>
            <a:off x="6752876"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三角形 87">
            <a:extLst>
              <a:ext uri="{FF2B5EF4-FFF2-40B4-BE49-F238E27FC236}">
                <a16:creationId xmlns:a16="http://schemas.microsoft.com/office/drawing/2014/main" id="{97BAE99A-2E6D-C540-888A-77514278FAC0}"/>
              </a:ext>
            </a:extLst>
          </p:cNvPr>
          <p:cNvSpPr/>
          <p:nvPr/>
        </p:nvSpPr>
        <p:spPr>
          <a:xfrm>
            <a:off x="8393911" y="4695535"/>
            <a:ext cx="136550" cy="124138"/>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88B795F0-81A1-5A46-9006-E8D0B747FAA8}"/>
              </a:ext>
            </a:extLst>
          </p:cNvPr>
          <p:cNvSpPr txBox="1"/>
          <p:nvPr/>
        </p:nvSpPr>
        <p:spPr>
          <a:xfrm>
            <a:off x="2285713" y="3774675"/>
            <a:ext cx="3842966" cy="234286"/>
          </a:xfrm>
          <a:prstGeom prst="rect">
            <a:avLst/>
          </a:prstGeom>
          <a:solidFill>
            <a:schemeClr val="bg1"/>
          </a:solidFill>
        </p:spPr>
        <p:txBody>
          <a:bodyPr wrap="none" lIns="36000" tIns="36000" rIns="36000" bIns="36000" rtlCol="0">
            <a:spAutoFit/>
          </a:bodyPr>
          <a:lstStyle/>
          <a:p>
            <a:pPr algn="l"/>
            <a:r>
              <a:rPr lang="ja-JP" altLang="en-US" sz="1050">
                <a:solidFill>
                  <a:schemeClr val="accent6"/>
                </a:solidFill>
                <a:latin typeface="Yu Gothic" panose="020B0400000000000000" pitchFamily="34" charset="-128"/>
                <a:ea typeface="Yu Gothic" panose="020B0400000000000000" pitchFamily="34" charset="-128"/>
              </a:rPr>
              <a:t>営業プロセスを通じて受注に至るまでに達成すべき事項・順序</a:t>
            </a:r>
            <a:endParaRPr lang="en-US" altLang="ja-JP" sz="1050" dirty="0">
              <a:solidFill>
                <a:schemeClr val="accent6"/>
              </a:solidFill>
              <a:latin typeface="Yu Gothic" panose="020B0400000000000000" pitchFamily="34" charset="-128"/>
              <a:ea typeface="Yu Gothic" panose="020B0400000000000000" pitchFamily="34" charset="-128"/>
            </a:endParaRPr>
          </a:p>
        </p:txBody>
      </p:sp>
      <p:sp>
        <p:nvSpPr>
          <p:cNvPr id="90" name="テキスト ボックス 89">
            <a:extLst>
              <a:ext uri="{FF2B5EF4-FFF2-40B4-BE49-F238E27FC236}">
                <a16:creationId xmlns:a16="http://schemas.microsoft.com/office/drawing/2014/main" id="{0C320C96-55DD-6248-BF38-E2DC47F7A0A3}"/>
              </a:ext>
            </a:extLst>
          </p:cNvPr>
          <p:cNvSpPr txBox="1"/>
          <p:nvPr/>
        </p:nvSpPr>
        <p:spPr>
          <a:xfrm>
            <a:off x="908523" y="3736277"/>
            <a:ext cx="1303809" cy="318924"/>
          </a:xfrm>
          <a:prstGeom prst="rect">
            <a:avLst/>
          </a:prstGeom>
          <a:solidFill>
            <a:schemeClr val="bg1"/>
          </a:solidFill>
        </p:spPr>
        <p:txBody>
          <a:bodyPr wrap="none" lIns="36000" tIns="36000" rIns="36000" bIns="36000" rtlCol="0">
            <a:spAutoFit/>
          </a:bodyPr>
          <a:lstStyle/>
          <a:p>
            <a:r>
              <a:rPr lang="ja-JP" altLang="en-US" sz="1600" b="1">
                <a:solidFill>
                  <a:schemeClr val="accent6"/>
                </a:solidFill>
                <a:latin typeface="Yu Gothic" panose="020B0400000000000000" pitchFamily="34" charset="-128"/>
                <a:ea typeface="Yu Gothic" panose="020B0400000000000000" pitchFamily="34" charset="-128"/>
              </a:rPr>
              <a:t>営業フェーズ</a:t>
            </a:r>
            <a:endParaRPr lang="en-US" altLang="ja-JP" sz="1600" b="1" dirty="0">
              <a:solidFill>
                <a:schemeClr val="accent6"/>
              </a:solidFill>
              <a:latin typeface="Yu Gothic" panose="020B0400000000000000" pitchFamily="34" charset="-128"/>
              <a:ea typeface="Yu Gothic" panose="020B0400000000000000" pitchFamily="34" charset="-128"/>
            </a:endParaRPr>
          </a:p>
        </p:txBody>
      </p:sp>
      <p:sp>
        <p:nvSpPr>
          <p:cNvPr id="119" name="角丸四角形 118">
            <a:extLst>
              <a:ext uri="{FF2B5EF4-FFF2-40B4-BE49-F238E27FC236}">
                <a16:creationId xmlns:a16="http://schemas.microsoft.com/office/drawing/2014/main" id="{8D1BCAC9-2FBE-594E-8BE7-0D080507ED02}"/>
              </a:ext>
            </a:extLst>
          </p:cNvPr>
          <p:cNvSpPr/>
          <p:nvPr/>
        </p:nvSpPr>
        <p:spPr>
          <a:xfrm>
            <a:off x="857937" y="4797005"/>
            <a:ext cx="908590"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商談機会の</a:t>
            </a:r>
            <a:endParaRPr kumimoji="1"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合意</a:t>
            </a:r>
          </a:p>
        </p:txBody>
      </p:sp>
      <p:sp>
        <p:nvSpPr>
          <p:cNvPr id="120" name="角丸四角形 119">
            <a:extLst>
              <a:ext uri="{FF2B5EF4-FFF2-40B4-BE49-F238E27FC236}">
                <a16:creationId xmlns:a16="http://schemas.microsoft.com/office/drawing/2014/main" id="{392B7A77-A8C6-514A-B737-50284B891E66}"/>
              </a:ext>
            </a:extLst>
          </p:cNvPr>
          <p:cNvSpPr/>
          <p:nvPr/>
        </p:nvSpPr>
        <p:spPr>
          <a:xfrm>
            <a:off x="1853737" y="4797005"/>
            <a:ext cx="1376909"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解決すべき課題と</a:t>
            </a:r>
            <a:endParaRPr kumimoji="1"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解決方針の合意</a:t>
            </a:r>
          </a:p>
        </p:txBody>
      </p:sp>
      <p:sp>
        <p:nvSpPr>
          <p:cNvPr id="121" name="角丸四角形 120">
            <a:extLst>
              <a:ext uri="{FF2B5EF4-FFF2-40B4-BE49-F238E27FC236}">
                <a16:creationId xmlns:a16="http://schemas.microsoft.com/office/drawing/2014/main" id="{F266FE50-2C48-B14D-85EB-59A267C9F5FC}"/>
              </a:ext>
            </a:extLst>
          </p:cNvPr>
          <p:cNvSpPr/>
          <p:nvPr/>
        </p:nvSpPr>
        <p:spPr>
          <a:xfrm>
            <a:off x="3345634" y="4797005"/>
            <a:ext cx="984958"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解決策選定の</a:t>
            </a:r>
            <a:endParaRPr kumimoji="1"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軸の合意</a:t>
            </a:r>
          </a:p>
        </p:txBody>
      </p:sp>
      <p:sp>
        <p:nvSpPr>
          <p:cNvPr id="122" name="角丸四角形 121">
            <a:extLst>
              <a:ext uri="{FF2B5EF4-FFF2-40B4-BE49-F238E27FC236}">
                <a16:creationId xmlns:a16="http://schemas.microsoft.com/office/drawing/2014/main" id="{B0D9C7C1-B348-D249-A1B1-AAEDEE8CBE6C}"/>
              </a:ext>
            </a:extLst>
          </p:cNvPr>
          <p:cNvSpPr/>
          <p:nvPr/>
        </p:nvSpPr>
        <p:spPr>
          <a:xfrm>
            <a:off x="4393249" y="4797005"/>
            <a:ext cx="984958"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担当者による</a:t>
            </a:r>
            <a:endParaRPr kumimoji="1"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評価と選定</a:t>
            </a:r>
          </a:p>
        </p:txBody>
      </p:sp>
      <p:sp>
        <p:nvSpPr>
          <p:cNvPr id="123" name="角丸四角形 122">
            <a:extLst>
              <a:ext uri="{FF2B5EF4-FFF2-40B4-BE49-F238E27FC236}">
                <a16:creationId xmlns:a16="http://schemas.microsoft.com/office/drawing/2014/main" id="{500DCC23-85D2-7C47-A04D-506E10E33D74}"/>
              </a:ext>
            </a:extLst>
          </p:cNvPr>
          <p:cNvSpPr/>
          <p:nvPr/>
        </p:nvSpPr>
        <p:spPr>
          <a:xfrm>
            <a:off x="5445581" y="4797005"/>
            <a:ext cx="1100255"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意思決定者との</a:t>
            </a:r>
            <a:endParaRPr kumimoji="1" lang="en-US" altLang="ja-JP" sz="9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価値合意</a:t>
            </a:r>
          </a:p>
        </p:txBody>
      </p:sp>
      <p:sp>
        <p:nvSpPr>
          <p:cNvPr id="124" name="角丸四角形 123">
            <a:extLst>
              <a:ext uri="{FF2B5EF4-FFF2-40B4-BE49-F238E27FC236}">
                <a16:creationId xmlns:a16="http://schemas.microsoft.com/office/drawing/2014/main" id="{C2A32D13-6406-0A46-8A19-20508162CB62}"/>
              </a:ext>
            </a:extLst>
          </p:cNvPr>
          <p:cNvSpPr/>
          <p:nvPr/>
        </p:nvSpPr>
        <p:spPr>
          <a:xfrm>
            <a:off x="6682390" y="4797005"/>
            <a:ext cx="923129"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稟議・決済</a:t>
            </a:r>
          </a:p>
        </p:txBody>
      </p:sp>
      <p:sp>
        <p:nvSpPr>
          <p:cNvPr id="125" name="角丸四角形 124">
            <a:extLst>
              <a:ext uri="{FF2B5EF4-FFF2-40B4-BE49-F238E27FC236}">
                <a16:creationId xmlns:a16="http://schemas.microsoft.com/office/drawing/2014/main" id="{CD97EBAA-6D07-1345-935E-EC394F7BF5F4}"/>
              </a:ext>
            </a:extLst>
          </p:cNvPr>
          <p:cNvSpPr/>
          <p:nvPr/>
        </p:nvSpPr>
        <p:spPr>
          <a:xfrm>
            <a:off x="8100604" y="4797005"/>
            <a:ext cx="923128" cy="576000"/>
          </a:xfrm>
          <a:prstGeom prst="roundRect">
            <a:avLst>
              <a:gd name="adj" fmla="val 9910"/>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200"/>
              </a:spcAft>
            </a:pPr>
            <a:r>
              <a:rPr kumimoji="1" lang="ja-JP" altLang="en-US" sz="900" b="1">
                <a:solidFill>
                  <a:schemeClr val="tx1"/>
                </a:solidFill>
                <a:latin typeface="Yu Gothic" panose="020B0400000000000000" pitchFamily="34" charset="-128"/>
                <a:ea typeface="Yu Gothic" panose="020B0400000000000000" pitchFamily="34" charset="-128"/>
              </a:rPr>
              <a:t>受注・失注</a:t>
            </a:r>
          </a:p>
        </p:txBody>
      </p:sp>
    </p:spTree>
    <p:extLst>
      <p:ext uri="{BB962C8B-B14F-4D97-AF65-F5344CB8AC3E}">
        <p14:creationId xmlns:p14="http://schemas.microsoft.com/office/powerpoint/2010/main" val="20736222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E8AA643-BFE0-A241-8E51-C2CD54356FCC}"/>
              </a:ext>
            </a:extLst>
          </p:cNvPr>
          <p:cNvSpPr>
            <a:spLocks noGrp="1"/>
          </p:cNvSpPr>
          <p:nvPr>
            <p:ph type="body" idx="1"/>
          </p:nvPr>
        </p:nvSpPr>
        <p:spPr>
          <a:xfrm>
            <a:off x="459560" y="1001310"/>
            <a:ext cx="9000000" cy="612000"/>
          </a:xfrm>
        </p:spPr>
        <p:txBody>
          <a:bodyPr/>
          <a:lstStyle/>
          <a:p>
            <a:r>
              <a:rPr lang="ja-JP" altLang="en-US"/>
              <a:t>営業フェーズの定義は以下のとおりです。</a:t>
            </a:r>
            <a:endParaRPr lang="en-US" altLang="ja-JP" dirty="0"/>
          </a:p>
          <a:p>
            <a:r>
              <a:rPr lang="ja-JP" altLang="en-US"/>
              <a:t>案件推進時は次のフェーズに移行するために何をすべきかを検討していきます。</a:t>
            </a:r>
          </a:p>
        </p:txBody>
      </p:sp>
      <p:sp>
        <p:nvSpPr>
          <p:cNvPr id="11" name="スライド番号プレースホルダー 10">
            <a:extLst>
              <a:ext uri="{FF2B5EF4-FFF2-40B4-BE49-F238E27FC236}">
                <a16:creationId xmlns:a16="http://schemas.microsoft.com/office/drawing/2014/main" id="{F760F60C-A9DD-1040-B04F-E144A4401D4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47</a:t>
            </a:fld>
            <a:endParaRPr lang="ja-JP" altLang="en-US"/>
          </a:p>
        </p:txBody>
      </p:sp>
      <p:sp>
        <p:nvSpPr>
          <p:cNvPr id="3" name="タイトル 2">
            <a:extLst>
              <a:ext uri="{FF2B5EF4-FFF2-40B4-BE49-F238E27FC236}">
                <a16:creationId xmlns:a16="http://schemas.microsoft.com/office/drawing/2014/main" id="{13C07534-AC31-074F-89A8-7A4309E31C44}"/>
              </a:ext>
            </a:extLst>
          </p:cNvPr>
          <p:cNvSpPr>
            <a:spLocks noGrp="1"/>
          </p:cNvSpPr>
          <p:nvPr>
            <p:ph type="title"/>
          </p:nvPr>
        </p:nvSpPr>
        <p:spPr>
          <a:xfrm>
            <a:off x="459560" y="240475"/>
            <a:ext cx="9000000" cy="396000"/>
          </a:xfrm>
        </p:spPr>
        <p:txBody>
          <a:bodyPr/>
          <a:lstStyle/>
          <a:p>
            <a:r>
              <a:rPr lang="ja-JP" altLang="en-US"/>
              <a:t>各フェーズの定義と達成基準</a:t>
            </a:r>
            <a:endParaRPr lang="en-US" altLang="ja-JP" dirty="0"/>
          </a:p>
        </p:txBody>
      </p:sp>
      <p:graphicFrame>
        <p:nvGraphicFramePr>
          <p:cNvPr id="4" name="表 4">
            <a:extLst>
              <a:ext uri="{FF2B5EF4-FFF2-40B4-BE49-F238E27FC236}">
                <a16:creationId xmlns:a16="http://schemas.microsoft.com/office/drawing/2014/main" id="{8DB4B893-22DE-3A4E-9A0D-FE1814026BF5}"/>
              </a:ext>
            </a:extLst>
          </p:cNvPr>
          <p:cNvGraphicFramePr>
            <a:graphicFrameLocks noGrp="1"/>
          </p:cNvGraphicFramePr>
          <p:nvPr>
            <p:extLst>
              <p:ext uri="{D42A27DB-BD31-4B8C-83A1-F6EECF244321}">
                <p14:modId xmlns:p14="http://schemas.microsoft.com/office/powerpoint/2010/main" val="3607672309"/>
              </p:ext>
            </p:extLst>
          </p:nvPr>
        </p:nvGraphicFramePr>
        <p:xfrm>
          <a:off x="458788" y="1978025"/>
          <a:ext cx="9001125" cy="4100047"/>
        </p:xfrm>
        <a:graphic>
          <a:graphicData uri="http://schemas.openxmlformats.org/drawingml/2006/table">
            <a:tbl>
              <a:tblPr firstRow="1" bandRow="1">
                <a:tableStyleId>{10EEBCD8-6422-4BFB-AE83-410F8BD1FC84}</a:tableStyleId>
              </a:tblPr>
              <a:tblGrid>
                <a:gridCol w="930741">
                  <a:extLst>
                    <a:ext uri="{9D8B030D-6E8A-4147-A177-3AD203B41FA5}">
                      <a16:colId xmlns:a16="http://schemas.microsoft.com/office/drawing/2014/main" val="4106236495"/>
                    </a:ext>
                  </a:extLst>
                </a:gridCol>
                <a:gridCol w="1152912">
                  <a:extLst>
                    <a:ext uri="{9D8B030D-6E8A-4147-A177-3AD203B41FA5}">
                      <a16:colId xmlns:a16="http://schemas.microsoft.com/office/drawing/2014/main" val="4171299173"/>
                    </a:ext>
                  </a:extLst>
                </a:gridCol>
                <a:gridCol w="1152912">
                  <a:extLst>
                    <a:ext uri="{9D8B030D-6E8A-4147-A177-3AD203B41FA5}">
                      <a16:colId xmlns:a16="http://schemas.microsoft.com/office/drawing/2014/main" val="2278364013"/>
                    </a:ext>
                  </a:extLst>
                </a:gridCol>
                <a:gridCol w="1152912">
                  <a:extLst>
                    <a:ext uri="{9D8B030D-6E8A-4147-A177-3AD203B41FA5}">
                      <a16:colId xmlns:a16="http://schemas.microsoft.com/office/drawing/2014/main" val="4165722039"/>
                    </a:ext>
                  </a:extLst>
                </a:gridCol>
                <a:gridCol w="1152912">
                  <a:extLst>
                    <a:ext uri="{9D8B030D-6E8A-4147-A177-3AD203B41FA5}">
                      <a16:colId xmlns:a16="http://schemas.microsoft.com/office/drawing/2014/main" val="3863086579"/>
                    </a:ext>
                  </a:extLst>
                </a:gridCol>
                <a:gridCol w="1152912">
                  <a:extLst>
                    <a:ext uri="{9D8B030D-6E8A-4147-A177-3AD203B41FA5}">
                      <a16:colId xmlns:a16="http://schemas.microsoft.com/office/drawing/2014/main" val="48302419"/>
                    </a:ext>
                  </a:extLst>
                </a:gridCol>
                <a:gridCol w="1152912">
                  <a:extLst>
                    <a:ext uri="{9D8B030D-6E8A-4147-A177-3AD203B41FA5}">
                      <a16:colId xmlns:a16="http://schemas.microsoft.com/office/drawing/2014/main" val="21844837"/>
                    </a:ext>
                  </a:extLst>
                </a:gridCol>
                <a:gridCol w="1152912">
                  <a:extLst>
                    <a:ext uri="{9D8B030D-6E8A-4147-A177-3AD203B41FA5}">
                      <a16:colId xmlns:a16="http://schemas.microsoft.com/office/drawing/2014/main" val="4290728123"/>
                    </a:ext>
                  </a:extLst>
                </a:gridCol>
              </a:tblGrid>
              <a:tr h="1018321">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営業</a:t>
                      </a:r>
                      <a:endParaRPr kumimoji="1" lang="en-US" altLang="ja-JP" sz="1000" b="1" i="0" dirty="0">
                        <a:solidFill>
                          <a:schemeClr val="bg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フェーズ</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商談機会の</a:t>
                      </a:r>
                      <a:endParaRPr kumimoji="1" lang="en-US" altLang="ja-JP" sz="10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合意</a:t>
                      </a:r>
                    </a:p>
                  </a:txBody>
                  <a:tcPr marL="36000" marR="36000" marT="144000" marB="144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解決すべき課題</a:t>
                      </a:r>
                      <a:endParaRPr kumimoji="1" lang="en-US" altLang="ja-JP" sz="10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と解決方針の合意</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解決策選定の</a:t>
                      </a:r>
                      <a:endParaRPr kumimoji="1" lang="en-US" altLang="ja-JP" sz="10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軸の合意</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担当者による</a:t>
                      </a:r>
                      <a:endParaRPr kumimoji="1" lang="en-US" altLang="ja-JP" sz="10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評価と選定</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意思決定社との</a:t>
                      </a:r>
                      <a:endParaRPr kumimoji="1" lang="en-US" altLang="ja-JP" sz="1000" b="1" dirty="0">
                        <a:solidFill>
                          <a:schemeClr val="tx1"/>
                        </a:solidFill>
                        <a:latin typeface="Yu Gothic" panose="020B0400000000000000" pitchFamily="34" charset="-128"/>
                        <a:ea typeface="Yu Gothic" panose="020B0400000000000000" pitchFamily="34" charset="-128"/>
                      </a:endParaRPr>
                    </a:p>
                    <a:p>
                      <a:pPr algn="ctr">
                        <a:spcAft>
                          <a:spcPts val="200"/>
                        </a:spcAft>
                      </a:pPr>
                      <a:r>
                        <a:rPr kumimoji="1" lang="ja-JP" altLang="en-US" sz="1000" b="1">
                          <a:solidFill>
                            <a:schemeClr val="tx1"/>
                          </a:solidFill>
                          <a:latin typeface="Yu Gothic" panose="020B0400000000000000" pitchFamily="34" charset="-128"/>
                          <a:ea typeface="Yu Gothic" panose="020B0400000000000000" pitchFamily="34" charset="-128"/>
                        </a:rPr>
                        <a:t>価値合意</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ja-JP" altLang="en-US" sz="1000" b="1">
                          <a:solidFill>
                            <a:schemeClr val="tx1"/>
                          </a:solidFill>
                          <a:latin typeface="Yu Gothic" panose="020B0400000000000000" pitchFamily="34" charset="-128"/>
                          <a:ea typeface="Yu Gothic" panose="020B0400000000000000" pitchFamily="34" charset="-128"/>
                        </a:rPr>
                        <a:t>稟議・決済</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ja-JP" altLang="en-US" sz="1000" b="1">
                          <a:solidFill>
                            <a:schemeClr val="tx1"/>
                          </a:solidFill>
                          <a:latin typeface="Yu Gothic" panose="020B0400000000000000" pitchFamily="34" charset="-128"/>
                          <a:ea typeface="Yu Gothic" panose="020B0400000000000000" pitchFamily="34" charset="-128"/>
                        </a:rPr>
                        <a:t>受注・失注</a:t>
                      </a:r>
                    </a:p>
                  </a:txBody>
                  <a:tcPr marL="36000" marR="36000" marT="144000" marB="144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3879060338"/>
                  </a:ext>
                </a:extLst>
              </a:tr>
              <a:tr h="1024537">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定義</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企業情報、問い合わせの経緯から見込み顧客であることを判断し、アポイントメントの取得を行う</a:t>
                      </a:r>
                    </a:p>
                  </a:txBody>
                  <a:tcPr marL="108000" marR="72000" marT="72000" marB="72000">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初回商談を行い、顧客のニーズが自社製品によって満たされることの合意を目指す</a:t>
                      </a:r>
                      <a:endParaRPr lang="ja-JP" altLang="en-US" sz="900" b="0" i="0">
                        <a:solidFill>
                          <a:schemeClr val="tx1"/>
                        </a:solidFill>
                        <a:latin typeface="Yu Gothic" panose="020B0400000000000000" pitchFamily="34" charset="-128"/>
                        <a:ea typeface="Yu Gothic" panose="020B0400000000000000" pitchFamily="34" charset="-128"/>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ts val="1050"/>
                        <a:buFont typeface="Arial" panose="020B0604020202020204" pitchFamily="34" charset="0"/>
                        <a:buNone/>
                      </a:pP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課題、解決策、効果、スケジュールについて合意し、顧客からの提案依頼を獲得する</a:t>
                      </a:r>
                      <a:endParaRPr sz="900" b="0" i="0" dirty="0">
                        <a:solidFill>
                          <a:schemeClr val="tx1"/>
                        </a:solidFill>
                        <a:latin typeface="Yu Gothic" panose="020B0400000000000000" pitchFamily="34" charset="-128"/>
                        <a:ea typeface="Yu Gothic" panose="020B0400000000000000" pitchFamily="34" charset="-128"/>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ts val="1050"/>
                        <a:buFont typeface="Arial" panose="020B0604020202020204" pitchFamily="34" charset="0"/>
                        <a:buNone/>
                      </a:pP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顧客に提案を行い、キー</a:t>
                      </a: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パーソン</a:t>
                      </a: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からの選定意向を獲得する</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ts val="1050"/>
                        <a:buFont typeface="Arial" panose="020B0604020202020204" pitchFamily="34" charset="0"/>
                        <a:buNone/>
                      </a:pP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導入に向けたスケジュールやタスク、周辺費用等を洗い出し</a:t>
                      </a: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て</a:t>
                      </a: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稟議プロセスを進める</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rtl="0">
                        <a:lnSpc>
                          <a:spcPct val="100000"/>
                        </a:lnSpc>
                        <a:spcBef>
                          <a:spcPts val="0"/>
                        </a:spcBef>
                        <a:spcAft>
                          <a:spcPts val="0"/>
                        </a:spcAft>
                        <a:buClr>
                          <a:schemeClr val="dk1"/>
                        </a:buClr>
                        <a:buSzPts val="1050"/>
                        <a:buFont typeface="Arial" panose="020B0604020202020204" pitchFamily="34" charset="0"/>
                        <a:buNone/>
                      </a:pPr>
                      <a:r>
                        <a:rPr 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顧客内で正式な稟議決裁プロセスが完了し、契約書締結を進める</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indent="0" algn="l">
                        <a:spcAft>
                          <a:spcPts val="0"/>
                        </a:spcAft>
                        <a:buFont typeface="Arial" panose="020B0604020202020204" pitchFamily="34" charset="0"/>
                        <a:buNone/>
                      </a:pP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受注：</a:t>
                      </a:r>
                      <a:r>
                        <a:rPr lang="ja-JP" altLang="ja-JP" sz="900" b="0" i="0" u="none" strike="noStrike" cap="none">
                          <a:solidFill>
                            <a:schemeClr val="tx1"/>
                          </a:solidFill>
                          <a:latin typeface="Yu Gothic" panose="020B0400000000000000" pitchFamily="34" charset="-128"/>
                          <a:ea typeface="Yu Gothic" panose="020B0400000000000000" pitchFamily="34" charset="-128"/>
                          <a:cs typeface="Arial"/>
                          <a:sym typeface="Arial"/>
                        </a:rPr>
                        <a:t>締結が完了している</a:t>
                      </a:r>
                      <a:endParaRPr lang="en-US" altLang="ja-JP"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失注：案件フェーズ推進の頓挫が確定している</a:t>
                      </a:r>
                      <a:endParaRPr lang="ja-JP" altLang="en-US" sz="900" b="0" i="0">
                        <a:solidFill>
                          <a:schemeClr val="tx1"/>
                        </a:solidFill>
                        <a:latin typeface="Yu Gothic" panose="020B0400000000000000" pitchFamily="34" charset="-128"/>
                        <a:ea typeface="Yu Gothic" panose="020B0400000000000000" pitchFamily="34" charset="-128"/>
                      </a:endParaRPr>
                    </a:p>
                  </a:txBody>
                  <a:tcPr marL="108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58203088"/>
                  </a:ext>
                </a:extLst>
              </a:tr>
              <a:tr h="1168458">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達成基準</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108000" indent="-108000" algn="l">
                        <a:spcBef>
                          <a:spcPts val="0"/>
                        </a:spcBef>
                        <a:spcAft>
                          <a:spcPts val="400"/>
                        </a:spcAft>
                        <a:buFont typeface="Arial" panose="020B0604020202020204" pitchFamily="34" charset="0"/>
                        <a:buChar char="•"/>
                      </a:pPr>
                      <a:r>
                        <a:rPr kumimoji="1" lang="ja-JP" altLang="en-US" sz="900" b="0" i="0">
                          <a:solidFill>
                            <a:schemeClr val="tx1"/>
                          </a:solidFill>
                          <a:latin typeface="Yu Gothic" panose="020B0400000000000000" pitchFamily="34" charset="-128"/>
                          <a:ea typeface="Yu Gothic" panose="020B0400000000000000" pitchFamily="34" charset="-128"/>
                        </a:rPr>
                        <a:t>商談の合意</a:t>
                      </a:r>
                    </a:p>
                  </a:txBody>
                  <a:tcPr marL="108000" marR="72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indent="-108000" algn="l">
                        <a:spcBef>
                          <a:spcPts val="0"/>
                        </a:spcBef>
                        <a:spcAft>
                          <a:spcPts val="400"/>
                        </a:spcAft>
                        <a:buFont typeface="Arial" panose="020B0604020202020204" pitchFamily="34" charset="0"/>
                        <a:buChar char="•"/>
                      </a:pPr>
                      <a:r>
                        <a:rPr kumimoji="1" lang="ja-JP" altLang="en-US" sz="900" b="0" i="0">
                          <a:solidFill>
                            <a:schemeClr val="tx1"/>
                          </a:solidFill>
                          <a:latin typeface="Yu Gothic" panose="020B0400000000000000" pitchFamily="34" charset="-128"/>
                          <a:ea typeface="Yu Gothic" panose="020B0400000000000000" pitchFamily="34" charset="-128"/>
                        </a:rPr>
                        <a:t>商談実施済み</a:t>
                      </a:r>
                      <a:endParaRPr kumimoji="1" lang="en-US" altLang="ja-JP" sz="900" b="0" i="0" dirty="0">
                        <a:solidFill>
                          <a:schemeClr val="tx1"/>
                        </a:solidFill>
                        <a:latin typeface="Yu Gothic" panose="020B0400000000000000" pitchFamily="34" charset="-128"/>
                        <a:ea typeface="Yu Gothic" panose="020B0400000000000000" pitchFamily="34" charset="-128"/>
                      </a:endParaRPr>
                    </a:p>
                    <a:p>
                      <a:pPr marL="108000" marR="0" lvl="0" indent="-108000" algn="l" defTabSz="914400" rtl="0" eaLnBrk="1" fontAlgn="auto" latinLnBrk="0" hangingPunct="1">
                        <a:lnSpc>
                          <a:spcPct val="100000"/>
                        </a:lnSpc>
                        <a:spcBef>
                          <a:spcPts val="0"/>
                        </a:spcBef>
                        <a:spcAft>
                          <a:spcPts val="400"/>
                        </a:spcAft>
                        <a:buClr>
                          <a:srgbClr val="000000"/>
                        </a:buClr>
                        <a:buSzTx/>
                        <a:buFont typeface="Arial" panose="020B0604020202020204" pitchFamily="34" charset="0"/>
                        <a:buChar char="•"/>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自社を候補とすることへの合意</a:t>
                      </a:r>
                      <a:endParaRPr lang="ja-JP" altLang="en-US" sz="900" b="0" i="0">
                        <a:latin typeface="Yu Gothic" panose="020B0400000000000000" pitchFamily="34" charset="-128"/>
                        <a:ea typeface="Yu Gothic" panose="020B0400000000000000" pitchFamily="34" charset="-128"/>
                      </a:endParaRP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indent="-108000" algn="l">
                        <a:spcBef>
                          <a:spcPts val="0"/>
                        </a:spcBef>
                        <a:spcAft>
                          <a:spcPts val="400"/>
                        </a:spcAft>
                        <a:buFont typeface="Arial" panose="020B0604020202020204" pitchFamily="34" charset="0"/>
                        <a:buChar char="•"/>
                      </a:pPr>
                      <a:r>
                        <a:rPr kumimoji="1" lang="ja-JP" altLang="en-US" sz="900" b="0" i="0">
                          <a:solidFill>
                            <a:schemeClr val="tx1"/>
                          </a:solidFill>
                          <a:latin typeface="Yu Gothic" panose="020B0400000000000000" pitchFamily="34" charset="-128"/>
                          <a:ea typeface="Yu Gothic" panose="020B0400000000000000" pitchFamily="34" charset="-128"/>
                        </a:rPr>
                        <a:t>課題、解決策、効果、スケジュールの合意</a:t>
                      </a:r>
                      <a:endParaRPr kumimoji="1" lang="en-US" altLang="ja-JP" sz="900" b="0" i="0" dirty="0">
                        <a:solidFill>
                          <a:schemeClr val="tx1"/>
                        </a:solidFill>
                        <a:latin typeface="Yu Gothic" panose="020B0400000000000000" pitchFamily="34" charset="-128"/>
                        <a:ea typeface="Yu Gothic" panose="020B0400000000000000" pitchFamily="34" charset="-128"/>
                      </a:endParaRPr>
                    </a:p>
                    <a:p>
                      <a:pPr marL="108000" indent="-108000" algn="l">
                        <a:spcBef>
                          <a:spcPts val="0"/>
                        </a:spcBef>
                        <a:spcAft>
                          <a:spcPts val="400"/>
                        </a:spcAft>
                        <a:buFont typeface="Arial" panose="020B0604020202020204" pitchFamily="34" charset="0"/>
                        <a:buChar char="•"/>
                      </a:pPr>
                      <a:r>
                        <a:rPr kumimoji="1" lang="ja-JP" altLang="en-US" sz="900" b="0" i="0">
                          <a:solidFill>
                            <a:schemeClr val="tx1"/>
                          </a:solidFill>
                          <a:latin typeface="Yu Gothic" panose="020B0400000000000000" pitchFamily="34" charset="-128"/>
                          <a:ea typeface="Yu Gothic" panose="020B0400000000000000" pitchFamily="34" charset="-128"/>
                        </a:rPr>
                        <a:t>提案依頼の獲得</a:t>
                      </a: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marR="0" lvl="0" indent="-108000" algn="l" rtl="0">
                        <a:lnSpc>
                          <a:spcPct val="100000"/>
                        </a:lnSpc>
                        <a:spcBef>
                          <a:spcPts val="0"/>
                        </a:spcBef>
                        <a:spcAft>
                          <a:spcPts val="400"/>
                        </a:spcAft>
                        <a:buClr>
                          <a:schemeClr val="dk1"/>
                        </a:buClr>
                        <a:buSzPts val="1050"/>
                        <a:buFont typeface="Arial"/>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キーパーソンが自社製品の選定の希望を示している</a:t>
                      </a:r>
                    </a:p>
                    <a:p>
                      <a:pPr marL="108000" marR="0" lvl="0" indent="-108000" algn="l" rtl="0">
                        <a:lnSpc>
                          <a:spcPct val="100000"/>
                        </a:lnSpc>
                        <a:spcBef>
                          <a:spcPts val="0"/>
                        </a:spcBef>
                        <a:spcAft>
                          <a:spcPts val="400"/>
                        </a:spcAft>
                        <a:buClr>
                          <a:schemeClr val="dk1"/>
                        </a:buClr>
                        <a:buSzPts val="1050"/>
                        <a:buFont typeface="Arial"/>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稟議決裁のスケジュール合意</a:t>
                      </a:r>
                      <a:endParaRPr lang="ja-JP" altLang="en-US" sz="900" b="0"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marR="0" lvl="0" indent="-108000" algn="l" rtl="0">
                        <a:lnSpc>
                          <a:spcPct val="100000"/>
                        </a:lnSpc>
                        <a:spcBef>
                          <a:spcPts val="0"/>
                        </a:spcBef>
                        <a:spcAft>
                          <a:spcPts val="400"/>
                        </a:spcAft>
                        <a:buClr>
                          <a:schemeClr val="dk1"/>
                        </a:buClr>
                        <a:buSzPts val="1050"/>
                        <a:buFont typeface="Arial"/>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契約後の後戻りが発生しない条件の整理</a:t>
                      </a:r>
                    </a:p>
                    <a:p>
                      <a:pPr marL="108000" marR="0" lvl="0" indent="-108000" algn="l" rtl="0">
                        <a:lnSpc>
                          <a:spcPct val="100000"/>
                        </a:lnSpc>
                        <a:spcBef>
                          <a:spcPts val="0"/>
                        </a:spcBef>
                        <a:spcAft>
                          <a:spcPts val="400"/>
                        </a:spcAft>
                        <a:buClr>
                          <a:schemeClr val="dk1"/>
                        </a:buClr>
                        <a:buSzPts val="1050"/>
                        <a:buFont typeface="Arial"/>
                        <a:buChar cha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内示（稟議プロセス完了連絡）の獲得</a:t>
                      </a: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marR="0" lvl="0" indent="-108000" algn="l" defTabSz="914400" rtl="0" eaLnBrk="1" fontAlgn="auto" latinLnBrk="0" hangingPunct="1">
                        <a:lnSpc>
                          <a:spcPct val="100000"/>
                        </a:lnSpc>
                        <a:spcBef>
                          <a:spcPts val="0"/>
                        </a:spcBef>
                        <a:spcAft>
                          <a:spcPts val="400"/>
                        </a:spcAft>
                        <a:buClr>
                          <a:srgbClr val="000000"/>
                        </a:buClr>
                        <a:buSzTx/>
                        <a:buFont typeface="Arial" panose="020B0604020202020204" pitchFamily="34" charset="0"/>
                        <a:buChar char="•"/>
                        <a:tabLst/>
                        <a:defRPr/>
                      </a:pPr>
                      <a:r>
                        <a:rPr lang="ja-JP" altLang="en-US" sz="900" b="0" i="0" u="none" strike="noStrike" cap="none">
                          <a:solidFill>
                            <a:schemeClr val="dk1"/>
                          </a:solidFill>
                          <a:latin typeface="Yu Gothic" panose="020B0400000000000000" pitchFamily="34" charset="-128"/>
                          <a:ea typeface="Yu Gothic" panose="020B0400000000000000" pitchFamily="34" charset="-128"/>
                          <a:cs typeface="Arial"/>
                          <a:sym typeface="Arial"/>
                        </a:rPr>
                        <a:t>契約締結</a:t>
                      </a: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108000" indent="-108000" algn="l">
                        <a:spcBef>
                          <a:spcPts val="0"/>
                        </a:spcBef>
                        <a:spcAft>
                          <a:spcPts val="400"/>
                        </a:spcAft>
                        <a:buFont typeface="Arial" panose="020B0604020202020204" pitchFamily="34" charset="0"/>
                        <a:buChar char="•"/>
                      </a:pPr>
                      <a:r>
                        <a:rPr kumimoji="1" lang="ja-JP" altLang="en-US" sz="900" b="0" i="0">
                          <a:solidFill>
                            <a:schemeClr val="tx1"/>
                          </a:solidFill>
                          <a:latin typeface="Yu Gothic" panose="020B0400000000000000" pitchFamily="34" charset="-128"/>
                          <a:ea typeface="Yu Gothic" panose="020B0400000000000000" pitchFamily="34" charset="-128"/>
                        </a:rPr>
                        <a:t>受注の締結が完了している</a:t>
                      </a:r>
                      <a:endParaRPr kumimoji="1" lang="en-US" altLang="ja-JP" sz="900" b="0" i="0" dirty="0">
                        <a:solidFill>
                          <a:schemeClr val="tx1"/>
                        </a:solidFill>
                        <a:latin typeface="Yu Gothic" panose="020B0400000000000000" pitchFamily="34" charset="-128"/>
                        <a:ea typeface="Yu Gothic" panose="020B0400000000000000" pitchFamily="34" charset="-128"/>
                      </a:endParaRPr>
                    </a:p>
                    <a:p>
                      <a:pPr marL="108000" indent="-108000" algn="l">
                        <a:spcBef>
                          <a:spcPts val="0"/>
                        </a:spcBef>
                        <a:spcAft>
                          <a:spcPts val="400"/>
                        </a:spcAft>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cs typeface="Arial"/>
                          <a:sym typeface="Arial"/>
                        </a:rPr>
                        <a:t>案件フェーズ推進の頓挫が確定している</a:t>
                      </a:r>
                      <a:endParaRPr kumimoji="1" lang="en-US" altLang="ja-JP" sz="900" b="0" i="0" dirty="0">
                        <a:solidFill>
                          <a:schemeClr val="tx1"/>
                        </a:solidFill>
                        <a:latin typeface="Yu Gothic" panose="020B0400000000000000" pitchFamily="34" charset="-128"/>
                        <a:ea typeface="Yu Gothic" panose="020B0400000000000000" pitchFamily="34" charset="-128"/>
                      </a:endParaRPr>
                    </a:p>
                  </a:txBody>
                  <a:tcPr marL="108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65816390"/>
                  </a:ext>
                </a:extLst>
              </a:tr>
              <a:tr h="888731">
                <a:tc>
                  <a:txBody>
                    <a:bodyPr/>
                    <a:lstStyle/>
                    <a:p>
                      <a:pPr algn="ctr">
                        <a:spcAft>
                          <a:spcPts val="200"/>
                        </a:spcAft>
                      </a:pPr>
                      <a:r>
                        <a:rPr kumimoji="1" lang="ja-JP" altLang="en-US" sz="1000" b="1" i="0">
                          <a:solidFill>
                            <a:schemeClr val="bg1"/>
                          </a:solidFill>
                          <a:latin typeface="Yu Gothic" panose="020B0400000000000000" pitchFamily="34" charset="-128"/>
                          <a:ea typeface="Yu Gothic" panose="020B0400000000000000" pitchFamily="34" charset="-128"/>
                        </a:rPr>
                        <a:t>確度</a:t>
                      </a: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spcAft>
                          <a:spcPts val="400"/>
                        </a:spcAft>
                      </a:pPr>
                      <a:r>
                        <a:rPr kumimoji="1" lang="en-US" altLang="ja-JP" sz="1000" b="0" i="0" dirty="0">
                          <a:solidFill>
                            <a:schemeClr val="tx1"/>
                          </a:solidFill>
                          <a:latin typeface="Yu Gothic" panose="020B0400000000000000" pitchFamily="34" charset="-128"/>
                          <a:ea typeface="Yu Gothic" panose="020B0400000000000000" pitchFamily="34" charset="-128"/>
                        </a:rPr>
                        <a:t>0%</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r>
                        <a:rPr kumimoji="1" lang="en-US" altLang="ja-JP" sz="1000" b="0" i="0" dirty="0">
                          <a:solidFill>
                            <a:schemeClr val="tx1"/>
                          </a:solidFill>
                          <a:latin typeface="Yu Gothic" panose="020B0400000000000000" pitchFamily="34" charset="-128"/>
                          <a:ea typeface="Yu Gothic" panose="020B0400000000000000" pitchFamily="34" charset="-128"/>
                        </a:rPr>
                        <a:t>15%</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400"/>
                        </a:spcAft>
                      </a:pPr>
                      <a:r>
                        <a:rPr kumimoji="1" lang="en-US" altLang="ja-JP" sz="1000" b="0" i="0" dirty="0">
                          <a:solidFill>
                            <a:schemeClr val="tx1"/>
                          </a:solidFill>
                          <a:latin typeface="Yu Gothic" panose="020B0400000000000000" pitchFamily="34" charset="-128"/>
                          <a:ea typeface="Yu Gothic" panose="020B0400000000000000" pitchFamily="34" charset="-128"/>
                        </a:rPr>
                        <a:t>20%</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en-US" altLang="ja-JP" sz="1000" b="0" i="0" dirty="0">
                          <a:solidFill>
                            <a:schemeClr val="tx1"/>
                          </a:solidFill>
                          <a:latin typeface="Yu Gothic" panose="020B0400000000000000" pitchFamily="34" charset="-128"/>
                          <a:ea typeface="Yu Gothic" panose="020B0400000000000000" pitchFamily="34" charset="-128"/>
                        </a:rPr>
                        <a:t>25%</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en-US" altLang="ja-JP" sz="1000" b="0" i="0" dirty="0">
                          <a:solidFill>
                            <a:schemeClr val="tx1"/>
                          </a:solidFill>
                          <a:latin typeface="Yu Gothic" panose="020B0400000000000000" pitchFamily="34" charset="-128"/>
                          <a:ea typeface="Yu Gothic" panose="020B0400000000000000" pitchFamily="34" charset="-128"/>
                        </a:rPr>
                        <a:t>50%</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en-US" altLang="ja-JP" sz="1000" b="0" i="0" dirty="0">
                          <a:solidFill>
                            <a:schemeClr val="tx1"/>
                          </a:solidFill>
                          <a:latin typeface="Yu Gothic" panose="020B0400000000000000" pitchFamily="34" charset="-128"/>
                          <a:ea typeface="Yu Gothic" panose="020B0400000000000000" pitchFamily="34" charset="-128"/>
                        </a:rPr>
                        <a:t>90%</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ja-JP" altLang="en-US" sz="1000" b="0" i="0">
                          <a:solidFill>
                            <a:schemeClr val="tx1"/>
                          </a:solidFill>
                          <a:latin typeface="Yu Gothic" panose="020B0400000000000000" pitchFamily="34" charset="-128"/>
                          <a:ea typeface="Yu Gothic" panose="020B0400000000000000" pitchFamily="34" charset="-128"/>
                        </a:rPr>
                        <a:t>受注</a:t>
                      </a:r>
                      <a:r>
                        <a:rPr kumimoji="1" lang="en-US" altLang="ja-JP" sz="1000" b="0" i="0" dirty="0">
                          <a:solidFill>
                            <a:schemeClr val="tx1"/>
                          </a:solidFill>
                          <a:latin typeface="Yu Gothic" panose="020B0400000000000000" pitchFamily="34" charset="-128"/>
                          <a:ea typeface="Yu Gothic" panose="020B0400000000000000" pitchFamily="34" charset="-128"/>
                        </a:rPr>
                        <a:t>100%</a:t>
                      </a:r>
                    </a:p>
                    <a:p>
                      <a:pPr marL="0" marR="0" lvl="0" indent="0" algn="ctr" defTabSz="914400" rtl="0" eaLnBrk="1" fontAlgn="auto" latinLnBrk="0" hangingPunct="1">
                        <a:lnSpc>
                          <a:spcPct val="100000"/>
                        </a:lnSpc>
                        <a:spcBef>
                          <a:spcPts val="0"/>
                        </a:spcBef>
                        <a:spcAft>
                          <a:spcPts val="400"/>
                        </a:spcAft>
                        <a:buClr>
                          <a:srgbClr val="000000"/>
                        </a:buClr>
                        <a:buSzTx/>
                        <a:buFont typeface="Arial"/>
                        <a:buNone/>
                        <a:tabLst/>
                        <a:defRPr/>
                      </a:pPr>
                      <a:r>
                        <a:rPr kumimoji="1" lang="ja-JP" altLang="en-US" sz="1000" b="0" i="0">
                          <a:solidFill>
                            <a:schemeClr val="tx1"/>
                          </a:solidFill>
                          <a:latin typeface="Yu Gothic" panose="020B0400000000000000" pitchFamily="34" charset="-128"/>
                          <a:ea typeface="Yu Gothic" panose="020B0400000000000000" pitchFamily="34" charset="-128"/>
                        </a:rPr>
                        <a:t>失注</a:t>
                      </a:r>
                      <a:r>
                        <a:rPr kumimoji="1" lang="en-US" altLang="ja-JP" sz="1000" b="0" i="0" dirty="0">
                          <a:solidFill>
                            <a:schemeClr val="tx1"/>
                          </a:solidFill>
                          <a:latin typeface="Yu Gothic" panose="020B0400000000000000" pitchFamily="34" charset="-128"/>
                          <a:ea typeface="Yu Gothic" panose="020B0400000000000000" pitchFamily="34" charset="-128"/>
                        </a:rPr>
                        <a:t>0%</a:t>
                      </a:r>
                      <a:endParaRPr kumimoji="1" lang="ja-JP" altLang="en-US" sz="1000" b="0" i="0">
                        <a:solidFill>
                          <a:schemeClr val="tx1"/>
                        </a:solidFill>
                        <a:latin typeface="Yu Gothic" panose="020B0400000000000000" pitchFamily="34" charset="-128"/>
                        <a:ea typeface="Yu Gothic" panose="020B0400000000000000" pitchFamily="34"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5811546"/>
                  </a:ext>
                </a:extLst>
              </a:tr>
            </a:tbl>
          </a:graphicData>
        </a:graphic>
      </p:graphicFrame>
      <p:sp>
        <p:nvSpPr>
          <p:cNvPr id="148" name="円/楕円 147">
            <a:extLst>
              <a:ext uri="{FF2B5EF4-FFF2-40B4-BE49-F238E27FC236}">
                <a16:creationId xmlns:a16="http://schemas.microsoft.com/office/drawing/2014/main" id="{D2EDFC0C-B5F5-384B-9F48-A2167E7F079B}"/>
              </a:ext>
            </a:extLst>
          </p:cNvPr>
          <p:cNvSpPr>
            <a:spLocks noChangeAspect="1"/>
          </p:cNvSpPr>
          <p:nvPr/>
        </p:nvSpPr>
        <p:spPr>
          <a:xfrm>
            <a:off x="1840544"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1</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49" name="円/楕円 148">
            <a:extLst>
              <a:ext uri="{FF2B5EF4-FFF2-40B4-BE49-F238E27FC236}">
                <a16:creationId xmlns:a16="http://schemas.microsoft.com/office/drawing/2014/main" id="{BCFF0B9D-CAFF-2341-A98B-3417F3D6BC14}"/>
              </a:ext>
            </a:extLst>
          </p:cNvPr>
          <p:cNvSpPr>
            <a:spLocks noChangeAspect="1"/>
          </p:cNvSpPr>
          <p:nvPr/>
        </p:nvSpPr>
        <p:spPr>
          <a:xfrm>
            <a:off x="2978120"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2</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50" name="円/楕円 149">
            <a:extLst>
              <a:ext uri="{FF2B5EF4-FFF2-40B4-BE49-F238E27FC236}">
                <a16:creationId xmlns:a16="http://schemas.microsoft.com/office/drawing/2014/main" id="{C38C0D01-67BA-B642-BFA1-855E62E3A000}"/>
              </a:ext>
            </a:extLst>
          </p:cNvPr>
          <p:cNvSpPr>
            <a:spLocks noChangeAspect="1"/>
          </p:cNvSpPr>
          <p:nvPr/>
        </p:nvSpPr>
        <p:spPr>
          <a:xfrm>
            <a:off x="4110564"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3</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51" name="円/楕円 150">
            <a:extLst>
              <a:ext uri="{FF2B5EF4-FFF2-40B4-BE49-F238E27FC236}">
                <a16:creationId xmlns:a16="http://schemas.microsoft.com/office/drawing/2014/main" id="{7865F7BA-1E4D-1B48-8693-45513A345262}"/>
              </a:ext>
            </a:extLst>
          </p:cNvPr>
          <p:cNvSpPr>
            <a:spLocks noChangeAspect="1"/>
          </p:cNvSpPr>
          <p:nvPr/>
        </p:nvSpPr>
        <p:spPr>
          <a:xfrm>
            <a:off x="5241498"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4</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52" name="円/楕円 151">
            <a:extLst>
              <a:ext uri="{FF2B5EF4-FFF2-40B4-BE49-F238E27FC236}">
                <a16:creationId xmlns:a16="http://schemas.microsoft.com/office/drawing/2014/main" id="{FE5526EC-D2D2-744F-8033-36A7A50FDB73}"/>
              </a:ext>
            </a:extLst>
          </p:cNvPr>
          <p:cNvSpPr>
            <a:spLocks noChangeAspect="1"/>
          </p:cNvSpPr>
          <p:nvPr/>
        </p:nvSpPr>
        <p:spPr>
          <a:xfrm>
            <a:off x="6418416"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5</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53" name="円/楕円 152">
            <a:extLst>
              <a:ext uri="{FF2B5EF4-FFF2-40B4-BE49-F238E27FC236}">
                <a16:creationId xmlns:a16="http://schemas.microsoft.com/office/drawing/2014/main" id="{C03686BC-FB92-DD47-A5A9-C36218621AA6}"/>
              </a:ext>
            </a:extLst>
          </p:cNvPr>
          <p:cNvSpPr>
            <a:spLocks noChangeAspect="1"/>
          </p:cNvSpPr>
          <p:nvPr/>
        </p:nvSpPr>
        <p:spPr>
          <a:xfrm>
            <a:off x="7583709"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6</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154" name="円/楕円 153">
            <a:extLst>
              <a:ext uri="{FF2B5EF4-FFF2-40B4-BE49-F238E27FC236}">
                <a16:creationId xmlns:a16="http://schemas.microsoft.com/office/drawing/2014/main" id="{3C4E97CD-CF7A-7040-8C45-2CA2D2FF5194}"/>
              </a:ext>
            </a:extLst>
          </p:cNvPr>
          <p:cNvSpPr>
            <a:spLocks noChangeAspect="1"/>
          </p:cNvSpPr>
          <p:nvPr/>
        </p:nvSpPr>
        <p:spPr>
          <a:xfrm>
            <a:off x="8737065" y="1834025"/>
            <a:ext cx="288000" cy="288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7</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8077376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DD6039-4716-5D45-9D7F-1E0AC3210BD2}"/>
              </a:ext>
            </a:extLst>
          </p:cNvPr>
          <p:cNvSpPr>
            <a:spLocks noGrp="1"/>
          </p:cNvSpPr>
          <p:nvPr>
            <p:ph type="ctrTitle"/>
          </p:nvPr>
        </p:nvSpPr>
        <p:spPr/>
        <p:txBody>
          <a:bodyPr/>
          <a:lstStyle/>
          <a:p>
            <a:r>
              <a:rPr kumimoji="1" lang="ja-JP" altLang="en-US"/>
              <a:t>営業活動の具体的な進め方</a:t>
            </a:r>
          </a:p>
        </p:txBody>
      </p:sp>
      <p:sp>
        <p:nvSpPr>
          <p:cNvPr id="3" name="スライド番号プレースホルダー 2">
            <a:extLst>
              <a:ext uri="{FF2B5EF4-FFF2-40B4-BE49-F238E27FC236}">
                <a16:creationId xmlns:a16="http://schemas.microsoft.com/office/drawing/2014/main" id="{768E41C1-62AC-9D42-89C8-4AF0AA72A902}"/>
              </a:ext>
            </a:extLst>
          </p:cNvPr>
          <p:cNvSpPr>
            <a:spLocks noGrp="1"/>
          </p:cNvSpPr>
          <p:nvPr>
            <p:ph type="sldNum" idx="11"/>
          </p:nvPr>
        </p:nvSpPr>
        <p:spPr/>
        <p:txBody>
          <a:bodyPr/>
          <a:lstStyle/>
          <a:p>
            <a:fld id="{00000000-1234-1234-1234-123412341234}" type="slidenum">
              <a:rPr lang="en-US" altLang="ja-JP" smtClean="0"/>
              <a:pPr/>
              <a:t>48</a:t>
            </a:fld>
            <a:endParaRPr lang="ja-JP" altLang="en-US" b="1"/>
          </a:p>
        </p:txBody>
      </p:sp>
    </p:spTree>
    <p:extLst>
      <p:ext uri="{BB962C8B-B14F-4D97-AF65-F5344CB8AC3E}">
        <p14:creationId xmlns:p14="http://schemas.microsoft.com/office/powerpoint/2010/main" val="54386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827C9AAF-B444-274E-9765-87253BE3C7C5}"/>
              </a:ext>
            </a:extLst>
          </p:cNvPr>
          <p:cNvSpPr>
            <a:spLocks noGrp="1"/>
          </p:cNvSpPr>
          <p:nvPr>
            <p:ph type="body" idx="1"/>
          </p:nvPr>
        </p:nvSpPr>
        <p:spPr>
          <a:xfrm>
            <a:off x="458788" y="1001713"/>
            <a:ext cx="9001125" cy="611187"/>
          </a:xfrm>
        </p:spPr>
        <p:txBody>
          <a:bodyPr/>
          <a:lstStyle/>
          <a:p>
            <a:r>
              <a:rPr lang="ja-JP" altLang="en-US"/>
              <a:t>○○を最適化する○○向けのサービスです。</a:t>
            </a:r>
            <a:endParaRPr lang="en-US" altLang="ja-JP" dirty="0"/>
          </a:p>
          <a:p>
            <a:r>
              <a:rPr lang="ja-JP" altLang="en-US"/>
              <a:t>知識がない方でも簡単に導入でき、コスト削減につながります。</a:t>
            </a:r>
          </a:p>
        </p:txBody>
      </p:sp>
      <p:sp>
        <p:nvSpPr>
          <p:cNvPr id="7" name="スライド番号プレースホルダー 6">
            <a:extLst>
              <a:ext uri="{FF2B5EF4-FFF2-40B4-BE49-F238E27FC236}">
                <a16:creationId xmlns:a16="http://schemas.microsoft.com/office/drawing/2014/main" id="{F70B7C27-7BD5-D348-8337-BDAC97673F05}"/>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4</a:t>
            </a:fld>
            <a:endParaRPr lang="ja-JP" altLang="en-US"/>
          </a:p>
        </p:txBody>
      </p:sp>
      <p:sp>
        <p:nvSpPr>
          <p:cNvPr id="3" name="タイトル 2">
            <a:extLst>
              <a:ext uri="{FF2B5EF4-FFF2-40B4-BE49-F238E27FC236}">
                <a16:creationId xmlns:a16="http://schemas.microsoft.com/office/drawing/2014/main" id="{8494ED3F-6C47-5D47-B5D5-81F9FAB7812B}"/>
              </a:ext>
            </a:extLst>
          </p:cNvPr>
          <p:cNvSpPr>
            <a:spLocks noGrp="1"/>
          </p:cNvSpPr>
          <p:nvPr>
            <p:ph type="title"/>
          </p:nvPr>
        </p:nvSpPr>
        <p:spPr>
          <a:xfrm>
            <a:off x="459560" y="240475"/>
            <a:ext cx="9000000" cy="396000"/>
          </a:xfrm>
        </p:spPr>
        <p:txBody>
          <a:bodyPr/>
          <a:lstStyle/>
          <a:p>
            <a:r>
              <a:rPr lang="ja-JP" altLang="en-US"/>
              <a:t>○○サービスとは</a:t>
            </a:r>
          </a:p>
        </p:txBody>
      </p:sp>
      <p:pic>
        <p:nvPicPr>
          <p:cNvPr id="32" name="図 31">
            <a:extLst>
              <a:ext uri="{FF2B5EF4-FFF2-40B4-BE49-F238E27FC236}">
                <a16:creationId xmlns:a16="http://schemas.microsoft.com/office/drawing/2014/main" id="{69FCE714-75E0-BC4A-97B2-634AB83167C4}"/>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r="-88"/>
          <a:stretch/>
        </p:blipFill>
        <p:spPr>
          <a:xfrm>
            <a:off x="4953000" y="2973235"/>
            <a:ext cx="4310458" cy="2354292"/>
          </a:xfrm>
          <a:prstGeom prst="rect">
            <a:avLst/>
          </a:prstGeom>
        </p:spPr>
      </p:pic>
      <p:pic>
        <p:nvPicPr>
          <p:cNvPr id="33" name="図 32">
            <a:extLst>
              <a:ext uri="{FF2B5EF4-FFF2-40B4-BE49-F238E27FC236}">
                <a16:creationId xmlns:a16="http://schemas.microsoft.com/office/drawing/2014/main" id="{4115C7F7-5B80-BD4C-AFCB-F19058C9648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565757" y="3144168"/>
            <a:ext cx="3094629" cy="1826673"/>
          </a:xfrm>
          <a:prstGeom prst="rect">
            <a:avLst/>
          </a:prstGeom>
        </p:spPr>
      </p:pic>
      <p:pic>
        <p:nvPicPr>
          <p:cNvPr id="34" name="図 33">
            <a:extLst>
              <a:ext uri="{FF2B5EF4-FFF2-40B4-BE49-F238E27FC236}">
                <a16:creationId xmlns:a16="http://schemas.microsoft.com/office/drawing/2014/main" id="{07584D83-9FD4-4044-9B7B-A4CFF96B334A}"/>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8079291" y="4067035"/>
            <a:ext cx="935307" cy="1826673"/>
          </a:xfrm>
          <a:prstGeom prst="rect">
            <a:avLst/>
          </a:prstGeom>
        </p:spPr>
      </p:pic>
      <p:pic>
        <p:nvPicPr>
          <p:cNvPr id="35" name="図 34">
            <a:extLst>
              <a:ext uri="{FF2B5EF4-FFF2-40B4-BE49-F238E27FC236}">
                <a16:creationId xmlns:a16="http://schemas.microsoft.com/office/drawing/2014/main" id="{D962D092-18AF-E944-A1F3-EE7D96F2A959}"/>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179577" y="4183287"/>
            <a:ext cx="762749" cy="1575108"/>
          </a:xfrm>
          <a:prstGeom prst="rect">
            <a:avLst/>
          </a:prstGeom>
        </p:spPr>
      </p:pic>
      <p:sp>
        <p:nvSpPr>
          <p:cNvPr id="36" name="円/楕円 35">
            <a:extLst>
              <a:ext uri="{FF2B5EF4-FFF2-40B4-BE49-F238E27FC236}">
                <a16:creationId xmlns:a16="http://schemas.microsoft.com/office/drawing/2014/main" id="{588D7B47-9CA6-464B-AC7A-CD11740047EA}"/>
              </a:ext>
            </a:extLst>
          </p:cNvPr>
          <p:cNvSpPr>
            <a:spLocks noChangeAspect="1"/>
          </p:cNvSpPr>
          <p:nvPr/>
        </p:nvSpPr>
        <p:spPr>
          <a:xfrm>
            <a:off x="7755345" y="1959518"/>
            <a:ext cx="1524843" cy="1524843"/>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200"/>
              </a:spcAft>
            </a:pPr>
            <a:r>
              <a:rPr kumimoji="1" lang="ja-JP" altLang="en-US" sz="1400" b="1">
                <a:solidFill>
                  <a:schemeClr val="bg1"/>
                </a:solidFill>
                <a:latin typeface="Yu Gothic" panose="020B0400000000000000" pitchFamily="34" charset="-128"/>
                <a:ea typeface="Yu Gothic" panose="020B0400000000000000" pitchFamily="34" charset="-128"/>
              </a:rPr>
              <a:t>●●型</a:t>
            </a:r>
            <a:endParaRPr kumimoji="1" lang="en-US" altLang="ja-JP" sz="1400" b="1" dirty="0">
              <a:solidFill>
                <a:schemeClr val="bg1"/>
              </a:solidFill>
              <a:latin typeface="Yu Gothic" panose="020B0400000000000000" pitchFamily="34" charset="-128"/>
              <a:ea typeface="Yu Gothic" panose="020B0400000000000000" pitchFamily="34" charset="-128"/>
            </a:endParaRPr>
          </a:p>
          <a:p>
            <a:pPr algn="ctr">
              <a:spcAft>
                <a:spcPts val="200"/>
              </a:spcAft>
            </a:pPr>
            <a:r>
              <a:rPr kumimoji="1" lang="ja-JP" altLang="en-US" sz="1400" b="1">
                <a:solidFill>
                  <a:schemeClr val="bg1"/>
                </a:solidFill>
                <a:latin typeface="Yu Gothic" panose="020B0400000000000000" pitchFamily="34" charset="-128"/>
                <a:ea typeface="Yu Gothic" panose="020B0400000000000000" pitchFamily="34" charset="-128"/>
              </a:rPr>
              <a:t>●●ツール</a:t>
            </a:r>
            <a:endParaRPr kumimoji="1" lang="en-US" altLang="ja-JP" sz="1400" b="1" dirty="0">
              <a:solidFill>
                <a:schemeClr val="bg1"/>
              </a:solidFill>
              <a:latin typeface="Yu Gothic" panose="020B0400000000000000" pitchFamily="34" charset="-128"/>
              <a:ea typeface="Yu Gothic" panose="020B0400000000000000" pitchFamily="34" charset="-128"/>
            </a:endParaRPr>
          </a:p>
        </p:txBody>
      </p:sp>
      <p:sp>
        <p:nvSpPr>
          <p:cNvPr id="14" name="角丸四角形 13">
            <a:extLst>
              <a:ext uri="{FF2B5EF4-FFF2-40B4-BE49-F238E27FC236}">
                <a16:creationId xmlns:a16="http://schemas.microsoft.com/office/drawing/2014/main" id="{7BB549EE-64E9-724A-987B-7191449185C7}"/>
              </a:ext>
            </a:extLst>
          </p:cNvPr>
          <p:cNvSpPr/>
          <p:nvPr/>
        </p:nvSpPr>
        <p:spPr>
          <a:xfrm>
            <a:off x="458788" y="2249603"/>
            <a:ext cx="4140000" cy="5400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bg1"/>
                </a:solidFill>
                <a:latin typeface="Yu Gothic" panose="020B0400000000000000" pitchFamily="34" charset="-128"/>
                <a:ea typeface="Yu Gothic" panose="020B0400000000000000" pitchFamily="34" charset="-128"/>
              </a:rPr>
              <a:t>○○から○○まで一元管理できる</a:t>
            </a:r>
          </a:p>
        </p:txBody>
      </p:sp>
      <p:sp>
        <p:nvSpPr>
          <p:cNvPr id="15" name="三角形 14">
            <a:extLst>
              <a:ext uri="{FF2B5EF4-FFF2-40B4-BE49-F238E27FC236}">
                <a16:creationId xmlns:a16="http://schemas.microsoft.com/office/drawing/2014/main" id="{04AD53C1-7656-F84B-964D-8C2420607ECE}"/>
              </a:ext>
            </a:extLst>
          </p:cNvPr>
          <p:cNvSpPr/>
          <p:nvPr/>
        </p:nvSpPr>
        <p:spPr>
          <a:xfrm rot="10800000">
            <a:off x="2433538" y="2775536"/>
            <a:ext cx="190500" cy="16422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24" name="角丸四角形 23">
            <a:extLst>
              <a:ext uri="{FF2B5EF4-FFF2-40B4-BE49-F238E27FC236}">
                <a16:creationId xmlns:a16="http://schemas.microsoft.com/office/drawing/2014/main" id="{0645DBE4-46A3-584C-8A14-DA2C04B39744}"/>
              </a:ext>
            </a:extLst>
          </p:cNvPr>
          <p:cNvSpPr/>
          <p:nvPr/>
        </p:nvSpPr>
        <p:spPr>
          <a:xfrm>
            <a:off x="458788" y="3103586"/>
            <a:ext cx="4140000" cy="828000"/>
          </a:xfrm>
          <a:prstGeom prst="roundRect">
            <a:avLst>
              <a:gd name="adj" fmla="val 7525"/>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1">
              <a:solidFill>
                <a:schemeClr val="bg1"/>
              </a:solidFill>
              <a:latin typeface="Yu Gothic" panose="020B0400000000000000" pitchFamily="34" charset="-128"/>
              <a:ea typeface="Yu Gothic" panose="020B0400000000000000" pitchFamily="34" charset="-128"/>
            </a:endParaRPr>
          </a:p>
        </p:txBody>
      </p:sp>
      <p:sp>
        <p:nvSpPr>
          <p:cNvPr id="25" name="円/楕円 24">
            <a:extLst>
              <a:ext uri="{FF2B5EF4-FFF2-40B4-BE49-F238E27FC236}">
                <a16:creationId xmlns:a16="http://schemas.microsoft.com/office/drawing/2014/main" id="{0EACAE82-BEB5-7A40-B299-B6120979DB59}"/>
              </a:ext>
            </a:extLst>
          </p:cNvPr>
          <p:cNvSpPr>
            <a:spLocks noChangeAspect="1"/>
          </p:cNvSpPr>
          <p:nvPr/>
        </p:nvSpPr>
        <p:spPr>
          <a:xfrm>
            <a:off x="656111" y="3247586"/>
            <a:ext cx="540000" cy="54000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27" name="フリーフォーム 26">
            <a:extLst>
              <a:ext uri="{FF2B5EF4-FFF2-40B4-BE49-F238E27FC236}">
                <a16:creationId xmlns:a16="http://schemas.microsoft.com/office/drawing/2014/main" id="{A4B8468B-A4FC-8E4C-B64E-0E495FCDCB5E}"/>
              </a:ext>
            </a:extLst>
          </p:cNvPr>
          <p:cNvSpPr>
            <a:spLocks noChangeAspect="1"/>
          </p:cNvSpPr>
          <p:nvPr/>
        </p:nvSpPr>
        <p:spPr>
          <a:xfrm>
            <a:off x="817159" y="3413479"/>
            <a:ext cx="226098" cy="180000"/>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8" name="テキスト ボックス 27">
            <a:extLst>
              <a:ext uri="{FF2B5EF4-FFF2-40B4-BE49-F238E27FC236}">
                <a16:creationId xmlns:a16="http://schemas.microsoft.com/office/drawing/2014/main" id="{30843208-2A18-034C-952F-D1D9BCA6AE1E}"/>
              </a:ext>
            </a:extLst>
          </p:cNvPr>
          <p:cNvSpPr txBox="1"/>
          <p:nvPr/>
        </p:nvSpPr>
        <p:spPr>
          <a:xfrm>
            <a:off x="1388233" y="3247586"/>
            <a:ext cx="3060000" cy="540000"/>
          </a:xfrm>
          <a:prstGeom prst="rect">
            <a:avLst/>
          </a:prstGeom>
          <a:noFill/>
        </p:spPr>
        <p:txBody>
          <a:bodyPr wrap="square" lIns="36000" tIns="36000" rIns="36000" bIns="36000" rtlCol="0" anchor="ctr">
            <a:noAutofit/>
          </a:bodyPr>
          <a:lstStyle/>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○○○○○機能で○○○の</a:t>
            </a:r>
            <a:endParaRPr kumimoji="1" lang="en-US" altLang="ja-JP" b="1" dirty="0">
              <a:solidFill>
                <a:schemeClr val="tx1"/>
              </a:solidFill>
              <a:latin typeface="Yu Gothic" panose="020B0400000000000000" pitchFamily="34" charset="-128"/>
              <a:ea typeface="Yu Gothic" panose="020B0400000000000000" pitchFamily="34" charset="-128"/>
            </a:endParaRPr>
          </a:p>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作成・運用・自動更新が可能</a:t>
            </a:r>
          </a:p>
        </p:txBody>
      </p:sp>
      <p:sp>
        <p:nvSpPr>
          <p:cNvPr id="29" name="角丸四角形 28">
            <a:extLst>
              <a:ext uri="{FF2B5EF4-FFF2-40B4-BE49-F238E27FC236}">
                <a16:creationId xmlns:a16="http://schemas.microsoft.com/office/drawing/2014/main" id="{67B735C2-3972-8D4D-8298-0CCEA827F6B8}"/>
              </a:ext>
            </a:extLst>
          </p:cNvPr>
          <p:cNvSpPr/>
          <p:nvPr/>
        </p:nvSpPr>
        <p:spPr>
          <a:xfrm>
            <a:off x="458788" y="4068398"/>
            <a:ext cx="4140000" cy="828000"/>
          </a:xfrm>
          <a:prstGeom prst="roundRect">
            <a:avLst>
              <a:gd name="adj" fmla="val 7525"/>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1">
              <a:solidFill>
                <a:schemeClr val="bg1"/>
              </a:solidFill>
              <a:latin typeface="Yu Gothic" panose="020B0400000000000000" pitchFamily="34" charset="-128"/>
              <a:ea typeface="Yu Gothic" panose="020B0400000000000000" pitchFamily="34" charset="-128"/>
            </a:endParaRPr>
          </a:p>
        </p:txBody>
      </p:sp>
      <p:sp>
        <p:nvSpPr>
          <p:cNvPr id="30" name="円/楕円 29">
            <a:extLst>
              <a:ext uri="{FF2B5EF4-FFF2-40B4-BE49-F238E27FC236}">
                <a16:creationId xmlns:a16="http://schemas.microsoft.com/office/drawing/2014/main" id="{687578FE-804F-B94F-B876-FBD568E5610F}"/>
              </a:ext>
            </a:extLst>
          </p:cNvPr>
          <p:cNvSpPr>
            <a:spLocks noChangeAspect="1"/>
          </p:cNvSpPr>
          <p:nvPr/>
        </p:nvSpPr>
        <p:spPr>
          <a:xfrm>
            <a:off x="656111" y="4212398"/>
            <a:ext cx="540000" cy="54000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31" name="フリーフォーム 30">
            <a:extLst>
              <a:ext uri="{FF2B5EF4-FFF2-40B4-BE49-F238E27FC236}">
                <a16:creationId xmlns:a16="http://schemas.microsoft.com/office/drawing/2014/main" id="{8F047C8A-5E3C-7743-8100-F22C5BA37CB9}"/>
              </a:ext>
            </a:extLst>
          </p:cNvPr>
          <p:cNvSpPr>
            <a:spLocks noChangeAspect="1"/>
          </p:cNvSpPr>
          <p:nvPr/>
        </p:nvSpPr>
        <p:spPr>
          <a:xfrm>
            <a:off x="817159" y="4378291"/>
            <a:ext cx="226098" cy="180000"/>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7" name="テキスト ボックス 36">
            <a:extLst>
              <a:ext uri="{FF2B5EF4-FFF2-40B4-BE49-F238E27FC236}">
                <a16:creationId xmlns:a16="http://schemas.microsoft.com/office/drawing/2014/main" id="{A0AD7FE2-489F-4F42-847D-6A973EA841C3}"/>
              </a:ext>
            </a:extLst>
          </p:cNvPr>
          <p:cNvSpPr txBox="1"/>
          <p:nvPr/>
        </p:nvSpPr>
        <p:spPr>
          <a:xfrm>
            <a:off x="1388233" y="4212398"/>
            <a:ext cx="3060000" cy="540000"/>
          </a:xfrm>
          <a:prstGeom prst="rect">
            <a:avLst/>
          </a:prstGeom>
          <a:noFill/>
        </p:spPr>
        <p:txBody>
          <a:bodyPr wrap="square" lIns="36000" tIns="36000" rIns="36000" bIns="36000" rtlCol="0" anchor="ctr">
            <a:noAutofit/>
          </a:bodyPr>
          <a:lstStyle/>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○○○○○機能で○○○の</a:t>
            </a:r>
            <a:endParaRPr kumimoji="1" lang="en-US" altLang="ja-JP" b="1" dirty="0">
              <a:solidFill>
                <a:schemeClr val="tx1"/>
              </a:solidFill>
              <a:latin typeface="Yu Gothic" panose="020B0400000000000000" pitchFamily="34" charset="-128"/>
              <a:ea typeface="Yu Gothic" panose="020B0400000000000000" pitchFamily="34" charset="-128"/>
            </a:endParaRPr>
          </a:p>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編集・共有が可能</a:t>
            </a:r>
          </a:p>
        </p:txBody>
      </p:sp>
      <p:sp>
        <p:nvSpPr>
          <p:cNvPr id="38" name="角丸四角形 37">
            <a:extLst>
              <a:ext uri="{FF2B5EF4-FFF2-40B4-BE49-F238E27FC236}">
                <a16:creationId xmlns:a16="http://schemas.microsoft.com/office/drawing/2014/main" id="{555D7452-F8B6-AD41-BFF4-97A9F3255F18}"/>
              </a:ext>
            </a:extLst>
          </p:cNvPr>
          <p:cNvSpPr/>
          <p:nvPr/>
        </p:nvSpPr>
        <p:spPr>
          <a:xfrm>
            <a:off x="458788" y="5070464"/>
            <a:ext cx="4140000" cy="828000"/>
          </a:xfrm>
          <a:prstGeom prst="roundRect">
            <a:avLst>
              <a:gd name="adj" fmla="val 7525"/>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b="1">
              <a:solidFill>
                <a:schemeClr val="bg1"/>
              </a:solidFill>
              <a:latin typeface="Yu Gothic" panose="020B0400000000000000" pitchFamily="34" charset="-128"/>
              <a:ea typeface="Yu Gothic" panose="020B0400000000000000" pitchFamily="34" charset="-128"/>
            </a:endParaRPr>
          </a:p>
        </p:txBody>
      </p:sp>
      <p:sp>
        <p:nvSpPr>
          <p:cNvPr id="39" name="円/楕円 38">
            <a:extLst>
              <a:ext uri="{FF2B5EF4-FFF2-40B4-BE49-F238E27FC236}">
                <a16:creationId xmlns:a16="http://schemas.microsoft.com/office/drawing/2014/main" id="{1DCBFA31-2B79-8B46-BFAE-7A64222B2D6E}"/>
              </a:ext>
            </a:extLst>
          </p:cNvPr>
          <p:cNvSpPr>
            <a:spLocks noChangeAspect="1"/>
          </p:cNvSpPr>
          <p:nvPr/>
        </p:nvSpPr>
        <p:spPr>
          <a:xfrm>
            <a:off x="656111" y="5214464"/>
            <a:ext cx="540000" cy="540000"/>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41" name="フリーフォーム 40">
            <a:extLst>
              <a:ext uri="{FF2B5EF4-FFF2-40B4-BE49-F238E27FC236}">
                <a16:creationId xmlns:a16="http://schemas.microsoft.com/office/drawing/2014/main" id="{748EBCAB-32F6-8A42-9981-50B74E645FEA}"/>
              </a:ext>
            </a:extLst>
          </p:cNvPr>
          <p:cNvSpPr>
            <a:spLocks noChangeAspect="1"/>
          </p:cNvSpPr>
          <p:nvPr/>
        </p:nvSpPr>
        <p:spPr>
          <a:xfrm>
            <a:off x="817159" y="5380357"/>
            <a:ext cx="226098" cy="180000"/>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42" name="テキスト ボックス 41">
            <a:extLst>
              <a:ext uri="{FF2B5EF4-FFF2-40B4-BE49-F238E27FC236}">
                <a16:creationId xmlns:a16="http://schemas.microsoft.com/office/drawing/2014/main" id="{84E56E62-C3D1-1540-AC3D-CE5F56B441AA}"/>
              </a:ext>
            </a:extLst>
          </p:cNvPr>
          <p:cNvSpPr txBox="1"/>
          <p:nvPr/>
        </p:nvSpPr>
        <p:spPr>
          <a:xfrm>
            <a:off x="1388233" y="5214464"/>
            <a:ext cx="3060000" cy="540000"/>
          </a:xfrm>
          <a:prstGeom prst="rect">
            <a:avLst/>
          </a:prstGeom>
          <a:noFill/>
        </p:spPr>
        <p:txBody>
          <a:bodyPr wrap="square" lIns="36000" tIns="36000" rIns="36000" bIns="36000" rtlCol="0" anchor="ctr">
            <a:noAutofit/>
          </a:bodyPr>
          <a:lstStyle/>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○○○○○機能で○○○の</a:t>
            </a:r>
            <a:endParaRPr kumimoji="1" lang="en-US" altLang="ja-JP" b="1" dirty="0">
              <a:solidFill>
                <a:schemeClr val="tx1"/>
              </a:solidFill>
              <a:latin typeface="Yu Gothic" panose="020B0400000000000000" pitchFamily="34" charset="-128"/>
              <a:ea typeface="Yu Gothic" panose="020B0400000000000000" pitchFamily="34" charset="-128"/>
            </a:endParaRPr>
          </a:p>
          <a:p>
            <a:pPr>
              <a:spcAft>
                <a:spcPts val="400"/>
              </a:spcAft>
            </a:pPr>
            <a:r>
              <a:rPr kumimoji="1" lang="ja-JP" altLang="en-US" b="1">
                <a:solidFill>
                  <a:schemeClr val="tx1"/>
                </a:solidFill>
                <a:latin typeface="Yu Gothic" panose="020B0400000000000000" pitchFamily="34" charset="-128"/>
                <a:ea typeface="Yu Gothic" panose="020B0400000000000000" pitchFamily="34" charset="-128"/>
              </a:rPr>
              <a:t>集計・管理・レポート作成が可能</a:t>
            </a:r>
          </a:p>
        </p:txBody>
      </p:sp>
    </p:spTree>
    <p:extLst>
      <p:ext uri="{BB962C8B-B14F-4D97-AF65-F5344CB8AC3E}">
        <p14:creationId xmlns:p14="http://schemas.microsoft.com/office/powerpoint/2010/main" val="16259955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en-US" altLang="ja-JP" dirty="0"/>
              <a:t>1. </a:t>
            </a:r>
            <a:r>
              <a:rPr kumimoji="1" lang="ja-JP" altLang="en-US"/>
              <a:t>アポ獲得</a:t>
            </a:r>
            <a:r>
              <a:rPr kumimoji="1" lang="en-US" altLang="ja-JP" dirty="0"/>
              <a:t> - (1)</a:t>
            </a:r>
            <a:r>
              <a:rPr kumimoji="1" lang="ja-JP" altLang="en-US"/>
              <a:t>事前準備</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49</a:t>
            </a:fld>
            <a:endParaRPr lang="ja-JP" altLang="en-US" b="1"/>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tx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9" name="テキスト プレースホルダー 4">
            <a:extLst>
              <a:ext uri="{FF2B5EF4-FFF2-40B4-BE49-F238E27FC236}">
                <a16:creationId xmlns:a16="http://schemas.microsoft.com/office/drawing/2014/main" id="{8C98EB14-2377-2E42-812D-1F67E94AD14C}"/>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1" name="テキスト プレースホルダー 4">
            <a:extLst>
              <a:ext uri="{FF2B5EF4-FFF2-40B4-BE49-F238E27FC236}">
                <a16:creationId xmlns:a16="http://schemas.microsoft.com/office/drawing/2014/main" id="{4B8051DF-5698-E745-B100-767DCB3E8D60}"/>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3" name="片側の 2 つの角を丸めた四角形 22">
            <a:extLst>
              <a:ext uri="{FF2B5EF4-FFF2-40B4-BE49-F238E27FC236}">
                <a16:creationId xmlns:a16="http://schemas.microsoft.com/office/drawing/2014/main" id="{5A375C84-8FA4-9544-9680-5E70EE44884A}"/>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24" name="片側の 2 つの角を丸めた四角形 23">
            <a:extLst>
              <a:ext uri="{FF2B5EF4-FFF2-40B4-BE49-F238E27FC236}">
                <a16:creationId xmlns:a16="http://schemas.microsoft.com/office/drawing/2014/main" id="{DF616F4A-9BE5-8142-A42A-883B43890EE3}"/>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27" name="テキスト ボックス 26">
            <a:extLst>
              <a:ext uri="{FF2B5EF4-FFF2-40B4-BE49-F238E27FC236}">
                <a16:creationId xmlns:a16="http://schemas.microsoft.com/office/drawing/2014/main" id="{FFC554CC-5660-C74E-9213-7015DBE0D771}"/>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過去の取引履歴の確認</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顧客のサービスサイトの閲覧による顧客ビジネスの概要把握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同業他社での自社事例確認</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「自分が誰で・なぜあなたに・なぜ今・何を目的に・どうすることをおすすめするか」の文脈づくり</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28" name="テキスト ボックス 27">
            <a:extLst>
              <a:ext uri="{FF2B5EF4-FFF2-40B4-BE49-F238E27FC236}">
                <a16:creationId xmlns:a16="http://schemas.microsoft.com/office/drawing/2014/main" id="{24C89533-BE31-2C4D-B648-DDF1D53839E7}"/>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氏名、企業名、部署名を検索し、同社の事例記事などから</a:t>
            </a:r>
            <a:br>
              <a:rPr lang="en-US" altLang="ja-JP" sz="1000" b="1" dirty="0">
                <a:solidFill>
                  <a:schemeClr val="tx1"/>
                </a:solidFill>
                <a:latin typeface="游ゴシック" panose="020B0400000000000000" pitchFamily="50" charset="-128"/>
                <a:ea typeface="游ゴシック" panose="020B0400000000000000" pitchFamily="50" charset="-128"/>
              </a:rPr>
            </a:br>
            <a:r>
              <a:rPr lang="ja-JP" altLang="en-US" sz="1000" b="1">
                <a:solidFill>
                  <a:schemeClr val="tx1"/>
                </a:solidFill>
                <a:latin typeface="游ゴシック" panose="020B0400000000000000" pitchFamily="50" charset="-128"/>
                <a:ea typeface="游ゴシック" panose="020B0400000000000000" pitchFamily="50" charset="-128"/>
              </a:rPr>
              <a:t>どういう経歴・方針・考え方なのかを想定</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採用ページを閲覧し、企業や業務をより深く知る</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想定される課題のリストアップ</a:t>
            </a:r>
            <a:endParaRPr lang="ja-JP" altLang="en-US"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2" name="表 4">
            <a:extLst>
              <a:ext uri="{FF2B5EF4-FFF2-40B4-BE49-F238E27FC236}">
                <a16:creationId xmlns:a16="http://schemas.microsoft.com/office/drawing/2014/main" id="{3C871459-0D95-9D45-9BA5-345BB377D145}"/>
              </a:ext>
            </a:extLst>
          </p:cNvPr>
          <p:cNvGraphicFramePr>
            <a:graphicFrameLocks noGrp="1"/>
          </p:cNvGraphicFramePr>
          <p:nvPr>
            <p:extLst>
              <p:ext uri="{D42A27DB-BD31-4B8C-83A1-F6EECF244321}">
                <p14:modId xmlns:p14="http://schemas.microsoft.com/office/powerpoint/2010/main" val="3645415144"/>
              </p:ext>
            </p:extLst>
          </p:nvPr>
        </p:nvGraphicFramePr>
        <p:xfrm>
          <a:off x="513272" y="1742500"/>
          <a:ext cx="9000000" cy="248300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223684">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事前準備のポイント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637585">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“自分が誰で・なぜあなたに・なぜ今・何を目的に連絡し・どうすることをおすすめするのか”の文脈をつくる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1100" b="1" i="0">
                          <a:solidFill>
                            <a:schemeClr val="accent1"/>
                          </a:solidFill>
                          <a:latin typeface="Yu Gothic" panose="020B0400000000000000" pitchFamily="34" charset="-128"/>
                          <a:ea typeface="Yu Gothic" panose="020B0400000000000000" pitchFamily="34" charset="-128"/>
                        </a:rPr>
                        <a:t>顧客の関心事を想定し、話題にすれば顧客が関心を持つ可能性がある自社コンテンツを検討しておく</a:t>
                      </a:r>
                      <a:endParaRPr kumimoji="1" lang="ja-JP" altLang="en-US" sz="1100" b="1" i="0">
                        <a:solidFill>
                          <a:schemeClr val="accent1"/>
                        </a:solidFill>
                        <a:latin typeface="Yu Gothic" panose="020B0400000000000000" pitchFamily="34" charset="-128"/>
                        <a:ea typeface="Yu Gothic" panose="020B0400000000000000" pitchFamily="34" charset="-128"/>
                      </a:endParaRP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1100" b="1" i="0">
                          <a:solidFill>
                            <a:schemeClr val="accent1"/>
                          </a:solidFill>
                          <a:latin typeface="Yu Gothic" panose="020B0400000000000000" pitchFamily="34" charset="-128"/>
                          <a:ea typeface="Yu Gothic" panose="020B0400000000000000" pitchFamily="34" charset="-128"/>
                        </a:rPr>
                        <a:t>顧客の基本情報を知らずに架電し、的外れな説明や発言で信用を失ってしまうことを避ける</a:t>
                      </a:r>
                      <a:endParaRPr kumimoji="1" lang="ja-JP" altLang="en-US" sz="1100" b="1" i="0">
                        <a:solidFill>
                          <a:schemeClr val="accent1"/>
                        </a:solidFill>
                        <a:latin typeface="Yu Gothic" panose="020B0400000000000000" pitchFamily="34" charset="-128"/>
                        <a:ea typeface="Yu Gothic" panose="020B0400000000000000" pitchFamily="34" charset="-128"/>
                      </a:endParaRP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1050316">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例）「●●のセミナー担当の●●と申します。以前●●のセミナーにご参加いただいた方に、●●をまとめた報告書をご案内しております。</a:t>
                      </a:r>
                      <a:r>
                        <a:rPr lang="en-US" altLang="ja-JP" sz="900" b="0" i="0" dirty="0">
                          <a:solidFill>
                            <a:schemeClr val="accent1"/>
                          </a:solidFill>
                          <a:latin typeface="Yu Gothic" panose="020B0400000000000000" pitchFamily="34" charset="-128"/>
                          <a:ea typeface="Yu Gothic" panose="020B0400000000000000" pitchFamily="34" charset="-128"/>
                        </a:rPr>
                        <a:t>100</a:t>
                      </a:r>
                      <a:r>
                        <a:rPr lang="ja-JP" altLang="en-US" sz="900" b="0" i="0">
                          <a:solidFill>
                            <a:schemeClr val="accent1"/>
                          </a:solidFill>
                          <a:latin typeface="Yu Gothic" panose="020B0400000000000000" pitchFamily="34" charset="-128"/>
                          <a:ea typeface="Yu Gothic" panose="020B0400000000000000" pitchFamily="34" charset="-128"/>
                        </a:rPr>
                        <a:t>社以上の対応方針アンケートをまとめた内容で、●●様の参考としていただける内容です。よろしければ</a:t>
                      </a:r>
                      <a:r>
                        <a:rPr lang="en-US" altLang="ja-JP" sz="900" b="0" i="0" dirty="0">
                          <a:solidFill>
                            <a:schemeClr val="accent1"/>
                          </a:solidFill>
                          <a:latin typeface="Yu Gothic" panose="020B0400000000000000" pitchFamily="34" charset="-128"/>
                          <a:ea typeface="Yu Gothic" panose="020B0400000000000000" pitchFamily="34" charset="-128"/>
                        </a:rPr>
                        <a:t>30</a:t>
                      </a:r>
                      <a:r>
                        <a:rPr lang="ja-JP" altLang="en-US" sz="900" b="0" i="0">
                          <a:solidFill>
                            <a:schemeClr val="accent1"/>
                          </a:solidFill>
                          <a:latin typeface="Yu Gothic" panose="020B0400000000000000" pitchFamily="34" charset="-128"/>
                          <a:ea typeface="Yu Gothic" panose="020B0400000000000000" pitchFamily="34" charset="-128"/>
                        </a:rPr>
                        <a:t>分ほど情報提供のお時間をいただけないでしょうか」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例）金融系企業への架電時に、●●銀行の事例記事、金融業界向けセミナーの日程をすぐに案内できるようにしておく</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例）顧客が販売している製品、顧客の顧客について理解しておらず、会話がかみ合わなかった</a:t>
                      </a:r>
                      <a:endParaRPr kumimoji="1" lang="ja-JP" altLang="en-US" sz="900" b="0" i="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39832815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en-US" altLang="ja-JP" dirty="0"/>
              <a:t>1. </a:t>
            </a:r>
            <a:r>
              <a:rPr kumimoji="1" lang="ja-JP" altLang="en-US"/>
              <a:t>アポ獲得</a:t>
            </a:r>
            <a:r>
              <a:rPr kumimoji="1" lang="en-US" altLang="ja-JP" dirty="0"/>
              <a:t> - (2)</a:t>
            </a:r>
            <a:r>
              <a:rPr kumimoji="1" lang="ja-JP" altLang="en-US"/>
              <a:t>アポ打診</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50</a:t>
            </a:fld>
            <a:endParaRPr lang="ja-JP" altLang="en-US" b="1"/>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2" name="テキスト プレースホルダー 4">
            <a:extLst>
              <a:ext uri="{FF2B5EF4-FFF2-40B4-BE49-F238E27FC236}">
                <a16:creationId xmlns:a16="http://schemas.microsoft.com/office/drawing/2014/main" id="{CCABC8F3-ED70-0B43-8DBD-020842944480}"/>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5" name="テキスト プレースホルダー 4">
            <a:extLst>
              <a:ext uri="{FF2B5EF4-FFF2-40B4-BE49-F238E27FC236}">
                <a16:creationId xmlns:a16="http://schemas.microsoft.com/office/drawing/2014/main" id="{4150C247-8F9F-1048-B4B9-DE64DA3BDC7D}"/>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B39A5CB7-86FF-8C49-B039-92DC9F157B42}"/>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B31C1D25-DEBD-504A-A9C0-CAD0986F2611}"/>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B5E7281A-F76F-7F46-8834-0017CF368C5B}"/>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B99FCAAE-7EEF-934D-8225-7FEEAC1509F7}"/>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5FC7CA6E-08B0-3B40-AB44-A9537DD8A440}"/>
              </a:ext>
            </a:extLst>
          </p:cNvPr>
          <p:cNvGraphicFramePr>
            <a:graphicFrameLocks noGrp="1"/>
          </p:cNvGraphicFramePr>
          <p:nvPr>
            <p:extLst>
              <p:ext uri="{D42A27DB-BD31-4B8C-83A1-F6EECF244321}">
                <p14:modId xmlns:p14="http://schemas.microsoft.com/office/powerpoint/2010/main" val="417394759"/>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アポ打診のポイント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34277670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ja-JP" altLang="en-US"/>
              <a:t>２</a:t>
            </a:r>
            <a:r>
              <a:rPr kumimoji="1" lang="en-US" altLang="ja-JP" dirty="0"/>
              <a:t>. </a:t>
            </a:r>
            <a:r>
              <a:rPr kumimoji="1" lang="ja-JP" altLang="en-US"/>
              <a:t>初回商談</a:t>
            </a:r>
            <a:r>
              <a:rPr kumimoji="1" lang="en-US" altLang="ja-JP" dirty="0"/>
              <a:t> - (1)</a:t>
            </a:r>
            <a:r>
              <a:rPr kumimoji="1" lang="ja-JP" altLang="en-US"/>
              <a:t>事前準備</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51</a:t>
            </a:fld>
            <a:endParaRPr lang="ja-JP" altLang="en-US" b="1"/>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34" name="テキスト プレースホルダー 4">
            <a:extLst>
              <a:ext uri="{FF2B5EF4-FFF2-40B4-BE49-F238E27FC236}">
                <a16:creationId xmlns:a16="http://schemas.microsoft.com/office/drawing/2014/main" id="{95364D03-316B-0A49-BB16-28FC28016E5E}"/>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35" name="テキスト プレースホルダー 4">
            <a:extLst>
              <a:ext uri="{FF2B5EF4-FFF2-40B4-BE49-F238E27FC236}">
                <a16:creationId xmlns:a16="http://schemas.microsoft.com/office/drawing/2014/main" id="{F3E3C91A-1860-C54B-8580-6DE0DE338EE2}"/>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36" name="片側の 2 つの角を丸めた四角形 35">
            <a:extLst>
              <a:ext uri="{FF2B5EF4-FFF2-40B4-BE49-F238E27FC236}">
                <a16:creationId xmlns:a16="http://schemas.microsoft.com/office/drawing/2014/main" id="{BC812B49-0F5E-BA48-BD5F-FDBFAFDDEE30}"/>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7" name="片側の 2 つの角を丸めた四角形 36">
            <a:extLst>
              <a:ext uri="{FF2B5EF4-FFF2-40B4-BE49-F238E27FC236}">
                <a16:creationId xmlns:a16="http://schemas.microsoft.com/office/drawing/2014/main" id="{D27C4D07-6F63-8F47-86AE-446C2B400339}"/>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8" name="テキスト ボックス 37">
            <a:extLst>
              <a:ext uri="{FF2B5EF4-FFF2-40B4-BE49-F238E27FC236}">
                <a16:creationId xmlns:a16="http://schemas.microsoft.com/office/drawing/2014/main" id="{4816E541-F340-734D-A019-EBB66FB936B4}"/>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9" name="テキスト ボックス 38">
            <a:extLst>
              <a:ext uri="{FF2B5EF4-FFF2-40B4-BE49-F238E27FC236}">
                <a16:creationId xmlns:a16="http://schemas.microsoft.com/office/drawing/2014/main" id="{26CB2FE5-4505-654C-BF7F-ECFF68D9576F}"/>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40" name="表 4">
            <a:extLst>
              <a:ext uri="{FF2B5EF4-FFF2-40B4-BE49-F238E27FC236}">
                <a16:creationId xmlns:a16="http://schemas.microsoft.com/office/drawing/2014/main" id="{AE6BF3DE-9882-2745-AB61-2A37CD2FB708}"/>
              </a:ext>
            </a:extLst>
          </p:cNvPr>
          <p:cNvGraphicFramePr>
            <a:graphicFrameLocks noGrp="1"/>
          </p:cNvGraphicFramePr>
          <p:nvPr>
            <p:extLst>
              <p:ext uri="{D42A27DB-BD31-4B8C-83A1-F6EECF244321}">
                <p14:modId xmlns:p14="http://schemas.microsoft.com/office/powerpoint/2010/main" val="1989865065"/>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事前準備のポイント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1622730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ja-JP" altLang="en-US"/>
              <a:t>２</a:t>
            </a:r>
            <a:r>
              <a:rPr kumimoji="1" lang="en-US" altLang="ja-JP" dirty="0"/>
              <a:t>. </a:t>
            </a:r>
            <a:r>
              <a:rPr kumimoji="1" lang="ja-JP" altLang="en-US"/>
              <a:t>初回商談</a:t>
            </a:r>
            <a:r>
              <a:rPr kumimoji="1" lang="en-US" altLang="ja-JP" dirty="0"/>
              <a:t> - (2)</a:t>
            </a:r>
            <a:r>
              <a:rPr kumimoji="1" lang="ja-JP" altLang="en-US"/>
              <a:t>商談前</a:t>
            </a:r>
            <a:r>
              <a:rPr kumimoji="1" lang="en-US" altLang="ja-JP" dirty="0"/>
              <a:t>〜</a:t>
            </a:r>
            <a:r>
              <a:rPr kumimoji="1" lang="ja-JP" altLang="en-US"/>
              <a:t>商談中</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52</a:t>
            </a:fld>
            <a:endParaRPr lang="ja-JP" altLang="en-US" b="1"/>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8" name="テキスト プレースホルダー 4">
            <a:extLst>
              <a:ext uri="{FF2B5EF4-FFF2-40B4-BE49-F238E27FC236}">
                <a16:creationId xmlns:a16="http://schemas.microsoft.com/office/drawing/2014/main" id="{689C7EEB-D75B-8348-9DCF-3617C5B05787}"/>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9" name="テキスト プレースホルダー 4">
            <a:extLst>
              <a:ext uri="{FF2B5EF4-FFF2-40B4-BE49-F238E27FC236}">
                <a16:creationId xmlns:a16="http://schemas.microsoft.com/office/drawing/2014/main" id="{F8162B4F-06F9-4642-B086-8689C712E85B}"/>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30" name="片側の 2 つの角を丸めた四角形 29">
            <a:extLst>
              <a:ext uri="{FF2B5EF4-FFF2-40B4-BE49-F238E27FC236}">
                <a16:creationId xmlns:a16="http://schemas.microsoft.com/office/drawing/2014/main" id="{E42FCF75-A7DB-3749-99F2-B6EDEC419B2B}"/>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1" name="片側の 2 つの角を丸めた四角形 30">
            <a:extLst>
              <a:ext uri="{FF2B5EF4-FFF2-40B4-BE49-F238E27FC236}">
                <a16:creationId xmlns:a16="http://schemas.microsoft.com/office/drawing/2014/main" id="{787D6137-495C-6E47-8384-A071814873F0}"/>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2" name="テキスト ボックス 31">
            <a:extLst>
              <a:ext uri="{FF2B5EF4-FFF2-40B4-BE49-F238E27FC236}">
                <a16:creationId xmlns:a16="http://schemas.microsoft.com/office/drawing/2014/main" id="{E2456367-B4BC-A34B-A137-F7502AFE36CC}"/>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3" name="テキスト ボックス 32">
            <a:extLst>
              <a:ext uri="{FF2B5EF4-FFF2-40B4-BE49-F238E27FC236}">
                <a16:creationId xmlns:a16="http://schemas.microsoft.com/office/drawing/2014/main" id="{22907F87-127C-DB49-8021-3BF541CC04AC}"/>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4" name="表 4">
            <a:extLst>
              <a:ext uri="{FF2B5EF4-FFF2-40B4-BE49-F238E27FC236}">
                <a16:creationId xmlns:a16="http://schemas.microsoft.com/office/drawing/2014/main" id="{2218D63B-2D34-0C4A-86F2-C6974A7DD726}"/>
              </a:ext>
            </a:extLst>
          </p:cNvPr>
          <p:cNvGraphicFramePr>
            <a:graphicFrameLocks noGrp="1"/>
          </p:cNvGraphicFramePr>
          <p:nvPr>
            <p:extLst>
              <p:ext uri="{D42A27DB-BD31-4B8C-83A1-F6EECF244321}">
                <p14:modId xmlns:p14="http://schemas.microsoft.com/office/powerpoint/2010/main" val="1037298755"/>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商談前</a:t>
                      </a:r>
                      <a:r>
                        <a:rPr kumimoji="1" lang="en-US" altLang="ja-JP" sz="1400" b="1" i="0" dirty="0">
                          <a:solidFill>
                            <a:schemeClr val="accent1"/>
                          </a:solidFill>
                          <a:latin typeface="Yu Gothic" panose="020B0400000000000000" pitchFamily="34" charset="-128"/>
                          <a:ea typeface="Yu Gothic" panose="020B0400000000000000" pitchFamily="34" charset="-128"/>
                        </a:rPr>
                        <a:t>〜</a:t>
                      </a:r>
                      <a:r>
                        <a:rPr kumimoji="1" lang="ja-JP" altLang="en-US" sz="1400" b="1" i="0">
                          <a:solidFill>
                            <a:schemeClr val="accent1"/>
                          </a:solidFill>
                          <a:latin typeface="Yu Gothic" panose="020B0400000000000000" pitchFamily="34" charset="-128"/>
                          <a:ea typeface="Yu Gothic" panose="020B0400000000000000" pitchFamily="34" charset="-128"/>
                        </a:rPr>
                        <a:t>商談中のポイント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21504038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ja-JP" altLang="en-US"/>
              <a:t>２</a:t>
            </a:r>
            <a:r>
              <a:rPr kumimoji="1" lang="en-US" altLang="ja-JP" dirty="0"/>
              <a:t>. </a:t>
            </a:r>
            <a:r>
              <a:rPr kumimoji="1" lang="ja-JP" altLang="en-US"/>
              <a:t>初回商談</a:t>
            </a:r>
            <a:r>
              <a:rPr kumimoji="1" lang="en-US" altLang="ja-JP" dirty="0"/>
              <a:t> - (3)</a:t>
            </a:r>
            <a:r>
              <a:rPr kumimoji="1" lang="ja-JP" altLang="en-US"/>
              <a:t>商談後フォロー</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53</a:t>
            </a:fld>
            <a:endParaRPr lang="ja-JP" altLang="en-US" b="1"/>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5" name="テキスト プレースホルダー 4">
            <a:extLst>
              <a:ext uri="{FF2B5EF4-FFF2-40B4-BE49-F238E27FC236}">
                <a16:creationId xmlns:a16="http://schemas.microsoft.com/office/drawing/2014/main" id="{BBFE3818-D93F-1144-A595-8D4E59555756}"/>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7" name="テキスト プレースホルダー 4">
            <a:extLst>
              <a:ext uri="{FF2B5EF4-FFF2-40B4-BE49-F238E27FC236}">
                <a16:creationId xmlns:a16="http://schemas.microsoft.com/office/drawing/2014/main" id="{A49006F0-9337-0245-B1B4-4BFF18743F76}"/>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8" name="片側の 2 つの角を丸めた四角形 27">
            <a:extLst>
              <a:ext uri="{FF2B5EF4-FFF2-40B4-BE49-F238E27FC236}">
                <a16:creationId xmlns:a16="http://schemas.microsoft.com/office/drawing/2014/main" id="{19B29776-40A4-7346-ABB3-00CB8FC41969}"/>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29" name="片側の 2 つの角を丸めた四角形 28">
            <a:extLst>
              <a:ext uri="{FF2B5EF4-FFF2-40B4-BE49-F238E27FC236}">
                <a16:creationId xmlns:a16="http://schemas.microsoft.com/office/drawing/2014/main" id="{AE7941E2-4909-0F44-8A6C-F81BA98B904B}"/>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0" name="テキスト ボックス 29">
            <a:extLst>
              <a:ext uri="{FF2B5EF4-FFF2-40B4-BE49-F238E27FC236}">
                <a16:creationId xmlns:a16="http://schemas.microsoft.com/office/drawing/2014/main" id="{D2D447A0-A6D2-4C4D-ABB3-CA109E101C89}"/>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3" name="テキスト ボックス 32">
            <a:extLst>
              <a:ext uri="{FF2B5EF4-FFF2-40B4-BE49-F238E27FC236}">
                <a16:creationId xmlns:a16="http://schemas.microsoft.com/office/drawing/2014/main" id="{2A00D690-098E-A64A-A224-44D388A63A7C}"/>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4" name="表 4">
            <a:extLst>
              <a:ext uri="{FF2B5EF4-FFF2-40B4-BE49-F238E27FC236}">
                <a16:creationId xmlns:a16="http://schemas.microsoft.com/office/drawing/2014/main" id="{72CBC784-EE3E-C044-B508-D3BCF424B2D5}"/>
              </a:ext>
            </a:extLst>
          </p:cNvPr>
          <p:cNvGraphicFramePr>
            <a:graphicFrameLocks noGrp="1"/>
          </p:cNvGraphicFramePr>
          <p:nvPr>
            <p:extLst>
              <p:ext uri="{D42A27DB-BD31-4B8C-83A1-F6EECF244321}">
                <p14:modId xmlns:p14="http://schemas.microsoft.com/office/powerpoint/2010/main" val="327825177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商談後フォローのポイント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20960814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p:txBody>
          <a:bodyPr/>
          <a:lstStyle/>
          <a:p>
            <a:r>
              <a:rPr kumimoji="1" lang="ja-JP" altLang="en-US"/>
              <a:t>初回商談の流れ</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p:txBody>
          <a:bodyPr/>
          <a:lstStyle/>
          <a:p>
            <a:fld id="{00000000-1234-1234-1234-123412341234}" type="slidenum">
              <a:rPr lang="en-US" altLang="ja-JP" smtClean="0"/>
              <a:pPr/>
              <a:t>54</a:t>
            </a:fld>
            <a:endParaRPr lang="ja-JP" altLang="en-US" b="1"/>
          </a:p>
        </p:txBody>
      </p:sp>
      <p:graphicFrame>
        <p:nvGraphicFramePr>
          <p:cNvPr id="22" name="Google Shape;321;p126">
            <a:extLst>
              <a:ext uri="{FF2B5EF4-FFF2-40B4-BE49-F238E27FC236}">
                <a16:creationId xmlns:a16="http://schemas.microsoft.com/office/drawing/2014/main" id="{4ECABC70-5394-ED49-975E-649BC5809591}"/>
              </a:ext>
            </a:extLst>
          </p:cNvPr>
          <p:cNvGraphicFramePr/>
          <p:nvPr>
            <p:extLst>
              <p:ext uri="{D42A27DB-BD31-4B8C-83A1-F6EECF244321}">
                <p14:modId xmlns:p14="http://schemas.microsoft.com/office/powerpoint/2010/main" val="3172363960"/>
              </p:ext>
            </p:extLst>
          </p:nvPr>
        </p:nvGraphicFramePr>
        <p:xfrm>
          <a:off x="459560" y="1057836"/>
          <a:ext cx="9000000" cy="5136778"/>
        </p:xfrm>
        <a:graphic>
          <a:graphicData uri="http://schemas.openxmlformats.org/drawingml/2006/table">
            <a:tbl>
              <a:tblPr>
                <a:tableStyleId>{10EEBCD8-6422-4BFB-AE83-410F8BD1FC84}</a:tableStyleId>
              </a:tblPr>
              <a:tblGrid>
                <a:gridCol w="432814">
                  <a:extLst>
                    <a:ext uri="{9D8B030D-6E8A-4147-A177-3AD203B41FA5}">
                      <a16:colId xmlns:a16="http://schemas.microsoft.com/office/drawing/2014/main" val="20000"/>
                    </a:ext>
                  </a:extLst>
                </a:gridCol>
                <a:gridCol w="2054026">
                  <a:extLst>
                    <a:ext uri="{9D8B030D-6E8A-4147-A177-3AD203B41FA5}">
                      <a16:colId xmlns:a16="http://schemas.microsoft.com/office/drawing/2014/main" val="20001"/>
                    </a:ext>
                  </a:extLst>
                </a:gridCol>
                <a:gridCol w="5552141">
                  <a:extLst>
                    <a:ext uri="{9D8B030D-6E8A-4147-A177-3AD203B41FA5}">
                      <a16:colId xmlns:a16="http://schemas.microsoft.com/office/drawing/2014/main" val="20002"/>
                    </a:ext>
                  </a:extLst>
                </a:gridCol>
                <a:gridCol w="961019">
                  <a:extLst>
                    <a:ext uri="{9D8B030D-6E8A-4147-A177-3AD203B41FA5}">
                      <a16:colId xmlns:a16="http://schemas.microsoft.com/office/drawing/2014/main" val="20003"/>
                    </a:ext>
                  </a:extLst>
                </a:gridCol>
              </a:tblGrid>
              <a:tr h="381708">
                <a:tc>
                  <a:txBody>
                    <a:bodyPr/>
                    <a:lstStyle/>
                    <a:p>
                      <a:pPr marL="0" marR="0" lvl="0" indent="0" algn="l" rtl="0">
                        <a:lnSpc>
                          <a:spcPct val="100000"/>
                        </a:lnSpc>
                        <a:spcBef>
                          <a:spcPts val="0"/>
                        </a:spcBef>
                        <a:spcAft>
                          <a:spcPts val="0"/>
                        </a:spcAft>
                        <a:buNone/>
                      </a:pPr>
                      <a:endParaRPr sz="1300" b="1" i="0" dirty="0">
                        <a:latin typeface="Yu Gothic" panose="020B0400000000000000" pitchFamily="34" charset="-128"/>
                        <a:ea typeface="Yu Gothic" panose="020B0400000000000000" pitchFamily="34" charset="-128"/>
                      </a:endParaRPr>
                    </a:p>
                  </a:txBody>
                  <a:tcPr marL="72000" marR="72000" marT="72000" marB="72000" anchor="ctr">
                    <a:lnL w="12700" cmpd="sng">
                      <a:noFill/>
                      <a:prstDash val="solid"/>
                    </a:lnL>
                    <a:lnR w="12700" cmpd="sng">
                      <a:noFill/>
                      <a:prstDash val="soli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None/>
                      </a:pPr>
                      <a:endParaRPr sz="1300" b="1" i="0" dirty="0">
                        <a:latin typeface="Yu Gothic" panose="020B0400000000000000" pitchFamily="34" charset="-128"/>
                        <a:ea typeface="Yu Gothic" panose="020B0400000000000000" pitchFamily="34" charset="-128"/>
                      </a:endParaRPr>
                    </a:p>
                  </a:txBody>
                  <a:tcPr marL="72000" marR="72000" marT="72000" marB="72000" anchor="ct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endParaRPr sz="1300" b="1" i="0" dirty="0">
                        <a:latin typeface="Yu Gothic" panose="020B0400000000000000" pitchFamily="34" charset="-128"/>
                        <a:ea typeface="Yu Gothic" panose="020B0400000000000000" pitchFamily="34" charset="-128"/>
                      </a:endParaRPr>
                    </a:p>
                  </a:txBody>
                  <a:tcPr marL="72000" marR="72000" marT="72000" marB="72000" anchor="ct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ja-JP" sz="1050" b="1" i="0" u="none" strike="noStrike" cap="none">
                          <a:solidFill>
                            <a:schemeClr val="lt1"/>
                          </a:solidFill>
                          <a:latin typeface="Yu Gothic" panose="020B0400000000000000" pitchFamily="34" charset="-128"/>
                          <a:ea typeface="Yu Gothic" panose="020B0400000000000000" pitchFamily="34" charset="-128"/>
                          <a:sym typeface="MS PGothic"/>
                        </a:rPr>
                        <a:t>時間</a:t>
                      </a:r>
                      <a:r>
                        <a:rPr lang="ja-JP" altLang="en-US" sz="1050" b="1" i="0" u="none" strike="noStrike" cap="none">
                          <a:solidFill>
                            <a:schemeClr val="lt1"/>
                          </a:solidFill>
                          <a:latin typeface="Yu Gothic" panose="020B0400000000000000" pitchFamily="34" charset="-128"/>
                          <a:ea typeface="Yu Gothic" panose="020B0400000000000000" pitchFamily="34" charset="-128"/>
                          <a:sym typeface="MS PGothic"/>
                        </a:rPr>
                        <a:t>の</a:t>
                      </a:r>
                      <a:r>
                        <a:rPr lang="ja-JP" sz="1050" b="1" i="0" u="none" strike="noStrike" cap="none">
                          <a:solidFill>
                            <a:schemeClr val="lt1"/>
                          </a:solidFill>
                          <a:latin typeface="Yu Gothic" panose="020B0400000000000000" pitchFamily="34" charset="-128"/>
                          <a:ea typeface="Yu Gothic" panose="020B0400000000000000" pitchFamily="34" charset="-128"/>
                          <a:sym typeface="MS PGothic"/>
                        </a:rPr>
                        <a:t>目安</a:t>
                      </a:r>
                      <a:endParaRPr sz="1100" b="1" i="0" dirty="0">
                        <a:latin typeface="Yu Gothic" panose="020B0400000000000000" pitchFamily="34" charset="-128"/>
                        <a:ea typeface="Yu Gothic" panose="020B0400000000000000" pitchFamily="34" charset="-128"/>
                      </a:endParaRPr>
                    </a:p>
                  </a:txBody>
                  <a:tcPr marL="72000" marR="72000" marT="72000" marB="72000" anchor="ctr">
                    <a:lnL w="12700" cmpd="sng">
                      <a:noFill/>
                      <a:prstDash val="solid"/>
                    </a:lnL>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555904">
                <a:tc>
                  <a:txBody>
                    <a:bodyPr/>
                    <a:lstStyle/>
                    <a:p>
                      <a:pPr marL="0" marR="0" lvl="0" indent="0" algn="ctr"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1</a:t>
                      </a:r>
                      <a:r>
                        <a:rPr lang="en-US" altLang="ja-JP" sz="1200" b="1" i="0" u="none" strike="noStrike" cap="none" dirty="0">
                          <a:solidFill>
                            <a:schemeClr val="dk1"/>
                          </a:solidFill>
                          <a:latin typeface="Yu Gothic" panose="020B0400000000000000" pitchFamily="34" charset="-128"/>
                          <a:ea typeface="Yu Gothic" panose="020B0400000000000000" pitchFamily="34" charset="-128"/>
                        </a:rPr>
                        <a:t>.</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挨拶・自己紹介</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身だしなみ、丁寧な挨拶、簡単な経歴紹介で信用を</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得る</a:t>
                      </a: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panose="020B0604020202020204" pitchFamily="34" charset="0"/>
                        <a:buNone/>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また</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、顧客側の出席者と役割を把握する</a:t>
                      </a:r>
                      <a:endParaRPr sz="1050" b="0"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3</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555904">
                <a:tc>
                  <a:txBody>
                    <a:bodyPr/>
                    <a:lstStyle/>
                    <a:p>
                      <a:pPr marL="0" marR="0" lvl="0" indent="0" algn="ctr"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2</a:t>
                      </a:r>
                      <a:r>
                        <a:rPr lang="en-US" altLang="ja-JP" sz="1200" b="1" i="0" u="none" strike="noStrike" cap="none" dirty="0">
                          <a:solidFill>
                            <a:schemeClr val="dk1"/>
                          </a:solidFill>
                          <a:latin typeface="Yu Gothic" panose="020B0400000000000000" pitchFamily="34" charset="-128"/>
                          <a:ea typeface="Yu Gothic" panose="020B0400000000000000" pitchFamily="34" charset="-128"/>
                        </a:rPr>
                        <a:t>.</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商談目的の認識あわせ</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商談目的を伝達し、顧客の認識と相違がないか確認する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2分</a:t>
                      </a:r>
                      <a:endParaRPr sz="1200" b="1"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555904">
                <a:tc>
                  <a:txBody>
                    <a:bodyPr/>
                    <a:lstStyle/>
                    <a:p>
                      <a:pPr marL="0" marR="0" lvl="0" indent="0" algn="ctr"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3</a:t>
                      </a:r>
                      <a:r>
                        <a:rPr lang="en-US" altLang="ja-JP" sz="1200" b="1" i="0" u="none" strike="noStrike" cap="none" dirty="0">
                          <a:solidFill>
                            <a:schemeClr val="dk1"/>
                          </a:solidFill>
                          <a:latin typeface="Yu Gothic" panose="020B0400000000000000" pitchFamily="34" charset="-128"/>
                          <a:ea typeface="Yu Gothic" panose="020B0400000000000000" pitchFamily="34" charset="-128"/>
                        </a:rPr>
                        <a:t>.</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プレヒアリング</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はじめに顧客のおおよその関心について把握</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し、</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顧客</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の関心に</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沿った商談を行えるようにする</a:t>
                      </a:r>
                      <a:endParaRPr sz="1050" b="0"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10</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555904">
                <a:tc>
                  <a:txBody>
                    <a:bodyPr/>
                    <a:lstStyle/>
                    <a:p>
                      <a:pPr marL="0" marR="0" lvl="0" indent="0" algn="ctr"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4</a:t>
                      </a:r>
                      <a:r>
                        <a:rPr lang="en-US" altLang="ja-JP" sz="1200" b="1" i="0" u="none" strike="noStrike" cap="none" dirty="0">
                          <a:solidFill>
                            <a:schemeClr val="dk1"/>
                          </a:solidFill>
                          <a:latin typeface="Yu Gothic" panose="020B0400000000000000" pitchFamily="34" charset="-128"/>
                          <a:ea typeface="Yu Gothic" panose="020B0400000000000000" pitchFamily="34" charset="-128"/>
                        </a:rPr>
                        <a:t>.</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altLang="en-US" sz="1200" b="1" i="0" u="none" strike="noStrike" cap="none" dirty="0">
                          <a:solidFill>
                            <a:schemeClr val="dk1"/>
                          </a:solidFill>
                          <a:latin typeface="Yu Gothic" panose="020B0400000000000000" pitchFamily="34" charset="-128"/>
                          <a:ea typeface="Yu Gothic" panose="020B0400000000000000" pitchFamily="34" charset="-128"/>
                        </a:rPr>
                        <a:t>企業</a:t>
                      </a:r>
                      <a:r>
                        <a:rPr lang="ja-JP" sz="1200" b="1" i="0" u="none" strike="noStrike" cap="none" dirty="0">
                          <a:solidFill>
                            <a:schemeClr val="dk1"/>
                          </a:solidFill>
                          <a:latin typeface="Yu Gothic" panose="020B0400000000000000" pitchFamily="34" charset="-128"/>
                          <a:ea typeface="Yu Gothic" panose="020B0400000000000000" pitchFamily="34" charset="-128"/>
                        </a:rPr>
                        <a:t>・サービス説明</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企業規模・実績で最低限の信用を獲得</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する。</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また</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、顧客の関心に関連するポイントを中心に概要を説明し、関心を高める</a:t>
                      </a:r>
                      <a:endParaRPr sz="1050" b="0"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10</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555904">
                <a:tc>
                  <a:txBody>
                    <a:bodyPr/>
                    <a:lstStyle/>
                    <a:p>
                      <a:pPr marL="0" marR="0" lvl="0" indent="0" algn="ctr" rtl="0">
                        <a:lnSpc>
                          <a:spcPct val="100000"/>
                        </a:lnSpc>
                        <a:spcBef>
                          <a:spcPts val="0"/>
                        </a:spcBef>
                        <a:spcAft>
                          <a:spcPts val="0"/>
                        </a:spcAft>
                        <a:buNone/>
                      </a:pPr>
                      <a:r>
                        <a:rPr lang="en-US" sz="1200" b="1" i="0" u="none" strike="noStrike" cap="none" dirty="0">
                          <a:solidFill>
                            <a:schemeClr val="dk1"/>
                          </a:solidFill>
                          <a:latin typeface="Yu Gothic" panose="020B0400000000000000" pitchFamily="34" charset="-128"/>
                          <a:ea typeface="Yu Gothic" panose="020B0400000000000000" pitchFamily="34" charset="-128"/>
                        </a:rPr>
                        <a:t>5.</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感想の確認、質疑応答</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説明への反応を確認する、顧客の疑問や不安を解消する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10</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200" b="1"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83286381"/>
                  </a:ext>
                </a:extLst>
              </a:tr>
              <a:tr h="555904">
                <a:tc>
                  <a:txBody>
                    <a:bodyPr/>
                    <a:lstStyle/>
                    <a:p>
                      <a:pPr marL="0" marR="0" lvl="0" indent="0" algn="ctr" rtl="0">
                        <a:lnSpc>
                          <a:spcPct val="100000"/>
                        </a:lnSpc>
                        <a:spcBef>
                          <a:spcPts val="0"/>
                        </a:spcBef>
                        <a:spcAft>
                          <a:spcPts val="0"/>
                        </a:spcAft>
                        <a:buNone/>
                      </a:pPr>
                      <a:r>
                        <a:rPr lang="en-US" sz="1200" b="1" i="0" u="none" strike="noStrike" cap="none" dirty="0">
                          <a:solidFill>
                            <a:schemeClr val="dk1"/>
                          </a:solidFill>
                          <a:latin typeface="Yu Gothic" panose="020B0400000000000000" pitchFamily="34" charset="-128"/>
                          <a:ea typeface="Yu Gothic" panose="020B0400000000000000" pitchFamily="34" charset="-128"/>
                        </a:rPr>
                        <a:t>6.</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本ヒアリング</a:t>
                      </a:r>
                      <a:r>
                        <a:rPr lang="ja-JP" altLang="en-US" sz="1200" b="1" i="0" u="none" strike="noStrike" cap="none">
                          <a:solidFill>
                            <a:schemeClr val="dk1"/>
                          </a:solidFill>
                          <a:latin typeface="Yu Gothic" panose="020B0400000000000000" pitchFamily="34" charset="-128"/>
                          <a:ea typeface="Yu Gothic" panose="020B0400000000000000" pitchFamily="34" charset="-128"/>
                        </a:rPr>
                        <a:t>、</a:t>
                      </a:r>
                      <a:endParaRPr lang="en-US" altLang="ja-JP" sz="1200" b="1" i="0" u="none" strike="noStrike" cap="none" dirty="0">
                        <a:solidFill>
                          <a:schemeClr val="dk1"/>
                        </a:solidFill>
                        <a:latin typeface="Yu Gothic" panose="020B0400000000000000" pitchFamily="34" charset="-128"/>
                        <a:ea typeface="Yu Gothic" panose="020B0400000000000000" pitchFamily="34" charset="-128"/>
                      </a:endParaRPr>
                    </a:p>
                    <a:p>
                      <a:pPr marL="0" marR="0" lvl="0" indent="0" algn="l" rtl="0">
                        <a:lnSpc>
                          <a:spcPct val="100000"/>
                        </a:lnSpc>
                        <a:spcBef>
                          <a:spcPts val="0"/>
                        </a:spcBef>
                        <a:spcAft>
                          <a:spcPts val="0"/>
                        </a:spcAft>
                        <a:buNone/>
                      </a:pPr>
                      <a:r>
                        <a:rPr lang="ja-JP" sz="1200" b="1" i="0" u="none" strike="noStrike" cap="none">
                          <a:solidFill>
                            <a:schemeClr val="dk1"/>
                          </a:solidFill>
                          <a:latin typeface="Yu Gothic" panose="020B0400000000000000" pitchFamily="34" charset="-128"/>
                          <a:ea typeface="Yu Gothic" panose="020B0400000000000000" pitchFamily="34" charset="-128"/>
                        </a:rPr>
                        <a:t>課題</a:t>
                      </a:r>
                      <a:r>
                        <a:rPr lang="ja-JP" sz="1200" b="1" i="0" u="none" strike="noStrike" cap="none" dirty="0">
                          <a:solidFill>
                            <a:schemeClr val="dk1"/>
                          </a:solidFill>
                          <a:latin typeface="Yu Gothic" panose="020B0400000000000000" pitchFamily="34" charset="-128"/>
                          <a:ea typeface="Yu Gothic" panose="020B0400000000000000" pitchFamily="34" charset="-128"/>
                        </a:rPr>
                        <a:t>の深掘り</a:t>
                      </a:r>
                      <a:r>
                        <a:rPr lang="ja-JP" altLang="en-US" sz="1200" b="1" i="0" u="none" strike="noStrike" cap="none" dirty="0">
                          <a:solidFill>
                            <a:schemeClr val="dk1"/>
                          </a:solidFill>
                          <a:latin typeface="Yu Gothic" panose="020B0400000000000000" pitchFamily="34" charset="-128"/>
                          <a:ea typeface="Yu Gothic" panose="020B0400000000000000" pitchFamily="34" charset="-128"/>
                        </a:rPr>
                        <a:t>と</a:t>
                      </a:r>
                      <a:r>
                        <a:rPr lang="ja-JP" sz="1200" b="1" i="0" u="none" strike="noStrike" cap="none" dirty="0">
                          <a:solidFill>
                            <a:schemeClr val="dk1"/>
                          </a:solidFill>
                          <a:latin typeface="Yu Gothic" panose="020B0400000000000000" pitchFamily="34" charset="-128"/>
                          <a:ea typeface="Yu Gothic" panose="020B0400000000000000" pitchFamily="34" charset="-128"/>
                        </a:rPr>
                        <a:t>合意</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顧客課題に関するヒアリングを行い、顧客に貢献し得るのかを判断</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する。</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また</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Arial"/>
                        </a:rPr>
                        <a:t>ビジネス課題、問題点、解決策（解決方針）、目指す効果について認識を合わせる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10</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915565">
                <a:tc>
                  <a:txBody>
                    <a:bodyPr/>
                    <a:lstStyle/>
                    <a:p>
                      <a:pPr marL="0" marR="0" lvl="0" indent="0" algn="ctr" rtl="0">
                        <a:lnSpc>
                          <a:spcPct val="100000"/>
                        </a:lnSpc>
                        <a:spcBef>
                          <a:spcPts val="0"/>
                        </a:spcBef>
                        <a:spcAft>
                          <a:spcPts val="0"/>
                        </a:spcAft>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rPr>
                        <a:t>7.</a:t>
                      </a: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テストクロージング</a:t>
                      </a:r>
                      <a:endParaRPr sz="13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提案のオファーを行い、</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提案機会</a:t>
                      </a: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の</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獲得</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を</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狙う。</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また</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、顧客の反応から検討度合いや本気度を評価</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する。</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提案</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への移行が時期尚早だと思われる</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場合、</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技術者</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との</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相談会などハードル</a:t>
                      </a: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が低いオファーを提示する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10</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200" b="1"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8"/>
                  </a:ext>
                </a:extLst>
              </a:tr>
              <a:tr h="504081">
                <a:tc>
                  <a:txBody>
                    <a:bodyPr/>
                    <a:lstStyle/>
                    <a:p>
                      <a:pPr marL="0" marR="0" lvl="0" indent="0" algn="ctr" rtl="0">
                        <a:lnSpc>
                          <a:spcPct val="100000"/>
                        </a:lnSpc>
                        <a:spcBef>
                          <a:spcPts val="0"/>
                        </a:spcBef>
                        <a:spcAft>
                          <a:spcPts val="0"/>
                        </a:spcAft>
                        <a:buNone/>
                      </a:pPr>
                      <a:r>
                        <a:rPr lang="en-US" sz="1200" b="1" i="0" u="none" strike="noStrike" cap="none" dirty="0">
                          <a:solidFill>
                            <a:schemeClr val="dk1"/>
                          </a:solidFill>
                          <a:latin typeface="Yu Gothic" panose="020B0400000000000000" pitchFamily="34" charset="-128"/>
                          <a:ea typeface="Yu Gothic" panose="020B0400000000000000" pitchFamily="34" charset="-128"/>
                        </a:rPr>
                        <a:t>8.</a:t>
                      </a:r>
                      <a:endParaRPr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None/>
                      </a:pPr>
                      <a:r>
                        <a:rPr lang="ja-JP" sz="1200" b="1" i="0" u="none" strike="noStrike" cap="none" dirty="0">
                          <a:solidFill>
                            <a:schemeClr val="dk1"/>
                          </a:solidFill>
                          <a:latin typeface="Yu Gothic" panose="020B0400000000000000" pitchFamily="34" charset="-128"/>
                          <a:ea typeface="Yu Gothic" panose="020B0400000000000000" pitchFamily="34" charset="-128"/>
                        </a:rPr>
                        <a:t>挨拶・御礼</a:t>
                      </a:r>
                      <a:endParaRPr lang="en-US" altLang="ja-JP" sz="1200" b="1" i="0" u="none" strike="noStrike" cap="none" dirty="0">
                        <a:solidFill>
                          <a:schemeClr val="dk1"/>
                        </a:solidFill>
                        <a:latin typeface="Yu Gothic" panose="020B0400000000000000" pitchFamily="34" charset="-128"/>
                        <a:ea typeface="Yu Gothic" panose="020B0400000000000000" pitchFamily="34" charset="-128"/>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050"/>
                        <a:buFont typeface="Arial"/>
                        <a:buNone/>
                      </a:pPr>
                      <a:r>
                        <a:rPr lang="ja-JP" sz="1000" b="0" i="0" u="none" strike="noStrike" cap="none" dirty="0">
                          <a:solidFill>
                            <a:schemeClr val="dk1"/>
                          </a:solidFill>
                          <a:latin typeface="Yu Gothic" panose="020B0400000000000000" pitchFamily="34" charset="-128"/>
                          <a:ea typeface="Yu Gothic" panose="020B0400000000000000" pitchFamily="34" charset="-128"/>
                          <a:sym typeface="MS PGothic"/>
                        </a:rPr>
                        <a:t>丁寧に感謝を伝え、最後までしっかりとしているという印象を</a:t>
                      </a:r>
                      <a:r>
                        <a:rPr lang="ja-JP" sz="1000" b="0" i="0" u="none" strike="noStrike" cap="none">
                          <a:solidFill>
                            <a:schemeClr val="dk1"/>
                          </a:solidFill>
                          <a:latin typeface="Yu Gothic" panose="020B0400000000000000" pitchFamily="34" charset="-128"/>
                          <a:ea typeface="Yu Gothic" panose="020B0400000000000000" pitchFamily="34" charset="-128"/>
                          <a:sym typeface="MS PGothic"/>
                        </a:rPr>
                        <a:t>得る</a:t>
                      </a: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a:t>
                      </a:r>
                      <a:endParaRPr lang="en-US" altLang="ja-JP" sz="1000" b="0" i="0" u="none" strike="noStrike" cap="none" dirty="0">
                        <a:solidFill>
                          <a:schemeClr val="dk1"/>
                        </a:solidFill>
                        <a:latin typeface="Yu Gothic" panose="020B0400000000000000" pitchFamily="34" charset="-128"/>
                        <a:ea typeface="Yu Gothic" panose="020B0400000000000000" pitchFamily="34" charset="-128"/>
                        <a:sym typeface="MS PGothic"/>
                      </a:endParaRPr>
                    </a:p>
                    <a:p>
                      <a:pPr marL="0" marR="0" lvl="0" indent="0" algn="l" rtl="0">
                        <a:lnSpc>
                          <a:spcPct val="100000"/>
                        </a:lnSpc>
                        <a:spcBef>
                          <a:spcPts val="0"/>
                        </a:spcBef>
                        <a:spcAft>
                          <a:spcPts val="0"/>
                        </a:spcAft>
                        <a:buClr>
                          <a:srgbClr val="000000"/>
                        </a:buClr>
                        <a:buSzPts val="1050"/>
                        <a:buFont typeface="Arial"/>
                        <a:buNone/>
                      </a:pPr>
                      <a:r>
                        <a:rPr lang="ja-JP" altLang="en-US" sz="1000" b="0" i="0" u="none" strike="noStrike" cap="none">
                          <a:solidFill>
                            <a:schemeClr val="dk1"/>
                          </a:solidFill>
                          <a:latin typeface="Yu Gothic" panose="020B0400000000000000" pitchFamily="34" charset="-128"/>
                          <a:ea typeface="Yu Gothic" panose="020B0400000000000000" pitchFamily="34" charset="-128"/>
                          <a:sym typeface="MS PGothic"/>
                        </a:rPr>
                        <a:t>また</a:t>
                      </a:r>
                      <a:r>
                        <a:rPr lang="ja-JP" altLang="en-US" sz="1000" b="0" i="0" u="none" strike="noStrike" cap="none" dirty="0">
                          <a:solidFill>
                            <a:schemeClr val="dk1"/>
                          </a:solidFill>
                          <a:latin typeface="Yu Gothic" panose="020B0400000000000000" pitchFamily="34" charset="-128"/>
                          <a:ea typeface="Yu Gothic" panose="020B0400000000000000" pitchFamily="34" charset="-128"/>
                          <a:sym typeface="MS PGothic"/>
                        </a:rPr>
                        <a:t>、最後に質疑がないか再度確認する</a:t>
                      </a:r>
                      <a:endParaRPr sz="1000" b="0"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a:lnSpc>
                          <a:spcPct val="100000"/>
                        </a:lnSpc>
                        <a:spcBef>
                          <a:spcPts val="0"/>
                        </a:spcBef>
                        <a:spcAft>
                          <a:spcPts val="0"/>
                        </a:spcAft>
                        <a:buClr>
                          <a:srgbClr val="000000"/>
                        </a:buClr>
                        <a:buSzPts val="1050"/>
                        <a:buFont typeface="Arial"/>
                        <a:buNone/>
                      </a:pPr>
                      <a:r>
                        <a:rPr lang="en-US" alt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5</a:t>
                      </a:r>
                      <a:r>
                        <a:rPr lang="ja-JP" sz="1200" b="1" i="0" u="none" strike="noStrike" cap="none" dirty="0">
                          <a:solidFill>
                            <a:schemeClr val="dk1"/>
                          </a:solidFill>
                          <a:latin typeface="Yu Gothic" panose="020B0400000000000000" pitchFamily="34" charset="-128"/>
                          <a:ea typeface="Yu Gothic" panose="020B0400000000000000" pitchFamily="34" charset="-128"/>
                          <a:sym typeface="MS PGothic"/>
                        </a:rPr>
                        <a:t>分</a:t>
                      </a:r>
                      <a:endParaRPr sz="1200" b="1" i="0" u="none" strike="noStrike" cap="none" dirty="0">
                        <a:solidFill>
                          <a:schemeClr val="dk1"/>
                        </a:solidFill>
                        <a:latin typeface="Yu Gothic" panose="020B0400000000000000" pitchFamily="34" charset="-128"/>
                        <a:ea typeface="Yu Gothic" panose="020B0400000000000000" pitchFamily="34" charset="-128"/>
                        <a:cs typeface="MS PGothic"/>
                        <a:sym typeface="MS PGothic"/>
                      </a:endParaRPr>
                    </a:p>
                  </a:txBody>
                  <a:tcPr marL="72000" marR="72000" marT="7200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10"/>
                  </a:ext>
                </a:extLst>
              </a:tr>
            </a:tbl>
          </a:graphicData>
        </a:graphic>
      </p:graphicFrame>
      <p:cxnSp>
        <p:nvCxnSpPr>
          <p:cNvPr id="58" name="直線矢印コネクタ 57">
            <a:extLst>
              <a:ext uri="{FF2B5EF4-FFF2-40B4-BE49-F238E27FC236}">
                <a16:creationId xmlns:a16="http://schemas.microsoft.com/office/drawing/2014/main" id="{D058AD01-368F-144E-9395-DEAE86C3F1B0}"/>
              </a:ext>
            </a:extLst>
          </p:cNvPr>
          <p:cNvCxnSpPr>
            <a:cxnSpLocks/>
            <a:endCxn id="60" idx="0"/>
          </p:cNvCxnSpPr>
          <p:nvPr/>
        </p:nvCxnSpPr>
        <p:spPr>
          <a:xfrm>
            <a:off x="639560" y="1907852"/>
            <a:ext cx="0" cy="181017"/>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59" name="円/楕円 58">
            <a:extLst>
              <a:ext uri="{FF2B5EF4-FFF2-40B4-BE49-F238E27FC236}">
                <a16:creationId xmlns:a16="http://schemas.microsoft.com/office/drawing/2014/main" id="{0C50BF03-5D76-E648-B814-C1FBDCDCE633}"/>
              </a:ext>
            </a:extLst>
          </p:cNvPr>
          <p:cNvSpPr>
            <a:spLocks noChangeAspect="1"/>
          </p:cNvSpPr>
          <p:nvPr/>
        </p:nvSpPr>
        <p:spPr>
          <a:xfrm>
            <a:off x="459560" y="1531989"/>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1</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0" name="円/楕円 59">
            <a:extLst>
              <a:ext uri="{FF2B5EF4-FFF2-40B4-BE49-F238E27FC236}">
                <a16:creationId xmlns:a16="http://schemas.microsoft.com/office/drawing/2014/main" id="{55BB695E-4F73-C345-96AC-C8786BA56DA2}"/>
              </a:ext>
            </a:extLst>
          </p:cNvPr>
          <p:cNvSpPr>
            <a:spLocks noChangeAspect="1"/>
          </p:cNvSpPr>
          <p:nvPr/>
        </p:nvSpPr>
        <p:spPr>
          <a:xfrm>
            <a:off x="459560" y="2088869"/>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2</a:t>
            </a:r>
            <a:endParaRPr kumimoji="1" lang="ja-JP" altLang="en-US" sz="1050" b="1">
              <a:solidFill>
                <a:schemeClr val="bg1"/>
              </a:solidFill>
              <a:latin typeface="Yu Gothic" panose="020B0400000000000000" pitchFamily="34" charset="-128"/>
              <a:ea typeface="Yu Gothic" panose="020B0400000000000000" pitchFamily="34" charset="-128"/>
            </a:endParaRPr>
          </a:p>
        </p:txBody>
      </p:sp>
      <p:sp>
        <p:nvSpPr>
          <p:cNvPr id="61" name="円/楕円 60">
            <a:extLst>
              <a:ext uri="{FF2B5EF4-FFF2-40B4-BE49-F238E27FC236}">
                <a16:creationId xmlns:a16="http://schemas.microsoft.com/office/drawing/2014/main" id="{4D9EF933-C56E-524A-904D-1B38923C1551}"/>
              </a:ext>
            </a:extLst>
          </p:cNvPr>
          <p:cNvSpPr>
            <a:spLocks noChangeAspect="1"/>
          </p:cNvSpPr>
          <p:nvPr/>
        </p:nvSpPr>
        <p:spPr>
          <a:xfrm>
            <a:off x="459560" y="2632301"/>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3</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62" name="直線矢印コネクタ 61">
            <a:extLst>
              <a:ext uri="{FF2B5EF4-FFF2-40B4-BE49-F238E27FC236}">
                <a16:creationId xmlns:a16="http://schemas.microsoft.com/office/drawing/2014/main" id="{49039825-64A2-B04C-BB84-AEECE9A9BFA6}"/>
              </a:ext>
            </a:extLst>
          </p:cNvPr>
          <p:cNvCxnSpPr>
            <a:cxnSpLocks/>
            <a:stCxn id="60" idx="4"/>
            <a:endCxn id="61" idx="0"/>
          </p:cNvCxnSpPr>
          <p:nvPr/>
        </p:nvCxnSpPr>
        <p:spPr>
          <a:xfrm>
            <a:off x="639560" y="2448869"/>
            <a:ext cx="0" cy="183432"/>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63" name="円/楕円 62">
            <a:extLst>
              <a:ext uri="{FF2B5EF4-FFF2-40B4-BE49-F238E27FC236}">
                <a16:creationId xmlns:a16="http://schemas.microsoft.com/office/drawing/2014/main" id="{2DF9030C-A89F-8E4D-8757-80305C330425}"/>
              </a:ext>
            </a:extLst>
          </p:cNvPr>
          <p:cNvSpPr>
            <a:spLocks noChangeAspect="1"/>
          </p:cNvSpPr>
          <p:nvPr/>
        </p:nvSpPr>
        <p:spPr>
          <a:xfrm>
            <a:off x="459560" y="3192543"/>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4</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64" name="直線矢印コネクタ 63">
            <a:extLst>
              <a:ext uri="{FF2B5EF4-FFF2-40B4-BE49-F238E27FC236}">
                <a16:creationId xmlns:a16="http://schemas.microsoft.com/office/drawing/2014/main" id="{A352D2C2-A732-5349-812D-C92EBF3AD23A}"/>
              </a:ext>
            </a:extLst>
          </p:cNvPr>
          <p:cNvCxnSpPr>
            <a:cxnSpLocks/>
            <a:stCxn id="61" idx="4"/>
            <a:endCxn id="63" idx="0"/>
          </p:cNvCxnSpPr>
          <p:nvPr/>
        </p:nvCxnSpPr>
        <p:spPr>
          <a:xfrm>
            <a:off x="639560" y="2992301"/>
            <a:ext cx="0" cy="200242"/>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65" name="円/楕円 64">
            <a:extLst>
              <a:ext uri="{FF2B5EF4-FFF2-40B4-BE49-F238E27FC236}">
                <a16:creationId xmlns:a16="http://schemas.microsoft.com/office/drawing/2014/main" id="{1D3E034A-642A-1F41-9719-B297190F1028}"/>
              </a:ext>
            </a:extLst>
          </p:cNvPr>
          <p:cNvSpPr>
            <a:spLocks noChangeAspect="1"/>
          </p:cNvSpPr>
          <p:nvPr/>
        </p:nvSpPr>
        <p:spPr>
          <a:xfrm>
            <a:off x="459560" y="3743474"/>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5</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66" name="直線矢印コネクタ 65">
            <a:extLst>
              <a:ext uri="{FF2B5EF4-FFF2-40B4-BE49-F238E27FC236}">
                <a16:creationId xmlns:a16="http://schemas.microsoft.com/office/drawing/2014/main" id="{70C4C85F-8766-FB4A-ABF7-04F685781FAD}"/>
              </a:ext>
            </a:extLst>
          </p:cNvPr>
          <p:cNvCxnSpPr>
            <a:cxnSpLocks/>
            <a:stCxn id="63" idx="4"/>
            <a:endCxn id="65" idx="0"/>
          </p:cNvCxnSpPr>
          <p:nvPr/>
        </p:nvCxnSpPr>
        <p:spPr>
          <a:xfrm>
            <a:off x="639560" y="3552543"/>
            <a:ext cx="0" cy="190931"/>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67" name="円/楕円 66">
            <a:extLst>
              <a:ext uri="{FF2B5EF4-FFF2-40B4-BE49-F238E27FC236}">
                <a16:creationId xmlns:a16="http://schemas.microsoft.com/office/drawing/2014/main" id="{09F6E5A5-A969-1D4E-BB19-508905F782BB}"/>
              </a:ext>
            </a:extLst>
          </p:cNvPr>
          <p:cNvSpPr>
            <a:spLocks noChangeAspect="1"/>
          </p:cNvSpPr>
          <p:nvPr/>
        </p:nvSpPr>
        <p:spPr>
          <a:xfrm>
            <a:off x="459560" y="4296112"/>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6</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68" name="直線矢印コネクタ 67">
            <a:extLst>
              <a:ext uri="{FF2B5EF4-FFF2-40B4-BE49-F238E27FC236}">
                <a16:creationId xmlns:a16="http://schemas.microsoft.com/office/drawing/2014/main" id="{1AFDE1F9-5566-0D42-AC91-47F3E57A3B05}"/>
              </a:ext>
            </a:extLst>
          </p:cNvPr>
          <p:cNvCxnSpPr>
            <a:cxnSpLocks/>
            <a:stCxn id="65" idx="4"/>
            <a:endCxn id="67" idx="0"/>
          </p:cNvCxnSpPr>
          <p:nvPr/>
        </p:nvCxnSpPr>
        <p:spPr>
          <a:xfrm>
            <a:off x="639560" y="4103474"/>
            <a:ext cx="0" cy="192638"/>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69" name="円/楕円 68">
            <a:extLst>
              <a:ext uri="{FF2B5EF4-FFF2-40B4-BE49-F238E27FC236}">
                <a16:creationId xmlns:a16="http://schemas.microsoft.com/office/drawing/2014/main" id="{40BC0B85-D8EC-AE45-94AB-02430571201B}"/>
              </a:ext>
            </a:extLst>
          </p:cNvPr>
          <p:cNvSpPr>
            <a:spLocks noChangeAspect="1"/>
          </p:cNvSpPr>
          <p:nvPr/>
        </p:nvSpPr>
        <p:spPr>
          <a:xfrm>
            <a:off x="459560" y="5044648"/>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7</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70" name="直線矢印コネクタ 69">
            <a:extLst>
              <a:ext uri="{FF2B5EF4-FFF2-40B4-BE49-F238E27FC236}">
                <a16:creationId xmlns:a16="http://schemas.microsoft.com/office/drawing/2014/main" id="{4D90EA08-C3C5-8B4F-95F3-B1C253B711CE}"/>
              </a:ext>
            </a:extLst>
          </p:cNvPr>
          <p:cNvCxnSpPr>
            <a:cxnSpLocks/>
            <a:stCxn id="67" idx="4"/>
            <a:endCxn id="69" idx="0"/>
          </p:cNvCxnSpPr>
          <p:nvPr/>
        </p:nvCxnSpPr>
        <p:spPr>
          <a:xfrm>
            <a:off x="639560" y="4656112"/>
            <a:ext cx="0" cy="388536"/>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
        <p:nvSpPr>
          <p:cNvPr id="71" name="円/楕円 70">
            <a:extLst>
              <a:ext uri="{FF2B5EF4-FFF2-40B4-BE49-F238E27FC236}">
                <a16:creationId xmlns:a16="http://schemas.microsoft.com/office/drawing/2014/main" id="{C3C4B7B3-6463-5146-846E-8805357FA0A7}"/>
              </a:ext>
            </a:extLst>
          </p:cNvPr>
          <p:cNvSpPr>
            <a:spLocks noChangeAspect="1"/>
          </p:cNvSpPr>
          <p:nvPr/>
        </p:nvSpPr>
        <p:spPr>
          <a:xfrm>
            <a:off x="459560" y="5769650"/>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bg1"/>
                </a:solidFill>
                <a:latin typeface="Yu Gothic" panose="020B0400000000000000" pitchFamily="34" charset="-128"/>
                <a:ea typeface="Yu Gothic" panose="020B0400000000000000" pitchFamily="34" charset="-128"/>
              </a:rPr>
              <a:t>8</a:t>
            </a:r>
            <a:endParaRPr kumimoji="1" lang="ja-JP" altLang="en-US" sz="1050" b="1">
              <a:solidFill>
                <a:schemeClr val="bg1"/>
              </a:solidFill>
              <a:latin typeface="Yu Gothic" panose="020B0400000000000000" pitchFamily="34" charset="-128"/>
              <a:ea typeface="Yu Gothic" panose="020B0400000000000000" pitchFamily="34" charset="-128"/>
            </a:endParaRPr>
          </a:p>
        </p:txBody>
      </p:sp>
      <p:cxnSp>
        <p:nvCxnSpPr>
          <p:cNvPr id="72" name="直線矢印コネクタ 71">
            <a:extLst>
              <a:ext uri="{FF2B5EF4-FFF2-40B4-BE49-F238E27FC236}">
                <a16:creationId xmlns:a16="http://schemas.microsoft.com/office/drawing/2014/main" id="{FA42CE6B-AE06-C146-80EB-9BF1A17B25FE}"/>
              </a:ext>
            </a:extLst>
          </p:cNvPr>
          <p:cNvCxnSpPr>
            <a:cxnSpLocks/>
            <a:stCxn id="69" idx="4"/>
            <a:endCxn id="71" idx="0"/>
          </p:cNvCxnSpPr>
          <p:nvPr/>
        </p:nvCxnSpPr>
        <p:spPr>
          <a:xfrm>
            <a:off x="639560" y="5404648"/>
            <a:ext cx="0" cy="365002"/>
          </a:xfrm>
          <a:prstGeom prst="straightConnector1">
            <a:avLst/>
          </a:prstGeom>
          <a:ln w="25400" cap="rnd">
            <a:solidFill>
              <a:schemeClr val="tx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9942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8DE3DF-A247-0F48-A444-5EDA52B08A40}"/>
              </a:ext>
            </a:extLst>
          </p:cNvPr>
          <p:cNvSpPr>
            <a:spLocks noGrp="1"/>
          </p:cNvSpPr>
          <p:nvPr>
            <p:ph type="title"/>
          </p:nvPr>
        </p:nvSpPr>
        <p:spPr/>
        <p:txBody>
          <a:bodyPr/>
          <a:lstStyle/>
          <a:p>
            <a:r>
              <a:rPr kumimoji="1" lang="ja-JP" altLang="en-US"/>
              <a:t>初回商談時のヒアリング項目</a:t>
            </a:r>
          </a:p>
        </p:txBody>
      </p:sp>
      <p:sp>
        <p:nvSpPr>
          <p:cNvPr id="3" name="スライド番号プレースホルダー 2">
            <a:extLst>
              <a:ext uri="{FF2B5EF4-FFF2-40B4-BE49-F238E27FC236}">
                <a16:creationId xmlns:a16="http://schemas.microsoft.com/office/drawing/2014/main" id="{93C3872D-2C76-684A-B865-836B21E737F1}"/>
              </a:ext>
            </a:extLst>
          </p:cNvPr>
          <p:cNvSpPr>
            <a:spLocks noGrp="1"/>
          </p:cNvSpPr>
          <p:nvPr>
            <p:ph type="sldNum" idx="11"/>
          </p:nvPr>
        </p:nvSpPr>
        <p:spPr/>
        <p:txBody>
          <a:bodyPr/>
          <a:lstStyle/>
          <a:p>
            <a:fld id="{00000000-1234-1234-1234-123412341234}" type="slidenum">
              <a:rPr lang="en-US" altLang="ja-JP" smtClean="0"/>
              <a:pPr/>
              <a:t>55</a:t>
            </a:fld>
            <a:endParaRPr lang="ja-JP" altLang="en-US" b="1"/>
          </a:p>
        </p:txBody>
      </p:sp>
      <p:graphicFrame>
        <p:nvGraphicFramePr>
          <p:cNvPr id="4" name="Google Shape;445;p206">
            <a:extLst>
              <a:ext uri="{FF2B5EF4-FFF2-40B4-BE49-F238E27FC236}">
                <a16:creationId xmlns:a16="http://schemas.microsoft.com/office/drawing/2014/main" id="{77D4A77C-1A53-EF4A-A296-424E35B71725}"/>
              </a:ext>
            </a:extLst>
          </p:cNvPr>
          <p:cNvGraphicFramePr/>
          <p:nvPr>
            <p:extLst>
              <p:ext uri="{D42A27DB-BD31-4B8C-83A1-F6EECF244321}">
                <p14:modId xmlns:p14="http://schemas.microsoft.com/office/powerpoint/2010/main" val="3568949997"/>
              </p:ext>
            </p:extLst>
          </p:nvPr>
        </p:nvGraphicFramePr>
        <p:xfrm>
          <a:off x="459559" y="1079333"/>
          <a:ext cx="8999999" cy="5069280"/>
        </p:xfrm>
        <a:graphic>
          <a:graphicData uri="http://schemas.openxmlformats.org/drawingml/2006/table">
            <a:tbl>
              <a:tblPr>
                <a:tableStyleId>{10EEBCD8-6422-4BFB-AE83-410F8BD1FC84}</a:tableStyleId>
              </a:tblPr>
              <a:tblGrid>
                <a:gridCol w="1716374">
                  <a:extLst>
                    <a:ext uri="{9D8B030D-6E8A-4147-A177-3AD203B41FA5}">
                      <a16:colId xmlns:a16="http://schemas.microsoft.com/office/drawing/2014/main" val="20000"/>
                    </a:ext>
                  </a:extLst>
                </a:gridCol>
                <a:gridCol w="7283625">
                  <a:extLst>
                    <a:ext uri="{9D8B030D-6E8A-4147-A177-3AD203B41FA5}">
                      <a16:colId xmlns:a16="http://schemas.microsoft.com/office/drawing/2014/main" val="20001"/>
                    </a:ext>
                  </a:extLst>
                </a:gridCol>
              </a:tblGrid>
              <a:tr h="281783">
                <a:tc>
                  <a:txBody>
                    <a:bodyPr/>
                    <a:lstStyle/>
                    <a:p>
                      <a:pPr marL="0" marR="0" lvl="0" indent="0" algn="ctr" rtl="0">
                        <a:lnSpc>
                          <a:spcPct val="100000"/>
                        </a:lnSpc>
                        <a:spcBef>
                          <a:spcPts val="0"/>
                        </a:spcBef>
                        <a:spcAft>
                          <a:spcPts val="0"/>
                        </a:spcAft>
                        <a:buNone/>
                      </a:pPr>
                      <a:endParaRPr sz="1200" b="1" i="0" dirty="0">
                        <a:latin typeface="Yu Gothic" panose="020B0400000000000000" pitchFamily="34" charset="-128"/>
                        <a:ea typeface="Yu Gothic" panose="020B0400000000000000" pitchFamily="34" charset="-128"/>
                      </a:endParaRPr>
                    </a:p>
                  </a:txBody>
                  <a:tcPr marL="72000" marR="72000" marT="72000" marB="72000" anchor="ctr">
                    <a:lnL w="12700" cmpd="sng">
                      <a:noFill/>
                      <a:prstDash val="solid"/>
                    </a:lnL>
                    <a:lnR w="12700" cap="flat" cmpd="sng" algn="ctr">
                      <a:solidFill>
                        <a:schemeClr val="tx1"/>
                      </a:solid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lnSpc>
                          <a:spcPct val="100000"/>
                        </a:lnSpc>
                        <a:spcBef>
                          <a:spcPts val="0"/>
                        </a:spcBef>
                        <a:spcAft>
                          <a:spcPts val="0"/>
                        </a:spcAft>
                        <a:buNone/>
                      </a:pPr>
                      <a:r>
                        <a:rPr lang="ja-JP" sz="1200" b="1" i="0" u="none" strike="noStrike" cap="none" dirty="0">
                          <a:solidFill>
                            <a:schemeClr val="lt1"/>
                          </a:solidFill>
                          <a:latin typeface="Yu Gothic" panose="020B0400000000000000" pitchFamily="34" charset="-128"/>
                          <a:ea typeface="Yu Gothic" panose="020B0400000000000000" pitchFamily="34" charset="-128"/>
                        </a:rPr>
                        <a:t>ヒアリング項目</a:t>
                      </a:r>
                      <a:endParaRPr sz="1200" b="1" i="0" dirty="0">
                        <a:latin typeface="Yu Gothic" panose="020B0400000000000000" pitchFamily="34" charset="-128"/>
                        <a:ea typeface="Yu Gothic" panose="020B0400000000000000" pitchFamily="34" charset="-128"/>
                      </a:endParaRPr>
                    </a:p>
                  </a:txBody>
                  <a:tcPr marL="72000" marR="72000" marT="72000" marB="72000" anchor="ctr">
                    <a:lnL w="12700" cap="flat" cmpd="sng" algn="ctr">
                      <a:solidFill>
                        <a:schemeClr val="tx1"/>
                      </a:solidFill>
                      <a:prstDash val="solid"/>
                      <a:round/>
                      <a:headEnd type="none" w="med" len="med"/>
                      <a:tailEnd type="none" w="med" len="med"/>
                    </a:lnL>
                    <a:solidFill>
                      <a:schemeClr val="tx1"/>
                    </a:solidFill>
                  </a:tcPr>
                </a:tc>
                <a:extLst>
                  <a:ext uri="{0D108BD9-81ED-4DB2-BD59-A6C34878D82A}">
                    <a16:rowId xmlns:a16="http://schemas.microsoft.com/office/drawing/2014/main" val="10000"/>
                  </a:ext>
                </a:extLst>
              </a:tr>
              <a:tr h="268645">
                <a:tc rowSpan="3">
                  <a:txBody>
                    <a:bodyPr/>
                    <a:lstStyle/>
                    <a:p>
                      <a:pPr marL="0" marR="0" lvl="0" indent="0" algn="ctr" rtl="0">
                        <a:lnSpc>
                          <a:spcPct val="100000"/>
                        </a:lnSpc>
                        <a:spcBef>
                          <a:spcPts val="0"/>
                        </a:spcBef>
                        <a:spcAft>
                          <a:spcPts val="0"/>
                        </a:spcAft>
                        <a:buNone/>
                      </a:pPr>
                      <a:r>
                        <a:rPr lang="ja-JP" altLang="en-US" sz="1200" b="1" i="0" dirty="0">
                          <a:solidFill>
                            <a:schemeClr val="tx1"/>
                          </a:solidFill>
                          <a:latin typeface="Yu Gothic" panose="020B0400000000000000" pitchFamily="34" charset="-128"/>
                          <a:ea typeface="Yu Gothic" panose="020B0400000000000000" pitchFamily="34" charset="-128"/>
                        </a:rPr>
                        <a:t>基本情報</a:t>
                      </a:r>
                      <a:endParaRPr sz="1200" b="1" i="0" dirty="0">
                        <a:solidFill>
                          <a:schemeClr val="tx1"/>
                        </a:solidFill>
                        <a:latin typeface="Yu Gothic" panose="020B0400000000000000" pitchFamily="34" charset="-128"/>
                        <a:ea typeface="Yu Gothic" panose="020B0400000000000000" pitchFamily="34" charset="-128"/>
                      </a:endParaRPr>
                    </a:p>
                  </a:txBody>
                  <a:tcPr marL="75446" marR="75446" marT="31181" marB="31181" anchor="ct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出席者の部署・役職・検討上の役割</a:t>
                      </a:r>
                      <a:endParaRPr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268645">
                <a:tc vMerge="1">
                  <a:txBody>
                    <a:bodyPr/>
                    <a:lstStyle/>
                    <a:p>
                      <a:endParaRPr lang="ja-JP"/>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dirty="0">
                          <a:solidFill>
                            <a:schemeClr val="tx1"/>
                          </a:solidFill>
                          <a:latin typeface="Yu Gothic" panose="020B0400000000000000" pitchFamily="34" charset="-128"/>
                          <a:ea typeface="Yu Gothic" panose="020B0400000000000000" pitchFamily="34" charset="-128"/>
                        </a:rPr>
                        <a:t>お問い合わせの経緯</a:t>
                      </a:r>
                      <a:endParaRPr sz="1000" b="1" i="0"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290339">
                <a:tc vMerge="1">
                  <a:txBody>
                    <a:bodyPr/>
                    <a:lstStyle/>
                    <a:p>
                      <a:endParaRPr lang="ja-JP"/>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Pts val="1050"/>
                        <a:buFont typeface="Arial" panose="020B0604020202020204" pitchFamily="34" charset="0"/>
                        <a:buChar char="•"/>
                        <a:tabLst/>
                        <a:defRPr/>
                      </a:pPr>
                      <a:r>
                        <a:rPr lang="ja-JP" altLang="en-US" sz="1000" b="1" i="0" u="none" strike="noStrike" cap="none" dirty="0">
                          <a:solidFill>
                            <a:schemeClr val="tx1"/>
                          </a:solidFill>
                          <a:latin typeface="Yu Gothic" panose="020B0400000000000000" pitchFamily="34" charset="-128"/>
                          <a:ea typeface="Yu Gothic" panose="020B0400000000000000" pitchFamily="34" charset="-128"/>
                          <a:sym typeface="Arial"/>
                        </a:rPr>
                        <a:t>本日特に期待していること・確認したいポイント</a:t>
                      </a:r>
                      <a:endParaRPr lang="ja-JP" altLang="en-US" sz="1000" b="1"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80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3"/>
                  </a:ext>
                </a:extLst>
              </a:tr>
              <a:tr h="268645">
                <a:tc rowSpan="5">
                  <a:txBody>
                    <a:bodyPr/>
                    <a:lstStyle/>
                    <a:p>
                      <a:pPr marL="0" marR="0" lvl="0" indent="0" algn="ctr" rtl="0">
                        <a:lnSpc>
                          <a:spcPct val="100000"/>
                        </a:lnSpc>
                        <a:spcBef>
                          <a:spcPts val="0"/>
                        </a:spcBef>
                        <a:spcAft>
                          <a:spcPts val="0"/>
                        </a:spcAft>
                        <a:buNone/>
                      </a:pPr>
                      <a:r>
                        <a:rPr lang="ja-JP" altLang="en-US" sz="1200" b="1" i="0" u="none" strike="noStrike" cap="none" dirty="0">
                          <a:solidFill>
                            <a:schemeClr val="tx1"/>
                          </a:solidFill>
                          <a:latin typeface="Yu Gothic" panose="020B0400000000000000" pitchFamily="34" charset="-128"/>
                          <a:ea typeface="Yu Gothic" panose="020B0400000000000000" pitchFamily="34" charset="-128"/>
                        </a:rPr>
                        <a:t>検討背景・課題</a:t>
                      </a:r>
                      <a:endParaRPr sz="1200" b="1" i="0" dirty="0">
                        <a:solidFill>
                          <a:schemeClr val="tx1"/>
                        </a:solidFill>
                        <a:latin typeface="Yu Gothic" panose="020B0400000000000000" pitchFamily="34" charset="-128"/>
                        <a:ea typeface="Yu Gothic" panose="020B0400000000000000" pitchFamily="34" charset="-128"/>
                      </a:endParaRPr>
                    </a:p>
                  </a:txBody>
                  <a:tcPr marL="75446" marR="75446" marT="31181" marB="31181" anchor="ctr">
                    <a:solidFill>
                      <a:schemeClr val="bg1">
                        <a:lumMod val="95000"/>
                      </a:schemeClr>
                    </a:solidFill>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dirty="0">
                          <a:solidFill>
                            <a:schemeClr val="tx1"/>
                          </a:solidFill>
                          <a:latin typeface="Yu Gothic" panose="020B0400000000000000" pitchFamily="34" charset="-128"/>
                          <a:ea typeface="Yu Gothic" panose="020B0400000000000000" pitchFamily="34" charset="-128"/>
                        </a:rPr>
                        <a:t>導入検討開始のきっかけ</a:t>
                      </a:r>
                      <a:endParaRPr sz="1000" b="1" i="0"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268645">
                <a:tc vMerge="1">
                  <a:txBody>
                    <a:bodyPr/>
                    <a:lstStyle/>
                    <a:p>
                      <a:endParaRPr kumimoji="1" lang="ja-JP" altLang="en-US"/>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dirty="0">
                          <a:solidFill>
                            <a:schemeClr val="tx1"/>
                          </a:solidFill>
                          <a:latin typeface="Yu Gothic" panose="020B0400000000000000" pitchFamily="34" charset="-128"/>
                          <a:ea typeface="Yu Gothic" panose="020B0400000000000000" pitchFamily="34" charset="-128"/>
                        </a:rPr>
                        <a:t>検討開始時期とこれまでの情報収集状況</a:t>
                      </a:r>
                      <a:endParaRPr sz="1000" b="1" i="0"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30557015"/>
                  </a:ext>
                </a:extLst>
              </a:tr>
              <a:tr h="268645">
                <a:tc vMerge="1">
                  <a:txBody>
                    <a:bodyPr/>
                    <a:lstStyle/>
                    <a:p>
                      <a:endParaRPr lang="ja-JP"/>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導入によって解決したい課題・実現したいこと</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268645">
                <a:tc vMerge="1">
                  <a:txBody>
                    <a:bodyPr/>
                    <a:lstStyle/>
                    <a:p>
                      <a:endParaRPr kumimoji="1" lang="ja-JP" altLang="en-US"/>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課題の発生原因</a:t>
                      </a:r>
                      <a:endParaRPr lang="en-US" altLang="ja-JP"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5306116"/>
                  </a:ext>
                </a:extLst>
              </a:tr>
              <a:tr h="268645">
                <a:tc vMerge="1">
                  <a:txBody>
                    <a:bodyPr/>
                    <a:lstStyle/>
                    <a:p>
                      <a:pPr marL="0" marR="0" lvl="0" indent="0" algn="l" rtl="0">
                        <a:lnSpc>
                          <a:spcPct val="100000"/>
                        </a:lnSpc>
                        <a:spcBef>
                          <a:spcPts val="0"/>
                        </a:spcBef>
                        <a:spcAft>
                          <a:spcPts val="0"/>
                        </a:spcAft>
                        <a:buNone/>
                      </a:pPr>
                      <a:endParaRPr sz="1050" dirty="0">
                        <a:solidFill>
                          <a:schemeClr val="tx1"/>
                        </a:solidFill>
                      </a:endParaRPr>
                    </a:p>
                  </a:txBody>
                  <a:tcPr marL="91450" marR="91450" marT="41575" marB="41575">
                    <a:lnL w="12700" cap="flat" cmpd="sng">
                      <a:solidFill>
                        <a:schemeClr val="accent3"/>
                      </a:solidFill>
                      <a:prstDash val="solid"/>
                      <a:round/>
                      <a:headEnd type="none" w="sm" len="sm"/>
                      <a:tailEnd type="none" w="sm" len="sm"/>
                    </a:lnL>
                    <a:lnR w="12700" cap="flat" cmpd="sng" algn="ctr">
                      <a:solidFill>
                        <a:schemeClr val="accent3"/>
                      </a:solidFill>
                      <a:prstDash val="solid"/>
                      <a:round/>
                      <a:headEnd type="none" w="sm" len="sm"/>
                      <a:tailEnd type="none" w="sm" len="sm"/>
                    </a:lnR>
                    <a:lnT w="12700" cap="flat" cmpd="sng" algn="ctr">
                      <a:solidFill>
                        <a:schemeClr val="accent3"/>
                      </a:solidFill>
                      <a:prstDash val="solid"/>
                      <a:round/>
                      <a:headEnd type="none" w="sm" len="sm"/>
                      <a:tailEnd type="none" w="sm" len="sm"/>
                    </a:lnT>
                    <a:lnB w="12700" cap="flat" cmpd="sng" algn="ctr">
                      <a:solidFill>
                        <a:schemeClr val="accent3"/>
                      </a:solidFill>
                      <a:prstDash val="solid"/>
                      <a:round/>
                      <a:headEnd type="none" w="sm" len="sm"/>
                      <a:tailEnd type="none" w="sm" len="sm"/>
                    </a:lnB>
                    <a:solidFill>
                      <a:schemeClr val="lt1"/>
                    </a:solidFill>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経営陣の検討への関与・経営方針との関連性</a:t>
                      </a:r>
                      <a:endParaRPr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271169874"/>
                  </a:ext>
                </a:extLst>
              </a:tr>
              <a:tr h="268645">
                <a:tc rowSpan="8">
                  <a:txBody>
                    <a:bodyPr/>
                    <a:lstStyle/>
                    <a:p>
                      <a:pPr marL="0" marR="0" lvl="0" indent="0" algn="ctr" rtl="0">
                        <a:lnSpc>
                          <a:spcPct val="100000"/>
                        </a:lnSpc>
                        <a:spcBef>
                          <a:spcPts val="0"/>
                        </a:spcBef>
                        <a:spcAft>
                          <a:spcPts val="0"/>
                        </a:spcAft>
                        <a:buNone/>
                      </a:pPr>
                      <a:r>
                        <a:rPr lang="ja-JP" altLang="en-US" sz="1200" b="1" i="0" dirty="0">
                          <a:solidFill>
                            <a:schemeClr val="tx1"/>
                          </a:solidFill>
                          <a:latin typeface="Yu Gothic" panose="020B0400000000000000" pitchFamily="34" charset="-128"/>
                          <a:ea typeface="Yu Gothic" panose="020B0400000000000000" pitchFamily="34" charset="-128"/>
                        </a:rPr>
                        <a:t>検討スコープ</a:t>
                      </a:r>
                      <a:endParaRPr sz="1200" b="1" i="0" dirty="0">
                        <a:solidFill>
                          <a:schemeClr val="tx1"/>
                        </a:solidFill>
                        <a:latin typeface="Yu Gothic" panose="020B0400000000000000" pitchFamily="34" charset="-128"/>
                        <a:ea typeface="Yu Gothic" panose="020B0400000000000000" pitchFamily="34" charset="-128"/>
                      </a:endParaRPr>
                    </a:p>
                  </a:txBody>
                  <a:tcPr marL="75438" marR="75438" marT="31181" marB="31181" anchor="ctr">
                    <a:solidFill>
                      <a:schemeClr val="bg1">
                        <a:lumMod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Pts val="1050"/>
                        <a:buFont typeface="Arial" panose="020B0604020202020204" pitchFamily="34" charset="0"/>
                        <a:buChar char="•"/>
                        <a:tabLst/>
                        <a:defRP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対象業務（システム化したい業務範囲）</a:t>
                      </a:r>
                    </a:p>
                  </a:txBody>
                  <a:tcPr marL="180000" marR="108000" marT="72000" marB="7200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268645">
                <a:tc vMerge="1">
                  <a:txBody>
                    <a:bodyPr/>
                    <a:lstStyle/>
                    <a:p>
                      <a:endParaRPr kumimoji="1" lang="ja-JP" altLang="en-US"/>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システム化によって最も改善したい業務</a:t>
                      </a:r>
                      <a:endParaRPr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73917120"/>
                  </a:ext>
                </a:extLst>
              </a:tr>
              <a:tr h="268645">
                <a:tc vMerge="1">
                  <a:txBody>
                    <a:bodyPr/>
                    <a:lstStyle/>
                    <a:p>
                      <a:endParaRPr kumimoji="1" lang="ja-JP" altLang="en-US"/>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u="none" strike="noStrike" cap="none" dirty="0">
                          <a:solidFill>
                            <a:schemeClr val="tx1"/>
                          </a:solidFill>
                          <a:latin typeface="Yu Gothic" panose="020B0400000000000000" pitchFamily="34" charset="-128"/>
                          <a:ea typeface="Yu Gothic" panose="020B0400000000000000" pitchFamily="34" charset="-128"/>
                        </a:rPr>
                        <a:t>想定ユーザー数</a:t>
                      </a:r>
                      <a:endParaRPr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438086"/>
                  </a:ext>
                </a:extLst>
              </a:tr>
              <a:tr h="268645">
                <a:tc vMerge="1">
                  <a:txBody>
                    <a:bodyPr/>
                    <a:lstStyle/>
                    <a:p>
                      <a:endParaRPr kumimoji="1" lang="ja-JP" altLang="en-US"/>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en-US" altLang="ja-JP" sz="1000" b="1" i="0" u="none" strike="noStrike" cap="none" dirty="0">
                          <a:solidFill>
                            <a:schemeClr val="tx1"/>
                          </a:solidFill>
                          <a:latin typeface="Yu Gothic" panose="020B0400000000000000" pitchFamily="34" charset="-128"/>
                          <a:ea typeface="Yu Gothic" panose="020B0400000000000000" pitchFamily="34" charset="-128"/>
                        </a:rPr>
                        <a:t>1</a:t>
                      </a:r>
                      <a:r>
                        <a:rPr lang="ja-JP" altLang="en-US" sz="1000" b="1" i="0" u="none" strike="noStrike" cap="none">
                          <a:solidFill>
                            <a:schemeClr val="tx1"/>
                          </a:solidFill>
                          <a:latin typeface="Yu Gothic" panose="020B0400000000000000" pitchFamily="34" charset="-128"/>
                          <a:ea typeface="Yu Gothic" panose="020B0400000000000000" pitchFamily="34" charset="-128"/>
                        </a:rPr>
                        <a:t>か月</a:t>
                      </a:r>
                      <a:r>
                        <a:rPr lang="ja-JP" altLang="en-US" sz="1000" b="1" i="0" u="none" strike="noStrike" cap="none" dirty="0">
                          <a:solidFill>
                            <a:schemeClr val="tx1"/>
                          </a:solidFill>
                          <a:latin typeface="Yu Gothic" panose="020B0400000000000000" pitchFamily="34" charset="-128"/>
                          <a:ea typeface="Yu Gothic" panose="020B0400000000000000" pitchFamily="34" charset="-128"/>
                        </a:rPr>
                        <a:t>あたりの〇〇件数（全社）</a:t>
                      </a:r>
                      <a:endParaRPr sz="10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5155395"/>
                  </a:ext>
                </a:extLst>
              </a:tr>
              <a:tr h="268645">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Pts val="1050"/>
                        <a:buFont typeface="Arial" panose="020B0604020202020204" pitchFamily="34" charset="0"/>
                        <a:buChar char="•"/>
                        <a:tabLst/>
                        <a:defRPr/>
                      </a:pPr>
                      <a:r>
                        <a:rPr lang="en-US" altLang="ja-JP" sz="1000" b="1" i="0" u="none" strike="noStrike" cap="none" dirty="0">
                          <a:solidFill>
                            <a:schemeClr val="tx1"/>
                          </a:solidFill>
                          <a:latin typeface="Yu Gothic" panose="020B0400000000000000" pitchFamily="34" charset="-128"/>
                          <a:ea typeface="Yu Gothic" panose="020B0400000000000000" pitchFamily="34" charset="-128"/>
                        </a:rPr>
                        <a:t>1</a:t>
                      </a:r>
                      <a:r>
                        <a:rPr lang="ja-JP" altLang="en-US" sz="1000" b="1" i="0" u="none" strike="noStrike" cap="none">
                          <a:solidFill>
                            <a:schemeClr val="tx1"/>
                          </a:solidFill>
                          <a:latin typeface="Yu Gothic" panose="020B0400000000000000" pitchFamily="34" charset="-128"/>
                          <a:ea typeface="Yu Gothic" panose="020B0400000000000000" pitchFamily="34" charset="-128"/>
                        </a:rPr>
                        <a:t>か月</a:t>
                      </a:r>
                      <a:r>
                        <a:rPr lang="ja-JP" altLang="en-US" sz="1000" b="1" i="0" u="none" strike="noStrike" cap="none" dirty="0">
                          <a:solidFill>
                            <a:schemeClr val="tx1"/>
                          </a:solidFill>
                          <a:latin typeface="Yu Gothic" panose="020B0400000000000000" pitchFamily="34" charset="-128"/>
                          <a:ea typeface="Yu Gothic" panose="020B0400000000000000" pitchFamily="34" charset="-128"/>
                        </a:rPr>
                        <a:t>あたりの〇〇回数（全社）</a:t>
                      </a: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92143750"/>
                  </a:ext>
                </a:extLst>
              </a:tr>
              <a:tr h="268645">
                <a:tc vMerge="1">
                  <a:txBody>
                    <a:bodyPr/>
                    <a:lstStyle/>
                    <a:p>
                      <a:endParaRPr lang="ja-JP"/>
                    </a:p>
                  </a:txBody>
                  <a:tcPr>
                    <a:lnT w="12700" cap="flat" cmpd="sng" algn="ctr">
                      <a:solidFill>
                        <a:schemeClr val="accent3"/>
                      </a:solidFill>
                      <a:prstDash val="solid"/>
                      <a:round/>
                      <a:headEnd type="none" w="sm" len="sm"/>
                      <a:tailEnd type="none" w="sm" len="sm"/>
                    </a:lnT>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en-US" altLang="ja-JP" sz="1000" b="1" i="0" u="none" strike="noStrike" cap="none" dirty="0">
                          <a:solidFill>
                            <a:schemeClr val="tx1"/>
                          </a:solidFill>
                          <a:latin typeface="Yu Gothic" panose="020B0400000000000000" pitchFamily="34" charset="-128"/>
                          <a:ea typeface="Yu Gothic" panose="020B0400000000000000" pitchFamily="34" charset="-128"/>
                        </a:rPr>
                        <a:t>1</a:t>
                      </a:r>
                      <a:r>
                        <a:rPr lang="ja-JP" altLang="en-US" sz="1000" b="1" i="0" u="none" strike="noStrike" cap="none">
                          <a:solidFill>
                            <a:schemeClr val="tx1"/>
                          </a:solidFill>
                          <a:latin typeface="Yu Gothic" panose="020B0400000000000000" pitchFamily="34" charset="-128"/>
                          <a:ea typeface="Yu Gothic" panose="020B0400000000000000" pitchFamily="34" charset="-128"/>
                        </a:rPr>
                        <a:t>か月</a:t>
                      </a:r>
                      <a:r>
                        <a:rPr lang="ja-JP" altLang="en-US" sz="1000" b="1" i="0" u="none" strike="noStrike" cap="none" dirty="0">
                          <a:solidFill>
                            <a:schemeClr val="tx1"/>
                          </a:solidFill>
                          <a:latin typeface="Yu Gothic" panose="020B0400000000000000" pitchFamily="34" charset="-128"/>
                          <a:ea typeface="Yu Gothic" panose="020B0400000000000000" pitchFamily="34" charset="-128"/>
                        </a:rPr>
                        <a:t>あたりの〇〇費用（全社）</a:t>
                      </a: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268645">
                <a:tc vMerge="1">
                  <a:txBody>
                    <a:bodyPr/>
                    <a:lstStyle/>
                    <a:p>
                      <a:endParaRPr kumimoji="1" lang="ja-JP" altLang="en-US"/>
                    </a:p>
                  </a:txBody>
                  <a:tcPr>
                    <a:lnT w="12700" cap="flat" cmpd="sng" algn="ctr">
                      <a:solidFill>
                        <a:schemeClr val="accent3"/>
                      </a:solidFill>
                      <a:prstDash val="solid"/>
                      <a:round/>
                      <a:headEnd type="none" w="sm" len="sm"/>
                      <a:tailEnd type="none" w="sm" len="sm"/>
                    </a:lnT>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dirty="0">
                          <a:solidFill>
                            <a:schemeClr val="tx1"/>
                          </a:solidFill>
                          <a:latin typeface="Yu Gothic" panose="020B0400000000000000" pitchFamily="34" charset="-128"/>
                          <a:ea typeface="Yu Gothic" panose="020B0400000000000000" pitchFamily="34" charset="-128"/>
                        </a:rPr>
                        <a:t>検討スケジュール・目標稼働時期</a:t>
                      </a:r>
                      <a:endParaRPr sz="1000" b="1" i="0"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20393945"/>
                  </a:ext>
                </a:extLst>
              </a:tr>
              <a:tr h="268645">
                <a:tc vMerge="1">
                  <a:txBody>
                    <a:bodyPr/>
                    <a:lstStyle/>
                    <a:p>
                      <a:endParaRPr lang="ja-JP"/>
                    </a:p>
                  </a:txBody>
                  <a:tcPr/>
                </a:tc>
                <a:tc>
                  <a:txBody>
                    <a:bodyPr/>
                    <a:lstStyle/>
                    <a:p>
                      <a:pPr marL="171450" marR="0" lvl="0" indent="-171450" algn="l" rtl="0">
                        <a:lnSpc>
                          <a:spcPct val="100000"/>
                        </a:lnSpc>
                        <a:spcBef>
                          <a:spcPts val="0"/>
                        </a:spcBef>
                        <a:spcAft>
                          <a:spcPts val="0"/>
                        </a:spcAft>
                        <a:buClr>
                          <a:srgbClr val="000000"/>
                        </a:buClr>
                        <a:buSzPts val="1050"/>
                        <a:buFont typeface="Arial" panose="020B0604020202020204" pitchFamily="34" charset="0"/>
                        <a:buChar char="•"/>
                      </a:pPr>
                      <a:r>
                        <a:rPr lang="ja-JP" altLang="en-US" sz="1000" b="1" i="0" dirty="0">
                          <a:solidFill>
                            <a:schemeClr val="tx1"/>
                          </a:solidFill>
                          <a:latin typeface="Yu Gothic" panose="020B0400000000000000" pitchFamily="34" charset="-128"/>
                          <a:ea typeface="Yu Gothic" panose="020B0400000000000000" pitchFamily="34" charset="-128"/>
                        </a:rPr>
                        <a:t>グループ企業への展開意思</a:t>
                      </a:r>
                      <a:endParaRPr sz="1000" b="1" i="0" dirty="0">
                        <a:solidFill>
                          <a:schemeClr val="tx1"/>
                        </a:solidFill>
                        <a:latin typeface="Yu Gothic" panose="020B0400000000000000" pitchFamily="34" charset="-128"/>
                        <a:ea typeface="Yu Gothic" panose="020B0400000000000000" pitchFamily="34" charset="-128"/>
                      </a:endParaRPr>
                    </a:p>
                  </a:txBody>
                  <a:tcPr marL="180000" marR="108000" marT="72000" marB="7200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5568479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1D4BAE-200F-4E4C-994F-F321A7B2FC4B}"/>
              </a:ext>
            </a:extLst>
          </p:cNvPr>
          <p:cNvSpPr>
            <a:spLocks noGrp="1"/>
          </p:cNvSpPr>
          <p:nvPr>
            <p:ph type="title"/>
          </p:nvPr>
        </p:nvSpPr>
        <p:spPr>
          <a:xfrm>
            <a:off x="459560" y="240475"/>
            <a:ext cx="9000000" cy="396000"/>
          </a:xfrm>
        </p:spPr>
        <p:txBody>
          <a:bodyPr/>
          <a:lstStyle/>
          <a:p>
            <a:r>
              <a:rPr lang="ja-JP" altLang="en-US"/>
              <a:t>初回商談で目指すゴール</a:t>
            </a:r>
          </a:p>
        </p:txBody>
      </p:sp>
      <p:sp>
        <p:nvSpPr>
          <p:cNvPr id="3" name="スライド番号プレースホルダー 2">
            <a:extLst>
              <a:ext uri="{FF2B5EF4-FFF2-40B4-BE49-F238E27FC236}">
                <a16:creationId xmlns:a16="http://schemas.microsoft.com/office/drawing/2014/main" id="{1115619F-56EC-9A41-96F8-845D8A4788A6}"/>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56</a:t>
            </a:fld>
            <a:endParaRPr lang="ja-JP" altLang="en-US"/>
          </a:p>
        </p:txBody>
      </p:sp>
      <p:graphicFrame>
        <p:nvGraphicFramePr>
          <p:cNvPr id="6" name="Google Shape;1046;p47">
            <a:extLst>
              <a:ext uri="{FF2B5EF4-FFF2-40B4-BE49-F238E27FC236}">
                <a16:creationId xmlns:a16="http://schemas.microsoft.com/office/drawing/2014/main" id="{9D68B607-F8DA-5D42-A42B-E7D84E73E78E}"/>
              </a:ext>
            </a:extLst>
          </p:cNvPr>
          <p:cNvGraphicFramePr/>
          <p:nvPr>
            <p:extLst>
              <p:ext uri="{D42A27DB-BD31-4B8C-83A1-F6EECF244321}">
                <p14:modId xmlns:p14="http://schemas.microsoft.com/office/powerpoint/2010/main" val="4111234580"/>
              </p:ext>
            </p:extLst>
          </p:nvPr>
        </p:nvGraphicFramePr>
        <p:xfrm>
          <a:off x="452987" y="1063960"/>
          <a:ext cx="9001125" cy="4730080"/>
        </p:xfrm>
        <a:graphic>
          <a:graphicData uri="http://schemas.openxmlformats.org/drawingml/2006/table">
            <a:tbl>
              <a:tblPr>
                <a:tableStyleId>{2D5ABB26-0587-4C30-8999-92F81FD0307C}</a:tableStyleId>
              </a:tblPr>
              <a:tblGrid>
                <a:gridCol w="1584535">
                  <a:extLst>
                    <a:ext uri="{9D8B030D-6E8A-4147-A177-3AD203B41FA5}">
                      <a16:colId xmlns:a16="http://schemas.microsoft.com/office/drawing/2014/main" val="20000"/>
                    </a:ext>
                  </a:extLst>
                </a:gridCol>
                <a:gridCol w="3708295">
                  <a:extLst>
                    <a:ext uri="{9D8B030D-6E8A-4147-A177-3AD203B41FA5}">
                      <a16:colId xmlns:a16="http://schemas.microsoft.com/office/drawing/2014/main" val="20001"/>
                    </a:ext>
                  </a:extLst>
                </a:gridCol>
                <a:gridCol w="3708295">
                  <a:extLst>
                    <a:ext uri="{9D8B030D-6E8A-4147-A177-3AD203B41FA5}">
                      <a16:colId xmlns:a16="http://schemas.microsoft.com/office/drawing/2014/main" val="20002"/>
                    </a:ext>
                  </a:extLst>
                </a:gridCol>
              </a:tblGrid>
              <a:tr h="0">
                <a:tc>
                  <a:txBody>
                    <a:bodyPr/>
                    <a:lstStyle/>
                    <a:p>
                      <a:pPr marL="171450" marR="0" lvl="0" indent="-95250" algn="ctr" rtl="0">
                        <a:lnSpc>
                          <a:spcPct val="100000"/>
                        </a:lnSpc>
                        <a:spcBef>
                          <a:spcPts val="0"/>
                        </a:spcBef>
                        <a:spcAft>
                          <a:spcPts val="0"/>
                        </a:spcAft>
                        <a:buClr>
                          <a:srgbClr val="000000"/>
                        </a:buClr>
                        <a:buSzPts val="1200"/>
                        <a:buFont typeface="Noto Sans Symbols"/>
                        <a:buNone/>
                      </a:pPr>
                      <a:endParaRPr sz="1200" b="1" i="0" u="none" strike="noStrike" cap="none" dirty="0">
                        <a:solidFill>
                          <a:schemeClr val="bg1"/>
                        </a:solidFill>
                        <a:latin typeface="Yu Gothic" panose="020B0400000000000000" pitchFamily="34" charset="-128"/>
                        <a:ea typeface="Yu Gothic" panose="020B0400000000000000" pitchFamily="34" charset="-128"/>
                      </a:endParaRPr>
                    </a:p>
                  </a:txBody>
                  <a:tcPr marL="108000" marR="72000" marT="72000" marB="72000">
                    <a:lnB w="12700" cap="flat" cmpd="sng" algn="ctr">
                      <a:solidFill>
                        <a:schemeClr val="accent1"/>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Clr>
                          <a:srgbClr val="000000"/>
                        </a:buClr>
                        <a:buSzPts val="1200"/>
                        <a:buFont typeface="Noto Sans Symbols"/>
                        <a:buNone/>
                      </a:pPr>
                      <a:r>
                        <a:rPr lang="ja-JP" sz="1200" b="1" i="0" u="none" strike="noStrike" cap="none">
                          <a:solidFill>
                            <a:schemeClr val="bg1"/>
                          </a:solidFill>
                          <a:latin typeface="Yu Gothic" panose="020B0400000000000000" pitchFamily="34" charset="-128"/>
                          <a:ea typeface="Yu Gothic" panose="020B0400000000000000" pitchFamily="34" charset="-128"/>
                        </a:rPr>
                        <a:t>顧客の心理状態</a:t>
                      </a:r>
                      <a:endParaRPr sz="1200" b="1" i="0" u="none" strike="noStrike" cap="none" dirty="0">
                        <a:solidFill>
                          <a:schemeClr val="bg1"/>
                        </a:solidFill>
                        <a:latin typeface="Yu Gothic" panose="020B0400000000000000" pitchFamily="34" charset="-128"/>
                        <a:ea typeface="Yu Gothic" panose="020B0400000000000000" pitchFamily="34" charset="-128"/>
                      </a:endParaRPr>
                    </a:p>
                  </a:txBody>
                  <a:tcPr marL="108000" marR="72000" marT="108000" marB="108000">
                    <a:lnB>
                      <a:noFill/>
                    </a:lnB>
                    <a:solidFill>
                      <a:schemeClr val="accent1"/>
                    </a:solidFill>
                  </a:tcPr>
                </a:tc>
                <a:tc>
                  <a:txBody>
                    <a:bodyPr/>
                    <a:lstStyle/>
                    <a:p>
                      <a:pPr marL="0" marR="0" lvl="0" indent="0" algn="ctr" rtl="0">
                        <a:lnSpc>
                          <a:spcPct val="100000"/>
                        </a:lnSpc>
                        <a:spcBef>
                          <a:spcPts val="0"/>
                        </a:spcBef>
                        <a:spcAft>
                          <a:spcPts val="0"/>
                        </a:spcAft>
                        <a:buClr>
                          <a:srgbClr val="000000"/>
                        </a:buClr>
                        <a:buSzPts val="1100"/>
                        <a:buFont typeface="Noto Sans Symbols"/>
                        <a:buNone/>
                      </a:pPr>
                      <a:r>
                        <a:rPr lang="ja-JP" altLang="en-US" sz="1200" b="1" i="0" u="none" strike="noStrike" cap="none">
                          <a:solidFill>
                            <a:schemeClr val="bg1"/>
                          </a:solidFill>
                          <a:latin typeface="Yu Gothic" panose="020B0400000000000000" pitchFamily="34" charset="-128"/>
                          <a:ea typeface="Yu Gothic" panose="020B0400000000000000" pitchFamily="34" charset="-128"/>
                        </a:rPr>
                        <a:t>達</a:t>
                      </a:r>
                      <a:r>
                        <a:rPr lang="ja-JP" sz="1200" b="1" i="0" u="none" strike="noStrike" cap="none">
                          <a:solidFill>
                            <a:schemeClr val="bg1"/>
                          </a:solidFill>
                          <a:latin typeface="Yu Gothic" panose="020B0400000000000000" pitchFamily="34" charset="-128"/>
                          <a:ea typeface="Yu Gothic" panose="020B0400000000000000" pitchFamily="34" charset="-128"/>
                        </a:rPr>
                        <a:t>成基準</a:t>
                      </a:r>
                      <a:endParaRPr sz="1200" b="1" i="0" u="none" strike="noStrike" cap="none" dirty="0">
                        <a:solidFill>
                          <a:schemeClr val="bg1"/>
                        </a:solidFill>
                        <a:latin typeface="Yu Gothic" panose="020B0400000000000000" pitchFamily="34" charset="-128"/>
                        <a:ea typeface="Yu Gothic" panose="020B0400000000000000" pitchFamily="34" charset="-128"/>
                      </a:endParaRPr>
                    </a:p>
                  </a:txBody>
                  <a:tcPr marL="108000" marR="72000" marT="108000" marB="108000">
                    <a:lnB>
                      <a:noFill/>
                    </a:lnB>
                    <a:solidFill>
                      <a:schemeClr val="accent6"/>
                    </a:solidFill>
                  </a:tcPr>
                </a:tc>
                <a:extLst>
                  <a:ext uri="{0D108BD9-81ED-4DB2-BD59-A6C34878D82A}">
                    <a16:rowId xmlns:a16="http://schemas.microsoft.com/office/drawing/2014/main" val="10000"/>
                  </a:ext>
                </a:extLst>
              </a:tr>
              <a:tr h="600643">
                <a:tc>
                  <a:txBody>
                    <a:bodyPr/>
                    <a:lstStyle/>
                    <a:p>
                      <a:pPr marL="0" marR="0" lvl="0" indent="0" algn="l" rtl="0">
                        <a:lnSpc>
                          <a:spcPct val="100000"/>
                        </a:lnSpc>
                        <a:spcBef>
                          <a:spcPts val="0"/>
                        </a:spcBef>
                        <a:spcAft>
                          <a:spcPts val="0"/>
                        </a:spcAft>
                        <a:buClr>
                          <a:srgbClr val="000000"/>
                        </a:buClr>
                        <a:buSzPts val="1200"/>
                        <a:buFont typeface="Noto Sans Symbols"/>
                        <a:buNone/>
                      </a:pPr>
                      <a:r>
                        <a:rPr lang="ja-JP" sz="1100" b="1" i="0" u="none" strike="noStrike" cap="none">
                          <a:solidFill>
                            <a:schemeClr val="tx1"/>
                          </a:solidFill>
                          <a:latin typeface="Yu Gothic" panose="020B0400000000000000" pitchFamily="34" charset="-128"/>
                          <a:ea typeface="Yu Gothic" panose="020B0400000000000000" pitchFamily="34" charset="-128"/>
                        </a:rPr>
                        <a:t>①</a:t>
                      </a:r>
                      <a:r>
                        <a:rPr lang="en-US" altLang="ja-JP" sz="1100" b="1" i="0" u="none" strike="noStrike" cap="none" dirty="0">
                          <a:solidFill>
                            <a:schemeClr val="tx1"/>
                          </a:solidFill>
                          <a:latin typeface="Yu Gothic" panose="020B0400000000000000" pitchFamily="34" charset="-128"/>
                          <a:ea typeface="Yu Gothic" panose="020B0400000000000000" pitchFamily="34" charset="-128"/>
                        </a:rPr>
                        <a:t> </a:t>
                      </a:r>
                      <a:r>
                        <a:rPr lang="ja-JP" sz="1100" b="1" i="0" u="none" strike="noStrike" cap="none">
                          <a:solidFill>
                            <a:schemeClr val="tx1"/>
                          </a:solidFill>
                          <a:latin typeface="Yu Gothic" panose="020B0400000000000000" pitchFamily="34" charset="-128"/>
                          <a:ea typeface="Yu Gothic" panose="020B0400000000000000" pitchFamily="34" charset="-128"/>
                        </a:rPr>
                        <a:t>理解と信用</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72000" marT="72000" marB="7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企業</a:t>
                      </a:r>
                      <a:r>
                        <a:rPr lang="ja-JP" altLang="en-US" sz="900" b="0" i="0" u="none" strike="noStrike" cap="none">
                          <a:solidFill>
                            <a:schemeClr val="tx1"/>
                          </a:solidFill>
                          <a:latin typeface="Yu Gothic" panose="020B0400000000000000" pitchFamily="34" charset="-128"/>
                          <a:ea typeface="Yu Gothic" panose="020B0400000000000000" pitchFamily="34" charset="-128"/>
                        </a:rPr>
                        <a:t>と</a:t>
                      </a:r>
                      <a:r>
                        <a:rPr lang="ja-JP" sz="900" b="0" i="0" u="none" strike="noStrike" cap="none">
                          <a:solidFill>
                            <a:schemeClr val="tx1"/>
                          </a:solidFill>
                          <a:latin typeface="Yu Gothic" panose="020B0400000000000000" pitchFamily="34" charset="-128"/>
                          <a:ea typeface="Yu Gothic" panose="020B0400000000000000" pitchFamily="34" charset="-128"/>
                        </a:rPr>
                        <a:t>サービスの特徴について理解できた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信用できる企業・人だと思った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自社の業界・ビジネスについて理解していると感じた</a:t>
                      </a:r>
                      <a:endParaRPr sz="90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自社・サービス</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に対する好意的な発言を得られた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自社や営業担当の信用度を疑うようなネガティブな質問・コメントが出なかったor払拭できた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顧客の業界特有の課題や同業界の事例についてコメントし、賛同や関心を得られた</a:t>
                      </a:r>
                      <a:endParaRPr sz="900" b="0" i="0" u="none" strike="noStrike" cap="none" dirty="0">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88128">
                <a:tc>
                  <a:txBody>
                    <a:bodyPr/>
                    <a:lstStyle/>
                    <a:p>
                      <a:pPr marL="0" marR="0" lvl="0" indent="0" algn="l" rtl="0">
                        <a:lnSpc>
                          <a:spcPct val="100000"/>
                        </a:lnSpc>
                        <a:spcBef>
                          <a:spcPts val="0"/>
                        </a:spcBef>
                        <a:spcAft>
                          <a:spcPts val="0"/>
                        </a:spcAft>
                        <a:buClr>
                          <a:srgbClr val="000000"/>
                        </a:buClr>
                        <a:buSzPts val="1200"/>
                        <a:buFont typeface="Noto Sans Symbols"/>
                        <a:buNone/>
                      </a:pPr>
                      <a:r>
                        <a:rPr lang="ja-JP" sz="1100" b="1" i="0" u="none" strike="noStrike" cap="none">
                          <a:solidFill>
                            <a:schemeClr val="tx1"/>
                          </a:solidFill>
                          <a:latin typeface="Yu Gothic" panose="020B0400000000000000" pitchFamily="34" charset="-128"/>
                          <a:ea typeface="Yu Gothic" panose="020B0400000000000000" pitchFamily="34" charset="-128"/>
                        </a:rPr>
                        <a:t>②</a:t>
                      </a:r>
                      <a:r>
                        <a:rPr lang="en-US" altLang="ja-JP" sz="1100" b="1" i="0" u="none" strike="noStrike" cap="none" dirty="0">
                          <a:solidFill>
                            <a:schemeClr val="tx1"/>
                          </a:solidFill>
                          <a:latin typeface="Yu Gothic" panose="020B0400000000000000" pitchFamily="34" charset="-128"/>
                          <a:ea typeface="Yu Gothic" panose="020B0400000000000000" pitchFamily="34" charset="-128"/>
                        </a:rPr>
                        <a:t> </a:t>
                      </a:r>
                      <a:r>
                        <a:rPr lang="ja-JP" sz="1100" b="1" i="0" u="none" strike="noStrike" cap="none">
                          <a:solidFill>
                            <a:schemeClr val="tx1"/>
                          </a:solidFill>
                          <a:latin typeface="Yu Gothic" panose="020B0400000000000000" pitchFamily="34" charset="-128"/>
                          <a:ea typeface="Yu Gothic" panose="020B0400000000000000" pitchFamily="34" charset="-128"/>
                        </a:rPr>
                        <a:t>課題の整理</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72000" marT="72000" marB="7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現在</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の</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課題について説明し、相手がよく理解、整理してくれたと感じた</a:t>
                      </a:r>
                      <a:endParaRPr sz="900" b="0" i="0" u="none" strike="noStrike" cap="none">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自身が課題を抱えている領域について詳しいと感じた</a:t>
                      </a:r>
                      <a:endParaRPr sz="900" b="0" i="0" u="none" strike="noStrike" cap="none">
                        <a:solidFill>
                          <a:schemeClr val="tx1"/>
                        </a:solidFill>
                        <a:latin typeface="Yu Gothic" panose="020B0400000000000000" pitchFamily="34" charset="-128"/>
                        <a:ea typeface="Yu Gothic" panose="020B0400000000000000" pitchFamily="34" charset="-128"/>
                        <a:cs typeface="Arial"/>
                        <a:sym typeface="Arial"/>
                      </a:endParaRPr>
                    </a:p>
                  </a:txBody>
                  <a:tcPr marL="108000" marR="108000" marT="108000" marB="10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ビジネス課題、問題点、解決策、目指す効果について整理し、顧客と合意できた</a:t>
                      </a:r>
                      <a:endParaRPr sz="900" b="0" i="0" u="none" strike="noStrike" cap="none">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顧客の持つ課題領域に対する自社の実績や知見、事例等を説明し、同領域のプロフェッショナルであることに納得してもらえた</a:t>
                      </a:r>
                      <a:endParaRPr sz="900" b="0" i="0" u="none" strike="noStrike" cap="none">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31052">
                <a:tc>
                  <a:txBody>
                    <a:bodyPr/>
                    <a:lstStyle/>
                    <a:p>
                      <a:pPr marL="0" marR="0" lvl="0" indent="0" algn="l" rtl="0">
                        <a:lnSpc>
                          <a:spcPct val="100000"/>
                        </a:lnSpc>
                        <a:spcBef>
                          <a:spcPts val="0"/>
                        </a:spcBef>
                        <a:spcAft>
                          <a:spcPts val="0"/>
                        </a:spcAft>
                        <a:buClr>
                          <a:srgbClr val="000000"/>
                        </a:buClr>
                        <a:buSzPts val="1200"/>
                        <a:buFont typeface="Noto Sans Symbols"/>
                        <a:buNone/>
                      </a:pPr>
                      <a:r>
                        <a:rPr lang="ja-JP" sz="1100" b="1" i="0" u="none" strike="noStrike" cap="none">
                          <a:solidFill>
                            <a:schemeClr val="tx1"/>
                          </a:solidFill>
                          <a:latin typeface="Yu Gothic" panose="020B0400000000000000" pitchFamily="34" charset="-128"/>
                          <a:ea typeface="Yu Gothic" panose="020B0400000000000000" pitchFamily="34" charset="-128"/>
                        </a:rPr>
                        <a:t>③</a:t>
                      </a:r>
                      <a:r>
                        <a:rPr lang="en-US" altLang="ja-JP" sz="1100" b="1" i="0" u="none" strike="noStrike" cap="none" dirty="0">
                          <a:solidFill>
                            <a:schemeClr val="tx1"/>
                          </a:solidFill>
                          <a:latin typeface="Yu Gothic" panose="020B0400000000000000" pitchFamily="34" charset="-128"/>
                          <a:ea typeface="Yu Gothic" panose="020B0400000000000000" pitchFamily="34" charset="-128"/>
                        </a:rPr>
                        <a:t> </a:t>
                      </a:r>
                      <a:r>
                        <a:rPr lang="ja-JP" sz="1100" b="1" i="0" u="none" strike="noStrike" cap="none">
                          <a:solidFill>
                            <a:schemeClr val="tx1"/>
                          </a:solidFill>
                          <a:latin typeface="Yu Gothic" panose="020B0400000000000000" pitchFamily="34" charset="-128"/>
                          <a:ea typeface="Yu Gothic" panose="020B0400000000000000" pitchFamily="34" charset="-128"/>
                        </a:rPr>
                        <a:t>気づきの提供</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72000" marT="72000" marB="7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課題の取り組み方についてこれまで頭になかった切り口やヒントが得られた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この企業・サービス</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による課題解決の利点が理解できた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他</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の企業・サービス</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との違いが理解できた</a:t>
                      </a:r>
                      <a:endParaRPr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どのようなケース</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で評価され、なぜ選ばれているのか納得した</a:t>
                      </a:r>
                      <a:endParaRPr sz="105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rPr>
                        <a:t>自社・サービス</a:t>
                      </a:r>
                      <a:r>
                        <a:rPr lang="ja-JP" sz="900" b="0" i="0" u="none" strike="noStrike" cap="none">
                          <a:solidFill>
                            <a:schemeClr val="tx1"/>
                          </a:solidFill>
                          <a:latin typeface="Yu Gothic" panose="020B0400000000000000" pitchFamily="34" charset="-128"/>
                          <a:ea typeface="Yu Gothic" panose="020B0400000000000000" pitchFamily="34" charset="-128"/>
                        </a:rPr>
                        <a:t>による課題解決の利点について理解してもらえた</a:t>
                      </a:r>
                      <a:endParaRPr sz="1050" b="0" i="0" u="none" strike="noStrike" cap="none">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課題の解決方針について「なるほど」「発見があった」など気づきを示す発言があった</a:t>
                      </a:r>
                      <a:endParaRPr sz="1050" b="0" i="0" u="none" strike="noStrike" cap="none">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自社・サービス</a:t>
                      </a:r>
                      <a:r>
                        <a:rPr lang="ja-JP" sz="900" b="0" i="0" u="none" strike="noStrike" cap="none">
                          <a:solidFill>
                            <a:schemeClr val="tx1"/>
                          </a:solidFill>
                          <a:latin typeface="Yu Gothic" panose="020B0400000000000000" pitchFamily="34" charset="-128"/>
                          <a:ea typeface="Yu Gothic" panose="020B0400000000000000" pitchFamily="34" charset="-128"/>
                        </a:rPr>
                        <a:t>が選ばれやすくなる選定軸を提案し、重視してもらえた</a:t>
                      </a:r>
                      <a:endParaRPr sz="1050" b="0" i="0" u="none" strike="noStrike" cap="none">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6433">
                <a:tc>
                  <a:txBody>
                    <a:bodyPr/>
                    <a:lstStyle/>
                    <a:p>
                      <a:pPr marL="0" marR="0" lvl="0" indent="0" algn="l" rtl="0">
                        <a:lnSpc>
                          <a:spcPct val="100000"/>
                        </a:lnSpc>
                        <a:spcBef>
                          <a:spcPts val="0"/>
                        </a:spcBef>
                        <a:spcAft>
                          <a:spcPts val="0"/>
                        </a:spcAft>
                        <a:buClr>
                          <a:srgbClr val="000000"/>
                        </a:buClr>
                        <a:buSzPts val="1200"/>
                        <a:buFont typeface="Noto Sans Symbols"/>
                        <a:buNone/>
                      </a:pPr>
                      <a:r>
                        <a:rPr lang="ja-JP" sz="1100" b="1" i="0" u="none" strike="noStrike" cap="none">
                          <a:solidFill>
                            <a:schemeClr val="tx1"/>
                          </a:solidFill>
                          <a:latin typeface="Yu Gothic" panose="020B0400000000000000" pitchFamily="34" charset="-128"/>
                          <a:ea typeface="Yu Gothic" panose="020B0400000000000000" pitchFamily="34" charset="-128"/>
                        </a:rPr>
                        <a:t>④</a:t>
                      </a:r>
                      <a:r>
                        <a:rPr lang="en-US" altLang="ja-JP" sz="1100" b="1" i="0" u="none" strike="noStrike" cap="none" dirty="0">
                          <a:solidFill>
                            <a:schemeClr val="tx1"/>
                          </a:solidFill>
                          <a:latin typeface="Yu Gothic" panose="020B0400000000000000" pitchFamily="34" charset="-128"/>
                          <a:ea typeface="Yu Gothic" panose="020B0400000000000000" pitchFamily="34" charset="-128"/>
                        </a:rPr>
                        <a:t> </a:t>
                      </a:r>
                      <a:r>
                        <a:rPr lang="ja-JP" sz="1100" b="1" i="0" u="none" strike="noStrike" cap="none">
                          <a:solidFill>
                            <a:schemeClr val="tx1"/>
                          </a:solidFill>
                          <a:latin typeface="Yu Gothic" panose="020B0400000000000000" pitchFamily="34" charset="-128"/>
                          <a:ea typeface="Yu Gothic" panose="020B0400000000000000" pitchFamily="34" charset="-128"/>
                        </a:rPr>
                        <a:t>期待の獲得</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72000" marT="72000" marB="7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sym typeface="Arial"/>
                        </a:rPr>
                        <a:t>自社の課題が解決できることを確認できた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この企業・サービス</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を検討すべきだと思った</a:t>
                      </a:r>
                      <a:endParaRPr sz="105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顧客課題を</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自社・サービスが</a:t>
                      </a:r>
                      <a:r>
                        <a:rPr lang="ja-JP" sz="900" b="0" i="0" u="none" strike="noStrike" cap="none">
                          <a:solidFill>
                            <a:schemeClr val="tx1"/>
                          </a:solidFill>
                          <a:latin typeface="Yu Gothic" panose="020B0400000000000000" pitchFamily="34" charset="-128"/>
                          <a:ea typeface="Yu Gothic" panose="020B0400000000000000" pitchFamily="34" charset="-128"/>
                        </a:rPr>
                        <a:t>解決できることを証明した</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より詳細な情報提供・ディスカッション等の</a:t>
                      </a:r>
                      <a:r>
                        <a:rPr lang="ja-JP" altLang="en-US" sz="900" b="0" i="0" u="none" strike="noStrike" cap="none">
                          <a:solidFill>
                            <a:schemeClr val="tx1"/>
                          </a:solidFill>
                          <a:latin typeface="Yu Gothic" panose="020B0400000000000000" pitchFamily="34" charset="-128"/>
                          <a:ea typeface="Yu Gothic" panose="020B0400000000000000" pitchFamily="34" charset="-128"/>
                        </a:rPr>
                        <a:t>要望</a:t>
                      </a:r>
                      <a:r>
                        <a:rPr lang="ja-JP" sz="900" b="0" i="0" u="none" strike="noStrike" cap="none">
                          <a:solidFill>
                            <a:schemeClr val="tx1"/>
                          </a:solidFill>
                          <a:latin typeface="Yu Gothic" panose="020B0400000000000000" pitchFamily="34" charset="-128"/>
                          <a:ea typeface="Yu Gothic" panose="020B0400000000000000" pitchFamily="34" charset="-128"/>
                        </a:rPr>
                        <a:t>を得られた</a:t>
                      </a:r>
                      <a:endParaRPr sz="90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提案依頼を得られた</a:t>
                      </a:r>
                      <a:endParaRPr sz="105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36433">
                <a:tc>
                  <a:txBody>
                    <a:bodyPr/>
                    <a:lstStyle/>
                    <a:p>
                      <a:pPr marL="0" marR="0" lvl="0" indent="0" algn="l" rtl="0">
                        <a:lnSpc>
                          <a:spcPct val="100000"/>
                        </a:lnSpc>
                        <a:spcBef>
                          <a:spcPts val="0"/>
                        </a:spcBef>
                        <a:spcAft>
                          <a:spcPts val="0"/>
                        </a:spcAft>
                        <a:buClr>
                          <a:srgbClr val="000000"/>
                        </a:buClr>
                        <a:buSzPts val="1200"/>
                        <a:buFont typeface="Noto Sans Symbols"/>
                        <a:buNone/>
                      </a:pPr>
                      <a:r>
                        <a:rPr lang="ja-JP" sz="1100" b="1" i="0" u="none" strike="noStrike" cap="none">
                          <a:solidFill>
                            <a:schemeClr val="tx1"/>
                          </a:solidFill>
                          <a:latin typeface="Yu Gothic" panose="020B0400000000000000" pitchFamily="34" charset="-128"/>
                          <a:ea typeface="Yu Gothic" panose="020B0400000000000000" pitchFamily="34" charset="-128"/>
                        </a:rPr>
                        <a:t>⑤</a:t>
                      </a:r>
                      <a:r>
                        <a:rPr lang="en-US" altLang="ja-JP" sz="1100" b="1" i="0" u="none" strike="noStrike" cap="none" dirty="0">
                          <a:solidFill>
                            <a:schemeClr val="tx1"/>
                          </a:solidFill>
                          <a:latin typeface="Yu Gothic" panose="020B0400000000000000" pitchFamily="34" charset="-128"/>
                          <a:ea typeface="Yu Gothic" panose="020B0400000000000000" pitchFamily="34" charset="-128"/>
                        </a:rPr>
                        <a:t> </a:t>
                      </a:r>
                      <a:r>
                        <a:rPr lang="ja-JP" sz="1100" b="1" i="0" u="none" strike="noStrike" cap="none">
                          <a:solidFill>
                            <a:schemeClr val="tx1"/>
                          </a:solidFill>
                          <a:latin typeface="Yu Gothic" panose="020B0400000000000000" pitchFamily="34" charset="-128"/>
                          <a:ea typeface="Yu Gothic" panose="020B0400000000000000" pitchFamily="34" charset="-128"/>
                        </a:rPr>
                        <a:t>進め方の合意</a:t>
                      </a:r>
                      <a:endParaRPr sz="1200" b="1" i="0" u="none" strike="noStrike" cap="none" dirty="0">
                        <a:solidFill>
                          <a:schemeClr val="tx1"/>
                        </a:solidFill>
                        <a:latin typeface="Yu Gothic" panose="020B0400000000000000" pitchFamily="34" charset="-128"/>
                        <a:ea typeface="Yu Gothic" panose="020B0400000000000000" pitchFamily="34" charset="-128"/>
                      </a:endParaRPr>
                    </a:p>
                  </a:txBody>
                  <a:tcPr marL="180000" marR="72000" marT="72000" marB="7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契約</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までのプロセス</a:t>
                      </a: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・契約後のプロセス</a:t>
                      </a:r>
                      <a:r>
                        <a:rPr lang="ja-JP" sz="900" b="0" i="0" u="none" strike="noStrike" cap="none">
                          <a:solidFill>
                            <a:schemeClr val="tx1"/>
                          </a:solidFill>
                          <a:latin typeface="Yu Gothic" panose="020B0400000000000000" pitchFamily="34" charset="-128"/>
                          <a:ea typeface="Yu Gothic" panose="020B0400000000000000" pitchFamily="34" charset="-128"/>
                          <a:sym typeface="Arial"/>
                        </a:rPr>
                        <a:t>を理解できた</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契約までに精査すべき事項を整理できた</a:t>
                      </a:r>
                      <a:endParaRPr lang="en-US" altLang="ja-JP" sz="900" b="0" i="0" u="none" strike="noStrike" cap="none" dirty="0">
                        <a:solidFill>
                          <a:schemeClr val="tx1"/>
                        </a:solidFill>
                        <a:latin typeface="Yu Gothic" panose="020B0400000000000000" pitchFamily="34" charset="-128"/>
                        <a:ea typeface="Yu Gothic" panose="020B0400000000000000" pitchFamily="34" charset="-128"/>
                        <a:sym typeface="Arial"/>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altLang="en-US" sz="900" b="0" i="0" u="none" strike="noStrike" cap="none">
                          <a:solidFill>
                            <a:schemeClr val="tx1"/>
                          </a:solidFill>
                          <a:latin typeface="Yu Gothic" panose="020B0400000000000000" pitchFamily="34" charset="-128"/>
                          <a:ea typeface="Yu Gothic" panose="020B0400000000000000" pitchFamily="34" charset="-128"/>
                          <a:sym typeface="Arial"/>
                        </a:rPr>
                        <a:t>検討スケジュールを想定できた</a:t>
                      </a:r>
                      <a:endParaRPr sz="105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今後の進め方について合意した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期日とスケジュールを合意した</a:t>
                      </a:r>
                      <a:endParaRPr sz="1050" b="0" i="0" u="none" strike="noStrike" cap="none" dirty="0">
                        <a:solidFill>
                          <a:schemeClr val="tx1"/>
                        </a:solidFill>
                        <a:latin typeface="Yu Gothic" panose="020B0400000000000000" pitchFamily="34" charset="-128"/>
                        <a:ea typeface="Yu Gothic" panose="020B0400000000000000" pitchFamily="34" charset="-128"/>
                      </a:endParaRPr>
                    </a:p>
                    <a:p>
                      <a:pPr marL="144000" marR="0" lvl="0" indent="-144000" algn="l" rtl="0">
                        <a:lnSpc>
                          <a:spcPct val="100000"/>
                        </a:lnSpc>
                        <a:spcBef>
                          <a:spcPts val="0"/>
                        </a:spcBef>
                        <a:spcAft>
                          <a:spcPts val="400"/>
                        </a:spcAft>
                        <a:buClr>
                          <a:srgbClr val="000000"/>
                        </a:buClr>
                        <a:buSzPct val="100000"/>
                        <a:buFont typeface="Arial" panose="020B0604020202020204" pitchFamily="34" charset="0"/>
                        <a:buChar char="•"/>
                      </a:pPr>
                      <a:r>
                        <a:rPr lang="ja-JP" sz="900" b="0" i="0" u="none" strike="noStrike" cap="none">
                          <a:solidFill>
                            <a:schemeClr val="tx1"/>
                          </a:solidFill>
                          <a:latin typeface="Yu Gothic" panose="020B0400000000000000" pitchFamily="34" charset="-128"/>
                          <a:ea typeface="Yu Gothic" panose="020B0400000000000000" pitchFamily="34" charset="-128"/>
                        </a:rPr>
                        <a:t>次回の日程調整を完了した</a:t>
                      </a:r>
                      <a:endParaRPr sz="900" b="0" i="0" u="none" strike="noStrike" cap="none" dirty="0">
                        <a:solidFill>
                          <a:schemeClr val="tx1"/>
                        </a:solidFill>
                        <a:latin typeface="Yu Gothic" panose="020B0400000000000000" pitchFamily="34" charset="-128"/>
                        <a:ea typeface="Yu Gothic" panose="020B0400000000000000" pitchFamily="34" charset="-128"/>
                      </a:endParaRPr>
                    </a:p>
                  </a:txBody>
                  <a:tcPr marL="108000" marR="108000" marT="108000" marB="108000" anchor="ctr">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365267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3. </a:t>
            </a:r>
            <a:r>
              <a:rPr lang="ja-JP" altLang="en-US"/>
              <a:t>要件整理</a:t>
            </a:r>
            <a:r>
              <a:rPr lang="en-US" altLang="ja-JP" dirty="0"/>
              <a:t> - (1)</a:t>
            </a:r>
            <a:r>
              <a:rPr lang="ja-JP" altLang="en-US"/>
              <a:t>要件整理ドキュメント・プレ提案書の作成</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57</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2" name="テキスト プレースホルダー 4">
            <a:extLst>
              <a:ext uri="{FF2B5EF4-FFF2-40B4-BE49-F238E27FC236}">
                <a16:creationId xmlns:a16="http://schemas.microsoft.com/office/drawing/2014/main" id="{5CAEB97B-B1D4-EB44-A8C1-96C81566AED5}"/>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7" name="テキスト プレースホルダー 4">
            <a:extLst>
              <a:ext uri="{FF2B5EF4-FFF2-40B4-BE49-F238E27FC236}">
                <a16:creationId xmlns:a16="http://schemas.microsoft.com/office/drawing/2014/main" id="{73B78A30-B4CD-6C40-AF66-8D7E2C0A8640}"/>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8" name="片側の 2 つの角を丸めた四角形 27">
            <a:extLst>
              <a:ext uri="{FF2B5EF4-FFF2-40B4-BE49-F238E27FC236}">
                <a16:creationId xmlns:a16="http://schemas.microsoft.com/office/drawing/2014/main" id="{12729F7F-43CC-FD47-A2F9-42CBD0F6DDED}"/>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3DB12010-CB70-3449-A61C-2484598F9E58}"/>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1E682010-7584-E048-ADFB-4CB8D7A4679E}"/>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8D668F9E-6DE1-8846-A79E-94F2EF66B080}"/>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C7F46BE3-AAE5-F040-8C23-B96B053ED3E6}"/>
              </a:ext>
            </a:extLst>
          </p:cNvPr>
          <p:cNvGraphicFramePr>
            <a:graphicFrameLocks noGrp="1"/>
          </p:cNvGraphicFramePr>
          <p:nvPr>
            <p:extLst>
              <p:ext uri="{D42A27DB-BD31-4B8C-83A1-F6EECF244321}">
                <p14:modId xmlns:p14="http://schemas.microsoft.com/office/powerpoint/2010/main" val="4116497240"/>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要件整理ドキュメント・プレ提案書作成のポイント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40061550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3. </a:t>
            </a:r>
            <a:r>
              <a:rPr lang="ja-JP" altLang="en-US"/>
              <a:t>要件整理</a:t>
            </a:r>
            <a:r>
              <a:rPr lang="en-US" altLang="ja-JP" dirty="0"/>
              <a:t> - (2)2</a:t>
            </a:r>
            <a:r>
              <a:rPr lang="ja-JP" altLang="en-US"/>
              <a:t>回目以降の商談</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58</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34" name="テキスト プレースホルダー 4">
            <a:extLst>
              <a:ext uri="{FF2B5EF4-FFF2-40B4-BE49-F238E27FC236}">
                <a16:creationId xmlns:a16="http://schemas.microsoft.com/office/drawing/2014/main" id="{14E4EFC2-435E-9948-AD88-80806D90E4C8}"/>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35" name="テキスト プレースホルダー 4">
            <a:extLst>
              <a:ext uri="{FF2B5EF4-FFF2-40B4-BE49-F238E27FC236}">
                <a16:creationId xmlns:a16="http://schemas.microsoft.com/office/drawing/2014/main" id="{FF510599-AB94-E144-B97F-5C38D8E76C19}"/>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36" name="片側の 2 つの角を丸めた四角形 35">
            <a:extLst>
              <a:ext uri="{FF2B5EF4-FFF2-40B4-BE49-F238E27FC236}">
                <a16:creationId xmlns:a16="http://schemas.microsoft.com/office/drawing/2014/main" id="{007D6C18-F38D-BD4C-BB12-CFDEB6DDD090}"/>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7" name="片側の 2 つの角を丸めた四角形 36">
            <a:extLst>
              <a:ext uri="{FF2B5EF4-FFF2-40B4-BE49-F238E27FC236}">
                <a16:creationId xmlns:a16="http://schemas.microsoft.com/office/drawing/2014/main" id="{679EE71A-EB11-1347-9E6A-525C40831323}"/>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8" name="テキスト ボックス 37">
            <a:extLst>
              <a:ext uri="{FF2B5EF4-FFF2-40B4-BE49-F238E27FC236}">
                <a16:creationId xmlns:a16="http://schemas.microsoft.com/office/drawing/2014/main" id="{AE3854B2-E266-7D4D-8312-B97DBB6809D4}"/>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9" name="テキスト ボックス 38">
            <a:extLst>
              <a:ext uri="{FF2B5EF4-FFF2-40B4-BE49-F238E27FC236}">
                <a16:creationId xmlns:a16="http://schemas.microsoft.com/office/drawing/2014/main" id="{5FA79132-D281-E248-9058-7B6CC316C246}"/>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40" name="表 4">
            <a:extLst>
              <a:ext uri="{FF2B5EF4-FFF2-40B4-BE49-F238E27FC236}">
                <a16:creationId xmlns:a16="http://schemas.microsoft.com/office/drawing/2014/main" id="{949D987A-1810-7647-8E77-431F1636C99B}"/>
              </a:ext>
            </a:extLst>
          </p:cNvPr>
          <p:cNvGraphicFramePr>
            <a:graphicFrameLocks noGrp="1"/>
          </p:cNvGraphicFramePr>
          <p:nvPr>
            <p:extLst>
              <p:ext uri="{D42A27DB-BD31-4B8C-83A1-F6EECF244321}">
                <p14:modId xmlns:p14="http://schemas.microsoft.com/office/powerpoint/2010/main" val="2356968463"/>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en-US" altLang="ja-JP" sz="1400" b="1" i="0" dirty="0">
                          <a:solidFill>
                            <a:schemeClr val="accent1"/>
                          </a:solidFill>
                          <a:latin typeface="Yu Gothic" panose="020B0400000000000000" pitchFamily="34" charset="-128"/>
                          <a:ea typeface="Yu Gothic" panose="020B0400000000000000" pitchFamily="34" charset="-128"/>
                        </a:rPr>
                        <a:t>2</a:t>
                      </a:r>
                      <a:r>
                        <a:rPr kumimoji="1" lang="ja-JP" altLang="en-US" sz="1400" b="1" i="0">
                          <a:solidFill>
                            <a:schemeClr val="accent1"/>
                          </a:solidFill>
                          <a:latin typeface="Yu Gothic" panose="020B0400000000000000" pitchFamily="34" charset="-128"/>
                          <a:ea typeface="Yu Gothic" panose="020B0400000000000000" pitchFamily="34" charset="-128"/>
                        </a:rPr>
                        <a:t>回目以降の商談のポイント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397672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79947990-2610-FC45-8ACF-3DB766123EF0}"/>
              </a:ext>
            </a:extLst>
          </p:cNvPr>
          <p:cNvSpPr>
            <a:spLocks noGrp="1"/>
          </p:cNvSpPr>
          <p:nvPr>
            <p:ph type="body" idx="1"/>
          </p:nvPr>
        </p:nvSpPr>
        <p:spPr>
          <a:xfrm>
            <a:off x="458788" y="1001713"/>
            <a:ext cx="9001125" cy="611187"/>
          </a:xfrm>
        </p:spPr>
        <p:txBody>
          <a:bodyPr/>
          <a:lstStyle/>
          <a:p>
            <a:r>
              <a:rPr lang="ja-JP" altLang="en-US"/>
              <a:t>主に「○○の効率化」「○○の最適化」に特化した機能を有しています。</a:t>
            </a:r>
            <a:endParaRPr lang="en-US" altLang="ja-JP" dirty="0"/>
          </a:p>
          <a:p>
            <a:r>
              <a:rPr lang="ja-JP" altLang="en-US"/>
              <a:t>○○機能や○○機能は、今後も開発を強化していきます。</a:t>
            </a:r>
          </a:p>
        </p:txBody>
      </p:sp>
      <p:sp>
        <p:nvSpPr>
          <p:cNvPr id="8" name="スライド番号プレースホルダー 7">
            <a:extLst>
              <a:ext uri="{FF2B5EF4-FFF2-40B4-BE49-F238E27FC236}">
                <a16:creationId xmlns:a16="http://schemas.microsoft.com/office/drawing/2014/main" id="{1F67F624-2863-5349-B559-6DA1FE470B1D}"/>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5</a:t>
            </a:fld>
            <a:endParaRPr lang="ja-JP" altLang="en-US"/>
          </a:p>
        </p:txBody>
      </p:sp>
      <p:sp>
        <p:nvSpPr>
          <p:cNvPr id="3" name="タイトル 2">
            <a:extLst>
              <a:ext uri="{FF2B5EF4-FFF2-40B4-BE49-F238E27FC236}">
                <a16:creationId xmlns:a16="http://schemas.microsoft.com/office/drawing/2014/main" id="{1979D580-6DAD-C149-B150-797FF8D248F7}"/>
              </a:ext>
            </a:extLst>
          </p:cNvPr>
          <p:cNvSpPr>
            <a:spLocks noGrp="1"/>
          </p:cNvSpPr>
          <p:nvPr>
            <p:ph type="title"/>
          </p:nvPr>
        </p:nvSpPr>
        <p:spPr>
          <a:xfrm>
            <a:off x="459560" y="240475"/>
            <a:ext cx="9000000" cy="396000"/>
          </a:xfrm>
        </p:spPr>
        <p:txBody>
          <a:bodyPr/>
          <a:lstStyle/>
          <a:p>
            <a:r>
              <a:rPr lang="ja-JP" altLang="en-US"/>
              <a:t>機能・サービス内容</a:t>
            </a:r>
          </a:p>
        </p:txBody>
      </p:sp>
      <p:graphicFrame>
        <p:nvGraphicFramePr>
          <p:cNvPr id="4" name="表 6">
            <a:extLst>
              <a:ext uri="{FF2B5EF4-FFF2-40B4-BE49-F238E27FC236}">
                <a16:creationId xmlns:a16="http://schemas.microsoft.com/office/drawing/2014/main" id="{8F308731-4656-F54F-AD58-6A9073F7FD5F}"/>
              </a:ext>
            </a:extLst>
          </p:cNvPr>
          <p:cNvGraphicFramePr>
            <a:graphicFrameLocks noGrp="1"/>
          </p:cNvGraphicFramePr>
          <p:nvPr>
            <p:extLst>
              <p:ext uri="{D42A27DB-BD31-4B8C-83A1-F6EECF244321}">
                <p14:modId xmlns:p14="http://schemas.microsoft.com/office/powerpoint/2010/main" val="3192970991"/>
              </p:ext>
            </p:extLst>
          </p:nvPr>
        </p:nvGraphicFramePr>
        <p:xfrm>
          <a:off x="459560" y="1830437"/>
          <a:ext cx="9000000" cy="4303546"/>
        </p:xfrm>
        <a:graphic>
          <a:graphicData uri="http://schemas.openxmlformats.org/drawingml/2006/table">
            <a:tbl>
              <a:tblPr firstRow="1" bandRow="1">
                <a:tableStyleId>{A86F3E5E-3F21-4C10-9464-172B5924C16A}</a:tableStyleId>
              </a:tblPr>
              <a:tblGrid>
                <a:gridCol w="2797990">
                  <a:extLst>
                    <a:ext uri="{9D8B030D-6E8A-4147-A177-3AD203B41FA5}">
                      <a16:colId xmlns:a16="http://schemas.microsoft.com/office/drawing/2014/main" val="1292565362"/>
                    </a:ext>
                  </a:extLst>
                </a:gridCol>
                <a:gridCol w="6202010">
                  <a:extLst>
                    <a:ext uri="{9D8B030D-6E8A-4147-A177-3AD203B41FA5}">
                      <a16:colId xmlns:a16="http://schemas.microsoft.com/office/drawing/2014/main" val="2313682660"/>
                    </a:ext>
                  </a:extLst>
                </a:gridCol>
              </a:tblGrid>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algn="ctr"/>
                      <a:r>
                        <a:rPr kumimoji="1" lang="ja-JP" altLang="en-US" sz="1200" b="0" i="0">
                          <a:solidFill>
                            <a:schemeClr val="bg1"/>
                          </a:solidFill>
                          <a:latin typeface="Yu Gothic" panose="020B0400000000000000" pitchFamily="34" charset="-128"/>
                          <a:ea typeface="Yu Gothic" panose="020B0400000000000000" pitchFamily="34" charset="-128"/>
                        </a:rPr>
                        <a:t>機能・サービス内容</a:t>
                      </a:r>
                      <a:endParaRPr kumimoji="1" lang="ja-JP" altLang="en-US" sz="1200" b="0" i="0" dirty="0">
                        <a:solidFill>
                          <a:schemeClr val="bg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solidFill>
                      <a:schemeClr val="tx1"/>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algn="ctr"/>
                      <a:r>
                        <a:rPr kumimoji="1" lang="ja-JP" altLang="en-US" sz="1200" b="0" i="0">
                          <a:solidFill>
                            <a:schemeClr val="bg1"/>
                          </a:solidFill>
                          <a:latin typeface="Yu Gothic" panose="020B0400000000000000" pitchFamily="34" charset="-128"/>
                          <a:ea typeface="Yu Gothic" panose="020B0400000000000000" pitchFamily="34" charset="-128"/>
                        </a:rPr>
                        <a:t>詳細</a:t>
                      </a:r>
                      <a:endParaRPr kumimoji="1" lang="ja-JP" altLang="en-US" sz="1200" b="0" i="0" dirty="0">
                        <a:solidFill>
                          <a:schemeClr val="bg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tx1"/>
                    </a:solidFill>
                  </a:tcPr>
                </a:tc>
                <a:extLst>
                  <a:ext uri="{0D108BD9-81ED-4DB2-BD59-A6C34878D82A}">
                    <a16:rowId xmlns:a16="http://schemas.microsoft.com/office/drawing/2014/main" val="4053367704"/>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r>
                        <a:rPr kumimoji="1" lang="ja-JP" altLang="en-US" sz="1200" b="1" i="0">
                          <a:latin typeface="Yu Gothic" panose="020B0400000000000000" pitchFamily="34" charset="-128"/>
                          <a:ea typeface="Yu Gothic" panose="020B0400000000000000" pitchFamily="34" charset="-128"/>
                        </a:rPr>
                        <a:t>○○○○の調査（○○機能）</a:t>
                      </a:r>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indent="0">
                        <a:buFont typeface="Arial" panose="020B0604020202020204" pitchFamily="34" charset="0"/>
                        <a:buNone/>
                      </a:pPr>
                      <a:r>
                        <a:rPr kumimoji="1" lang="ja-JP" altLang="en-US" sz="1000" b="0" i="0">
                          <a:solidFill>
                            <a:schemeClr val="tx1"/>
                          </a:solidFill>
                          <a:latin typeface="Yu Gothic" panose="020B0400000000000000" pitchFamily="34" charset="-128"/>
                          <a:ea typeface="Yu Gothic" panose="020B0400000000000000" pitchFamily="34" charset="-128"/>
                        </a:rPr>
                        <a:t>○○○をします。（○○○○をする機能です。）○○○が可能です。</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2394804252"/>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r>
                        <a:rPr kumimoji="1" lang="ja-JP" altLang="en-US" sz="1200" b="1" i="0">
                          <a:latin typeface="Yu Gothic" panose="020B0400000000000000" pitchFamily="34" charset="-128"/>
                          <a:ea typeface="Yu Gothic" panose="020B0400000000000000" pitchFamily="34" charset="-128"/>
                        </a:rPr>
                        <a:t>○○○○の調査（○○機能）</a:t>
                      </a:r>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indent="0">
                        <a:buFont typeface="Arial" panose="020B0604020202020204" pitchFamily="34" charset="0"/>
                        <a:buNone/>
                      </a:pPr>
                      <a:r>
                        <a:rPr kumimoji="1" lang="ja-JP" altLang="en-US" sz="1000" b="0" i="0">
                          <a:solidFill>
                            <a:schemeClr val="tx1"/>
                          </a:solidFill>
                          <a:latin typeface="Yu Gothic" panose="020B0400000000000000" pitchFamily="34" charset="-128"/>
                          <a:ea typeface="Yu Gothic" panose="020B0400000000000000" pitchFamily="34" charset="-128"/>
                        </a:rPr>
                        <a:t>○○○をします。（○○○○をする機能です。）○○○が可能です。</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1220193214"/>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1200" b="1" i="0">
                          <a:latin typeface="Yu Gothic" panose="020B0400000000000000" pitchFamily="34" charset="-128"/>
                          <a:ea typeface="Yu Gothic" panose="020B0400000000000000" pitchFamily="34" charset="-128"/>
                        </a:rPr>
                        <a:t>○○○○の改善（○○機能）</a:t>
                      </a: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a:solidFill>
                            <a:schemeClr val="tx1"/>
                          </a:solidFill>
                          <a:latin typeface="Yu Gothic" panose="020B0400000000000000" pitchFamily="34" charset="-128"/>
                          <a:ea typeface="Yu Gothic" panose="020B0400000000000000" pitchFamily="34" charset="-128"/>
                        </a:rPr>
                        <a:t>○○○をします。（○○○○をする機能です。）○○○が可能です。</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2500196597"/>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1200" b="1" i="0">
                          <a:latin typeface="Yu Gothic" panose="020B0400000000000000" pitchFamily="34" charset="-128"/>
                          <a:ea typeface="Yu Gothic" panose="020B0400000000000000" pitchFamily="34" charset="-128"/>
                        </a:rPr>
                        <a:t>○○○○の改善（○○機能）</a:t>
                      </a: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a:solidFill>
                            <a:schemeClr val="tx1"/>
                          </a:solidFill>
                          <a:latin typeface="Yu Gothic" panose="020B0400000000000000" pitchFamily="34" charset="-128"/>
                          <a:ea typeface="Yu Gothic" panose="020B0400000000000000" pitchFamily="34" charset="-128"/>
                        </a:rPr>
                        <a:t>○○○をします。（○○○○をする機能です。）○○○が可能です。</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3375153507"/>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r>
                        <a:rPr kumimoji="1" lang="ja-JP" altLang="en-US" sz="1200" b="1" i="0">
                          <a:latin typeface="Yu Gothic" panose="020B0400000000000000" pitchFamily="34" charset="-128"/>
                          <a:ea typeface="Yu Gothic" panose="020B0400000000000000" pitchFamily="34" charset="-128"/>
                        </a:rPr>
                        <a:t>・・・</a:t>
                      </a:r>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a:solidFill>
                            <a:schemeClr val="tx1"/>
                          </a:solidFill>
                          <a:latin typeface="Yu Gothic" panose="020B0400000000000000" pitchFamily="34" charset="-128"/>
                          <a:ea typeface="Yu Gothic" panose="020B0400000000000000" pitchFamily="34" charset="-128"/>
                        </a:rPr>
                        <a:t>・・・</a:t>
                      </a: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4167554866"/>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2877490031"/>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2933158535"/>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3922501486"/>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3722379831"/>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3425170701"/>
                  </a:ext>
                </a:extLst>
              </a:tr>
              <a:tr h="331042">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solidFill>
                      <a:srgbClr val="FFFFFF"/>
                    </a:solidFill>
                  </a:tcPr>
                </a:tc>
                <a:tc>
                  <a:txBody>
                    <a:bodyPr/>
                    <a:lstStyle>
                      <a:lvl1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1pPr>
                      <a:lvl2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2pPr>
                      <a:lvl3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3pPr>
                      <a:lvl4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4pPr>
                      <a:lvl5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5pPr>
                      <a:lvl6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6pPr>
                      <a:lvl7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7pPr>
                      <a:lvl8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8pPr>
                      <a:lvl9pPr marR="0" algn="l" rtl="0" eaLnBrk="1" hangingPunct="1">
                        <a:lnSpc>
                          <a:spcPct val="100000"/>
                        </a:lnSpc>
                        <a:spcBef>
                          <a:spcPts val="0"/>
                        </a:spcBef>
                        <a:spcAft>
                          <a:spcPts val="0"/>
                        </a:spcAft>
                        <a:buClr>
                          <a:srgbClr val="000000"/>
                        </a:buClr>
                        <a:buFont typeface="Arial"/>
                        <a:defRPr kumimoji="1" sz="1292" b="0" i="0" u="none" strike="noStrike" cap="none">
                          <a:solidFill>
                            <a:schemeClr val="tx1"/>
                          </a:solidFill>
                          <a:latin typeface="游ゴシック" panose="020F0502020204030204"/>
                          <a:sym typeface="Arial"/>
                        </a:defRPr>
                      </a:lvl9p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solidFill>
                      <a:srgbClr val="FFFFFF"/>
                    </a:solidFill>
                  </a:tcPr>
                </a:tc>
                <a:extLst>
                  <a:ext uri="{0D108BD9-81ED-4DB2-BD59-A6C34878D82A}">
                    <a16:rowId xmlns:a16="http://schemas.microsoft.com/office/drawing/2014/main" val="1566773796"/>
                  </a:ext>
                </a:extLst>
              </a:tr>
              <a:tr h="331042">
                <a:tc>
                  <a:txBody>
                    <a:bodyPr/>
                    <a:lstStyle/>
                    <a:p>
                      <a:endParaRPr kumimoji="1" lang="ja-JP" altLang="en-US" sz="1200" b="1" i="0" dirty="0">
                        <a:latin typeface="Yu Gothic" panose="020B0400000000000000" pitchFamily="34" charset="-128"/>
                        <a:ea typeface="Yu Gothic" panose="020B0400000000000000" pitchFamily="34" charset="-128"/>
                      </a:endParaRPr>
                    </a:p>
                  </a:txBody>
                  <a:tcPr marL="72000" marR="72000" marT="36000" marB="36000" anchor="ctr">
                    <a:lnL w="12700" cap="flat" cmpd="sng" algn="ctr">
                      <a:noFill/>
                      <a:prstDash val="solid"/>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000" b="0" i="0" dirty="0">
                        <a:solidFill>
                          <a:schemeClr val="tx1"/>
                        </a:solidFill>
                        <a:latin typeface="Yu Gothic" panose="020B0400000000000000" pitchFamily="34" charset="-128"/>
                        <a:ea typeface="Yu Gothic" panose="020B0400000000000000" pitchFamily="34" charset="-128"/>
                      </a:endParaRPr>
                    </a:p>
                  </a:txBody>
                  <a:tcPr marL="72000" marR="72000" marT="36000" marB="36000" anchor="ctr">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848551"/>
                  </a:ext>
                </a:extLst>
              </a:tr>
            </a:tbl>
          </a:graphicData>
        </a:graphic>
      </p:graphicFrame>
    </p:spTree>
    <p:extLst>
      <p:ext uri="{BB962C8B-B14F-4D97-AF65-F5344CB8AC3E}">
        <p14:creationId xmlns:p14="http://schemas.microsoft.com/office/powerpoint/2010/main" val="26075715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3. </a:t>
            </a:r>
            <a:r>
              <a:rPr lang="ja-JP" altLang="en-US"/>
              <a:t>要件整理</a:t>
            </a:r>
            <a:r>
              <a:rPr lang="en-US" altLang="ja-JP" dirty="0"/>
              <a:t> - (3)</a:t>
            </a:r>
            <a:r>
              <a:rPr lang="ja-JP" altLang="en-US"/>
              <a:t>要件と提案機会の合意</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59</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2" name="テキスト プレースホルダー 4">
            <a:extLst>
              <a:ext uri="{FF2B5EF4-FFF2-40B4-BE49-F238E27FC236}">
                <a16:creationId xmlns:a16="http://schemas.microsoft.com/office/drawing/2014/main" id="{A9985309-FCCC-564D-89A0-C9F799D6E135}"/>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5" name="テキスト プレースホルダー 4">
            <a:extLst>
              <a:ext uri="{FF2B5EF4-FFF2-40B4-BE49-F238E27FC236}">
                <a16:creationId xmlns:a16="http://schemas.microsoft.com/office/drawing/2014/main" id="{C2778853-56B9-A342-BC36-7B95B930D628}"/>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7" name="片側の 2 つの角を丸めた四角形 26">
            <a:extLst>
              <a:ext uri="{FF2B5EF4-FFF2-40B4-BE49-F238E27FC236}">
                <a16:creationId xmlns:a16="http://schemas.microsoft.com/office/drawing/2014/main" id="{971F5864-86D5-9A4C-A59F-E9F638274ACD}"/>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28" name="片側の 2 つの角を丸めた四角形 27">
            <a:extLst>
              <a:ext uri="{FF2B5EF4-FFF2-40B4-BE49-F238E27FC236}">
                <a16:creationId xmlns:a16="http://schemas.microsoft.com/office/drawing/2014/main" id="{EB168492-47D6-5E43-AD69-15DB11B76F80}"/>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29" name="テキスト ボックス 28">
            <a:extLst>
              <a:ext uri="{FF2B5EF4-FFF2-40B4-BE49-F238E27FC236}">
                <a16:creationId xmlns:a16="http://schemas.microsoft.com/office/drawing/2014/main" id="{47C16821-D156-1E48-AE0D-A3E1F6C6518F}"/>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6DD5C67C-2EFD-F74D-98E3-59CB5182BB08}"/>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C3A7B81D-910C-7E4E-8D59-0D9886661EAF}"/>
              </a:ext>
            </a:extLst>
          </p:cNvPr>
          <p:cNvGraphicFramePr>
            <a:graphicFrameLocks noGrp="1"/>
          </p:cNvGraphicFramePr>
          <p:nvPr>
            <p:extLst>
              <p:ext uri="{D42A27DB-BD31-4B8C-83A1-F6EECF244321}">
                <p14:modId xmlns:p14="http://schemas.microsoft.com/office/powerpoint/2010/main" val="1873737139"/>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要件と提案機会の合意のポイント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42416000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4. </a:t>
            </a:r>
            <a:r>
              <a:rPr lang="ja-JP" altLang="en-US"/>
              <a:t>提案</a:t>
            </a:r>
            <a:r>
              <a:rPr lang="en-US" altLang="ja-JP" dirty="0"/>
              <a:t> - (1)</a:t>
            </a:r>
            <a:r>
              <a:rPr lang="ja-JP" altLang="en-US"/>
              <a:t>提案書の作成</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60</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52AF4B8F-4025-1247-8C19-FB512D8F7E55}"/>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4C492BD3-E883-004A-AAD6-75C72A4637D7}"/>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1A79EBA0-2D98-B64A-8519-4D87EA2BFB73}"/>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E57C486B-86EA-8543-A078-63954E0AE975}"/>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1AA4F1B1-8042-D742-9F98-4DCFDDA1E6F1}"/>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FB2D57ED-D0F8-0F49-B2E8-F8FD462822C8}"/>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D15C70E1-2AF8-D049-B08F-A170EFD94824}"/>
              </a:ext>
            </a:extLst>
          </p:cNvPr>
          <p:cNvGraphicFramePr>
            <a:graphicFrameLocks noGrp="1"/>
          </p:cNvGraphicFramePr>
          <p:nvPr>
            <p:extLst>
              <p:ext uri="{D42A27DB-BD31-4B8C-83A1-F6EECF244321}">
                <p14:modId xmlns:p14="http://schemas.microsoft.com/office/powerpoint/2010/main" val="342419087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提案書の作成のポイント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14663633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4. </a:t>
            </a:r>
            <a:r>
              <a:rPr lang="ja-JP" altLang="en-US"/>
              <a:t>提案</a:t>
            </a:r>
            <a:r>
              <a:rPr lang="en-US" altLang="ja-JP" dirty="0"/>
              <a:t> - (2)</a:t>
            </a:r>
            <a:r>
              <a:rPr lang="ja-JP" altLang="en-US"/>
              <a:t>プレゼンテーション事前準備</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61</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34" name="テキスト プレースホルダー 4">
            <a:extLst>
              <a:ext uri="{FF2B5EF4-FFF2-40B4-BE49-F238E27FC236}">
                <a16:creationId xmlns:a16="http://schemas.microsoft.com/office/drawing/2014/main" id="{6C5E84FD-D85B-584A-986C-390607F171BD}"/>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35" name="テキスト プレースホルダー 4">
            <a:extLst>
              <a:ext uri="{FF2B5EF4-FFF2-40B4-BE49-F238E27FC236}">
                <a16:creationId xmlns:a16="http://schemas.microsoft.com/office/drawing/2014/main" id="{475BAAF0-F021-EE47-BE27-A8C7CA341752}"/>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36" name="片側の 2 つの角を丸めた四角形 35">
            <a:extLst>
              <a:ext uri="{FF2B5EF4-FFF2-40B4-BE49-F238E27FC236}">
                <a16:creationId xmlns:a16="http://schemas.microsoft.com/office/drawing/2014/main" id="{DFD53668-D262-BC4F-96CB-E57DE65B1E4F}"/>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7" name="片側の 2 つの角を丸めた四角形 36">
            <a:extLst>
              <a:ext uri="{FF2B5EF4-FFF2-40B4-BE49-F238E27FC236}">
                <a16:creationId xmlns:a16="http://schemas.microsoft.com/office/drawing/2014/main" id="{28F10F65-705C-A343-8ACF-398E9034BB3F}"/>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8" name="テキスト ボックス 37">
            <a:extLst>
              <a:ext uri="{FF2B5EF4-FFF2-40B4-BE49-F238E27FC236}">
                <a16:creationId xmlns:a16="http://schemas.microsoft.com/office/drawing/2014/main" id="{096BB364-5C60-A444-95D8-30AC2D64E229}"/>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9" name="テキスト ボックス 38">
            <a:extLst>
              <a:ext uri="{FF2B5EF4-FFF2-40B4-BE49-F238E27FC236}">
                <a16:creationId xmlns:a16="http://schemas.microsoft.com/office/drawing/2014/main" id="{857AEFB5-E5BB-B54C-B488-0ECDC1E97B94}"/>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40" name="表 4">
            <a:extLst>
              <a:ext uri="{FF2B5EF4-FFF2-40B4-BE49-F238E27FC236}">
                <a16:creationId xmlns:a16="http://schemas.microsoft.com/office/drawing/2014/main" id="{AB462D4B-3641-FF47-8056-4F042734045B}"/>
              </a:ext>
            </a:extLst>
          </p:cNvPr>
          <p:cNvGraphicFramePr>
            <a:graphicFrameLocks noGrp="1"/>
          </p:cNvGraphicFramePr>
          <p:nvPr>
            <p:extLst>
              <p:ext uri="{D42A27DB-BD31-4B8C-83A1-F6EECF244321}">
                <p14:modId xmlns:p14="http://schemas.microsoft.com/office/powerpoint/2010/main" val="295925536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プレゼンテーション事前準備のポイント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9529778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4. </a:t>
            </a:r>
            <a:r>
              <a:rPr lang="ja-JP" altLang="en-US"/>
              <a:t>提案</a:t>
            </a:r>
            <a:r>
              <a:rPr lang="en-US" altLang="ja-JP" dirty="0"/>
              <a:t> - (3)</a:t>
            </a:r>
            <a:r>
              <a:rPr lang="ja-JP" altLang="en-US"/>
              <a:t>提案商談</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62</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EA78E6EA-434B-5C4D-87D4-DA62AA58587F}"/>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CF0ABA28-4316-1946-9CBA-FE1428786DB3}"/>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34869215-9D47-2C4E-8DCA-7E0C52E10F3A}"/>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64A0A776-86C4-AC43-9050-FE6102A0859B}"/>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ACD865F8-0B96-D646-A14E-3BC0D21500FA}"/>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902E5057-26AB-BD4D-8F06-A0BD43F48138}"/>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B0F36183-2CA3-BE42-AFBC-AD6FFBE1BC9D}"/>
              </a:ext>
            </a:extLst>
          </p:cNvPr>
          <p:cNvGraphicFramePr>
            <a:graphicFrameLocks noGrp="1"/>
          </p:cNvGraphicFramePr>
          <p:nvPr>
            <p:extLst>
              <p:ext uri="{D42A27DB-BD31-4B8C-83A1-F6EECF244321}">
                <p14:modId xmlns:p14="http://schemas.microsoft.com/office/powerpoint/2010/main" val="2551220227"/>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提案商談のポイント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9169202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4. </a:t>
            </a:r>
            <a:r>
              <a:rPr lang="ja-JP" altLang="en-US"/>
              <a:t>提案</a:t>
            </a:r>
            <a:r>
              <a:rPr lang="en-US" altLang="ja-JP" dirty="0"/>
              <a:t> - (4)</a:t>
            </a:r>
            <a:r>
              <a:rPr lang="ja-JP" altLang="en-US"/>
              <a:t>提案後フォロー</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63</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53034807-2AFD-8543-8C91-4B0C4FE42A3F}"/>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0BDCAE3F-95D7-6F40-9DFF-4619056C0599}"/>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FA240C85-67A1-C84E-B351-46F2F12BF3E9}"/>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43FBBDE1-BC4C-8C4A-8555-4769F0DCAB9F}"/>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14FDED80-6731-4B4D-A2B0-26D685966654}"/>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ED86F606-8567-9B4D-88EA-7C5C32B437C3}"/>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34C6111B-148B-394B-A7D9-05B388F22D03}"/>
              </a:ext>
            </a:extLst>
          </p:cNvPr>
          <p:cNvGraphicFramePr>
            <a:graphicFrameLocks noGrp="1"/>
          </p:cNvGraphicFramePr>
          <p:nvPr>
            <p:extLst>
              <p:ext uri="{D42A27DB-BD31-4B8C-83A1-F6EECF244321}">
                <p14:modId xmlns:p14="http://schemas.microsoft.com/office/powerpoint/2010/main" val="829144795"/>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提案後フォローのポイント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2850257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5. </a:t>
            </a:r>
            <a:r>
              <a:rPr lang="ja-JP" altLang="en-US"/>
              <a:t>契約</a:t>
            </a:r>
            <a:r>
              <a:rPr lang="en-US" altLang="ja-JP" dirty="0"/>
              <a:t> - (1)</a:t>
            </a:r>
            <a:r>
              <a:rPr lang="ja-JP" altLang="en-US"/>
              <a:t>稟議支援</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64</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379E26C6-103C-7A4D-B583-02269DD83A18}"/>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114377BC-C599-BB40-9B7B-1D043B257920}"/>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E486C6AC-F53A-8343-ABB8-39ECDA5F7C57}"/>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68DBE2B1-2988-984E-B559-A69B945924F1}"/>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45B2586A-1B17-8740-B9F0-7AA07E5EEB6C}"/>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C22B81A7-6CD3-ED46-BC66-B5AF1913722F}"/>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5F2DD0E2-9CEB-AE41-91ED-4B443C98782E}"/>
              </a:ext>
            </a:extLst>
          </p:cNvPr>
          <p:cNvGraphicFramePr>
            <a:graphicFrameLocks noGrp="1"/>
          </p:cNvGraphicFramePr>
          <p:nvPr>
            <p:extLst>
              <p:ext uri="{D42A27DB-BD31-4B8C-83A1-F6EECF244321}">
                <p14:modId xmlns:p14="http://schemas.microsoft.com/office/powerpoint/2010/main" val="231813471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稟議支援のポイント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15811964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5. </a:t>
            </a:r>
            <a:r>
              <a:rPr lang="ja-JP" altLang="en-US"/>
              <a:t>契約</a:t>
            </a:r>
            <a:r>
              <a:rPr lang="en-US" altLang="ja-JP" dirty="0"/>
              <a:t> - (2)</a:t>
            </a:r>
            <a:r>
              <a:rPr lang="ja-JP" altLang="en-US"/>
              <a:t>契約書内容の合意</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65</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41" name="テキスト プレースホルダー 4">
            <a:extLst>
              <a:ext uri="{FF2B5EF4-FFF2-40B4-BE49-F238E27FC236}">
                <a16:creationId xmlns:a16="http://schemas.microsoft.com/office/drawing/2014/main" id="{1FEA2128-FAAE-F14D-B4B8-F5FA24B3809C}"/>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42" name="テキスト プレースホルダー 4">
            <a:extLst>
              <a:ext uri="{FF2B5EF4-FFF2-40B4-BE49-F238E27FC236}">
                <a16:creationId xmlns:a16="http://schemas.microsoft.com/office/drawing/2014/main" id="{A1D90D85-CB69-DE47-840B-3E97DC6DACF5}"/>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43" name="片側の 2 つの角を丸めた四角形 42">
            <a:extLst>
              <a:ext uri="{FF2B5EF4-FFF2-40B4-BE49-F238E27FC236}">
                <a16:creationId xmlns:a16="http://schemas.microsoft.com/office/drawing/2014/main" id="{0E5CB254-4A3B-4140-B31B-8027CFA5A5B3}"/>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44" name="片側の 2 つの角を丸めた四角形 43">
            <a:extLst>
              <a:ext uri="{FF2B5EF4-FFF2-40B4-BE49-F238E27FC236}">
                <a16:creationId xmlns:a16="http://schemas.microsoft.com/office/drawing/2014/main" id="{315B8A63-E8AB-5240-A373-91F79DD429DA}"/>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45" name="テキスト ボックス 44">
            <a:extLst>
              <a:ext uri="{FF2B5EF4-FFF2-40B4-BE49-F238E27FC236}">
                <a16:creationId xmlns:a16="http://schemas.microsoft.com/office/drawing/2014/main" id="{D8D25F6D-1D33-DA48-A0C2-BE6D563B89BD}"/>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46" name="テキスト ボックス 45">
            <a:extLst>
              <a:ext uri="{FF2B5EF4-FFF2-40B4-BE49-F238E27FC236}">
                <a16:creationId xmlns:a16="http://schemas.microsoft.com/office/drawing/2014/main" id="{5A5049B5-C41C-C54B-A593-7D3AC4D55B83}"/>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47" name="表 4">
            <a:extLst>
              <a:ext uri="{FF2B5EF4-FFF2-40B4-BE49-F238E27FC236}">
                <a16:creationId xmlns:a16="http://schemas.microsoft.com/office/drawing/2014/main" id="{760B44F7-22BB-7D49-975C-B863749C062E}"/>
              </a:ext>
            </a:extLst>
          </p:cNvPr>
          <p:cNvGraphicFramePr>
            <a:graphicFrameLocks noGrp="1"/>
          </p:cNvGraphicFramePr>
          <p:nvPr>
            <p:extLst>
              <p:ext uri="{D42A27DB-BD31-4B8C-83A1-F6EECF244321}">
                <p14:modId xmlns:p14="http://schemas.microsoft.com/office/powerpoint/2010/main" val="382090943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契約書内容の合意のポイント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37793895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5. </a:t>
            </a:r>
            <a:r>
              <a:rPr lang="ja-JP" altLang="en-US"/>
              <a:t>契約</a:t>
            </a:r>
            <a:r>
              <a:rPr lang="en-US" altLang="ja-JP" dirty="0"/>
              <a:t> - (3)</a:t>
            </a:r>
            <a:r>
              <a:rPr lang="ja-JP" altLang="en-US"/>
              <a:t>契約書の締結</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66</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73041DAF-FB5F-DE44-907E-6AEAFF062570}"/>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27A9B1F8-716C-7242-9614-FAEEED2EC8EA}"/>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FB91E217-0BC1-224A-8CAE-42561A7F2A60}"/>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1B3F3709-E311-0242-8486-7562286DD006}"/>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916AE480-B863-724F-8ABB-7ABE45E6E4F2}"/>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CB1F331A-E84E-F349-86FE-896B46C293AD}"/>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C851AF47-F202-674C-B3E5-1D12BC3A2071}"/>
              </a:ext>
            </a:extLst>
          </p:cNvPr>
          <p:cNvGraphicFramePr>
            <a:graphicFrameLocks noGrp="1"/>
          </p:cNvGraphicFramePr>
          <p:nvPr>
            <p:extLst>
              <p:ext uri="{D42A27DB-BD31-4B8C-83A1-F6EECF244321}">
                <p14:modId xmlns:p14="http://schemas.microsoft.com/office/powerpoint/2010/main" val="3349864222"/>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契約書締結のポイント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18158753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4CE4CFB-BFAF-454F-B7D8-C82F584C8710}"/>
              </a:ext>
            </a:extLst>
          </p:cNvPr>
          <p:cNvSpPr>
            <a:spLocks noGrp="1"/>
          </p:cNvSpPr>
          <p:nvPr>
            <p:ph type="title"/>
          </p:nvPr>
        </p:nvSpPr>
        <p:spPr>
          <a:xfrm>
            <a:off x="459560" y="240475"/>
            <a:ext cx="9000000" cy="396000"/>
          </a:xfrm>
        </p:spPr>
        <p:txBody>
          <a:bodyPr/>
          <a:lstStyle/>
          <a:p>
            <a:r>
              <a:rPr lang="en-US" altLang="ja-JP" dirty="0"/>
              <a:t>5. </a:t>
            </a:r>
            <a:r>
              <a:rPr lang="ja-JP" altLang="en-US"/>
              <a:t>契約</a:t>
            </a:r>
            <a:r>
              <a:rPr lang="en-US" altLang="ja-JP" dirty="0"/>
              <a:t> - (4)</a:t>
            </a:r>
            <a:r>
              <a:rPr lang="ja-JP" altLang="en-US"/>
              <a:t>サービス提供準備</a:t>
            </a:r>
          </a:p>
        </p:txBody>
      </p:sp>
      <p:sp>
        <p:nvSpPr>
          <p:cNvPr id="3" name="スライド番号プレースホルダー 2">
            <a:extLst>
              <a:ext uri="{FF2B5EF4-FFF2-40B4-BE49-F238E27FC236}">
                <a16:creationId xmlns:a16="http://schemas.microsoft.com/office/drawing/2014/main" id="{1C0FA7B3-235C-A847-8143-29FB9CA9CD72}"/>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67</a:t>
            </a:fld>
            <a:endParaRPr lang="ja-JP" altLang="en-US"/>
          </a:p>
        </p:txBody>
      </p:sp>
      <p:sp>
        <p:nvSpPr>
          <p:cNvPr id="7" name="Google Shape;465;p23">
            <a:extLst>
              <a:ext uri="{FF2B5EF4-FFF2-40B4-BE49-F238E27FC236}">
                <a16:creationId xmlns:a16="http://schemas.microsoft.com/office/drawing/2014/main" id="{FB721A6C-E242-8C48-AC6A-66536DCA21A3}"/>
              </a:ext>
            </a:extLst>
          </p:cNvPr>
          <p:cNvSpPr/>
          <p:nvPr/>
        </p:nvSpPr>
        <p:spPr>
          <a:xfrm>
            <a:off x="7253410" y="1044036"/>
            <a:ext cx="2206150" cy="468000"/>
          </a:xfrm>
          <a:prstGeom prst="chevron">
            <a:avLst>
              <a:gd name="adj" fmla="val 50000"/>
            </a:avLst>
          </a:prstGeom>
          <a:solidFill>
            <a:schemeClr val="accent1"/>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8" name="Google Shape;463;p23">
            <a:extLst>
              <a:ext uri="{FF2B5EF4-FFF2-40B4-BE49-F238E27FC236}">
                <a16:creationId xmlns:a16="http://schemas.microsoft.com/office/drawing/2014/main" id="{404513E4-F14A-4A42-874B-AC991EF06239}"/>
              </a:ext>
            </a:extLst>
          </p:cNvPr>
          <p:cNvSpPr/>
          <p:nvPr/>
        </p:nvSpPr>
        <p:spPr>
          <a:xfrm>
            <a:off x="5554947" y="1044036"/>
            <a:ext cx="2206150"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9" name="Google Shape;461;p23">
            <a:extLst>
              <a:ext uri="{FF2B5EF4-FFF2-40B4-BE49-F238E27FC236}">
                <a16:creationId xmlns:a16="http://schemas.microsoft.com/office/drawing/2014/main" id="{C0356278-5BBE-B04C-A542-A8583ED5972F}"/>
              </a:ext>
            </a:extLst>
          </p:cNvPr>
          <p:cNvSpPr/>
          <p:nvPr/>
        </p:nvSpPr>
        <p:spPr>
          <a:xfrm>
            <a:off x="3885346" y="1044036"/>
            <a:ext cx="2039089" cy="468000"/>
          </a:xfrm>
          <a:prstGeom prst="chevron">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0" name="Google Shape;459;p23">
            <a:extLst>
              <a:ext uri="{FF2B5EF4-FFF2-40B4-BE49-F238E27FC236}">
                <a16:creationId xmlns:a16="http://schemas.microsoft.com/office/drawing/2014/main" id="{8C1C211E-4CFF-1B49-B455-93FECDE57D75}"/>
              </a:ext>
            </a:extLst>
          </p:cNvPr>
          <p:cNvSpPr/>
          <p:nvPr/>
        </p:nvSpPr>
        <p:spPr>
          <a:xfrm>
            <a:off x="2158022"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1" name="Google Shape;459;p23">
            <a:extLst>
              <a:ext uri="{FF2B5EF4-FFF2-40B4-BE49-F238E27FC236}">
                <a16:creationId xmlns:a16="http://schemas.microsoft.com/office/drawing/2014/main" id="{9F2841C6-CB49-B545-8FFA-AF038003CDC8}"/>
              </a:ext>
            </a:extLst>
          </p:cNvPr>
          <p:cNvSpPr/>
          <p:nvPr/>
        </p:nvSpPr>
        <p:spPr>
          <a:xfrm>
            <a:off x="459560" y="1044036"/>
            <a:ext cx="2067950" cy="468000"/>
          </a:xfrm>
          <a:prstGeom prst="homePlate">
            <a:avLst>
              <a:gd name="adj" fmla="val 50000"/>
            </a:avLst>
          </a:prstGeom>
          <a:solidFill>
            <a:schemeClr val="bg1">
              <a:lumMod val="85000"/>
            </a:schemeClr>
          </a:solidFill>
          <a:ln w="25400" cap="flat" cmpd="sng">
            <a:solidFill>
              <a:schemeClr val="lt1"/>
            </a:solidFill>
            <a:prstDash val="solid"/>
            <a:miter lim="800000"/>
            <a:headEnd type="none" w="sm" len="sm"/>
            <a:tailEnd type="none" w="sm" len="sm"/>
          </a:ln>
        </p:spPr>
        <p:txBody>
          <a:bodyPr spcFirstLastPara="1" wrap="square" lIns="68569" tIns="68569" rIns="68569" bIns="68569" anchor="ctr" anchorCtr="0">
            <a:noAutofit/>
          </a:bodyPr>
          <a:lstStyle/>
          <a:p>
            <a:pPr algn="ctr">
              <a:buSzPts val="1400"/>
            </a:pPr>
            <a:endParaRPr sz="1350" dirty="0">
              <a:solidFill>
                <a:schemeClr val="bg1"/>
              </a:solidFill>
              <a:latin typeface="Yu Gothic" panose="020B0400000000000000" pitchFamily="34" charset="-128"/>
              <a:ea typeface="Yu Gothic" panose="020B0400000000000000" pitchFamily="34" charset="-128"/>
              <a:cs typeface="MS PGothic"/>
              <a:sym typeface="MS PGothic"/>
            </a:endParaRPr>
          </a:p>
        </p:txBody>
      </p:sp>
      <p:sp>
        <p:nvSpPr>
          <p:cNvPr id="12" name="Google Shape;460;p23">
            <a:extLst>
              <a:ext uri="{FF2B5EF4-FFF2-40B4-BE49-F238E27FC236}">
                <a16:creationId xmlns:a16="http://schemas.microsoft.com/office/drawing/2014/main" id="{27F0CDC8-E52A-2E46-ADCE-82A9FBA863B2}"/>
              </a:ext>
            </a:extLst>
          </p:cNvPr>
          <p:cNvSpPr txBox="1"/>
          <p:nvPr/>
        </p:nvSpPr>
        <p:spPr>
          <a:xfrm>
            <a:off x="519467" y="1095645"/>
            <a:ext cx="1820539"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アポ獲得</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3" name="Google Shape;460;p23">
            <a:extLst>
              <a:ext uri="{FF2B5EF4-FFF2-40B4-BE49-F238E27FC236}">
                <a16:creationId xmlns:a16="http://schemas.microsoft.com/office/drawing/2014/main" id="{401BE7AE-574E-7945-82CE-9B78B30ACC81}"/>
              </a:ext>
            </a:extLst>
          </p:cNvPr>
          <p:cNvSpPr txBox="1"/>
          <p:nvPr/>
        </p:nvSpPr>
        <p:spPr>
          <a:xfrm>
            <a:off x="2564345"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初回商談</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4" name="Google Shape;460;p23">
            <a:extLst>
              <a:ext uri="{FF2B5EF4-FFF2-40B4-BE49-F238E27FC236}">
                <a16:creationId xmlns:a16="http://schemas.microsoft.com/office/drawing/2014/main" id="{5C3A4B9D-2AD0-C74D-B0EA-5C0651038EC6}"/>
              </a:ext>
            </a:extLst>
          </p:cNvPr>
          <p:cNvSpPr txBox="1"/>
          <p:nvPr/>
        </p:nvSpPr>
        <p:spPr>
          <a:xfrm>
            <a:off x="426280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要件整理</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5" name="Google Shape;460;p23">
            <a:extLst>
              <a:ext uri="{FF2B5EF4-FFF2-40B4-BE49-F238E27FC236}">
                <a16:creationId xmlns:a16="http://schemas.microsoft.com/office/drawing/2014/main" id="{A6F6E719-C789-FF40-8E4F-3EA8B7849E3E}"/>
              </a:ext>
            </a:extLst>
          </p:cNvPr>
          <p:cNvSpPr txBox="1"/>
          <p:nvPr/>
        </p:nvSpPr>
        <p:spPr>
          <a:xfrm>
            <a:off x="5977538"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提案</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16" name="Google Shape;460;p23">
            <a:extLst>
              <a:ext uri="{FF2B5EF4-FFF2-40B4-BE49-F238E27FC236}">
                <a16:creationId xmlns:a16="http://schemas.microsoft.com/office/drawing/2014/main" id="{576B8778-EBCE-224C-9C67-369FE45E97AF}"/>
              </a:ext>
            </a:extLst>
          </p:cNvPr>
          <p:cNvSpPr txBox="1"/>
          <p:nvPr/>
        </p:nvSpPr>
        <p:spPr>
          <a:xfrm>
            <a:off x="7761097" y="1095645"/>
            <a:ext cx="1445261" cy="360000"/>
          </a:xfrm>
          <a:prstGeom prst="rect">
            <a:avLst/>
          </a:prstGeom>
          <a:noFill/>
          <a:ln>
            <a:noFill/>
          </a:ln>
        </p:spPr>
        <p:txBody>
          <a:bodyPr spcFirstLastPara="1" wrap="square" lIns="27000" tIns="27000" rIns="27000" bIns="0" anchor="ctr" anchorCtr="0">
            <a:noAutofit/>
          </a:bodyPr>
          <a:lstStyle/>
          <a:p>
            <a:pPr algn="ctr">
              <a:lnSpc>
                <a:spcPct val="90000"/>
              </a:lnSpc>
              <a:buClr>
                <a:schemeClr val="lt1"/>
              </a:buClr>
              <a:buSzPts val="1200"/>
            </a:pPr>
            <a:r>
              <a:rPr lang="ja-JP" altLang="en-US" sz="1200" b="1">
                <a:solidFill>
                  <a:schemeClr val="lt1"/>
                </a:solidFill>
                <a:latin typeface="Yu Gothic" panose="020B0400000000000000" pitchFamily="34" charset="-128"/>
                <a:ea typeface="Yu Gothic" panose="020B0400000000000000" pitchFamily="34" charset="-128"/>
                <a:cs typeface="MS PGothic"/>
                <a:sym typeface="MS PGothic"/>
              </a:rPr>
              <a:t>契約</a:t>
            </a:r>
            <a:endParaRPr sz="1350" b="1" dirty="0">
              <a:latin typeface="Yu Gothic" panose="020B0400000000000000" pitchFamily="34" charset="-128"/>
              <a:ea typeface="Yu Gothic" panose="020B0400000000000000" pitchFamily="34" charset="-128"/>
              <a:cs typeface="MS PGothic"/>
              <a:sym typeface="MS PGothic"/>
            </a:endParaRPr>
          </a:p>
        </p:txBody>
      </p:sp>
      <p:sp>
        <p:nvSpPr>
          <p:cNvPr id="27" name="テキスト プレースホルダー 4">
            <a:extLst>
              <a:ext uri="{FF2B5EF4-FFF2-40B4-BE49-F238E27FC236}">
                <a16:creationId xmlns:a16="http://schemas.microsoft.com/office/drawing/2014/main" id="{1896A398-5E3C-0B4D-BAC7-706039A2DE56}"/>
              </a:ext>
            </a:extLst>
          </p:cNvPr>
          <p:cNvSpPr txBox="1">
            <a:spLocks/>
          </p:cNvSpPr>
          <p:nvPr/>
        </p:nvSpPr>
        <p:spPr>
          <a:xfrm>
            <a:off x="45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en-US" altLang="ja-JP" sz="1200" b="1" dirty="0">
              <a:latin typeface="游ゴシック" panose="020B0400000000000000" pitchFamily="50" charset="-128"/>
              <a:ea typeface="游ゴシック" panose="020B0400000000000000" pitchFamily="50" charset="-128"/>
            </a:endParaRPr>
          </a:p>
        </p:txBody>
      </p:sp>
      <p:sp>
        <p:nvSpPr>
          <p:cNvPr id="28" name="テキスト プレースホルダー 4">
            <a:extLst>
              <a:ext uri="{FF2B5EF4-FFF2-40B4-BE49-F238E27FC236}">
                <a16:creationId xmlns:a16="http://schemas.microsoft.com/office/drawing/2014/main" id="{D732E979-9022-1C4B-BC05-03778E3EF12F}"/>
              </a:ext>
            </a:extLst>
          </p:cNvPr>
          <p:cNvSpPr txBox="1">
            <a:spLocks/>
          </p:cNvSpPr>
          <p:nvPr/>
        </p:nvSpPr>
        <p:spPr>
          <a:xfrm>
            <a:off x="5139560" y="4821073"/>
            <a:ext cx="4320000" cy="1384947"/>
          </a:xfrm>
          <a:prstGeom prst="rect">
            <a:avLst/>
          </a:prstGeom>
          <a:solidFill>
            <a:schemeClr val="bg1">
              <a:lumMod val="95000"/>
            </a:schemeClr>
          </a:solidFill>
          <a:ln>
            <a:noFill/>
          </a:ln>
        </p:spPr>
        <p:txBody>
          <a:bodyPr spcFirstLastPara="1" wrap="square" lIns="54000" tIns="54000" rIns="108000" bIns="54000" anchor="ctr" anchorCtr="0">
            <a:normAutofit/>
          </a:bodyPr>
          <a:lstStyle>
            <a:defPPr marR="0" lvl="0" algn="l" rtl="0">
              <a:lnSpc>
                <a:spcPct val="100000"/>
              </a:lnSpc>
              <a:spcBef>
                <a:spcPts val="0"/>
              </a:spcBef>
              <a:spcAft>
                <a:spcPts val="0"/>
              </a:spcAft>
            </a:defPPr>
            <a:lvl1pPr marL="0" marR="0" lvl="0" indent="0" algn="l" rtl="0" eaLnBrk="1" hangingPunct="1">
              <a:lnSpc>
                <a:spcPct val="100000"/>
              </a:lnSpc>
              <a:spcBef>
                <a:spcPts val="0"/>
              </a:spcBef>
              <a:spcAft>
                <a:spcPts val="0"/>
              </a:spcAft>
              <a:buClr>
                <a:schemeClr val="accent6"/>
              </a:buClr>
              <a:buSzPts val="1280"/>
              <a:buFont typeface="Noto Sans Symbols"/>
              <a:buNone/>
              <a:defRPr kumimoji="1" sz="1400" b="0" i="0" u="none" strike="noStrike" cap="none">
                <a:solidFill>
                  <a:schemeClr val="dk1"/>
                </a:solidFill>
                <a:latin typeface="Arial"/>
                <a:ea typeface="Arial"/>
                <a:cs typeface="Arial"/>
                <a:sym typeface="Arial"/>
              </a:defRPr>
            </a:lvl1pPr>
            <a:lvl2pPr marL="914400" marR="0" lvl="1"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2pPr>
            <a:lvl3pPr marL="1371600" marR="0" lvl="2"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3pPr>
            <a:lvl4pPr marL="1828800" marR="0" lvl="3"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4pPr>
            <a:lvl5pPr marL="2286000" marR="0" lvl="4" indent="-228600" algn="ctr" rtl="0" eaLnBrk="1" hangingPunct="1">
              <a:lnSpc>
                <a:spcPct val="100000"/>
              </a:lnSpc>
              <a:spcBef>
                <a:spcPts val="600"/>
              </a:spcBef>
              <a:spcAft>
                <a:spcPts val="0"/>
              </a:spcAft>
              <a:buClr>
                <a:schemeClr val="accent6"/>
              </a:buClr>
              <a:buSzPts val="1120"/>
              <a:buFont typeface="Arial"/>
              <a:buNone/>
              <a:defRPr kumimoji="1" sz="1400" b="0" i="0" u="none" strike="noStrike" cap="none">
                <a:solidFill>
                  <a:schemeClr val="dk1"/>
                </a:solidFill>
                <a:latin typeface="MS PGothic"/>
                <a:ea typeface="MS PGothic"/>
                <a:cs typeface="MS PGothic"/>
                <a:sym typeface="MS PGothic"/>
              </a:defRPr>
            </a:lvl5pPr>
            <a:lvl6pPr marL="2743200" marR="0" lvl="5" indent="-342900" algn="l" rtl="0" eaLnBrk="1" hangingPunct="1">
              <a:lnSpc>
                <a:spcPct val="90000"/>
              </a:lnSpc>
              <a:spcBef>
                <a:spcPts val="6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6pPr>
            <a:lvl7pPr marL="3200400" marR="0" lvl="6"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7pPr>
            <a:lvl8pPr marL="3657600" marR="0" lvl="7"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8pPr>
            <a:lvl9pPr marL="4114800" marR="0" lvl="8" indent="-342900" algn="l" rtl="0" eaLnBrk="1" hangingPunct="1">
              <a:lnSpc>
                <a:spcPct val="90000"/>
              </a:lnSpc>
              <a:spcBef>
                <a:spcPts val="500"/>
              </a:spcBef>
              <a:spcAft>
                <a:spcPts val="0"/>
              </a:spcAft>
              <a:buClr>
                <a:schemeClr val="dk1"/>
              </a:buClr>
              <a:buSzPts val="1800"/>
              <a:buFont typeface="Arial"/>
              <a:buChar char="•"/>
              <a:defRPr kumimoji="1" sz="1800" b="0" i="0" u="none" strike="noStrike" cap="none">
                <a:solidFill>
                  <a:schemeClr val="dk1"/>
                </a:solidFill>
                <a:latin typeface="Arial"/>
                <a:ea typeface="Arial"/>
                <a:cs typeface="Arial"/>
                <a:sym typeface="Arial"/>
              </a:defRPr>
            </a:lvl9pPr>
          </a:lstStyle>
          <a:p>
            <a:pPr marL="76200">
              <a:buClrTx/>
              <a:buSzPct val="100000"/>
            </a:pPr>
            <a:endParaRPr lang="ja-JP" altLang="en-US" sz="1200" b="1" dirty="0">
              <a:latin typeface="游ゴシック" panose="020B0400000000000000" pitchFamily="50" charset="-128"/>
              <a:ea typeface="游ゴシック" panose="020B0400000000000000" pitchFamily="50" charset="-128"/>
            </a:endParaRPr>
          </a:p>
        </p:txBody>
      </p:sp>
      <p:sp>
        <p:nvSpPr>
          <p:cNvPr id="29" name="片側の 2 つの角を丸めた四角形 28">
            <a:extLst>
              <a:ext uri="{FF2B5EF4-FFF2-40B4-BE49-F238E27FC236}">
                <a16:creationId xmlns:a16="http://schemas.microsoft.com/office/drawing/2014/main" id="{2662ABC3-2916-4544-9B2F-8DD4FA01755F}"/>
              </a:ext>
            </a:extLst>
          </p:cNvPr>
          <p:cNvSpPr/>
          <p:nvPr/>
        </p:nvSpPr>
        <p:spPr>
          <a:xfrm>
            <a:off x="446441" y="4423751"/>
            <a:ext cx="4333119" cy="397322"/>
          </a:xfrm>
          <a:prstGeom prst="round2Same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必ず実施すること</a:t>
            </a:r>
          </a:p>
        </p:txBody>
      </p:sp>
      <p:sp>
        <p:nvSpPr>
          <p:cNvPr id="30" name="片側の 2 つの角を丸めた四角形 29">
            <a:extLst>
              <a:ext uri="{FF2B5EF4-FFF2-40B4-BE49-F238E27FC236}">
                <a16:creationId xmlns:a16="http://schemas.microsoft.com/office/drawing/2014/main" id="{B02F1377-6F81-0B4B-B212-1216171A7366}"/>
              </a:ext>
            </a:extLst>
          </p:cNvPr>
          <p:cNvSpPr/>
          <p:nvPr/>
        </p:nvSpPr>
        <p:spPr>
          <a:xfrm>
            <a:off x="5126440" y="4423751"/>
            <a:ext cx="4333119" cy="397322"/>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latin typeface="Yu Gothic" panose="020B0400000000000000" pitchFamily="34" charset="-128"/>
                <a:ea typeface="Yu Gothic" panose="020B0400000000000000" pitchFamily="34" charset="-128"/>
              </a:rPr>
              <a:t>できれば実施すること</a:t>
            </a:r>
          </a:p>
        </p:txBody>
      </p:sp>
      <p:sp>
        <p:nvSpPr>
          <p:cNvPr id="31" name="テキスト ボックス 30">
            <a:extLst>
              <a:ext uri="{FF2B5EF4-FFF2-40B4-BE49-F238E27FC236}">
                <a16:creationId xmlns:a16="http://schemas.microsoft.com/office/drawing/2014/main" id="{DF6E746F-5CAE-5744-BFE4-BD8D8EA2898D}"/>
              </a:ext>
            </a:extLst>
          </p:cNvPr>
          <p:cNvSpPr txBox="1"/>
          <p:nvPr/>
        </p:nvSpPr>
        <p:spPr>
          <a:xfrm>
            <a:off x="605693" y="4949458"/>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sp>
        <p:nvSpPr>
          <p:cNvPr id="32" name="テキスト ボックス 31">
            <a:extLst>
              <a:ext uri="{FF2B5EF4-FFF2-40B4-BE49-F238E27FC236}">
                <a16:creationId xmlns:a16="http://schemas.microsoft.com/office/drawing/2014/main" id="{44F55605-26A4-DC40-A168-BC5FD3946D14}"/>
              </a:ext>
            </a:extLst>
          </p:cNvPr>
          <p:cNvSpPr txBox="1"/>
          <p:nvPr/>
        </p:nvSpPr>
        <p:spPr>
          <a:xfrm>
            <a:off x="5285693" y="4945642"/>
            <a:ext cx="4032000" cy="1080000"/>
          </a:xfrm>
          <a:prstGeom prst="rect">
            <a:avLst/>
          </a:prstGeom>
          <a:noFill/>
        </p:spPr>
        <p:txBody>
          <a:bodyPr wrap="square" lIns="36000" tIns="36000" rIns="36000" bIns="36000" rtlCol="0" anchor="ctr">
            <a:noAutofit/>
          </a:bodyPr>
          <a:lstStyle/>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○○の確認・把握</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marL="144000" indent="-144000">
              <a:spcAft>
                <a:spcPts val="600"/>
              </a:spcAft>
              <a:buClrTx/>
              <a:buSzPct val="100000"/>
              <a:buFont typeface="Arial" panose="020B0604020202020204" pitchFamily="34" charset="0"/>
              <a:buChar char="•"/>
            </a:pPr>
            <a:r>
              <a:rPr lang="ja-JP" altLang="en-US" sz="1000" b="1">
                <a:solidFill>
                  <a:schemeClr val="tx1"/>
                </a:solidFill>
                <a:latin typeface="游ゴシック" panose="020B0400000000000000" pitchFamily="50" charset="-128"/>
                <a:ea typeface="游ゴシック" panose="020B0400000000000000" pitchFamily="50" charset="-128"/>
              </a:rPr>
              <a:t>○○の設定・リストアップ</a:t>
            </a:r>
            <a:endParaRPr lang="en-US" altLang="ja-JP" sz="1000" b="1" dirty="0">
              <a:solidFill>
                <a:schemeClr val="tx1"/>
              </a:solidFill>
              <a:latin typeface="游ゴシック" panose="020B0400000000000000" pitchFamily="50" charset="-128"/>
              <a:ea typeface="游ゴシック" panose="020B0400000000000000" pitchFamily="50" charset="-128"/>
            </a:endParaRPr>
          </a:p>
        </p:txBody>
      </p:sp>
      <p:graphicFrame>
        <p:nvGraphicFramePr>
          <p:cNvPr id="33" name="表 4">
            <a:extLst>
              <a:ext uri="{FF2B5EF4-FFF2-40B4-BE49-F238E27FC236}">
                <a16:creationId xmlns:a16="http://schemas.microsoft.com/office/drawing/2014/main" id="{19B5427B-219C-034C-8B4F-CCEAD7108D9D}"/>
              </a:ext>
            </a:extLst>
          </p:cNvPr>
          <p:cNvGraphicFramePr>
            <a:graphicFrameLocks noGrp="1"/>
          </p:cNvGraphicFramePr>
          <p:nvPr>
            <p:extLst>
              <p:ext uri="{D42A27DB-BD31-4B8C-83A1-F6EECF244321}">
                <p14:modId xmlns:p14="http://schemas.microsoft.com/office/powerpoint/2010/main" val="1607427731"/>
              </p:ext>
            </p:extLst>
          </p:nvPr>
        </p:nvGraphicFramePr>
        <p:xfrm>
          <a:off x="513272" y="1742500"/>
          <a:ext cx="9000000" cy="1202841"/>
        </p:xfrm>
        <a:graphic>
          <a:graphicData uri="http://schemas.openxmlformats.org/drawingml/2006/table">
            <a:tbl>
              <a:tblPr firstRow="1" bandRow="1">
                <a:tableStyleId>{A86F3E5E-3F21-4C10-9464-172B5924C16A}</a:tableStyleId>
              </a:tblPr>
              <a:tblGrid>
                <a:gridCol w="3000000">
                  <a:extLst>
                    <a:ext uri="{9D8B030D-6E8A-4147-A177-3AD203B41FA5}">
                      <a16:colId xmlns:a16="http://schemas.microsoft.com/office/drawing/2014/main" val="1491786410"/>
                    </a:ext>
                  </a:extLst>
                </a:gridCol>
                <a:gridCol w="3000000">
                  <a:extLst>
                    <a:ext uri="{9D8B030D-6E8A-4147-A177-3AD203B41FA5}">
                      <a16:colId xmlns:a16="http://schemas.microsoft.com/office/drawing/2014/main" val="2525849835"/>
                    </a:ext>
                  </a:extLst>
                </a:gridCol>
                <a:gridCol w="3000000">
                  <a:extLst>
                    <a:ext uri="{9D8B030D-6E8A-4147-A177-3AD203B41FA5}">
                      <a16:colId xmlns:a16="http://schemas.microsoft.com/office/drawing/2014/main" val="3424300347"/>
                    </a:ext>
                  </a:extLst>
                </a:gridCol>
              </a:tblGrid>
              <a:tr h="0">
                <a:tc gridSpan="3">
                  <a:txBody>
                    <a:bodyPr/>
                    <a:lstStyle/>
                    <a:p>
                      <a:r>
                        <a:rPr kumimoji="1" lang="ja-JP" altLang="en-US" sz="1400" b="1" i="0">
                          <a:solidFill>
                            <a:schemeClr val="accent1"/>
                          </a:solidFill>
                          <a:latin typeface="Yu Gothic" panose="020B0400000000000000" pitchFamily="34" charset="-128"/>
                          <a:ea typeface="Yu Gothic" panose="020B0400000000000000" pitchFamily="34" charset="-128"/>
                        </a:rPr>
                        <a:t>サービス提供準備のポイント</a:t>
                      </a:r>
                    </a:p>
                  </a:txBody>
                  <a:tcPr marL="0" marR="0" marT="0" marB="108000" anchor="ctr">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tc hMerge="1">
                  <a:txBody>
                    <a:bodyPr/>
                    <a:lstStyle/>
                    <a:p>
                      <a:endParaRPr kumimoji="1" lang="ja-JP" altLang="en-US" b="1" i="0">
                        <a:solidFill>
                          <a:schemeClr val="accent1"/>
                        </a:solidFill>
                        <a:latin typeface="Yu Gothic" panose="020B0400000000000000" pitchFamily="34" charset="-128"/>
                        <a:ea typeface="Yu Gothic" panose="020B0400000000000000" pitchFamily="34"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949328869"/>
                  </a:ext>
                </a:extLst>
              </a:tr>
              <a:tr h="93428">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1" lang="ja-JP" altLang="en-US" sz="1100" b="1" i="0">
                          <a:solidFill>
                            <a:schemeClr val="accent1"/>
                          </a:solidFill>
                          <a:latin typeface="Yu Gothic" panose="020B0400000000000000" pitchFamily="34" charset="-128"/>
                          <a:ea typeface="Yu Gothic" panose="020B0400000000000000" pitchFamily="34" charset="-128"/>
                        </a:rPr>
                        <a:t>○○○○○○○○○○○○○○○○○○○○○○○○○○○をする</a:t>
                      </a:r>
                    </a:p>
                  </a:txBody>
                  <a:tcPr marL="144000" marR="108000" marT="0" marB="0" anchor="ctr">
                    <a:lnL w="28575"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229217923"/>
                  </a:ext>
                </a:extLst>
              </a:tr>
              <a:tr h="0">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lang="ja-JP" altLang="en-US" sz="900" b="0" i="0">
                          <a:solidFill>
                            <a:schemeClr val="accent1"/>
                          </a:solidFill>
                          <a:latin typeface="Yu Gothic" panose="020B0400000000000000" pitchFamily="34" charset="-128"/>
                          <a:ea typeface="Yu Gothic" panose="020B0400000000000000" pitchFamily="34" charset="-128"/>
                        </a:rPr>
                        <a:t>例）具体的な例を記載する</a:t>
                      </a:r>
                      <a:endParaRPr lang="en-US" altLang="ja-JP" sz="900" b="0" i="0" dirty="0">
                        <a:solidFill>
                          <a:schemeClr val="accent1"/>
                        </a:solidFill>
                        <a:latin typeface="Yu Gothic" panose="020B0400000000000000" pitchFamily="34" charset="-128"/>
                        <a:ea typeface="Yu Gothic" panose="020B0400000000000000" pitchFamily="34" charset="-128"/>
                      </a:endParaRPr>
                    </a:p>
                  </a:txBody>
                  <a:tcPr marL="0" marR="72000" marT="144000" marB="72000">
                    <a:lnL w="12700" cap="flat" cmpd="sng">
                      <a:noFill/>
                      <a:prstDash val="solid"/>
                      <a:round/>
                      <a:headEnd type="none" w="sm" len="sm"/>
                      <a:tailEnd type="none" w="sm" len="sm"/>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a:ln>
                            <a:noFill/>
                          </a:ln>
                          <a:solidFill>
                            <a:srgbClr val="1B224C"/>
                          </a:solidFill>
                          <a:effectLst/>
                          <a:uLnTx/>
                          <a:uFillTx/>
                          <a:latin typeface="Yu Gothic" panose="020B0400000000000000" pitchFamily="34" charset="-128"/>
                          <a:ea typeface="Yu Gothic" panose="020B0400000000000000" pitchFamily="34" charset="-128"/>
                          <a:cs typeface="Arial"/>
                          <a:sym typeface="Arial"/>
                        </a:rPr>
                        <a:t>例）具体的な例を記載する</a:t>
                      </a:r>
                      <a:endParaRPr kumimoji="0" lang="en-US" altLang="ja-JP" sz="900" b="0" i="0" u="none" strike="noStrike" kern="0" cap="none" spc="0" normalizeH="0" baseline="0" noProof="0" dirty="0">
                        <a:ln>
                          <a:noFill/>
                        </a:ln>
                        <a:solidFill>
                          <a:srgbClr val="1B224C"/>
                        </a:solidFill>
                        <a:effectLst/>
                        <a:uLnTx/>
                        <a:uFillTx/>
                        <a:latin typeface="Yu Gothic" panose="020B0400000000000000" pitchFamily="34" charset="-128"/>
                        <a:ea typeface="Yu Gothic" panose="020B0400000000000000" pitchFamily="34" charset="-128"/>
                        <a:cs typeface="Arial"/>
                        <a:sym typeface="Arial"/>
                      </a:endParaRPr>
                    </a:p>
                  </a:txBody>
                  <a:tcPr marL="0" marR="72000" marT="144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noFill/>
                      <a:prstDash val="solid"/>
                      <a:round/>
                      <a:headEnd type="none" w="sm" len="sm"/>
                      <a:tailEnd type="none" w="sm" len="sm"/>
                    </a:lnT>
                    <a:lnB w="12700" cap="flat" cmpd="sng">
                      <a:no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516161531"/>
                  </a:ext>
                </a:extLst>
              </a:tr>
            </a:tbl>
          </a:graphicData>
        </a:graphic>
      </p:graphicFrame>
    </p:spTree>
    <p:extLst>
      <p:ext uri="{BB962C8B-B14F-4D97-AF65-F5344CB8AC3E}">
        <p14:creationId xmlns:p14="http://schemas.microsoft.com/office/powerpoint/2010/main" val="16445930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26F4D-A4D8-B246-A480-AA07BB81221D}"/>
              </a:ext>
            </a:extLst>
          </p:cNvPr>
          <p:cNvSpPr>
            <a:spLocks noGrp="1"/>
          </p:cNvSpPr>
          <p:nvPr>
            <p:ph type="ctrTitle"/>
          </p:nvPr>
        </p:nvSpPr>
        <p:spPr/>
        <p:txBody>
          <a:bodyPr/>
          <a:lstStyle/>
          <a:p>
            <a:r>
              <a:rPr kumimoji="1" lang="ja-JP" altLang="en-US"/>
              <a:t>よくあるケースと対応方法</a:t>
            </a:r>
          </a:p>
        </p:txBody>
      </p:sp>
      <p:sp>
        <p:nvSpPr>
          <p:cNvPr id="3" name="スライド番号プレースホルダー 2">
            <a:extLst>
              <a:ext uri="{FF2B5EF4-FFF2-40B4-BE49-F238E27FC236}">
                <a16:creationId xmlns:a16="http://schemas.microsoft.com/office/drawing/2014/main" id="{124AB012-9307-FE47-AC3A-01AB20FF6D84}"/>
              </a:ext>
            </a:extLst>
          </p:cNvPr>
          <p:cNvSpPr>
            <a:spLocks noGrp="1"/>
          </p:cNvSpPr>
          <p:nvPr>
            <p:ph type="sldNum" idx="11"/>
          </p:nvPr>
        </p:nvSpPr>
        <p:spPr/>
        <p:txBody>
          <a:bodyPr/>
          <a:lstStyle/>
          <a:p>
            <a:fld id="{00000000-1234-1234-1234-123412341234}" type="slidenum">
              <a:rPr lang="en-US" altLang="ja-JP" smtClean="0"/>
              <a:pPr/>
              <a:t>68</a:t>
            </a:fld>
            <a:endParaRPr lang="ja-JP" altLang="en-US" b="1"/>
          </a:p>
        </p:txBody>
      </p:sp>
    </p:spTree>
    <p:extLst>
      <p:ext uri="{BB962C8B-B14F-4D97-AF65-F5344CB8AC3E}">
        <p14:creationId xmlns:p14="http://schemas.microsoft.com/office/powerpoint/2010/main" val="251767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3AFC1B5E-E3C7-8648-943A-2F3232756207}"/>
              </a:ext>
            </a:extLst>
          </p:cNvPr>
          <p:cNvSpPr>
            <a:spLocks noGrp="1"/>
          </p:cNvSpPr>
          <p:nvPr>
            <p:ph type="body" idx="1"/>
          </p:nvPr>
        </p:nvSpPr>
        <p:spPr>
          <a:xfrm>
            <a:off x="458788" y="1001713"/>
            <a:ext cx="9001125" cy="611187"/>
          </a:xfrm>
        </p:spPr>
        <p:txBody>
          <a:bodyPr/>
          <a:lstStyle/>
          <a:p>
            <a:r>
              <a:rPr lang="ja-JP" altLang="en-US"/>
              <a:t>○○作業を効率化でき、 ○○の運営にかかるコストを削減できます。</a:t>
            </a:r>
            <a:endParaRPr lang="en-US" altLang="ja-JP" dirty="0"/>
          </a:p>
          <a:p>
            <a:r>
              <a:rPr lang="ja-JP" altLang="en-US"/>
              <a:t>高次のサービス提供へリソースシフトでき、新規顧客獲得、売上拡大へつながります。</a:t>
            </a:r>
            <a:endParaRPr lang="en-US" altLang="ja-JP" dirty="0"/>
          </a:p>
        </p:txBody>
      </p:sp>
      <p:sp>
        <p:nvSpPr>
          <p:cNvPr id="7" name="スライド番号プレースホルダー 6">
            <a:extLst>
              <a:ext uri="{FF2B5EF4-FFF2-40B4-BE49-F238E27FC236}">
                <a16:creationId xmlns:a16="http://schemas.microsoft.com/office/drawing/2014/main" id="{070E8A0D-A15B-CC46-8707-0B358CD5037D}"/>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6</a:t>
            </a:fld>
            <a:endParaRPr lang="ja-JP" altLang="en-US"/>
          </a:p>
        </p:txBody>
      </p:sp>
      <p:sp>
        <p:nvSpPr>
          <p:cNvPr id="3" name="タイトル 2">
            <a:extLst>
              <a:ext uri="{FF2B5EF4-FFF2-40B4-BE49-F238E27FC236}">
                <a16:creationId xmlns:a16="http://schemas.microsoft.com/office/drawing/2014/main" id="{00D2D26E-B86B-0544-991E-07E55A54AFC6}"/>
              </a:ext>
            </a:extLst>
          </p:cNvPr>
          <p:cNvSpPr>
            <a:spLocks noGrp="1"/>
          </p:cNvSpPr>
          <p:nvPr>
            <p:ph type="title"/>
          </p:nvPr>
        </p:nvSpPr>
        <p:spPr>
          <a:xfrm>
            <a:off x="459560" y="240475"/>
            <a:ext cx="9000000" cy="396000"/>
          </a:xfrm>
        </p:spPr>
        <p:txBody>
          <a:bodyPr/>
          <a:lstStyle/>
          <a:p>
            <a:r>
              <a:rPr lang="ja-JP" altLang="en-US"/>
              <a:t>特長</a:t>
            </a:r>
          </a:p>
        </p:txBody>
      </p:sp>
      <p:sp>
        <p:nvSpPr>
          <p:cNvPr id="10" name="正方形/長方形 9">
            <a:extLst>
              <a:ext uri="{FF2B5EF4-FFF2-40B4-BE49-F238E27FC236}">
                <a16:creationId xmlns:a16="http://schemas.microsoft.com/office/drawing/2014/main" id="{01D6AC78-7CA9-374F-ACCF-9DB181D0E471}"/>
              </a:ext>
            </a:extLst>
          </p:cNvPr>
          <p:cNvSpPr/>
          <p:nvPr/>
        </p:nvSpPr>
        <p:spPr>
          <a:xfrm>
            <a:off x="0" y="2858261"/>
            <a:ext cx="9906000" cy="19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1" name="テキスト ボックス 10">
            <a:extLst>
              <a:ext uri="{FF2B5EF4-FFF2-40B4-BE49-F238E27FC236}">
                <a16:creationId xmlns:a16="http://schemas.microsoft.com/office/drawing/2014/main" id="{B63AD994-E8EE-384C-BF14-909A204A22B6}"/>
              </a:ext>
            </a:extLst>
          </p:cNvPr>
          <p:cNvSpPr txBox="1"/>
          <p:nvPr/>
        </p:nvSpPr>
        <p:spPr>
          <a:xfrm>
            <a:off x="458788"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○○○○○○○○で</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コストの削減が可能</a:t>
            </a:r>
          </a:p>
        </p:txBody>
      </p:sp>
      <p:sp>
        <p:nvSpPr>
          <p:cNvPr id="12" name="テキスト ボックス 11">
            <a:extLst>
              <a:ext uri="{FF2B5EF4-FFF2-40B4-BE49-F238E27FC236}">
                <a16:creationId xmlns:a16="http://schemas.microsoft.com/office/drawing/2014/main" id="{1D2F48F1-F646-664B-8CEC-E4C86D04EB4D}"/>
              </a:ext>
            </a:extLst>
          </p:cNvPr>
          <p:cNvSpPr txBox="1"/>
          <p:nvPr/>
        </p:nvSpPr>
        <p:spPr>
          <a:xfrm>
            <a:off x="3519350"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○○○○○○○○で</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作業効率アップ</a:t>
            </a:r>
          </a:p>
        </p:txBody>
      </p:sp>
      <p:sp>
        <p:nvSpPr>
          <p:cNvPr id="13" name="テキスト ボックス 12">
            <a:extLst>
              <a:ext uri="{FF2B5EF4-FFF2-40B4-BE49-F238E27FC236}">
                <a16:creationId xmlns:a16="http://schemas.microsoft.com/office/drawing/2014/main" id="{602E0653-4D89-FA4D-9244-AAE527F5CCDC}"/>
              </a:ext>
            </a:extLst>
          </p:cNvPr>
          <p:cNvSpPr txBox="1"/>
          <p:nvPr/>
        </p:nvSpPr>
        <p:spPr>
          <a:xfrm>
            <a:off x="6579913"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○○○○○○○○で</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売上拡大につながる</a:t>
            </a:r>
          </a:p>
        </p:txBody>
      </p:sp>
      <p:sp>
        <p:nvSpPr>
          <p:cNvPr id="14" name="テキスト ボックス 13">
            <a:extLst>
              <a:ext uri="{FF2B5EF4-FFF2-40B4-BE49-F238E27FC236}">
                <a16:creationId xmlns:a16="http://schemas.microsoft.com/office/drawing/2014/main" id="{EA77D087-7568-2941-B3CB-98508915EE07}"/>
              </a:ext>
            </a:extLst>
          </p:cNvPr>
          <p:cNvSpPr txBox="1"/>
          <p:nvPr/>
        </p:nvSpPr>
        <p:spPr>
          <a:xfrm>
            <a:off x="458788"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サービス内容や機能をふまえて特長を挙げる。顧客の「よくある課題」に対して解決できることを記載する。</a:t>
            </a:r>
          </a:p>
        </p:txBody>
      </p:sp>
      <p:sp>
        <p:nvSpPr>
          <p:cNvPr id="15" name="テキスト ボックス 14">
            <a:extLst>
              <a:ext uri="{FF2B5EF4-FFF2-40B4-BE49-F238E27FC236}">
                <a16:creationId xmlns:a16="http://schemas.microsoft.com/office/drawing/2014/main" id="{3D1C84F9-B6E3-814A-A65C-A6DC09551ED3}"/>
              </a:ext>
            </a:extLst>
          </p:cNvPr>
          <p:cNvSpPr txBox="1"/>
          <p:nvPr/>
        </p:nvSpPr>
        <p:spPr>
          <a:xfrm>
            <a:off x="3519350"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サービス内容や機能をふまえて特長を挙げる。顧客の「よくある課題」に対して解決できることを記載する。</a:t>
            </a:r>
          </a:p>
        </p:txBody>
      </p:sp>
      <p:sp>
        <p:nvSpPr>
          <p:cNvPr id="16" name="テキスト ボックス 15">
            <a:extLst>
              <a:ext uri="{FF2B5EF4-FFF2-40B4-BE49-F238E27FC236}">
                <a16:creationId xmlns:a16="http://schemas.microsoft.com/office/drawing/2014/main" id="{F5B1B069-E724-D647-8452-DE9BEB1F788C}"/>
              </a:ext>
            </a:extLst>
          </p:cNvPr>
          <p:cNvSpPr txBox="1"/>
          <p:nvPr/>
        </p:nvSpPr>
        <p:spPr>
          <a:xfrm>
            <a:off x="6579912"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サービス内容や機能をふまえて特長を挙げる。顧客の「よくある課題」に対して解決できることを記載する。</a:t>
            </a:r>
          </a:p>
        </p:txBody>
      </p:sp>
      <p:sp>
        <p:nvSpPr>
          <p:cNvPr id="17" name="正方形/長方形 16">
            <a:extLst>
              <a:ext uri="{FF2B5EF4-FFF2-40B4-BE49-F238E27FC236}">
                <a16:creationId xmlns:a16="http://schemas.microsoft.com/office/drawing/2014/main" id="{CF2DC8F3-2A64-AE40-A8A8-F44334D02876}"/>
              </a:ext>
            </a:extLst>
          </p:cNvPr>
          <p:cNvSpPr/>
          <p:nvPr/>
        </p:nvSpPr>
        <p:spPr>
          <a:xfrm>
            <a:off x="458788" y="1978025"/>
            <a:ext cx="2880000" cy="1800000"/>
          </a:xfrm>
          <a:prstGeom prst="rect">
            <a:avLst/>
          </a:prstGeom>
          <a:solidFill>
            <a:schemeClr val="bg1"/>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400"/>
              </a:spcAft>
            </a:pPr>
            <a:endParaRPr kumimoji="1" lang="en-US" altLang="ja-JP" dirty="0">
              <a:solidFill>
                <a:schemeClr val="bg1">
                  <a:lumMod val="85000"/>
                </a:schemeClr>
              </a:solidFill>
              <a:latin typeface="Yu Gothic" panose="020B0400000000000000" pitchFamily="34" charset="-128"/>
              <a:ea typeface="Yu Gothic" panose="020B0400000000000000" pitchFamily="34" charset="-128"/>
            </a:endParaRPr>
          </a:p>
        </p:txBody>
      </p:sp>
      <p:sp>
        <p:nvSpPr>
          <p:cNvPr id="18" name="正方形/長方形 17">
            <a:extLst>
              <a:ext uri="{FF2B5EF4-FFF2-40B4-BE49-F238E27FC236}">
                <a16:creationId xmlns:a16="http://schemas.microsoft.com/office/drawing/2014/main" id="{E751226D-56CF-244E-A9E3-32945A754DFF}"/>
              </a:ext>
            </a:extLst>
          </p:cNvPr>
          <p:cNvSpPr/>
          <p:nvPr/>
        </p:nvSpPr>
        <p:spPr>
          <a:xfrm>
            <a:off x="3513000" y="1972735"/>
            <a:ext cx="2880000" cy="1800000"/>
          </a:xfrm>
          <a:prstGeom prst="rect">
            <a:avLst/>
          </a:prstGeom>
          <a:solidFill>
            <a:schemeClr val="bg1"/>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400"/>
              </a:spcAft>
            </a:pP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19" name="正方形/長方形 18">
            <a:extLst>
              <a:ext uri="{FF2B5EF4-FFF2-40B4-BE49-F238E27FC236}">
                <a16:creationId xmlns:a16="http://schemas.microsoft.com/office/drawing/2014/main" id="{F54B128B-30A3-4F42-B303-CE2E06725CD3}"/>
              </a:ext>
            </a:extLst>
          </p:cNvPr>
          <p:cNvSpPr/>
          <p:nvPr/>
        </p:nvSpPr>
        <p:spPr>
          <a:xfrm>
            <a:off x="6579912" y="1972735"/>
            <a:ext cx="2880000" cy="1800000"/>
          </a:xfrm>
          <a:prstGeom prst="rect">
            <a:avLst/>
          </a:prstGeom>
          <a:solidFill>
            <a:schemeClr val="bg1"/>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400"/>
              </a:spcAft>
            </a:pP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23" name="正方形/長方形 22">
            <a:extLst>
              <a:ext uri="{FF2B5EF4-FFF2-40B4-BE49-F238E27FC236}">
                <a16:creationId xmlns:a16="http://schemas.microsoft.com/office/drawing/2014/main" id="{3FF7BE0D-EF0D-D347-92F1-7CEFBDF800FD}"/>
              </a:ext>
            </a:extLst>
          </p:cNvPr>
          <p:cNvSpPr/>
          <p:nvPr/>
        </p:nvSpPr>
        <p:spPr>
          <a:xfrm>
            <a:off x="584788" y="2092728"/>
            <a:ext cx="2628000" cy="154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24" name="正方形/長方形 23">
            <a:extLst>
              <a:ext uri="{FF2B5EF4-FFF2-40B4-BE49-F238E27FC236}">
                <a16:creationId xmlns:a16="http://schemas.microsoft.com/office/drawing/2014/main" id="{C2CFDD3C-6B99-6C46-B4A3-731F8EF7ED03}"/>
              </a:ext>
            </a:extLst>
          </p:cNvPr>
          <p:cNvSpPr/>
          <p:nvPr/>
        </p:nvSpPr>
        <p:spPr>
          <a:xfrm>
            <a:off x="3639000" y="2092728"/>
            <a:ext cx="2628000" cy="154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25" name="正方形/長方形 24">
            <a:extLst>
              <a:ext uri="{FF2B5EF4-FFF2-40B4-BE49-F238E27FC236}">
                <a16:creationId xmlns:a16="http://schemas.microsoft.com/office/drawing/2014/main" id="{44824B52-991C-104A-9BF4-E112917634EF}"/>
              </a:ext>
            </a:extLst>
          </p:cNvPr>
          <p:cNvSpPr/>
          <p:nvPr/>
        </p:nvSpPr>
        <p:spPr>
          <a:xfrm>
            <a:off x="6705912" y="2092728"/>
            <a:ext cx="2628000" cy="154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26" name="フリーフォーム 25">
            <a:extLst>
              <a:ext uri="{FF2B5EF4-FFF2-40B4-BE49-F238E27FC236}">
                <a16:creationId xmlns:a16="http://schemas.microsoft.com/office/drawing/2014/main" id="{14220090-D3A0-6741-9F9D-7926DD2EE5ED}"/>
              </a:ext>
            </a:extLst>
          </p:cNvPr>
          <p:cNvSpPr/>
          <p:nvPr/>
        </p:nvSpPr>
        <p:spPr>
          <a:xfrm>
            <a:off x="1628389" y="2642988"/>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
        <p:nvSpPr>
          <p:cNvPr id="27" name="フリーフォーム 26">
            <a:extLst>
              <a:ext uri="{FF2B5EF4-FFF2-40B4-BE49-F238E27FC236}">
                <a16:creationId xmlns:a16="http://schemas.microsoft.com/office/drawing/2014/main" id="{2B33B4EB-12E2-CF4F-82E1-777B70E9B4CB}"/>
              </a:ext>
            </a:extLst>
          </p:cNvPr>
          <p:cNvSpPr/>
          <p:nvPr/>
        </p:nvSpPr>
        <p:spPr>
          <a:xfrm>
            <a:off x="4682601" y="2642989"/>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
        <p:nvSpPr>
          <p:cNvPr id="28" name="フリーフォーム 27">
            <a:extLst>
              <a:ext uri="{FF2B5EF4-FFF2-40B4-BE49-F238E27FC236}">
                <a16:creationId xmlns:a16="http://schemas.microsoft.com/office/drawing/2014/main" id="{901CA409-7092-7947-BEE7-049F828A1464}"/>
              </a:ext>
            </a:extLst>
          </p:cNvPr>
          <p:cNvSpPr/>
          <p:nvPr/>
        </p:nvSpPr>
        <p:spPr>
          <a:xfrm>
            <a:off x="7749513" y="2642990"/>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6786123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p:txBody>
          <a:bodyPr/>
          <a:lstStyle/>
          <a:p>
            <a:r>
              <a:rPr lang="ja-JP" altLang="en-US"/>
              <a:t>不要：「現状どおり</a:t>
            </a:r>
            <a:r>
              <a:rPr lang="en-US" altLang="ja-JP" dirty="0"/>
              <a:t>Excel</a:t>
            </a:r>
            <a:r>
              <a:rPr lang="ja-JP" altLang="en-US"/>
              <a:t>で問題ない」と言われた</a:t>
            </a:r>
            <a:endParaRPr kumimoji="1" lang="ja-JP" altLang="en-US"/>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p:txBody>
          <a:bodyPr/>
          <a:lstStyle/>
          <a:p>
            <a:fld id="{00000000-1234-1234-1234-123412341234}" type="slidenum">
              <a:rPr lang="en-US" altLang="ja-JP" smtClean="0"/>
              <a:pPr/>
              <a:t>69</a:t>
            </a:fld>
            <a:endParaRPr lang="ja-JP" altLang="en-US" b="1"/>
          </a:p>
        </p:txBody>
      </p:sp>
      <p:graphicFrame>
        <p:nvGraphicFramePr>
          <p:cNvPr id="5" name="表 5">
            <a:extLst>
              <a:ext uri="{FF2B5EF4-FFF2-40B4-BE49-F238E27FC236}">
                <a16:creationId xmlns:a16="http://schemas.microsoft.com/office/drawing/2014/main" id="{88B52EE4-6C91-034A-89CB-5247DC106EF1}"/>
              </a:ext>
            </a:extLst>
          </p:cNvPr>
          <p:cNvGraphicFramePr>
            <a:graphicFrameLocks noGrp="1"/>
          </p:cNvGraphicFramePr>
          <p:nvPr>
            <p:extLst>
              <p:ext uri="{D42A27DB-BD31-4B8C-83A1-F6EECF244321}">
                <p14:modId xmlns:p14="http://schemas.microsoft.com/office/powerpoint/2010/main" val="4251082849"/>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just" rtl="0">
                        <a:lnSpc>
                          <a:spcPct val="150000"/>
                        </a:lnSpc>
                        <a:spcBef>
                          <a:spcPts val="0"/>
                        </a:spcBef>
                        <a:spcAft>
                          <a:spcPts val="1200"/>
                        </a:spcAft>
                        <a:buClr>
                          <a:srgbClr val="000000"/>
                        </a:buClr>
                        <a:buSzPct val="100000"/>
                        <a:buFont typeface="Arial" panose="020B0604020202020204" pitchFamily="34" charset="0"/>
                        <a:buChar char="•"/>
                      </a:pPr>
                      <a:r>
                        <a:rPr lang="en-US" altLang="ja-JP" sz="1100" b="0" i="0" u="none" strike="noStrike" cap="none" dirty="0">
                          <a:solidFill>
                            <a:schemeClr val="dk1"/>
                          </a:solidFill>
                          <a:latin typeface="Yu Gothic" panose="020B0400000000000000" pitchFamily="34" charset="-128"/>
                          <a:ea typeface="Yu Gothic" panose="020B0400000000000000" pitchFamily="34" charset="-128"/>
                        </a:rPr>
                        <a:t>Excel</a:t>
                      </a:r>
                      <a:r>
                        <a:rPr lang="ja-JP" altLang="en-US" sz="1100" b="0" i="0" u="none" strike="noStrike" cap="none">
                          <a:solidFill>
                            <a:schemeClr val="dk1"/>
                          </a:solidFill>
                          <a:latin typeface="Yu Gothic" panose="020B0400000000000000" pitchFamily="34" charset="-128"/>
                          <a:ea typeface="Yu Gothic" panose="020B0400000000000000" pitchFamily="34" charset="-128"/>
                        </a:rPr>
                        <a:t>の弱点は主に「従業員が増え、データが増えるほど入力に手間がかかる」「ファイル破損リスクがある」「バージョン管理が煩雑」「計算式のミスや誤入力リスクが高い」「作成者のみが構造を理解しており、属人的」「データをメール添付でき、情報漏洩しやすい」という点です</a:t>
                      </a:r>
                    </a:p>
                    <a:p>
                      <a:pPr marL="144000" marR="0" lvl="0" indent="-144000" algn="just"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まずはこうしたデメリットを認識いただくことが重要です</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「それはリスクです」という直接的な指摘よりも、「これから従業員が増えていく企業様ですと、</a:t>
                      </a:r>
                      <a:r>
                        <a:rPr lang="en-US" altLang="ja-JP" sz="1100" b="0" i="0" u="none" strike="noStrike" cap="none" dirty="0">
                          <a:solidFill>
                            <a:schemeClr val="dk1"/>
                          </a:solidFill>
                          <a:latin typeface="Yu Gothic" panose="020B0400000000000000" pitchFamily="34" charset="-128"/>
                          <a:ea typeface="Yu Gothic" panose="020B0400000000000000" pitchFamily="34" charset="-128"/>
                        </a:rPr>
                        <a:t>Excel</a:t>
                      </a:r>
                      <a:r>
                        <a:rPr lang="ja-JP" altLang="en-US" sz="1100" b="0" i="0" u="none" strike="noStrike" cap="none">
                          <a:solidFill>
                            <a:schemeClr val="dk1"/>
                          </a:solidFill>
                          <a:latin typeface="Yu Gothic" panose="020B0400000000000000" pitchFamily="34" charset="-128"/>
                          <a:ea typeface="Yu Gothic" panose="020B0400000000000000" pitchFamily="34" charset="-128"/>
                        </a:rPr>
                        <a:t>のままでは情報セキュリティ、生産性の観点で限界がくるという判断をされることも多いですね（御社はしばらく</a:t>
                      </a:r>
                      <a:r>
                        <a:rPr lang="en-US" altLang="ja-JP" sz="1100" b="0" i="0" u="none" strike="noStrike" cap="none" dirty="0">
                          <a:solidFill>
                            <a:schemeClr val="dk1"/>
                          </a:solidFill>
                          <a:latin typeface="Yu Gothic" panose="020B0400000000000000" pitchFamily="34" charset="-128"/>
                          <a:ea typeface="Yu Gothic" panose="020B0400000000000000" pitchFamily="34" charset="-128"/>
                        </a:rPr>
                        <a:t>Excel</a:t>
                      </a:r>
                      <a:r>
                        <a:rPr lang="ja-JP" altLang="en-US" sz="1100" b="0" i="0" u="none" strike="noStrike" cap="none">
                          <a:solidFill>
                            <a:schemeClr val="dk1"/>
                          </a:solidFill>
                          <a:latin typeface="Yu Gothic" panose="020B0400000000000000" pitchFamily="34" charset="-128"/>
                          <a:ea typeface="Yu Gothic" panose="020B0400000000000000" pitchFamily="34" charset="-128"/>
                        </a:rPr>
                        <a:t>のままで問題なさそうでしょうか？）」のように気づいてもらえる会話を心がけましょう</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0" marR="0" lvl="0" indent="0" algn="just" rtl="0">
                        <a:lnSpc>
                          <a:spcPct val="150000"/>
                        </a:lnSpc>
                        <a:spcBef>
                          <a:spcPts val="0"/>
                        </a:spcBef>
                        <a:spcAft>
                          <a:spcPts val="1200"/>
                        </a:spcAft>
                        <a:buClr>
                          <a:schemeClr val="accent6"/>
                        </a:buClr>
                        <a:buSzPct val="100000"/>
                        <a:buFont typeface="Arial" panose="020B0604020202020204" pitchFamily="34" charset="0"/>
                        <a:buNone/>
                      </a:pPr>
                      <a:r>
                        <a:rPr lang="ja-JP" altLang="en-US" sz="1100" b="0" i="0" u="none" strike="noStrike" cap="none">
                          <a:solidFill>
                            <a:schemeClr val="dk1"/>
                          </a:solidFill>
                          <a:latin typeface="Yu Gothic" panose="020B0400000000000000" pitchFamily="34" charset="-128"/>
                          <a:ea typeface="Yu Gothic" panose="020B0400000000000000" pitchFamily="34" charset="-128"/>
                        </a:rPr>
                        <a:t>以下の発生し得るリスクを検討・想定し、可能性が最も高いリスクについて言及・指摘する</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従業員増加による業務負荷増</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従業員増加によるシステム移行の難易度・工数増</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ファイル破損や情報漏洩による信用棄損</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計算ミス・誤入力のチェック・修正の負荷</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p>
                      <a:pPr marL="144000" marR="0" lvl="0" indent="-144000" algn="just" rtl="0">
                        <a:lnSpc>
                          <a:spcPct val="150000"/>
                        </a:lnSpc>
                        <a:spcBef>
                          <a:spcPts val="0"/>
                        </a:spcBef>
                        <a:spcAft>
                          <a:spcPts val="1200"/>
                        </a:spcAft>
                        <a:buClr>
                          <a:schemeClr val="accent6"/>
                        </a:buClr>
                        <a:buSzPct val="100000"/>
                        <a:buFont typeface="Arial" panose="020B0604020202020204" pitchFamily="34" charset="0"/>
                        <a:buChar char="•"/>
                      </a:pPr>
                      <a:r>
                        <a:rPr lang="en-US" altLang="ja-JP" sz="1100" b="0" i="0" u="none" strike="noStrike" cap="none" dirty="0">
                          <a:solidFill>
                            <a:schemeClr val="dk1"/>
                          </a:solidFill>
                          <a:latin typeface="Yu Gothic" panose="020B0400000000000000" pitchFamily="34" charset="-128"/>
                          <a:ea typeface="Yu Gothic" panose="020B0400000000000000" pitchFamily="34" charset="-128"/>
                        </a:rPr>
                        <a:t>Excel</a:t>
                      </a:r>
                      <a:r>
                        <a:rPr lang="ja-JP" altLang="en-US" sz="1100" b="0" i="0" u="none" strike="noStrike" cap="none">
                          <a:solidFill>
                            <a:schemeClr val="dk1"/>
                          </a:solidFill>
                          <a:latin typeface="Yu Gothic" panose="020B0400000000000000" pitchFamily="34" charset="-128"/>
                          <a:ea typeface="Yu Gothic" panose="020B0400000000000000" pitchFamily="34" charset="-128"/>
                        </a:rPr>
                        <a:t>運用者退職による作り直し</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8764774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p:txBody>
          <a:bodyPr/>
          <a:lstStyle/>
          <a:p>
            <a:r>
              <a:rPr lang="ja-JP" altLang="en-US"/>
              <a:t>不急：「検討を急ぐ必要はない」と言われた</a:t>
            </a:r>
            <a:endParaRPr kumimoji="1" lang="ja-JP" altLang="en-US"/>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p:txBody>
          <a:bodyPr/>
          <a:lstStyle/>
          <a:p>
            <a:fld id="{00000000-1234-1234-1234-123412341234}" type="slidenum">
              <a:rPr lang="en-US" altLang="ja-JP" smtClean="0"/>
              <a:pPr/>
              <a:t>70</a:t>
            </a:fld>
            <a:endParaRPr lang="ja-JP" altLang="en-US" b="1"/>
          </a:p>
        </p:txBody>
      </p:sp>
      <p:graphicFrame>
        <p:nvGraphicFramePr>
          <p:cNvPr id="5" name="表 5">
            <a:extLst>
              <a:ext uri="{FF2B5EF4-FFF2-40B4-BE49-F238E27FC236}">
                <a16:creationId xmlns:a16="http://schemas.microsoft.com/office/drawing/2014/main" id="{88B52EE4-6C91-034A-89CB-5247DC106EF1}"/>
              </a:ext>
            </a:extLst>
          </p:cNvPr>
          <p:cNvGraphicFramePr>
            <a:graphicFrameLocks noGrp="1"/>
          </p:cNvGraphicFramePr>
          <p:nvPr>
            <p:extLst>
              <p:ext uri="{D42A27DB-BD31-4B8C-83A1-F6EECF244321}">
                <p14:modId xmlns:p14="http://schemas.microsoft.com/office/powerpoint/2010/main" val="4172935372"/>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11353084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a:xfrm>
            <a:off x="459560" y="240475"/>
            <a:ext cx="9000000" cy="396000"/>
          </a:xfrm>
        </p:spPr>
        <p:txBody>
          <a:bodyPr/>
          <a:lstStyle/>
          <a:p>
            <a:r>
              <a:rPr lang="ja-JP" altLang="en-US"/>
              <a:t>不信：「リリースして数年の製品で不安」と言われた</a:t>
            </a:r>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71</a:t>
            </a:fld>
            <a:endParaRPr lang="ja-JP" altLang="en-US"/>
          </a:p>
        </p:txBody>
      </p:sp>
      <p:graphicFrame>
        <p:nvGraphicFramePr>
          <p:cNvPr id="7" name="表 5">
            <a:extLst>
              <a:ext uri="{FF2B5EF4-FFF2-40B4-BE49-F238E27FC236}">
                <a16:creationId xmlns:a16="http://schemas.microsoft.com/office/drawing/2014/main" id="{D444A837-F373-C941-9571-6A3E0588597D}"/>
              </a:ext>
            </a:extLst>
          </p:cNvPr>
          <p:cNvGraphicFramePr>
            <a:graphicFrameLocks noGrp="1"/>
          </p:cNvGraphicFramePr>
          <p:nvPr>
            <p:extLst>
              <p:ext uri="{D42A27DB-BD31-4B8C-83A1-F6EECF244321}">
                <p14:modId xmlns:p14="http://schemas.microsoft.com/office/powerpoint/2010/main" val="3031869515"/>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25453590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a:xfrm>
            <a:off x="459560" y="240475"/>
            <a:ext cx="9000000" cy="396000"/>
          </a:xfrm>
        </p:spPr>
        <p:txBody>
          <a:bodyPr/>
          <a:lstStyle/>
          <a:p>
            <a:r>
              <a:rPr lang="ja-JP" altLang="en-US"/>
              <a:t>不適：「うちの業界は特種なので合わない」と言われた</a:t>
            </a:r>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72</a:t>
            </a:fld>
            <a:endParaRPr lang="ja-JP" altLang="en-US"/>
          </a:p>
        </p:txBody>
      </p:sp>
      <p:graphicFrame>
        <p:nvGraphicFramePr>
          <p:cNvPr id="6" name="表 5">
            <a:extLst>
              <a:ext uri="{FF2B5EF4-FFF2-40B4-BE49-F238E27FC236}">
                <a16:creationId xmlns:a16="http://schemas.microsoft.com/office/drawing/2014/main" id="{422A70BB-BBC4-CD48-97CF-1DB7F3468D02}"/>
              </a:ext>
            </a:extLst>
          </p:cNvPr>
          <p:cNvGraphicFramePr>
            <a:graphicFrameLocks noGrp="1"/>
          </p:cNvGraphicFramePr>
          <p:nvPr>
            <p:extLst>
              <p:ext uri="{D42A27DB-BD31-4B8C-83A1-F6EECF244321}">
                <p14:modId xmlns:p14="http://schemas.microsoft.com/office/powerpoint/2010/main" val="3031869515"/>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8568548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a:xfrm>
            <a:off x="459560" y="240475"/>
            <a:ext cx="9000000" cy="396000"/>
          </a:xfrm>
        </p:spPr>
        <p:txBody>
          <a:bodyPr/>
          <a:lstStyle/>
          <a:p>
            <a:r>
              <a:rPr lang="ja-JP" altLang="en-US"/>
              <a:t>保留：「情報収集段階なのでこちらから連絡します」と言われた</a:t>
            </a:r>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73</a:t>
            </a:fld>
            <a:endParaRPr lang="ja-JP" altLang="en-US"/>
          </a:p>
        </p:txBody>
      </p:sp>
      <p:graphicFrame>
        <p:nvGraphicFramePr>
          <p:cNvPr id="6" name="表 5">
            <a:extLst>
              <a:ext uri="{FF2B5EF4-FFF2-40B4-BE49-F238E27FC236}">
                <a16:creationId xmlns:a16="http://schemas.microsoft.com/office/drawing/2014/main" id="{51A21EAF-D1AF-8A4B-BF8A-657F41590C56}"/>
              </a:ext>
            </a:extLst>
          </p:cNvPr>
          <p:cNvGraphicFramePr>
            <a:graphicFrameLocks noGrp="1"/>
          </p:cNvGraphicFramePr>
          <p:nvPr>
            <p:extLst>
              <p:ext uri="{D42A27DB-BD31-4B8C-83A1-F6EECF244321}">
                <p14:modId xmlns:p14="http://schemas.microsoft.com/office/powerpoint/2010/main" val="3031869515"/>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8787358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a:xfrm>
            <a:off x="459560" y="240475"/>
            <a:ext cx="9000000" cy="396000"/>
          </a:xfrm>
        </p:spPr>
        <p:txBody>
          <a:bodyPr/>
          <a:lstStyle/>
          <a:p>
            <a:r>
              <a:rPr lang="ja-JP" altLang="en-US"/>
              <a:t>誤解：「クラウドは不安だからオンプレミスにしたい」と言われた</a:t>
            </a:r>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74</a:t>
            </a:fld>
            <a:endParaRPr lang="ja-JP" altLang="en-US"/>
          </a:p>
        </p:txBody>
      </p:sp>
      <p:graphicFrame>
        <p:nvGraphicFramePr>
          <p:cNvPr id="7" name="表 5">
            <a:extLst>
              <a:ext uri="{FF2B5EF4-FFF2-40B4-BE49-F238E27FC236}">
                <a16:creationId xmlns:a16="http://schemas.microsoft.com/office/drawing/2014/main" id="{22AAF2B6-7A78-1644-9381-1536AABEB91A}"/>
              </a:ext>
            </a:extLst>
          </p:cNvPr>
          <p:cNvGraphicFramePr>
            <a:graphicFrameLocks noGrp="1"/>
          </p:cNvGraphicFramePr>
          <p:nvPr>
            <p:extLst>
              <p:ext uri="{D42A27DB-BD31-4B8C-83A1-F6EECF244321}">
                <p14:modId xmlns:p14="http://schemas.microsoft.com/office/powerpoint/2010/main" val="3031869515"/>
              </p:ext>
            </p:extLst>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5324441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73DF3F7-0C9F-7440-B102-4B72D5B7B3AD}"/>
              </a:ext>
            </a:extLst>
          </p:cNvPr>
          <p:cNvSpPr>
            <a:spLocks noGrp="1"/>
          </p:cNvSpPr>
          <p:nvPr>
            <p:ph type="title"/>
          </p:nvPr>
        </p:nvSpPr>
        <p:spPr>
          <a:xfrm>
            <a:off x="459560" y="240475"/>
            <a:ext cx="9000000" cy="396000"/>
          </a:xfrm>
        </p:spPr>
        <p:txBody>
          <a:bodyPr/>
          <a:lstStyle/>
          <a:p>
            <a:r>
              <a:rPr lang="ja-JP" altLang="en-US"/>
              <a:t>その他：初回商談に決裁者が出てきた</a:t>
            </a:r>
          </a:p>
        </p:txBody>
      </p:sp>
      <p:sp>
        <p:nvSpPr>
          <p:cNvPr id="3" name="スライド番号プレースホルダー 2">
            <a:extLst>
              <a:ext uri="{FF2B5EF4-FFF2-40B4-BE49-F238E27FC236}">
                <a16:creationId xmlns:a16="http://schemas.microsoft.com/office/drawing/2014/main" id="{A8643028-FA59-0544-A6D1-D9706A012B5F}"/>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75</a:t>
            </a:fld>
            <a:endParaRPr lang="ja-JP" altLang="en-US"/>
          </a:p>
        </p:txBody>
      </p:sp>
      <p:graphicFrame>
        <p:nvGraphicFramePr>
          <p:cNvPr id="7" name="表 5">
            <a:extLst>
              <a:ext uri="{FF2B5EF4-FFF2-40B4-BE49-F238E27FC236}">
                <a16:creationId xmlns:a16="http://schemas.microsoft.com/office/drawing/2014/main" id="{22AAF2B6-7A78-1644-9381-1536AABEB91A}"/>
              </a:ext>
            </a:extLst>
          </p:cNvPr>
          <p:cNvGraphicFramePr>
            <a:graphicFrameLocks noGrp="1"/>
          </p:cNvGraphicFramePr>
          <p:nvPr/>
        </p:nvGraphicFramePr>
        <p:xfrm>
          <a:off x="459559" y="1217726"/>
          <a:ext cx="9000000" cy="4917857"/>
        </p:xfrm>
        <a:graphic>
          <a:graphicData uri="http://schemas.openxmlformats.org/drawingml/2006/table">
            <a:tbl>
              <a:tblPr firstRow="1" bandRow="1">
                <a:tableStyleId>{2D5ABB26-0587-4C30-8999-92F81FD0307C}</a:tableStyleId>
              </a:tblPr>
              <a:tblGrid>
                <a:gridCol w="4500000">
                  <a:extLst>
                    <a:ext uri="{9D8B030D-6E8A-4147-A177-3AD203B41FA5}">
                      <a16:colId xmlns:a16="http://schemas.microsoft.com/office/drawing/2014/main" val="2709246646"/>
                    </a:ext>
                  </a:extLst>
                </a:gridCol>
                <a:gridCol w="4500000">
                  <a:extLst>
                    <a:ext uri="{9D8B030D-6E8A-4147-A177-3AD203B41FA5}">
                      <a16:colId xmlns:a16="http://schemas.microsoft.com/office/drawing/2014/main" val="1454639305"/>
                    </a:ext>
                  </a:extLst>
                </a:gridCol>
              </a:tblGrid>
              <a:tr h="452048">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対応のポイント</a:t>
                      </a:r>
                    </a:p>
                  </a:txBody>
                  <a:tcPr marL="108000" marR="108000" marT="144000" marB="10800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solidFill>
                  </a:tcPr>
                </a:tc>
                <a:tc>
                  <a:txBody>
                    <a:bodyPr/>
                    <a:lstStyle/>
                    <a:p>
                      <a:pPr algn="ctr"/>
                      <a:r>
                        <a:rPr kumimoji="1" lang="ja-JP" altLang="en-US" b="1" i="0">
                          <a:solidFill>
                            <a:schemeClr val="bg1"/>
                          </a:solidFill>
                          <a:latin typeface="Yu Gothic" panose="020B0400000000000000" pitchFamily="34" charset="-128"/>
                          <a:ea typeface="Yu Gothic" panose="020B0400000000000000" pitchFamily="34" charset="-128"/>
                        </a:rPr>
                        <a:t>最低限行うべきこと</a:t>
                      </a:r>
                    </a:p>
                  </a:txBody>
                  <a:tcPr marL="108000" marR="108000" marT="144000" marB="108000" anchor="ctr">
                    <a:lnL w="12700" cap="flat" cmpd="sng" algn="ctr">
                      <a:solidFill>
                        <a:schemeClr val="bg1"/>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solidFill>
                      <a:schemeClr val="accent6"/>
                    </a:solidFill>
                  </a:tcPr>
                </a:tc>
                <a:extLst>
                  <a:ext uri="{0D108BD9-81ED-4DB2-BD59-A6C34878D82A}">
                    <a16:rowId xmlns:a16="http://schemas.microsoft.com/office/drawing/2014/main" val="4048463002"/>
                  </a:ext>
                </a:extLst>
              </a:tr>
              <a:tr h="4452497">
                <a:tc>
                  <a:txBody>
                    <a:bodyPr/>
                    <a:lstStyle/>
                    <a:p>
                      <a:pPr marL="144000" marR="0" lvl="0" indent="-144000" algn="l" rtl="0">
                        <a:lnSpc>
                          <a:spcPct val="150000"/>
                        </a:lnSpc>
                        <a:spcBef>
                          <a:spcPts val="0"/>
                        </a:spcBef>
                        <a:spcAft>
                          <a:spcPts val="1200"/>
                        </a:spcAft>
                        <a:buClr>
                          <a:srgbClr val="000000"/>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lang="en-US" altLang="ja-JP" sz="1100" b="0" i="0" u="none" strike="noStrike" cap="none" dirty="0">
                        <a:solidFill>
                          <a:schemeClr val="dk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olid"/>
                      <a:round/>
                      <a:headEnd type="none" w="med" len="med"/>
                      <a:tailEnd type="none" w="med" len="med"/>
                    </a:lnL>
                    <a:lnR w="12700" cap="flat" cmpd="sng" algn="ctr">
                      <a:solidFill>
                        <a:schemeClr val="accent1"/>
                      </a:solidFill>
                      <a:prstDash val="sysDash"/>
                      <a:round/>
                      <a:headEnd type="none" w="med" len="med"/>
                      <a:tailEnd type="none" w="med" len="med"/>
                    </a:lnR>
                    <a:lnB w="12700" cap="flat" cmpd="sng" algn="ctr">
                      <a:solidFill>
                        <a:schemeClr val="accent1"/>
                      </a:solidFill>
                      <a:prstDash val="solid"/>
                      <a:round/>
                      <a:headEnd type="none" w="med" len="med"/>
                      <a:tailEnd type="none" w="med" len="med"/>
                    </a:lnB>
                    <a:noFill/>
                  </a:tcPr>
                </a:tc>
                <a:tc>
                  <a:txBody>
                    <a:bodyPr/>
                    <a:lstStyle/>
                    <a:p>
                      <a:pPr marL="171450" marR="0" lvl="0" indent="-171450" algn="l" rtl="0">
                        <a:lnSpc>
                          <a:spcPct val="150000"/>
                        </a:lnSpc>
                        <a:spcBef>
                          <a:spcPts val="0"/>
                        </a:spcBef>
                        <a:spcAft>
                          <a:spcPts val="1200"/>
                        </a:spcAft>
                        <a:buClr>
                          <a:schemeClr val="accent6"/>
                        </a:buClr>
                        <a:buSzPct val="100000"/>
                        <a:buFont typeface="Arial" panose="020B0604020202020204" pitchFamily="34" charset="0"/>
                        <a:buChar char="•"/>
                      </a:pPr>
                      <a:r>
                        <a:rPr lang="ja-JP" altLang="en-US" sz="1100" b="0" i="0" u="none" strike="noStrike" cap="none">
                          <a:solidFill>
                            <a:schemeClr val="dk1"/>
                          </a:solidFill>
                          <a:latin typeface="Yu Gothic" panose="020B0400000000000000" pitchFamily="34" charset="-128"/>
                          <a:ea typeface="Yu Gothic" panose="020B0400000000000000" pitchFamily="34" charset="-128"/>
                        </a:rPr>
                        <a:t>テキストを入力</a:t>
                      </a:r>
                      <a:endParaRPr kumimoji="1" lang="ja-JP" altLang="en-US" sz="1100" b="0" i="0">
                        <a:solidFill>
                          <a:schemeClr val="bg1"/>
                        </a:solidFill>
                        <a:latin typeface="Yu Gothic" panose="020B0400000000000000" pitchFamily="34" charset="-128"/>
                        <a:ea typeface="Yu Gothic" panose="020B0400000000000000" pitchFamily="34" charset="-128"/>
                      </a:endParaRPr>
                    </a:p>
                  </a:txBody>
                  <a:tcPr marL="180000" marR="180000" marT="180000" marB="180000">
                    <a:lnL w="12700" cap="flat" cmpd="sng" algn="ctr">
                      <a:solidFill>
                        <a:schemeClr val="accent1"/>
                      </a:solidFill>
                      <a:prstDash val="sysDash"/>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3158524538"/>
                  </a:ext>
                </a:extLst>
              </a:tr>
            </a:tbl>
          </a:graphicData>
        </a:graphic>
      </p:graphicFrame>
    </p:spTree>
    <p:extLst>
      <p:ext uri="{BB962C8B-B14F-4D97-AF65-F5344CB8AC3E}">
        <p14:creationId xmlns:p14="http://schemas.microsoft.com/office/powerpoint/2010/main" val="876531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3AFC1B5E-E3C7-8648-943A-2F3232756207}"/>
              </a:ext>
            </a:extLst>
          </p:cNvPr>
          <p:cNvSpPr>
            <a:spLocks noGrp="1"/>
          </p:cNvSpPr>
          <p:nvPr>
            <p:ph type="body" idx="1"/>
          </p:nvPr>
        </p:nvSpPr>
        <p:spPr>
          <a:xfrm>
            <a:off x="458788" y="1001713"/>
            <a:ext cx="9001125" cy="611187"/>
          </a:xfrm>
        </p:spPr>
        <p:txBody>
          <a:bodyPr/>
          <a:lstStyle/>
          <a:p>
            <a:r>
              <a:rPr lang="ja-JP" altLang="en-US"/>
              <a:t>○○○業界の○○の現場における以下のようなお悩みを解消しています。</a:t>
            </a:r>
            <a:endParaRPr lang="en-US" altLang="ja-JP" dirty="0"/>
          </a:p>
          <a:p>
            <a:r>
              <a:rPr lang="ja-JP" altLang="en-US"/>
              <a:t>これらの課題を解決するための機能・サービスを有しています。</a:t>
            </a:r>
            <a:endParaRPr lang="en-US" altLang="ja-JP" dirty="0"/>
          </a:p>
        </p:txBody>
      </p:sp>
      <p:sp>
        <p:nvSpPr>
          <p:cNvPr id="8" name="スライド番号プレースホルダー 7">
            <a:extLst>
              <a:ext uri="{FF2B5EF4-FFF2-40B4-BE49-F238E27FC236}">
                <a16:creationId xmlns:a16="http://schemas.microsoft.com/office/drawing/2014/main" id="{DF6C9247-EF8F-F246-88FE-D83E79E86100}"/>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7</a:t>
            </a:fld>
            <a:endParaRPr lang="ja-JP" altLang="en-US"/>
          </a:p>
        </p:txBody>
      </p:sp>
      <p:sp>
        <p:nvSpPr>
          <p:cNvPr id="3" name="タイトル 2">
            <a:extLst>
              <a:ext uri="{FF2B5EF4-FFF2-40B4-BE49-F238E27FC236}">
                <a16:creationId xmlns:a16="http://schemas.microsoft.com/office/drawing/2014/main" id="{00D2D26E-B86B-0544-991E-07E55A54AFC6}"/>
              </a:ext>
            </a:extLst>
          </p:cNvPr>
          <p:cNvSpPr>
            <a:spLocks noGrp="1"/>
          </p:cNvSpPr>
          <p:nvPr>
            <p:ph type="title"/>
          </p:nvPr>
        </p:nvSpPr>
        <p:spPr>
          <a:xfrm>
            <a:off x="459560" y="240475"/>
            <a:ext cx="9000000" cy="396000"/>
          </a:xfrm>
        </p:spPr>
        <p:txBody>
          <a:bodyPr/>
          <a:lstStyle/>
          <a:p>
            <a:r>
              <a:rPr lang="ja-JP" altLang="en-US"/>
              <a:t>解決する課題</a:t>
            </a:r>
          </a:p>
        </p:txBody>
      </p:sp>
      <p:sp>
        <p:nvSpPr>
          <p:cNvPr id="10" name="正方形/長方形 9">
            <a:extLst>
              <a:ext uri="{FF2B5EF4-FFF2-40B4-BE49-F238E27FC236}">
                <a16:creationId xmlns:a16="http://schemas.microsoft.com/office/drawing/2014/main" id="{01D6AC78-7CA9-374F-ACCF-9DB181D0E471}"/>
              </a:ext>
            </a:extLst>
          </p:cNvPr>
          <p:cNvSpPr/>
          <p:nvPr/>
        </p:nvSpPr>
        <p:spPr>
          <a:xfrm>
            <a:off x="0" y="2858261"/>
            <a:ext cx="9906000" cy="19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11" name="テキスト ボックス 10">
            <a:extLst>
              <a:ext uri="{FF2B5EF4-FFF2-40B4-BE49-F238E27FC236}">
                <a16:creationId xmlns:a16="http://schemas.microsoft.com/office/drawing/2014/main" id="{B63AD994-E8EE-384C-BF14-909A204A22B6}"/>
              </a:ext>
            </a:extLst>
          </p:cNvPr>
          <p:cNvSpPr txBox="1"/>
          <p:nvPr/>
        </p:nvSpPr>
        <p:spPr>
          <a:xfrm>
            <a:off x="458788"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○○○○○○○のため</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コストがかかる</a:t>
            </a:r>
          </a:p>
        </p:txBody>
      </p:sp>
      <p:sp>
        <p:nvSpPr>
          <p:cNvPr id="12" name="テキスト ボックス 11">
            <a:extLst>
              <a:ext uri="{FF2B5EF4-FFF2-40B4-BE49-F238E27FC236}">
                <a16:creationId xmlns:a16="http://schemas.microsoft.com/office/drawing/2014/main" id="{1D2F48F1-F646-664B-8CEC-E4C86D04EB4D}"/>
              </a:ext>
            </a:extLst>
          </p:cNvPr>
          <p:cNvSpPr txBox="1"/>
          <p:nvPr/>
        </p:nvSpPr>
        <p:spPr>
          <a:xfrm>
            <a:off x="3519350"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○○○○○○○のため</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人材が不足・手がまわらない</a:t>
            </a:r>
          </a:p>
        </p:txBody>
      </p:sp>
      <p:sp>
        <p:nvSpPr>
          <p:cNvPr id="13" name="テキスト ボックス 12">
            <a:extLst>
              <a:ext uri="{FF2B5EF4-FFF2-40B4-BE49-F238E27FC236}">
                <a16:creationId xmlns:a16="http://schemas.microsoft.com/office/drawing/2014/main" id="{602E0653-4D89-FA4D-9244-AAE527F5CCDC}"/>
              </a:ext>
            </a:extLst>
          </p:cNvPr>
          <p:cNvSpPr txBox="1"/>
          <p:nvPr/>
        </p:nvSpPr>
        <p:spPr>
          <a:xfrm>
            <a:off x="6579913" y="3918498"/>
            <a:ext cx="2880000" cy="684000"/>
          </a:xfrm>
          <a:prstGeom prst="rect">
            <a:avLst/>
          </a:prstGeom>
          <a:noFill/>
        </p:spPr>
        <p:txBody>
          <a:bodyPr wrap="square" lIns="36000" tIns="36000" rIns="36000" bIns="36000" rtlCol="0" anchor="ctr">
            <a:normAutofit/>
          </a:bodyPr>
          <a:lstStyle/>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○○○○○○○のため</a:t>
            </a:r>
            <a:endParaRPr kumimoji="1" lang="en-US" altLang="ja-JP"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b="1">
                <a:solidFill>
                  <a:schemeClr val="tx1"/>
                </a:solidFill>
                <a:latin typeface="Yu Gothic" panose="020B0400000000000000" pitchFamily="34" charset="-128"/>
                <a:ea typeface="Yu Gothic" panose="020B0400000000000000" pitchFamily="34" charset="-128"/>
              </a:rPr>
              <a:t>売上が伸びない</a:t>
            </a:r>
          </a:p>
        </p:txBody>
      </p:sp>
      <p:sp>
        <p:nvSpPr>
          <p:cNvPr id="14" name="テキスト ボックス 13">
            <a:extLst>
              <a:ext uri="{FF2B5EF4-FFF2-40B4-BE49-F238E27FC236}">
                <a16:creationId xmlns:a16="http://schemas.microsoft.com/office/drawing/2014/main" id="{EA77D087-7568-2941-B3CB-98508915EE07}"/>
              </a:ext>
            </a:extLst>
          </p:cNvPr>
          <p:cNvSpPr txBox="1"/>
          <p:nvPr/>
        </p:nvSpPr>
        <p:spPr>
          <a:xfrm>
            <a:off x="458788"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提供サービスで解決可能な「課題」を挙げる。誰が・どのような状況下で・どのような課題に直面しているか記載する。</a:t>
            </a:r>
          </a:p>
        </p:txBody>
      </p:sp>
      <p:sp>
        <p:nvSpPr>
          <p:cNvPr id="15" name="テキスト ボックス 14">
            <a:extLst>
              <a:ext uri="{FF2B5EF4-FFF2-40B4-BE49-F238E27FC236}">
                <a16:creationId xmlns:a16="http://schemas.microsoft.com/office/drawing/2014/main" id="{3D1C84F9-B6E3-814A-A65C-A6DC09551ED3}"/>
              </a:ext>
            </a:extLst>
          </p:cNvPr>
          <p:cNvSpPr txBox="1"/>
          <p:nvPr/>
        </p:nvSpPr>
        <p:spPr>
          <a:xfrm>
            <a:off x="3519350"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提供サービスで解決可能な「課題」を挙げる。誰が・どのような状況下で・どのような課題に直面しているか記載する。</a:t>
            </a:r>
          </a:p>
        </p:txBody>
      </p:sp>
      <p:sp>
        <p:nvSpPr>
          <p:cNvPr id="16" name="テキスト ボックス 15">
            <a:extLst>
              <a:ext uri="{FF2B5EF4-FFF2-40B4-BE49-F238E27FC236}">
                <a16:creationId xmlns:a16="http://schemas.microsoft.com/office/drawing/2014/main" id="{F5B1B069-E724-D647-8452-DE9BEB1F788C}"/>
              </a:ext>
            </a:extLst>
          </p:cNvPr>
          <p:cNvSpPr txBox="1"/>
          <p:nvPr/>
        </p:nvSpPr>
        <p:spPr>
          <a:xfrm>
            <a:off x="6579912" y="4978734"/>
            <a:ext cx="2880000" cy="1080000"/>
          </a:xfrm>
          <a:prstGeom prst="rect">
            <a:avLst/>
          </a:prstGeom>
          <a:noFill/>
        </p:spPr>
        <p:txBody>
          <a:bodyPr wrap="square" lIns="36000" tIns="36000" rIns="36000" bIns="36000" rtlCol="0">
            <a:noAutofit/>
          </a:bodyPr>
          <a:lstStyle/>
          <a:p>
            <a:pPr>
              <a:lnSpc>
                <a:spcPct val="150000"/>
              </a:lnSpc>
              <a:spcAft>
                <a:spcPts val="400"/>
              </a:spcAft>
            </a:pPr>
            <a:r>
              <a:rPr kumimoji="1" lang="ja-JP" altLang="en-US" sz="1200">
                <a:solidFill>
                  <a:schemeClr val="tx1"/>
                </a:solidFill>
                <a:latin typeface="Yu Gothic" panose="020B0400000000000000" pitchFamily="34" charset="-128"/>
                <a:ea typeface="Yu Gothic" panose="020B0400000000000000" pitchFamily="34" charset="-128"/>
              </a:rPr>
              <a:t>提供サービスで解決可能な「課題」を挙げる。誰が・どのような状況下で・どのような課題に直面しているか記載する。</a:t>
            </a:r>
          </a:p>
        </p:txBody>
      </p:sp>
      <p:sp>
        <p:nvSpPr>
          <p:cNvPr id="6" name="円/楕円 5">
            <a:extLst>
              <a:ext uri="{FF2B5EF4-FFF2-40B4-BE49-F238E27FC236}">
                <a16:creationId xmlns:a16="http://schemas.microsoft.com/office/drawing/2014/main" id="{AD07BBF6-9BDD-C047-B973-1AA971993B6A}"/>
              </a:ext>
            </a:extLst>
          </p:cNvPr>
          <p:cNvSpPr/>
          <p:nvPr/>
        </p:nvSpPr>
        <p:spPr>
          <a:xfrm>
            <a:off x="1124788" y="2084261"/>
            <a:ext cx="1548000" cy="1548000"/>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20" name="円/楕円 19">
            <a:extLst>
              <a:ext uri="{FF2B5EF4-FFF2-40B4-BE49-F238E27FC236}">
                <a16:creationId xmlns:a16="http://schemas.microsoft.com/office/drawing/2014/main" id="{45F1F770-8716-AE4A-968C-975EDDA9FC87}"/>
              </a:ext>
            </a:extLst>
          </p:cNvPr>
          <p:cNvSpPr/>
          <p:nvPr/>
        </p:nvSpPr>
        <p:spPr>
          <a:xfrm>
            <a:off x="4185350" y="2084261"/>
            <a:ext cx="1548000" cy="1548000"/>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21" name="円/楕円 20">
            <a:extLst>
              <a:ext uri="{FF2B5EF4-FFF2-40B4-BE49-F238E27FC236}">
                <a16:creationId xmlns:a16="http://schemas.microsoft.com/office/drawing/2014/main" id="{2E53385A-4F99-B045-8CB6-A6C916C25B9E}"/>
              </a:ext>
            </a:extLst>
          </p:cNvPr>
          <p:cNvSpPr/>
          <p:nvPr/>
        </p:nvSpPr>
        <p:spPr>
          <a:xfrm>
            <a:off x="7245912" y="2084261"/>
            <a:ext cx="1548000" cy="1548000"/>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85000"/>
                </a:schemeClr>
              </a:solidFill>
              <a:latin typeface="Yu Gothic" panose="020B0400000000000000" pitchFamily="34" charset="-128"/>
              <a:ea typeface="Yu Gothic" panose="020B0400000000000000" pitchFamily="34" charset="-128"/>
            </a:endParaRPr>
          </a:p>
        </p:txBody>
      </p:sp>
      <p:sp>
        <p:nvSpPr>
          <p:cNvPr id="23" name="フリーフォーム 22">
            <a:extLst>
              <a:ext uri="{FF2B5EF4-FFF2-40B4-BE49-F238E27FC236}">
                <a16:creationId xmlns:a16="http://schemas.microsoft.com/office/drawing/2014/main" id="{FB9B0353-C8D2-A14C-9CB1-673B73A50757}"/>
              </a:ext>
            </a:extLst>
          </p:cNvPr>
          <p:cNvSpPr/>
          <p:nvPr/>
        </p:nvSpPr>
        <p:spPr>
          <a:xfrm>
            <a:off x="1628389" y="2642583"/>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
        <p:nvSpPr>
          <p:cNvPr id="24" name="フリーフォーム 23">
            <a:extLst>
              <a:ext uri="{FF2B5EF4-FFF2-40B4-BE49-F238E27FC236}">
                <a16:creationId xmlns:a16="http://schemas.microsoft.com/office/drawing/2014/main" id="{2407C06D-B083-6047-BA03-B15CD2D8FA55}"/>
              </a:ext>
            </a:extLst>
          </p:cNvPr>
          <p:cNvSpPr/>
          <p:nvPr/>
        </p:nvSpPr>
        <p:spPr>
          <a:xfrm>
            <a:off x="4688951" y="2642583"/>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
        <p:nvSpPr>
          <p:cNvPr id="25" name="フリーフォーム 24">
            <a:extLst>
              <a:ext uri="{FF2B5EF4-FFF2-40B4-BE49-F238E27FC236}">
                <a16:creationId xmlns:a16="http://schemas.microsoft.com/office/drawing/2014/main" id="{5D359CB2-E6F1-6D4F-BDB6-1CCD935060C5}"/>
              </a:ext>
            </a:extLst>
          </p:cNvPr>
          <p:cNvSpPr/>
          <p:nvPr/>
        </p:nvSpPr>
        <p:spPr>
          <a:xfrm>
            <a:off x="7749513" y="2642583"/>
            <a:ext cx="540798" cy="430539"/>
          </a:xfrm>
          <a:custGeom>
            <a:avLst/>
            <a:gdLst>
              <a:gd name="connsiteX0" fmla="*/ 547141 w 771993"/>
              <a:gd name="connsiteY0" fmla="*/ 67456 h 614597"/>
              <a:gd name="connsiteX1" fmla="*/ 771993 w 771993"/>
              <a:gd name="connsiteY1" fmla="*/ 614597 h 614597"/>
              <a:gd name="connsiteX2" fmla="*/ 0 w 771993"/>
              <a:gd name="connsiteY2" fmla="*/ 614597 h 614597"/>
              <a:gd name="connsiteX3" fmla="*/ 179882 w 771993"/>
              <a:gd name="connsiteY3" fmla="*/ 283611 h 614597"/>
              <a:gd name="connsiteX4" fmla="*/ 322288 w 771993"/>
              <a:gd name="connsiteY4" fmla="*/ 425461 h 614597"/>
              <a:gd name="connsiteX5" fmla="*/ 266076 w 771993"/>
              <a:gd name="connsiteY5" fmla="*/ 0 h 614597"/>
              <a:gd name="connsiteX6" fmla="*/ 352270 w 771993"/>
              <a:gd name="connsiteY6" fmla="*/ 86194 h 614597"/>
              <a:gd name="connsiteX7" fmla="*/ 266076 w 771993"/>
              <a:gd name="connsiteY7" fmla="*/ 172388 h 614597"/>
              <a:gd name="connsiteX8" fmla="*/ 179882 w 771993"/>
              <a:gd name="connsiteY8" fmla="*/ 86194 h 614597"/>
              <a:gd name="connsiteX9" fmla="*/ 266076 w 771993"/>
              <a:gd name="connsiteY9" fmla="*/ 0 h 614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1993" h="614597">
                <a:moveTo>
                  <a:pt x="547141" y="67456"/>
                </a:moveTo>
                <a:lnTo>
                  <a:pt x="771993" y="614597"/>
                </a:lnTo>
                <a:lnTo>
                  <a:pt x="0" y="614597"/>
                </a:lnTo>
                <a:lnTo>
                  <a:pt x="179882" y="283611"/>
                </a:lnTo>
                <a:lnTo>
                  <a:pt x="322288" y="425461"/>
                </a:lnTo>
                <a:close/>
                <a:moveTo>
                  <a:pt x="266076" y="0"/>
                </a:moveTo>
                <a:cubicBezTo>
                  <a:pt x="313680" y="0"/>
                  <a:pt x="352270" y="38590"/>
                  <a:pt x="352270" y="86194"/>
                </a:cubicBezTo>
                <a:cubicBezTo>
                  <a:pt x="352270" y="133798"/>
                  <a:pt x="313680" y="172388"/>
                  <a:pt x="266076" y="172388"/>
                </a:cubicBezTo>
                <a:cubicBezTo>
                  <a:pt x="218472" y="172388"/>
                  <a:pt x="179882" y="133798"/>
                  <a:pt x="179882" y="86194"/>
                </a:cubicBezTo>
                <a:cubicBezTo>
                  <a:pt x="179882" y="38590"/>
                  <a:pt x="218472" y="0"/>
                  <a:pt x="266076"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350221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テキスト ボックス 49">
            <a:extLst>
              <a:ext uri="{FF2B5EF4-FFF2-40B4-BE49-F238E27FC236}">
                <a16:creationId xmlns:a16="http://schemas.microsoft.com/office/drawing/2014/main" id="{D9C3A9D0-8ABF-1C44-A161-9DD79BACEE11}"/>
              </a:ext>
            </a:extLst>
          </p:cNvPr>
          <p:cNvSpPr txBox="1"/>
          <p:nvPr/>
        </p:nvSpPr>
        <p:spPr>
          <a:xfrm>
            <a:off x="458789" y="2809156"/>
            <a:ext cx="2088000" cy="334800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1" name="テキスト ボックス 50">
            <a:extLst>
              <a:ext uri="{FF2B5EF4-FFF2-40B4-BE49-F238E27FC236}">
                <a16:creationId xmlns:a16="http://schemas.microsoft.com/office/drawing/2014/main" id="{7E4E5710-C013-A84B-914E-9C6323D4C71E}"/>
              </a:ext>
            </a:extLst>
          </p:cNvPr>
          <p:cNvSpPr txBox="1"/>
          <p:nvPr/>
        </p:nvSpPr>
        <p:spPr>
          <a:xfrm>
            <a:off x="2763163" y="2809156"/>
            <a:ext cx="2088000" cy="334800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2" name="テキスト ボックス 51">
            <a:extLst>
              <a:ext uri="{FF2B5EF4-FFF2-40B4-BE49-F238E27FC236}">
                <a16:creationId xmlns:a16="http://schemas.microsoft.com/office/drawing/2014/main" id="{86997E9F-7FF0-A44B-9944-18119DC3DE2E}"/>
              </a:ext>
            </a:extLst>
          </p:cNvPr>
          <p:cNvSpPr txBox="1"/>
          <p:nvPr/>
        </p:nvSpPr>
        <p:spPr>
          <a:xfrm>
            <a:off x="5067538" y="2802559"/>
            <a:ext cx="2088000" cy="334800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3" name="テキスト ボックス 52">
            <a:extLst>
              <a:ext uri="{FF2B5EF4-FFF2-40B4-BE49-F238E27FC236}">
                <a16:creationId xmlns:a16="http://schemas.microsoft.com/office/drawing/2014/main" id="{F72F9DDD-39B2-F04D-BCB5-70D77A39EA8F}"/>
              </a:ext>
            </a:extLst>
          </p:cNvPr>
          <p:cNvSpPr txBox="1"/>
          <p:nvPr/>
        </p:nvSpPr>
        <p:spPr>
          <a:xfrm>
            <a:off x="7371913" y="2802559"/>
            <a:ext cx="2088000" cy="3348000"/>
          </a:xfrm>
          <a:prstGeom prst="rect">
            <a:avLst/>
          </a:prstGeom>
          <a:solidFill>
            <a:schemeClr val="bg1">
              <a:lumMod val="95000"/>
            </a:schemeClr>
          </a:solidFill>
        </p:spPr>
        <p:txBody>
          <a:bodyPr wrap="square" lIns="36000" tIns="36000" rIns="36000" bIns="36000" rtlCol="0" anchor="ctr">
            <a:noAutofit/>
          </a:bodyPr>
          <a:lstStyle/>
          <a:p>
            <a:pPr algn="ctr">
              <a:spcAft>
                <a:spcPts val="400"/>
              </a:spcAft>
            </a:pPr>
            <a:endParaRPr kumimoji="1" lang="en-US" altLang="ja-JP" sz="1200" dirty="0">
              <a:solidFill>
                <a:schemeClr val="tx1"/>
              </a:solidFill>
              <a:latin typeface="Yu Gothic" panose="020B0400000000000000" pitchFamily="34" charset="-128"/>
              <a:ea typeface="Yu Gothic" panose="020B0400000000000000" pitchFamily="34" charset="-128"/>
            </a:endParaRPr>
          </a:p>
        </p:txBody>
      </p:sp>
      <p:sp>
        <p:nvSpPr>
          <p:cNvPr id="5" name="テキスト プレースホルダー 4">
            <a:extLst>
              <a:ext uri="{FF2B5EF4-FFF2-40B4-BE49-F238E27FC236}">
                <a16:creationId xmlns:a16="http://schemas.microsoft.com/office/drawing/2014/main" id="{3AFC1B5E-E3C7-8648-943A-2F3232756207}"/>
              </a:ext>
            </a:extLst>
          </p:cNvPr>
          <p:cNvSpPr>
            <a:spLocks noGrp="1"/>
          </p:cNvSpPr>
          <p:nvPr>
            <p:ph type="body" idx="1"/>
          </p:nvPr>
        </p:nvSpPr>
        <p:spPr>
          <a:xfrm>
            <a:off x="458788" y="1001713"/>
            <a:ext cx="9001125" cy="611187"/>
          </a:xfrm>
        </p:spPr>
        <p:txBody>
          <a:bodyPr/>
          <a:lstStyle/>
          <a:p>
            <a:r>
              <a:rPr lang="ja-JP" altLang="en-US"/>
              <a:t>基本の料金体系は「初期費用○○万円」＋「サービス利用料</a:t>
            </a:r>
            <a:r>
              <a:rPr lang="en-US" altLang="ja-JP" dirty="0"/>
              <a:t>/</a:t>
            </a:r>
            <a:r>
              <a:rPr lang="ja-JP" altLang="en-US"/>
              <a:t>月」です。</a:t>
            </a:r>
            <a:endParaRPr lang="en-US" altLang="ja-JP" dirty="0"/>
          </a:p>
          <a:p>
            <a:r>
              <a:rPr lang="ja-JP" altLang="en-US"/>
              <a:t>お客様のご要望に応じてカスタマイズしたプランも提案できます。</a:t>
            </a:r>
            <a:endParaRPr lang="en-US" altLang="ja-JP" dirty="0"/>
          </a:p>
        </p:txBody>
      </p:sp>
      <p:sp>
        <p:nvSpPr>
          <p:cNvPr id="7" name="スライド番号プレースホルダー 6">
            <a:extLst>
              <a:ext uri="{FF2B5EF4-FFF2-40B4-BE49-F238E27FC236}">
                <a16:creationId xmlns:a16="http://schemas.microsoft.com/office/drawing/2014/main" id="{150BE164-1B53-D84F-8161-CC6C1970D755}"/>
              </a:ext>
            </a:extLst>
          </p:cNvPr>
          <p:cNvSpPr>
            <a:spLocks noGrp="1"/>
          </p:cNvSpPr>
          <p:nvPr>
            <p:ph type="sldNum" idx="11"/>
          </p:nvPr>
        </p:nvSpPr>
        <p:spPr>
          <a:xfrm>
            <a:off x="8134067" y="6492875"/>
            <a:ext cx="1771934" cy="365125"/>
          </a:xfrm>
        </p:spPr>
        <p:txBody>
          <a:bodyPr/>
          <a:lstStyle/>
          <a:p>
            <a:fld id="{00000000-1234-1234-1234-123412341234}" type="slidenum">
              <a:rPr lang="en-US" altLang="ja-JP" smtClean="0"/>
              <a:pPr/>
              <a:t>8</a:t>
            </a:fld>
            <a:endParaRPr lang="ja-JP" altLang="en-US"/>
          </a:p>
        </p:txBody>
      </p:sp>
      <p:sp>
        <p:nvSpPr>
          <p:cNvPr id="3" name="タイトル 2">
            <a:extLst>
              <a:ext uri="{FF2B5EF4-FFF2-40B4-BE49-F238E27FC236}">
                <a16:creationId xmlns:a16="http://schemas.microsoft.com/office/drawing/2014/main" id="{00D2D26E-B86B-0544-991E-07E55A54AFC6}"/>
              </a:ext>
            </a:extLst>
          </p:cNvPr>
          <p:cNvSpPr>
            <a:spLocks noGrp="1"/>
          </p:cNvSpPr>
          <p:nvPr>
            <p:ph type="title"/>
          </p:nvPr>
        </p:nvSpPr>
        <p:spPr>
          <a:xfrm>
            <a:off x="459560" y="240475"/>
            <a:ext cx="9000000" cy="396000"/>
          </a:xfrm>
        </p:spPr>
        <p:txBody>
          <a:bodyPr/>
          <a:lstStyle/>
          <a:p>
            <a:r>
              <a:rPr lang="ja-JP" altLang="en-US"/>
              <a:t>料金体系</a:t>
            </a:r>
          </a:p>
        </p:txBody>
      </p:sp>
      <p:sp>
        <p:nvSpPr>
          <p:cNvPr id="17" name="正方形/長方形 16">
            <a:extLst>
              <a:ext uri="{FF2B5EF4-FFF2-40B4-BE49-F238E27FC236}">
                <a16:creationId xmlns:a16="http://schemas.microsoft.com/office/drawing/2014/main" id="{89DCE0D3-B112-3442-A2B8-0FA09E18FB90}"/>
              </a:ext>
            </a:extLst>
          </p:cNvPr>
          <p:cNvSpPr/>
          <p:nvPr/>
        </p:nvSpPr>
        <p:spPr>
          <a:xfrm>
            <a:off x="458788" y="2383753"/>
            <a:ext cx="2088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ライトプラン</a:t>
            </a:r>
          </a:p>
        </p:txBody>
      </p:sp>
      <p:sp>
        <p:nvSpPr>
          <p:cNvPr id="22" name="テキスト ボックス 21">
            <a:extLst>
              <a:ext uri="{FF2B5EF4-FFF2-40B4-BE49-F238E27FC236}">
                <a16:creationId xmlns:a16="http://schemas.microsoft.com/office/drawing/2014/main" id="{BA4132B4-13DD-9545-91E3-17C2CA9460F2}"/>
              </a:ext>
            </a:extLst>
          </p:cNvPr>
          <p:cNvSpPr txBox="1"/>
          <p:nvPr/>
        </p:nvSpPr>
        <p:spPr>
          <a:xfrm>
            <a:off x="458789" y="2825523"/>
            <a:ext cx="2088000" cy="72000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○○○○○がしたい</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企業様向け</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25" name="テキスト ボックス 24">
            <a:extLst>
              <a:ext uri="{FF2B5EF4-FFF2-40B4-BE49-F238E27FC236}">
                <a16:creationId xmlns:a16="http://schemas.microsoft.com/office/drawing/2014/main" id="{99716DCC-923B-2741-B95D-42F66D476AAB}"/>
              </a:ext>
            </a:extLst>
          </p:cNvPr>
          <p:cNvSpPr txBox="1"/>
          <p:nvPr/>
        </p:nvSpPr>
        <p:spPr>
          <a:xfrm>
            <a:off x="612508" y="3538926"/>
            <a:ext cx="1800000" cy="504000"/>
          </a:xfrm>
          <a:prstGeom prst="rect">
            <a:avLst/>
          </a:prstGeom>
          <a:solidFill>
            <a:schemeClr val="lt1"/>
          </a:solidFill>
        </p:spPr>
        <p:txBody>
          <a:bodyPr wrap="square" lIns="36000" tIns="36000" rIns="36000" bIns="36000" rtlCol="0" anchor="ctr">
            <a:noAutofit/>
          </a:bodyPr>
          <a:lstStyle/>
          <a:p>
            <a:pPr algn="ctr"/>
            <a:r>
              <a:rPr kumimoji="1" lang="en-US" altLang="ja-JP" sz="1600" b="1" dirty="0">
                <a:solidFill>
                  <a:schemeClr val="tx1"/>
                </a:solidFill>
                <a:latin typeface="Yu Gothic" panose="020B0400000000000000" pitchFamily="34" charset="-128"/>
                <a:ea typeface="Yu Gothic" panose="020B0400000000000000" pitchFamily="34" charset="-128"/>
              </a:rPr>
              <a:t>5</a:t>
            </a:r>
            <a:r>
              <a:rPr kumimoji="1" lang="ja-JP" altLang="en-US" sz="1600" b="1">
                <a:solidFill>
                  <a:schemeClr val="tx1"/>
                </a:solidFill>
                <a:latin typeface="Yu Gothic" panose="020B0400000000000000" pitchFamily="34" charset="-128"/>
                <a:ea typeface="Yu Gothic" panose="020B0400000000000000" pitchFamily="34" charset="-128"/>
              </a:rPr>
              <a:t>万円</a:t>
            </a:r>
            <a:r>
              <a:rPr kumimoji="1" lang="en-US" altLang="ja-JP" sz="1600" b="1" dirty="0">
                <a:solidFill>
                  <a:schemeClr val="tx1"/>
                </a:solidFill>
                <a:latin typeface="Yu Gothic" panose="020B0400000000000000" pitchFamily="34" charset="-128"/>
                <a:ea typeface="Yu Gothic" panose="020B0400000000000000" pitchFamily="34" charset="-128"/>
              </a:rPr>
              <a:t>/</a:t>
            </a:r>
            <a:r>
              <a:rPr kumimoji="1" lang="ja-JP" altLang="en-US" sz="1600" b="1">
                <a:solidFill>
                  <a:schemeClr val="tx1"/>
                </a:solidFill>
                <a:latin typeface="Yu Gothic" panose="020B0400000000000000" pitchFamily="34" charset="-128"/>
                <a:ea typeface="Yu Gothic" panose="020B0400000000000000" pitchFamily="34" charset="-128"/>
              </a:rPr>
              <a:t>月</a:t>
            </a: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28" name="正方形/長方形 27">
            <a:extLst>
              <a:ext uri="{FF2B5EF4-FFF2-40B4-BE49-F238E27FC236}">
                <a16:creationId xmlns:a16="http://schemas.microsoft.com/office/drawing/2014/main" id="{66252209-0E03-4646-84CF-22649A63A0B5}"/>
              </a:ext>
            </a:extLst>
          </p:cNvPr>
          <p:cNvSpPr/>
          <p:nvPr/>
        </p:nvSpPr>
        <p:spPr>
          <a:xfrm>
            <a:off x="538798" y="4715590"/>
            <a:ext cx="1908000"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endParaRPr kumimoji="1" lang="en-US" altLang="ja-JP" sz="1100" dirty="0">
              <a:solidFill>
                <a:schemeClr val="tx1"/>
              </a:solidFill>
              <a:latin typeface="Yu Gothic" panose="020B0400000000000000" pitchFamily="34" charset="-128"/>
              <a:ea typeface="Yu Gothic" panose="020B0400000000000000" pitchFamily="34" charset="-128"/>
            </a:endParaRPr>
          </a:p>
        </p:txBody>
      </p:sp>
      <p:sp>
        <p:nvSpPr>
          <p:cNvPr id="32" name="正方形/長方形 31">
            <a:extLst>
              <a:ext uri="{FF2B5EF4-FFF2-40B4-BE49-F238E27FC236}">
                <a16:creationId xmlns:a16="http://schemas.microsoft.com/office/drawing/2014/main" id="{EFFF9B3E-550F-1748-80A7-1F8A46247EE1}"/>
              </a:ext>
            </a:extLst>
          </p:cNvPr>
          <p:cNvSpPr/>
          <p:nvPr/>
        </p:nvSpPr>
        <p:spPr>
          <a:xfrm>
            <a:off x="2763163" y="2383753"/>
            <a:ext cx="2088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ベーシックプラン</a:t>
            </a:r>
          </a:p>
        </p:txBody>
      </p:sp>
      <p:sp>
        <p:nvSpPr>
          <p:cNvPr id="33" name="正方形/長方形 32">
            <a:extLst>
              <a:ext uri="{FF2B5EF4-FFF2-40B4-BE49-F238E27FC236}">
                <a16:creationId xmlns:a16="http://schemas.microsoft.com/office/drawing/2014/main" id="{5091D625-B021-1741-94C9-CA9FDF79C837}"/>
              </a:ext>
            </a:extLst>
          </p:cNvPr>
          <p:cNvSpPr/>
          <p:nvPr/>
        </p:nvSpPr>
        <p:spPr>
          <a:xfrm>
            <a:off x="5067538" y="2377156"/>
            <a:ext cx="2088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プレミアムプラン</a:t>
            </a:r>
          </a:p>
        </p:txBody>
      </p:sp>
      <p:sp>
        <p:nvSpPr>
          <p:cNvPr id="34" name="正方形/長方形 33">
            <a:extLst>
              <a:ext uri="{FF2B5EF4-FFF2-40B4-BE49-F238E27FC236}">
                <a16:creationId xmlns:a16="http://schemas.microsoft.com/office/drawing/2014/main" id="{74C25A77-EE4C-E545-B095-C0AEF5D64D89}"/>
              </a:ext>
            </a:extLst>
          </p:cNvPr>
          <p:cNvSpPr/>
          <p:nvPr/>
        </p:nvSpPr>
        <p:spPr>
          <a:xfrm>
            <a:off x="7371913" y="2386926"/>
            <a:ext cx="2088000" cy="43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カスタマイズプラン</a:t>
            </a:r>
          </a:p>
        </p:txBody>
      </p:sp>
      <p:sp>
        <p:nvSpPr>
          <p:cNvPr id="35" name="テキスト ボックス 34">
            <a:extLst>
              <a:ext uri="{FF2B5EF4-FFF2-40B4-BE49-F238E27FC236}">
                <a16:creationId xmlns:a16="http://schemas.microsoft.com/office/drawing/2014/main" id="{5799BEB6-5224-4C4D-BD70-F0D2E9AB0783}"/>
              </a:ext>
            </a:extLst>
          </p:cNvPr>
          <p:cNvSpPr txBox="1"/>
          <p:nvPr/>
        </p:nvSpPr>
        <p:spPr>
          <a:xfrm>
            <a:off x="2763163" y="2825523"/>
            <a:ext cx="2088000" cy="72000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○○○○○がしたい</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企業様向け</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36" name="テキスト ボックス 35">
            <a:extLst>
              <a:ext uri="{FF2B5EF4-FFF2-40B4-BE49-F238E27FC236}">
                <a16:creationId xmlns:a16="http://schemas.microsoft.com/office/drawing/2014/main" id="{4A105679-5234-5F4D-8819-51C937B007E5}"/>
              </a:ext>
            </a:extLst>
          </p:cNvPr>
          <p:cNvSpPr txBox="1"/>
          <p:nvPr/>
        </p:nvSpPr>
        <p:spPr>
          <a:xfrm>
            <a:off x="5067538" y="2818926"/>
            <a:ext cx="2088000" cy="72000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○○○○○がしたい</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企業様向け</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37" name="テキスト ボックス 36">
            <a:extLst>
              <a:ext uri="{FF2B5EF4-FFF2-40B4-BE49-F238E27FC236}">
                <a16:creationId xmlns:a16="http://schemas.microsoft.com/office/drawing/2014/main" id="{9698A48C-F575-1F4E-9224-DD2961060968}"/>
              </a:ext>
            </a:extLst>
          </p:cNvPr>
          <p:cNvSpPr txBox="1"/>
          <p:nvPr/>
        </p:nvSpPr>
        <p:spPr>
          <a:xfrm>
            <a:off x="7371913" y="2818926"/>
            <a:ext cx="2088000" cy="720000"/>
          </a:xfrm>
          <a:prstGeom prst="rect">
            <a:avLst/>
          </a:prstGeom>
          <a:noFill/>
        </p:spPr>
        <p:txBody>
          <a:bodyPr wrap="square" lIns="36000" tIns="36000" rIns="36000" bIns="36000" rtlCol="0" anchor="ctr">
            <a:noAutofit/>
          </a:bodyPr>
          <a:lstStyle/>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○○○○○がしたい</a:t>
            </a:r>
            <a:endParaRPr kumimoji="1" lang="en-US" altLang="ja-JP" sz="1200" b="1" dirty="0">
              <a:solidFill>
                <a:schemeClr val="tx1"/>
              </a:solidFill>
              <a:latin typeface="Yu Gothic" panose="020B0400000000000000" pitchFamily="34" charset="-128"/>
              <a:ea typeface="Yu Gothic" panose="020B0400000000000000" pitchFamily="34" charset="-128"/>
            </a:endParaRPr>
          </a:p>
          <a:p>
            <a:pPr algn="ctr">
              <a:spcAft>
                <a:spcPts val="400"/>
              </a:spcAft>
            </a:pPr>
            <a:r>
              <a:rPr kumimoji="1" lang="ja-JP" altLang="en-US" sz="1200" b="1">
                <a:solidFill>
                  <a:schemeClr val="tx1"/>
                </a:solidFill>
                <a:latin typeface="Yu Gothic" panose="020B0400000000000000" pitchFamily="34" charset="-128"/>
                <a:ea typeface="Yu Gothic" panose="020B0400000000000000" pitchFamily="34" charset="-128"/>
              </a:rPr>
              <a:t>企業様向け</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38" name="テキスト ボックス 37">
            <a:extLst>
              <a:ext uri="{FF2B5EF4-FFF2-40B4-BE49-F238E27FC236}">
                <a16:creationId xmlns:a16="http://schemas.microsoft.com/office/drawing/2014/main" id="{E3AA0681-6426-104C-BA7E-F2BC0E1F3CC8}"/>
              </a:ext>
            </a:extLst>
          </p:cNvPr>
          <p:cNvSpPr txBox="1"/>
          <p:nvPr/>
        </p:nvSpPr>
        <p:spPr>
          <a:xfrm>
            <a:off x="2916882" y="3538926"/>
            <a:ext cx="1800000" cy="504000"/>
          </a:xfrm>
          <a:prstGeom prst="rect">
            <a:avLst/>
          </a:prstGeom>
          <a:solidFill>
            <a:schemeClr val="lt1"/>
          </a:solidFill>
        </p:spPr>
        <p:txBody>
          <a:bodyPr wrap="square" lIns="36000" tIns="36000" rIns="36000" bIns="36000" rtlCol="0" anchor="ctr">
            <a:noAutofit/>
          </a:bodyPr>
          <a:lstStyle/>
          <a:p>
            <a:pPr algn="ctr"/>
            <a:r>
              <a:rPr kumimoji="1" lang="en-US" altLang="ja-JP" sz="1600" b="1" dirty="0">
                <a:solidFill>
                  <a:schemeClr val="tx1"/>
                </a:solidFill>
                <a:latin typeface="Yu Gothic" panose="020B0400000000000000" pitchFamily="34" charset="-128"/>
                <a:ea typeface="Yu Gothic" panose="020B0400000000000000" pitchFamily="34" charset="-128"/>
              </a:rPr>
              <a:t>10</a:t>
            </a:r>
            <a:r>
              <a:rPr kumimoji="1" lang="ja-JP" altLang="en-US" sz="1600" b="1">
                <a:solidFill>
                  <a:schemeClr val="tx1"/>
                </a:solidFill>
                <a:latin typeface="Yu Gothic" panose="020B0400000000000000" pitchFamily="34" charset="-128"/>
                <a:ea typeface="Yu Gothic" panose="020B0400000000000000" pitchFamily="34" charset="-128"/>
              </a:rPr>
              <a:t>万円</a:t>
            </a:r>
            <a:r>
              <a:rPr kumimoji="1" lang="en-US" altLang="ja-JP" sz="1600" b="1" dirty="0">
                <a:solidFill>
                  <a:schemeClr val="tx1"/>
                </a:solidFill>
                <a:latin typeface="Yu Gothic" panose="020B0400000000000000" pitchFamily="34" charset="-128"/>
                <a:ea typeface="Yu Gothic" panose="020B0400000000000000" pitchFamily="34" charset="-128"/>
              </a:rPr>
              <a:t>/</a:t>
            </a:r>
            <a:r>
              <a:rPr kumimoji="1" lang="ja-JP" altLang="en-US" sz="1600" b="1">
                <a:solidFill>
                  <a:schemeClr val="tx1"/>
                </a:solidFill>
                <a:latin typeface="Yu Gothic" panose="020B0400000000000000" pitchFamily="34" charset="-128"/>
                <a:ea typeface="Yu Gothic" panose="020B0400000000000000" pitchFamily="34" charset="-128"/>
              </a:rPr>
              <a:t>月</a:t>
            </a: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39" name="テキスト ボックス 38">
            <a:extLst>
              <a:ext uri="{FF2B5EF4-FFF2-40B4-BE49-F238E27FC236}">
                <a16:creationId xmlns:a16="http://schemas.microsoft.com/office/drawing/2014/main" id="{33D2A6C6-CF9A-2B4C-9FFB-8A2D4EAC5B55}"/>
              </a:ext>
            </a:extLst>
          </p:cNvPr>
          <p:cNvSpPr txBox="1"/>
          <p:nvPr/>
        </p:nvSpPr>
        <p:spPr>
          <a:xfrm>
            <a:off x="5221257" y="3538926"/>
            <a:ext cx="1800000" cy="504000"/>
          </a:xfrm>
          <a:prstGeom prst="rect">
            <a:avLst/>
          </a:prstGeom>
          <a:solidFill>
            <a:schemeClr val="lt1"/>
          </a:solidFill>
        </p:spPr>
        <p:txBody>
          <a:bodyPr wrap="square" lIns="36000" tIns="36000" rIns="36000" bIns="36000" rtlCol="0" anchor="ctr">
            <a:noAutofit/>
          </a:bodyPr>
          <a:lstStyle/>
          <a:p>
            <a:pPr algn="ctr"/>
            <a:r>
              <a:rPr kumimoji="1" lang="en-US" altLang="ja-JP" sz="1600" b="1" dirty="0">
                <a:solidFill>
                  <a:schemeClr val="tx1"/>
                </a:solidFill>
                <a:latin typeface="Yu Gothic" panose="020B0400000000000000" pitchFamily="34" charset="-128"/>
                <a:ea typeface="Yu Gothic" panose="020B0400000000000000" pitchFamily="34" charset="-128"/>
              </a:rPr>
              <a:t>30</a:t>
            </a:r>
            <a:r>
              <a:rPr kumimoji="1" lang="ja-JP" altLang="en-US" sz="1600" b="1">
                <a:solidFill>
                  <a:schemeClr val="tx1"/>
                </a:solidFill>
                <a:latin typeface="Yu Gothic" panose="020B0400000000000000" pitchFamily="34" charset="-128"/>
                <a:ea typeface="Yu Gothic" panose="020B0400000000000000" pitchFamily="34" charset="-128"/>
              </a:rPr>
              <a:t>万円</a:t>
            </a:r>
            <a:r>
              <a:rPr kumimoji="1" lang="en-US" altLang="ja-JP" sz="1600" b="1" dirty="0">
                <a:solidFill>
                  <a:schemeClr val="tx1"/>
                </a:solidFill>
                <a:latin typeface="Yu Gothic" panose="020B0400000000000000" pitchFamily="34" charset="-128"/>
                <a:ea typeface="Yu Gothic" panose="020B0400000000000000" pitchFamily="34" charset="-128"/>
              </a:rPr>
              <a:t>/</a:t>
            </a:r>
            <a:r>
              <a:rPr kumimoji="1" lang="ja-JP" altLang="en-US" sz="1600" b="1">
                <a:solidFill>
                  <a:schemeClr val="tx1"/>
                </a:solidFill>
                <a:latin typeface="Yu Gothic" panose="020B0400000000000000" pitchFamily="34" charset="-128"/>
                <a:ea typeface="Yu Gothic" panose="020B0400000000000000" pitchFamily="34" charset="-128"/>
              </a:rPr>
              <a:t>月</a:t>
            </a: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40" name="テキスト ボックス 39">
            <a:extLst>
              <a:ext uri="{FF2B5EF4-FFF2-40B4-BE49-F238E27FC236}">
                <a16:creationId xmlns:a16="http://schemas.microsoft.com/office/drawing/2014/main" id="{991021F4-6A10-F44E-A7D5-57C088BF2F98}"/>
              </a:ext>
            </a:extLst>
          </p:cNvPr>
          <p:cNvSpPr txBox="1"/>
          <p:nvPr/>
        </p:nvSpPr>
        <p:spPr>
          <a:xfrm>
            <a:off x="7525632" y="3538926"/>
            <a:ext cx="1800000" cy="504000"/>
          </a:xfrm>
          <a:prstGeom prst="rect">
            <a:avLst/>
          </a:prstGeom>
          <a:solidFill>
            <a:schemeClr val="lt1"/>
          </a:solidFill>
        </p:spPr>
        <p:txBody>
          <a:bodyPr wrap="square" lIns="36000" tIns="36000" rIns="36000" bIns="36000" rtlCol="0" anchor="ctr">
            <a:noAutofit/>
          </a:bodyPr>
          <a:lstStyle/>
          <a:p>
            <a:pPr algn="ctr"/>
            <a:r>
              <a:rPr kumimoji="1" lang="ja-JP" altLang="en-US" b="1">
                <a:solidFill>
                  <a:schemeClr val="tx1"/>
                </a:solidFill>
                <a:latin typeface="Yu Gothic" panose="020B0400000000000000" pitchFamily="34" charset="-128"/>
                <a:ea typeface="Yu Gothic" panose="020B0400000000000000" pitchFamily="34" charset="-128"/>
              </a:rPr>
              <a:t>別途見積もり</a:t>
            </a:r>
            <a:endParaRPr kumimoji="1" lang="en-US" altLang="ja-JP" b="1" dirty="0">
              <a:solidFill>
                <a:schemeClr val="tx1"/>
              </a:solidFill>
              <a:latin typeface="Yu Gothic" panose="020B0400000000000000" pitchFamily="34" charset="-128"/>
              <a:ea typeface="Yu Gothic" panose="020B0400000000000000" pitchFamily="34" charset="-128"/>
            </a:endParaRPr>
          </a:p>
        </p:txBody>
      </p:sp>
      <p:cxnSp>
        <p:nvCxnSpPr>
          <p:cNvPr id="8" name="直線コネクタ 7">
            <a:extLst>
              <a:ext uri="{FF2B5EF4-FFF2-40B4-BE49-F238E27FC236}">
                <a16:creationId xmlns:a16="http://schemas.microsoft.com/office/drawing/2014/main" id="{872A3128-42CD-064D-AD24-0032EC70D9BE}"/>
              </a:ext>
            </a:extLst>
          </p:cNvPr>
          <p:cNvCxnSpPr/>
          <p:nvPr/>
        </p:nvCxnSpPr>
        <p:spPr>
          <a:xfrm>
            <a:off x="612508" y="4613063"/>
            <a:ext cx="18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6DC7B8DD-F2E6-E24E-858D-C26E2F623160}"/>
              </a:ext>
            </a:extLst>
          </p:cNvPr>
          <p:cNvCxnSpPr/>
          <p:nvPr/>
        </p:nvCxnSpPr>
        <p:spPr>
          <a:xfrm>
            <a:off x="2916883" y="4613063"/>
            <a:ext cx="18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50B0EF19-E171-674B-9AD1-55EA1F6DE378}"/>
              </a:ext>
            </a:extLst>
          </p:cNvPr>
          <p:cNvCxnSpPr/>
          <p:nvPr/>
        </p:nvCxnSpPr>
        <p:spPr>
          <a:xfrm>
            <a:off x="5221258" y="4616873"/>
            <a:ext cx="180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33287ACC-B6FC-6B4C-B06E-353596E190D4}"/>
              </a:ext>
            </a:extLst>
          </p:cNvPr>
          <p:cNvCxnSpPr/>
          <p:nvPr/>
        </p:nvCxnSpPr>
        <p:spPr>
          <a:xfrm>
            <a:off x="7525633" y="4613063"/>
            <a:ext cx="180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13931444-36EF-A743-AEC1-CBB7E3300A99}"/>
              </a:ext>
            </a:extLst>
          </p:cNvPr>
          <p:cNvSpPr/>
          <p:nvPr/>
        </p:nvSpPr>
        <p:spPr>
          <a:xfrm>
            <a:off x="2843173" y="4715590"/>
            <a:ext cx="1908000"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p:txBody>
      </p:sp>
      <p:sp>
        <p:nvSpPr>
          <p:cNvPr id="45" name="正方形/長方形 44">
            <a:extLst>
              <a:ext uri="{FF2B5EF4-FFF2-40B4-BE49-F238E27FC236}">
                <a16:creationId xmlns:a16="http://schemas.microsoft.com/office/drawing/2014/main" id="{7C4E017C-9BF8-6049-974F-12C58D0024E6}"/>
              </a:ext>
            </a:extLst>
          </p:cNvPr>
          <p:cNvSpPr/>
          <p:nvPr/>
        </p:nvSpPr>
        <p:spPr>
          <a:xfrm>
            <a:off x="5147548" y="4715590"/>
            <a:ext cx="1908000"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 ○○○○○○機能</a:t>
            </a:r>
            <a:endParaRPr kumimoji="1" lang="en-US" altLang="ja-JP" sz="1100" dirty="0">
              <a:solidFill>
                <a:schemeClr val="tx1"/>
              </a:solidFill>
              <a:latin typeface="Yu Gothic" panose="020B0400000000000000" pitchFamily="34" charset="-128"/>
              <a:ea typeface="Yu Gothic" panose="020B0400000000000000" pitchFamily="34" charset="-128"/>
            </a:endParaRPr>
          </a:p>
        </p:txBody>
      </p:sp>
      <p:sp>
        <p:nvSpPr>
          <p:cNvPr id="46" name="正方形/長方形 45">
            <a:extLst>
              <a:ext uri="{FF2B5EF4-FFF2-40B4-BE49-F238E27FC236}">
                <a16:creationId xmlns:a16="http://schemas.microsoft.com/office/drawing/2014/main" id="{73558548-52F4-C544-B326-13AB84131067}"/>
              </a:ext>
            </a:extLst>
          </p:cNvPr>
          <p:cNvSpPr/>
          <p:nvPr/>
        </p:nvSpPr>
        <p:spPr>
          <a:xfrm>
            <a:off x="7451923" y="4715590"/>
            <a:ext cx="1908000" cy="13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oAutofit/>
          </a:bodyPr>
          <a:lstStyle/>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・○○○○○○のサポート</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 </a:t>
            </a:r>
            <a:endParaRPr kumimoji="1" lang="en-US" altLang="ja-JP" sz="1100" dirty="0">
              <a:solidFill>
                <a:schemeClr val="tx1"/>
              </a:solidFill>
              <a:latin typeface="Yu Gothic" panose="020B0400000000000000" pitchFamily="34" charset="-128"/>
              <a:ea typeface="Yu Gothic" panose="020B0400000000000000" pitchFamily="34" charset="-128"/>
            </a:endParaRPr>
          </a:p>
          <a:p>
            <a:pPr>
              <a:lnSpc>
                <a:spcPct val="150000"/>
              </a:lnSpc>
              <a:buClr>
                <a:schemeClr val="tx1"/>
              </a:buClr>
            </a:pPr>
            <a:r>
              <a:rPr kumimoji="1" lang="ja-JP" altLang="en-US" sz="1100">
                <a:solidFill>
                  <a:schemeClr val="tx1"/>
                </a:solidFill>
                <a:latin typeface="Yu Gothic" panose="020B0400000000000000" pitchFamily="34" charset="-128"/>
                <a:ea typeface="Yu Gothic" panose="020B0400000000000000" pitchFamily="34" charset="-128"/>
              </a:rPr>
              <a:t>・○○○○○○機能</a:t>
            </a:r>
            <a:endParaRPr kumimoji="1" lang="en-US" altLang="ja-JP" sz="1100" dirty="0">
              <a:solidFill>
                <a:schemeClr val="tx1"/>
              </a:solidFill>
              <a:latin typeface="Yu Gothic" panose="020B0400000000000000" pitchFamily="34" charset="-128"/>
              <a:ea typeface="Yu Gothic" panose="020B0400000000000000" pitchFamily="34" charset="-128"/>
            </a:endParaRPr>
          </a:p>
        </p:txBody>
      </p:sp>
      <p:sp>
        <p:nvSpPr>
          <p:cNvPr id="9" name="角丸四角形 8">
            <a:extLst>
              <a:ext uri="{FF2B5EF4-FFF2-40B4-BE49-F238E27FC236}">
                <a16:creationId xmlns:a16="http://schemas.microsoft.com/office/drawing/2014/main" id="{0CD17E54-B74D-064B-8D99-33FFA11D56B3}"/>
              </a:ext>
            </a:extLst>
          </p:cNvPr>
          <p:cNvSpPr/>
          <p:nvPr/>
        </p:nvSpPr>
        <p:spPr>
          <a:xfrm>
            <a:off x="2763163" y="1786249"/>
            <a:ext cx="2088000" cy="3600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新規顧客に人気</a:t>
            </a:r>
          </a:p>
        </p:txBody>
      </p:sp>
      <p:sp>
        <p:nvSpPr>
          <p:cNvPr id="47" name="三角形 46">
            <a:extLst>
              <a:ext uri="{FF2B5EF4-FFF2-40B4-BE49-F238E27FC236}">
                <a16:creationId xmlns:a16="http://schemas.microsoft.com/office/drawing/2014/main" id="{40638722-491D-C64F-A826-E5E66985B548}"/>
              </a:ext>
            </a:extLst>
          </p:cNvPr>
          <p:cNvSpPr/>
          <p:nvPr/>
        </p:nvSpPr>
        <p:spPr>
          <a:xfrm rot="10800000">
            <a:off x="3704293" y="2115903"/>
            <a:ext cx="205740" cy="17736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48" name="角丸四角形 47">
            <a:extLst>
              <a:ext uri="{FF2B5EF4-FFF2-40B4-BE49-F238E27FC236}">
                <a16:creationId xmlns:a16="http://schemas.microsoft.com/office/drawing/2014/main" id="{48449905-AC05-CE4E-8491-4C61E9B9C4D8}"/>
              </a:ext>
            </a:extLst>
          </p:cNvPr>
          <p:cNvSpPr/>
          <p:nvPr/>
        </p:nvSpPr>
        <p:spPr>
          <a:xfrm>
            <a:off x="7371913" y="1785102"/>
            <a:ext cx="2088000" cy="3600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bg1"/>
                </a:solidFill>
                <a:latin typeface="Yu Gothic" panose="020B0400000000000000" pitchFamily="34" charset="-128"/>
                <a:ea typeface="Yu Gothic" panose="020B0400000000000000" pitchFamily="34" charset="-128"/>
              </a:rPr>
              <a:t>既存顧客に人気</a:t>
            </a:r>
          </a:p>
        </p:txBody>
      </p:sp>
      <p:sp>
        <p:nvSpPr>
          <p:cNvPr id="49" name="三角形 48">
            <a:extLst>
              <a:ext uri="{FF2B5EF4-FFF2-40B4-BE49-F238E27FC236}">
                <a16:creationId xmlns:a16="http://schemas.microsoft.com/office/drawing/2014/main" id="{CA468EEF-89FC-9A43-BC49-27A4C62621EE}"/>
              </a:ext>
            </a:extLst>
          </p:cNvPr>
          <p:cNvSpPr/>
          <p:nvPr/>
        </p:nvSpPr>
        <p:spPr>
          <a:xfrm rot="10800000">
            <a:off x="8313043" y="2114756"/>
            <a:ext cx="205740" cy="17736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panose="020B0400000000000000" pitchFamily="34" charset="-128"/>
              <a:ea typeface="Yu Gothic" panose="020B0400000000000000" pitchFamily="34" charset="-128"/>
            </a:endParaRPr>
          </a:p>
        </p:txBody>
      </p:sp>
      <p:sp>
        <p:nvSpPr>
          <p:cNvPr id="54" name="テキスト ボックス 53">
            <a:extLst>
              <a:ext uri="{FF2B5EF4-FFF2-40B4-BE49-F238E27FC236}">
                <a16:creationId xmlns:a16="http://schemas.microsoft.com/office/drawing/2014/main" id="{4F2838F4-C409-F845-BB88-49A022733430}"/>
              </a:ext>
            </a:extLst>
          </p:cNvPr>
          <p:cNvSpPr txBox="1"/>
          <p:nvPr/>
        </p:nvSpPr>
        <p:spPr>
          <a:xfrm>
            <a:off x="457517" y="4148587"/>
            <a:ext cx="2088000" cy="360000"/>
          </a:xfrm>
          <a:prstGeom prst="rect">
            <a:avLst/>
          </a:prstGeom>
          <a:noFill/>
        </p:spPr>
        <p:txBody>
          <a:bodyPr wrap="square" lIns="36000" tIns="36000" rIns="36000" bIns="36000" rtlCol="0" anchor="ctr">
            <a:noAutofit/>
          </a:bodyPr>
          <a:lstStyle/>
          <a:p>
            <a:pPr algn="ctr"/>
            <a:r>
              <a:rPr kumimoji="1" lang="ja-JP" altLang="en-US" sz="1200" b="1">
                <a:solidFill>
                  <a:schemeClr val="tx1"/>
                </a:solidFill>
                <a:latin typeface="Yu Gothic" panose="020B0400000000000000" pitchFamily="34" charset="-128"/>
                <a:ea typeface="Yu Gothic" panose="020B0400000000000000" pitchFamily="34" charset="-128"/>
              </a:rPr>
              <a:t>初期費用○○万円</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62" name="テキスト ボックス 61">
            <a:extLst>
              <a:ext uri="{FF2B5EF4-FFF2-40B4-BE49-F238E27FC236}">
                <a16:creationId xmlns:a16="http://schemas.microsoft.com/office/drawing/2014/main" id="{7B21F224-A40A-984C-9103-32BADFF03AF0}"/>
              </a:ext>
            </a:extLst>
          </p:cNvPr>
          <p:cNvSpPr txBox="1"/>
          <p:nvPr/>
        </p:nvSpPr>
        <p:spPr>
          <a:xfrm>
            <a:off x="2753173" y="4148587"/>
            <a:ext cx="2088000" cy="360000"/>
          </a:xfrm>
          <a:prstGeom prst="rect">
            <a:avLst/>
          </a:prstGeom>
          <a:noFill/>
        </p:spPr>
        <p:txBody>
          <a:bodyPr wrap="square" lIns="36000" tIns="36000" rIns="36000" bIns="36000" rtlCol="0" anchor="ctr">
            <a:noAutofit/>
          </a:bodyPr>
          <a:lstStyle/>
          <a:p>
            <a:pPr algn="ctr"/>
            <a:r>
              <a:rPr kumimoji="1" lang="ja-JP" altLang="en-US" sz="1200" b="1">
                <a:solidFill>
                  <a:schemeClr val="tx1"/>
                </a:solidFill>
                <a:latin typeface="Yu Gothic" panose="020B0400000000000000" pitchFamily="34" charset="-128"/>
                <a:ea typeface="Yu Gothic" panose="020B0400000000000000" pitchFamily="34" charset="-128"/>
              </a:rPr>
              <a:t>初期費用○○万円</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63" name="テキスト ボックス 62">
            <a:extLst>
              <a:ext uri="{FF2B5EF4-FFF2-40B4-BE49-F238E27FC236}">
                <a16:creationId xmlns:a16="http://schemas.microsoft.com/office/drawing/2014/main" id="{E882709C-A096-0947-865B-3F0E5AD1CE80}"/>
              </a:ext>
            </a:extLst>
          </p:cNvPr>
          <p:cNvSpPr txBox="1"/>
          <p:nvPr/>
        </p:nvSpPr>
        <p:spPr>
          <a:xfrm>
            <a:off x="5067538" y="4148587"/>
            <a:ext cx="2088000" cy="360000"/>
          </a:xfrm>
          <a:prstGeom prst="rect">
            <a:avLst/>
          </a:prstGeom>
          <a:noFill/>
        </p:spPr>
        <p:txBody>
          <a:bodyPr wrap="square" lIns="36000" tIns="36000" rIns="36000" bIns="36000" rtlCol="0" anchor="ctr">
            <a:noAutofit/>
          </a:bodyPr>
          <a:lstStyle/>
          <a:p>
            <a:pPr algn="ctr"/>
            <a:r>
              <a:rPr kumimoji="1" lang="ja-JP" altLang="en-US" sz="1200" b="1">
                <a:solidFill>
                  <a:schemeClr val="tx1"/>
                </a:solidFill>
                <a:latin typeface="Yu Gothic" panose="020B0400000000000000" pitchFamily="34" charset="-128"/>
                <a:ea typeface="Yu Gothic" panose="020B0400000000000000" pitchFamily="34" charset="-128"/>
              </a:rPr>
              <a:t>初期費用○○万円</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
        <p:nvSpPr>
          <p:cNvPr id="64" name="テキスト ボックス 63">
            <a:extLst>
              <a:ext uri="{FF2B5EF4-FFF2-40B4-BE49-F238E27FC236}">
                <a16:creationId xmlns:a16="http://schemas.microsoft.com/office/drawing/2014/main" id="{5F7B8142-1AC5-B142-8679-9D878BB01BF9}"/>
              </a:ext>
            </a:extLst>
          </p:cNvPr>
          <p:cNvSpPr txBox="1"/>
          <p:nvPr/>
        </p:nvSpPr>
        <p:spPr>
          <a:xfrm>
            <a:off x="7359211" y="4148587"/>
            <a:ext cx="2088000" cy="360000"/>
          </a:xfrm>
          <a:prstGeom prst="rect">
            <a:avLst/>
          </a:prstGeom>
          <a:noFill/>
        </p:spPr>
        <p:txBody>
          <a:bodyPr wrap="square" lIns="36000" tIns="36000" rIns="36000" bIns="36000" rtlCol="0" anchor="ctr">
            <a:noAutofit/>
          </a:bodyPr>
          <a:lstStyle/>
          <a:p>
            <a:pPr algn="ctr"/>
            <a:r>
              <a:rPr kumimoji="1" lang="ja-JP" altLang="en-US" sz="1200" b="1">
                <a:solidFill>
                  <a:schemeClr val="tx1"/>
                </a:solidFill>
                <a:latin typeface="Yu Gothic" panose="020B0400000000000000" pitchFamily="34" charset="-128"/>
                <a:ea typeface="Yu Gothic" panose="020B0400000000000000" pitchFamily="34" charset="-128"/>
              </a:rPr>
              <a:t>初期費用○○万円</a:t>
            </a:r>
            <a:endParaRPr kumimoji="1" lang="en-US" altLang="ja-JP" sz="1200" b="1" dirty="0">
              <a:solidFill>
                <a:schemeClr val="tx1"/>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422623905"/>
      </p:ext>
    </p:extLst>
  </p:cSld>
  <p:clrMapOvr>
    <a:masterClrMapping/>
  </p:clrMapOvr>
</p:sld>
</file>

<file path=ppt/theme/theme1.xml><?xml version="1.0" encoding="utf-8"?>
<a:theme xmlns:a="http://schemas.openxmlformats.org/drawingml/2006/main" name="SAIRU-テーマ202102">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10547</TotalTime>
  <Words>9847</Words>
  <Application>Microsoft Macintosh PowerPoint</Application>
  <PresentationFormat>A4 210 x 297 mm</PresentationFormat>
  <Paragraphs>1655</Paragraphs>
  <Slides>76</Slides>
  <Notes>54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76</vt:i4>
      </vt:variant>
    </vt:vector>
  </HeadingPairs>
  <TitlesOfParts>
    <vt:vector size="83" baseType="lpstr">
      <vt:lpstr>MS PGothic</vt:lpstr>
      <vt:lpstr>Noto Sans Symbols</vt:lpstr>
      <vt:lpstr>游ゴシック</vt:lpstr>
      <vt:lpstr>游ゴシック</vt:lpstr>
      <vt:lpstr>Arial</vt:lpstr>
      <vt:lpstr>Wingdings</vt:lpstr>
      <vt:lpstr>SAIRU-テーマ202102</vt:lpstr>
      <vt:lpstr>PowerPoint プレゼンテーション</vt:lpstr>
      <vt:lpstr>本マニュアルの目的</vt:lpstr>
      <vt:lpstr>目次</vt:lpstr>
      <vt:lpstr>商材の概要</vt:lpstr>
      <vt:lpstr>○○サービスとは</vt:lpstr>
      <vt:lpstr>機能・サービス内容</vt:lpstr>
      <vt:lpstr>特長</vt:lpstr>
      <vt:lpstr>解決する課題</vt:lpstr>
      <vt:lpstr>料金体系</vt:lpstr>
      <vt:lpstr>料金体系</vt:lpstr>
      <vt:lpstr>よくある質問</vt:lpstr>
      <vt:lpstr>外部環境</vt:lpstr>
      <vt:lpstr>市場規模</vt:lpstr>
      <vt:lpstr>市場規模の推移</vt:lpstr>
      <vt:lpstr>主な競合</vt:lpstr>
      <vt:lpstr>競合A：○○○サービスの情報</vt:lpstr>
      <vt:lpstr>競合B：○○○サービスの情報</vt:lpstr>
      <vt:lpstr>競合C：○○○サービスの情報</vt:lpstr>
      <vt:lpstr>競合D：○○○サービスの情報</vt:lpstr>
      <vt:lpstr>提供価値</vt:lpstr>
      <vt:lpstr>バリュープロポジション</vt:lpstr>
      <vt:lpstr>バリュープロポジション</vt:lpstr>
      <vt:lpstr>バリュープロポジションキャンパス</vt:lpstr>
      <vt:lpstr>競合との違い</vt:lpstr>
      <vt:lpstr>競合との違い</vt:lpstr>
      <vt:lpstr>ポジショニングマップ</vt:lpstr>
      <vt:lpstr>エレベーターピッチ</vt:lpstr>
      <vt:lpstr>ターゲット</vt:lpstr>
      <vt:lpstr>ターゲット属性</vt:lpstr>
      <vt:lpstr>ペルソナ</vt:lpstr>
      <vt:lpstr>ペルソナ</vt:lpstr>
      <vt:lpstr>ペルソナAの具体的なイメージ</vt:lpstr>
      <vt:lpstr>ペルソナBの具体的なイメージ</vt:lpstr>
      <vt:lpstr>ペルソナCの具体的なイメージ</vt:lpstr>
      <vt:lpstr>顧客の購買活動の流れ</vt:lpstr>
      <vt:lpstr>よくある検討開始の背景・きっかけ</vt:lpstr>
      <vt:lpstr>主な評価軸</vt:lpstr>
      <vt:lpstr>既存顧客・見込み顧客の購買事例</vt:lpstr>
      <vt:lpstr>既存顧客 ○○会社の購買事例</vt:lpstr>
      <vt:lpstr>既存顧客 ○○会社の購買事例</vt:lpstr>
      <vt:lpstr>見込み顧客 ○○会社の購買事例</vt:lpstr>
      <vt:lpstr>見込み顧客 ○○会社の購買事例</vt:lpstr>
      <vt:lpstr>営業プロセス</vt:lpstr>
      <vt:lpstr>基本的な営業プロセス</vt:lpstr>
      <vt:lpstr>社内の役割分担</vt:lpstr>
      <vt:lpstr>営業フェーズ</vt:lpstr>
      <vt:lpstr>営業プロセスと営業フェーズ</vt:lpstr>
      <vt:lpstr>各フェーズの定義と達成基準</vt:lpstr>
      <vt:lpstr>営業活動の具体的な進め方</vt:lpstr>
      <vt:lpstr>1. アポ獲得 - (1)事前準備</vt:lpstr>
      <vt:lpstr>1. アポ獲得 - (2)アポ打診</vt:lpstr>
      <vt:lpstr>２. 初回商談 - (1)事前準備</vt:lpstr>
      <vt:lpstr>２. 初回商談 - (2)商談前〜商談中</vt:lpstr>
      <vt:lpstr>２. 初回商談 - (3)商談後フォロー</vt:lpstr>
      <vt:lpstr>初回商談の流れ</vt:lpstr>
      <vt:lpstr>初回商談時のヒアリング項目</vt:lpstr>
      <vt:lpstr>初回商談で目指すゴール</vt:lpstr>
      <vt:lpstr>3. 要件整理 - (1)要件整理ドキュメント・プレ提案書の作成</vt:lpstr>
      <vt:lpstr>3. 要件整理 - (2)2回目以降の商談</vt:lpstr>
      <vt:lpstr>3. 要件整理 - (3)要件と提案機会の合意</vt:lpstr>
      <vt:lpstr>4. 提案 - (1)提案書の作成</vt:lpstr>
      <vt:lpstr>4. 提案 - (2)プレゼンテーション事前準備</vt:lpstr>
      <vt:lpstr>4. 提案 - (3)提案商談</vt:lpstr>
      <vt:lpstr>4. 提案 - (4)提案後フォロー</vt:lpstr>
      <vt:lpstr>5. 契約 - (1)稟議支援</vt:lpstr>
      <vt:lpstr>5. 契約 - (2)契約書内容の合意</vt:lpstr>
      <vt:lpstr>5. 契約 - (3)契約書の締結</vt:lpstr>
      <vt:lpstr>5. 契約 - (4)サービス提供準備</vt:lpstr>
      <vt:lpstr>よくあるケースと対応方法</vt:lpstr>
      <vt:lpstr>不要：「現状どおりExcelで問題ない」と言われた</vt:lpstr>
      <vt:lpstr>不急：「検討を急ぐ必要はない」と言われた</vt:lpstr>
      <vt:lpstr>不信：「リリースして数年の製品で不安」と言われた</vt:lpstr>
      <vt:lpstr>不適：「うちの業界は特種なので合わない」と言われた</vt:lpstr>
      <vt:lpstr>保留：「情報収集段階なのでこちらから連絡します」と言われた</vt:lpstr>
      <vt:lpstr>誤解：「クラウドは不安だからオンプレミスにしたい」と言われた</vt:lpstr>
      <vt:lpstr>その他：初回商談に決裁者が出てきた</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営業マニュアル・研修資料作成時の参考テンプレートA4｜才流</dc:title>
  <dc:subject/>
  <dc:creator/>
  <cp:keywords/>
  <dc:description/>
  <cp:lastModifiedBy>才流</cp:lastModifiedBy>
  <cp:revision>241</cp:revision>
  <dcterms:created xsi:type="dcterms:W3CDTF">2012-07-27T23:28:17Z</dcterms:created>
  <dcterms:modified xsi:type="dcterms:W3CDTF">2023-03-08T09:50:11Z</dcterms:modified>
  <cp:category/>
</cp:coreProperties>
</file>