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10691813" cy="7559675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22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D871BC-2147-4109-9E4D-391BCFF88069}">
  <a:tblStyle styleId="{90D871BC-2147-4109-9E4D-391BCFF88069}" styleName="Table_0">
    <a:wholeTbl>
      <a:tcTxStyle b="off" i="off">
        <a:font>
          <a:latin typeface="Arial"/>
          <a:ea typeface="Arial"/>
          <a:cs typeface="Arial"/>
        </a:font>
        <a:srgbClr val="1B224C"/>
      </a:tcTxStyle>
      <a:tcStyle>
        <a:tcBdr>
          <a:left>
            <a:ln w="1270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316450B4-429A-4799-AD91-29F7C52476DB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73"/>
    <p:restoredTop sz="94716"/>
  </p:normalViewPr>
  <p:slideViewPr>
    <p:cSldViewPr snapToGrid="0" snapToObjects="1">
      <p:cViewPr>
        <p:scale>
          <a:sx n="94" d="100"/>
          <a:sy n="94" d="100"/>
        </p:scale>
        <p:origin x="5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444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528223" y="869677"/>
            <a:ext cx="6503228" cy="459803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53F5534-22D0-4249-A9E8-A4A4992AA1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9257FD-D194-104E-98A0-81E3EE4B6BF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F0FCF2-F07B-B144-B3DD-8547169E26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fld id="{6BE8C0D3-5E16-9F4F-800F-16B7D8B9E15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ノート プレースホルダー 6">
            <a:extLst>
              <a:ext uri="{FF2B5EF4-FFF2-40B4-BE49-F238E27FC236}">
                <a16:creationId xmlns:a16="http://schemas.microsoft.com/office/drawing/2014/main" id="{E93C66C6-7A8F-024C-A541-EE4F2C47F5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8223" y="5800819"/>
            <a:ext cx="6503228" cy="38995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752C4E96-681F-A446-AAC0-8D548AECB4A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fld id="{7E431101-4B2F-B74F-A2A2-4F91EC86999A}" type="datetimeFigureOut">
              <a:rPr kumimoji="1" lang="ja-JP" altLang="en-US" smtClean="0"/>
              <a:pPr/>
              <a:t>2023/2/28</a:t>
            </a:fld>
            <a:endParaRPr kumimoji="1" lang="ja-JP" alt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1B224C"/>
        </a:solidFill>
        <a:latin typeface="Yu Gothic" panose="020B0400000000000000" pitchFamily="34" charset="-128"/>
        <a:ea typeface="Yu Gothic" panose="020B0400000000000000" pitchFamily="34" charset="-128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1B224C"/>
        </a:solidFill>
        <a:latin typeface="Yu Gothic" panose="020B0400000000000000" pitchFamily="34" charset="-128"/>
        <a:ea typeface="Yu Gothic" panose="020B0400000000000000" pitchFamily="34" charset="-128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1B224C"/>
        </a:solidFill>
        <a:latin typeface="Yu Gothic" panose="020B0400000000000000" pitchFamily="34" charset="-128"/>
        <a:ea typeface="Yu Gothic" panose="020B0400000000000000" pitchFamily="34" charset="-128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1B224C"/>
        </a:solidFill>
        <a:latin typeface="Yu Gothic" panose="020B0400000000000000" pitchFamily="34" charset="-128"/>
        <a:ea typeface="Yu Gothic" panose="020B0400000000000000" pitchFamily="34" charset="-128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1B224C"/>
        </a:solidFill>
        <a:latin typeface="Yu Gothic" panose="020B0400000000000000" pitchFamily="34" charset="-128"/>
        <a:ea typeface="Yu Gothic" panose="020B0400000000000000" pitchFamily="34" charset="-128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f1362e40bd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f1362e40bd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dc6a29d8c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dc6a29d8c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白紙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3A17168-63A7-A04F-89CD-83D89C2E6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906" y="358070"/>
            <a:ext cx="9720000" cy="714375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89725ED-AC48-4F46-913C-306ECE420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5906" y="1493661"/>
            <a:ext cx="9720000" cy="4795838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F4FFD7F-8AB3-8048-AECF-6A583A4304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5906" y="6916914"/>
            <a:ext cx="3608387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pPr algn="l"/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01791A4-C545-8A45-99E3-90D0C1CD7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21910" y="6916914"/>
            <a:ext cx="3183996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fld id="{BD96DA69-3A66-FF48-9D06-C442840B5D51}" type="slidenum">
              <a:rPr kumimoji="1" lang="ja-JP" altLang="en-US" smtClean="0"/>
              <a:pPr/>
              <a:t>‹#›</a:t>
            </a:fld>
            <a:endParaRPr kumimoji="1" lang="ja-JP" altLang="en-US" b="1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ctr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00" b="1" i="0" u="none" strike="noStrike" cap="none">
          <a:solidFill>
            <a:schemeClr val="tx1"/>
          </a:solidFill>
          <a:latin typeface="Yu Gothic" panose="020B0400000000000000" pitchFamily="34" charset="-128"/>
          <a:ea typeface="Yu Gothic" panose="020B0400000000000000" pitchFamily="34" charset="-128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400"/>
        </a:spcAft>
        <a:buClr>
          <a:srgbClr val="000000"/>
        </a:buClr>
        <a:buFont typeface="Arial"/>
        <a:defRPr sz="1800" b="1" i="0" u="none" strike="noStrike" cap="none">
          <a:solidFill>
            <a:schemeClr val="tx1"/>
          </a:solidFill>
          <a:latin typeface="Yu Gothic" panose="020B0400000000000000" pitchFamily="34" charset="-128"/>
          <a:ea typeface="Yu Gothic" panose="020B0400000000000000" pitchFamily="34" charset="-128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sairu.co.jp/method/18950/" TargetMode="External"/><Relationship Id="rId4" Type="http://schemas.openxmlformats.org/officeDocument/2006/relationships/hyperlink" Target="https://sairu.co.jp/method/15684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94362" y="7078842"/>
            <a:ext cx="693084" cy="232188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0" y="2393925"/>
            <a:ext cx="10692000" cy="396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101925" tIns="101925" rIns="101925" bIns="1019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highlight>
                <a:srgbClr val="CFE2F3"/>
              </a:highlight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07450" y="1044750"/>
            <a:ext cx="100800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dirty="0">
                <a:solidFill>
                  <a:schemeClr val="accent1"/>
                </a:solidFill>
              </a:rPr>
              <a:t>カスタマージャーニーマップのテンプレートを開いていただき、ありがとうございます。</a:t>
            </a:r>
            <a:endParaRPr dirty="0">
              <a:solidFill>
                <a:schemeClr val="accent1"/>
              </a:solidFill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dirty="0">
                <a:solidFill>
                  <a:schemeClr val="accent1"/>
                </a:solidFill>
              </a:rPr>
              <a:t>顧客視点でマーケティング施策を設計したい、各施策の目的を定めたいという方はぜひご活用ください。</a:t>
            </a:r>
            <a:br>
              <a:rPr lang="ja" dirty="0">
                <a:solidFill>
                  <a:schemeClr val="accent1"/>
                </a:solidFill>
              </a:rPr>
            </a:br>
            <a:r>
              <a:rPr lang="ja" dirty="0">
                <a:solidFill>
                  <a:schemeClr val="accent1"/>
                </a:solidFill>
              </a:rPr>
              <a:t>カスタマージャーニーの作成時に役立つ、ペルソナのテンプレートも入れております。</a:t>
            </a:r>
            <a:endParaRPr dirty="0">
              <a:solidFill>
                <a:schemeClr val="accent1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667453" y="6739550"/>
            <a:ext cx="9720000" cy="24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>
                <a:solidFill>
                  <a:schemeClr val="accent1"/>
                </a:solidFill>
              </a:rPr>
              <a:t>株式会社才流   〒102-0093 東京都千代田区平河町2-5-3 Nagatacho GRiD</a:t>
            </a:r>
            <a:endParaRPr sz="1000">
              <a:solidFill>
                <a:schemeClr val="accent1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07453" y="223484"/>
            <a:ext cx="10080000" cy="4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 dirty="0">
                <a:solidFill>
                  <a:schemeClr val="accent1"/>
                </a:solidFill>
              </a:rPr>
              <a:t>ご利用の皆様へ</a:t>
            </a:r>
            <a:endParaRPr sz="2000" b="1" dirty="0">
              <a:solidFill>
                <a:schemeClr val="accent1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741224" y="3762100"/>
            <a:ext cx="5760000" cy="19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216000" lvl="0" indent="-196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</a:pPr>
            <a:r>
              <a:rPr lang="ja" dirty="0">
                <a:solidFill>
                  <a:schemeClr val="accent1"/>
                </a:solidFill>
              </a:rPr>
              <a:t>参考までにBtoBを想定した記入例を書き込んでおります。</a:t>
            </a:r>
            <a:endParaRPr dirty="0">
              <a:solidFill>
                <a:schemeClr val="accent1"/>
              </a:solidFill>
            </a:endParaRPr>
          </a:p>
          <a:p>
            <a:pPr marL="216000" lvl="0" indent="-196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</a:pPr>
            <a:r>
              <a:rPr lang="ja" dirty="0">
                <a:solidFill>
                  <a:schemeClr val="accent1"/>
                </a:solidFill>
              </a:rPr>
              <a:t>お使いの際は複製し、自社の内容に書き換えてご活用ください。</a:t>
            </a:r>
            <a:endParaRPr dirty="0">
              <a:solidFill>
                <a:schemeClr val="accent1"/>
              </a:solidFill>
            </a:endParaRPr>
          </a:p>
          <a:p>
            <a:pPr marL="216000" lvl="0" indent="-196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</a:pPr>
            <a:r>
              <a:rPr lang="ja" dirty="0">
                <a:solidFill>
                  <a:schemeClr val="accent1"/>
                </a:solidFill>
              </a:rPr>
              <a:t>ペルソナの作り方は、</a:t>
            </a:r>
            <a:r>
              <a:rPr lang="ja" u="sng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こちらの記事</a:t>
            </a:r>
            <a:r>
              <a:rPr lang="ja" dirty="0">
                <a:solidFill>
                  <a:schemeClr val="accent1"/>
                </a:solidFill>
              </a:rPr>
              <a:t>を参照ください。</a:t>
            </a:r>
            <a:endParaRPr dirty="0">
              <a:solidFill>
                <a:schemeClr val="accent1"/>
              </a:solidFill>
            </a:endParaRPr>
          </a:p>
          <a:p>
            <a:pPr marL="216000" lvl="0" indent="-196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</a:pPr>
            <a:r>
              <a:rPr lang="ja" dirty="0">
                <a:solidFill>
                  <a:schemeClr val="accent1"/>
                </a:solidFill>
              </a:rPr>
              <a:t>カスタマージャーニーの作り方は、</a:t>
            </a:r>
            <a:r>
              <a:rPr lang="ja" dirty="0">
                <a:solidFill>
                  <a:srgbClr val="1B224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こちらの記事</a:t>
            </a:r>
            <a:r>
              <a:rPr lang="ja" dirty="0">
                <a:solidFill>
                  <a:schemeClr val="accent1"/>
                </a:solidFill>
              </a:rPr>
              <a:t>を参照ください。</a:t>
            </a:r>
            <a:endParaRPr dirty="0">
              <a:solidFill>
                <a:schemeClr val="accent1"/>
              </a:solidFill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-8950" y="850950"/>
            <a:ext cx="10704000" cy="0"/>
          </a:xfrm>
          <a:prstGeom prst="straightConnector1">
            <a:avLst/>
          </a:prstGeom>
          <a:noFill/>
          <a:ln w="9525" cap="flat" cmpd="sng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13"/>
          <p:cNvSpPr/>
          <p:nvPr/>
        </p:nvSpPr>
        <p:spPr>
          <a:xfrm>
            <a:off x="741225" y="2931149"/>
            <a:ext cx="2880000" cy="561775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 b="1" dirty="0">
                <a:solidFill>
                  <a:srgbClr val="FFFFFF"/>
                </a:solidFill>
              </a:rPr>
              <a:t>本テンプレートの使い方</a:t>
            </a:r>
            <a:endParaRPr sz="1600" b="1" dirty="0">
              <a:solidFill>
                <a:srgbClr val="FFFFFF"/>
              </a:solidFill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7336611" y="2931149"/>
            <a:ext cx="2700000" cy="1800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/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509AB2F-B903-804C-A82D-DF026B6282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43624" y="3060633"/>
            <a:ext cx="2285974" cy="1620000"/>
          </a:xfrm>
          <a:prstGeom prst="rect">
            <a:avLst/>
          </a:prstGeom>
        </p:spPr>
      </p:pic>
      <p:sp>
        <p:nvSpPr>
          <p:cNvPr id="18" name="Google Shape;63;p13">
            <a:extLst>
              <a:ext uri="{FF2B5EF4-FFF2-40B4-BE49-F238E27FC236}">
                <a16:creationId xmlns:a16="http://schemas.microsoft.com/office/drawing/2014/main" id="{37DE70BF-E557-8D4E-93AB-3603739FA343}"/>
              </a:ext>
            </a:extLst>
          </p:cNvPr>
          <p:cNvSpPr/>
          <p:nvPr/>
        </p:nvSpPr>
        <p:spPr>
          <a:xfrm>
            <a:off x="6781922" y="3624266"/>
            <a:ext cx="2700000" cy="18003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/>
              </a:solidFill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97EC82DA-A8F5-CD40-A61A-F7552D22400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91922" y="3736031"/>
            <a:ext cx="2279999" cy="1620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グラフィックス 2" descr="オフィス ワーカー (男性) 単色塗りつぶし">
            <a:extLst>
              <a:ext uri="{FF2B5EF4-FFF2-40B4-BE49-F238E27FC236}">
                <a16:creationId xmlns:a16="http://schemas.microsoft.com/office/drawing/2014/main" id="{28061C22-CCE9-F54E-AB6C-E20D552238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71807" y="401934"/>
            <a:ext cx="750108" cy="750108"/>
          </a:xfrm>
          <a:prstGeom prst="rect">
            <a:avLst/>
          </a:prstGeom>
        </p:spPr>
      </p:pic>
      <p:pic>
        <p:nvPicPr>
          <p:cNvPr id="5" name="グラフィックス 4" descr="オフィス ワーカー (女性) 単色塗りつぶし">
            <a:extLst>
              <a:ext uri="{FF2B5EF4-FFF2-40B4-BE49-F238E27FC236}">
                <a16:creationId xmlns:a16="http://schemas.microsoft.com/office/drawing/2014/main" id="{BC4FDA49-0B6C-6D4A-9834-C9452CC2EC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39096" y="401934"/>
            <a:ext cx="750108" cy="750108"/>
          </a:xfrm>
          <a:prstGeom prst="rect">
            <a:avLst/>
          </a:prstGeom>
        </p:spPr>
      </p:pic>
      <p:pic>
        <p:nvPicPr>
          <p:cNvPr id="12" name="グラフィックス 11" descr="オフィス ワーカー (男性) 単色塗りつぶし">
            <a:extLst>
              <a:ext uri="{FF2B5EF4-FFF2-40B4-BE49-F238E27FC236}">
                <a16:creationId xmlns:a16="http://schemas.microsoft.com/office/drawing/2014/main" id="{4235A9B7-A266-6542-A4B2-A499B26A5B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06385" y="401934"/>
            <a:ext cx="750108" cy="750108"/>
          </a:xfrm>
          <a:prstGeom prst="rect">
            <a:avLst/>
          </a:prstGeom>
        </p:spPr>
      </p:pic>
      <p:graphicFrame>
        <p:nvGraphicFramePr>
          <p:cNvPr id="71" name="Google Shape;71;p14"/>
          <p:cNvGraphicFramePr/>
          <p:nvPr>
            <p:extLst>
              <p:ext uri="{D42A27DB-BD31-4B8C-83A1-F6EECF244321}">
                <p14:modId xmlns:p14="http://schemas.microsoft.com/office/powerpoint/2010/main" val="3116601507"/>
              </p:ext>
            </p:extLst>
          </p:nvPr>
        </p:nvGraphicFramePr>
        <p:xfrm>
          <a:off x="305997" y="1019196"/>
          <a:ext cx="10080000" cy="5859292"/>
        </p:xfrm>
        <a:graphic>
          <a:graphicData uri="http://schemas.openxmlformats.org/drawingml/2006/table">
            <a:tbl>
              <a:tblPr firstRow="1" bandRow="1">
                <a:noFill/>
                <a:tableStyleId>{90D871BC-2147-4109-9E4D-391BCFF88069}</a:tableStyleId>
              </a:tblPr>
              <a:tblGrid>
                <a:gridCol w="2082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5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5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5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8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ja" sz="1200" b="1" i="0" dirty="0">
                          <a:solidFill>
                            <a:srgbClr val="FFFFFF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項目</a:t>
                      </a:r>
                      <a:endParaRPr sz="1200" b="1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ja" sz="1200" b="1" i="0" dirty="0">
                          <a:solidFill>
                            <a:srgbClr val="FFFFFF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ペルソナA</a:t>
                      </a:r>
                      <a:endParaRPr sz="1200" b="1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117600" marB="11760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ja" sz="1200" b="1" i="0">
                          <a:solidFill>
                            <a:srgbClr val="FFFFFF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ペルソナB</a:t>
                      </a:r>
                      <a:endParaRPr sz="1200" b="1" i="0" u="none" strike="noStrike" cap="none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117600" marB="11760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ja" sz="1200" b="1" i="0" dirty="0">
                          <a:solidFill>
                            <a:srgbClr val="FFFFFF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ペルソナC</a:t>
                      </a:r>
                      <a:endParaRPr sz="1200" b="1" i="0" u="none" strike="noStrike" cap="none" dirty="0"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117600" marB="11760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ja" sz="12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ニーズ</a:t>
                      </a:r>
                      <a:endParaRPr sz="1200" b="1" i="0" u="none" strike="noStrike" cap="none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〇〇に向けて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成長を加速させたい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次の成長に向けた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戦略・計画立案</a:t>
                      </a:r>
                      <a:endParaRPr sz="1000" b="0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42025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〇〇改善に向けた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戦略・計画立案</a:t>
                      </a:r>
                      <a:endParaRPr sz="1000" b="0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42025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ja" sz="12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課題</a:t>
                      </a:r>
                      <a:endParaRPr sz="1200" b="1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〇〇の課題がある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〇〇の課題がある</a:t>
                      </a:r>
                      <a:endParaRPr sz="1000" b="0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42025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〇〇の課題がある</a:t>
                      </a:r>
                      <a:endParaRPr sz="1000" b="0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42025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5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ja" sz="12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優先度</a:t>
                      </a:r>
                      <a:endParaRPr sz="1200" b="1" i="0" u="none" strike="noStrike" cap="none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高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高</a:t>
                      </a:r>
                      <a:endParaRPr sz="1000" b="0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42025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中</a:t>
                      </a:r>
                      <a:endParaRPr sz="1000" b="0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42025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5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ja" sz="12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営業難易度</a:t>
                      </a:r>
                      <a:endParaRPr sz="1200" b="1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高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中</a:t>
                      </a:r>
                      <a:endParaRPr sz="1000" b="0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42025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中</a:t>
                      </a:r>
                      <a:endParaRPr sz="1000" b="0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42025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ja" sz="12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企業例</a:t>
                      </a:r>
                      <a:endParaRPr sz="1200" b="1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〇〇社、〇〇社、〇〇社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〇〇社、〇〇社、〇〇社</a:t>
                      </a:r>
                      <a:endParaRPr sz="1000" b="0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42025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〇〇社、〇〇社、〇〇社</a:t>
                      </a:r>
                      <a:endParaRPr sz="1000" b="0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42025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2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LTV</a:t>
                      </a:r>
                      <a:endParaRPr sz="12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1,000万円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600万円</a:t>
                      </a:r>
                      <a:endParaRPr sz="1000" b="0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42025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500万円</a:t>
                      </a:r>
                      <a:endParaRPr sz="1000" b="0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42025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ja" sz="12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業種</a:t>
                      </a:r>
                      <a:endParaRPr sz="1200" b="1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IT、製造業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IT、人材紹介</a:t>
                      </a:r>
                      <a:endParaRPr sz="1000" b="0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42025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IT</a:t>
                      </a:r>
                      <a:endParaRPr sz="1000" b="0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42025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ja" sz="12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企業規模</a:t>
                      </a:r>
                      <a:endParaRPr sz="12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従業員50名以上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従業員50名以上</a:t>
                      </a:r>
                      <a:endParaRPr sz="1000" b="0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42025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従業員50名以上</a:t>
                      </a:r>
                      <a:endParaRPr sz="1000" b="0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42025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35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ja" sz="12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役職</a:t>
                      </a:r>
                      <a:endParaRPr sz="12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代表取締役社長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代表取締役社長、取締役</a:t>
                      </a:r>
                      <a:endParaRPr sz="1000" b="0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42025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代表取締役社長、取締役</a:t>
                      </a:r>
                      <a:endParaRPr sz="1000" b="0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42025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96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2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情報収集チャネル</a:t>
                      </a:r>
                      <a:endParaRPr sz="12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経営者コミュニティ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セミナー、Facebook</a:t>
                      </a:r>
                      <a:endParaRPr sz="1000" b="0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42025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セミナー、Facebook</a:t>
                      </a:r>
                      <a:endParaRPr sz="1000" b="0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42025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3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2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タッチポイント</a:t>
                      </a:r>
                      <a:endParaRPr sz="1200" b="1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紹介、書籍、郵送DM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紹介、セミナー、FB広告</a:t>
                      </a:r>
                      <a:endParaRPr sz="1000" b="0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42025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紹介、セミナー、FB広告</a:t>
                      </a:r>
                      <a:endParaRPr sz="1000" b="0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42025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70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2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やること</a:t>
                      </a:r>
                      <a:endParaRPr sz="1200" b="1" i="0" u="none" strike="noStrike" cap="none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・〇〇のクローズド勉強会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・CXOレターの送付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200" marR="84200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・〇〇の導入と運用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・〇〇セミナーの開催</a:t>
                      </a:r>
                      <a:endParaRPr sz="1000" b="0" i="0" u="none" strike="noStrike" cap="none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42025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・〇〇の導入と運用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・〇〇セミナーの開催</a:t>
                      </a:r>
                      <a:endParaRPr sz="1000" b="0" i="0" u="none" strike="noStrike" cap="none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42025" marR="42025" marT="117600" marB="117600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72" name="Google Shape;72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694362" y="7078842"/>
            <a:ext cx="693084" cy="232188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4"/>
          <p:cNvSpPr txBox="1"/>
          <p:nvPr/>
        </p:nvSpPr>
        <p:spPr>
          <a:xfrm>
            <a:off x="307453" y="223484"/>
            <a:ext cx="10080000" cy="4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ペルソナのテンプレート</a:t>
            </a:r>
            <a:endParaRPr sz="1800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/>
          <p:nvPr/>
        </p:nvSpPr>
        <p:spPr>
          <a:xfrm>
            <a:off x="306024" y="957987"/>
            <a:ext cx="1200047" cy="2840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フェーズ</a:t>
            </a:r>
            <a:endParaRPr sz="1200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aphicFrame>
        <p:nvGraphicFramePr>
          <p:cNvPr id="80" name="Google Shape;80;p15"/>
          <p:cNvGraphicFramePr/>
          <p:nvPr>
            <p:extLst>
              <p:ext uri="{D42A27DB-BD31-4B8C-83A1-F6EECF244321}">
                <p14:modId xmlns:p14="http://schemas.microsoft.com/office/powerpoint/2010/main" val="423338663"/>
              </p:ext>
            </p:extLst>
          </p:nvPr>
        </p:nvGraphicFramePr>
        <p:xfrm>
          <a:off x="306024" y="1327573"/>
          <a:ext cx="10079975" cy="5640446"/>
        </p:xfrm>
        <a:graphic>
          <a:graphicData uri="http://schemas.openxmlformats.org/drawingml/2006/table">
            <a:tbl>
              <a:tblPr>
                <a:noFill/>
                <a:tableStyleId>{316450B4-429A-4799-AD91-29F7C52476DB}</a:tableStyleId>
              </a:tblPr>
              <a:tblGrid>
                <a:gridCol w="132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1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1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11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11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11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4713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2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顧客の行動</a:t>
                      </a:r>
                      <a:endParaRPr sz="12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6900" marR="106900" marT="134375" marB="13437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</a:t>
                      </a:r>
                      <a:r>
                        <a:rPr lang="ja" sz="1000" b="0" i="0" dirty="0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漠然とした課題をも</a:t>
                      </a:r>
                      <a:r>
                        <a:rPr lang="ja" altLang="en-US" sz="1000" b="0" i="0" dirty="0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ち、</a:t>
                      </a:r>
                      <a:endParaRPr lang="en-US" altLang="ja" sz="1000" b="0" i="0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0" i="0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メディアや業界誌、</a:t>
                      </a:r>
                      <a:endParaRPr lang="en-US" altLang="ja-JP" sz="1000" b="0" i="0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0" i="0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検索などで</a:t>
                      </a:r>
                      <a:endParaRPr sz="1000" b="0" i="0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altLang="en-US" sz="1000" b="0" i="0" dirty="0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r>
                        <a:rPr lang="ja" sz="1000" b="0" i="0" dirty="0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課題の解決法を探す</a:t>
                      </a:r>
                      <a:endParaRPr sz="1000" b="0" i="0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6900" marR="106900" marT="134375" marB="13437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・解決策をイメージ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する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・解決事例を知る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6900" marR="106900" marT="134375" marB="13437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・解決に役立つ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商品やサービスの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導入を検討する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6900" marR="106900" marT="134375" marB="13437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・Webサイトをみて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問い合わせする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・営業メールを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受けて商談する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6900" marR="106900" marT="134375" marB="13437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・使用感を知人に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共有する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・SNSでシェアする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6900" marR="106900" marT="134375" marB="13437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911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2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企業の目的</a:t>
                      </a:r>
                      <a:endParaRPr sz="12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6900" marR="106900" marT="134375" marB="13437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・自社のノウハウに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共感し、興味を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持ってもらう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6900" marR="106900" marT="134375" marB="13437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・自社が提示する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解決策に納得感を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抱いてもらう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6900" marR="106900" marT="134375" marB="13437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・自社の商材を活用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するイメージを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固めてもらう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6900" marR="106900" marT="134375" marB="13437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・課題解決のための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具体的なプランに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合意してもらう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6900" marR="106900" marT="134375" marB="13437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・商材を活用し、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似た境遇の他者に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推奨してもらう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6900" marR="106900" marT="134375" marB="13437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019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2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タッチ</a:t>
                      </a:r>
                      <a:endParaRPr sz="12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200" b="1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ポイント</a:t>
                      </a:r>
                      <a:endParaRPr sz="1200" b="1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6900" marR="106900" marT="134375" marB="13437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・メディア、業界誌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・カンファレンス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・展示会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・広告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・検索エンジン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・SNS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6900" marR="106900" marT="134375" marB="13437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・商材の活用事例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・自社開催セミナー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・Webサイトの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サービスページ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6900" marR="106900" marT="134375" marB="13437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・勉強会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・個別相談会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・プロダクトや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サービスの体験会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6900" marR="106900" marT="134375" marB="13437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・営業パーソンと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顧客側担当者、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決済者の商談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6900" marR="106900" marT="134375" marB="13437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・カスタマーサクセスと</a:t>
                      </a:r>
                      <a:endParaRPr lang="en-US" altLang="ja"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altLang="en-US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r>
                        <a:rPr lang="ja-JP" altLang="en-US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顧客側担当者</a:t>
                      </a: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の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キックオフ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6900" marR="106900" marT="134375" marB="13437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783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200" b="1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コンテンツ例</a:t>
                      </a:r>
                      <a:endParaRPr sz="1200" b="1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6900" marR="106900" marT="134375" marB="13437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・〇〇に役立つ、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記事や動画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・ノウハウ集の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ホワイトペーパー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6900" marR="106900" marT="134375" marB="13437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・導入事例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・活用事例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・成果事例</a:t>
                      </a: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i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6900" marR="106900" marT="134375" marB="13437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・サービス紹介LP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・使用感が伝わる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お客さまの声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・営業資料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6900" marR="106900" marT="134375" marB="13437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・目指すゴールと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達成までの施策を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整理した資料　　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6900" marR="106900" marT="134375" marB="13437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・ユーザー会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・購入者向けの</a:t>
                      </a:r>
                      <a:endParaRPr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i="0" dirty="0">
                          <a:solidFill>
                            <a:schemeClr val="accent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FAQまとめ</a:t>
                      </a:r>
                      <a:endParaRPr lang="en-US" altLang="ja" sz="1000" b="0" i="0" dirty="0">
                        <a:solidFill>
                          <a:schemeClr val="accent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6900" marR="106900" marT="134375" marB="13437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0142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CTA</a:t>
                      </a:r>
                      <a:endParaRPr sz="1200" b="1" i="0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6900" marR="106900" marT="134375" marB="13437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ja-JP" altLang="en-US" sz="1000" b="0" i="0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・事例コンテンツへの遷移</a:t>
                      </a:r>
                      <a:endParaRPr lang="en-US" altLang="ja-JP" sz="1000" b="0" i="0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ja-JP" altLang="en-US" sz="1000" b="0" i="0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・セミナーへの参加</a:t>
                      </a:r>
                      <a:endParaRPr lang="en-US" altLang="ja-JP" sz="1000" b="0" i="0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ja-JP" altLang="en-US" sz="1000" b="0" i="0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・ホワイトペーパーの</a:t>
                      </a:r>
                      <a:br>
                        <a:rPr lang="en-US" altLang="ja-JP" sz="1000" b="0" i="0" dirty="0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</a:br>
                      <a:r>
                        <a:rPr lang="ja-JP" altLang="en-US" sz="1000" b="0" i="0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ダウンロード</a:t>
                      </a:r>
                      <a:endParaRPr sz="1000" b="0" i="0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6900" marR="106900" marT="134375" marB="134375" anchor="ctr">
                    <a:lnL w="9525" cap="flat" cmpd="sng" algn="ctr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0" i="0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・サービス紹介</a:t>
                      </a:r>
                      <a:r>
                        <a:rPr lang="en-US" altLang="ja-JP" sz="1000" b="0" i="0" dirty="0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LP</a:t>
                      </a:r>
                      <a:r>
                        <a:rPr lang="ja-JP" altLang="en-US" sz="1000" b="0" i="0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への</a:t>
                      </a:r>
                      <a:endParaRPr lang="en-US" altLang="ja-JP" sz="1000" b="0" i="0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0" i="0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遷移</a:t>
                      </a:r>
                      <a:endParaRPr lang="en-US" altLang="ja-JP" sz="1000" b="0" i="0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000" b="0" i="0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・個別相談会への参加</a:t>
                      </a:r>
                      <a:endParaRPr lang="en-US" altLang="ja-JP" sz="1000" b="0" i="0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ja-JP" sz="1000" b="0" i="0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6900" marR="106900" marT="134375" marB="134375" anchor="ctr">
                    <a:lnL w="9525" cap="flat" cmpd="sng" algn="ctr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0" i="0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・営業資料のダウンロード</a:t>
                      </a:r>
                      <a:endParaRPr lang="en-US" altLang="ja-JP" sz="1000" b="0" i="0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000" b="0" i="0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・商談の申し込み</a:t>
                      </a:r>
                      <a:endParaRPr lang="en-US" altLang="ja-JP" sz="1000" b="0" i="0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6900" marR="106900" marT="134375" marB="134375" anchor="ctr">
                    <a:lnL w="9525" cap="flat" cmpd="sng" algn="ctr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0" i="0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・課題や解決策、</a:t>
                      </a:r>
                      <a:endParaRPr lang="en-US" altLang="ja-JP" sz="1000" b="0" i="0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0" i="0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目指すゴールの認識を</a:t>
                      </a:r>
                      <a:endParaRPr lang="en-US" altLang="ja-JP" sz="1000" b="0" i="0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0" i="0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顧客とすり合わせる</a:t>
                      </a:r>
                      <a:endParaRPr lang="en-US" altLang="ja-JP" sz="1000" b="0" i="0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6900" marR="106900" marT="134375" marB="134375" anchor="ctr">
                    <a:lnL w="9525" cap="flat" cmpd="sng" algn="ctr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0" i="0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・お客さまインタビューや</a:t>
                      </a:r>
                      <a:endParaRPr lang="en-US" altLang="ja-JP" sz="1000" b="0" i="0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0" i="0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事例コンテンツへの出演</a:t>
                      </a:r>
                      <a:endParaRPr lang="en-US" altLang="ja-JP" sz="1000" b="0" i="0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0" i="0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・他部署や他社の方を</a:t>
                      </a:r>
                      <a:endParaRPr lang="en-US" altLang="ja-JP" sz="1000" b="0" i="0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0" i="0">
                          <a:solidFill>
                            <a:srgbClr val="1B224C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紹介していただく</a:t>
                      </a:r>
                      <a:endParaRPr lang="en-US" altLang="ja-JP" sz="1000" b="0" i="0" dirty="0">
                        <a:solidFill>
                          <a:srgbClr val="1B224C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06900" marR="106900" marT="134375" marB="134375" anchor="ctr">
                    <a:lnL w="9525" cap="flat" cmpd="sng" algn="ctr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9472288"/>
                  </a:ext>
                </a:extLst>
              </a:tr>
            </a:tbl>
          </a:graphicData>
        </a:graphic>
      </p:graphicFrame>
      <p:pic>
        <p:nvPicPr>
          <p:cNvPr id="85" name="Google Shape;8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94362" y="7078842"/>
            <a:ext cx="693084" cy="232188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5"/>
          <p:cNvSpPr txBox="1"/>
          <p:nvPr/>
        </p:nvSpPr>
        <p:spPr>
          <a:xfrm>
            <a:off x="306024" y="241230"/>
            <a:ext cx="10080000" cy="4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カスタマージャーニー</a:t>
            </a:r>
            <a:r>
              <a:rPr lang="ja-JP" altLang="en-US" sz="18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マップ</a:t>
            </a:r>
            <a:r>
              <a:rPr lang="ja" sz="18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のテンプレート</a:t>
            </a:r>
            <a:endParaRPr sz="1800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4" name="ホームベース 3">
            <a:extLst>
              <a:ext uri="{FF2B5EF4-FFF2-40B4-BE49-F238E27FC236}">
                <a16:creationId xmlns:a16="http://schemas.microsoft.com/office/drawing/2014/main" id="{62D3C318-8493-C448-B3AF-3AB1C35ECEE8}"/>
              </a:ext>
            </a:extLst>
          </p:cNvPr>
          <p:cNvSpPr/>
          <p:nvPr/>
        </p:nvSpPr>
        <p:spPr>
          <a:xfrm>
            <a:off x="8608064" y="936472"/>
            <a:ext cx="1944000" cy="396000"/>
          </a:xfrm>
          <a:prstGeom prst="homePlat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200" b="1">
                <a:latin typeface="Yu Gothic" panose="020B0400000000000000" pitchFamily="34" charset="-128"/>
                <a:ea typeface="Yu Gothic" panose="020B0400000000000000" pitchFamily="34" charset="-128"/>
              </a:rPr>
              <a:t>購入・推奨</a:t>
            </a:r>
          </a:p>
        </p:txBody>
      </p:sp>
      <p:sp>
        <p:nvSpPr>
          <p:cNvPr id="14" name="ホームベース 13">
            <a:extLst>
              <a:ext uri="{FF2B5EF4-FFF2-40B4-BE49-F238E27FC236}">
                <a16:creationId xmlns:a16="http://schemas.microsoft.com/office/drawing/2014/main" id="{EAF3E51A-43A7-FB4A-B506-F896805E79F4}"/>
              </a:ext>
            </a:extLst>
          </p:cNvPr>
          <p:cNvSpPr/>
          <p:nvPr/>
        </p:nvSpPr>
        <p:spPr>
          <a:xfrm>
            <a:off x="6863950" y="936472"/>
            <a:ext cx="1944000" cy="396000"/>
          </a:xfrm>
          <a:prstGeom prst="homePlat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200" b="1">
                <a:latin typeface="Yu Gothic" panose="020B0400000000000000" pitchFamily="34" charset="-128"/>
                <a:ea typeface="Yu Gothic" panose="020B0400000000000000" pitchFamily="34" charset="-128"/>
              </a:rPr>
              <a:t>商談</a:t>
            </a:r>
          </a:p>
        </p:txBody>
      </p:sp>
      <p:sp>
        <p:nvSpPr>
          <p:cNvPr id="15" name="ホームベース 14">
            <a:extLst>
              <a:ext uri="{FF2B5EF4-FFF2-40B4-BE49-F238E27FC236}">
                <a16:creationId xmlns:a16="http://schemas.microsoft.com/office/drawing/2014/main" id="{2AAF9C59-BB87-4748-89F8-C5E98DCCDBD7}"/>
              </a:ext>
            </a:extLst>
          </p:cNvPr>
          <p:cNvSpPr/>
          <p:nvPr/>
        </p:nvSpPr>
        <p:spPr>
          <a:xfrm>
            <a:off x="5119838" y="936472"/>
            <a:ext cx="1944000" cy="396000"/>
          </a:xfrm>
          <a:prstGeom prst="homePlat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200" b="1">
                <a:latin typeface="Yu Gothic" panose="020B0400000000000000" pitchFamily="34" charset="-128"/>
                <a:ea typeface="Yu Gothic" panose="020B0400000000000000" pitchFamily="34" charset="-128"/>
              </a:rPr>
              <a:t>検討</a:t>
            </a:r>
          </a:p>
        </p:txBody>
      </p:sp>
      <p:sp>
        <p:nvSpPr>
          <p:cNvPr id="16" name="ホームベース 15">
            <a:extLst>
              <a:ext uri="{FF2B5EF4-FFF2-40B4-BE49-F238E27FC236}">
                <a16:creationId xmlns:a16="http://schemas.microsoft.com/office/drawing/2014/main" id="{D5224AC7-5E60-0E49-83FF-20E865EF575E}"/>
              </a:ext>
            </a:extLst>
          </p:cNvPr>
          <p:cNvSpPr/>
          <p:nvPr/>
        </p:nvSpPr>
        <p:spPr>
          <a:xfrm>
            <a:off x="3375726" y="936472"/>
            <a:ext cx="1944000" cy="396000"/>
          </a:xfrm>
          <a:prstGeom prst="homePlat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200" b="1">
                <a:latin typeface="Yu Gothic" panose="020B0400000000000000" pitchFamily="34" charset="-128"/>
                <a:ea typeface="Yu Gothic" panose="020B0400000000000000" pitchFamily="34" charset="-128"/>
              </a:rPr>
              <a:t>理解</a:t>
            </a: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D98D4133-6BF6-1C48-9348-A570F546098B}"/>
              </a:ext>
            </a:extLst>
          </p:cNvPr>
          <p:cNvSpPr/>
          <p:nvPr/>
        </p:nvSpPr>
        <p:spPr>
          <a:xfrm>
            <a:off x="1631614" y="936472"/>
            <a:ext cx="1944000" cy="396000"/>
          </a:xfrm>
          <a:prstGeom prst="homePlat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200" b="1">
                <a:latin typeface="Yu Gothic" panose="020B0400000000000000" pitchFamily="34" charset="-128"/>
                <a:ea typeface="Yu Gothic" panose="020B0400000000000000" pitchFamily="34" charset="-128"/>
              </a:rPr>
              <a:t>認知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669</Words>
  <Application>Microsoft Macintosh PowerPoint</Application>
  <PresentationFormat>ユーザー設定</PresentationFormat>
  <Paragraphs>165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Yu Gothic</vt:lpstr>
      <vt:lpstr>Arial</vt:lpstr>
      <vt:lpstr>Simple Light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テンプレート</dc:title>
  <dc:subject/>
  <dc:creator/>
  <cp:keywords/>
  <dc:description/>
  <cp:lastModifiedBy>前田 絵理</cp:lastModifiedBy>
  <cp:revision>15</cp:revision>
  <dcterms:modified xsi:type="dcterms:W3CDTF">2023-02-28T04:45:46Z</dcterms:modified>
  <cp:category/>
</cp:coreProperties>
</file>