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5"/>
  </p:notesMasterIdLst>
  <p:sldIdLst>
    <p:sldId id="368" r:id="rId2"/>
    <p:sldId id="256" r:id="rId3"/>
    <p:sldId id="366" r:id="rId4"/>
  </p:sldIdLst>
  <p:sldSz cx="9906000" cy="6858000" type="A4"/>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3" roundtripDataSignature="AMtx7mh8rDxhKThHv+WkC7WYMrWDEvJoW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90E23E7-7BFF-471A-A9A6-BB88E19747EF}">
  <a:tblStyle styleId="{A90E23E7-7BFF-471A-A9A6-BB88E19747EF}"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1D171BB6-C9A7-45B2-A403-5273F5773B33}"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52A74F86-2D0E-4BBF-9627-7A256166583F}" styleName="Table_2">
    <a:wholeTbl>
      <a:tcTxStyle b="off" i="off">
        <a:font>
          <a:latin typeface="游ゴシック"/>
          <a:ea typeface="游ゴシック"/>
          <a:cs typeface="游ゴシック"/>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48"/>
    <p:restoredTop sz="94694"/>
  </p:normalViewPr>
  <p:slideViewPr>
    <p:cSldViewPr snapToGrid="0">
      <p:cViewPr varScale="1">
        <p:scale>
          <a:sx n="121" d="100"/>
          <a:sy n="121" d="100"/>
        </p:scale>
        <p:origin x="18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55" Type="http://schemas.openxmlformats.org/officeDocument/2006/relationships/viewProps" Target="viewProps.xml"/><Relationship Id="rId3" Type="http://schemas.openxmlformats.org/officeDocument/2006/relationships/slide" Target="slides/slide2.xml"/><Relationship Id="rId154" Type="http://schemas.openxmlformats.org/officeDocument/2006/relationships/presProps" Target="presProps.xml"/><Relationship Id="rId2" Type="http://schemas.openxmlformats.org/officeDocument/2006/relationships/slide" Target="slides/slide1.xml"/><Relationship Id="rId153" Type="http://customschemas.google.com/relationships/presentationmetadata" Target="metadata"/><Relationship Id="rId1" Type="http://schemas.openxmlformats.org/officeDocument/2006/relationships/slideMaster" Target="slideMasters/slideMaster1.xml"/><Relationship Id="rId157" Type="http://schemas.openxmlformats.org/officeDocument/2006/relationships/tableStyles" Target="tableStyles.xml"/><Relationship Id="rId5" Type="http://schemas.openxmlformats.org/officeDocument/2006/relationships/notesMaster" Target="notesMasters/notesMaster1.xml"/><Relationship Id="rId156" Type="http://schemas.openxmlformats.org/officeDocument/2006/relationships/theme" Target="theme/theme1.xml"/><Relationship Id="rId4"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8427" cy="513508"/>
          </a:xfrm>
          <a:prstGeom prst="rect">
            <a:avLst/>
          </a:prstGeom>
          <a:noFill/>
          <a:ln>
            <a:noFill/>
          </a:ln>
        </p:spPr>
        <p:txBody>
          <a:bodyPr spcFirstLastPara="1" wrap="square" lIns="99075" tIns="49525" rIns="99075" bIns="49525" anchor="t" anchorCtr="0">
            <a:noAutofit/>
          </a:bodyPr>
          <a:lstStyle>
            <a:lvl1pPr marR="0" lvl="0" algn="l" rtl="0">
              <a:lnSpc>
                <a:spcPct val="100000"/>
              </a:lnSpc>
              <a:spcBef>
                <a:spcPts val="0"/>
              </a:spcBef>
              <a:spcAft>
                <a:spcPts val="0"/>
              </a:spcAft>
              <a:buClr>
                <a:srgbClr val="000000"/>
              </a:buClr>
              <a:buSzPts val="1400"/>
              <a:buFont typeface="Arial"/>
              <a:buNone/>
              <a:defRPr sz="13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23992" y="0"/>
            <a:ext cx="3078427" cy="513508"/>
          </a:xfrm>
          <a:prstGeom prst="rect">
            <a:avLst/>
          </a:prstGeom>
          <a:noFill/>
          <a:ln>
            <a:noFill/>
          </a:ln>
        </p:spPr>
        <p:txBody>
          <a:bodyPr spcFirstLastPara="1" wrap="square" lIns="99075" tIns="49525" rIns="99075" bIns="49525" anchor="t" anchorCtr="0">
            <a:noAutofit/>
          </a:bodyPr>
          <a:lstStyle>
            <a:lvl1pPr marR="0" lvl="0" algn="r" rtl="0">
              <a:lnSpc>
                <a:spcPct val="100000"/>
              </a:lnSpc>
              <a:spcBef>
                <a:spcPts val="0"/>
              </a:spcBef>
              <a:spcAft>
                <a:spcPts val="0"/>
              </a:spcAft>
              <a:buClr>
                <a:srgbClr val="000000"/>
              </a:buClr>
              <a:buSzPts val="1400"/>
              <a:buFont typeface="Arial"/>
              <a:buNone/>
              <a:defRPr sz="13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9721107"/>
            <a:ext cx="3078427" cy="513507"/>
          </a:xfrm>
          <a:prstGeom prst="rect">
            <a:avLst/>
          </a:prstGeom>
          <a:noFill/>
          <a:ln>
            <a:noFill/>
          </a:ln>
        </p:spPr>
        <p:txBody>
          <a:bodyPr spcFirstLastPara="1" wrap="square" lIns="99075" tIns="49525" rIns="99075" bIns="49525" anchor="b" anchorCtr="0">
            <a:noAutofit/>
          </a:bodyPr>
          <a:lstStyle>
            <a:lvl1pPr marR="0" lvl="0" algn="l" rtl="0">
              <a:lnSpc>
                <a:spcPct val="100000"/>
              </a:lnSpc>
              <a:spcBef>
                <a:spcPts val="0"/>
              </a:spcBef>
              <a:spcAft>
                <a:spcPts val="0"/>
              </a:spcAft>
              <a:buClr>
                <a:srgbClr val="000000"/>
              </a:buClr>
              <a:buSzPts val="1400"/>
              <a:buFont typeface="Arial"/>
              <a:buNone/>
              <a:defRPr sz="13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23992" y="9721107"/>
            <a:ext cx="3078427" cy="513507"/>
          </a:xfrm>
          <a:prstGeom prst="rect">
            <a:avLst/>
          </a:prstGeom>
          <a:noFill/>
          <a:ln>
            <a:noFill/>
          </a:ln>
        </p:spPr>
        <p:txBody>
          <a:bodyPr spcFirstLastPara="1" wrap="square" lIns="99075" tIns="49525" rIns="99075" bIns="495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ja-JP" sz="1300" b="1" i="0" u="none" strike="noStrike" cap="none">
                <a:solidFill>
                  <a:schemeClr val="dk1"/>
                </a:solidFill>
                <a:latin typeface="Arial"/>
                <a:ea typeface="Arial"/>
                <a:cs typeface="Arial"/>
                <a:sym typeface="Arial"/>
              </a:rPr>
              <a:t>‹#›</a:t>
            </a:fld>
            <a:endParaRPr sz="1300" b="1"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0"/>
        <p:cNvGrpSpPr/>
        <p:nvPr/>
      </p:nvGrpSpPr>
      <p:grpSpPr>
        <a:xfrm>
          <a:off x="0" y="0"/>
          <a:ext cx="0" cy="0"/>
          <a:chOff x="0" y="0"/>
          <a:chExt cx="0" cy="0"/>
        </a:xfrm>
      </p:grpSpPr>
      <p:sp>
        <p:nvSpPr>
          <p:cNvPr id="1531" name="Google Shape;1531;p41:notes"/>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p>
            <a:pPr marL="0" lvl="0" indent="0" algn="l" rtl="0">
              <a:lnSpc>
                <a:spcPct val="100000"/>
              </a:lnSpc>
              <a:spcBef>
                <a:spcPts val="0"/>
              </a:spcBef>
              <a:spcAft>
                <a:spcPts val="0"/>
              </a:spcAft>
              <a:buSzPts val="1400"/>
              <a:buNone/>
            </a:pPr>
            <a:endParaRPr/>
          </a:p>
        </p:txBody>
      </p:sp>
      <p:sp>
        <p:nvSpPr>
          <p:cNvPr id="1532" name="Google Shape;1532;p41:notes"/>
          <p:cNvSpPr>
            <a:spLocks noGrp="1" noRot="1" noChangeAspect="1"/>
          </p:cNvSpPr>
          <p:nvPr>
            <p:ph type="sldImg" idx="2"/>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13639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55:notes"/>
          <p:cNvSpPr>
            <a:spLocks noGrp="1" noRot="1" noChangeAspect="1"/>
          </p:cNvSpPr>
          <p:nvPr>
            <p:ph type="sldImg" idx="2"/>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155:notes"/>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p>
            <a:pPr marL="457200" marR="0" lvl="0" indent="-228600" algn="l" rtl="0">
              <a:lnSpc>
                <a:spcPct val="100000"/>
              </a:lnSpc>
              <a:spcBef>
                <a:spcPts val="0"/>
              </a:spcBef>
              <a:spcAft>
                <a:spcPts val="0"/>
              </a:spcAft>
              <a:buSzPts val="1400"/>
              <a:buNone/>
            </a:pPr>
            <a:endParaRPr dirty="0"/>
          </a:p>
        </p:txBody>
      </p:sp>
      <p:sp>
        <p:nvSpPr>
          <p:cNvPr id="77" name="Google Shape;77;p155:notes"/>
          <p:cNvSpPr txBox="1">
            <a:spLocks noGrp="1"/>
          </p:cNvSpPr>
          <p:nvPr>
            <p:ph type="sldNum" idx="12"/>
          </p:nvPr>
        </p:nvSpPr>
        <p:spPr>
          <a:xfrm>
            <a:off x="4023992" y="9721107"/>
            <a:ext cx="3078427" cy="513507"/>
          </a:xfrm>
          <a:prstGeom prst="rect">
            <a:avLst/>
          </a:prstGeom>
          <a:noFill/>
          <a:ln>
            <a:noFill/>
          </a:ln>
        </p:spPr>
        <p:txBody>
          <a:bodyPr spcFirstLastPara="1" wrap="square" lIns="99075" tIns="49525" rIns="99075" bIns="49525" anchor="b" anchorCtr="0">
            <a:noAutofit/>
          </a:bodyPr>
          <a:lstStyle/>
          <a:p>
            <a:pPr marL="0" marR="0" lvl="0" indent="0" algn="r" rtl="0">
              <a:lnSpc>
                <a:spcPct val="100000"/>
              </a:lnSpc>
              <a:spcBef>
                <a:spcPts val="0"/>
              </a:spcBef>
              <a:spcAft>
                <a:spcPts val="0"/>
              </a:spcAft>
              <a:buSzPts val="1300"/>
              <a:buNone/>
            </a:pPr>
            <a:fld id="{00000000-1234-1234-1234-123412341234}" type="slidenum">
              <a:rPr lang="en-US" altLang="ja-JP" sz="1300" b="0" i="0" u="none" strike="noStrike" cap="none">
                <a:solidFill>
                  <a:schemeClr val="dk1"/>
                </a:solidFill>
                <a:latin typeface="MS PGothic"/>
                <a:ea typeface="MS PGothic"/>
                <a:cs typeface="MS PGothic"/>
                <a:sym typeface="MS PGothic"/>
              </a:rPr>
              <a:t>1</a:t>
            </a:fld>
            <a:endParaRPr sz="1300" b="0" i="0" u="none" strike="noStrike" cap="none">
              <a:solidFill>
                <a:schemeClr val="dk1"/>
              </a:solidFill>
              <a:latin typeface="MS PGothic"/>
              <a:ea typeface="MS PGothic"/>
              <a:cs typeface="MS PGothic"/>
              <a:sym typeface="MS PGothic"/>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0"/>
        <p:cNvGrpSpPr/>
        <p:nvPr/>
      </p:nvGrpSpPr>
      <p:grpSpPr>
        <a:xfrm>
          <a:off x="0" y="0"/>
          <a:ext cx="0" cy="0"/>
          <a:chOff x="0" y="0"/>
          <a:chExt cx="0" cy="0"/>
        </a:xfrm>
      </p:grpSpPr>
      <p:sp>
        <p:nvSpPr>
          <p:cNvPr id="1531" name="Google Shape;1531;p41:notes"/>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p>
            <a:pPr marL="0" lvl="0" indent="0" algn="l" rtl="0">
              <a:lnSpc>
                <a:spcPct val="100000"/>
              </a:lnSpc>
              <a:spcBef>
                <a:spcPts val="0"/>
              </a:spcBef>
              <a:spcAft>
                <a:spcPts val="0"/>
              </a:spcAft>
              <a:buSzPts val="1400"/>
              <a:buNone/>
            </a:pPr>
            <a:r>
              <a:rPr lang="en" dirty="0" err="1"/>
              <a:t>関連ページ</a:t>
            </a:r>
            <a:r>
              <a:rPr lang="en" dirty="0"/>
              <a:t>：</a:t>
            </a:r>
            <a:r>
              <a:rPr lang="ja-JP" altLang="en-US"/>
              <a:t>　</a:t>
            </a:r>
            <a:r>
              <a:rPr lang="en" dirty="0"/>
              <a:t>https://</a:t>
            </a:r>
            <a:r>
              <a:rPr lang="en" dirty="0" err="1"/>
              <a:t>sairu.co.jp</a:t>
            </a:r>
            <a:r>
              <a:rPr lang="en" dirty="0"/>
              <a:t>/service/</a:t>
            </a:r>
            <a:r>
              <a:rPr lang="en" dirty="0" err="1"/>
              <a:t>btob</a:t>
            </a:r>
            <a:r>
              <a:rPr lang="en" dirty="0"/>
              <a:t>-marketing/</a:t>
            </a:r>
            <a:r>
              <a:rPr lang="en" dirty="0" err="1"/>
              <a:t>newbusiness</a:t>
            </a:r>
            <a:r>
              <a:rPr lang="en" dirty="0"/>
              <a:t>/</a:t>
            </a:r>
          </a:p>
          <a:p>
            <a:pPr marL="0" lvl="0" indent="0" algn="l" rtl="0">
              <a:lnSpc>
                <a:spcPct val="100000"/>
              </a:lnSpc>
              <a:spcBef>
                <a:spcPts val="0"/>
              </a:spcBef>
              <a:spcAft>
                <a:spcPts val="0"/>
              </a:spcAft>
              <a:buSzPts val="1400"/>
              <a:buNone/>
            </a:pPr>
            <a:endParaRPr dirty="0"/>
          </a:p>
        </p:txBody>
      </p:sp>
      <p:sp>
        <p:nvSpPr>
          <p:cNvPr id="1532" name="Google Shape;1532;p41:notes"/>
          <p:cNvSpPr>
            <a:spLocks noGrp="1" noRot="1" noChangeAspect="1"/>
          </p:cNvSpPr>
          <p:nvPr>
            <p:ph type="sldImg" idx="2"/>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02270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重要なメッセージ">
  <p:cSld name="重要なメッセージ">
    <p:spTree>
      <p:nvGrpSpPr>
        <p:cNvPr id="1" name="Shape 52"/>
        <p:cNvGrpSpPr/>
        <p:nvPr/>
      </p:nvGrpSpPr>
      <p:grpSpPr>
        <a:xfrm>
          <a:off x="0" y="0"/>
          <a:ext cx="0" cy="0"/>
          <a:chOff x="0" y="0"/>
          <a:chExt cx="0" cy="0"/>
        </a:xfrm>
      </p:grpSpPr>
      <p:sp>
        <p:nvSpPr>
          <p:cNvPr id="53" name="Google Shape;53;p190"/>
          <p:cNvSpPr txBox="1">
            <a:spLocks noGrp="1"/>
          </p:cNvSpPr>
          <p:nvPr>
            <p:ph type="body" idx="1"/>
          </p:nvPr>
        </p:nvSpPr>
        <p:spPr>
          <a:xfrm>
            <a:off x="459560" y="1001043"/>
            <a:ext cx="9000000" cy="772107"/>
          </a:xfrm>
          <a:prstGeom prst="rect">
            <a:avLst/>
          </a:prstGeom>
          <a:noFill/>
          <a:ln w="31750" cap="flat" cmpd="sng">
            <a:solidFill>
              <a:schemeClr val="accent6"/>
            </a:solidFill>
            <a:prstDash val="solid"/>
            <a:round/>
            <a:headEnd type="none" w="sm" len="sm"/>
            <a:tailEnd type="none" w="sm" len="sm"/>
          </a:ln>
        </p:spPr>
        <p:txBody>
          <a:bodyPr spcFirstLastPara="1" wrap="square" lIns="36000" tIns="72000" rIns="36000" bIns="72000" anchor="ctr" anchorCtr="0">
            <a:normAutofit/>
          </a:bodyPr>
          <a:lstStyle>
            <a:lvl1pPr marL="457200" lvl="0" indent="-228600" algn="ctr">
              <a:lnSpc>
                <a:spcPct val="100000"/>
              </a:lnSpc>
              <a:spcBef>
                <a:spcPts val="0"/>
              </a:spcBef>
              <a:spcAft>
                <a:spcPts val="0"/>
              </a:spcAft>
              <a:buSzPts val="1600"/>
              <a:buFont typeface="Noto Sans"/>
              <a:buNone/>
              <a:defRPr sz="1600" b="1" i="0">
                <a:solidFill>
                  <a:schemeClr val="dk1"/>
                </a:solidFill>
                <a:latin typeface="Arial"/>
                <a:ea typeface="Arial"/>
                <a:cs typeface="Arial"/>
                <a:sym typeface="Arial"/>
              </a:defRPr>
            </a:lvl1pPr>
            <a:lvl2pPr marL="914400" lvl="1" indent="-228600" algn="l">
              <a:lnSpc>
                <a:spcPct val="100000"/>
              </a:lnSpc>
              <a:spcBef>
                <a:spcPts val="600"/>
              </a:spcBef>
              <a:spcAft>
                <a:spcPts val="0"/>
              </a:spcAft>
              <a:buSzPts val="1280"/>
              <a:buNone/>
              <a:defRPr/>
            </a:lvl2pPr>
            <a:lvl3pPr marL="1371600" lvl="2" indent="-320039" algn="l">
              <a:lnSpc>
                <a:spcPct val="100000"/>
              </a:lnSpc>
              <a:spcBef>
                <a:spcPts val="600"/>
              </a:spcBef>
              <a:spcAft>
                <a:spcPts val="0"/>
              </a:spcAft>
              <a:buSzPts val="1440"/>
              <a:buChar char="•"/>
              <a:defRPr/>
            </a:lvl3pPr>
            <a:lvl4pPr marL="1828800" lvl="3" indent="-320039" algn="l">
              <a:lnSpc>
                <a:spcPct val="100000"/>
              </a:lnSpc>
              <a:spcBef>
                <a:spcPts val="600"/>
              </a:spcBef>
              <a:spcAft>
                <a:spcPts val="0"/>
              </a:spcAft>
              <a:buSzPts val="1440"/>
              <a:buChar char="•"/>
              <a:defRPr/>
            </a:lvl4pPr>
            <a:lvl5pPr marL="2286000" lvl="4" indent="-320039" algn="l">
              <a:lnSpc>
                <a:spcPct val="10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190"/>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lt1"/>
              </a:solidFill>
              <a:latin typeface="Arial"/>
              <a:ea typeface="Arial"/>
              <a:cs typeface="Arial"/>
              <a:sym typeface="Arial"/>
            </a:endParaRPr>
          </a:p>
        </p:txBody>
      </p:sp>
      <p:cxnSp>
        <p:nvCxnSpPr>
          <p:cNvPr id="55" name="Google Shape;55;p190"/>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56" name="Google Shape;56;p190"/>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57" name="Google Shape;57;p190"/>
          <p:cNvSpPr txBox="1">
            <a:spLocks noGrp="1"/>
          </p:cNvSpPr>
          <p:nvPr>
            <p:ph type="title"/>
          </p:nvPr>
        </p:nvSpPr>
        <p:spPr>
          <a:xfrm>
            <a:off x="459560" y="240475"/>
            <a:ext cx="9000000" cy="396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64"/>
        <p:cNvGrpSpPr/>
        <p:nvPr/>
      </p:nvGrpSpPr>
      <p:grpSpPr>
        <a:xfrm>
          <a:off x="0" y="0"/>
          <a:ext cx="0" cy="0"/>
          <a:chOff x="0" y="0"/>
          <a:chExt cx="0" cy="0"/>
        </a:xfrm>
      </p:grpSpPr>
      <p:sp>
        <p:nvSpPr>
          <p:cNvPr id="65" name="Google Shape;65;p193"/>
          <p:cNvSpPr/>
          <p:nvPr/>
        </p:nvSpPr>
        <p:spPr>
          <a:xfrm>
            <a:off x="0" y="0"/>
            <a:ext cx="9905999"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lt1"/>
              </a:solidFill>
              <a:latin typeface="Arial"/>
              <a:ea typeface="Arial"/>
              <a:cs typeface="Arial"/>
              <a:sym typeface="Arial"/>
            </a:endParaRPr>
          </a:p>
        </p:txBody>
      </p:sp>
      <p:sp>
        <p:nvSpPr>
          <p:cNvPr id="66" name="Google Shape;66;p193"/>
          <p:cNvSpPr txBox="1">
            <a:spLocks noGrp="1"/>
          </p:cNvSpPr>
          <p:nvPr>
            <p:ph type="ctrTitle"/>
          </p:nvPr>
        </p:nvSpPr>
        <p:spPr>
          <a:xfrm>
            <a:off x="1188017" y="2529000"/>
            <a:ext cx="7740000" cy="1800000"/>
          </a:xfrm>
          <a:prstGeom prst="rect">
            <a:avLst/>
          </a:prstGeom>
          <a:noFill/>
          <a:ln>
            <a:noFill/>
          </a:ln>
        </p:spPr>
        <p:txBody>
          <a:bodyPr spcFirstLastPara="1" wrap="square" lIns="36000" tIns="36000" rIns="36000" bIns="36000" anchor="ctr" anchorCtr="0">
            <a:normAutofit/>
          </a:bodyPr>
          <a:lstStyle>
            <a:lvl1pPr lvl="0" algn="l">
              <a:lnSpc>
                <a:spcPct val="100000"/>
              </a:lnSpc>
              <a:spcBef>
                <a:spcPts val="600"/>
              </a:spcBef>
              <a:spcAft>
                <a:spcPts val="0"/>
              </a:spcAft>
              <a:buClr>
                <a:schemeClr val="dk1"/>
              </a:buClr>
              <a:buSzPts val="4800"/>
              <a:buFont typeface="MS PGothic"/>
              <a:buNone/>
              <a:defRPr sz="4400" b="1" i="0">
                <a:solidFill>
                  <a:schemeClr val="dk1"/>
                </a:solidFill>
                <a:latin typeface="Arial"/>
                <a:ea typeface="Arial"/>
                <a:cs typeface="Arial"/>
                <a:sym typeface="Arial"/>
              </a:defRPr>
            </a:lvl1pPr>
            <a:lvl2pPr lvl="1" algn="l">
              <a:lnSpc>
                <a:spcPct val="100000"/>
              </a:lnSpc>
              <a:spcBef>
                <a:spcPts val="4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7" name="Google Shape;67;p193"/>
          <p:cNvPicPr preferRelativeResize="0"/>
          <p:nvPr/>
        </p:nvPicPr>
        <p:blipFill rotWithShape="1">
          <a:blip r:embed="rId2">
            <a:alphaModFix/>
          </a:blip>
          <a:srcRect/>
          <a:stretch/>
        </p:blipFill>
        <p:spPr>
          <a:xfrm>
            <a:off x="1092221" y="5104938"/>
            <a:ext cx="1845199" cy="618141"/>
          </a:xfrm>
          <a:prstGeom prst="rect">
            <a:avLst/>
          </a:prstGeom>
          <a:noFill/>
          <a:ln>
            <a:noFill/>
          </a:ln>
        </p:spPr>
      </p:pic>
      <p:sp>
        <p:nvSpPr>
          <p:cNvPr id="68" name="Google Shape;68;p193"/>
          <p:cNvSpPr txBox="1"/>
          <p:nvPr/>
        </p:nvSpPr>
        <p:spPr>
          <a:xfrm>
            <a:off x="3037840" y="5255588"/>
            <a:ext cx="5923281" cy="338554"/>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ja-JP" sz="2200" b="0" i="0" u="none" strike="noStrike" cap="none">
                <a:solidFill>
                  <a:schemeClr val="dk1"/>
                </a:solidFill>
                <a:latin typeface="Arial"/>
                <a:ea typeface="Arial"/>
                <a:cs typeface="Arial"/>
                <a:sym typeface="Arial"/>
              </a:rPr>
              <a:t>株式会社才流</a:t>
            </a:r>
            <a:endParaRPr sz="1400" b="0" i="0" u="none" strike="noStrike" cap="none">
              <a:solidFill>
                <a:srgbClr val="000000"/>
              </a:solidFill>
              <a:latin typeface="Arial"/>
              <a:ea typeface="Arial"/>
              <a:cs typeface="Arial"/>
              <a:sym typeface="Arial"/>
            </a:endParaRPr>
          </a:p>
        </p:txBody>
      </p:sp>
      <p:sp>
        <p:nvSpPr>
          <p:cNvPr id="69" name="Google Shape;69;p193"/>
          <p:cNvSpPr/>
          <p:nvPr/>
        </p:nvSpPr>
        <p:spPr>
          <a:xfrm>
            <a:off x="1" y="0"/>
            <a:ext cx="95794" cy="6858000"/>
          </a:xfrm>
          <a:prstGeom prst="rect">
            <a:avLst/>
          </a:prstGeom>
          <a:solidFill>
            <a:schemeClr val="accent1"/>
          </a:solidFill>
          <a:ln w="12700" cap="flat" cmpd="sng">
            <a:solidFill>
              <a:srgbClr val="13183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事例">
  <p:cSld name="事例">
    <p:spTree>
      <p:nvGrpSpPr>
        <p:cNvPr id="1" name="Shape 70"/>
        <p:cNvGrpSpPr/>
        <p:nvPr/>
      </p:nvGrpSpPr>
      <p:grpSpPr>
        <a:xfrm>
          <a:off x="0" y="0"/>
          <a:ext cx="0" cy="0"/>
          <a:chOff x="0" y="0"/>
          <a:chExt cx="0" cy="0"/>
        </a:xfrm>
      </p:grpSpPr>
      <p:sp>
        <p:nvSpPr>
          <p:cNvPr id="71" name="Google Shape;71;p195"/>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72" name="Google Shape;72;p195"/>
          <p:cNvCxnSpPr/>
          <p:nvPr/>
        </p:nvCxnSpPr>
        <p:spPr>
          <a:xfrm>
            <a:off x="0" y="1410000"/>
            <a:ext cx="9906000" cy="0"/>
          </a:xfrm>
          <a:prstGeom prst="straightConnector1">
            <a:avLst/>
          </a:prstGeom>
          <a:noFill/>
          <a:ln w="9525" cap="flat" cmpd="sng">
            <a:solidFill>
              <a:schemeClr val="accent3"/>
            </a:solidFill>
            <a:prstDash val="solid"/>
            <a:round/>
            <a:headEnd type="none" w="sm" len="sm"/>
            <a:tailEnd type="none" w="sm" len="sm"/>
          </a:ln>
        </p:spPr>
      </p:cxnSp>
      <p:sp>
        <p:nvSpPr>
          <p:cNvPr id="73" name="Google Shape;73;p195"/>
          <p:cNvSpPr txBox="1">
            <a:spLocks noGrp="1"/>
          </p:cNvSpPr>
          <p:nvPr>
            <p:ph type="title"/>
          </p:nvPr>
        </p:nvSpPr>
        <p:spPr>
          <a:xfrm>
            <a:off x="2369575" y="373148"/>
            <a:ext cx="6907593" cy="384925"/>
          </a:xfrm>
          <a:prstGeom prst="rect">
            <a:avLst/>
          </a:prstGeom>
          <a:noFill/>
          <a:ln>
            <a:noFill/>
          </a:ln>
        </p:spPr>
        <p:txBody>
          <a:bodyPr spcFirstLastPara="1" wrap="square" lIns="36000" tIns="36000" rIns="36000" bIns="36000" anchor="ctr" anchorCtr="0">
            <a:normAutofit/>
          </a:bodyPr>
          <a:lstStyle>
            <a:lvl1pPr lvl="0" algn="l">
              <a:lnSpc>
                <a:spcPct val="100000"/>
              </a:lnSpc>
              <a:spcBef>
                <a:spcPts val="0"/>
              </a:spcBef>
              <a:spcAft>
                <a:spcPts val="0"/>
              </a:spcAft>
              <a:buSzPts val="2000"/>
              <a:buNone/>
              <a:defRPr b="1"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95"/>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中表紙">
  <p:cSld name="中表紙">
    <p:bg>
      <p:bgPr>
        <a:solidFill>
          <a:srgbClr val="F2F2F2"/>
        </a:solidFill>
        <a:effectLst/>
      </p:bgPr>
    </p:bg>
    <p:spTree>
      <p:nvGrpSpPr>
        <p:cNvPr id="1" name="Shape 44"/>
        <p:cNvGrpSpPr/>
        <p:nvPr/>
      </p:nvGrpSpPr>
      <p:grpSpPr>
        <a:xfrm>
          <a:off x="0" y="0"/>
          <a:ext cx="0" cy="0"/>
          <a:chOff x="0" y="0"/>
          <a:chExt cx="0" cy="0"/>
        </a:xfrm>
      </p:grpSpPr>
      <p:sp>
        <p:nvSpPr>
          <p:cNvPr id="45" name="Google Shape;45;p189"/>
          <p:cNvSpPr txBox="1">
            <a:spLocks noGrp="1"/>
          </p:cNvSpPr>
          <p:nvPr>
            <p:ph type="ctrTitle"/>
          </p:nvPr>
        </p:nvSpPr>
        <p:spPr>
          <a:xfrm>
            <a:off x="1251480" y="2169000"/>
            <a:ext cx="7378615" cy="2520000"/>
          </a:xfrm>
          <a:prstGeom prst="rect">
            <a:avLst/>
          </a:prstGeom>
          <a:noFill/>
          <a:ln>
            <a:noFill/>
          </a:ln>
        </p:spPr>
        <p:txBody>
          <a:bodyPr spcFirstLastPara="1" wrap="square" lIns="36000" tIns="36000" rIns="36000" bIns="36000" anchor="ctr" anchorCtr="0">
            <a:normAutofit/>
          </a:bodyPr>
          <a:lstStyle>
            <a:lvl1pPr lvl="0" algn="ctr">
              <a:lnSpc>
                <a:spcPct val="100000"/>
              </a:lnSpc>
              <a:spcBef>
                <a:spcPts val="0"/>
              </a:spcBef>
              <a:spcAft>
                <a:spcPts val="0"/>
              </a:spcAft>
              <a:buClr>
                <a:schemeClr val="dk1"/>
              </a:buClr>
              <a:buSzPts val="4400"/>
              <a:buFont typeface="MS PGothic"/>
              <a:buNone/>
              <a:defRPr sz="3600" b="1" i="0">
                <a:solidFill>
                  <a:schemeClr val="dk1"/>
                </a:solidFill>
                <a:latin typeface="Arial"/>
                <a:ea typeface="Arial"/>
                <a:cs typeface="Arial"/>
                <a:sym typeface="Arial"/>
              </a:defRPr>
            </a:lvl1pPr>
            <a:lvl2pPr lvl="1" algn="l">
              <a:lnSpc>
                <a:spcPct val="100000"/>
              </a:lnSpc>
              <a:spcBef>
                <a:spcPts val="6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89"/>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MS PGothic"/>
              <a:ea typeface="MS PGothic"/>
              <a:cs typeface="MS PGothic"/>
              <a:sym typeface="MS PGothic"/>
            </a:endParaRPr>
          </a:p>
        </p:txBody>
      </p:sp>
      <p:sp>
        <p:nvSpPr>
          <p:cNvPr id="47" name="Google Shape;47;p189"/>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extLst>
      <p:ext uri="{BB962C8B-B14F-4D97-AF65-F5344CB8AC3E}">
        <p14:creationId xmlns:p14="http://schemas.microsoft.com/office/powerpoint/2010/main" val="2017896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84"/>
          <p:cNvPicPr preferRelativeResize="0"/>
          <p:nvPr/>
        </p:nvPicPr>
        <p:blipFill rotWithShape="1">
          <a:blip r:embed="rId6">
            <a:alphaModFix/>
          </a:blip>
          <a:srcRect/>
          <a:stretch/>
        </p:blipFill>
        <p:spPr>
          <a:xfrm>
            <a:off x="135561" y="6573606"/>
            <a:ext cx="648000" cy="217080"/>
          </a:xfrm>
          <a:prstGeom prst="rect">
            <a:avLst/>
          </a:prstGeom>
          <a:noFill/>
          <a:ln>
            <a:noFill/>
          </a:ln>
        </p:spPr>
      </p:pic>
      <p:cxnSp>
        <p:nvCxnSpPr>
          <p:cNvPr id="11" name="Google Shape;11;p184"/>
          <p:cNvCxnSpPr/>
          <p:nvPr/>
        </p:nvCxnSpPr>
        <p:spPr>
          <a:xfrm>
            <a:off x="0" y="6484604"/>
            <a:ext cx="9906000" cy="0"/>
          </a:xfrm>
          <a:prstGeom prst="straightConnector1">
            <a:avLst/>
          </a:prstGeom>
          <a:noFill/>
          <a:ln w="9525" cap="flat" cmpd="sng">
            <a:solidFill>
              <a:srgbClr val="F2F2F2"/>
            </a:solidFill>
            <a:prstDash val="solid"/>
            <a:miter lim="800000"/>
            <a:headEnd type="none" w="sm" len="sm"/>
            <a:tailEnd type="none" w="sm" len="sm"/>
          </a:ln>
        </p:spPr>
      </p:cxnSp>
      <p:sp>
        <p:nvSpPr>
          <p:cNvPr id="12" name="Google Shape;12;p184"/>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13" name="Google Shape;13;p184"/>
          <p:cNvSpPr txBox="1">
            <a:spLocks noGrp="1"/>
          </p:cNvSpPr>
          <p:nvPr>
            <p:ph type="title"/>
          </p:nvPr>
        </p:nvSpPr>
        <p:spPr>
          <a:xfrm>
            <a:off x="459560" y="240475"/>
            <a:ext cx="9000000" cy="396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4" name="Google Shape;14;p184"/>
          <p:cNvSpPr txBox="1">
            <a:spLocks noGrp="1"/>
          </p:cNvSpPr>
          <p:nvPr>
            <p:ph type="body" idx="1"/>
          </p:nvPr>
        </p:nvSpPr>
        <p:spPr>
          <a:xfrm>
            <a:off x="459560" y="987425"/>
            <a:ext cx="9000000" cy="4351338"/>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rgbClr val="000000"/>
              </a:buClr>
              <a:buSzPts val="14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rgbClr val="000000"/>
              </a:buClr>
              <a:buSzPts val="1400"/>
              <a:buFont typeface="Arial"/>
              <a:buNone/>
              <a:defRPr sz="1600" b="1"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rgbClr val="000000"/>
              </a:buClr>
              <a:buSzPts val="14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40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 id="2147483658" r:id="rId2"/>
    <p:sldLayoutId id="2147483659" r:id="rId3"/>
    <p:sldLayoutId id="2147483660"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3"/>
        <p:cNvGrpSpPr/>
        <p:nvPr/>
      </p:nvGrpSpPr>
      <p:grpSpPr>
        <a:xfrm>
          <a:off x="0" y="0"/>
          <a:ext cx="0" cy="0"/>
          <a:chOff x="0" y="0"/>
          <a:chExt cx="0" cy="0"/>
        </a:xfrm>
      </p:grpSpPr>
      <p:sp>
        <p:nvSpPr>
          <p:cNvPr id="1534" name="Google Shape;1534;p41"/>
          <p:cNvSpPr txBox="1">
            <a:spLocks noGrp="1"/>
          </p:cNvSpPr>
          <p:nvPr>
            <p:ph type="body" idx="1"/>
          </p:nvPr>
        </p:nvSpPr>
        <p:spPr>
          <a:xfrm>
            <a:off x="459560" y="1001043"/>
            <a:ext cx="9000000" cy="772107"/>
          </a:xfrm>
          <a:prstGeom prst="rect">
            <a:avLst/>
          </a:prstGeom>
          <a:noFill/>
          <a:ln w="31750" cap="flat" cmpd="sng">
            <a:solidFill>
              <a:schemeClr val="accent6"/>
            </a:solidFill>
            <a:prstDash val="solid"/>
            <a:round/>
            <a:headEnd type="none" w="sm" len="sm"/>
            <a:tailEnd type="none" w="sm" len="sm"/>
          </a:ln>
        </p:spPr>
        <p:txBody>
          <a:bodyPr spcFirstLastPara="1" wrap="square" lIns="36000" tIns="72000" rIns="36000" bIns="72000" anchor="ctr" anchorCtr="0">
            <a:normAutofit/>
          </a:bodyPr>
          <a:lstStyle/>
          <a:p>
            <a:pPr marL="457200" lvl="0" indent="-228600" algn="ctr" rtl="0">
              <a:lnSpc>
                <a:spcPct val="100000"/>
              </a:lnSpc>
              <a:spcBef>
                <a:spcPts val="0"/>
              </a:spcBef>
              <a:spcAft>
                <a:spcPts val="200"/>
              </a:spcAft>
              <a:buSzPts val="1600"/>
              <a:buFont typeface="Noto Sans"/>
              <a:buNone/>
            </a:pPr>
            <a:r>
              <a:rPr lang="ja-JP"/>
              <a:t>事業を簡潔にまとめるのがエレベーターピッチ</a:t>
            </a:r>
            <a:endParaRPr dirty="0"/>
          </a:p>
        </p:txBody>
      </p:sp>
      <p:sp>
        <p:nvSpPr>
          <p:cNvPr id="1535" name="Google Shape;1535;p41"/>
          <p:cNvSpPr txBox="1">
            <a:spLocks noGrp="1"/>
          </p:cNvSpPr>
          <p:nvPr>
            <p:ph type="title"/>
          </p:nvPr>
        </p:nvSpPr>
        <p:spPr>
          <a:xfrm>
            <a:off x="459560" y="240475"/>
            <a:ext cx="9000000" cy="396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ja-JP"/>
              <a:t>エレベーターピッチ</a:t>
            </a:r>
            <a:endParaRPr/>
          </a:p>
        </p:txBody>
      </p:sp>
      <p:graphicFrame>
        <p:nvGraphicFramePr>
          <p:cNvPr id="1536" name="Google Shape;1536;p41"/>
          <p:cNvGraphicFramePr/>
          <p:nvPr>
            <p:extLst>
              <p:ext uri="{D42A27DB-BD31-4B8C-83A1-F6EECF244321}">
                <p14:modId xmlns:p14="http://schemas.microsoft.com/office/powerpoint/2010/main" val="2139061357"/>
              </p:ext>
            </p:extLst>
          </p:nvPr>
        </p:nvGraphicFramePr>
        <p:xfrm>
          <a:off x="458788" y="2138363"/>
          <a:ext cx="9001125" cy="3864240"/>
        </p:xfrm>
        <a:graphic>
          <a:graphicData uri="http://schemas.openxmlformats.org/drawingml/2006/table">
            <a:tbl>
              <a:tblPr firstRow="1" bandRow="1">
                <a:noFill/>
                <a:tableStyleId>{A90E23E7-7BFF-471A-A9A6-BB88E19747EF}</a:tableStyleId>
              </a:tblPr>
              <a:tblGrid>
                <a:gridCol w="4558975">
                  <a:extLst>
                    <a:ext uri="{9D8B030D-6E8A-4147-A177-3AD203B41FA5}">
                      <a16:colId xmlns:a16="http://schemas.microsoft.com/office/drawing/2014/main" val="20000"/>
                    </a:ext>
                  </a:extLst>
                </a:gridCol>
                <a:gridCol w="4442150">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 ❶ ○○○○○○○○○○ ]を解決したい。</a:t>
                      </a:r>
                      <a:endParaRPr sz="1400" u="none" strike="noStrike" cap="none"/>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❶</a:t>
                      </a:r>
                      <a:r>
                        <a:rPr lang="ja-JP" altLang="en-US" sz="1400" b="1" u="none" strike="noStrike" cap="none">
                          <a:solidFill>
                            <a:schemeClr val="dk1"/>
                          </a:solidFill>
                          <a:latin typeface="Arial"/>
                          <a:ea typeface="Arial"/>
                          <a:cs typeface="Arial"/>
                          <a:sym typeface="Arial"/>
                        </a:rPr>
                        <a:t>潜在的なニーズ／抱えている課題</a:t>
                      </a: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 ❷ ○○○○○○○○○○ ]向けの、</a:t>
                      </a:r>
                      <a:endParaRPr sz="1400" u="none" strike="noStrike" cap="none"/>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❷ ターゲットユーザー</a:t>
                      </a:r>
                      <a:endParaRPr sz="14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 ❸ ○○○○○○○○○○</a:t>
                      </a:r>
                      <a:r>
                        <a:rPr lang="en-US" altLang="ja-JP" sz="1400" b="1" u="none" strike="noStrike" cap="none" dirty="0">
                          <a:solidFill>
                            <a:schemeClr val="dk1"/>
                          </a:solidFill>
                          <a:latin typeface="Arial"/>
                          <a:ea typeface="Arial"/>
                          <a:cs typeface="Arial"/>
                          <a:sym typeface="Arial"/>
                        </a:rPr>
                        <a:t> </a:t>
                      </a:r>
                      <a:r>
                        <a:rPr lang="ja-JP" sz="1400" b="1" u="none" strike="noStrike" cap="none">
                          <a:solidFill>
                            <a:schemeClr val="dk1"/>
                          </a:solidFill>
                          <a:latin typeface="Arial"/>
                          <a:ea typeface="Arial"/>
                          <a:cs typeface="Arial"/>
                          <a:sym typeface="Arial"/>
                        </a:rPr>
                        <a:t>] は、</a:t>
                      </a:r>
                      <a:endParaRPr sz="1400" u="none" strike="noStrike" cap="none" dirty="0"/>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❸ プロダクト名</a:t>
                      </a:r>
                      <a:endParaRPr sz="14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 ❹ ○○○○○○○○○○ ]である。</a:t>
                      </a:r>
                      <a:endParaRPr sz="1400" u="none" strike="noStrike" cap="none"/>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❹ プロダクトのカテゴリ</a:t>
                      </a:r>
                      <a:endParaRPr sz="14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これは[ ❺ ○○○○○○○○○○ ]ができる。</a:t>
                      </a:r>
                      <a:endParaRPr sz="1400" u="none" strike="noStrike" cap="none"/>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❺ 重要な利点、対価に見合う説得力のある理由</a:t>
                      </a:r>
                      <a:endParaRPr sz="14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4"/>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 ❻ ○○○○○○○○○○ ]とは違って、</a:t>
                      </a:r>
                      <a:endParaRPr sz="1400" u="none" strike="noStrike" cap="none"/>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❻ 最も保守的な代替手段</a:t>
                      </a:r>
                      <a:endParaRPr sz="14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5"/>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 ❼ ○○○○○○○○○○ ]が備わっている。</a:t>
                      </a:r>
                      <a:endParaRPr sz="1400" u="none" strike="noStrike" cap="none"/>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❼ 差別化の決定的な特徴</a:t>
                      </a:r>
                      <a:endParaRPr sz="14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6"/>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そして[ ❽ ○○○○○○○○○○ ]だからこそ、</a:t>
                      </a:r>
                      <a:endParaRPr sz="1400" u="none" strike="noStrike" cap="none"/>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❽</a:t>
                      </a:r>
                      <a:r>
                        <a:rPr lang="ja-JP" altLang="en-US" sz="1400" b="1" u="none" strike="noStrike" cap="none">
                          <a:solidFill>
                            <a:schemeClr val="dk1"/>
                          </a:solidFill>
                          <a:latin typeface="Arial"/>
                          <a:ea typeface="Arial"/>
                          <a:cs typeface="Arial"/>
                          <a:sym typeface="Arial"/>
                        </a:rPr>
                        <a:t>実績や強み＋社名</a:t>
                      </a:r>
                      <a:endParaRPr sz="1400" u="none" strike="noStrike" cap="none" dirty="0">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7"/>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 ❾ ○○○○○○○○○○ ]がある。</a:t>
                      </a:r>
                      <a:endParaRPr sz="1400" u="none" strike="noStrike" cap="none"/>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a:solidFill>
                            <a:schemeClr val="dk1"/>
                          </a:solidFill>
                          <a:latin typeface="Arial"/>
                          <a:ea typeface="Arial"/>
                          <a:cs typeface="Arial"/>
                          <a:sym typeface="Arial"/>
                        </a:rPr>
                        <a:t>❾ 自社が取り組む理由、圧倒的な優位性</a:t>
                      </a:r>
                      <a:endParaRPr sz="1400" u="none" strike="noStrike" cap="none" dirty="0">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315610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5"/>
          <p:cNvSpPr txBox="1">
            <a:spLocks noGrp="1"/>
          </p:cNvSpPr>
          <p:nvPr>
            <p:ph type="ctrTitle"/>
          </p:nvPr>
        </p:nvSpPr>
        <p:spPr>
          <a:xfrm>
            <a:off x="1251480" y="2169000"/>
            <a:ext cx="7378615" cy="2520000"/>
          </a:xfrm>
          <a:prstGeom prst="rect">
            <a:avLst/>
          </a:prstGeom>
          <a:noFill/>
          <a:ln>
            <a:noFill/>
          </a:ln>
        </p:spPr>
        <p:txBody>
          <a:bodyPr spcFirstLastPara="1" wrap="square" lIns="36000" tIns="36000" rIns="36000" bIns="36000" anchor="ctr" anchorCtr="0">
            <a:normAutofit/>
          </a:bodyPr>
          <a:lstStyle/>
          <a:p>
            <a:pPr marL="0" lvl="0" indent="0" algn="ctr" rtl="0">
              <a:lnSpc>
                <a:spcPct val="100000"/>
              </a:lnSpc>
              <a:spcBef>
                <a:spcPts val="0"/>
              </a:spcBef>
              <a:spcAft>
                <a:spcPts val="0"/>
              </a:spcAft>
              <a:buSzPts val="4400"/>
              <a:buNone/>
            </a:pPr>
            <a:r>
              <a:rPr lang="ja-JP" altLang="en-US"/>
              <a:t>テンプレート記入例</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3"/>
        <p:cNvGrpSpPr/>
        <p:nvPr/>
      </p:nvGrpSpPr>
      <p:grpSpPr>
        <a:xfrm>
          <a:off x="0" y="0"/>
          <a:ext cx="0" cy="0"/>
          <a:chOff x="0" y="0"/>
          <a:chExt cx="0" cy="0"/>
        </a:xfrm>
      </p:grpSpPr>
      <p:sp>
        <p:nvSpPr>
          <p:cNvPr id="1534" name="Google Shape;1534;p41"/>
          <p:cNvSpPr txBox="1">
            <a:spLocks noGrp="1"/>
          </p:cNvSpPr>
          <p:nvPr>
            <p:ph type="body" idx="1"/>
          </p:nvPr>
        </p:nvSpPr>
        <p:spPr>
          <a:xfrm>
            <a:off x="459560" y="1001043"/>
            <a:ext cx="9000000" cy="772107"/>
          </a:xfrm>
          <a:prstGeom prst="rect">
            <a:avLst/>
          </a:prstGeom>
          <a:noFill/>
          <a:ln w="31750" cap="flat" cmpd="sng">
            <a:solidFill>
              <a:schemeClr val="accent6"/>
            </a:solidFill>
            <a:prstDash val="solid"/>
            <a:round/>
            <a:headEnd type="none" w="sm" len="sm"/>
            <a:tailEnd type="none" w="sm" len="sm"/>
          </a:ln>
        </p:spPr>
        <p:txBody>
          <a:bodyPr spcFirstLastPara="1" wrap="square" lIns="36000" tIns="72000" rIns="36000" bIns="72000" anchor="ctr" anchorCtr="0">
            <a:normAutofit/>
          </a:bodyPr>
          <a:lstStyle/>
          <a:p>
            <a:pPr marL="457200" lvl="0" indent="-228600" algn="ctr" rtl="0">
              <a:lnSpc>
                <a:spcPct val="100000"/>
              </a:lnSpc>
              <a:spcBef>
                <a:spcPts val="0"/>
              </a:spcBef>
              <a:spcAft>
                <a:spcPts val="200"/>
              </a:spcAft>
              <a:buSzPts val="1600"/>
              <a:buFont typeface="Noto Sans"/>
              <a:buNone/>
            </a:pPr>
            <a:r>
              <a:rPr lang="ja-JP"/>
              <a:t>事業を簡潔にまとめるのがエレベーターピッチ</a:t>
            </a:r>
            <a:endParaRPr dirty="0"/>
          </a:p>
        </p:txBody>
      </p:sp>
      <p:sp>
        <p:nvSpPr>
          <p:cNvPr id="1535" name="Google Shape;1535;p41"/>
          <p:cNvSpPr txBox="1">
            <a:spLocks noGrp="1"/>
          </p:cNvSpPr>
          <p:nvPr>
            <p:ph type="title"/>
          </p:nvPr>
        </p:nvSpPr>
        <p:spPr>
          <a:xfrm>
            <a:off x="459560" y="240475"/>
            <a:ext cx="9000000" cy="396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ja-JP" altLang="en-US"/>
              <a:t>「才流の新規事業マーケティング支援」の</a:t>
            </a:r>
            <a:r>
              <a:rPr lang="ja-JP"/>
              <a:t>エレベーターピッチ</a:t>
            </a:r>
            <a:endParaRPr dirty="0"/>
          </a:p>
        </p:txBody>
      </p:sp>
      <p:graphicFrame>
        <p:nvGraphicFramePr>
          <p:cNvPr id="1536" name="Google Shape;1536;p41"/>
          <p:cNvGraphicFramePr/>
          <p:nvPr>
            <p:extLst>
              <p:ext uri="{D42A27DB-BD31-4B8C-83A1-F6EECF244321}">
                <p14:modId xmlns:p14="http://schemas.microsoft.com/office/powerpoint/2010/main" val="537255379"/>
              </p:ext>
            </p:extLst>
          </p:nvPr>
        </p:nvGraphicFramePr>
        <p:xfrm>
          <a:off x="458788" y="1967876"/>
          <a:ext cx="9001125" cy="4321440"/>
        </p:xfrm>
        <a:graphic>
          <a:graphicData uri="http://schemas.openxmlformats.org/drawingml/2006/table">
            <a:tbl>
              <a:tblPr firstRow="1" bandRow="1">
                <a:noFill/>
                <a:tableStyleId>{A90E23E7-7BFF-471A-A9A6-BB88E19747EF}</a:tableStyleId>
              </a:tblPr>
              <a:tblGrid>
                <a:gridCol w="6515449">
                  <a:extLst>
                    <a:ext uri="{9D8B030D-6E8A-4147-A177-3AD203B41FA5}">
                      <a16:colId xmlns:a16="http://schemas.microsoft.com/office/drawing/2014/main" val="20000"/>
                    </a:ext>
                  </a:extLst>
                </a:gridCol>
                <a:gridCol w="2485676">
                  <a:extLst>
                    <a:ext uri="{9D8B030D-6E8A-4147-A177-3AD203B41FA5}">
                      <a16:colId xmlns:a16="http://schemas.microsoft.com/office/drawing/2014/main" val="20001"/>
                    </a:ext>
                  </a:extLst>
                </a:gridCol>
              </a:tblGrid>
              <a:tr h="370850">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ja-JP" sz="1200" b="1" u="none" strike="noStrike" cap="none">
                          <a:solidFill>
                            <a:schemeClr val="dk1"/>
                          </a:solidFill>
                          <a:latin typeface="Arial"/>
                          <a:ea typeface="Arial"/>
                          <a:cs typeface="Arial"/>
                          <a:sym typeface="Arial"/>
                        </a:rPr>
                        <a:t>[ ❶</a:t>
                      </a:r>
                      <a:r>
                        <a:rPr lang="en-US" altLang="ja-JP" sz="1200" b="1" u="none" strike="noStrike" cap="none" dirty="0">
                          <a:solidFill>
                            <a:schemeClr val="dk1"/>
                          </a:solidFill>
                          <a:latin typeface="Arial"/>
                          <a:ea typeface="Arial"/>
                          <a:cs typeface="Arial"/>
                          <a:sym typeface="Arial"/>
                        </a:rPr>
                        <a:t> </a:t>
                      </a:r>
                      <a:r>
                        <a:rPr lang="ja-JP" altLang="en-US" sz="1200" b="1" u="none" strike="noStrike" cap="none">
                          <a:solidFill>
                            <a:schemeClr val="dk1"/>
                          </a:solidFill>
                          <a:latin typeface="Arial"/>
                          <a:ea typeface="Arial"/>
                          <a:cs typeface="Arial"/>
                          <a:sym typeface="Arial"/>
                        </a:rPr>
                        <a:t>トップダウンで予算と目標は決まっているが、新規事業の経験がなく、どうやってマーケティングに取り組めばいいか分からないという課題</a:t>
                      </a:r>
                      <a:r>
                        <a:rPr lang="en-US" altLang="ja-JP" sz="1200" b="1" u="none" strike="noStrike" cap="none" dirty="0">
                          <a:solidFill>
                            <a:schemeClr val="dk1"/>
                          </a:solidFill>
                          <a:latin typeface="Arial"/>
                          <a:ea typeface="Arial"/>
                          <a:cs typeface="Arial"/>
                          <a:sym typeface="Arial"/>
                        </a:rPr>
                        <a:t> </a:t>
                      </a:r>
                      <a:r>
                        <a:rPr lang="ja-JP" sz="1200" b="1" u="none" strike="noStrike" cap="none">
                          <a:solidFill>
                            <a:schemeClr val="dk1"/>
                          </a:solidFill>
                          <a:latin typeface="Arial"/>
                          <a:ea typeface="Arial"/>
                          <a:cs typeface="Arial"/>
                          <a:sym typeface="Arial"/>
                        </a:rPr>
                        <a:t>]を解決したい。</a:t>
                      </a:r>
                      <a:endParaRPr sz="1200" u="none" strike="noStrike" cap="none" dirty="0"/>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❶</a:t>
                      </a:r>
                      <a:r>
                        <a:rPr lang="ja-JP" altLang="en-US" sz="1200" b="1" u="none" strike="noStrike" cap="none">
                          <a:solidFill>
                            <a:schemeClr val="dk1"/>
                          </a:solidFill>
                          <a:latin typeface="Arial"/>
                          <a:ea typeface="Arial"/>
                          <a:cs typeface="Arial"/>
                          <a:sym typeface="Arial"/>
                        </a:rPr>
                        <a:t>潜在的なニーズ／抱えている課題</a:t>
                      </a: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 ❷</a:t>
                      </a:r>
                      <a:r>
                        <a:rPr lang="en-US" altLang="ja-JP" sz="1200" b="1" u="none" strike="noStrike" cap="none" dirty="0">
                          <a:solidFill>
                            <a:schemeClr val="dk1"/>
                          </a:solidFill>
                          <a:latin typeface="Arial"/>
                          <a:ea typeface="Arial"/>
                          <a:cs typeface="Arial"/>
                          <a:sym typeface="Arial"/>
                        </a:rPr>
                        <a:t> </a:t>
                      </a:r>
                      <a:r>
                        <a:rPr lang="ja-JP" altLang="en-US" sz="1200" b="1" u="none" strike="noStrike" cap="none">
                          <a:solidFill>
                            <a:schemeClr val="dk1"/>
                          </a:solidFill>
                          <a:latin typeface="Arial"/>
                          <a:ea typeface="Arial"/>
                          <a:cs typeface="Arial"/>
                          <a:sym typeface="Arial"/>
                        </a:rPr>
                        <a:t>新規事業部門</a:t>
                      </a:r>
                      <a:r>
                        <a:rPr lang="en-US" altLang="ja-JP" sz="1200" b="1" u="none" strike="noStrike" cap="none" dirty="0">
                          <a:solidFill>
                            <a:schemeClr val="dk1"/>
                          </a:solidFill>
                          <a:latin typeface="Arial"/>
                          <a:ea typeface="Arial"/>
                          <a:cs typeface="Arial"/>
                          <a:sym typeface="Arial"/>
                        </a:rPr>
                        <a:t> </a:t>
                      </a:r>
                      <a:r>
                        <a:rPr lang="ja-JP" sz="1200" b="1" u="none" strike="noStrike" cap="none">
                          <a:solidFill>
                            <a:schemeClr val="dk1"/>
                          </a:solidFill>
                          <a:latin typeface="Arial"/>
                          <a:ea typeface="Arial"/>
                          <a:cs typeface="Arial"/>
                          <a:sym typeface="Arial"/>
                        </a:rPr>
                        <a:t>]向けの、</a:t>
                      </a:r>
                      <a:endParaRPr sz="1200" u="none" strike="noStrike" cap="none" dirty="0"/>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❷ ターゲットユーザー</a:t>
                      </a:r>
                      <a:endParaRPr sz="12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 ❸</a:t>
                      </a:r>
                      <a:r>
                        <a:rPr lang="en-US" altLang="ja-JP" sz="1200" b="1" u="none" strike="noStrike" cap="none" dirty="0">
                          <a:solidFill>
                            <a:schemeClr val="dk1"/>
                          </a:solidFill>
                          <a:latin typeface="Arial"/>
                          <a:ea typeface="Arial"/>
                          <a:cs typeface="Arial"/>
                          <a:sym typeface="Arial"/>
                        </a:rPr>
                        <a:t> </a:t>
                      </a:r>
                      <a:r>
                        <a:rPr lang="ja-JP" altLang="en-US" sz="1200" b="1" u="none" strike="noStrike" cap="none">
                          <a:solidFill>
                            <a:schemeClr val="dk1"/>
                          </a:solidFill>
                          <a:latin typeface="Arial"/>
                          <a:ea typeface="Arial"/>
                          <a:cs typeface="Arial"/>
                          <a:sym typeface="Arial"/>
                        </a:rPr>
                        <a:t>才流の</a:t>
                      </a:r>
                      <a:r>
                        <a:rPr lang="ja-JP" altLang="en-US" sz="1200" b="1" i="0" u="none" strike="noStrike" cap="none">
                          <a:solidFill>
                            <a:schemeClr val="dk1"/>
                          </a:solidFill>
                          <a:effectLst/>
                          <a:latin typeface="Arial"/>
                          <a:ea typeface="Arial"/>
                          <a:cs typeface="Arial"/>
                          <a:sym typeface="Arial"/>
                        </a:rPr>
                        <a:t>新規事業マーケティング支援</a:t>
                      </a:r>
                      <a:r>
                        <a:rPr lang="en-US" altLang="ja-JP" sz="1200" b="1" i="0" u="none" strike="noStrike" cap="none" dirty="0">
                          <a:solidFill>
                            <a:schemeClr val="dk1"/>
                          </a:solidFill>
                          <a:effectLst/>
                          <a:latin typeface="Arial"/>
                          <a:ea typeface="Arial"/>
                          <a:cs typeface="Arial"/>
                          <a:sym typeface="Arial"/>
                        </a:rPr>
                        <a:t> </a:t>
                      </a:r>
                      <a:r>
                        <a:rPr lang="ja-JP" sz="1200" b="1" u="none" strike="noStrike" cap="none">
                          <a:solidFill>
                            <a:schemeClr val="dk1"/>
                          </a:solidFill>
                          <a:latin typeface="Arial"/>
                          <a:ea typeface="Arial"/>
                          <a:cs typeface="Arial"/>
                          <a:sym typeface="Arial"/>
                        </a:rPr>
                        <a:t>] は、</a:t>
                      </a:r>
                      <a:endParaRPr sz="1200" u="none" strike="noStrike" cap="none" dirty="0"/>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❸ プロダクト名</a:t>
                      </a:r>
                      <a:endParaRPr sz="12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2"/>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ja-JP" sz="1200" b="1" u="none" strike="noStrike" cap="none">
                          <a:solidFill>
                            <a:schemeClr val="dk1"/>
                          </a:solidFill>
                          <a:latin typeface="Arial"/>
                          <a:ea typeface="Arial"/>
                          <a:cs typeface="Arial"/>
                          <a:sym typeface="Arial"/>
                        </a:rPr>
                        <a:t>[ ❹</a:t>
                      </a:r>
                      <a:r>
                        <a:rPr lang="en-US" altLang="ja-JP" sz="1200" b="1" u="none" strike="noStrike" cap="none" dirty="0">
                          <a:solidFill>
                            <a:schemeClr val="dk1"/>
                          </a:solidFill>
                          <a:latin typeface="Arial"/>
                          <a:ea typeface="Arial"/>
                          <a:cs typeface="Arial"/>
                          <a:sym typeface="Arial"/>
                        </a:rPr>
                        <a:t> </a:t>
                      </a:r>
                      <a:r>
                        <a:rPr lang="ja-JP" altLang="en-US" sz="1200" b="1" i="0" u="none" strike="noStrike" cap="none">
                          <a:solidFill>
                            <a:schemeClr val="dk1"/>
                          </a:solidFill>
                          <a:effectLst/>
                          <a:latin typeface="Arial"/>
                          <a:ea typeface="Arial"/>
                          <a:cs typeface="Arial"/>
                          <a:sym typeface="Arial"/>
                        </a:rPr>
                        <a:t>新規事業コンサルティング</a:t>
                      </a:r>
                      <a:r>
                        <a:rPr lang="en-US" altLang="ja-JP" sz="1200" b="1" i="0" u="none" strike="noStrike" cap="none" dirty="0">
                          <a:solidFill>
                            <a:schemeClr val="dk1"/>
                          </a:solidFill>
                          <a:effectLst/>
                          <a:latin typeface="Arial"/>
                          <a:ea typeface="Arial"/>
                          <a:cs typeface="Arial"/>
                          <a:sym typeface="Arial"/>
                        </a:rPr>
                        <a:t> </a:t>
                      </a:r>
                      <a:r>
                        <a:rPr lang="ja-JP" sz="1200" b="1" u="none" strike="noStrike" cap="none">
                          <a:solidFill>
                            <a:schemeClr val="dk1"/>
                          </a:solidFill>
                          <a:latin typeface="Arial"/>
                          <a:ea typeface="Arial"/>
                          <a:cs typeface="Arial"/>
                          <a:sym typeface="Arial"/>
                        </a:rPr>
                        <a:t>]である。</a:t>
                      </a:r>
                      <a:endParaRPr sz="1200" u="none" strike="noStrike" cap="none" dirty="0"/>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❹ プロダクトのカテゴリ</a:t>
                      </a:r>
                      <a:endParaRPr sz="12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3"/>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ja-JP" sz="1200" b="1" u="none" strike="noStrike" cap="none">
                          <a:solidFill>
                            <a:schemeClr val="dk1"/>
                          </a:solidFill>
                          <a:latin typeface="Arial"/>
                          <a:ea typeface="Arial"/>
                          <a:cs typeface="Arial"/>
                          <a:sym typeface="Arial"/>
                        </a:rPr>
                        <a:t>これは[ ❺</a:t>
                      </a:r>
                      <a:r>
                        <a:rPr lang="en-US" altLang="ja-JP" sz="1200" b="1" u="none" strike="noStrike" cap="none" dirty="0">
                          <a:solidFill>
                            <a:schemeClr val="dk1"/>
                          </a:solidFill>
                          <a:latin typeface="Arial"/>
                          <a:ea typeface="Arial"/>
                          <a:cs typeface="Arial"/>
                          <a:sym typeface="Arial"/>
                        </a:rPr>
                        <a:t> </a:t>
                      </a:r>
                      <a:r>
                        <a:rPr lang="ja-JP" altLang="en-US" sz="1200" b="1" i="0" u="none" strike="noStrike" cap="none">
                          <a:solidFill>
                            <a:schemeClr val="dk1"/>
                          </a:solidFill>
                          <a:effectLst/>
                          <a:latin typeface="Arial"/>
                          <a:ea typeface="Arial"/>
                          <a:cs typeface="Arial"/>
                          <a:sym typeface="Arial"/>
                        </a:rPr>
                        <a:t>マーケティング戦略の提案から売れるまでの検証をワンストップで支援を受けること</a:t>
                      </a:r>
                      <a:r>
                        <a:rPr lang="en-US" altLang="ja-JP" sz="1200" b="1" i="0" u="none" strike="noStrike" cap="none" dirty="0">
                          <a:solidFill>
                            <a:schemeClr val="dk1"/>
                          </a:solidFill>
                          <a:effectLst/>
                          <a:latin typeface="Arial"/>
                          <a:ea typeface="Arial"/>
                          <a:cs typeface="Arial"/>
                          <a:sym typeface="Arial"/>
                        </a:rPr>
                        <a:t> </a:t>
                      </a:r>
                      <a:r>
                        <a:rPr lang="ja-JP" sz="1200" b="1" u="none" strike="noStrike" cap="none">
                          <a:solidFill>
                            <a:schemeClr val="dk1"/>
                          </a:solidFill>
                          <a:latin typeface="Arial"/>
                          <a:ea typeface="Arial"/>
                          <a:cs typeface="Arial"/>
                          <a:sym typeface="Arial"/>
                        </a:rPr>
                        <a:t>]ができる。</a:t>
                      </a:r>
                      <a:endParaRPr sz="1200" u="none" strike="noStrike" cap="none" dirty="0"/>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❺ 重要な利点、対価に見合う説得力のある理由</a:t>
                      </a:r>
                      <a:endParaRPr sz="12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4"/>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 ❻</a:t>
                      </a:r>
                      <a:r>
                        <a:rPr lang="en-US" altLang="ja-JP" sz="1200" b="1" u="none" strike="noStrike" cap="none" dirty="0">
                          <a:solidFill>
                            <a:schemeClr val="dk1"/>
                          </a:solidFill>
                          <a:latin typeface="Arial"/>
                          <a:ea typeface="Arial"/>
                          <a:cs typeface="Arial"/>
                          <a:sym typeface="Arial"/>
                        </a:rPr>
                        <a:t> </a:t>
                      </a:r>
                      <a:r>
                        <a:rPr lang="ja-JP" altLang="en-US" sz="1200" b="1" u="none" strike="noStrike" cap="none">
                          <a:solidFill>
                            <a:schemeClr val="dk1"/>
                          </a:solidFill>
                          <a:latin typeface="Arial"/>
                          <a:ea typeface="Arial"/>
                          <a:cs typeface="Arial"/>
                          <a:sym typeface="Arial"/>
                        </a:rPr>
                        <a:t>自分たちで書籍やセミナーで学びながら新規事業を取り組むこと</a:t>
                      </a:r>
                      <a:r>
                        <a:rPr lang="en-US" altLang="ja-JP" sz="1200" b="1" u="none" strike="noStrike" cap="none" dirty="0">
                          <a:solidFill>
                            <a:schemeClr val="dk1"/>
                          </a:solidFill>
                          <a:latin typeface="Arial"/>
                          <a:ea typeface="Arial"/>
                          <a:cs typeface="Arial"/>
                          <a:sym typeface="Arial"/>
                        </a:rPr>
                        <a:t> </a:t>
                      </a:r>
                      <a:r>
                        <a:rPr lang="ja-JP" sz="1200" b="1" u="none" strike="noStrike" cap="none">
                          <a:solidFill>
                            <a:schemeClr val="dk1"/>
                          </a:solidFill>
                          <a:latin typeface="Arial"/>
                          <a:ea typeface="Arial"/>
                          <a:cs typeface="Arial"/>
                          <a:sym typeface="Arial"/>
                        </a:rPr>
                        <a:t>]とは違って、</a:t>
                      </a:r>
                      <a:endParaRPr sz="1200" u="none" strike="noStrike" cap="none" dirty="0"/>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❻ 最も保守的な代替手段</a:t>
                      </a:r>
                      <a:endParaRPr sz="12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5"/>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ja-JP" sz="1200" b="1" u="none" strike="noStrike" cap="none">
                          <a:solidFill>
                            <a:schemeClr val="dk1"/>
                          </a:solidFill>
                          <a:latin typeface="Arial"/>
                          <a:ea typeface="Arial"/>
                          <a:cs typeface="Arial"/>
                          <a:sym typeface="Arial"/>
                        </a:rPr>
                        <a:t>[ ❼</a:t>
                      </a:r>
                      <a:r>
                        <a:rPr lang="en-US" altLang="ja-JP" sz="1200" b="1" u="none" strike="noStrike" cap="none" dirty="0">
                          <a:solidFill>
                            <a:schemeClr val="dk1"/>
                          </a:solidFill>
                          <a:latin typeface="Arial"/>
                          <a:ea typeface="Arial"/>
                          <a:cs typeface="Arial"/>
                          <a:sym typeface="Arial"/>
                        </a:rPr>
                        <a:t> </a:t>
                      </a:r>
                      <a:r>
                        <a:rPr lang="ja-JP" altLang="en-US" sz="1200" b="1" u="none" strike="noStrike" cap="none">
                          <a:solidFill>
                            <a:schemeClr val="dk1"/>
                          </a:solidFill>
                          <a:latin typeface="Arial"/>
                          <a:ea typeface="Arial"/>
                          <a:cs typeface="Arial"/>
                          <a:sym typeface="Arial"/>
                        </a:rPr>
                        <a:t>ノウハウがほとんど出回っていない</a:t>
                      </a:r>
                      <a:r>
                        <a:rPr lang="en-US" altLang="ja-JP" sz="1200" b="1" u="none" strike="noStrike" cap="none" dirty="0" err="1">
                          <a:solidFill>
                            <a:schemeClr val="dk1"/>
                          </a:solidFill>
                          <a:latin typeface="Arial"/>
                          <a:ea typeface="Arial"/>
                          <a:cs typeface="Arial"/>
                          <a:sym typeface="Arial"/>
                        </a:rPr>
                        <a:t>BtoB</a:t>
                      </a:r>
                      <a:r>
                        <a:rPr lang="ja-JP" altLang="en-US" sz="1200" b="1" u="none" strike="noStrike" cap="none">
                          <a:solidFill>
                            <a:schemeClr val="dk1"/>
                          </a:solidFill>
                          <a:latin typeface="Arial"/>
                          <a:ea typeface="Arial"/>
                          <a:cs typeface="Arial"/>
                          <a:sym typeface="Arial"/>
                        </a:rPr>
                        <a:t>新規事業の課題解決方法のスピーディーな提供</a:t>
                      </a:r>
                      <a:r>
                        <a:rPr lang="en-US" altLang="ja-JP" sz="1200" b="1" u="none" strike="noStrike" cap="none" dirty="0">
                          <a:solidFill>
                            <a:schemeClr val="dk1"/>
                          </a:solidFill>
                          <a:latin typeface="Arial"/>
                          <a:ea typeface="Arial"/>
                          <a:cs typeface="Arial"/>
                          <a:sym typeface="Arial"/>
                        </a:rPr>
                        <a:t> </a:t>
                      </a:r>
                      <a:r>
                        <a:rPr lang="ja-JP" sz="1200" b="1" u="none" strike="noStrike" cap="none">
                          <a:solidFill>
                            <a:schemeClr val="dk1"/>
                          </a:solidFill>
                          <a:latin typeface="Arial"/>
                          <a:ea typeface="Arial"/>
                          <a:cs typeface="Arial"/>
                          <a:sym typeface="Arial"/>
                        </a:rPr>
                        <a:t>]が備わっている。</a:t>
                      </a:r>
                      <a:endParaRPr sz="1200" u="none" strike="noStrike" cap="none" dirty="0"/>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❼ 差別化の決定的な特徴</a:t>
                      </a:r>
                      <a:endParaRPr sz="1200" u="none" strike="noStrike" cap="none">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6"/>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ja-JP" sz="1200" b="1" u="none" strike="noStrike" cap="none">
                          <a:solidFill>
                            <a:schemeClr val="dk1"/>
                          </a:solidFill>
                          <a:latin typeface="Arial"/>
                          <a:ea typeface="Arial"/>
                          <a:cs typeface="Arial"/>
                          <a:sym typeface="Arial"/>
                        </a:rPr>
                        <a:t>そして[ ❽</a:t>
                      </a:r>
                      <a:r>
                        <a:rPr lang="en-US" altLang="ja-JP" sz="1200" b="1" u="none" strike="noStrike" cap="none" dirty="0">
                          <a:solidFill>
                            <a:schemeClr val="dk1"/>
                          </a:solidFill>
                          <a:latin typeface="Arial"/>
                          <a:ea typeface="Arial"/>
                          <a:cs typeface="Arial"/>
                          <a:sym typeface="Arial"/>
                        </a:rPr>
                        <a:t> </a:t>
                      </a:r>
                      <a:r>
                        <a:rPr lang="en-US" altLang="ja-JP" sz="1200" b="1" u="none" strike="noStrike" cap="none" dirty="0" err="1">
                          <a:solidFill>
                            <a:schemeClr val="dk1"/>
                          </a:solidFill>
                          <a:latin typeface="Arial"/>
                          <a:ea typeface="Arial"/>
                          <a:cs typeface="Arial"/>
                          <a:sym typeface="Arial"/>
                        </a:rPr>
                        <a:t>BtoB</a:t>
                      </a:r>
                      <a:r>
                        <a:rPr lang="ja-JP" altLang="en-US" sz="1200" b="1" u="none" strike="noStrike" cap="none">
                          <a:solidFill>
                            <a:schemeClr val="dk1"/>
                          </a:solidFill>
                          <a:latin typeface="Arial"/>
                          <a:ea typeface="Arial"/>
                          <a:cs typeface="Arial"/>
                          <a:sym typeface="Arial"/>
                        </a:rPr>
                        <a:t>マーケの専門家集団である株式会社才流</a:t>
                      </a:r>
                      <a:r>
                        <a:rPr lang="ja-JP" sz="1200" b="1" u="none" strike="noStrike" cap="none">
                          <a:solidFill>
                            <a:schemeClr val="dk1"/>
                          </a:solidFill>
                          <a:latin typeface="Arial"/>
                          <a:ea typeface="Arial"/>
                          <a:cs typeface="Arial"/>
                          <a:sym typeface="Arial"/>
                        </a:rPr>
                        <a:t> ]だからこそ、</a:t>
                      </a:r>
                      <a:endParaRPr sz="1200" u="none" strike="noStrike" cap="none" dirty="0"/>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❽</a:t>
                      </a:r>
                      <a:r>
                        <a:rPr lang="ja-JP" altLang="en-US" sz="1200" b="1" u="none" strike="noStrike" cap="none">
                          <a:solidFill>
                            <a:schemeClr val="dk1"/>
                          </a:solidFill>
                          <a:latin typeface="Arial"/>
                          <a:ea typeface="Arial"/>
                          <a:cs typeface="Arial"/>
                          <a:sym typeface="Arial"/>
                        </a:rPr>
                        <a:t>実績や強み＋社名</a:t>
                      </a:r>
                      <a:endParaRPr sz="1200" u="none" strike="noStrike" cap="none" dirty="0">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7"/>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ja-JP" sz="1200" b="1" u="none" strike="noStrike" cap="none">
                          <a:solidFill>
                            <a:schemeClr val="dk1"/>
                          </a:solidFill>
                          <a:latin typeface="Arial"/>
                          <a:ea typeface="Arial"/>
                          <a:cs typeface="Arial"/>
                          <a:sym typeface="Arial"/>
                        </a:rPr>
                        <a:t>[ ❾</a:t>
                      </a:r>
                      <a:r>
                        <a:rPr lang="en-US" altLang="ja-JP" sz="1200" b="1" u="none" strike="noStrike" cap="none" dirty="0">
                          <a:solidFill>
                            <a:schemeClr val="dk1"/>
                          </a:solidFill>
                          <a:latin typeface="Arial"/>
                          <a:ea typeface="Arial"/>
                          <a:cs typeface="Arial"/>
                          <a:sym typeface="Arial"/>
                        </a:rPr>
                        <a:t> </a:t>
                      </a:r>
                      <a:r>
                        <a:rPr lang="en-US" altLang="ja-JP" sz="1200" b="1" u="none" strike="noStrike" cap="none" dirty="0" err="1">
                          <a:solidFill>
                            <a:schemeClr val="dk1"/>
                          </a:solidFill>
                          <a:latin typeface="Arial"/>
                          <a:ea typeface="Arial"/>
                          <a:cs typeface="Arial"/>
                          <a:sym typeface="Arial"/>
                        </a:rPr>
                        <a:t>BtoB</a:t>
                      </a:r>
                      <a:r>
                        <a:rPr lang="ja-JP" altLang="en-US" sz="1200" b="1" u="none" strike="noStrike" cap="none">
                          <a:solidFill>
                            <a:schemeClr val="dk1"/>
                          </a:solidFill>
                          <a:latin typeface="Arial"/>
                          <a:ea typeface="Arial"/>
                          <a:cs typeface="Arial"/>
                          <a:sym typeface="Arial"/>
                        </a:rPr>
                        <a:t>業界の</a:t>
                      </a:r>
                      <a:r>
                        <a:rPr lang="ja-JP" altLang="en-US" sz="1200" b="1" i="0" u="none" strike="noStrike" cap="none">
                          <a:solidFill>
                            <a:schemeClr val="dk1"/>
                          </a:solidFill>
                          <a:effectLst/>
                          <a:latin typeface="Arial"/>
                          <a:ea typeface="Arial"/>
                          <a:cs typeface="Arial"/>
                          <a:sym typeface="Arial"/>
                        </a:rPr>
                        <a:t>新規事業・新市場参入の専門家の伴走支援</a:t>
                      </a:r>
                      <a:r>
                        <a:rPr lang="en-US" altLang="ja-JP" sz="1200" b="1" i="0" u="none" strike="noStrike" cap="none" dirty="0">
                          <a:solidFill>
                            <a:schemeClr val="dk1"/>
                          </a:solidFill>
                          <a:effectLst/>
                          <a:latin typeface="Arial"/>
                          <a:ea typeface="Arial"/>
                          <a:cs typeface="Arial"/>
                          <a:sym typeface="Arial"/>
                        </a:rPr>
                        <a:t> </a:t>
                      </a:r>
                      <a:r>
                        <a:rPr lang="ja-JP" sz="1200" b="1" u="none" strike="noStrike" cap="none">
                          <a:solidFill>
                            <a:schemeClr val="dk1"/>
                          </a:solidFill>
                          <a:latin typeface="Arial"/>
                          <a:ea typeface="Arial"/>
                          <a:cs typeface="Arial"/>
                          <a:sym typeface="Arial"/>
                        </a:rPr>
                        <a:t>]がある。</a:t>
                      </a:r>
                      <a:endParaRPr sz="1200" u="none" strike="noStrike" cap="none" dirty="0"/>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u="none" strike="noStrike" cap="none">
                          <a:solidFill>
                            <a:schemeClr val="dk1"/>
                          </a:solidFill>
                          <a:latin typeface="Arial"/>
                          <a:ea typeface="Arial"/>
                          <a:cs typeface="Arial"/>
                          <a:sym typeface="Arial"/>
                        </a:rPr>
                        <a:t>❾ 自社が取り組む理由、圧倒的な優位性</a:t>
                      </a:r>
                      <a:endParaRPr sz="1200" u="none" strike="noStrike" cap="none" dirty="0">
                        <a:solidFill>
                          <a:schemeClr val="dk1"/>
                        </a:solidFill>
                      </a:endParaRPr>
                    </a:p>
                  </a:txBody>
                  <a:tcPr marL="144000" marR="144000" marT="108000" marB="108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
                      <a:round/>
                      <a:headEnd type="none" w="sm" len="sm"/>
                      <a:tailEnd type="none" w="sm" len="sm"/>
                    </a:lnT>
                    <a:lnB w="12700" cap="flat" cmpd="sng">
                      <a:solidFill>
                        <a:schemeClr val="dk1"/>
                      </a:solidFill>
                      <a:prstDash val="dash"/>
                      <a:round/>
                      <a:headEnd type="none" w="sm" len="sm"/>
                      <a:tailEnd type="none" w="sm" len="sm"/>
                    </a:lnB>
                    <a:solidFill>
                      <a:srgbClr val="F2F2F2"/>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04748893"/>
      </p:ext>
    </p:extLst>
  </p:cSld>
  <p:clrMapOvr>
    <a:masterClrMapping/>
  </p:clrMapOvr>
</p:sld>
</file>

<file path=ppt/theme/theme1.xml><?xml version="1.0" encoding="utf-8"?>
<a:theme xmlns:a="http://schemas.openxmlformats.org/drawingml/2006/main" name="SAIRU-テーマ202102">
  <a:themeElements>
    <a:clrScheme name="SAIRU Thema 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0ACBA"/>
      </a:hlink>
      <a:folHlink>
        <a:srgbClr val="00ACB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474</Words>
  <Application>Microsoft Macintosh PowerPoint</Application>
  <PresentationFormat>A4 210 x 297 mm</PresentationFormat>
  <Paragraphs>43</Paragraphs>
  <Slides>3</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MS PGothic</vt:lpstr>
      <vt:lpstr>Arial</vt:lpstr>
      <vt:lpstr>Noto Sans</vt:lpstr>
      <vt:lpstr>SAIRU-テーマ202102</vt:lpstr>
      <vt:lpstr>エレベーターピッチ</vt:lpstr>
      <vt:lpstr>テンプレート記入例</vt:lpstr>
      <vt:lpstr>「才流の新規事業マーケティング支援」のエレベーターピッチ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エレベーターピッチ</dc:title>
  <dc:creator>SAIRU</dc:creator>
  <cp:lastModifiedBy>矢野 絢子</cp:lastModifiedBy>
  <cp:revision>13</cp:revision>
  <dcterms:created xsi:type="dcterms:W3CDTF">2012-07-27T23:28:17Z</dcterms:created>
  <dcterms:modified xsi:type="dcterms:W3CDTF">2023-02-23T23:43:21Z</dcterms:modified>
</cp:coreProperties>
</file>