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A440D5-168D-4ACE-BCFC-AE86FB0C67D1}">
  <a:tblStyle styleId="{95A440D5-168D-4ACE-BCFC-AE86FB0C67D1}" styleName="Table_0">
    <a:wholeTbl>
      <a:tcTxStyle b="off" i="off">
        <a:font>
          <a:latin typeface="Arial"/>
          <a:ea typeface="Arial"/>
          <a:cs typeface="Arial"/>
        </a:font>
        <a:srgbClr val="1B224C"/>
      </a:tcTxStyle>
      <a:tcStyle>
        <a:tcBdr>
          <a:left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129" d="100"/>
          <a:sy n="129" d="100"/>
        </p:scale>
        <p:origin x="1160" y="1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12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be8e1df1d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be8e1df1d2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7777" y="79301"/>
            <a:ext cx="550193" cy="569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45782" y="80914"/>
            <a:ext cx="500699" cy="567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42580" y="79304"/>
            <a:ext cx="517637" cy="569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 descr="挿絵 が含まれている画像&#10;&#10;自動的に生成された説明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15571" y="89227"/>
            <a:ext cx="517636" cy="55577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1856879704"/>
              </p:ext>
            </p:extLst>
          </p:nvPr>
        </p:nvGraphicFramePr>
        <p:xfrm>
          <a:off x="222525" y="576410"/>
          <a:ext cx="8702375" cy="5038495"/>
        </p:xfrm>
        <a:graphic>
          <a:graphicData uri="http://schemas.openxmlformats.org/drawingml/2006/table">
            <a:tbl>
              <a:tblPr firstRow="1" bandRow="1">
                <a:noFill/>
                <a:tableStyleId>{95A440D5-168D-4ACE-BCFC-AE86FB0C67D1}</a:tableStyleId>
              </a:tblPr>
              <a:tblGrid>
                <a:gridCol w="16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6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FFFFFF"/>
                          </a:solidFill>
                        </a:rPr>
                        <a:t>項目</a:t>
                      </a:r>
                      <a:endParaRPr sz="1800" b="1" u="none" strike="noStrike" cap="none"/>
                    </a:p>
                  </a:txBody>
                  <a:tcPr marL="72000" marR="72000" marT="80000" marB="80000" anchor="ctr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FFFFFF"/>
                          </a:solidFill>
                        </a:rPr>
                        <a:t>ペルソナA</a:t>
                      </a:r>
                      <a:endParaRPr sz="1800" b="1" u="none" strike="noStrike" cap="none"/>
                    </a:p>
                  </a:txBody>
                  <a:tcPr marL="72000" marR="72000" marT="80000" marB="800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chemeClr val="lt1"/>
                          </a:solidFill>
                        </a:rPr>
                        <a:t>ペルソナB</a:t>
                      </a:r>
                      <a:endParaRPr sz="1800" b="1" u="none" strike="noStrike" cap="none"/>
                    </a:p>
                  </a:txBody>
                  <a:tcPr marL="72000" marR="72000" marT="80000" marB="800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chemeClr val="lt1"/>
                          </a:solidFill>
                        </a:rPr>
                        <a:t>ペルソナC</a:t>
                      </a:r>
                      <a:endParaRPr sz="1800" b="1" u="none" strike="noStrike" cap="none"/>
                    </a:p>
                  </a:txBody>
                  <a:tcPr marL="72000" marR="72000" marT="80000" marB="800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chemeClr val="lt1"/>
                          </a:solidFill>
                        </a:rPr>
                        <a:t>ペルソナD</a:t>
                      </a:r>
                      <a:endParaRPr sz="1800" b="1" u="none" strike="noStrike" cap="none"/>
                    </a:p>
                  </a:txBody>
                  <a:tcPr marL="72000" marR="72000" marT="80000" marB="800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ニーズ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課題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優先度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営業難易度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企業例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 b="1"/>
                        <a:t>LTV</a:t>
                      </a:r>
                      <a:endParaRPr sz="1300" b="1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業種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/>
                        <a:t>企業</a:t>
                      </a: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規模</a:t>
                      </a:r>
                      <a:endParaRPr sz="1600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役職</a:t>
                      </a:r>
                      <a:endParaRPr sz="1600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 b="1"/>
                        <a:t>情報収集チャネル</a:t>
                      </a:r>
                      <a:endParaRPr sz="1300" b="1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タッチポイント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 b="1">
                          <a:solidFill>
                            <a:srgbClr val="1B224C"/>
                          </a:solidFill>
                        </a:rPr>
                        <a:t>やること</a:t>
                      </a:r>
                      <a:endParaRPr sz="1300" b="1" u="none" strike="noStrike" cap="none">
                        <a:solidFill>
                          <a:srgbClr val="1B224C"/>
                        </a:solidFill>
                      </a:endParaRPr>
                    </a:p>
                  </a:txBody>
                  <a:tcPr marL="72000" marR="72000" marT="80000" marB="80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80000" marB="80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画面に合わせる (16:10)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前田 絵理</cp:lastModifiedBy>
  <cp:revision>2</cp:revision>
  <dcterms:modified xsi:type="dcterms:W3CDTF">2022-12-23T01:55:45Z</dcterms:modified>
</cp:coreProperties>
</file>