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60" r:id="rId1"/>
  </p:sldMasterIdLst>
  <p:notesMasterIdLst>
    <p:notesMasterId r:id="rId32"/>
  </p:notesMasterIdLst>
  <p:sldIdLst>
    <p:sldId id="256" r:id="rId2"/>
    <p:sldId id="277" r:id="rId3"/>
    <p:sldId id="258" r:id="rId4"/>
    <p:sldId id="275" r:id="rId5"/>
    <p:sldId id="260" r:id="rId6"/>
    <p:sldId id="262" r:id="rId7"/>
    <p:sldId id="278" r:id="rId8"/>
    <p:sldId id="276" r:id="rId9"/>
    <p:sldId id="265" r:id="rId10"/>
    <p:sldId id="268" r:id="rId11"/>
    <p:sldId id="266" r:id="rId12"/>
    <p:sldId id="267" r:id="rId13"/>
    <p:sldId id="269" r:id="rId14"/>
    <p:sldId id="270" r:id="rId15"/>
    <p:sldId id="271" r:id="rId16"/>
    <p:sldId id="272" r:id="rId17"/>
    <p:sldId id="273" r:id="rId18"/>
    <p:sldId id="274" r:id="rId19"/>
    <p:sldId id="334" r:id="rId20"/>
    <p:sldId id="303" r:id="rId21"/>
    <p:sldId id="326" r:id="rId22"/>
    <p:sldId id="328" r:id="rId23"/>
    <p:sldId id="335" r:id="rId24"/>
    <p:sldId id="329" r:id="rId25"/>
    <p:sldId id="325" r:id="rId26"/>
    <p:sldId id="330" r:id="rId27"/>
    <p:sldId id="331" r:id="rId28"/>
    <p:sldId id="332" r:id="rId29"/>
    <p:sldId id="336" r:id="rId30"/>
    <p:sldId id="33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8" autoAdjust="0"/>
    <p:restoredTop sz="94717"/>
  </p:normalViewPr>
  <p:slideViewPr>
    <p:cSldViewPr snapToGrid="0" snapToObjects="1">
      <p:cViewPr varScale="1">
        <p:scale>
          <a:sx n="107" d="100"/>
          <a:sy n="107" d="100"/>
        </p:scale>
        <p:origin x="1928" y="1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ln w="19050">
          <a:solidFill>
            <a:schemeClr val="bg1"/>
          </a:solidFill>
        </a:ln>
      </dgm:spPr>
      <dgm:t>
        <a:bodyPr lIns="72000" tIns="72000" rIns="72000" bIns="72000"/>
        <a:lstStyle/>
        <a:p>
          <a:r>
            <a:rPr kumimoji="1" lang="ja-JP" altLang="en-US" sz="1400"/>
            <a:t>修正依頼</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a:ln w="19050">
          <a:solidFill>
            <a:schemeClr val="bg1"/>
          </a:solidFill>
        </a:ln>
      </dgm:spPr>
      <dgm:t>
        <a:bodyPr lIns="72000" tIns="72000" rIns="72000" bIns="72000"/>
        <a:lstStyle/>
        <a:p>
          <a:r>
            <a:rPr kumimoji="1" lang="ja-JP" altLang="en-US" sz="1400"/>
            <a:t>修正</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9C20788A-B1C7-A243-9CA7-2B2049B86779}">
      <dgm:prSet phldrT="[テキスト]" custT="1"/>
      <dgm:spPr>
        <a:ln w="19050">
          <a:solidFill>
            <a:schemeClr val="bg1"/>
          </a:solidFill>
        </a:ln>
      </dgm:spPr>
      <dgm:t>
        <a:bodyPr lIns="72000" tIns="72000" rIns="72000" bIns="72000"/>
        <a:lstStyle/>
        <a:p>
          <a:r>
            <a:rPr kumimoji="1" lang="ja-JP" altLang="en-US" sz="1400"/>
            <a:t>社内確認</a:t>
          </a:r>
        </a:p>
      </dgm:t>
    </dgm:pt>
    <dgm:pt modelId="{FFC0D088-2C47-FF4C-AF2F-D96AE1CAA63E}" type="parTrans" cxnId="{46B91A7F-9340-9045-A355-AECA8995DB03}">
      <dgm:prSet/>
      <dgm:spPr/>
      <dgm:t>
        <a:bodyPr/>
        <a:lstStyle/>
        <a:p>
          <a:endParaRPr kumimoji="1" lang="ja-JP" altLang="en-US"/>
        </a:p>
      </dgm:t>
    </dgm:pt>
    <dgm:pt modelId="{4A93DBDD-E701-7D48-8086-A1557E3F353E}" type="sibTrans" cxnId="{46B91A7F-9340-9045-A355-AECA8995DB03}">
      <dgm:prSet/>
      <dgm:spPr/>
      <dgm:t>
        <a:bodyPr/>
        <a:lstStyle/>
        <a:p>
          <a:endParaRPr kumimoji="1" lang="ja-JP" altLang="en-US"/>
        </a:p>
      </dgm:t>
    </dgm:pt>
    <dgm:pt modelId="{D33E1E04-72A5-6E4C-9B1E-61664493804B}">
      <dgm:prSet phldrT="[テキスト]" custT="1"/>
      <dgm:spPr>
        <a:ln w="19050">
          <a:solidFill>
            <a:schemeClr val="bg1"/>
          </a:solidFill>
        </a:ln>
      </dgm:spPr>
      <dgm:t>
        <a:bodyPr lIns="72000" tIns="72000" rIns="72000" bIns="72000"/>
        <a:lstStyle/>
        <a:p>
          <a:r>
            <a:rPr kumimoji="1" lang="ja-JP" altLang="en-US" sz="1400"/>
            <a:t>反映依頼</a:t>
          </a:r>
        </a:p>
      </dgm:t>
    </dgm:pt>
    <dgm:pt modelId="{8C0B260D-C5B2-134E-BBE0-4BA633ECA1E2}" type="parTrans" cxnId="{404D2B6D-13FF-D54F-A4B6-C2C06B8DB691}">
      <dgm:prSet/>
      <dgm:spPr/>
      <dgm:t>
        <a:bodyPr/>
        <a:lstStyle/>
        <a:p>
          <a:endParaRPr kumimoji="1" lang="ja-JP" altLang="en-US"/>
        </a:p>
      </dgm:t>
    </dgm:pt>
    <dgm:pt modelId="{91E07DC7-919F-D74C-83DC-F1F8EFE499F1}" type="sibTrans" cxnId="{404D2B6D-13FF-D54F-A4B6-C2C06B8DB691}">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4">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4">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4">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4">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CBA6C1E8-5510-5845-B73F-5561760C51F3}" type="presOf" srcId="{D33E1E04-72A5-6E4C-9B1E-61664493804B}" destId="{37E009D5-C76D-704B-97B9-BB0BF6B0ACF2}"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solidFill>
          <a:schemeClr val="accent6"/>
        </a:solidFill>
        <a:ln w="19050">
          <a:solidFill>
            <a:schemeClr val="bg1"/>
          </a:solidFill>
        </a:ln>
      </dgm:spPr>
      <dgm:t>
        <a:bodyPr lIns="72000" tIns="72000" rIns="72000" bIns="72000"/>
        <a:lstStyle/>
        <a:p>
          <a:r>
            <a:rPr kumimoji="1" lang="ja-JP" altLang="en-US" sz="1400"/>
            <a:t>修正</a:t>
          </a:r>
        </a:p>
      </dgm:t>
    </dgm:pt>
    <dgm:pt modelId="{5D7FF3C5-E5A8-AC42-8DE1-264EBB76F943}" type="parTrans" cxnId="{EAFB49A9-9D98-264C-9052-312598ABC636}">
      <dgm:prSet/>
      <dgm:spPr/>
      <dgm:t>
        <a:bodyPr/>
        <a:lstStyle/>
        <a:p>
          <a:endParaRPr kumimoji="1" lang="ja-JP" altLang="en-US"/>
        </a:p>
      </dgm:t>
    </dgm:pt>
    <dgm:pt modelId="{FC518BED-8B20-3D46-8D0E-41DB1E75542E}" type="sibTrans" cxnId="{EAFB49A9-9D98-264C-9052-312598ABC636}">
      <dgm:prSet/>
      <dgm:spPr/>
      <dgm:t>
        <a:bodyPr/>
        <a:lstStyle/>
        <a:p>
          <a:endParaRPr kumimoji="1" lang="ja-JP" altLang="en-US"/>
        </a:p>
      </dgm:t>
    </dgm:pt>
    <dgm:pt modelId="{E0DDC43E-A865-BC42-BA8F-1370846F0AA0}">
      <dgm:prSet phldrT="[テキスト]" custT="1"/>
      <dgm:spPr>
        <a:solidFill>
          <a:schemeClr val="accent6"/>
        </a:solidFill>
        <a:ln w="19050">
          <a:solidFill>
            <a:schemeClr val="bg1"/>
          </a:solidFill>
        </a:ln>
      </dgm:spPr>
      <dgm:t>
        <a:bodyPr lIns="72000" tIns="72000" rIns="72000" bIns="72000"/>
        <a:lstStyle/>
        <a:p>
          <a:r>
            <a:rPr kumimoji="1" lang="ja-JP" altLang="en-US" sz="1400"/>
            <a:t>確認・反映</a:t>
          </a:r>
        </a:p>
      </dgm:t>
    </dgm:pt>
    <dgm:pt modelId="{C92D5ECD-70C0-9845-9E6F-6AE5FC288C37}" type="parTrans" cxnId="{68C07F8C-03FF-A941-B5DA-2FD6226B05FE}">
      <dgm:prSet/>
      <dgm:spPr/>
      <dgm:t>
        <a:bodyPr/>
        <a:lstStyle/>
        <a:p>
          <a:endParaRPr kumimoji="1" lang="ja-JP" altLang="en-US"/>
        </a:p>
      </dgm:t>
    </dgm:pt>
    <dgm:pt modelId="{C3777D5B-8B79-C844-8ECD-9AE38CE2FAE8}" type="sibTrans" cxnId="{68C07F8C-03FF-A941-B5DA-2FD6226B05FE}">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2">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2">
        <dgm:presLayoutVars>
          <dgm:bulletEnabled val="1"/>
        </dgm:presLayoutVars>
      </dgm:prSet>
      <dgm:spPr/>
    </dgm:pt>
  </dgm:ptLst>
  <dgm:cxnLst>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5F5047CB-F764-F449-B42D-F2AADE393335}" type="presOf" srcId="{E0DDC43E-A865-BC42-BA8F-1370846F0AA0}" destId="{F141B7CF-0259-FF48-B13F-ECBFBD358D26}"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t>
        <a:bodyPr/>
        <a:lstStyle/>
        <a:p>
          <a:endParaRPr kumimoji="1" lang="ja-JP" altLang="en-US"/>
        </a:p>
      </dgm:t>
    </dgm:pt>
    <dgm:pt modelId="{EACEF2EF-EDDD-AC4E-8D5B-7A0F7E50659C}">
      <dgm:prSet custT="1"/>
      <dgm:spPr>
        <a:noFill/>
        <a:ln w="12700">
          <a:solidFill>
            <a:srgbClr val="05ACBB"/>
          </a:solidFill>
          <a:prstDash val="sysDash"/>
        </a:ln>
      </dgm:spPr>
      <dgm:t>
        <a:bodyPr/>
        <a:lstStyle/>
        <a:p>
          <a:r>
            <a:rPr kumimoji="1" lang="ja-JP" altLang="en-US" sz="1200" b="1" strike="sngStrike">
              <a:solidFill>
                <a:schemeClr val="bg1">
                  <a:lumMod val="65000"/>
                </a:schemeClr>
              </a:solidFill>
            </a:rPr>
            <a:t>印刷</a:t>
          </a:r>
        </a:p>
      </dgm:t>
    </dgm:pt>
    <dgm:pt modelId="{06AEB76F-D66E-8D49-B6BE-BBFC8C813D8B}" type="parTrans" cxnId="{A06DD9C9-B4F2-7C4A-9215-70563DE19DF1}">
      <dgm:prSet/>
      <dgm:spPr/>
      <dgm:t>
        <a:bodyPr/>
        <a:lstStyle/>
        <a:p>
          <a:endParaRPr kumimoji="1" lang="ja-JP" altLang="en-US"/>
        </a:p>
      </dgm:t>
    </dgm:pt>
    <dgm:pt modelId="{D68668FD-6FC2-F740-ABE2-76E60341F7B2}" type="sibTrans" cxnId="{A06DD9C9-B4F2-7C4A-9215-70563DE19DF1}">
      <dgm:prSet/>
      <dgm:spPr/>
      <dgm:t>
        <a:bodyPr/>
        <a:lstStyle/>
        <a:p>
          <a:endParaRPr kumimoji="1" lang="ja-JP" altLang="en-US"/>
        </a:p>
      </dgm:t>
    </dgm:pt>
    <dgm:pt modelId="{9A882045-218E-CD48-B310-C03E5A522445}">
      <dgm:prSet custT="1"/>
      <dgm:spPr>
        <a:solidFill>
          <a:srgbClr val="05ACBB"/>
        </a:solidFill>
        <a:ln w="12700">
          <a:solidFill>
            <a:srgbClr val="05ACBB"/>
          </a:solidFill>
        </a:ln>
      </dgm:spPr>
      <dgm:t>
        <a:bodyPr/>
        <a:lstStyle/>
        <a:p>
          <a:r>
            <a:rPr kumimoji="1" lang="en-US" altLang="ja-JP" sz="1200" b="1" dirty="0"/>
            <a:t>Web</a:t>
          </a:r>
          <a:r>
            <a:rPr kumimoji="1" lang="ja-JP" altLang="en-US" sz="1200" b="1"/>
            <a:t>で</a:t>
          </a:r>
          <a:br>
            <a:rPr kumimoji="1" lang="en-US" altLang="ja-JP" sz="1200" b="1" dirty="0"/>
          </a:br>
          <a:r>
            <a:rPr kumimoji="1" lang="ja-JP" altLang="en-US" sz="1200" b="1"/>
            <a:t>記名・押印</a:t>
          </a:r>
        </a:p>
      </dgm:t>
    </dgm:pt>
    <dgm:pt modelId="{B07DEDB0-4347-5F40-A488-AEC1CC47DC43}" type="parTrans" cxnId="{86CBE75A-0058-4B45-95E9-EE8368B891B8}">
      <dgm:prSet/>
      <dgm:spPr/>
      <dgm:t>
        <a:bodyPr/>
        <a:lstStyle/>
        <a:p>
          <a:endParaRPr kumimoji="1" lang="ja-JP" altLang="en-US"/>
        </a:p>
      </dgm:t>
    </dgm:pt>
    <dgm:pt modelId="{577E615A-B368-374F-B792-FF70CF73CFBA}" type="sibTrans" cxnId="{86CBE75A-0058-4B45-95E9-EE8368B891B8}">
      <dgm:prSet/>
      <dgm:spPr/>
      <dgm:t>
        <a:bodyPr/>
        <a:lstStyle/>
        <a:p>
          <a:endParaRPr kumimoji="1" lang="ja-JP" altLang="en-US"/>
        </a:p>
      </dgm:t>
    </dgm:pt>
    <dgm:pt modelId="{FEA850BA-97EE-BE4E-8495-71C1F11F09F1}">
      <dgm:prSet custT="1"/>
      <dgm:spPr>
        <a:noFill/>
        <a:ln w="12700">
          <a:solidFill>
            <a:srgbClr val="05ACBB"/>
          </a:solidFill>
          <a:prstDash val="sysDash"/>
        </a:ln>
      </dgm:spPr>
      <dgm:t>
        <a:bodyPr/>
        <a:lstStyle/>
        <a:p>
          <a:r>
            <a:rPr kumimoji="1" lang="ja-JP" altLang="en-US" sz="1200" b="1" strike="sngStrike">
              <a:solidFill>
                <a:schemeClr val="bg1">
                  <a:lumMod val="65000"/>
                </a:schemeClr>
              </a:solidFill>
            </a:rPr>
            <a:t>送付状作成</a:t>
          </a:r>
        </a:p>
      </dgm:t>
    </dgm:pt>
    <dgm:pt modelId="{80A7948C-3D68-734F-825B-B7592BA4F7E1}" type="parTrans" cxnId="{3B29552B-7592-7D48-81E7-28B754858B6F}">
      <dgm:prSet/>
      <dgm:spPr/>
      <dgm:t>
        <a:bodyPr/>
        <a:lstStyle/>
        <a:p>
          <a:endParaRPr kumimoji="1" lang="ja-JP" altLang="en-US"/>
        </a:p>
      </dgm:t>
    </dgm:pt>
    <dgm:pt modelId="{1EEEBFB4-2032-4442-A16D-2297E3FA141C}" type="sibTrans" cxnId="{3B29552B-7592-7D48-81E7-28B754858B6F}">
      <dgm:prSet/>
      <dgm:spPr/>
      <dgm:t>
        <a:bodyPr/>
        <a:lstStyle/>
        <a:p>
          <a:endParaRPr kumimoji="1" lang="ja-JP" altLang="en-US"/>
        </a:p>
      </dgm:t>
    </dgm:pt>
    <dgm:pt modelId="{34E62004-C55D-FD42-862B-A17630A14032}">
      <dgm:prSet custT="1"/>
      <dgm:spPr>
        <a:noFill/>
        <a:ln w="12700">
          <a:solidFill>
            <a:srgbClr val="05ACBB"/>
          </a:solidFill>
          <a:prstDash val="sysDash"/>
        </a:ln>
      </dgm:spPr>
      <dgm:t>
        <a:bodyPr/>
        <a:lstStyle/>
        <a:p>
          <a:r>
            <a:rPr kumimoji="1" lang="ja-JP" altLang="en-US" sz="1200" b="1" strike="sngStrike">
              <a:solidFill>
                <a:schemeClr val="bg1">
                  <a:lumMod val="65000"/>
                </a:schemeClr>
              </a:solidFill>
            </a:rPr>
            <a:t>封入</a:t>
          </a:r>
        </a:p>
      </dgm:t>
    </dgm:pt>
    <dgm:pt modelId="{EE851ABE-20DC-3C4C-947E-43B26882A329}" type="parTrans" cxnId="{402DE6DC-3792-124D-BDD0-FD80EC6B6014}">
      <dgm:prSet/>
      <dgm:spPr/>
      <dgm:t>
        <a:bodyPr/>
        <a:lstStyle/>
        <a:p>
          <a:endParaRPr kumimoji="1" lang="ja-JP" altLang="en-US"/>
        </a:p>
      </dgm:t>
    </dgm:pt>
    <dgm:pt modelId="{70FA3A06-8FE9-414C-8413-DA9372AF835B}" type="sibTrans" cxnId="{402DE6DC-3792-124D-BDD0-FD80EC6B6014}">
      <dgm:prSet/>
      <dgm:spPr/>
      <dgm:t>
        <a:bodyPr/>
        <a:lstStyle/>
        <a:p>
          <a:endParaRPr kumimoji="1" lang="ja-JP" altLang="en-US"/>
        </a:p>
      </dgm:t>
    </dgm:pt>
    <dgm:pt modelId="{AA5FD5E8-9916-8A46-8F95-27C44F71CFC2}">
      <dgm:prSet custT="1"/>
      <dgm:spPr>
        <a:solidFill>
          <a:srgbClr val="05ACBB"/>
        </a:solidFill>
        <a:ln w="12700">
          <a:solidFill>
            <a:srgbClr val="05ACBB"/>
          </a:solidFill>
        </a:ln>
      </dgm:spPr>
      <dgm:t>
        <a:bodyPr/>
        <a:lstStyle/>
        <a:p>
          <a:r>
            <a:rPr kumimoji="1" lang="en-US" altLang="ja-JP" sz="1200" b="1" dirty="0"/>
            <a:t>Web</a:t>
          </a:r>
          <a:r>
            <a:rPr kumimoji="1" lang="ja-JP" altLang="en-US" sz="1200" b="1"/>
            <a:t>で</a:t>
          </a:r>
          <a:br>
            <a:rPr kumimoji="1" lang="en-US" altLang="ja-JP" sz="1200" b="1" dirty="0"/>
          </a:br>
          <a:r>
            <a:rPr kumimoji="1" lang="ja-JP" altLang="en-US" sz="1200" b="1"/>
            <a:t>開封確認</a:t>
          </a:r>
        </a:p>
      </dgm:t>
    </dgm:pt>
    <dgm:pt modelId="{305BCBD1-F792-0447-AAFE-43D25B5444C0}" type="parTrans" cxnId="{2F1BB9CD-DE64-CA4F-A46C-79A467AA4DFD}">
      <dgm:prSet/>
      <dgm:spPr/>
      <dgm:t>
        <a:bodyPr/>
        <a:lstStyle/>
        <a:p>
          <a:endParaRPr kumimoji="1" lang="ja-JP" altLang="en-US"/>
        </a:p>
      </dgm:t>
    </dgm:pt>
    <dgm:pt modelId="{1129E7FC-1A44-E046-A9F1-F0A425285D6A}" type="sibTrans" cxnId="{2F1BB9CD-DE64-CA4F-A46C-79A467AA4DFD}">
      <dgm:prSet/>
      <dgm:spPr/>
      <dgm:t>
        <a:bodyPr/>
        <a:lstStyle/>
        <a:p>
          <a:endParaRPr kumimoji="1" lang="ja-JP" altLang="en-US"/>
        </a:p>
      </dgm:t>
    </dgm:pt>
    <dgm:pt modelId="{D2E76A67-6762-4241-8FA2-597568C15D69}">
      <dgm:prSet custT="1"/>
      <dgm:spPr>
        <a:solidFill>
          <a:srgbClr val="05ACBB"/>
        </a:solidFill>
        <a:ln w="12700">
          <a:solidFill>
            <a:srgbClr val="05ACBB"/>
          </a:solidFill>
        </a:ln>
      </dgm:spPr>
      <dgm:t>
        <a:bodyPr/>
        <a:lstStyle/>
        <a:p>
          <a:r>
            <a:rPr kumimoji="1" lang="en-US" altLang="ja-JP" sz="1200" b="1" dirty="0"/>
            <a:t>Web</a:t>
          </a:r>
          <a:r>
            <a:rPr kumimoji="1" lang="ja-JP" altLang="en-US" sz="1200" b="1"/>
            <a:t>で</a:t>
          </a:r>
          <a:br>
            <a:rPr kumimoji="1" lang="en-US" altLang="ja-JP" sz="1200" b="1" dirty="0"/>
          </a:br>
          <a:r>
            <a:rPr kumimoji="1" lang="ja-JP" altLang="en-US" sz="1200" b="1"/>
            <a:t>返送確認</a:t>
          </a:r>
        </a:p>
      </dgm:t>
    </dgm:pt>
    <dgm:pt modelId="{CFBDD953-6802-5D4D-BB2E-5D4CF792302A}" type="parTrans" cxnId="{6CDB9933-451C-4241-992C-2BE4279E8439}">
      <dgm:prSet/>
      <dgm:spPr/>
      <dgm:t>
        <a:bodyPr/>
        <a:lstStyle/>
        <a:p>
          <a:endParaRPr kumimoji="1" lang="ja-JP" altLang="en-US"/>
        </a:p>
      </dgm:t>
    </dgm:pt>
    <dgm:pt modelId="{478AF679-2342-EF42-8FFE-1C19C1BA2F67}" type="sibTrans" cxnId="{6CDB9933-451C-4241-992C-2BE4279E8439}">
      <dgm:prSet/>
      <dgm:spPr/>
      <dgm:t>
        <a:bodyPr/>
        <a:lstStyle/>
        <a:p>
          <a:endParaRPr kumimoji="1" lang="ja-JP" altLang="en-US"/>
        </a:p>
      </dgm:t>
    </dgm:pt>
    <dgm:pt modelId="{1D7EB901-C9D7-D341-9920-1F438BD5F63B}">
      <dgm:prSet custT="1"/>
      <dgm:spPr>
        <a:solidFill>
          <a:srgbClr val="05ACBB"/>
        </a:solidFill>
        <a:ln w="12700">
          <a:solidFill>
            <a:srgbClr val="05ACBB"/>
          </a:solidFill>
        </a:ln>
      </dgm:spPr>
      <dgm:t>
        <a:bodyPr/>
        <a:lstStyle/>
        <a:p>
          <a:r>
            <a:rPr kumimoji="1" lang="ja-JP" altLang="en-US" sz="1200" b="1"/>
            <a:t>契約締結</a:t>
          </a:r>
          <a:br>
            <a:rPr kumimoji="1" lang="en-US" altLang="ja-JP" sz="1200" b="1" dirty="0"/>
          </a:br>
          <a:r>
            <a:rPr kumimoji="1" lang="ja-JP" altLang="en-US" sz="1200" b="1"/>
            <a:t>完了</a:t>
          </a:r>
        </a:p>
      </dgm:t>
    </dgm:pt>
    <dgm:pt modelId="{72801894-EF19-504D-8BA2-F53ABB7D52CF}" type="parTrans" cxnId="{2761E881-552A-2148-BEC4-A319CEA5C2FA}">
      <dgm:prSet/>
      <dgm:spPr/>
      <dgm:t>
        <a:bodyPr/>
        <a:lstStyle/>
        <a:p>
          <a:endParaRPr kumimoji="1" lang="ja-JP" altLang="en-US"/>
        </a:p>
      </dgm:t>
    </dgm:pt>
    <dgm:pt modelId="{8F0490D6-2B81-6B41-A422-C875E1459FC7}" type="sibTrans" cxnId="{2761E881-552A-2148-BEC4-A319CEA5C2FA}">
      <dgm:prSet/>
      <dgm:spPr/>
      <dgm:t>
        <a:bodyPr/>
        <a:lstStyle/>
        <a:p>
          <a:endParaRPr kumimoji="1" lang="ja-JP" altLang="en-US"/>
        </a:p>
      </dgm:t>
    </dgm:pt>
    <dgm:pt modelId="{59B9233D-239D-6642-8315-8A7A9E587DD2}">
      <dgm:prSet custT="1"/>
      <dgm:spPr>
        <a:solidFill>
          <a:srgbClr val="05ACBB"/>
        </a:solidFill>
        <a:ln w="12700">
          <a:solidFill>
            <a:srgbClr val="05ACBB"/>
          </a:solidFill>
        </a:ln>
      </dgm:spPr>
      <dgm:t>
        <a:bodyPr/>
        <a:lstStyle/>
        <a:p>
          <a:r>
            <a:rPr kumimoji="1" lang="ja-JP" altLang="en-US" sz="1200" b="1"/>
            <a:t>メールで送信</a:t>
          </a:r>
        </a:p>
      </dgm:t>
    </dgm:pt>
    <dgm:pt modelId="{265531B9-5D5D-D445-BAC3-425623276876}" type="sibTrans" cxnId="{DE34DC92-6339-FA4A-B076-0AEE9A584143}">
      <dgm:prSet/>
      <dgm:spPr/>
      <dgm:t>
        <a:bodyPr/>
        <a:lstStyle/>
        <a:p>
          <a:endParaRPr kumimoji="1" lang="ja-JP" altLang="en-US"/>
        </a:p>
      </dgm:t>
    </dgm:pt>
    <dgm:pt modelId="{A91064BA-94A8-7041-813F-46A128465108}" type="parTrans" cxnId="{DE34DC92-6339-FA4A-B076-0AEE9A584143}">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2ADAE029-7E27-3D4F-8462-651D3005208B}" type="pres">
      <dgm:prSet presAssocID="{EACEF2EF-EDDD-AC4E-8D5B-7A0F7E50659C}" presName="parTxOnly" presStyleLbl="node1" presStyleIdx="0" presStyleCnt="8" custScaleX="77088" custScaleY="146646">
        <dgm:presLayoutVars>
          <dgm:bulletEnabled val="1"/>
        </dgm:presLayoutVars>
      </dgm:prSet>
      <dgm:spPr/>
    </dgm:pt>
    <dgm:pt modelId="{C319D0E7-ED65-6C44-845F-12663478CC19}" type="pres">
      <dgm:prSet presAssocID="{D68668FD-6FC2-F740-ABE2-76E60341F7B2}" presName="parSpace" presStyleCnt="0"/>
      <dgm:spPr/>
    </dgm:pt>
    <dgm:pt modelId="{8B52478E-75D9-5442-89C0-C3FB862ECA60}" type="pres">
      <dgm:prSet presAssocID="{9A882045-218E-CD48-B310-C03E5A522445}" presName="parTxOnly" presStyleLbl="node1" presStyleIdx="1" presStyleCnt="8" custScaleX="138356" custScaleY="146646" custLinFactNeighborX="-32980" custLinFactNeighborY="-1">
        <dgm:presLayoutVars>
          <dgm:bulletEnabled val="1"/>
        </dgm:presLayoutVars>
      </dgm:prSet>
      <dgm:spPr/>
    </dgm:pt>
    <dgm:pt modelId="{02086A85-C675-8F44-9FC2-A58BFEAE45B2}" type="pres">
      <dgm:prSet presAssocID="{577E615A-B368-374F-B792-FF70CF73CFBA}" presName="parSpace" presStyleCnt="0"/>
      <dgm:spPr/>
    </dgm:pt>
    <dgm:pt modelId="{CC70FA77-9246-F24E-B106-91645A3A4898}" type="pres">
      <dgm:prSet presAssocID="{FEA850BA-97EE-BE4E-8495-71C1F11F09F1}" presName="parTxOnly" presStyleLbl="node1" presStyleIdx="2" presStyleCnt="8" custScaleX="136415" custScaleY="146863" custLinFactNeighborX="-66777" custLinFactNeighborY="406">
        <dgm:presLayoutVars>
          <dgm:bulletEnabled val="1"/>
        </dgm:presLayoutVars>
      </dgm:prSet>
      <dgm:spPr/>
    </dgm:pt>
    <dgm:pt modelId="{13C14C87-80E0-3042-8E06-BA7E222D970C}" type="pres">
      <dgm:prSet presAssocID="{1EEEBFB4-2032-4442-A16D-2297E3FA141C}" presName="parSpace" presStyleCnt="0"/>
      <dgm:spPr/>
    </dgm:pt>
    <dgm:pt modelId="{2827368D-17CD-674A-9266-B134B36FEA9D}" type="pres">
      <dgm:prSet presAssocID="{34E62004-C55D-FD42-862B-A17630A14032}" presName="parTxOnly" presStyleLbl="node1" presStyleIdx="3" presStyleCnt="8" custScaleX="113591" custScaleY="146646" custLinFactX="-86" custLinFactNeighborX="-100000" custLinFactNeighborY="-155">
        <dgm:presLayoutVars>
          <dgm:bulletEnabled val="1"/>
        </dgm:presLayoutVars>
      </dgm:prSet>
      <dgm:spPr/>
    </dgm:pt>
    <dgm:pt modelId="{3AECE741-86EB-FE4C-85E7-F5F868E52E15}" type="pres">
      <dgm:prSet presAssocID="{70FA3A06-8FE9-414C-8413-DA9372AF835B}" presName="parSpace" presStyleCnt="0"/>
      <dgm:spPr/>
    </dgm:pt>
    <dgm:pt modelId="{15B7DBB7-D887-E149-B89B-0A5A96480D2F}" type="pres">
      <dgm:prSet presAssocID="{59B9233D-239D-6642-8315-8A7A9E587DD2}" presName="parTxOnly" presStyleLbl="node1" presStyleIdx="4" presStyleCnt="8" custScaleX="113591" custScaleY="146646" custLinFactX="-6529" custLinFactNeighborX="-100000">
        <dgm:presLayoutVars>
          <dgm:bulletEnabled val="1"/>
        </dgm:presLayoutVars>
      </dgm:prSet>
      <dgm:spPr/>
    </dgm:pt>
    <dgm:pt modelId="{4066F9EA-7A6D-CE4B-BFAB-03363FD320FC}" type="pres">
      <dgm:prSet presAssocID="{265531B9-5D5D-D445-BAC3-425623276876}" presName="parSpace" presStyleCnt="0"/>
      <dgm:spPr/>
    </dgm:pt>
    <dgm:pt modelId="{EDB0C931-3563-5443-8A5A-1040EECCF24C}" type="pres">
      <dgm:prSet presAssocID="{AA5FD5E8-9916-8A46-8F95-27C44F71CFC2}" presName="parTxOnly" presStyleLbl="node1" presStyleIdx="5" presStyleCnt="8" custScaleX="125733" custScaleY="146646" custLinFactX="-12799" custLinFactNeighborX="-100000">
        <dgm:presLayoutVars>
          <dgm:bulletEnabled val="1"/>
        </dgm:presLayoutVars>
      </dgm:prSet>
      <dgm:spPr/>
    </dgm:pt>
    <dgm:pt modelId="{5ED30FCD-6949-4D44-AB39-3CE1A0EBE28E}" type="pres">
      <dgm:prSet presAssocID="{1129E7FC-1A44-E046-A9F1-F0A425285D6A}" presName="parSpace" presStyleCnt="0"/>
      <dgm:spPr/>
    </dgm:pt>
    <dgm:pt modelId="{F454E5C1-787E-DE4F-85F6-6B889ACC49AB}" type="pres">
      <dgm:prSet presAssocID="{D2E76A67-6762-4241-8FA2-597568C15D69}" presName="parTxOnly" presStyleLbl="node1" presStyleIdx="6" presStyleCnt="8" custScaleX="127077" custScaleY="146646" custLinFactX="-18850" custLinFactNeighborX="-100000">
        <dgm:presLayoutVars>
          <dgm:bulletEnabled val="1"/>
        </dgm:presLayoutVars>
      </dgm:prSet>
      <dgm:spPr/>
    </dgm:pt>
    <dgm:pt modelId="{1ED3D681-8CB4-9A44-98EA-D425408B3EC0}" type="pres">
      <dgm:prSet presAssocID="{478AF679-2342-EF42-8FFE-1C19C1BA2F67}" presName="parSpace" presStyleCnt="0"/>
      <dgm:spPr/>
    </dgm:pt>
    <dgm:pt modelId="{49567FED-DB5E-BD4E-BEBE-4F6DC04BA751}" type="pres">
      <dgm:prSet presAssocID="{1D7EB901-C9D7-D341-9920-1F438BD5F63B}" presName="parTxOnly" presStyleLbl="node1" presStyleIdx="7" presStyleCnt="8" custScaleX="132191" custScaleY="146646" custLinFactX="-24963" custLinFactNeighborX="-100000">
        <dgm:presLayoutVars>
          <dgm:bulletEnabled val="1"/>
        </dgm:presLayoutVars>
      </dgm:prSet>
      <dgm:spPr/>
    </dgm:pt>
  </dgm:ptLst>
  <dgm:cxnLst>
    <dgm:cxn modelId="{D0469802-2605-BC40-8F8C-C86C049356F9}" type="presOf" srcId="{AA5FD5E8-9916-8A46-8F95-27C44F71CFC2}" destId="{EDB0C931-3563-5443-8A5A-1040EECCF24C}" srcOrd="0" destOrd="0" presId="urn:microsoft.com/office/officeart/2005/8/layout/hChevron3"/>
    <dgm:cxn modelId="{6874A81D-9A85-FF45-A1EA-33100F3994AF}" type="presOf" srcId="{1D7EB901-C9D7-D341-9920-1F438BD5F63B}" destId="{49567FED-DB5E-BD4E-BEBE-4F6DC04BA751}" srcOrd="0" destOrd="0" presId="urn:microsoft.com/office/officeart/2005/8/layout/hChevron3"/>
    <dgm:cxn modelId="{3B29552B-7592-7D48-81E7-28B754858B6F}" srcId="{DC213FD5-B06E-CC4B-9528-09EE01F8240E}" destId="{FEA850BA-97EE-BE4E-8495-71C1F11F09F1}" srcOrd="2" destOrd="0" parTransId="{80A7948C-3D68-734F-825B-B7592BA4F7E1}" sibTransId="{1EEEBFB4-2032-4442-A16D-2297E3FA141C}"/>
    <dgm:cxn modelId="{6CDB9933-451C-4241-992C-2BE4279E8439}" srcId="{DC213FD5-B06E-CC4B-9528-09EE01F8240E}" destId="{D2E76A67-6762-4241-8FA2-597568C15D69}" srcOrd="6" destOrd="0" parTransId="{CFBDD953-6802-5D4D-BB2E-5D4CF792302A}" sibTransId="{478AF679-2342-EF42-8FFE-1C19C1BA2F67}"/>
    <dgm:cxn modelId="{38E1B04F-D668-174C-A663-5907248C1236}" type="presOf" srcId="{DC213FD5-B06E-CC4B-9528-09EE01F8240E}" destId="{A1C5020C-8B7A-8943-876E-9DFECBCFF093}" srcOrd="0" destOrd="0" presId="urn:microsoft.com/office/officeart/2005/8/layout/hChevron3"/>
    <dgm:cxn modelId="{86CBE75A-0058-4B45-95E9-EE8368B891B8}" srcId="{DC213FD5-B06E-CC4B-9528-09EE01F8240E}" destId="{9A882045-218E-CD48-B310-C03E5A522445}" srcOrd="1" destOrd="0" parTransId="{B07DEDB0-4347-5F40-A488-AEC1CC47DC43}" sibTransId="{577E615A-B368-374F-B792-FF70CF73CFBA}"/>
    <dgm:cxn modelId="{DF421860-0590-974A-A010-4231A295CB0B}" type="presOf" srcId="{FEA850BA-97EE-BE4E-8495-71C1F11F09F1}" destId="{CC70FA77-9246-F24E-B106-91645A3A4898}" srcOrd="0" destOrd="0" presId="urn:microsoft.com/office/officeart/2005/8/layout/hChevron3"/>
    <dgm:cxn modelId="{5702CD70-EBB6-984B-9240-C7D2AC5AD9AC}" type="presOf" srcId="{9A882045-218E-CD48-B310-C03E5A522445}" destId="{8B52478E-75D9-5442-89C0-C3FB862ECA60}" srcOrd="0" destOrd="0" presId="urn:microsoft.com/office/officeart/2005/8/layout/hChevron3"/>
    <dgm:cxn modelId="{04F60175-9BAE-7547-B3E7-5CBAB55C3881}" type="presOf" srcId="{D2E76A67-6762-4241-8FA2-597568C15D69}" destId="{F454E5C1-787E-DE4F-85F6-6B889ACC49AB}" srcOrd="0" destOrd="0" presId="urn:microsoft.com/office/officeart/2005/8/layout/hChevron3"/>
    <dgm:cxn modelId="{2761E881-552A-2148-BEC4-A319CEA5C2FA}" srcId="{DC213FD5-B06E-CC4B-9528-09EE01F8240E}" destId="{1D7EB901-C9D7-D341-9920-1F438BD5F63B}" srcOrd="7" destOrd="0" parTransId="{72801894-EF19-504D-8BA2-F53ABB7D52CF}" sibTransId="{8F0490D6-2B81-6B41-A422-C875E1459FC7}"/>
    <dgm:cxn modelId="{DE34DC92-6339-FA4A-B076-0AEE9A584143}" srcId="{DC213FD5-B06E-CC4B-9528-09EE01F8240E}" destId="{59B9233D-239D-6642-8315-8A7A9E587DD2}" srcOrd="4" destOrd="0" parTransId="{A91064BA-94A8-7041-813F-46A128465108}" sibTransId="{265531B9-5D5D-D445-BAC3-425623276876}"/>
    <dgm:cxn modelId="{52600FAA-4ADE-9348-BF6B-A954C3ED98DB}" type="presOf" srcId="{59B9233D-239D-6642-8315-8A7A9E587DD2}" destId="{15B7DBB7-D887-E149-B89B-0A5A96480D2F}" srcOrd="0" destOrd="0" presId="urn:microsoft.com/office/officeart/2005/8/layout/hChevron3"/>
    <dgm:cxn modelId="{5160A1BD-F491-6947-92B3-1595D2F02D76}" type="presOf" srcId="{EACEF2EF-EDDD-AC4E-8D5B-7A0F7E50659C}" destId="{2ADAE029-7E27-3D4F-8462-651D3005208B}" srcOrd="0" destOrd="0" presId="urn:microsoft.com/office/officeart/2005/8/layout/hChevron3"/>
    <dgm:cxn modelId="{18B542BE-4BAC-F448-9A92-1AA95790BBCE}" type="presOf" srcId="{34E62004-C55D-FD42-862B-A17630A14032}" destId="{2827368D-17CD-674A-9266-B134B36FEA9D}" srcOrd="0" destOrd="0" presId="urn:microsoft.com/office/officeart/2005/8/layout/hChevron3"/>
    <dgm:cxn modelId="{A06DD9C9-B4F2-7C4A-9215-70563DE19DF1}" srcId="{DC213FD5-B06E-CC4B-9528-09EE01F8240E}" destId="{EACEF2EF-EDDD-AC4E-8D5B-7A0F7E50659C}" srcOrd="0" destOrd="0" parTransId="{06AEB76F-D66E-8D49-B6BE-BBFC8C813D8B}" sibTransId="{D68668FD-6FC2-F740-ABE2-76E60341F7B2}"/>
    <dgm:cxn modelId="{2F1BB9CD-DE64-CA4F-A46C-79A467AA4DFD}" srcId="{DC213FD5-B06E-CC4B-9528-09EE01F8240E}" destId="{AA5FD5E8-9916-8A46-8F95-27C44F71CFC2}" srcOrd="5" destOrd="0" parTransId="{305BCBD1-F792-0447-AAFE-43D25B5444C0}" sibTransId="{1129E7FC-1A44-E046-A9F1-F0A425285D6A}"/>
    <dgm:cxn modelId="{402DE6DC-3792-124D-BDD0-FD80EC6B6014}" srcId="{DC213FD5-B06E-CC4B-9528-09EE01F8240E}" destId="{34E62004-C55D-FD42-862B-A17630A14032}" srcOrd="3" destOrd="0" parTransId="{EE851ABE-20DC-3C4C-947E-43B26882A329}" sibTransId="{70FA3A06-8FE9-414C-8413-DA9372AF835B}"/>
    <dgm:cxn modelId="{02279B33-81A7-0640-93CE-6AA7D60CF223}" type="presParOf" srcId="{A1C5020C-8B7A-8943-876E-9DFECBCFF093}" destId="{2ADAE029-7E27-3D4F-8462-651D3005208B}" srcOrd="0" destOrd="0" presId="urn:microsoft.com/office/officeart/2005/8/layout/hChevron3"/>
    <dgm:cxn modelId="{790FC8F6-ADFE-834B-86CE-A3C8F0E4EB7B}" type="presParOf" srcId="{A1C5020C-8B7A-8943-876E-9DFECBCFF093}" destId="{C319D0E7-ED65-6C44-845F-12663478CC19}" srcOrd="1" destOrd="0" presId="urn:microsoft.com/office/officeart/2005/8/layout/hChevron3"/>
    <dgm:cxn modelId="{8882122B-1F3C-BE40-9F59-2723E7E26200}" type="presParOf" srcId="{A1C5020C-8B7A-8943-876E-9DFECBCFF093}" destId="{8B52478E-75D9-5442-89C0-C3FB862ECA60}" srcOrd="2" destOrd="0" presId="urn:microsoft.com/office/officeart/2005/8/layout/hChevron3"/>
    <dgm:cxn modelId="{253BD75D-C66D-7F4B-A77B-C85FFF05679C}" type="presParOf" srcId="{A1C5020C-8B7A-8943-876E-9DFECBCFF093}" destId="{02086A85-C675-8F44-9FC2-A58BFEAE45B2}" srcOrd="3" destOrd="0" presId="urn:microsoft.com/office/officeart/2005/8/layout/hChevron3"/>
    <dgm:cxn modelId="{C3E59C84-B307-034D-922C-530C8518F7EB}" type="presParOf" srcId="{A1C5020C-8B7A-8943-876E-9DFECBCFF093}" destId="{CC70FA77-9246-F24E-B106-91645A3A4898}" srcOrd="4" destOrd="0" presId="urn:microsoft.com/office/officeart/2005/8/layout/hChevron3"/>
    <dgm:cxn modelId="{C8D35584-45D5-2842-A267-12082F1F4A6E}" type="presParOf" srcId="{A1C5020C-8B7A-8943-876E-9DFECBCFF093}" destId="{13C14C87-80E0-3042-8E06-BA7E222D970C}" srcOrd="5" destOrd="0" presId="urn:microsoft.com/office/officeart/2005/8/layout/hChevron3"/>
    <dgm:cxn modelId="{20EBD96F-061D-274A-9BE6-2D28F9282388}" type="presParOf" srcId="{A1C5020C-8B7A-8943-876E-9DFECBCFF093}" destId="{2827368D-17CD-674A-9266-B134B36FEA9D}" srcOrd="6" destOrd="0" presId="urn:microsoft.com/office/officeart/2005/8/layout/hChevron3"/>
    <dgm:cxn modelId="{41A787B8-049F-634F-8B7A-CCC045451F84}" type="presParOf" srcId="{A1C5020C-8B7A-8943-876E-9DFECBCFF093}" destId="{3AECE741-86EB-FE4C-85E7-F5F868E52E15}" srcOrd="7" destOrd="0" presId="urn:microsoft.com/office/officeart/2005/8/layout/hChevron3"/>
    <dgm:cxn modelId="{69D19132-7D90-AE4D-BF43-B56BCDF0127C}" type="presParOf" srcId="{A1C5020C-8B7A-8943-876E-9DFECBCFF093}" destId="{15B7DBB7-D887-E149-B89B-0A5A96480D2F}" srcOrd="8" destOrd="0" presId="urn:microsoft.com/office/officeart/2005/8/layout/hChevron3"/>
    <dgm:cxn modelId="{AFE0D256-3084-2D47-8F28-9E391AAD63C3}" type="presParOf" srcId="{A1C5020C-8B7A-8943-876E-9DFECBCFF093}" destId="{4066F9EA-7A6D-CE4B-BFAB-03363FD320FC}" srcOrd="9" destOrd="0" presId="urn:microsoft.com/office/officeart/2005/8/layout/hChevron3"/>
    <dgm:cxn modelId="{05882639-3F0A-1944-A039-BFC2D0413EA3}" type="presParOf" srcId="{A1C5020C-8B7A-8943-876E-9DFECBCFF093}" destId="{EDB0C931-3563-5443-8A5A-1040EECCF24C}" srcOrd="10" destOrd="0" presId="urn:microsoft.com/office/officeart/2005/8/layout/hChevron3"/>
    <dgm:cxn modelId="{FA0183D2-B64C-524C-8351-2EBBEC4B9922}" type="presParOf" srcId="{A1C5020C-8B7A-8943-876E-9DFECBCFF093}" destId="{5ED30FCD-6949-4D44-AB39-3CE1A0EBE28E}" srcOrd="11" destOrd="0" presId="urn:microsoft.com/office/officeart/2005/8/layout/hChevron3"/>
    <dgm:cxn modelId="{BE6DE99B-D222-D642-990B-99F684FE1145}" type="presParOf" srcId="{A1C5020C-8B7A-8943-876E-9DFECBCFF093}" destId="{F454E5C1-787E-DE4F-85F6-6B889ACC49AB}" srcOrd="12" destOrd="0" presId="urn:microsoft.com/office/officeart/2005/8/layout/hChevron3"/>
    <dgm:cxn modelId="{B42F7AEB-9A6E-A04A-9868-D6FC2D31FE90}" type="presParOf" srcId="{A1C5020C-8B7A-8943-876E-9DFECBCFF093}" destId="{1ED3D681-8CB4-9A44-98EA-D425408B3EC0}" srcOrd="13" destOrd="0" presId="urn:microsoft.com/office/officeart/2005/8/layout/hChevron3"/>
    <dgm:cxn modelId="{5820B023-FDB4-8347-BF87-3454369D7683}" type="presParOf" srcId="{A1C5020C-8B7A-8943-876E-9DFECBCFF093}" destId="{49567FED-DB5E-BD4E-BEBE-4F6DC04BA751}" srcOrd="1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DC213FD5-B06E-CC4B-9528-09EE01F8240E}" type="doc">
      <dgm:prSet loTypeId="urn:microsoft.com/office/officeart/2005/8/layout/hChevron3" loCatId="" qsTypeId="urn:microsoft.com/office/officeart/2005/8/quickstyle/simple1" qsCatId="simple" csTypeId="urn:microsoft.com/office/officeart/2005/8/colors/accent1_2" csCatId="accent1" phldr="1"/>
      <dgm:spPr/>
    </dgm:pt>
    <dgm:pt modelId="{3B60A2AC-296B-4B4A-AB8A-F6196DCE958D}">
      <dgm:prSet phldrT="[テキスト]" custT="1"/>
      <dgm:spPr>
        <a:solidFill>
          <a:schemeClr val="tx1"/>
        </a:solidFill>
        <a:ln w="19050">
          <a:solidFill>
            <a:schemeClr val="bg1"/>
          </a:solidFill>
        </a:ln>
      </dgm:spPr>
      <dgm:t>
        <a:bodyPr lIns="72000" tIns="72000" rIns="72000" bIns="72000"/>
        <a:lstStyle/>
        <a:p>
          <a:r>
            <a:rPr kumimoji="1" lang="ja-JP" altLang="en-US" sz="1200" b="1"/>
            <a:t>印刷</a:t>
          </a:r>
          <a:endParaRPr kumimoji="1" lang="ja-JP" altLang="en-US" sz="1200" b="1" dirty="0"/>
        </a:p>
      </dgm:t>
    </dgm:pt>
    <dgm:pt modelId="{FC518BED-8B20-3D46-8D0E-41DB1E75542E}" type="sibTrans" cxnId="{EAFB49A9-9D98-264C-9052-312598ABC636}">
      <dgm:prSet/>
      <dgm:spPr/>
      <dgm:t>
        <a:bodyPr/>
        <a:lstStyle/>
        <a:p>
          <a:endParaRPr kumimoji="1" lang="ja-JP" altLang="en-US"/>
        </a:p>
      </dgm:t>
    </dgm:pt>
    <dgm:pt modelId="{5D7FF3C5-E5A8-AC42-8DE1-264EBB76F943}" type="parTrans" cxnId="{EAFB49A9-9D98-264C-9052-312598ABC636}">
      <dgm:prSet/>
      <dgm:spPr/>
      <dgm:t>
        <a:bodyPr/>
        <a:lstStyle/>
        <a:p>
          <a:endParaRPr kumimoji="1" lang="ja-JP" altLang="en-US"/>
        </a:p>
      </dgm:t>
    </dgm:pt>
    <dgm:pt modelId="{E0DDC43E-A865-BC42-BA8F-1370846F0AA0}">
      <dgm:prSet phldrT="[テキスト]" custT="1"/>
      <dgm:spPr>
        <a:solidFill>
          <a:schemeClr val="tx1"/>
        </a:solidFill>
        <a:ln w="19050">
          <a:solidFill>
            <a:schemeClr val="bg1"/>
          </a:solidFill>
        </a:ln>
      </dgm:spPr>
      <dgm:t>
        <a:bodyPr lIns="72000" tIns="72000" rIns="72000" bIns="72000"/>
        <a:lstStyle/>
        <a:p>
          <a:pPr algn="r"/>
          <a:r>
            <a:rPr kumimoji="1" lang="ja-JP" altLang="en-US" sz="1200" b="1"/>
            <a:t>送付状作成</a:t>
          </a:r>
          <a:endParaRPr kumimoji="1" lang="ja-JP" altLang="en-US" sz="1200" b="1" dirty="0"/>
        </a:p>
      </dgm:t>
    </dgm:pt>
    <dgm:pt modelId="{C3777D5B-8B79-C844-8ECD-9AE38CE2FAE8}" type="sibTrans" cxnId="{68C07F8C-03FF-A941-B5DA-2FD6226B05FE}">
      <dgm:prSet/>
      <dgm:spPr/>
      <dgm:t>
        <a:bodyPr/>
        <a:lstStyle/>
        <a:p>
          <a:endParaRPr kumimoji="1" lang="ja-JP" altLang="en-US"/>
        </a:p>
      </dgm:t>
    </dgm:pt>
    <dgm:pt modelId="{C92D5ECD-70C0-9845-9E6F-6AE5FC288C37}" type="parTrans" cxnId="{68C07F8C-03FF-A941-B5DA-2FD6226B05FE}">
      <dgm:prSet/>
      <dgm:spPr/>
      <dgm:t>
        <a:bodyPr/>
        <a:lstStyle/>
        <a:p>
          <a:endParaRPr kumimoji="1" lang="ja-JP" altLang="en-US"/>
        </a:p>
      </dgm:t>
    </dgm:pt>
    <dgm:pt modelId="{9C20788A-B1C7-A243-9CA7-2B2049B86779}">
      <dgm:prSet phldrT="[テキスト]" custT="1"/>
      <dgm:spPr>
        <a:solidFill>
          <a:schemeClr val="tx1"/>
        </a:solidFill>
        <a:ln w="19050">
          <a:solidFill>
            <a:schemeClr val="bg1"/>
          </a:solidFill>
        </a:ln>
      </dgm:spPr>
      <dgm:t>
        <a:bodyPr lIns="72000" tIns="72000" rIns="72000" bIns="72000"/>
        <a:lstStyle/>
        <a:p>
          <a:pPr algn="r"/>
          <a:r>
            <a:rPr kumimoji="1" lang="ja-JP" altLang="en-US" sz="1200" b="1"/>
            <a:t>封入</a:t>
          </a:r>
          <a:endParaRPr kumimoji="1" lang="ja-JP" altLang="en-US" sz="1200" b="1" dirty="0"/>
        </a:p>
      </dgm:t>
    </dgm:pt>
    <dgm:pt modelId="{4A93DBDD-E701-7D48-8086-A1557E3F353E}" type="sibTrans" cxnId="{46B91A7F-9340-9045-A355-AECA8995DB03}">
      <dgm:prSet/>
      <dgm:spPr/>
      <dgm:t>
        <a:bodyPr/>
        <a:lstStyle/>
        <a:p>
          <a:endParaRPr kumimoji="1" lang="ja-JP" altLang="en-US"/>
        </a:p>
      </dgm:t>
    </dgm:pt>
    <dgm:pt modelId="{FFC0D088-2C47-FF4C-AF2F-D96AE1CAA63E}" type="parTrans" cxnId="{46B91A7F-9340-9045-A355-AECA8995DB03}">
      <dgm:prSet/>
      <dgm:spPr/>
      <dgm:t>
        <a:bodyPr/>
        <a:lstStyle/>
        <a:p>
          <a:endParaRPr kumimoji="1" lang="ja-JP" altLang="en-US"/>
        </a:p>
      </dgm:t>
    </dgm:pt>
    <dgm:pt modelId="{D33E1E04-72A5-6E4C-9B1E-61664493804B}">
      <dgm:prSet phldrT="[テキスト]" custT="1"/>
      <dgm:spPr>
        <a:solidFill>
          <a:schemeClr val="tx1"/>
        </a:solidFill>
        <a:ln w="19050">
          <a:solidFill>
            <a:schemeClr val="bg1"/>
          </a:solidFill>
        </a:ln>
      </dgm:spPr>
      <dgm:t>
        <a:bodyPr lIns="72000" tIns="72000" rIns="72000" bIns="72000"/>
        <a:lstStyle/>
        <a:p>
          <a:pPr algn="r"/>
          <a:r>
            <a:rPr kumimoji="1" lang="ja-JP" altLang="en-US" sz="1200" b="1"/>
            <a:t>発送</a:t>
          </a:r>
          <a:endParaRPr kumimoji="1" lang="ja-JP" altLang="en-US" sz="1200" b="1" dirty="0"/>
        </a:p>
      </dgm:t>
    </dgm:pt>
    <dgm:pt modelId="{91E07DC7-919F-D74C-83DC-F1F8EFE499F1}" type="sibTrans" cxnId="{404D2B6D-13FF-D54F-A4B6-C2C06B8DB691}">
      <dgm:prSet/>
      <dgm:spPr/>
      <dgm:t>
        <a:bodyPr/>
        <a:lstStyle/>
        <a:p>
          <a:endParaRPr kumimoji="1" lang="ja-JP" altLang="en-US"/>
        </a:p>
      </dgm:t>
    </dgm:pt>
    <dgm:pt modelId="{8C0B260D-C5B2-134E-BBE0-4BA633ECA1E2}" type="parTrans" cxnId="{404D2B6D-13FF-D54F-A4B6-C2C06B8DB691}">
      <dgm:prSet/>
      <dgm:spPr/>
      <dgm:t>
        <a:bodyPr/>
        <a:lstStyle/>
        <a:p>
          <a:endParaRPr kumimoji="1" lang="ja-JP" altLang="en-US"/>
        </a:p>
      </dgm:t>
    </dgm:pt>
    <dgm:pt modelId="{B6ED10F6-2FB1-B345-AD40-A059BCEF5AA6}">
      <dgm:prSet phldrT="[テキスト]" custT="1"/>
      <dgm:spPr>
        <a:solidFill>
          <a:schemeClr val="tx1"/>
        </a:solidFill>
        <a:ln w="19050">
          <a:solidFill>
            <a:schemeClr val="bg1"/>
          </a:solidFill>
        </a:ln>
      </dgm:spPr>
      <dgm:t>
        <a:bodyPr lIns="72000" tIns="72000" rIns="72000" bIns="72000"/>
        <a:lstStyle/>
        <a:p>
          <a:r>
            <a:rPr kumimoji="1" lang="ja-JP" altLang="en-US" sz="1200" b="1"/>
            <a:t>到着確認</a:t>
          </a:r>
          <a:endParaRPr kumimoji="1" lang="ja-JP" altLang="en-US" sz="1200" b="1" dirty="0"/>
        </a:p>
      </dgm:t>
    </dgm:pt>
    <dgm:pt modelId="{8A8842F2-AD24-9149-A167-47D299234EE2}" type="parTrans" cxnId="{FFE8013C-8EC6-B343-9633-5910E29AE265}">
      <dgm:prSet/>
      <dgm:spPr/>
      <dgm:t>
        <a:bodyPr/>
        <a:lstStyle/>
        <a:p>
          <a:endParaRPr kumimoji="1" lang="ja-JP" altLang="en-US"/>
        </a:p>
      </dgm:t>
    </dgm:pt>
    <dgm:pt modelId="{8537A21E-2574-3943-B387-A05E54914FBD}" type="sibTrans" cxnId="{FFE8013C-8EC6-B343-9633-5910E29AE265}">
      <dgm:prSet/>
      <dgm:spPr/>
      <dgm:t>
        <a:bodyPr/>
        <a:lstStyle/>
        <a:p>
          <a:endParaRPr kumimoji="1" lang="ja-JP" altLang="en-US"/>
        </a:p>
      </dgm:t>
    </dgm:pt>
    <dgm:pt modelId="{74083F0C-C333-A349-8020-E0DBABC27A33}">
      <dgm:prSet phldrT="[テキスト]" custT="1"/>
      <dgm:spPr>
        <a:solidFill>
          <a:schemeClr val="tx1"/>
        </a:solidFill>
        <a:ln w="19050">
          <a:solidFill>
            <a:schemeClr val="bg1"/>
          </a:solidFill>
        </a:ln>
      </dgm:spPr>
      <dgm:t>
        <a:bodyPr lIns="72000" tIns="72000" rIns="72000" bIns="72000"/>
        <a:lstStyle/>
        <a:p>
          <a:r>
            <a:rPr kumimoji="1" lang="ja-JP" altLang="en-US" sz="1200" b="1"/>
            <a:t>返送確認</a:t>
          </a:r>
          <a:endParaRPr kumimoji="1" lang="ja-JP" altLang="en-US" sz="1200" b="1" dirty="0"/>
        </a:p>
      </dgm:t>
    </dgm:pt>
    <dgm:pt modelId="{18A90BDB-8F28-6E46-BBE7-9788B49F7C6C}" type="parTrans" cxnId="{01293C06-4ED0-EA4B-91A0-8FE468772630}">
      <dgm:prSet/>
      <dgm:spPr/>
      <dgm:t>
        <a:bodyPr/>
        <a:lstStyle/>
        <a:p>
          <a:endParaRPr kumimoji="1" lang="ja-JP" altLang="en-US"/>
        </a:p>
      </dgm:t>
    </dgm:pt>
    <dgm:pt modelId="{29D398D4-6E52-6948-92EB-61D5573870ED}" type="sibTrans" cxnId="{01293C06-4ED0-EA4B-91A0-8FE468772630}">
      <dgm:prSet/>
      <dgm:spPr/>
      <dgm:t>
        <a:bodyPr/>
        <a:lstStyle/>
        <a:p>
          <a:endParaRPr kumimoji="1" lang="ja-JP" altLang="en-US"/>
        </a:p>
      </dgm:t>
    </dgm:pt>
    <dgm:pt modelId="{C4027FBA-53D0-CA41-9B5F-1EB7BD614B0F}">
      <dgm:prSet phldrT="[テキスト]" custT="1"/>
      <dgm:spPr>
        <a:solidFill>
          <a:schemeClr val="tx1"/>
        </a:solidFill>
        <a:ln w="19050">
          <a:solidFill>
            <a:schemeClr val="bg1"/>
          </a:solidFill>
        </a:ln>
      </dgm:spPr>
      <dgm:t>
        <a:bodyPr lIns="72000" tIns="72000" rIns="72000" bIns="72000"/>
        <a:lstStyle/>
        <a:p>
          <a:r>
            <a:rPr kumimoji="1" lang="ja-JP" altLang="en-US" sz="1200" b="1"/>
            <a:t>契約締結</a:t>
          </a:r>
          <a:br>
            <a:rPr kumimoji="1" lang="en-US" altLang="ja-JP" sz="1200" b="1" dirty="0"/>
          </a:br>
          <a:r>
            <a:rPr kumimoji="1" lang="ja-JP" altLang="en-US" sz="1200" b="1"/>
            <a:t>完了</a:t>
          </a:r>
          <a:endParaRPr kumimoji="1" lang="ja-JP" altLang="en-US" sz="1200" b="1" dirty="0"/>
        </a:p>
      </dgm:t>
    </dgm:pt>
    <dgm:pt modelId="{13FF890C-9BF7-4B41-BF03-8115ECB67CFA}" type="parTrans" cxnId="{35933FD3-99E7-5346-BF1A-851E55B49414}">
      <dgm:prSet/>
      <dgm:spPr/>
      <dgm:t>
        <a:bodyPr/>
        <a:lstStyle/>
        <a:p>
          <a:endParaRPr kumimoji="1" lang="ja-JP" altLang="en-US"/>
        </a:p>
      </dgm:t>
    </dgm:pt>
    <dgm:pt modelId="{1DCF3B85-3E9F-4941-8D1D-98F87CAF1D0D}" type="sibTrans" cxnId="{35933FD3-99E7-5346-BF1A-851E55B49414}">
      <dgm:prSet/>
      <dgm:spPr/>
      <dgm:t>
        <a:bodyPr/>
        <a:lstStyle/>
        <a:p>
          <a:endParaRPr kumimoji="1" lang="ja-JP" altLang="en-US"/>
        </a:p>
      </dgm:t>
    </dgm:pt>
    <dgm:pt modelId="{A1C5020C-8B7A-8943-876E-9DFECBCFF093}" type="pres">
      <dgm:prSet presAssocID="{DC213FD5-B06E-CC4B-9528-09EE01F8240E}" presName="Name0" presStyleCnt="0">
        <dgm:presLayoutVars>
          <dgm:dir/>
          <dgm:resizeHandles val="exact"/>
        </dgm:presLayoutVars>
      </dgm:prSet>
      <dgm:spPr/>
    </dgm:pt>
    <dgm:pt modelId="{58704D61-ABE6-B94A-97A3-05C1A2A68FD4}" type="pres">
      <dgm:prSet presAssocID="{3B60A2AC-296B-4B4A-AB8A-F6196DCE958D}" presName="parTxOnly" presStyleLbl="node1" presStyleIdx="0" presStyleCnt="7" custScaleX="49710">
        <dgm:presLayoutVars>
          <dgm:bulletEnabled val="1"/>
        </dgm:presLayoutVars>
      </dgm:prSet>
      <dgm:spPr/>
    </dgm:pt>
    <dgm:pt modelId="{52202D6C-2F8D-F24D-924A-02CFC722DE64}" type="pres">
      <dgm:prSet presAssocID="{FC518BED-8B20-3D46-8D0E-41DB1E75542E}" presName="parSpace" presStyleCnt="0"/>
      <dgm:spPr/>
    </dgm:pt>
    <dgm:pt modelId="{F141B7CF-0259-FF48-B13F-ECBFBD358D26}" type="pres">
      <dgm:prSet presAssocID="{E0DDC43E-A865-BC42-BA8F-1370846F0AA0}" presName="parTxOnly" presStyleLbl="node1" presStyleIdx="1" presStyleCnt="7" custScaleX="95379">
        <dgm:presLayoutVars>
          <dgm:bulletEnabled val="1"/>
        </dgm:presLayoutVars>
      </dgm:prSet>
      <dgm:spPr/>
    </dgm:pt>
    <dgm:pt modelId="{7FA8D53F-C979-3D45-9058-BB45184DA3DB}" type="pres">
      <dgm:prSet presAssocID="{C3777D5B-8B79-C844-8ECD-9AE38CE2FAE8}" presName="parSpace" presStyleCnt="0"/>
      <dgm:spPr/>
    </dgm:pt>
    <dgm:pt modelId="{04ABDB9F-EAFF-E647-92C1-53871664F205}" type="pres">
      <dgm:prSet presAssocID="{9C20788A-B1C7-A243-9CA7-2B2049B86779}" presName="parTxOnly" presStyleLbl="node1" presStyleIdx="2" presStyleCnt="7" custScaleX="65987">
        <dgm:presLayoutVars>
          <dgm:bulletEnabled val="1"/>
        </dgm:presLayoutVars>
      </dgm:prSet>
      <dgm:spPr/>
    </dgm:pt>
    <dgm:pt modelId="{CE84383D-21B9-5F47-9890-9B12758A1468}" type="pres">
      <dgm:prSet presAssocID="{4A93DBDD-E701-7D48-8086-A1557E3F353E}" presName="parSpace" presStyleCnt="0"/>
      <dgm:spPr/>
    </dgm:pt>
    <dgm:pt modelId="{37E009D5-C76D-704B-97B9-BB0BF6B0ACF2}" type="pres">
      <dgm:prSet presAssocID="{D33E1E04-72A5-6E4C-9B1E-61664493804B}" presName="parTxOnly" presStyleLbl="node1" presStyleIdx="3" presStyleCnt="7" custScaleX="65913">
        <dgm:presLayoutVars>
          <dgm:bulletEnabled val="1"/>
        </dgm:presLayoutVars>
      </dgm:prSet>
      <dgm:spPr/>
    </dgm:pt>
    <dgm:pt modelId="{514EBF19-A6FC-4646-9029-D190952338EF}" type="pres">
      <dgm:prSet presAssocID="{91E07DC7-919F-D74C-83DC-F1F8EFE499F1}" presName="parSpace" presStyleCnt="0"/>
      <dgm:spPr/>
    </dgm:pt>
    <dgm:pt modelId="{1389B571-BE9A-5E43-9575-3B4F78FE34C2}" type="pres">
      <dgm:prSet presAssocID="{B6ED10F6-2FB1-B345-AD40-A059BCEF5AA6}" presName="parTxOnly" presStyleLbl="node1" presStyleIdx="4" presStyleCnt="7" custScaleX="100476">
        <dgm:presLayoutVars>
          <dgm:bulletEnabled val="1"/>
        </dgm:presLayoutVars>
      </dgm:prSet>
      <dgm:spPr/>
    </dgm:pt>
    <dgm:pt modelId="{F04628BE-46BF-5B41-B663-3E44A6685CA4}" type="pres">
      <dgm:prSet presAssocID="{8537A21E-2574-3943-B387-A05E54914FBD}" presName="parSpace" presStyleCnt="0"/>
      <dgm:spPr/>
    </dgm:pt>
    <dgm:pt modelId="{2BCB0788-935F-6E41-AD04-F55AF658BF49}" type="pres">
      <dgm:prSet presAssocID="{74083F0C-C333-A349-8020-E0DBABC27A33}" presName="parTxOnly" presStyleLbl="node1" presStyleIdx="5" presStyleCnt="7" custScaleX="100589">
        <dgm:presLayoutVars>
          <dgm:bulletEnabled val="1"/>
        </dgm:presLayoutVars>
      </dgm:prSet>
      <dgm:spPr/>
    </dgm:pt>
    <dgm:pt modelId="{BFDD0D3A-C960-CA48-91CA-BDD4EFEAC0B6}" type="pres">
      <dgm:prSet presAssocID="{29D398D4-6E52-6948-92EB-61D5573870ED}" presName="parSpace" presStyleCnt="0"/>
      <dgm:spPr/>
    </dgm:pt>
    <dgm:pt modelId="{60C33C6D-2095-C94B-866C-42515A0B714C}" type="pres">
      <dgm:prSet presAssocID="{C4027FBA-53D0-CA41-9B5F-1EB7BD614B0F}" presName="parTxOnly" presStyleLbl="node1" presStyleIdx="6" presStyleCnt="7">
        <dgm:presLayoutVars>
          <dgm:bulletEnabled val="1"/>
        </dgm:presLayoutVars>
      </dgm:prSet>
      <dgm:spPr/>
    </dgm:pt>
  </dgm:ptLst>
  <dgm:cxnLst>
    <dgm:cxn modelId="{01293C06-4ED0-EA4B-91A0-8FE468772630}" srcId="{DC213FD5-B06E-CC4B-9528-09EE01F8240E}" destId="{74083F0C-C333-A349-8020-E0DBABC27A33}" srcOrd="5" destOrd="0" parTransId="{18A90BDB-8F28-6E46-BBE7-9788B49F7C6C}" sibTransId="{29D398D4-6E52-6948-92EB-61D5573870ED}"/>
    <dgm:cxn modelId="{909E220D-6303-8B48-8AF9-EE2DB85DA69F}" type="presOf" srcId="{74083F0C-C333-A349-8020-E0DBABC27A33}" destId="{2BCB0788-935F-6E41-AD04-F55AF658BF49}" srcOrd="0" destOrd="0" presId="urn:microsoft.com/office/officeart/2005/8/layout/hChevron3"/>
    <dgm:cxn modelId="{FFE8013C-8EC6-B343-9633-5910E29AE265}" srcId="{DC213FD5-B06E-CC4B-9528-09EE01F8240E}" destId="{B6ED10F6-2FB1-B345-AD40-A059BCEF5AA6}" srcOrd="4" destOrd="0" parTransId="{8A8842F2-AD24-9149-A167-47D299234EE2}" sibTransId="{8537A21E-2574-3943-B387-A05E54914FBD}"/>
    <dgm:cxn modelId="{38E1B04F-D668-174C-A663-5907248C1236}" type="presOf" srcId="{DC213FD5-B06E-CC4B-9528-09EE01F8240E}" destId="{A1C5020C-8B7A-8943-876E-9DFECBCFF093}" srcOrd="0" destOrd="0" presId="urn:microsoft.com/office/officeart/2005/8/layout/hChevron3"/>
    <dgm:cxn modelId="{3D31C462-8149-6D43-83E3-C13BFF3895B9}" type="presOf" srcId="{3B60A2AC-296B-4B4A-AB8A-F6196DCE958D}" destId="{58704D61-ABE6-B94A-97A3-05C1A2A68FD4}" srcOrd="0" destOrd="0" presId="urn:microsoft.com/office/officeart/2005/8/layout/hChevron3"/>
    <dgm:cxn modelId="{404D2B6D-13FF-D54F-A4B6-C2C06B8DB691}" srcId="{DC213FD5-B06E-CC4B-9528-09EE01F8240E}" destId="{D33E1E04-72A5-6E4C-9B1E-61664493804B}" srcOrd="3" destOrd="0" parTransId="{8C0B260D-C5B2-134E-BBE0-4BA633ECA1E2}" sibTransId="{91E07DC7-919F-D74C-83DC-F1F8EFE499F1}"/>
    <dgm:cxn modelId="{46B91A7F-9340-9045-A355-AECA8995DB03}" srcId="{DC213FD5-B06E-CC4B-9528-09EE01F8240E}" destId="{9C20788A-B1C7-A243-9CA7-2B2049B86779}" srcOrd="2" destOrd="0" parTransId="{FFC0D088-2C47-FF4C-AF2F-D96AE1CAA63E}" sibTransId="{4A93DBDD-E701-7D48-8086-A1557E3F353E}"/>
    <dgm:cxn modelId="{68C07F8C-03FF-A941-B5DA-2FD6226B05FE}" srcId="{DC213FD5-B06E-CC4B-9528-09EE01F8240E}" destId="{E0DDC43E-A865-BC42-BA8F-1370846F0AA0}" srcOrd="1" destOrd="0" parTransId="{C92D5ECD-70C0-9845-9E6F-6AE5FC288C37}" sibTransId="{C3777D5B-8B79-C844-8ECD-9AE38CE2FAE8}"/>
    <dgm:cxn modelId="{EAFB49A9-9D98-264C-9052-312598ABC636}" srcId="{DC213FD5-B06E-CC4B-9528-09EE01F8240E}" destId="{3B60A2AC-296B-4B4A-AB8A-F6196DCE958D}" srcOrd="0" destOrd="0" parTransId="{5D7FF3C5-E5A8-AC42-8DE1-264EBB76F943}" sibTransId="{FC518BED-8B20-3D46-8D0E-41DB1E75542E}"/>
    <dgm:cxn modelId="{AF4707B8-BF0B-7744-82FA-8A10F7853476}" type="presOf" srcId="{9C20788A-B1C7-A243-9CA7-2B2049B86779}" destId="{04ABDB9F-EAFF-E647-92C1-53871664F205}" srcOrd="0" destOrd="0" presId="urn:microsoft.com/office/officeart/2005/8/layout/hChevron3"/>
    <dgm:cxn modelId="{6D1804C0-1468-AF44-B9D2-DEBEC842C788}" type="presOf" srcId="{B6ED10F6-2FB1-B345-AD40-A059BCEF5AA6}" destId="{1389B571-BE9A-5E43-9575-3B4F78FE34C2}" srcOrd="0" destOrd="0" presId="urn:microsoft.com/office/officeart/2005/8/layout/hChevron3"/>
    <dgm:cxn modelId="{5F5047CB-F764-F449-B42D-F2AADE393335}" type="presOf" srcId="{E0DDC43E-A865-BC42-BA8F-1370846F0AA0}" destId="{F141B7CF-0259-FF48-B13F-ECBFBD358D26}" srcOrd="0" destOrd="0" presId="urn:microsoft.com/office/officeart/2005/8/layout/hChevron3"/>
    <dgm:cxn modelId="{35933FD3-99E7-5346-BF1A-851E55B49414}" srcId="{DC213FD5-B06E-CC4B-9528-09EE01F8240E}" destId="{C4027FBA-53D0-CA41-9B5F-1EB7BD614B0F}" srcOrd="6" destOrd="0" parTransId="{13FF890C-9BF7-4B41-BF03-8115ECB67CFA}" sibTransId="{1DCF3B85-3E9F-4941-8D1D-98F87CAF1D0D}"/>
    <dgm:cxn modelId="{CBA6C1E8-5510-5845-B73F-5561760C51F3}" type="presOf" srcId="{D33E1E04-72A5-6E4C-9B1E-61664493804B}" destId="{37E009D5-C76D-704B-97B9-BB0BF6B0ACF2}" srcOrd="0" destOrd="0" presId="urn:microsoft.com/office/officeart/2005/8/layout/hChevron3"/>
    <dgm:cxn modelId="{070B13F0-DB24-0D47-89EC-35AA00166626}" type="presOf" srcId="{C4027FBA-53D0-CA41-9B5F-1EB7BD614B0F}" destId="{60C33C6D-2095-C94B-866C-42515A0B714C}" srcOrd="0" destOrd="0" presId="urn:microsoft.com/office/officeart/2005/8/layout/hChevron3"/>
    <dgm:cxn modelId="{F199F34F-EBDA-8745-B0B4-28BBDF583F2D}" type="presParOf" srcId="{A1C5020C-8B7A-8943-876E-9DFECBCFF093}" destId="{58704D61-ABE6-B94A-97A3-05C1A2A68FD4}" srcOrd="0" destOrd="0" presId="urn:microsoft.com/office/officeart/2005/8/layout/hChevron3"/>
    <dgm:cxn modelId="{7183BB3B-B697-5945-8473-C473DAEAA8C5}" type="presParOf" srcId="{A1C5020C-8B7A-8943-876E-9DFECBCFF093}" destId="{52202D6C-2F8D-F24D-924A-02CFC722DE64}" srcOrd="1" destOrd="0" presId="urn:microsoft.com/office/officeart/2005/8/layout/hChevron3"/>
    <dgm:cxn modelId="{3B0DE164-BC34-6949-A36A-394BE1586330}" type="presParOf" srcId="{A1C5020C-8B7A-8943-876E-9DFECBCFF093}" destId="{F141B7CF-0259-FF48-B13F-ECBFBD358D26}" srcOrd="2" destOrd="0" presId="urn:microsoft.com/office/officeart/2005/8/layout/hChevron3"/>
    <dgm:cxn modelId="{4DEE7246-8A2E-8744-B37F-F057DABE4858}" type="presParOf" srcId="{A1C5020C-8B7A-8943-876E-9DFECBCFF093}" destId="{7FA8D53F-C979-3D45-9058-BB45184DA3DB}" srcOrd="3" destOrd="0" presId="urn:microsoft.com/office/officeart/2005/8/layout/hChevron3"/>
    <dgm:cxn modelId="{8FD406F0-5D2E-3843-9C3C-A211E4384BBA}" type="presParOf" srcId="{A1C5020C-8B7A-8943-876E-9DFECBCFF093}" destId="{04ABDB9F-EAFF-E647-92C1-53871664F205}" srcOrd="4" destOrd="0" presId="urn:microsoft.com/office/officeart/2005/8/layout/hChevron3"/>
    <dgm:cxn modelId="{663AC006-DD2D-1842-B09D-CE3B49D8AEB8}" type="presParOf" srcId="{A1C5020C-8B7A-8943-876E-9DFECBCFF093}" destId="{CE84383D-21B9-5F47-9890-9B12758A1468}" srcOrd="5" destOrd="0" presId="urn:microsoft.com/office/officeart/2005/8/layout/hChevron3"/>
    <dgm:cxn modelId="{18EAF8E2-18C4-0F48-88CA-B102EC353051}" type="presParOf" srcId="{A1C5020C-8B7A-8943-876E-9DFECBCFF093}" destId="{37E009D5-C76D-704B-97B9-BB0BF6B0ACF2}" srcOrd="6" destOrd="0" presId="urn:microsoft.com/office/officeart/2005/8/layout/hChevron3"/>
    <dgm:cxn modelId="{7E85FF6C-C2C4-2242-9161-A4F3D53668A0}" type="presParOf" srcId="{A1C5020C-8B7A-8943-876E-9DFECBCFF093}" destId="{514EBF19-A6FC-4646-9029-D190952338EF}" srcOrd="7" destOrd="0" presId="urn:microsoft.com/office/officeart/2005/8/layout/hChevron3"/>
    <dgm:cxn modelId="{ED5CF8A0-70C4-4C45-AB64-E7619A647F41}" type="presParOf" srcId="{A1C5020C-8B7A-8943-876E-9DFECBCFF093}" destId="{1389B571-BE9A-5E43-9575-3B4F78FE34C2}" srcOrd="8" destOrd="0" presId="urn:microsoft.com/office/officeart/2005/8/layout/hChevron3"/>
    <dgm:cxn modelId="{FE3B0920-6046-3948-B53F-B07F028FFCCA}" type="presParOf" srcId="{A1C5020C-8B7A-8943-876E-9DFECBCFF093}" destId="{F04628BE-46BF-5B41-B663-3E44A6685CA4}" srcOrd="9" destOrd="0" presId="urn:microsoft.com/office/officeart/2005/8/layout/hChevron3"/>
    <dgm:cxn modelId="{15D97456-7049-0240-B724-7E2F431D34ED}" type="presParOf" srcId="{A1C5020C-8B7A-8943-876E-9DFECBCFF093}" destId="{2BCB0788-935F-6E41-AD04-F55AF658BF49}" srcOrd="10" destOrd="0" presId="urn:microsoft.com/office/officeart/2005/8/layout/hChevron3"/>
    <dgm:cxn modelId="{60775AF9-9E83-0942-AA89-A9CA576B9C5F}" type="presParOf" srcId="{A1C5020C-8B7A-8943-876E-9DFECBCFF093}" destId="{BFDD0D3A-C960-CA48-91CA-BDD4EFEAC0B6}" srcOrd="11" destOrd="0" presId="urn:microsoft.com/office/officeart/2005/8/layout/hChevron3"/>
    <dgm:cxn modelId="{0F3F9408-E381-7F40-95DF-C5163AF888AA}" type="presParOf" srcId="{A1C5020C-8B7A-8943-876E-9DFECBCFF093}" destId="{60C33C6D-2095-C94B-866C-42515A0B714C}" srcOrd="1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2016" y="10536"/>
          <a:ext cx="2023075" cy="809230"/>
        </a:xfrm>
        <a:prstGeom prst="homePlate">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修正依頼</a:t>
          </a:r>
        </a:p>
      </dsp:txBody>
      <dsp:txXfrm>
        <a:off x="2016" y="10536"/>
        <a:ext cx="1820768" cy="809230"/>
      </dsp:txXfrm>
    </dsp:sp>
    <dsp:sp modelId="{F141B7CF-0259-FF48-B13F-ECBFBD358D26}">
      <dsp:nvSpPr>
        <dsp:cNvPr id="0" name=""/>
        <dsp:cNvSpPr/>
      </dsp:nvSpPr>
      <dsp:spPr>
        <a:xfrm>
          <a:off x="1620477" y="10536"/>
          <a:ext cx="2023075" cy="809230"/>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a:t>
          </a:r>
        </a:p>
      </dsp:txBody>
      <dsp:txXfrm>
        <a:off x="2025092" y="10536"/>
        <a:ext cx="1213845" cy="809230"/>
      </dsp:txXfrm>
    </dsp:sp>
    <dsp:sp modelId="{04ABDB9F-EAFF-E647-92C1-53871664F205}">
      <dsp:nvSpPr>
        <dsp:cNvPr id="0" name=""/>
        <dsp:cNvSpPr/>
      </dsp:nvSpPr>
      <dsp:spPr>
        <a:xfrm>
          <a:off x="3238937" y="10536"/>
          <a:ext cx="2023075" cy="809230"/>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社内確認</a:t>
          </a:r>
        </a:p>
      </dsp:txBody>
      <dsp:txXfrm>
        <a:off x="3643552" y="10536"/>
        <a:ext cx="1213845" cy="809230"/>
      </dsp:txXfrm>
    </dsp:sp>
    <dsp:sp modelId="{37E009D5-C76D-704B-97B9-BB0BF6B0ACF2}">
      <dsp:nvSpPr>
        <dsp:cNvPr id="0" name=""/>
        <dsp:cNvSpPr/>
      </dsp:nvSpPr>
      <dsp:spPr>
        <a:xfrm>
          <a:off x="4857398" y="10536"/>
          <a:ext cx="2023075" cy="809230"/>
        </a:xfrm>
        <a:prstGeom prst="chevron">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反映依頼</a:t>
          </a:r>
        </a:p>
      </dsp:txBody>
      <dsp:txXfrm>
        <a:off x="5262013" y="10536"/>
        <a:ext cx="1213845" cy="8092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2869" y="7663"/>
          <a:ext cx="2037440" cy="814976"/>
        </a:xfrm>
        <a:prstGeom prst="homePlate">
          <a:avLst/>
        </a:prstGeom>
        <a:solidFill>
          <a:schemeClr val="accent6"/>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修正</a:t>
          </a:r>
        </a:p>
      </dsp:txBody>
      <dsp:txXfrm>
        <a:off x="2869" y="7663"/>
        <a:ext cx="1833696" cy="814976"/>
      </dsp:txXfrm>
    </dsp:sp>
    <dsp:sp modelId="{F141B7CF-0259-FF48-B13F-ECBFBD358D26}">
      <dsp:nvSpPr>
        <dsp:cNvPr id="0" name=""/>
        <dsp:cNvSpPr/>
      </dsp:nvSpPr>
      <dsp:spPr>
        <a:xfrm>
          <a:off x="1632821" y="7663"/>
          <a:ext cx="2037440" cy="814976"/>
        </a:xfrm>
        <a:prstGeom prst="chevron">
          <a:avLst/>
        </a:prstGeom>
        <a:solidFill>
          <a:schemeClr val="accent6"/>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確認・反映</a:t>
          </a:r>
        </a:p>
      </dsp:txBody>
      <dsp:txXfrm>
        <a:off x="2040309" y="7663"/>
        <a:ext cx="1222464" cy="814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AE029-7E27-3D4F-8462-651D3005208B}">
      <dsp:nvSpPr>
        <dsp:cNvPr id="0" name=""/>
        <dsp:cNvSpPr/>
      </dsp:nvSpPr>
      <dsp:spPr>
        <a:xfrm>
          <a:off x="548" y="102353"/>
          <a:ext cx="822150" cy="625597"/>
        </a:xfrm>
        <a:prstGeom prst="homePlate">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strike="sngStrike" kern="1200">
              <a:solidFill>
                <a:schemeClr val="bg1">
                  <a:lumMod val="65000"/>
                </a:schemeClr>
              </a:solidFill>
            </a:rPr>
            <a:t>印刷</a:t>
          </a:r>
        </a:p>
      </dsp:txBody>
      <dsp:txXfrm>
        <a:off x="548" y="102353"/>
        <a:ext cx="665751" cy="625597"/>
      </dsp:txXfrm>
    </dsp:sp>
    <dsp:sp modelId="{8B52478E-75D9-5442-89C0-C3FB862ECA60}">
      <dsp:nvSpPr>
        <dsp:cNvPr id="0" name=""/>
        <dsp:cNvSpPr/>
      </dsp:nvSpPr>
      <dsp:spPr>
        <a:xfrm>
          <a:off x="539050" y="102349"/>
          <a:ext cx="1475579"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kern="1200" dirty="0"/>
            <a:t>Web</a:t>
          </a:r>
          <a:r>
            <a:rPr kumimoji="1" lang="ja-JP" altLang="en-US" sz="1200" b="1" kern="1200"/>
            <a:t>で</a:t>
          </a:r>
          <a:br>
            <a:rPr kumimoji="1" lang="en-US" altLang="ja-JP" sz="1200" b="1" kern="1200" dirty="0"/>
          </a:br>
          <a:r>
            <a:rPr kumimoji="1" lang="ja-JP" altLang="en-US" sz="1200" b="1" kern="1200"/>
            <a:t>記名・押印</a:t>
          </a:r>
        </a:p>
      </dsp:txBody>
      <dsp:txXfrm>
        <a:off x="851849" y="102349"/>
        <a:ext cx="849982" cy="625597"/>
      </dsp:txXfrm>
    </dsp:sp>
    <dsp:sp modelId="{CC70FA77-9246-F24E-B106-91645A3A4898}">
      <dsp:nvSpPr>
        <dsp:cNvPr id="0" name=""/>
        <dsp:cNvSpPr/>
      </dsp:nvSpPr>
      <dsp:spPr>
        <a:xfrm>
          <a:off x="1729238" y="103622"/>
          <a:ext cx="1454878" cy="626523"/>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strike="sngStrike" kern="1200">
              <a:solidFill>
                <a:schemeClr val="bg1">
                  <a:lumMod val="65000"/>
                </a:schemeClr>
              </a:solidFill>
            </a:rPr>
            <a:t>送付状作成</a:t>
          </a:r>
        </a:p>
      </dsp:txBody>
      <dsp:txXfrm>
        <a:off x="2042500" y="103622"/>
        <a:ext cx="828355" cy="626523"/>
      </dsp:txXfrm>
    </dsp:sp>
    <dsp:sp modelId="{2827368D-17CD-674A-9266-B134B36FEA9D}">
      <dsp:nvSpPr>
        <dsp:cNvPr id="0" name=""/>
        <dsp:cNvSpPr/>
      </dsp:nvSpPr>
      <dsp:spPr>
        <a:xfrm>
          <a:off x="2899032" y="101692"/>
          <a:ext cx="1211458" cy="625597"/>
        </a:xfrm>
        <a:prstGeom prst="chevron">
          <a:avLst/>
        </a:prstGeom>
        <a:noFill/>
        <a:ln w="12700" cap="flat" cmpd="sng" algn="ctr">
          <a:solidFill>
            <a:srgbClr val="05ACBB"/>
          </a:solidFill>
          <a:prstDash val="sys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strike="sngStrike" kern="1200">
              <a:solidFill>
                <a:schemeClr val="bg1">
                  <a:lumMod val="65000"/>
                </a:schemeClr>
              </a:solidFill>
            </a:rPr>
            <a:t>封入</a:t>
          </a:r>
        </a:p>
      </dsp:txBody>
      <dsp:txXfrm>
        <a:off x="3211831" y="101692"/>
        <a:ext cx="585861" cy="625597"/>
      </dsp:txXfrm>
    </dsp:sp>
    <dsp:sp modelId="{15B7DBB7-D887-E149-B89B-0A5A96480D2F}">
      <dsp:nvSpPr>
        <dsp:cNvPr id="0" name=""/>
        <dsp:cNvSpPr/>
      </dsp:nvSpPr>
      <dsp:spPr>
        <a:xfrm>
          <a:off x="3828474" y="102353"/>
          <a:ext cx="1211458"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メールで送信</a:t>
          </a:r>
        </a:p>
      </dsp:txBody>
      <dsp:txXfrm>
        <a:off x="4141273" y="102353"/>
        <a:ext cx="585861" cy="625597"/>
      </dsp:txXfrm>
    </dsp:sp>
    <dsp:sp modelId="{EDB0C931-3563-5443-8A5A-1040EECCF24C}">
      <dsp:nvSpPr>
        <dsp:cNvPr id="0" name=""/>
        <dsp:cNvSpPr/>
      </dsp:nvSpPr>
      <dsp:spPr>
        <a:xfrm>
          <a:off x="4759761" y="102353"/>
          <a:ext cx="1340954"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kern="1200" dirty="0"/>
            <a:t>Web</a:t>
          </a:r>
          <a:r>
            <a:rPr kumimoji="1" lang="ja-JP" altLang="en-US" sz="1200" b="1" kern="1200"/>
            <a:t>で</a:t>
          </a:r>
          <a:br>
            <a:rPr kumimoji="1" lang="en-US" altLang="ja-JP" sz="1200" b="1" kern="1200" dirty="0"/>
          </a:br>
          <a:r>
            <a:rPr kumimoji="1" lang="ja-JP" altLang="en-US" sz="1200" b="1" kern="1200"/>
            <a:t>開封確認</a:t>
          </a:r>
        </a:p>
      </dsp:txBody>
      <dsp:txXfrm>
        <a:off x="5072560" y="102353"/>
        <a:ext cx="715357" cy="625597"/>
      </dsp:txXfrm>
    </dsp:sp>
    <dsp:sp modelId="{F454E5C1-787E-DE4F-85F6-6B889ACC49AB}">
      <dsp:nvSpPr>
        <dsp:cNvPr id="0" name=""/>
        <dsp:cNvSpPr/>
      </dsp:nvSpPr>
      <dsp:spPr>
        <a:xfrm>
          <a:off x="5822879" y="102353"/>
          <a:ext cx="1355288"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en-US" altLang="ja-JP" sz="1200" b="1" kern="1200" dirty="0"/>
            <a:t>Web</a:t>
          </a:r>
          <a:r>
            <a:rPr kumimoji="1" lang="ja-JP" altLang="en-US" sz="1200" b="1" kern="1200"/>
            <a:t>で</a:t>
          </a:r>
          <a:br>
            <a:rPr kumimoji="1" lang="en-US" altLang="ja-JP" sz="1200" b="1" kern="1200" dirty="0"/>
          </a:br>
          <a:r>
            <a:rPr kumimoji="1" lang="ja-JP" altLang="en-US" sz="1200" b="1" kern="1200"/>
            <a:t>返送確認</a:t>
          </a:r>
        </a:p>
      </dsp:txBody>
      <dsp:txXfrm>
        <a:off x="6135678" y="102353"/>
        <a:ext cx="729691" cy="625597"/>
      </dsp:txXfrm>
    </dsp:sp>
    <dsp:sp modelId="{49567FED-DB5E-BD4E-BEBE-4F6DC04BA751}">
      <dsp:nvSpPr>
        <dsp:cNvPr id="0" name=""/>
        <dsp:cNvSpPr/>
      </dsp:nvSpPr>
      <dsp:spPr>
        <a:xfrm>
          <a:off x="6899669" y="102353"/>
          <a:ext cx="1409829" cy="625597"/>
        </a:xfrm>
        <a:prstGeom prst="chevron">
          <a:avLst/>
        </a:prstGeom>
        <a:solidFill>
          <a:srgbClr val="05ACBB"/>
        </a:solidFill>
        <a:ln w="12700" cap="flat" cmpd="sng" algn="ctr">
          <a:solidFill>
            <a:srgbClr val="05AC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契約締結</a:t>
          </a:r>
          <a:br>
            <a:rPr kumimoji="1" lang="en-US" altLang="ja-JP" sz="1200" b="1" kern="1200" dirty="0"/>
          </a:br>
          <a:r>
            <a:rPr kumimoji="1" lang="ja-JP" altLang="en-US" sz="1200" b="1" kern="1200"/>
            <a:t>完了</a:t>
          </a:r>
        </a:p>
      </dsp:txBody>
      <dsp:txXfrm>
        <a:off x="7212468" y="102353"/>
        <a:ext cx="784232" cy="625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04D61-ABE6-B94A-97A3-05C1A2A68FD4}">
      <dsp:nvSpPr>
        <dsp:cNvPr id="0" name=""/>
        <dsp:cNvSpPr/>
      </dsp:nvSpPr>
      <dsp:spPr>
        <a:xfrm>
          <a:off x="1013" y="51752"/>
          <a:ext cx="903230" cy="726799"/>
        </a:xfrm>
        <a:prstGeom prst="homePlate">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印刷</a:t>
          </a:r>
          <a:endParaRPr kumimoji="1" lang="ja-JP" altLang="en-US" sz="1200" b="1" kern="1200" dirty="0"/>
        </a:p>
      </dsp:txBody>
      <dsp:txXfrm>
        <a:off x="1013" y="51752"/>
        <a:ext cx="721530" cy="726799"/>
      </dsp:txXfrm>
    </dsp:sp>
    <dsp:sp modelId="{F141B7CF-0259-FF48-B13F-ECBFBD358D26}">
      <dsp:nvSpPr>
        <dsp:cNvPr id="0" name=""/>
        <dsp:cNvSpPr/>
      </dsp:nvSpPr>
      <dsp:spPr>
        <a:xfrm>
          <a:off x="540843" y="51752"/>
          <a:ext cx="1733035"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r" defTabSz="533400">
            <a:lnSpc>
              <a:spcPct val="90000"/>
            </a:lnSpc>
            <a:spcBef>
              <a:spcPct val="0"/>
            </a:spcBef>
            <a:spcAft>
              <a:spcPct val="35000"/>
            </a:spcAft>
            <a:buNone/>
          </a:pPr>
          <a:r>
            <a:rPr kumimoji="1" lang="ja-JP" altLang="en-US" sz="1200" b="1" kern="1200"/>
            <a:t>送付状作成</a:t>
          </a:r>
          <a:endParaRPr kumimoji="1" lang="ja-JP" altLang="en-US" sz="1200" b="1" kern="1200" dirty="0"/>
        </a:p>
      </dsp:txBody>
      <dsp:txXfrm>
        <a:off x="904243" y="51752"/>
        <a:ext cx="1006236" cy="726799"/>
      </dsp:txXfrm>
    </dsp:sp>
    <dsp:sp modelId="{04ABDB9F-EAFF-E647-92C1-53871664F205}">
      <dsp:nvSpPr>
        <dsp:cNvPr id="0" name=""/>
        <dsp:cNvSpPr/>
      </dsp:nvSpPr>
      <dsp:spPr>
        <a:xfrm>
          <a:off x="1910479" y="51752"/>
          <a:ext cx="1198982"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r" defTabSz="533400">
            <a:lnSpc>
              <a:spcPct val="90000"/>
            </a:lnSpc>
            <a:spcBef>
              <a:spcPct val="0"/>
            </a:spcBef>
            <a:spcAft>
              <a:spcPct val="35000"/>
            </a:spcAft>
            <a:buNone/>
          </a:pPr>
          <a:r>
            <a:rPr kumimoji="1" lang="ja-JP" altLang="en-US" sz="1200" b="1" kern="1200"/>
            <a:t>封入</a:t>
          </a:r>
          <a:endParaRPr kumimoji="1" lang="ja-JP" altLang="en-US" sz="1200" b="1" kern="1200" dirty="0"/>
        </a:p>
      </dsp:txBody>
      <dsp:txXfrm>
        <a:off x="2273879" y="51752"/>
        <a:ext cx="472183" cy="726799"/>
      </dsp:txXfrm>
    </dsp:sp>
    <dsp:sp modelId="{37E009D5-C76D-704B-97B9-BB0BF6B0ACF2}">
      <dsp:nvSpPr>
        <dsp:cNvPr id="0" name=""/>
        <dsp:cNvSpPr/>
      </dsp:nvSpPr>
      <dsp:spPr>
        <a:xfrm>
          <a:off x="2746062" y="51752"/>
          <a:ext cx="1197638"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r" defTabSz="533400">
            <a:lnSpc>
              <a:spcPct val="90000"/>
            </a:lnSpc>
            <a:spcBef>
              <a:spcPct val="0"/>
            </a:spcBef>
            <a:spcAft>
              <a:spcPct val="35000"/>
            </a:spcAft>
            <a:buNone/>
          </a:pPr>
          <a:r>
            <a:rPr kumimoji="1" lang="ja-JP" altLang="en-US" sz="1200" b="1" kern="1200"/>
            <a:t>発送</a:t>
          </a:r>
          <a:endParaRPr kumimoji="1" lang="ja-JP" altLang="en-US" sz="1200" b="1" kern="1200" dirty="0"/>
        </a:p>
      </dsp:txBody>
      <dsp:txXfrm>
        <a:off x="3109462" y="51752"/>
        <a:ext cx="470839" cy="726799"/>
      </dsp:txXfrm>
    </dsp:sp>
    <dsp:sp modelId="{1389B571-BE9A-5E43-9575-3B4F78FE34C2}">
      <dsp:nvSpPr>
        <dsp:cNvPr id="0" name=""/>
        <dsp:cNvSpPr/>
      </dsp:nvSpPr>
      <dsp:spPr>
        <a:xfrm>
          <a:off x="3580300" y="51752"/>
          <a:ext cx="1825647"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到着確認</a:t>
          </a:r>
          <a:endParaRPr kumimoji="1" lang="ja-JP" altLang="en-US" sz="1200" b="1" kern="1200" dirty="0"/>
        </a:p>
      </dsp:txBody>
      <dsp:txXfrm>
        <a:off x="3943700" y="51752"/>
        <a:ext cx="1098848" cy="726799"/>
      </dsp:txXfrm>
    </dsp:sp>
    <dsp:sp modelId="{2BCB0788-935F-6E41-AD04-F55AF658BF49}">
      <dsp:nvSpPr>
        <dsp:cNvPr id="0" name=""/>
        <dsp:cNvSpPr/>
      </dsp:nvSpPr>
      <dsp:spPr>
        <a:xfrm>
          <a:off x="5042548" y="51752"/>
          <a:ext cx="1827700"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返送確認</a:t>
          </a:r>
          <a:endParaRPr kumimoji="1" lang="ja-JP" altLang="en-US" sz="1200" b="1" kern="1200" dirty="0"/>
        </a:p>
      </dsp:txBody>
      <dsp:txXfrm>
        <a:off x="5405948" y="51752"/>
        <a:ext cx="1100901" cy="726799"/>
      </dsp:txXfrm>
    </dsp:sp>
    <dsp:sp modelId="{60C33C6D-2095-C94B-866C-42515A0B714C}">
      <dsp:nvSpPr>
        <dsp:cNvPr id="0" name=""/>
        <dsp:cNvSpPr/>
      </dsp:nvSpPr>
      <dsp:spPr>
        <a:xfrm>
          <a:off x="6506849" y="51752"/>
          <a:ext cx="1816998" cy="726799"/>
        </a:xfrm>
        <a:prstGeom prst="chevron">
          <a:avLst/>
        </a:prstGeom>
        <a:solidFill>
          <a:schemeClr val="tx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72000" rIns="72000" bIns="7200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t>契約締結</a:t>
          </a:r>
          <a:br>
            <a:rPr kumimoji="1" lang="en-US" altLang="ja-JP" sz="1200" b="1" kern="1200" dirty="0"/>
          </a:br>
          <a:r>
            <a:rPr kumimoji="1" lang="ja-JP" altLang="en-US" sz="1200" b="1" kern="1200"/>
            <a:t>完了</a:t>
          </a:r>
          <a:endParaRPr kumimoji="1" lang="ja-JP" altLang="en-US" sz="1200" b="1" kern="1200" dirty="0"/>
        </a:p>
      </dsp:txBody>
      <dsp:txXfrm>
        <a:off x="6870249" y="51752"/>
        <a:ext cx="1090199" cy="72679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E4946991-899E-5B4D-A58E-4FABD51273B2}" type="datetimeFigureOut">
              <a:rPr kumimoji="1" lang="ja-JP" altLang="en-US" smtClean="0"/>
              <a:pPr/>
              <a:t>2022/12/13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5A433428-CE8D-7941-AE55-D4672B0448FA}" type="slidenum">
              <a:rPr kumimoji="1" lang="ja-JP" altLang="en-US" smtClean="0"/>
              <a:pPr/>
              <a:t>‹#›</a:t>
            </a:fld>
            <a:endParaRPr kumimoji="1" lang="ja-JP" altLang="en-US"/>
          </a:p>
        </p:txBody>
      </p:sp>
    </p:spTree>
    <p:extLst>
      <p:ext uri="{BB962C8B-B14F-4D97-AF65-F5344CB8AC3E}">
        <p14:creationId xmlns:p14="http://schemas.microsoft.com/office/powerpoint/2010/main" val="1313061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0</a:t>
            </a:fld>
            <a:endParaRPr kumimoji="1" lang="ja-JP" altLang="en-US"/>
          </a:p>
        </p:txBody>
      </p:sp>
    </p:spTree>
    <p:extLst>
      <p:ext uri="{BB962C8B-B14F-4D97-AF65-F5344CB8AC3E}">
        <p14:creationId xmlns:p14="http://schemas.microsoft.com/office/powerpoint/2010/main" val="925062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a:t>
            </a:fld>
            <a:endParaRPr kumimoji="1" lang="ja-JP" altLang="en-US"/>
          </a:p>
        </p:txBody>
      </p:sp>
    </p:spTree>
    <p:extLst>
      <p:ext uri="{BB962C8B-B14F-4D97-AF65-F5344CB8AC3E}">
        <p14:creationId xmlns:p14="http://schemas.microsoft.com/office/powerpoint/2010/main" val="314813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2</a:t>
            </a:fld>
            <a:endParaRPr kumimoji="1" lang="ja-JP" altLang="en-US"/>
          </a:p>
        </p:txBody>
      </p:sp>
    </p:spTree>
    <p:extLst>
      <p:ext uri="{BB962C8B-B14F-4D97-AF65-F5344CB8AC3E}">
        <p14:creationId xmlns:p14="http://schemas.microsoft.com/office/powerpoint/2010/main" val="165128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4</a:t>
            </a:fld>
            <a:endParaRPr kumimoji="1" lang="ja-JP" altLang="en-US"/>
          </a:p>
        </p:txBody>
      </p:sp>
    </p:spTree>
    <p:extLst>
      <p:ext uri="{BB962C8B-B14F-4D97-AF65-F5344CB8AC3E}">
        <p14:creationId xmlns:p14="http://schemas.microsoft.com/office/powerpoint/2010/main" val="110557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A433428-CE8D-7941-AE55-D4672B0448FA}" type="slidenum">
              <a:rPr kumimoji="1" lang="ja-JP" altLang="en-US" smtClean="0"/>
              <a:t>19</a:t>
            </a:fld>
            <a:endParaRPr kumimoji="1" lang="ja-JP" altLang="en-US"/>
          </a:p>
        </p:txBody>
      </p:sp>
    </p:spTree>
    <p:extLst>
      <p:ext uri="{BB962C8B-B14F-4D97-AF65-F5344CB8AC3E}">
        <p14:creationId xmlns:p14="http://schemas.microsoft.com/office/powerpoint/2010/main" val="1928391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A">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AE33D80-3B11-AD45-B145-3B401B30DE3A}"/>
              </a:ext>
            </a:extLst>
          </p:cNvPr>
          <p:cNvSpPr/>
          <p:nvPr userDrawn="1"/>
        </p:nvSpPr>
        <p:spPr>
          <a:xfrm>
            <a:off x="0" y="1461255"/>
            <a:ext cx="9144000" cy="3600000"/>
          </a:xfrm>
          <a:prstGeom prst="rect">
            <a:avLst/>
          </a:prstGeom>
          <a:gradFill flip="none" rotWithShape="1">
            <a:gsLst>
              <a:gs pos="100000">
                <a:schemeClr val="tx1"/>
              </a:gs>
              <a:gs pos="0">
                <a:schemeClr val="accent5">
                  <a:lumMod val="75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 name="Title 1"/>
          <p:cNvSpPr>
            <a:spLocks noGrp="1"/>
          </p:cNvSpPr>
          <p:nvPr>
            <p:ph type="ctrTitle" hasCustomPrompt="1"/>
          </p:nvPr>
        </p:nvSpPr>
        <p:spPr>
          <a:xfrm>
            <a:off x="1080000" y="2880000"/>
            <a:ext cx="3780000" cy="1385945"/>
          </a:xfrm>
        </p:spPr>
        <p:txBody>
          <a:bodyPr wrap="square" lIns="36000" tIns="36000" rIns="36000" bIns="36000" anchor="ctr">
            <a:normAutofit/>
          </a:bodyPr>
          <a:lstStyle>
            <a:lvl1pPr algn="ctr">
              <a:lnSpc>
                <a:spcPct val="100000"/>
              </a:lnSpc>
              <a:spcAft>
                <a:spcPts val="400"/>
              </a:spcAft>
              <a:defRPr sz="3200" spc="50" baseline="0">
                <a:solidFill>
                  <a:schemeClr val="bg1"/>
                </a:solidFill>
                <a:latin typeface="+mj-ea"/>
                <a:ea typeface="+mj-ea"/>
              </a:defRPr>
            </a:lvl1pPr>
          </a:lstStyle>
          <a:p>
            <a:r>
              <a:rPr lang="ja-JP" altLang="en-US"/>
              <a:t>本資料の</a:t>
            </a:r>
            <a:br>
              <a:rPr lang="en-US" altLang="ja-JP" dirty="0"/>
            </a:br>
            <a:r>
              <a:rPr lang="ja-JP" altLang="en-US"/>
              <a:t>タイトルを記入</a:t>
            </a:r>
            <a:endParaRPr lang="en-US" dirty="0"/>
          </a:p>
        </p:txBody>
      </p:sp>
      <p:sp>
        <p:nvSpPr>
          <p:cNvPr id="3" name="Subtitle 2"/>
          <p:cNvSpPr>
            <a:spLocks noGrp="1"/>
          </p:cNvSpPr>
          <p:nvPr>
            <p:ph type="subTitle" idx="1" hasCustomPrompt="1"/>
          </p:nvPr>
        </p:nvSpPr>
        <p:spPr>
          <a:xfrm>
            <a:off x="1080000" y="2160000"/>
            <a:ext cx="3780000" cy="720000"/>
          </a:xfrm>
        </p:spPr>
        <p:txBody>
          <a:bodyPr wrap="square" lIns="36000" tIns="36000" rIns="36000" bIns="36000" anchor="ctr">
            <a:normAutofit/>
          </a:bodyPr>
          <a:lstStyle>
            <a:lvl1pPr marL="0" indent="0" algn="ctr">
              <a:spcBef>
                <a:spcPts val="0"/>
              </a:spcBef>
              <a:buNone/>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サブタイトルには</a:t>
            </a:r>
            <a:br>
              <a:rPr lang="en-US" altLang="ja-JP" dirty="0"/>
            </a:br>
            <a:r>
              <a:rPr lang="ja-JP" altLang="en-US" dirty="0"/>
              <a:t>ユーザメリットを簡潔に記載する</a:t>
            </a:r>
            <a:endParaRPr lang="en-US" altLang="ja-JP" dirty="0"/>
          </a:p>
        </p:txBody>
      </p:sp>
      <p:sp>
        <p:nvSpPr>
          <p:cNvPr id="5" name="フッター プレースホルダー 4">
            <a:extLst>
              <a:ext uri="{FF2B5EF4-FFF2-40B4-BE49-F238E27FC236}">
                <a16:creationId xmlns:a16="http://schemas.microsoft.com/office/drawing/2014/main" id="{D20237C8-BFF3-7F48-BA2F-AB34AB8C40F4}"/>
              </a:ext>
            </a:extLst>
          </p:cNvPr>
          <p:cNvSpPr>
            <a:spLocks noGrp="1"/>
          </p:cNvSpPr>
          <p:nvPr>
            <p:ph type="ftr" sz="quarter" idx="10"/>
          </p:nvPr>
        </p:nvSpPr>
        <p:spPr>
          <a:xfrm>
            <a:off x="3492000" y="6367112"/>
            <a:ext cx="2160000" cy="365125"/>
          </a:xfrm>
        </p:spPr>
        <p:txBody>
          <a:bodyPr/>
          <a:lstStyle>
            <a:lvl1pPr algn="ctr">
              <a:defRPr/>
            </a:lvl1pPr>
          </a:lstStyle>
          <a:p>
            <a:pPr algn="ctr"/>
            <a:r>
              <a:rPr lang="en" altLang="ja-JP"/>
              <a:t>SAIRU</a:t>
            </a:r>
            <a:endParaRPr kumimoji="1" lang="ja-JP" altLang="en-US"/>
          </a:p>
        </p:txBody>
      </p:sp>
    </p:spTree>
    <p:extLst>
      <p:ext uri="{BB962C8B-B14F-4D97-AF65-F5344CB8AC3E}">
        <p14:creationId xmlns:p14="http://schemas.microsoft.com/office/powerpoint/2010/main" val="348202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表紙A">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AE33D80-3B11-AD45-B145-3B401B30DE3A}"/>
              </a:ext>
            </a:extLst>
          </p:cNvPr>
          <p:cNvSpPr/>
          <p:nvPr userDrawn="1"/>
        </p:nvSpPr>
        <p:spPr>
          <a:xfrm>
            <a:off x="0" y="1461255"/>
            <a:ext cx="9144000" cy="3600000"/>
          </a:xfrm>
          <a:prstGeom prst="rect">
            <a:avLst/>
          </a:prstGeom>
          <a:gradFill flip="none" rotWithShape="1">
            <a:gsLst>
              <a:gs pos="100000">
                <a:schemeClr val="tx1"/>
              </a:gs>
              <a:gs pos="0">
                <a:schemeClr val="accent6"/>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 name="Title 1"/>
          <p:cNvSpPr>
            <a:spLocks noGrp="1"/>
          </p:cNvSpPr>
          <p:nvPr>
            <p:ph type="ctrTitle"/>
          </p:nvPr>
        </p:nvSpPr>
        <p:spPr>
          <a:xfrm>
            <a:off x="957729" y="2570981"/>
            <a:ext cx="7228541" cy="1385945"/>
          </a:xfrm>
        </p:spPr>
        <p:txBody>
          <a:bodyPr wrap="square" lIns="36000" tIns="36000" rIns="36000" bIns="36000" anchor="ctr">
            <a:normAutofit/>
          </a:bodyPr>
          <a:lstStyle>
            <a:lvl1pPr algn="ctr">
              <a:lnSpc>
                <a:spcPct val="100000"/>
              </a:lnSpc>
              <a:spcAft>
                <a:spcPts val="400"/>
              </a:spcAft>
              <a:defRPr sz="3200" spc="50" baseline="0">
                <a:solidFill>
                  <a:schemeClr val="bg1"/>
                </a:solidFill>
                <a:latin typeface="+mj-ea"/>
                <a:ea typeface="+mj-ea"/>
              </a:defRPr>
            </a:lvl1pPr>
          </a:lstStyle>
          <a:p>
            <a:endParaRPr lang="en-US" dirty="0"/>
          </a:p>
        </p:txBody>
      </p:sp>
      <p:sp>
        <p:nvSpPr>
          <p:cNvPr id="5" name="フッター プレースホルダー 4">
            <a:extLst>
              <a:ext uri="{FF2B5EF4-FFF2-40B4-BE49-F238E27FC236}">
                <a16:creationId xmlns:a16="http://schemas.microsoft.com/office/drawing/2014/main" id="{D20237C8-BFF3-7F48-BA2F-AB34AB8C40F4}"/>
              </a:ext>
            </a:extLst>
          </p:cNvPr>
          <p:cNvSpPr>
            <a:spLocks noGrp="1"/>
          </p:cNvSpPr>
          <p:nvPr>
            <p:ph type="ftr" sz="quarter" idx="10"/>
          </p:nvPr>
        </p:nvSpPr>
        <p:spPr>
          <a:xfrm>
            <a:off x="3492000" y="6367112"/>
            <a:ext cx="2160000" cy="365125"/>
          </a:xfrm>
        </p:spPr>
        <p:txBody>
          <a:bodyPr/>
          <a:lstStyle>
            <a:lvl1pPr algn="ctr">
              <a:defRPr/>
            </a:lvl1pPr>
          </a:lstStyle>
          <a:p>
            <a:pPr algn="ctr"/>
            <a:r>
              <a:rPr lang="en" altLang="ja-JP"/>
              <a:t>SAIRU</a:t>
            </a:r>
            <a:endParaRPr kumimoji="1" lang="ja-JP" altLang="en-US"/>
          </a:p>
        </p:txBody>
      </p:sp>
      <p:sp>
        <p:nvSpPr>
          <p:cNvPr id="4" name="Subtitle 2">
            <a:extLst>
              <a:ext uri="{FF2B5EF4-FFF2-40B4-BE49-F238E27FC236}">
                <a16:creationId xmlns:a16="http://schemas.microsoft.com/office/drawing/2014/main" id="{D478786B-6C88-22AA-90E4-5E3BFB2BEDEE}"/>
              </a:ext>
            </a:extLst>
          </p:cNvPr>
          <p:cNvSpPr>
            <a:spLocks noGrp="1"/>
          </p:cNvSpPr>
          <p:nvPr>
            <p:ph type="subTitle" idx="1"/>
          </p:nvPr>
        </p:nvSpPr>
        <p:spPr>
          <a:xfrm>
            <a:off x="888924" y="4061162"/>
            <a:ext cx="7366151" cy="720000"/>
          </a:xfrm>
        </p:spPr>
        <p:txBody>
          <a:bodyPr wrap="square" lIns="36000" tIns="36000" rIns="36000" bIns="36000" anchor="ctr">
            <a:normAutofit/>
          </a:bodyPr>
          <a:lstStyle>
            <a:lvl1pPr marL="285750" indent="-285750" algn="l">
              <a:spcBef>
                <a:spcPts val="0"/>
              </a:spcBef>
              <a:buFont typeface="Arial" panose="020B0604020202020204" pitchFamily="34" charset="0"/>
              <a:buChar char="•"/>
              <a:defRPr sz="1800" b="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ltLang="ja-JP" dirty="0"/>
          </a:p>
        </p:txBody>
      </p:sp>
    </p:spTree>
    <p:extLst>
      <p:ext uri="{BB962C8B-B14F-4D97-AF65-F5344CB8AC3E}">
        <p14:creationId xmlns:p14="http://schemas.microsoft.com/office/powerpoint/2010/main" val="242887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表紙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92000" y="2736027"/>
            <a:ext cx="5760000" cy="1385945"/>
          </a:xfrm>
        </p:spPr>
        <p:txBody>
          <a:bodyPr lIns="36000" tIns="36000" rIns="36000" bIns="36000" anchor="ctr">
            <a:noAutofit/>
          </a:bodyPr>
          <a:lstStyle>
            <a:lvl1pPr algn="ctr">
              <a:lnSpc>
                <a:spcPct val="100000"/>
              </a:lnSpc>
              <a:spcAft>
                <a:spcPts val="400"/>
              </a:spcAft>
              <a:defRPr sz="4000"/>
            </a:lvl1pPr>
          </a:lstStyle>
          <a:p>
            <a:r>
              <a:rPr lang="ja-JP" altLang="en-US"/>
              <a:t>本資料の</a:t>
            </a:r>
            <a:br>
              <a:rPr lang="en-US" altLang="ja-JP" dirty="0"/>
            </a:br>
            <a:r>
              <a:rPr lang="ja-JP" altLang="en-US"/>
              <a:t>タイトルを記入</a:t>
            </a:r>
            <a:endParaRPr lang="en-US" dirty="0"/>
          </a:p>
        </p:txBody>
      </p:sp>
      <p:sp>
        <p:nvSpPr>
          <p:cNvPr id="3" name="Subtitle 2"/>
          <p:cNvSpPr>
            <a:spLocks noGrp="1"/>
          </p:cNvSpPr>
          <p:nvPr>
            <p:ph type="subTitle" idx="1" hasCustomPrompt="1"/>
          </p:nvPr>
        </p:nvSpPr>
        <p:spPr>
          <a:xfrm>
            <a:off x="1692000" y="1620000"/>
            <a:ext cx="5759999" cy="900000"/>
          </a:xfrm>
        </p:spPr>
        <p:txBody>
          <a:bodyPr wrap="square" lIns="36000" tIns="36000" rIns="36000" bIns="36000" anchor="ctr">
            <a:normAutofit/>
          </a:bodyPr>
          <a:lstStyle>
            <a:lvl1pPr marL="0" indent="0" algn="ctr">
              <a:spcBef>
                <a:spcPts val="0"/>
              </a:spcBef>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サブタイトルには</a:t>
            </a:r>
            <a:endParaRPr lang="en-US" altLang="ja-JP" dirty="0"/>
          </a:p>
          <a:p>
            <a:r>
              <a:rPr lang="ja-JP" altLang="en-US"/>
              <a:t>ユーザメリットを簡潔に記載する</a:t>
            </a:r>
            <a:endParaRPr lang="en-US" dirty="0"/>
          </a:p>
        </p:txBody>
      </p:sp>
      <p:sp>
        <p:nvSpPr>
          <p:cNvPr id="5" name="フッター プレースホルダー 4">
            <a:extLst>
              <a:ext uri="{FF2B5EF4-FFF2-40B4-BE49-F238E27FC236}">
                <a16:creationId xmlns:a16="http://schemas.microsoft.com/office/drawing/2014/main" id="{A7048EDE-32A3-A043-82C5-B41EC4E9CEC1}"/>
              </a:ext>
            </a:extLst>
          </p:cNvPr>
          <p:cNvSpPr>
            <a:spLocks noGrp="1"/>
          </p:cNvSpPr>
          <p:nvPr>
            <p:ph type="ftr" sz="quarter" idx="10"/>
          </p:nvPr>
        </p:nvSpPr>
        <p:spPr>
          <a:xfrm>
            <a:off x="3491999" y="6367112"/>
            <a:ext cx="2160000" cy="365125"/>
          </a:xfrm>
        </p:spPr>
        <p:txBody>
          <a:bodyPr/>
          <a:lstStyle>
            <a:lvl1pPr algn="ctr">
              <a:defRPr/>
            </a:lvl1pPr>
          </a:lstStyle>
          <a:p>
            <a:pPr algn="ctr"/>
            <a:r>
              <a:rPr lang="en" altLang="ja-JP"/>
              <a:t>SAIRU</a:t>
            </a:r>
            <a:endParaRPr kumimoji="1" lang="ja-JP" altLang="en-US"/>
          </a:p>
        </p:txBody>
      </p:sp>
    </p:spTree>
    <p:extLst>
      <p:ext uri="{BB962C8B-B14F-4D97-AF65-F5344CB8AC3E}">
        <p14:creationId xmlns:p14="http://schemas.microsoft.com/office/powerpoint/2010/main" val="78710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説明">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ja-JP" altLang="en-US"/>
              <a:t>スライドのタイトルを記入</a:t>
            </a:r>
            <a:endParaRPr lang="en-US" dirty="0"/>
          </a:p>
        </p:txBody>
      </p:sp>
      <p:sp>
        <p:nvSpPr>
          <p:cNvPr id="8" name="テキスト プレースホルダー 7">
            <a:extLst>
              <a:ext uri="{FF2B5EF4-FFF2-40B4-BE49-F238E27FC236}">
                <a16:creationId xmlns:a16="http://schemas.microsoft.com/office/drawing/2014/main" id="{D0981807-3FCE-F84B-971A-28D3A78FA01A}"/>
              </a:ext>
            </a:extLst>
          </p:cNvPr>
          <p:cNvSpPr>
            <a:spLocks noGrp="1"/>
          </p:cNvSpPr>
          <p:nvPr>
            <p:ph type="body" sz="quarter" idx="13" hasCustomPrompt="1"/>
          </p:nvPr>
        </p:nvSpPr>
        <p:spPr>
          <a:xfrm>
            <a:off x="612775" y="1080000"/>
            <a:ext cx="7918450" cy="576000"/>
          </a:xfrm>
        </p:spPr>
        <p:txBody>
          <a:bodyPr lIns="36000" tIns="36000" rIns="36000" bIns="36000" anchor="t">
            <a:normAutofit/>
          </a:bodyPr>
          <a:lstStyle>
            <a:lvl1pPr algn="ctr">
              <a:lnSpc>
                <a:spcPct val="100000"/>
              </a:lnSpc>
              <a:spcBef>
                <a:spcPts val="0"/>
              </a:spcBef>
              <a:buNone/>
              <a:defRPr sz="1400"/>
            </a:lvl1pPr>
            <a:lvl2pPr algn="ctr">
              <a:buNone/>
              <a:defRPr/>
            </a:lvl2pPr>
            <a:lvl3pPr algn="ctr">
              <a:buNone/>
              <a:defRPr/>
            </a:lvl3pPr>
            <a:lvl4pPr algn="ctr">
              <a:buNone/>
              <a:defRPr/>
            </a:lvl4pPr>
            <a:lvl5pPr algn="ctr">
              <a:buNone/>
              <a:defRPr/>
            </a:lvl5pPr>
          </a:lstStyle>
          <a:p>
            <a:pPr lvl="0"/>
            <a:r>
              <a:rPr kumimoji="1" lang="ja-JP" altLang="en-US"/>
              <a:t>説明文を</a:t>
            </a:r>
            <a:r>
              <a:rPr kumimoji="1" lang="en-US" altLang="ja-JP" dirty="0"/>
              <a:t>1〜2</a:t>
            </a:r>
            <a:r>
              <a:rPr kumimoji="1" lang="ja-JP" altLang="en-US"/>
              <a:t>行で簡潔に記載する。</a:t>
            </a:r>
          </a:p>
        </p:txBody>
      </p:sp>
      <p:cxnSp>
        <p:nvCxnSpPr>
          <p:cNvPr id="12" name="直線コネクタ 11">
            <a:extLst>
              <a:ext uri="{FF2B5EF4-FFF2-40B4-BE49-F238E27FC236}">
                <a16:creationId xmlns:a16="http://schemas.microsoft.com/office/drawing/2014/main" id="{8C7BBDD3-92C9-C249-8E4E-A414219AA3B2}"/>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877EDDE-8139-6047-9A6B-725F77270FDB}"/>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5A4A9E68-2075-6145-B225-5338B624EEC6}"/>
              </a:ext>
            </a:extLst>
          </p:cNvPr>
          <p:cNvSpPr>
            <a:spLocks noGrp="1"/>
          </p:cNvSpPr>
          <p:nvPr>
            <p:ph type="ftr" sz="quarter" idx="14"/>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7F3777CF-8571-6A4F-891A-06CD4B4A9620}"/>
              </a:ext>
            </a:extLst>
          </p:cNvPr>
          <p:cNvSpPr>
            <a:spLocks noGrp="1"/>
          </p:cNvSpPr>
          <p:nvPr>
            <p:ph type="sldNum" sz="quarter" idx="15"/>
          </p:nvPr>
        </p:nvSpPr>
        <p:spPr/>
        <p:txBody>
          <a:bodyPr/>
          <a:lstStyle/>
          <a:p>
            <a:pPr algn="ctr"/>
            <a:fld id="{2CF39A64-FD95-C144-B37D-DFADB2595A9F}" type="slidenum">
              <a:rPr kumimoji="1" lang="ja-JP" altLang="en-US" smtClean="0"/>
              <a:pPr/>
              <a:t>‹#›</a:t>
            </a:fld>
            <a:endParaRPr kumimoji="1" lang="ja-JP" altLang="en-US"/>
          </a:p>
        </p:txBody>
      </p:sp>
      <p:sp>
        <p:nvSpPr>
          <p:cNvPr id="14" name="テキスト ボックス 13">
            <a:extLst>
              <a:ext uri="{FF2B5EF4-FFF2-40B4-BE49-F238E27FC236}">
                <a16:creationId xmlns:a16="http://schemas.microsoft.com/office/drawing/2014/main" id="{D39C5A11-F0AB-5644-AF02-100DE1C4658F}"/>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5" name="正方形/長方形 14">
            <a:extLst>
              <a:ext uri="{FF2B5EF4-FFF2-40B4-BE49-F238E27FC236}">
                <a16:creationId xmlns:a16="http://schemas.microsoft.com/office/drawing/2014/main" id="{1EC98FFB-D92D-8C4C-89BE-7F2CB84F06FC}"/>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163506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タイトルと説明">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ja-JP" altLang="en-US"/>
              <a:t>スライドのタイトルを記入</a:t>
            </a:r>
            <a:endParaRPr lang="en-US" dirty="0"/>
          </a:p>
        </p:txBody>
      </p:sp>
      <p:sp>
        <p:nvSpPr>
          <p:cNvPr id="8" name="テキスト プレースホルダー 7">
            <a:extLst>
              <a:ext uri="{FF2B5EF4-FFF2-40B4-BE49-F238E27FC236}">
                <a16:creationId xmlns:a16="http://schemas.microsoft.com/office/drawing/2014/main" id="{D0981807-3FCE-F84B-971A-28D3A78FA01A}"/>
              </a:ext>
            </a:extLst>
          </p:cNvPr>
          <p:cNvSpPr>
            <a:spLocks noGrp="1"/>
          </p:cNvSpPr>
          <p:nvPr>
            <p:ph type="body" sz="quarter" idx="13" hasCustomPrompt="1"/>
          </p:nvPr>
        </p:nvSpPr>
        <p:spPr>
          <a:xfrm>
            <a:off x="612775" y="1080000"/>
            <a:ext cx="7918450" cy="1080000"/>
          </a:xfrm>
        </p:spPr>
        <p:txBody>
          <a:bodyPr lIns="36000" tIns="36000" rIns="36000" bIns="36000" anchor="t">
            <a:normAutofit/>
          </a:bodyPr>
          <a:lstStyle>
            <a:lvl1pPr marL="0" indent="0" algn="l">
              <a:lnSpc>
                <a:spcPct val="150000"/>
              </a:lnSpc>
              <a:spcBef>
                <a:spcPts val="0"/>
              </a:spcBef>
              <a:spcAft>
                <a:spcPts val="0"/>
              </a:spcAft>
              <a:buNone/>
              <a:defRPr sz="1400"/>
            </a:lvl1pPr>
            <a:lvl2pPr algn="ctr">
              <a:buNone/>
              <a:defRPr/>
            </a:lvl2pPr>
            <a:lvl3pPr algn="ctr">
              <a:buNone/>
              <a:defRPr/>
            </a:lvl3pPr>
            <a:lvl4pPr algn="ctr">
              <a:buNone/>
              <a:defRPr/>
            </a:lvl4pPr>
            <a:lvl5pPr algn="ctr">
              <a:buNone/>
              <a:defRPr/>
            </a:lvl5pPr>
          </a:lstStyle>
          <a:p>
            <a:pPr lvl="0"/>
            <a:r>
              <a:rPr kumimoji="1" lang="ja-JP" altLang="en-US"/>
              <a:t>具体的な解説文を</a:t>
            </a:r>
            <a:r>
              <a:rPr kumimoji="1" lang="en-US" altLang="ja-JP" dirty="0"/>
              <a:t>3</a:t>
            </a:r>
            <a:r>
              <a:rPr kumimoji="1" lang="ja-JP" altLang="en-US"/>
              <a:t>行程度で記載する。</a:t>
            </a:r>
            <a:endParaRPr kumimoji="1" lang="en-US" altLang="ja-JP" dirty="0"/>
          </a:p>
        </p:txBody>
      </p:sp>
      <p:cxnSp>
        <p:nvCxnSpPr>
          <p:cNvPr id="6" name="直線コネクタ 5">
            <a:extLst>
              <a:ext uri="{FF2B5EF4-FFF2-40B4-BE49-F238E27FC236}">
                <a16:creationId xmlns:a16="http://schemas.microsoft.com/office/drawing/2014/main" id="{9FA123F1-872C-D741-B735-20CA103ADC1E}"/>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75CCA61C-99A1-7940-B54D-29C22F200340}"/>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フッター プレースホルダー 2">
            <a:extLst>
              <a:ext uri="{FF2B5EF4-FFF2-40B4-BE49-F238E27FC236}">
                <a16:creationId xmlns:a16="http://schemas.microsoft.com/office/drawing/2014/main" id="{DE33B734-1512-E444-9C33-C6BA9F214513}"/>
              </a:ext>
            </a:extLst>
          </p:cNvPr>
          <p:cNvSpPr>
            <a:spLocks noGrp="1"/>
          </p:cNvSpPr>
          <p:nvPr>
            <p:ph type="ftr" sz="quarter" idx="14"/>
          </p:nvPr>
        </p:nvSpPr>
        <p:spPr/>
        <p:txBody>
          <a:bodyPr/>
          <a:lstStyle/>
          <a:p>
            <a:r>
              <a:rPr lang="en" altLang="ja-JP"/>
              <a:t>SAIRU</a:t>
            </a:r>
            <a:endParaRPr kumimoji="1" lang="ja-JP" altLang="en-US" b="1"/>
          </a:p>
        </p:txBody>
      </p:sp>
      <p:sp>
        <p:nvSpPr>
          <p:cNvPr id="4" name="スライド番号プレースホルダー 3">
            <a:extLst>
              <a:ext uri="{FF2B5EF4-FFF2-40B4-BE49-F238E27FC236}">
                <a16:creationId xmlns:a16="http://schemas.microsoft.com/office/drawing/2014/main" id="{149DD5A1-8080-5447-A4A1-E029927A6A76}"/>
              </a:ext>
            </a:extLst>
          </p:cNvPr>
          <p:cNvSpPr>
            <a:spLocks noGrp="1"/>
          </p:cNvSpPr>
          <p:nvPr>
            <p:ph type="sldNum" sz="quarter" idx="15"/>
          </p:nvPr>
        </p:nvSpPr>
        <p:spPr/>
        <p:txBody>
          <a:bodyPr/>
          <a:lstStyle/>
          <a:p>
            <a:pPr algn="ctr"/>
            <a:fld id="{2CF39A64-FD95-C144-B37D-DFADB2595A9F}" type="slidenum">
              <a:rPr kumimoji="1" lang="ja-JP" altLang="en-US" smtClean="0"/>
              <a:pPr/>
              <a:t>‹#›</a:t>
            </a:fld>
            <a:endParaRPr kumimoji="1" lang="ja-JP" altLang="en-US"/>
          </a:p>
        </p:txBody>
      </p:sp>
      <p:sp>
        <p:nvSpPr>
          <p:cNvPr id="14" name="テキスト ボックス 13">
            <a:extLst>
              <a:ext uri="{FF2B5EF4-FFF2-40B4-BE49-F238E27FC236}">
                <a16:creationId xmlns:a16="http://schemas.microsoft.com/office/drawing/2014/main" id="{02886F82-89FD-5548-A95C-5A73473F2179}"/>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5" name="正方形/長方形 14">
            <a:extLst>
              <a:ext uri="{FF2B5EF4-FFF2-40B4-BE49-F238E27FC236}">
                <a16:creationId xmlns:a16="http://schemas.microsoft.com/office/drawing/2014/main" id="{440F0831-6A6F-D941-AC56-63F4E049624F}"/>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211780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ja-JP" altLang="en-US"/>
              <a:t>スライドのタイトルを記入</a:t>
            </a:r>
            <a:endParaRPr lang="en-US" dirty="0"/>
          </a:p>
        </p:txBody>
      </p:sp>
      <p:cxnSp>
        <p:nvCxnSpPr>
          <p:cNvPr id="8" name="直線コネクタ 7">
            <a:extLst>
              <a:ext uri="{FF2B5EF4-FFF2-40B4-BE49-F238E27FC236}">
                <a16:creationId xmlns:a16="http://schemas.microsoft.com/office/drawing/2014/main" id="{77BFC770-47A0-7A44-9354-5E1027C6841E}"/>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AFAB26F-04EB-6540-BBE7-C877A2D3D14D}"/>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A61803C1-777E-D444-A4D9-C72C3494D91A}"/>
              </a:ext>
            </a:extLst>
          </p:cNvPr>
          <p:cNvSpPr>
            <a:spLocks noGrp="1"/>
          </p:cNvSpPr>
          <p:nvPr>
            <p:ph type="ftr" sz="quarter" idx="10"/>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88A75EB0-FFCB-274D-8E8D-C07C9396797A}"/>
              </a:ext>
            </a:extLst>
          </p:cNvPr>
          <p:cNvSpPr>
            <a:spLocks noGrp="1"/>
          </p:cNvSpPr>
          <p:nvPr>
            <p:ph type="sldNum" sz="quarter" idx="11"/>
          </p:nvPr>
        </p:nvSpPr>
        <p:spPr/>
        <p:txBody>
          <a:bodyPr/>
          <a:lstStyle/>
          <a:p>
            <a:pPr algn="ctr"/>
            <a:fld id="{2CF39A64-FD95-C144-B37D-DFADB2595A9F}" type="slidenum">
              <a:rPr kumimoji="1" lang="ja-JP" altLang="en-US" smtClean="0"/>
              <a:pPr/>
              <a:t>‹#›</a:t>
            </a:fld>
            <a:endParaRPr kumimoji="1" lang="ja-JP" altLang="en-US"/>
          </a:p>
        </p:txBody>
      </p:sp>
      <p:sp>
        <p:nvSpPr>
          <p:cNvPr id="13" name="テキスト ボックス 12">
            <a:extLst>
              <a:ext uri="{FF2B5EF4-FFF2-40B4-BE49-F238E27FC236}">
                <a16:creationId xmlns:a16="http://schemas.microsoft.com/office/drawing/2014/main" id="{93F3AACD-7B44-2B44-ACB5-4D5267CE87C7}"/>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4" name="正方形/長方形 13">
            <a:extLst>
              <a:ext uri="{FF2B5EF4-FFF2-40B4-BE49-F238E27FC236}">
                <a16:creationId xmlns:a16="http://schemas.microsoft.com/office/drawing/2014/main" id="{205839A7-44DD-F846-8E57-C81D7369491B}"/>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177622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左寄せ）">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360000"/>
            <a:ext cx="5400000" cy="360000"/>
          </a:xfrm>
        </p:spPr>
        <p:txBody>
          <a:bodyPr/>
          <a:lstStyle>
            <a:lvl1pPr algn="l">
              <a:defRPr/>
            </a:lvl1pPr>
          </a:lstStyle>
          <a:p>
            <a:r>
              <a:rPr lang="en-US" dirty="0" err="1"/>
              <a:t>事例紹介（企業名を記入</a:t>
            </a:r>
            <a:r>
              <a:rPr lang="en-US" dirty="0"/>
              <a:t>）</a:t>
            </a:r>
          </a:p>
        </p:txBody>
      </p:sp>
      <p:cxnSp>
        <p:nvCxnSpPr>
          <p:cNvPr id="8" name="直線コネクタ 7">
            <a:extLst>
              <a:ext uri="{FF2B5EF4-FFF2-40B4-BE49-F238E27FC236}">
                <a16:creationId xmlns:a16="http://schemas.microsoft.com/office/drawing/2014/main" id="{77BFC770-47A0-7A44-9354-5E1027C6841E}"/>
              </a:ext>
            </a:extLst>
          </p:cNvPr>
          <p:cNvCxnSpPr/>
          <p:nvPr userDrawn="1"/>
        </p:nvCxnSpPr>
        <p:spPr>
          <a:xfrm>
            <a:off x="0" y="900000"/>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F6F05B6-2622-9C4B-AD3B-5E5897E6AACE}"/>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ACEA478E-E339-4F4D-9C15-CD9CB68D7C2A}"/>
              </a:ext>
            </a:extLst>
          </p:cNvPr>
          <p:cNvSpPr>
            <a:spLocks noGrp="1"/>
          </p:cNvSpPr>
          <p:nvPr>
            <p:ph type="ftr" sz="quarter" idx="10"/>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6D453F9A-19DE-BE49-AAC6-2B8B2E538AC5}"/>
              </a:ext>
            </a:extLst>
          </p:cNvPr>
          <p:cNvSpPr>
            <a:spLocks noGrp="1"/>
          </p:cNvSpPr>
          <p:nvPr>
            <p:ph type="sldNum" sz="quarter" idx="11"/>
          </p:nvPr>
        </p:nvSpPr>
        <p:spPr/>
        <p:txBody>
          <a:bodyPr/>
          <a:lstStyle/>
          <a:p>
            <a:pPr algn="ctr"/>
            <a:fld id="{2CF39A64-FD95-C144-B37D-DFADB2595A9F}" type="slidenum">
              <a:rPr kumimoji="1" lang="ja-JP" altLang="en-US" smtClean="0"/>
              <a:pPr/>
              <a:t>‹#›</a:t>
            </a:fld>
            <a:endParaRPr kumimoji="1" lang="ja-JP" altLang="en-US"/>
          </a:p>
        </p:txBody>
      </p:sp>
      <p:sp>
        <p:nvSpPr>
          <p:cNvPr id="13" name="テキスト ボックス 12">
            <a:extLst>
              <a:ext uri="{FF2B5EF4-FFF2-40B4-BE49-F238E27FC236}">
                <a16:creationId xmlns:a16="http://schemas.microsoft.com/office/drawing/2014/main" id="{71089593-600B-D448-B593-4EAB9E6CBABE}"/>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4" name="正方形/長方形 13">
            <a:extLst>
              <a:ext uri="{FF2B5EF4-FFF2-40B4-BE49-F238E27FC236}">
                <a16:creationId xmlns:a16="http://schemas.microsoft.com/office/drawing/2014/main" id="{1861BF07-DF20-E54D-AF65-9FE3511F5BDF}"/>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1637277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4AFC932B-4B6D-9D46-9386-BEC5A819993D}"/>
              </a:ext>
            </a:extLst>
          </p:cNvPr>
          <p:cNvCxnSpPr/>
          <p:nvPr userDrawn="1"/>
        </p:nvCxnSpPr>
        <p:spPr>
          <a:xfrm>
            <a:off x="0" y="6216242"/>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a:extLst>
              <a:ext uri="{FF2B5EF4-FFF2-40B4-BE49-F238E27FC236}">
                <a16:creationId xmlns:a16="http://schemas.microsoft.com/office/drawing/2014/main" id="{01B58009-DC17-FC4E-BA8D-925AD2724F3E}"/>
              </a:ext>
            </a:extLst>
          </p:cNvPr>
          <p:cNvSpPr>
            <a:spLocks noGrp="1"/>
          </p:cNvSpPr>
          <p:nvPr>
            <p:ph type="ftr" sz="quarter" idx="10"/>
          </p:nvPr>
        </p:nvSpPr>
        <p:spPr/>
        <p:txBody>
          <a:bodyPr/>
          <a:lstStyle/>
          <a:p>
            <a:r>
              <a:rPr lang="en" altLang="ja-JP"/>
              <a:t>SAIRU</a:t>
            </a:r>
            <a:endParaRPr kumimoji="1" lang="ja-JP" altLang="en-US" b="1"/>
          </a:p>
        </p:txBody>
      </p:sp>
      <p:sp>
        <p:nvSpPr>
          <p:cNvPr id="6" name="スライド番号プレースホルダー 5">
            <a:extLst>
              <a:ext uri="{FF2B5EF4-FFF2-40B4-BE49-F238E27FC236}">
                <a16:creationId xmlns:a16="http://schemas.microsoft.com/office/drawing/2014/main" id="{ED835CDA-96EE-9044-AAEA-3A3193E3575A}"/>
              </a:ext>
            </a:extLst>
          </p:cNvPr>
          <p:cNvSpPr>
            <a:spLocks noGrp="1"/>
          </p:cNvSpPr>
          <p:nvPr>
            <p:ph type="sldNum" sz="quarter" idx="11"/>
          </p:nvPr>
        </p:nvSpPr>
        <p:spPr/>
        <p:txBody>
          <a:bodyPr/>
          <a:lstStyle/>
          <a:p>
            <a:pPr algn="ctr"/>
            <a:fld id="{2CF39A64-FD95-C144-B37D-DFADB2595A9F}" type="slidenum">
              <a:rPr kumimoji="1" lang="ja-JP" altLang="en-US" smtClean="0"/>
              <a:pPr/>
              <a:t>‹#›</a:t>
            </a:fld>
            <a:endParaRPr kumimoji="1" lang="ja-JP" altLang="en-US"/>
          </a:p>
        </p:txBody>
      </p:sp>
      <p:sp>
        <p:nvSpPr>
          <p:cNvPr id="10" name="テキスト ボックス 9">
            <a:extLst>
              <a:ext uri="{FF2B5EF4-FFF2-40B4-BE49-F238E27FC236}">
                <a16:creationId xmlns:a16="http://schemas.microsoft.com/office/drawing/2014/main" id="{4FE52993-3063-9C4B-9D9D-766B4043E5F1}"/>
              </a:ext>
            </a:extLst>
          </p:cNvPr>
          <p:cNvSpPr txBox="1"/>
          <p:nvPr userDrawn="1"/>
        </p:nvSpPr>
        <p:spPr>
          <a:xfrm>
            <a:off x="990000" y="6408612"/>
            <a:ext cx="1909744" cy="257369"/>
          </a:xfrm>
          <a:prstGeom prst="rect">
            <a:avLst/>
          </a:prstGeom>
          <a:noFill/>
        </p:spPr>
        <p:txBody>
          <a:bodyPr wrap="none" lIns="36000" tIns="36000" rIns="36000" bIns="36000" rtlCol="0">
            <a:spAutoFit/>
          </a:bodyPr>
          <a:lstStyle/>
          <a:p>
            <a:r>
              <a:rPr kumimoji="1" lang="en-US" altLang="ja-JP" sz="1200" u="sng" dirty="0">
                <a:solidFill>
                  <a:srgbClr val="0070C0"/>
                </a:solidFill>
                <a:latin typeface="+mn-ea"/>
                <a:ea typeface="+mn-ea"/>
              </a:rPr>
              <a:t>https://</a:t>
            </a:r>
            <a:r>
              <a:rPr kumimoji="1" lang="en-US" altLang="ja-JP" sz="1200" u="sng" dirty="0" err="1">
                <a:solidFill>
                  <a:srgbClr val="0070C0"/>
                </a:solidFill>
                <a:latin typeface="+mn-ea"/>
                <a:ea typeface="+mn-ea"/>
              </a:rPr>
              <a:t>servicesiteurl</a:t>
            </a:r>
            <a:r>
              <a:rPr kumimoji="1" lang="en-US" altLang="ja-JP" sz="1200" u="sng" dirty="0">
                <a:solidFill>
                  <a:srgbClr val="0070C0"/>
                </a:solidFill>
                <a:latin typeface="+mn-ea"/>
                <a:ea typeface="+mn-ea"/>
              </a:rPr>
              <a:t>******</a:t>
            </a:r>
            <a:endParaRPr kumimoji="1" lang="ja-JP" altLang="en-US" sz="1200" u="sng">
              <a:solidFill>
                <a:srgbClr val="0070C0"/>
              </a:solidFill>
              <a:latin typeface="+mn-ea"/>
              <a:ea typeface="+mn-ea"/>
            </a:endParaRPr>
          </a:p>
        </p:txBody>
      </p:sp>
      <p:sp>
        <p:nvSpPr>
          <p:cNvPr id="11" name="正方形/長方形 10">
            <a:extLst>
              <a:ext uri="{FF2B5EF4-FFF2-40B4-BE49-F238E27FC236}">
                <a16:creationId xmlns:a16="http://schemas.microsoft.com/office/drawing/2014/main" id="{3D8496BC-21EE-1B49-B305-91DCBF3C02EE}"/>
              </a:ext>
            </a:extLst>
          </p:cNvPr>
          <p:cNvSpPr/>
          <p:nvPr userDrawn="1"/>
        </p:nvSpPr>
        <p:spPr>
          <a:xfrm>
            <a:off x="234000" y="6367112"/>
            <a:ext cx="75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dirty="0">
                <a:solidFill>
                  <a:schemeClr val="tx1"/>
                </a:solidFill>
                <a:latin typeface="+mn-ea"/>
                <a:ea typeface="+mn-ea"/>
              </a:rPr>
              <a:t>LOGO</a:t>
            </a:r>
            <a:endParaRPr kumimoji="1" lang="ja-JP" altLang="en-US" sz="1600">
              <a:solidFill>
                <a:schemeClr val="tx1"/>
              </a:solidFill>
              <a:latin typeface="+mn-ea"/>
              <a:ea typeface="+mn-ea"/>
            </a:endParaRPr>
          </a:p>
        </p:txBody>
      </p:sp>
    </p:spTree>
    <p:extLst>
      <p:ext uri="{BB962C8B-B14F-4D97-AF65-F5344CB8AC3E}">
        <p14:creationId xmlns:p14="http://schemas.microsoft.com/office/powerpoint/2010/main" val="400159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360000"/>
            <a:ext cx="7920000" cy="360000"/>
          </a:xfrm>
          <a:prstGeom prst="rect">
            <a:avLst/>
          </a:prstGeom>
        </p:spPr>
        <p:txBody>
          <a:bodyPr vert="horz" wrap="square" lIns="36000" tIns="36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260000"/>
            <a:ext cx="7920000" cy="43200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Footer Placeholder 4"/>
          <p:cNvSpPr>
            <a:spLocks noGrp="1"/>
          </p:cNvSpPr>
          <p:nvPr>
            <p:ph type="ftr" sz="quarter" idx="3"/>
          </p:nvPr>
        </p:nvSpPr>
        <p:spPr>
          <a:xfrm>
            <a:off x="6466203" y="6367112"/>
            <a:ext cx="2160000" cy="365125"/>
          </a:xfrm>
          <a:prstGeom prst="rect">
            <a:avLst/>
          </a:prstGeom>
        </p:spPr>
        <p:txBody>
          <a:bodyPr vert="horz" lIns="36000" tIns="36000" rIns="36000" bIns="36000" rtlCol="0" anchor="ctr"/>
          <a:lstStyle>
            <a:lvl1pPr algn="r">
              <a:defRPr sz="1200" b="1" spc="150" baseline="0">
                <a:solidFill>
                  <a:schemeClr val="tx1"/>
                </a:solidFill>
                <a:latin typeface="ＭＳ Ｐゴシック" panose="020B0600070205080204" pitchFamily="50" charset="-128"/>
                <a:ea typeface="+mn-ea"/>
              </a:defRPr>
            </a:lvl1pPr>
          </a:lstStyle>
          <a:p>
            <a:r>
              <a:rPr lang="en" altLang="ja-JP"/>
              <a:t>SAIRU</a:t>
            </a:r>
            <a:endParaRPr kumimoji="1" lang="ja-JP" altLang="en-US"/>
          </a:p>
        </p:txBody>
      </p:sp>
      <p:sp>
        <p:nvSpPr>
          <p:cNvPr id="6" name="Slide Number Placeholder 5"/>
          <p:cNvSpPr>
            <a:spLocks noGrp="1"/>
          </p:cNvSpPr>
          <p:nvPr>
            <p:ph type="sldNum" sz="quarter" idx="4"/>
          </p:nvPr>
        </p:nvSpPr>
        <p:spPr>
          <a:xfrm>
            <a:off x="8640000" y="6367112"/>
            <a:ext cx="360000" cy="360000"/>
          </a:xfrm>
          <a:prstGeom prst="rect">
            <a:avLst/>
          </a:prstGeom>
        </p:spPr>
        <p:txBody>
          <a:bodyPr vert="horz" wrap="none" lIns="36000" tIns="36000" rIns="36000" bIns="36000" rtlCol="0" anchor="ctr">
            <a:normAutofit/>
          </a:bodyPr>
          <a:lstStyle>
            <a:lvl1pPr algn="ctr">
              <a:defRPr sz="1200">
                <a:solidFill>
                  <a:schemeClr val="bg1">
                    <a:lumMod val="65000"/>
                  </a:schemeClr>
                </a:solidFill>
                <a:latin typeface="+mn-ea"/>
                <a:ea typeface="+mn-ea"/>
              </a:defRPr>
            </a:lvl1pPr>
          </a:lstStyle>
          <a:p>
            <a:pPr algn="ctr"/>
            <a:fld id="{2CF39A64-FD95-C144-B37D-DFADB2595A9F}" type="slidenum">
              <a:rPr kumimoji="1" lang="ja-JP" altLang="en-US" smtClean="0"/>
              <a:pPr/>
              <a:t>‹#›</a:t>
            </a:fld>
            <a:endParaRPr kumimoji="1" lang="ja-JP" altLang="en-US"/>
          </a:p>
        </p:txBody>
      </p:sp>
    </p:spTree>
    <p:extLst>
      <p:ext uri="{BB962C8B-B14F-4D97-AF65-F5344CB8AC3E}">
        <p14:creationId xmlns:p14="http://schemas.microsoft.com/office/powerpoint/2010/main" val="1145939825"/>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0" r:id="rId3"/>
    <p:sldLayoutId id="2147483662" r:id="rId4"/>
    <p:sldLayoutId id="2147483668" r:id="rId5"/>
    <p:sldLayoutId id="2147483666" r:id="rId6"/>
    <p:sldLayoutId id="2147483669" r:id="rId7"/>
    <p:sldLayoutId id="2147483667" r:id="rId8"/>
  </p:sldLayoutIdLst>
  <p:hf hdr="0" dt="0"/>
  <p:txStyles>
    <p:titleStyle>
      <a:lvl1pPr algn="ctr" defTabSz="914400" rtl="0" eaLnBrk="1" latinLnBrk="0" hangingPunct="1">
        <a:lnSpc>
          <a:spcPct val="90000"/>
        </a:lnSpc>
        <a:spcBef>
          <a:spcPct val="0"/>
        </a:spcBef>
        <a:buNone/>
        <a:defRPr kumimoji="1" sz="2000" b="1" kern="1200">
          <a:solidFill>
            <a:schemeClr val="tx1"/>
          </a:solidFill>
          <a:latin typeface="ＭＳ Ｐゴシック" panose="020B0600070205080204" pitchFamily="50" charset="-128"/>
          <a:ea typeface="+mj-ea"/>
          <a:cs typeface="+mj-cs"/>
        </a:defRPr>
      </a:lvl1pPr>
    </p:titleStyle>
    <p:bodyStyle>
      <a:lvl1pPr marL="144000" indent="-216000" algn="l" defTabSz="914400" rtl="0" eaLnBrk="1" latinLnBrk="0" hangingPunct="1">
        <a:lnSpc>
          <a:spcPct val="100000"/>
        </a:lnSpc>
        <a:spcBef>
          <a:spcPts val="1000"/>
        </a:spcBef>
        <a:spcAft>
          <a:spcPts val="400"/>
        </a:spcAft>
        <a:buFont typeface="Wingdings" pitchFamily="2" charset="2"/>
        <a:buChar char="l"/>
        <a:defRPr kumimoji="1" sz="1600" kern="1200">
          <a:solidFill>
            <a:schemeClr val="tx1"/>
          </a:solidFill>
          <a:latin typeface="+mn-ea"/>
          <a:ea typeface="+mn-ea"/>
          <a:cs typeface="+mn-cs"/>
        </a:defRPr>
      </a:lvl1pPr>
      <a:lvl2pPr marL="358775" indent="-165100" algn="l" defTabSz="914400" rtl="0" eaLnBrk="1" latinLnBrk="0" hangingPunct="1">
        <a:lnSpc>
          <a:spcPct val="100000"/>
        </a:lnSpc>
        <a:spcBef>
          <a:spcPts val="500"/>
        </a:spcBef>
        <a:spcAft>
          <a:spcPts val="400"/>
        </a:spcAft>
        <a:buFont typeface="Arial" panose="020B0604020202020204" pitchFamily="34" charset="0"/>
        <a:buChar char="•"/>
        <a:tabLst/>
        <a:defRPr kumimoji="1" sz="1400" kern="1200">
          <a:solidFill>
            <a:schemeClr val="tx1"/>
          </a:solidFill>
          <a:latin typeface="+mn-ea"/>
          <a:ea typeface="+mn-ea"/>
          <a:cs typeface="+mn-cs"/>
        </a:defRPr>
      </a:lvl2pPr>
      <a:lvl3pPr marL="492125" indent="-133350" algn="l" defTabSz="914400" rtl="0" eaLnBrk="1" latinLnBrk="0" hangingPunct="1">
        <a:lnSpc>
          <a:spcPct val="100000"/>
        </a:lnSpc>
        <a:spcBef>
          <a:spcPts val="500"/>
        </a:spcBef>
        <a:spcAft>
          <a:spcPts val="400"/>
        </a:spcAft>
        <a:buFont typeface="Arial" panose="020B0604020202020204" pitchFamily="34" charset="0"/>
        <a:buChar char="•"/>
        <a:tabLst/>
        <a:defRPr kumimoji="1" sz="1400" kern="1200">
          <a:solidFill>
            <a:schemeClr val="tx1"/>
          </a:solidFill>
          <a:latin typeface="+mn-ea"/>
          <a:ea typeface="+mn-ea"/>
          <a:cs typeface="+mn-cs"/>
        </a:defRPr>
      </a:lvl3pPr>
      <a:lvl4pPr marL="668338" indent="-134938" algn="l" defTabSz="914400" rtl="0" eaLnBrk="1" latinLnBrk="0" hangingPunct="1">
        <a:lnSpc>
          <a:spcPct val="100000"/>
        </a:lnSpc>
        <a:spcBef>
          <a:spcPts val="500"/>
        </a:spcBef>
        <a:spcAft>
          <a:spcPts val="400"/>
        </a:spcAft>
        <a:buFont typeface="Arial" panose="020B0604020202020204" pitchFamily="34" charset="0"/>
        <a:buChar char="•"/>
        <a:tabLst/>
        <a:defRPr kumimoji="1" sz="1200" kern="1200">
          <a:solidFill>
            <a:schemeClr val="tx1"/>
          </a:solidFill>
          <a:latin typeface="+mn-ea"/>
          <a:ea typeface="+mn-ea"/>
          <a:cs typeface="+mn-cs"/>
        </a:defRPr>
      </a:lvl4pPr>
      <a:lvl5pPr marL="801688" indent="-133350" algn="l" defTabSz="914400" rtl="0" eaLnBrk="1" latinLnBrk="0" hangingPunct="1">
        <a:lnSpc>
          <a:spcPct val="100000"/>
        </a:lnSpc>
        <a:spcBef>
          <a:spcPts val="500"/>
        </a:spcBef>
        <a:spcAft>
          <a:spcPts val="400"/>
        </a:spcAft>
        <a:buFont typeface="Arial" panose="020B0604020202020204" pitchFamily="34" charset="0"/>
        <a:buChar char="•"/>
        <a:tabLst/>
        <a:defRPr kumimoji="1" sz="12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図 43">
            <a:extLst>
              <a:ext uri="{FF2B5EF4-FFF2-40B4-BE49-F238E27FC236}">
                <a16:creationId xmlns:a16="http://schemas.microsoft.com/office/drawing/2014/main" id="{5F23CB13-A0D9-8F43-B757-259C8A615C6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4572000" y="2137934"/>
            <a:ext cx="4572000" cy="3845782"/>
          </a:xfrm>
          <a:prstGeom prst="rect">
            <a:avLst/>
          </a:prstGeom>
        </p:spPr>
      </p:pic>
      <p:sp>
        <p:nvSpPr>
          <p:cNvPr id="6" name="タイトル 5">
            <a:extLst>
              <a:ext uri="{FF2B5EF4-FFF2-40B4-BE49-F238E27FC236}">
                <a16:creationId xmlns:a16="http://schemas.microsoft.com/office/drawing/2014/main" id="{5E503092-ADD3-DD48-91BF-50E0170E0712}"/>
              </a:ext>
            </a:extLst>
          </p:cNvPr>
          <p:cNvSpPr>
            <a:spLocks noGrp="1"/>
          </p:cNvSpPr>
          <p:nvPr>
            <p:ph type="ctrTitle"/>
          </p:nvPr>
        </p:nvSpPr>
        <p:spPr>
          <a:xfrm>
            <a:off x="1080000" y="2880000"/>
            <a:ext cx="3780000" cy="1385945"/>
          </a:xfrm>
        </p:spPr>
        <p:txBody>
          <a:bodyPr>
            <a:normAutofit/>
          </a:bodyPr>
          <a:lstStyle/>
          <a:p>
            <a:r>
              <a:rPr lang="en-US" altLang="ja-JP" dirty="0"/>
              <a:t>●</a:t>
            </a:r>
            <a:r>
              <a:rPr lang="ja-JP" altLang="en-US"/>
              <a:t>●●サービスの</a:t>
            </a:r>
            <a:br>
              <a:rPr lang="en-US" altLang="ja-JP" dirty="0"/>
            </a:br>
            <a:r>
              <a:rPr lang="ja-JP" altLang="en-US"/>
              <a:t>ご紹介</a:t>
            </a:r>
          </a:p>
        </p:txBody>
      </p:sp>
      <p:sp>
        <p:nvSpPr>
          <p:cNvPr id="7" name="字幕 6">
            <a:extLst>
              <a:ext uri="{FF2B5EF4-FFF2-40B4-BE49-F238E27FC236}">
                <a16:creationId xmlns:a16="http://schemas.microsoft.com/office/drawing/2014/main" id="{3D34FE0A-1F0F-9142-BB66-4CA47F81DFCB}"/>
              </a:ext>
            </a:extLst>
          </p:cNvPr>
          <p:cNvSpPr>
            <a:spLocks noGrp="1"/>
          </p:cNvSpPr>
          <p:nvPr>
            <p:ph type="subTitle" idx="1"/>
          </p:nvPr>
        </p:nvSpPr>
        <p:spPr>
          <a:xfrm>
            <a:off x="1080000" y="2160000"/>
            <a:ext cx="3780000" cy="720000"/>
          </a:xfrm>
        </p:spPr>
        <p:txBody>
          <a:bodyPr/>
          <a:lstStyle/>
          <a:p>
            <a:r>
              <a:rPr lang="ja-JP" altLang="en-US"/>
              <a:t>簡単に導入・●●コストを削減</a:t>
            </a:r>
            <a:endParaRPr lang="en-US" altLang="ja-JP" dirty="0"/>
          </a:p>
        </p:txBody>
      </p:sp>
      <p:sp>
        <p:nvSpPr>
          <p:cNvPr id="12" name="正方形/長方形 11">
            <a:extLst>
              <a:ext uri="{FF2B5EF4-FFF2-40B4-BE49-F238E27FC236}">
                <a16:creationId xmlns:a16="http://schemas.microsoft.com/office/drawing/2014/main" id="{3ABEC980-24E4-984E-8ECE-4D84AE807DC6}"/>
              </a:ext>
            </a:extLst>
          </p:cNvPr>
          <p:cNvSpPr/>
          <p:nvPr/>
        </p:nvSpPr>
        <p:spPr>
          <a:xfrm>
            <a:off x="6840000" y="180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LOGO</a:t>
            </a:r>
            <a:endParaRPr kumimoji="1" lang="ja-JP" altLang="en-US" sz="1600" b="1">
              <a:solidFill>
                <a:schemeClr val="bg1"/>
              </a:solidFill>
              <a:latin typeface="ＭＳ Ｐゴシック" panose="020B0600070205080204" pitchFamily="50" charset="-128"/>
            </a:endParaRPr>
          </a:p>
        </p:txBody>
      </p:sp>
      <p:pic>
        <p:nvPicPr>
          <p:cNvPr id="41" name="図 40">
            <a:extLst>
              <a:ext uri="{FF2B5EF4-FFF2-40B4-BE49-F238E27FC236}">
                <a16:creationId xmlns:a16="http://schemas.microsoft.com/office/drawing/2014/main" id="{B20496B4-34C5-EF44-9013-0DD7BE37E946}"/>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590554" y="2412838"/>
            <a:ext cx="3553445" cy="2983907"/>
          </a:xfrm>
          <a:prstGeom prst="rect">
            <a:avLst/>
          </a:prstGeom>
        </p:spPr>
      </p:pic>
    </p:spTree>
    <p:extLst>
      <p:ext uri="{BB962C8B-B14F-4D97-AF65-F5344CB8AC3E}">
        <p14:creationId xmlns:p14="http://schemas.microsoft.com/office/powerpoint/2010/main" val="1767263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a:xfrm>
            <a:off x="612000" y="360000"/>
            <a:ext cx="5400000" cy="360000"/>
          </a:xfrm>
        </p:spPr>
        <p:txBody>
          <a:bodyPr/>
          <a:lstStyle/>
          <a:p>
            <a:r>
              <a:rPr lang="ja-JP" altLang="en-US"/>
              <a:t>株式会社●●●●様の事例</a:t>
            </a:r>
          </a:p>
        </p:txBody>
      </p:sp>
      <p:sp>
        <p:nvSpPr>
          <p:cNvPr id="4" name="フッター プレースホルダー 3">
            <a:extLst>
              <a:ext uri="{FF2B5EF4-FFF2-40B4-BE49-F238E27FC236}">
                <a16:creationId xmlns:a16="http://schemas.microsoft.com/office/drawing/2014/main" id="{318940AB-6311-8C4E-8710-0A773F73F1B3}"/>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A65FB638-02B2-0D45-92B8-01016F1678FF}"/>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9</a:t>
            </a:fld>
            <a:endParaRPr lang="ja-JP" altLang="en-US"/>
          </a:p>
        </p:txBody>
      </p:sp>
      <p:sp>
        <p:nvSpPr>
          <p:cNvPr id="6" name="正方形/長方形 5">
            <a:extLst>
              <a:ext uri="{FF2B5EF4-FFF2-40B4-BE49-F238E27FC236}">
                <a16:creationId xmlns:a16="http://schemas.microsoft.com/office/drawing/2014/main" id="{66F7090F-E057-1B42-862C-21712A57BD00}"/>
              </a:ext>
            </a:extLst>
          </p:cNvPr>
          <p:cNvSpPr/>
          <p:nvPr/>
        </p:nvSpPr>
        <p:spPr>
          <a:xfrm>
            <a:off x="611998" y="2700000"/>
            <a:ext cx="3423532"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ＭＳ Ｐゴシック" panose="020B0600070205080204" pitchFamily="50" charset="-128"/>
              </a:rPr>
              <a:t>導入前の課題</a:t>
            </a:r>
          </a:p>
        </p:txBody>
      </p:sp>
      <p:sp>
        <p:nvSpPr>
          <p:cNvPr id="7" name="正方形/長方形 6">
            <a:extLst>
              <a:ext uri="{FF2B5EF4-FFF2-40B4-BE49-F238E27FC236}">
                <a16:creationId xmlns:a16="http://schemas.microsoft.com/office/drawing/2014/main" id="{EE5DF060-8299-5646-95A8-F577ADE4F054}"/>
              </a:ext>
            </a:extLst>
          </p:cNvPr>
          <p:cNvSpPr/>
          <p:nvPr/>
        </p:nvSpPr>
        <p:spPr>
          <a:xfrm>
            <a:off x="5107690" y="2700000"/>
            <a:ext cx="3423533"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ＭＳ Ｐゴシック" panose="020B0600070205080204" pitchFamily="50" charset="-128"/>
              </a:rPr>
              <a:t>導入後の効果</a:t>
            </a:r>
          </a:p>
        </p:txBody>
      </p:sp>
      <p:sp>
        <p:nvSpPr>
          <p:cNvPr id="9" name="テキスト ボックス 8">
            <a:extLst>
              <a:ext uri="{FF2B5EF4-FFF2-40B4-BE49-F238E27FC236}">
                <a16:creationId xmlns:a16="http://schemas.microsoft.com/office/drawing/2014/main" id="{B70883AE-7094-4D45-8C71-DBCB5AF4B256}"/>
              </a:ext>
            </a:extLst>
          </p:cNvPr>
          <p:cNvSpPr txBox="1"/>
          <p:nvPr/>
        </p:nvSpPr>
        <p:spPr>
          <a:xfrm>
            <a:off x="611997" y="5278072"/>
            <a:ext cx="3423534" cy="729293"/>
          </a:xfrm>
          <a:prstGeom prst="rect">
            <a:avLst/>
          </a:prstGeom>
          <a:noFill/>
        </p:spPr>
        <p:txBody>
          <a:bodyPr wrap="square" lIns="36000" tIns="36000" rIns="36000" bIns="36000" rtlCol="0">
            <a:spAutoFit/>
          </a:bodyPr>
          <a:lstStyle/>
          <a:p>
            <a:pPr marL="171450" indent="-171450">
              <a:spcAft>
                <a:spcPts val="400"/>
              </a:spcAft>
              <a:buFont typeface="Wingdings" pitchFamily="2" charset="2"/>
              <a:buChar char="l"/>
            </a:pPr>
            <a:r>
              <a:rPr kumimoji="1" lang="en-US" altLang="ja-JP" sz="1200" dirty="0">
                <a:latin typeface="+mn-ea"/>
              </a:rPr>
              <a:t>〜</a:t>
            </a:r>
            <a:r>
              <a:rPr kumimoji="1" lang="ja-JP" altLang="en-US" sz="1200">
                <a:latin typeface="+mn-ea"/>
              </a:rPr>
              <a:t>の作業に追われ、ミスが増える。</a:t>
            </a:r>
            <a:endParaRPr kumimoji="1" lang="en-US" altLang="ja-JP" sz="1200" dirty="0">
              <a:latin typeface="+mn-ea"/>
            </a:endParaRPr>
          </a:p>
          <a:p>
            <a:pPr marL="171450" indent="-171450">
              <a:spcAft>
                <a:spcPts val="400"/>
              </a:spcAft>
              <a:buFont typeface="Wingdings" pitchFamily="2" charset="2"/>
              <a:buChar char="l"/>
            </a:pPr>
            <a:r>
              <a:rPr kumimoji="1" lang="en-US" altLang="ja-JP" sz="1200" dirty="0">
                <a:latin typeface="+mn-ea"/>
              </a:rPr>
              <a:t>〜</a:t>
            </a:r>
            <a:r>
              <a:rPr kumimoji="1" lang="ja-JP" altLang="en-US" sz="1200">
                <a:latin typeface="+mn-ea"/>
              </a:rPr>
              <a:t>の人材が不足。</a:t>
            </a:r>
            <a:endParaRPr kumimoji="1" lang="en-US" altLang="ja-JP" sz="1200" dirty="0">
              <a:latin typeface="+mn-ea"/>
            </a:endParaRPr>
          </a:p>
          <a:p>
            <a:pPr marL="171450" indent="-171450">
              <a:spcAft>
                <a:spcPts val="400"/>
              </a:spcAft>
              <a:buFont typeface="Wingdings" pitchFamily="2" charset="2"/>
              <a:buChar char="l"/>
            </a:pPr>
            <a:r>
              <a:rPr kumimoji="1" lang="ja-JP" altLang="en-US" sz="1200">
                <a:latin typeface="+mn-ea"/>
              </a:rPr>
              <a:t>本来の業務に集中できず、継続利用者数が低下。</a:t>
            </a:r>
            <a:endParaRPr kumimoji="1" lang="en-US" altLang="ja-JP" sz="1200" dirty="0">
              <a:latin typeface="+mn-ea"/>
            </a:endParaRPr>
          </a:p>
        </p:txBody>
      </p:sp>
      <p:sp>
        <p:nvSpPr>
          <p:cNvPr id="11" name="テキスト ボックス 10">
            <a:extLst>
              <a:ext uri="{FF2B5EF4-FFF2-40B4-BE49-F238E27FC236}">
                <a16:creationId xmlns:a16="http://schemas.microsoft.com/office/drawing/2014/main" id="{C4409027-33D6-784A-990A-6FB5FA0AECEE}"/>
              </a:ext>
            </a:extLst>
          </p:cNvPr>
          <p:cNvSpPr txBox="1"/>
          <p:nvPr/>
        </p:nvSpPr>
        <p:spPr>
          <a:xfrm>
            <a:off x="5106913" y="5278072"/>
            <a:ext cx="3424310" cy="729293"/>
          </a:xfrm>
          <a:prstGeom prst="rect">
            <a:avLst/>
          </a:prstGeom>
          <a:noFill/>
        </p:spPr>
        <p:txBody>
          <a:bodyPr wrap="square" lIns="36000" tIns="36000" rIns="36000" bIns="36000" rtlCol="0">
            <a:spAutoFit/>
          </a:bodyPr>
          <a:lstStyle/>
          <a:p>
            <a:pPr marL="171450" indent="-171450">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の作業ミスが軽減し、</a:t>
            </a:r>
            <a:r>
              <a:rPr kumimoji="1" lang="en-US" altLang="ja-JP" sz="1200" dirty="0">
                <a:latin typeface="+mn-ea"/>
              </a:rPr>
              <a:t>〜</a:t>
            </a:r>
            <a:r>
              <a:rPr kumimoji="1" lang="ja-JP" altLang="en-US" sz="1200">
                <a:latin typeface="+mn-ea"/>
              </a:rPr>
              <a:t>のコスト削減に成功。</a:t>
            </a:r>
            <a:endParaRPr kumimoji="1" lang="en-US" altLang="ja-JP" sz="1200" dirty="0">
              <a:latin typeface="+mn-ea"/>
            </a:endParaRPr>
          </a:p>
          <a:p>
            <a:pPr marL="171450" indent="-171450">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人体制に切り替え、運営が円滑に。</a:t>
            </a:r>
            <a:endParaRPr kumimoji="1" lang="en-US" altLang="ja-JP" sz="1200" dirty="0">
              <a:latin typeface="+mn-ea"/>
            </a:endParaRPr>
          </a:p>
          <a:p>
            <a:pPr marL="171450" indent="-171450">
              <a:spcAft>
                <a:spcPts val="400"/>
              </a:spcAft>
              <a:buClr>
                <a:schemeClr val="accent6"/>
              </a:buClr>
              <a:buFont typeface="Wingdings" pitchFamily="2" charset="2"/>
              <a:buChar char="l"/>
            </a:pPr>
            <a:r>
              <a:rPr kumimoji="1" lang="ja-JP" altLang="en-US" sz="1200">
                <a:latin typeface="+mn-ea"/>
              </a:rPr>
              <a:t>本来の業務に集中。継続利用者数</a:t>
            </a:r>
            <a:r>
              <a:rPr kumimoji="1" lang="en-US" altLang="ja-JP" sz="1200" dirty="0">
                <a:latin typeface="+mn-ea"/>
              </a:rPr>
              <a:t>〜</a:t>
            </a:r>
            <a:r>
              <a:rPr kumimoji="1" lang="ja-JP" altLang="en-US" sz="1200">
                <a:latin typeface="+mn-ea"/>
              </a:rPr>
              <a:t>倍増。</a:t>
            </a:r>
            <a:endParaRPr kumimoji="1" lang="en-US" altLang="ja-JP" sz="1200" dirty="0">
              <a:latin typeface="+mn-ea"/>
            </a:endParaRP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6443225" y="324656"/>
            <a:ext cx="2088000" cy="431776"/>
          </a:xfrm>
          <a:prstGeom prst="rect">
            <a:avLst/>
          </a:prstGeom>
          <a:noFill/>
        </p:spPr>
        <p:txBody>
          <a:bodyPr wrap="square" lIns="36000" tIns="36000" rIns="36000" bIns="36000" rtlCol="0">
            <a:sp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a:latin typeface="+mn-ea"/>
              </a:rPr>
              <a:t>従業員数</a:t>
            </a:r>
            <a:r>
              <a:rPr kumimoji="1" lang="en-US" altLang="ja-JP" sz="1000" dirty="0">
                <a:latin typeface="+mn-ea"/>
              </a:rPr>
              <a:t>0,000</a:t>
            </a:r>
            <a:r>
              <a:rPr kumimoji="1" lang="ja-JP" altLang="en-US" sz="1000">
                <a:latin typeface="+mn-ea"/>
              </a:rPr>
              <a:t>人</a:t>
            </a:r>
            <a:r>
              <a:rPr kumimoji="1" lang="en-US" altLang="ja-JP" sz="1000" dirty="0">
                <a:latin typeface="+mn-ea"/>
              </a:rPr>
              <a:t> 0000</a:t>
            </a:r>
            <a:r>
              <a:rPr kumimoji="1" lang="ja-JP" altLang="en-US" sz="1000">
                <a:latin typeface="+mn-ea"/>
              </a:rPr>
              <a:t>年</a:t>
            </a:r>
            <a:r>
              <a:rPr kumimoji="1" lang="en-US" altLang="ja-JP" sz="1000" dirty="0">
                <a:latin typeface="+mn-ea"/>
              </a:rPr>
              <a:t>00</a:t>
            </a:r>
            <a:r>
              <a:rPr kumimoji="1" lang="ja-JP" altLang="en-US" sz="1000">
                <a:latin typeface="+mn-ea"/>
              </a:rPr>
              <a:t>月時点</a:t>
            </a:r>
            <a:endParaRPr kumimoji="1" lang="en-US" altLang="ja-JP" sz="1000" dirty="0">
              <a:latin typeface="+mn-ea"/>
            </a:endParaRPr>
          </a:p>
        </p:txBody>
      </p:sp>
      <p:sp>
        <p:nvSpPr>
          <p:cNvPr id="18" name="正方形/長方形 17">
            <a:extLst>
              <a:ext uri="{FF2B5EF4-FFF2-40B4-BE49-F238E27FC236}">
                <a16:creationId xmlns:a16="http://schemas.microsoft.com/office/drawing/2014/main" id="{031C7880-26C3-DD4C-848C-8588AE3064A8}"/>
              </a:ext>
            </a:extLst>
          </p:cNvPr>
          <p:cNvSpPr/>
          <p:nvPr/>
        </p:nvSpPr>
        <p:spPr>
          <a:xfrm>
            <a:off x="611996" y="1332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LOGO</a:t>
            </a:r>
            <a:endParaRPr kumimoji="1" lang="ja-JP" altLang="en-US" sz="1600" b="1">
              <a:solidFill>
                <a:schemeClr val="bg1"/>
              </a:solidFill>
              <a:latin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4A6577F6-4630-124A-8C51-B3D55190954C}"/>
              </a:ext>
            </a:extLst>
          </p:cNvPr>
          <p:cNvSpPr txBox="1"/>
          <p:nvPr/>
        </p:nvSpPr>
        <p:spPr>
          <a:xfrm>
            <a:off x="3166936" y="1332000"/>
            <a:ext cx="5364288" cy="720000"/>
          </a:xfrm>
          <a:prstGeom prst="rect">
            <a:avLst/>
          </a:prstGeom>
          <a:noFill/>
        </p:spPr>
        <p:txBody>
          <a:bodyPr wrap="square" lIns="36000" tIns="36000" rIns="36000" bIns="36000" rtlCol="0" anchor="ctr">
            <a:normAutofit lnSpcReduction="10000"/>
          </a:bodyPr>
          <a:lstStyle/>
          <a:p>
            <a:pPr>
              <a:spcAft>
                <a:spcPts val="400"/>
              </a:spcAft>
            </a:pPr>
            <a:r>
              <a:rPr kumimoji="1" lang="ja-JP" altLang="en-US" sz="2000" b="1">
                <a:latin typeface="+mn-ea"/>
              </a:rPr>
              <a:t>作業の効率化で</a:t>
            </a:r>
            <a:r>
              <a:rPr kumimoji="1" lang="ja-JP" altLang="en-US" sz="2000" b="1">
                <a:solidFill>
                  <a:schemeClr val="accent6"/>
                </a:solidFill>
                <a:latin typeface="+mn-ea"/>
              </a:rPr>
              <a:t>●</a:t>
            </a:r>
            <a:r>
              <a:rPr kumimoji="1" lang="en-US" altLang="ja-JP" sz="2000" b="1" dirty="0">
                <a:solidFill>
                  <a:schemeClr val="accent6"/>
                </a:solidFill>
                <a:latin typeface="+mn-ea"/>
              </a:rPr>
              <a:t>%</a:t>
            </a:r>
            <a:r>
              <a:rPr kumimoji="1" lang="ja-JP" altLang="en-US" sz="2000" b="1">
                <a:solidFill>
                  <a:schemeClr val="accent6"/>
                </a:solidFill>
                <a:latin typeface="+mn-ea"/>
              </a:rPr>
              <a:t>のコスト削減</a:t>
            </a:r>
            <a:r>
              <a:rPr kumimoji="1" lang="ja-JP" altLang="en-US" sz="2000" b="1">
                <a:latin typeface="+mn-ea"/>
              </a:rPr>
              <a:t>に成功。</a:t>
            </a:r>
            <a:endParaRPr kumimoji="1" lang="en-US" altLang="ja-JP" sz="2000" b="1" dirty="0">
              <a:latin typeface="+mn-ea"/>
            </a:endParaRPr>
          </a:p>
          <a:p>
            <a:pPr>
              <a:spcAft>
                <a:spcPts val="400"/>
              </a:spcAft>
            </a:pPr>
            <a:r>
              <a:rPr kumimoji="1" lang="ja-JP" altLang="en-US" sz="2000" b="1">
                <a:latin typeface="+mn-ea"/>
              </a:rPr>
              <a:t>継続利用者数●倍の副次的成果も。</a:t>
            </a:r>
            <a:endParaRPr kumimoji="1" lang="en-US" altLang="ja-JP" sz="2000" b="1" dirty="0">
              <a:latin typeface="+mn-ea"/>
            </a:endParaRPr>
          </a:p>
        </p:txBody>
      </p:sp>
      <p:sp>
        <p:nvSpPr>
          <p:cNvPr id="21" name="テキスト ボックス 20">
            <a:extLst>
              <a:ext uri="{FF2B5EF4-FFF2-40B4-BE49-F238E27FC236}">
                <a16:creationId xmlns:a16="http://schemas.microsoft.com/office/drawing/2014/main" id="{E494BA28-D6D6-4E46-8633-00640D6F44DB}"/>
              </a:ext>
            </a:extLst>
          </p:cNvPr>
          <p:cNvSpPr txBox="1"/>
          <p:nvPr/>
        </p:nvSpPr>
        <p:spPr>
          <a:xfrm>
            <a:off x="611994" y="1991494"/>
            <a:ext cx="2160001" cy="324000"/>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
        <p:nvSpPr>
          <p:cNvPr id="14" name="正方形/長方形 13">
            <a:extLst>
              <a:ext uri="{FF2B5EF4-FFF2-40B4-BE49-F238E27FC236}">
                <a16:creationId xmlns:a16="http://schemas.microsoft.com/office/drawing/2014/main" id="{D0E3FD11-A9CA-1649-9683-5B4ADAAF5AD5}"/>
              </a:ext>
            </a:extLst>
          </p:cNvPr>
          <p:cNvSpPr/>
          <p:nvPr/>
        </p:nvSpPr>
        <p:spPr>
          <a:xfrm>
            <a:off x="611994" y="3348000"/>
            <a:ext cx="3423536"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5" name="正方形/長方形 14">
            <a:extLst>
              <a:ext uri="{FF2B5EF4-FFF2-40B4-BE49-F238E27FC236}">
                <a16:creationId xmlns:a16="http://schemas.microsoft.com/office/drawing/2014/main" id="{E06E7B23-A89F-A548-B486-5D182A547E84}"/>
              </a:ext>
            </a:extLst>
          </p:cNvPr>
          <p:cNvSpPr/>
          <p:nvPr/>
        </p:nvSpPr>
        <p:spPr>
          <a:xfrm>
            <a:off x="5106913" y="3312000"/>
            <a:ext cx="3423536" cy="18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3" name="右矢印 2">
            <a:extLst>
              <a:ext uri="{FF2B5EF4-FFF2-40B4-BE49-F238E27FC236}">
                <a16:creationId xmlns:a16="http://schemas.microsoft.com/office/drawing/2014/main" id="{EDF95E95-776F-244B-8557-5ED39FE03754}"/>
              </a:ext>
            </a:extLst>
          </p:cNvPr>
          <p:cNvSpPr/>
          <p:nvPr/>
        </p:nvSpPr>
        <p:spPr>
          <a:xfrm>
            <a:off x="4212000" y="3886801"/>
            <a:ext cx="720000" cy="720001"/>
          </a:xfrm>
          <a:prstGeom prst="rightArrow">
            <a:avLst>
              <a:gd name="adj1" fmla="val 50000"/>
              <a:gd name="adj2" fmla="val 5387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ＭＳ Ｐゴシック" panose="020B0600070205080204" pitchFamily="50" charset="-128"/>
            </a:endParaRPr>
          </a:p>
        </p:txBody>
      </p:sp>
      <p:sp>
        <p:nvSpPr>
          <p:cNvPr id="22" name="円/楕円 21">
            <a:extLst>
              <a:ext uri="{FF2B5EF4-FFF2-40B4-BE49-F238E27FC236}">
                <a16:creationId xmlns:a16="http://schemas.microsoft.com/office/drawing/2014/main" id="{A084476B-CFFE-3E41-924C-889528B30BBC}"/>
              </a:ext>
            </a:extLst>
          </p:cNvPr>
          <p:cNvSpPr>
            <a:spLocks/>
          </p:cNvSpPr>
          <p:nvPr/>
        </p:nvSpPr>
        <p:spPr>
          <a:xfrm>
            <a:off x="7560000" y="1800000"/>
            <a:ext cx="1152000" cy="1152000"/>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b="1">
                <a:solidFill>
                  <a:schemeClr val="bg1"/>
                </a:solidFill>
                <a:latin typeface="+mn-ea"/>
              </a:rPr>
              <a:t>●</a:t>
            </a:r>
            <a:r>
              <a:rPr kumimoji="1" lang="en-US" altLang="ja-JP" sz="1400" b="1" dirty="0">
                <a:solidFill>
                  <a:schemeClr val="bg1"/>
                </a:solidFill>
                <a:latin typeface="+mn-ea"/>
              </a:rPr>
              <a:t>%</a:t>
            </a:r>
            <a:r>
              <a:rPr kumimoji="1" lang="ja-JP" altLang="en-US" sz="1400" b="1">
                <a:solidFill>
                  <a:schemeClr val="bg1"/>
                </a:solidFill>
                <a:latin typeface="+mn-ea"/>
              </a:rPr>
              <a:t>の</a:t>
            </a:r>
            <a:endParaRPr kumimoji="1" lang="en-US" altLang="ja-JP" sz="1400" b="1" dirty="0">
              <a:solidFill>
                <a:schemeClr val="bg1"/>
              </a:solidFill>
              <a:latin typeface="+mn-ea"/>
            </a:endParaRPr>
          </a:p>
          <a:p>
            <a:pPr algn="ctr"/>
            <a:r>
              <a:rPr kumimoji="1" lang="ja-JP" altLang="en-US" sz="1400" b="1">
                <a:solidFill>
                  <a:schemeClr val="bg1"/>
                </a:solidFill>
                <a:latin typeface="+mn-ea"/>
              </a:rPr>
              <a:t>コスト削減</a:t>
            </a:r>
            <a:endParaRPr kumimoji="1" lang="en-US" altLang="ja-JP" sz="1400" b="1" dirty="0">
              <a:solidFill>
                <a:schemeClr val="bg1"/>
              </a:solidFill>
              <a:latin typeface="+mn-ea"/>
            </a:endParaRPr>
          </a:p>
        </p:txBody>
      </p:sp>
    </p:spTree>
    <p:extLst>
      <p:ext uri="{BB962C8B-B14F-4D97-AF65-F5344CB8AC3E}">
        <p14:creationId xmlns:p14="http://schemas.microsoft.com/office/powerpoint/2010/main" val="4277628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B3122-D4BD-E745-B54F-509DCF10EB2B}"/>
              </a:ext>
            </a:extLst>
          </p:cNvPr>
          <p:cNvSpPr>
            <a:spLocks noGrp="1"/>
          </p:cNvSpPr>
          <p:nvPr>
            <p:ph type="title"/>
          </p:nvPr>
        </p:nvSpPr>
        <p:spPr>
          <a:xfrm>
            <a:off x="612000" y="360000"/>
            <a:ext cx="7920000" cy="360000"/>
          </a:xfrm>
        </p:spPr>
        <p:txBody>
          <a:bodyPr/>
          <a:lstStyle/>
          <a:p>
            <a:r>
              <a:rPr lang="ja-JP" altLang="en-US"/>
              <a:t>事例一覧</a:t>
            </a:r>
          </a:p>
        </p:txBody>
      </p:sp>
      <p:sp>
        <p:nvSpPr>
          <p:cNvPr id="3" name="テキスト プレースホルダー 2">
            <a:extLst>
              <a:ext uri="{FF2B5EF4-FFF2-40B4-BE49-F238E27FC236}">
                <a16:creationId xmlns:a16="http://schemas.microsoft.com/office/drawing/2014/main" id="{357D5DD6-3B69-314E-8CB3-9266A3BE1370}"/>
              </a:ext>
            </a:extLst>
          </p:cNvPr>
          <p:cNvSpPr>
            <a:spLocks noGrp="1"/>
          </p:cNvSpPr>
          <p:nvPr>
            <p:ph type="body" sz="quarter" idx="13"/>
          </p:nvPr>
        </p:nvSpPr>
        <p:spPr>
          <a:xfrm>
            <a:off x="612775" y="1080000"/>
            <a:ext cx="7918450" cy="576000"/>
          </a:xfrm>
        </p:spPr>
        <p:txBody>
          <a:bodyPr>
            <a:normAutofit/>
          </a:bodyPr>
          <a:lstStyle/>
          <a:p>
            <a:r>
              <a:rPr lang="ja-JP" altLang="en-US"/>
              <a:t>●●業界の企業様を中心に</a:t>
            </a:r>
            <a:r>
              <a:rPr lang="en-US" altLang="ja-JP" dirty="0"/>
              <a:t>0,000</a:t>
            </a:r>
            <a:r>
              <a:rPr lang="ja-JP" altLang="en-US"/>
              <a:t>社以上を支援しています。</a:t>
            </a:r>
            <a:endParaRPr lang="en-US" altLang="ja-JP" dirty="0"/>
          </a:p>
        </p:txBody>
      </p:sp>
      <p:sp>
        <p:nvSpPr>
          <p:cNvPr id="4" name="フッター プレースホルダー 3">
            <a:extLst>
              <a:ext uri="{FF2B5EF4-FFF2-40B4-BE49-F238E27FC236}">
                <a16:creationId xmlns:a16="http://schemas.microsoft.com/office/drawing/2014/main" id="{31C994F8-8357-FC49-9631-7AF1F3ABC5A0}"/>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EAA9F5BD-C48F-7345-8E90-BD6582F858A0}"/>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10</a:t>
            </a:fld>
            <a:endParaRPr lang="ja-JP" altLang="en-US"/>
          </a:p>
        </p:txBody>
      </p:sp>
      <p:sp>
        <p:nvSpPr>
          <p:cNvPr id="10" name="正方形/長方形 9">
            <a:extLst>
              <a:ext uri="{FF2B5EF4-FFF2-40B4-BE49-F238E27FC236}">
                <a16:creationId xmlns:a16="http://schemas.microsoft.com/office/drawing/2014/main" id="{90421E25-3DBF-624A-89EC-B2EF49788739}"/>
              </a:ext>
            </a:extLst>
          </p:cNvPr>
          <p:cNvSpPr/>
          <p:nvPr/>
        </p:nvSpPr>
        <p:spPr>
          <a:xfrm>
            <a:off x="611996"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ソフトウェア</a:t>
            </a:r>
          </a:p>
        </p:txBody>
      </p:sp>
      <p:sp>
        <p:nvSpPr>
          <p:cNvPr id="11" name="テキスト ボックス 10">
            <a:extLst>
              <a:ext uri="{FF2B5EF4-FFF2-40B4-BE49-F238E27FC236}">
                <a16:creationId xmlns:a16="http://schemas.microsoft.com/office/drawing/2014/main" id="{D777A7C5-C04F-D647-9B2C-D8A1099F012F}"/>
              </a:ext>
            </a:extLst>
          </p:cNvPr>
          <p:cNvSpPr txBox="1"/>
          <p:nvPr/>
        </p:nvSpPr>
        <p:spPr>
          <a:xfrm>
            <a:off x="611997" y="2520000"/>
            <a:ext cx="2519999"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2" name="正方形/長方形 11">
            <a:extLst>
              <a:ext uri="{FF2B5EF4-FFF2-40B4-BE49-F238E27FC236}">
                <a16:creationId xmlns:a16="http://schemas.microsoft.com/office/drawing/2014/main" id="{E745C59A-204A-5C4D-9E6C-F5C8D4E053FF}"/>
              </a:ext>
            </a:extLst>
          </p:cNvPr>
          <p:cNvSpPr/>
          <p:nvPr/>
        </p:nvSpPr>
        <p:spPr>
          <a:xfrm>
            <a:off x="3312000"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教育</a:t>
            </a:r>
          </a:p>
        </p:txBody>
      </p:sp>
      <p:sp>
        <p:nvSpPr>
          <p:cNvPr id="13" name="テキスト ボックス 12">
            <a:extLst>
              <a:ext uri="{FF2B5EF4-FFF2-40B4-BE49-F238E27FC236}">
                <a16:creationId xmlns:a16="http://schemas.microsoft.com/office/drawing/2014/main" id="{CCD8CF81-60F3-4B43-B065-19FD6F316BDB}"/>
              </a:ext>
            </a:extLst>
          </p:cNvPr>
          <p:cNvSpPr txBox="1"/>
          <p:nvPr/>
        </p:nvSpPr>
        <p:spPr>
          <a:xfrm>
            <a:off x="3311997"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4" name="正方形/長方形 13">
            <a:extLst>
              <a:ext uri="{FF2B5EF4-FFF2-40B4-BE49-F238E27FC236}">
                <a16:creationId xmlns:a16="http://schemas.microsoft.com/office/drawing/2014/main" id="{3AA7D6AE-9EBF-DF45-80E8-54227B3954A1}"/>
              </a:ext>
            </a:extLst>
          </p:cNvPr>
          <p:cNvSpPr/>
          <p:nvPr/>
        </p:nvSpPr>
        <p:spPr>
          <a:xfrm>
            <a:off x="6012001" y="198036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金融</a:t>
            </a:r>
          </a:p>
        </p:txBody>
      </p:sp>
      <p:sp>
        <p:nvSpPr>
          <p:cNvPr id="15" name="テキスト ボックス 14">
            <a:extLst>
              <a:ext uri="{FF2B5EF4-FFF2-40B4-BE49-F238E27FC236}">
                <a16:creationId xmlns:a16="http://schemas.microsoft.com/office/drawing/2014/main" id="{C2AB8886-9976-874C-B464-720BC14BDCCC}"/>
              </a:ext>
            </a:extLst>
          </p:cNvPr>
          <p:cNvSpPr txBox="1"/>
          <p:nvPr/>
        </p:nvSpPr>
        <p:spPr>
          <a:xfrm>
            <a:off x="6011998" y="2520000"/>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6" name="正方形/長方形 15">
            <a:extLst>
              <a:ext uri="{FF2B5EF4-FFF2-40B4-BE49-F238E27FC236}">
                <a16:creationId xmlns:a16="http://schemas.microsoft.com/office/drawing/2014/main" id="{3814A0C4-470D-A742-B863-9127D8731056}"/>
              </a:ext>
            </a:extLst>
          </p:cNvPr>
          <p:cNvSpPr/>
          <p:nvPr/>
        </p:nvSpPr>
        <p:spPr>
          <a:xfrm>
            <a:off x="611220"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通信</a:t>
            </a:r>
          </a:p>
        </p:txBody>
      </p:sp>
      <p:sp>
        <p:nvSpPr>
          <p:cNvPr id="17" name="テキスト ボックス 16">
            <a:extLst>
              <a:ext uri="{FF2B5EF4-FFF2-40B4-BE49-F238E27FC236}">
                <a16:creationId xmlns:a16="http://schemas.microsoft.com/office/drawing/2014/main" id="{1818FE63-C98E-3B42-8B1D-255F986EBB35}"/>
              </a:ext>
            </a:extLst>
          </p:cNvPr>
          <p:cNvSpPr txBox="1"/>
          <p:nvPr/>
        </p:nvSpPr>
        <p:spPr>
          <a:xfrm>
            <a:off x="611221" y="4553275"/>
            <a:ext cx="2519999"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18" name="正方形/長方形 17">
            <a:extLst>
              <a:ext uri="{FF2B5EF4-FFF2-40B4-BE49-F238E27FC236}">
                <a16:creationId xmlns:a16="http://schemas.microsoft.com/office/drawing/2014/main" id="{A242D7DB-2DC6-FA4E-96F9-07D93B0CD402}"/>
              </a:ext>
            </a:extLst>
          </p:cNvPr>
          <p:cNvSpPr/>
          <p:nvPr/>
        </p:nvSpPr>
        <p:spPr>
          <a:xfrm>
            <a:off x="3311224"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製造</a:t>
            </a:r>
          </a:p>
        </p:txBody>
      </p:sp>
      <p:sp>
        <p:nvSpPr>
          <p:cNvPr id="19" name="テキスト ボックス 18">
            <a:extLst>
              <a:ext uri="{FF2B5EF4-FFF2-40B4-BE49-F238E27FC236}">
                <a16:creationId xmlns:a16="http://schemas.microsoft.com/office/drawing/2014/main" id="{2949670C-F8C7-F94E-88A8-73624EECBDFF}"/>
              </a:ext>
            </a:extLst>
          </p:cNvPr>
          <p:cNvSpPr txBox="1"/>
          <p:nvPr/>
        </p:nvSpPr>
        <p:spPr>
          <a:xfrm>
            <a:off x="3311221"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
        <p:nvSpPr>
          <p:cNvPr id="20" name="正方形/長方形 19">
            <a:extLst>
              <a:ext uri="{FF2B5EF4-FFF2-40B4-BE49-F238E27FC236}">
                <a16:creationId xmlns:a16="http://schemas.microsoft.com/office/drawing/2014/main" id="{A69485E6-6296-1C43-9C52-79D1390C77AE}"/>
              </a:ext>
            </a:extLst>
          </p:cNvPr>
          <p:cNvSpPr/>
          <p:nvPr/>
        </p:nvSpPr>
        <p:spPr>
          <a:xfrm>
            <a:off x="6011225" y="4013638"/>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メディア</a:t>
            </a:r>
          </a:p>
        </p:txBody>
      </p:sp>
      <p:sp>
        <p:nvSpPr>
          <p:cNvPr id="21" name="テキスト ボックス 20">
            <a:extLst>
              <a:ext uri="{FF2B5EF4-FFF2-40B4-BE49-F238E27FC236}">
                <a16:creationId xmlns:a16="http://schemas.microsoft.com/office/drawing/2014/main" id="{E276133D-28FD-6843-816A-5238149A2D64}"/>
              </a:ext>
            </a:extLst>
          </p:cNvPr>
          <p:cNvSpPr txBox="1"/>
          <p:nvPr/>
        </p:nvSpPr>
        <p:spPr>
          <a:xfrm>
            <a:off x="6011222" y="4553275"/>
            <a:ext cx="2520000" cy="1137418"/>
          </a:xfrm>
          <a:prstGeom prst="rect">
            <a:avLst/>
          </a:prstGeom>
          <a:noFill/>
        </p:spPr>
        <p:txBody>
          <a:bodyPr wrap="square" lIns="36000" tIns="36000" rIns="36000" bIns="36000" rtlCol="0">
            <a:spAutoFit/>
          </a:bodyPr>
          <a:lstStyle/>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a:p>
            <a:pPr>
              <a:lnSpc>
                <a:spcPct val="150000"/>
              </a:lnSpc>
            </a:pPr>
            <a:r>
              <a:rPr kumimoji="1" lang="ja-JP" altLang="en-US" sz="1200">
                <a:latin typeface="+mn-ea"/>
              </a:rPr>
              <a:t>株式会社●●●●●●●●</a:t>
            </a:r>
            <a:endParaRPr kumimoji="1" lang="en-US" altLang="ja-JP" sz="1200" dirty="0">
              <a:latin typeface="+mn-ea"/>
            </a:endParaRPr>
          </a:p>
        </p:txBody>
      </p:sp>
    </p:spTree>
    <p:extLst>
      <p:ext uri="{BB962C8B-B14F-4D97-AF65-F5344CB8AC3E}">
        <p14:creationId xmlns:p14="http://schemas.microsoft.com/office/powerpoint/2010/main" val="165951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a:xfrm>
            <a:off x="612000" y="360000"/>
            <a:ext cx="7920000" cy="360000"/>
          </a:xfrm>
        </p:spPr>
        <p:txBody>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a:xfrm>
            <a:off x="612775" y="1080000"/>
            <a:ext cx="7918450" cy="576000"/>
          </a:xfrm>
        </p:spPr>
        <p:txBody>
          <a:bodyPr/>
          <a:lstStyle/>
          <a:p>
            <a:r>
              <a:rPr lang="ja-JP" altLang="en-US"/>
              <a:t>基本の料金体系は「初期費用</a:t>
            </a:r>
            <a:r>
              <a:rPr lang="en-US" altLang="ja-JP" dirty="0"/>
              <a:t>0,000</a:t>
            </a:r>
            <a:r>
              <a:rPr lang="ja-JP" altLang="en-US"/>
              <a:t>円」＋「サービス利用料</a:t>
            </a:r>
            <a:r>
              <a:rPr lang="en-US" altLang="ja-JP" dirty="0"/>
              <a:t>/</a:t>
            </a:r>
            <a:r>
              <a:rPr lang="ja-JP" altLang="en-US"/>
              <a:t>月」です。</a:t>
            </a:r>
            <a:endParaRPr lang="en-US" altLang="ja-JP" dirty="0"/>
          </a:p>
          <a:p>
            <a:r>
              <a:rPr lang="ja-JP" altLang="en-US"/>
              <a:t>ご要望に応じてカスタマイズしたプランもご提案できますので、詳しくはお問い合わせください。</a:t>
            </a:r>
            <a:endParaRPr lang="en-US" altLang="ja-JP" dirty="0"/>
          </a:p>
        </p:txBody>
      </p:sp>
      <p:sp>
        <p:nvSpPr>
          <p:cNvPr id="4" name="フッター プレースホルダー 3">
            <a:extLst>
              <a:ext uri="{FF2B5EF4-FFF2-40B4-BE49-F238E27FC236}">
                <a16:creationId xmlns:a16="http://schemas.microsoft.com/office/drawing/2014/main" id="{45509B88-64D7-1C49-B7B0-61FF3FFF6F9B}"/>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2B15F03C-E474-8545-8B25-1BFF076D2F6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11</a:t>
            </a:fld>
            <a:endParaRPr lang="ja-JP" altLang="en-US"/>
          </a:p>
        </p:txBody>
      </p:sp>
      <p:sp>
        <p:nvSpPr>
          <p:cNvPr id="7" name="正方形/長方形 6">
            <a:extLst>
              <a:ext uri="{FF2B5EF4-FFF2-40B4-BE49-F238E27FC236}">
                <a16:creationId xmlns:a16="http://schemas.microsoft.com/office/drawing/2014/main" id="{65A5CCAF-E039-834D-9665-9F3CEF478A42}"/>
              </a:ext>
            </a:extLst>
          </p:cNvPr>
          <p:cNvSpPr/>
          <p:nvPr/>
        </p:nvSpPr>
        <p:spPr>
          <a:xfrm>
            <a:off x="611996" y="241663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プラン</a:t>
            </a:r>
            <a:r>
              <a:rPr kumimoji="1" lang="en-US" altLang="ja-JP" sz="1400" b="1" dirty="0">
                <a:solidFill>
                  <a:schemeClr val="bg1"/>
                </a:solidFill>
                <a:latin typeface="ＭＳ Ｐゴシック" panose="020B0600070205080204" pitchFamily="50" charset="-128"/>
              </a:rPr>
              <a:t>A</a:t>
            </a:r>
            <a:endParaRPr kumimoji="1" lang="ja-JP" altLang="en-US" sz="1400" b="1">
              <a:solidFill>
                <a:schemeClr val="bg1"/>
              </a:solidFill>
              <a:latin typeface="ＭＳ Ｐゴシック" panose="020B0600070205080204" pitchFamily="50" charset="-128"/>
            </a:endParaRPr>
          </a:p>
        </p:txBody>
      </p:sp>
      <p:sp>
        <p:nvSpPr>
          <p:cNvPr id="8" name="正方形/長方形 7">
            <a:extLst>
              <a:ext uri="{FF2B5EF4-FFF2-40B4-BE49-F238E27FC236}">
                <a16:creationId xmlns:a16="http://schemas.microsoft.com/office/drawing/2014/main" id="{55314502-46C4-F64B-BE35-23F4BA90D9FA}"/>
              </a:ext>
            </a:extLst>
          </p:cNvPr>
          <p:cNvSpPr/>
          <p:nvPr/>
        </p:nvSpPr>
        <p:spPr>
          <a:xfrm>
            <a:off x="3312000" y="241663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プラン</a:t>
            </a:r>
            <a:r>
              <a:rPr kumimoji="1" lang="en-US" altLang="ja-JP" sz="1400" b="1" dirty="0">
                <a:solidFill>
                  <a:schemeClr val="bg1"/>
                </a:solidFill>
                <a:latin typeface="ＭＳ Ｐゴシック" panose="020B0600070205080204" pitchFamily="50" charset="-128"/>
              </a:rPr>
              <a:t>B</a:t>
            </a:r>
            <a:endParaRPr kumimoji="1" lang="ja-JP" altLang="en-US" sz="1400" b="1">
              <a:solidFill>
                <a:schemeClr val="bg1"/>
              </a:solidFill>
              <a:latin typeface="ＭＳ Ｐゴシック" panose="020B0600070205080204" pitchFamily="50" charset="-128"/>
            </a:endParaRPr>
          </a:p>
        </p:txBody>
      </p:sp>
      <p:sp>
        <p:nvSpPr>
          <p:cNvPr id="9" name="正方形/長方形 8">
            <a:extLst>
              <a:ext uri="{FF2B5EF4-FFF2-40B4-BE49-F238E27FC236}">
                <a16:creationId xmlns:a16="http://schemas.microsoft.com/office/drawing/2014/main" id="{B4BAB1F6-5BC2-4C46-86E6-9DBE88070413}"/>
              </a:ext>
            </a:extLst>
          </p:cNvPr>
          <p:cNvSpPr/>
          <p:nvPr/>
        </p:nvSpPr>
        <p:spPr>
          <a:xfrm>
            <a:off x="6012001" y="2416633"/>
            <a:ext cx="252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プラン</a:t>
            </a:r>
            <a:r>
              <a:rPr kumimoji="1" lang="en-US" altLang="ja-JP" sz="1400" b="1" dirty="0">
                <a:solidFill>
                  <a:schemeClr val="bg1"/>
                </a:solidFill>
                <a:latin typeface="ＭＳ Ｐゴシック" panose="020B0600070205080204" pitchFamily="50" charset="-128"/>
              </a:rPr>
              <a:t>C</a:t>
            </a:r>
            <a:endParaRPr kumimoji="1" lang="ja-JP" altLang="en-US" sz="1400" b="1">
              <a:solidFill>
                <a:schemeClr val="bg1"/>
              </a:solidFill>
              <a:latin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50E6D901-B162-B64D-9940-372B572B3B2A}"/>
              </a:ext>
            </a:extLst>
          </p:cNvPr>
          <p:cNvSpPr txBox="1"/>
          <p:nvPr/>
        </p:nvSpPr>
        <p:spPr>
          <a:xfrm>
            <a:off x="611997" y="3004462"/>
            <a:ext cx="2519999" cy="257369"/>
          </a:xfrm>
          <a:prstGeom prst="rect">
            <a:avLst/>
          </a:prstGeom>
          <a:noFill/>
        </p:spPr>
        <p:txBody>
          <a:bodyPr wrap="square" lIns="36000" tIns="36000" rIns="36000" bIns="36000" rtlCol="0">
            <a:spAutoFit/>
          </a:bodyPr>
          <a:lstStyle/>
          <a:p>
            <a:pPr algn="ctr">
              <a:spcAft>
                <a:spcPts val="400"/>
              </a:spcAft>
            </a:pPr>
            <a:r>
              <a:rPr kumimoji="1" lang="ja-JP" altLang="en-US" sz="1200">
                <a:latin typeface="+mn-ea"/>
              </a:rPr>
              <a:t>●●●●●な企業様向け</a:t>
            </a:r>
            <a:endParaRPr kumimoji="1" lang="en-US" altLang="ja-JP" sz="1200" dirty="0">
              <a:latin typeface="+mn-ea"/>
            </a:endParaRPr>
          </a:p>
        </p:txBody>
      </p:sp>
      <p:sp>
        <p:nvSpPr>
          <p:cNvPr id="14" name="テキスト ボックス 13">
            <a:extLst>
              <a:ext uri="{FF2B5EF4-FFF2-40B4-BE49-F238E27FC236}">
                <a16:creationId xmlns:a16="http://schemas.microsoft.com/office/drawing/2014/main" id="{766A5BAA-BFA8-8A45-AD30-3418B7B07A77}"/>
              </a:ext>
            </a:extLst>
          </p:cNvPr>
          <p:cNvSpPr txBox="1"/>
          <p:nvPr/>
        </p:nvSpPr>
        <p:spPr>
          <a:xfrm>
            <a:off x="3311997" y="3004462"/>
            <a:ext cx="2520000" cy="257369"/>
          </a:xfrm>
          <a:prstGeom prst="rect">
            <a:avLst/>
          </a:prstGeom>
          <a:noFill/>
        </p:spPr>
        <p:txBody>
          <a:bodyPr wrap="square" lIns="36000" tIns="36000" rIns="36000" bIns="36000" rtlCol="0">
            <a:spAutoFit/>
          </a:bodyPr>
          <a:lstStyle/>
          <a:p>
            <a:pPr algn="ctr">
              <a:spcAft>
                <a:spcPts val="400"/>
              </a:spcAft>
            </a:pPr>
            <a:r>
              <a:rPr kumimoji="1" lang="ja-JP" altLang="en-US" sz="1200">
                <a:latin typeface="+mn-ea"/>
              </a:rPr>
              <a:t>●●●●●な企業様向け</a:t>
            </a:r>
            <a:endParaRPr kumimoji="1" lang="en-US" altLang="ja-JP" sz="1200" dirty="0">
              <a:latin typeface="+mn-ea"/>
            </a:endParaRPr>
          </a:p>
        </p:txBody>
      </p:sp>
      <p:sp>
        <p:nvSpPr>
          <p:cNvPr id="15" name="テキスト ボックス 14">
            <a:extLst>
              <a:ext uri="{FF2B5EF4-FFF2-40B4-BE49-F238E27FC236}">
                <a16:creationId xmlns:a16="http://schemas.microsoft.com/office/drawing/2014/main" id="{0E95B38D-8376-784E-A34C-146E930C402A}"/>
              </a:ext>
            </a:extLst>
          </p:cNvPr>
          <p:cNvSpPr txBox="1"/>
          <p:nvPr/>
        </p:nvSpPr>
        <p:spPr>
          <a:xfrm>
            <a:off x="6011998" y="3004462"/>
            <a:ext cx="2520000" cy="257369"/>
          </a:xfrm>
          <a:prstGeom prst="rect">
            <a:avLst/>
          </a:prstGeom>
          <a:noFill/>
        </p:spPr>
        <p:txBody>
          <a:bodyPr wrap="square" lIns="36000" tIns="36000" rIns="36000" bIns="36000" rtlCol="0">
            <a:spAutoFit/>
          </a:bodyPr>
          <a:lstStyle/>
          <a:p>
            <a:pPr algn="ctr">
              <a:spcAft>
                <a:spcPts val="400"/>
              </a:spcAft>
            </a:pPr>
            <a:r>
              <a:rPr kumimoji="1" lang="ja-JP" altLang="en-US" sz="1200">
                <a:latin typeface="+mn-ea"/>
              </a:rPr>
              <a:t>●●●●●な企業様向け</a:t>
            </a:r>
            <a:endParaRPr kumimoji="1" lang="en-US" altLang="ja-JP" sz="1200" dirty="0">
              <a:latin typeface="+mn-ea"/>
            </a:endParaRPr>
          </a:p>
        </p:txBody>
      </p:sp>
      <p:sp>
        <p:nvSpPr>
          <p:cNvPr id="16" name="テキスト ボックス 15">
            <a:extLst>
              <a:ext uri="{FF2B5EF4-FFF2-40B4-BE49-F238E27FC236}">
                <a16:creationId xmlns:a16="http://schemas.microsoft.com/office/drawing/2014/main" id="{596FB383-3A1F-8D4B-8E99-BB41DCBCEBDE}"/>
              </a:ext>
            </a:extLst>
          </p:cNvPr>
          <p:cNvSpPr txBox="1"/>
          <p:nvPr/>
        </p:nvSpPr>
        <p:spPr>
          <a:xfrm>
            <a:off x="611997" y="3316633"/>
            <a:ext cx="2519999" cy="442035"/>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mn-ea"/>
              </a:rPr>
              <a:t>5</a:t>
            </a:r>
            <a:r>
              <a:rPr kumimoji="1" lang="ja-JP" altLang="en-US" b="1">
                <a:latin typeface="+mn-ea"/>
              </a:rPr>
              <a:t>万円</a:t>
            </a:r>
            <a:r>
              <a:rPr kumimoji="1" lang="en-US" altLang="ja-JP" b="1" dirty="0">
                <a:latin typeface="+mn-ea"/>
              </a:rPr>
              <a:t>/</a:t>
            </a:r>
            <a:r>
              <a:rPr kumimoji="1" lang="ja-JP" altLang="en-US" b="1">
                <a:latin typeface="+mn-ea"/>
              </a:rPr>
              <a:t>月</a:t>
            </a:r>
            <a:r>
              <a:rPr kumimoji="1" lang="en-US" altLang="ja-JP" b="1" dirty="0">
                <a:latin typeface="+mn-ea"/>
              </a:rPr>
              <a:t>〜</a:t>
            </a:r>
          </a:p>
        </p:txBody>
      </p:sp>
      <p:sp>
        <p:nvSpPr>
          <p:cNvPr id="17" name="テキスト ボックス 16">
            <a:extLst>
              <a:ext uri="{FF2B5EF4-FFF2-40B4-BE49-F238E27FC236}">
                <a16:creationId xmlns:a16="http://schemas.microsoft.com/office/drawing/2014/main" id="{AB783538-9E3C-EF44-B6EE-1C694F0B1D18}"/>
              </a:ext>
            </a:extLst>
          </p:cNvPr>
          <p:cNvSpPr txBox="1"/>
          <p:nvPr/>
        </p:nvSpPr>
        <p:spPr>
          <a:xfrm>
            <a:off x="3311997" y="3316633"/>
            <a:ext cx="2520000" cy="442035"/>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mn-ea"/>
              </a:rPr>
              <a:t>10</a:t>
            </a:r>
            <a:r>
              <a:rPr kumimoji="1" lang="ja-JP" altLang="en-US" b="1">
                <a:latin typeface="+mn-ea"/>
              </a:rPr>
              <a:t>万円</a:t>
            </a:r>
            <a:r>
              <a:rPr kumimoji="1" lang="en-US" altLang="ja-JP" b="1" dirty="0">
                <a:latin typeface="+mn-ea"/>
              </a:rPr>
              <a:t>/</a:t>
            </a:r>
            <a:r>
              <a:rPr kumimoji="1" lang="ja-JP" altLang="en-US" b="1">
                <a:latin typeface="+mn-ea"/>
              </a:rPr>
              <a:t>月</a:t>
            </a:r>
            <a:r>
              <a:rPr kumimoji="1" lang="en-US" altLang="ja-JP" b="1" dirty="0">
                <a:latin typeface="+mn-ea"/>
              </a:rPr>
              <a:t>〜</a:t>
            </a:r>
          </a:p>
        </p:txBody>
      </p:sp>
      <p:sp>
        <p:nvSpPr>
          <p:cNvPr id="18" name="テキスト ボックス 17">
            <a:extLst>
              <a:ext uri="{FF2B5EF4-FFF2-40B4-BE49-F238E27FC236}">
                <a16:creationId xmlns:a16="http://schemas.microsoft.com/office/drawing/2014/main" id="{0944FB72-55E7-314A-A1D3-A1EE69186735}"/>
              </a:ext>
            </a:extLst>
          </p:cNvPr>
          <p:cNvSpPr txBox="1"/>
          <p:nvPr/>
        </p:nvSpPr>
        <p:spPr>
          <a:xfrm>
            <a:off x="6011998" y="3316633"/>
            <a:ext cx="2520000" cy="442035"/>
          </a:xfrm>
          <a:prstGeom prst="rect">
            <a:avLst/>
          </a:prstGeom>
          <a:noFill/>
        </p:spPr>
        <p:txBody>
          <a:bodyPr wrap="square" lIns="36000" tIns="36000" rIns="36000" bIns="36000" rtlCol="0">
            <a:spAutoFit/>
          </a:bodyPr>
          <a:lstStyle/>
          <a:p>
            <a:pPr algn="ctr">
              <a:spcAft>
                <a:spcPts val="400"/>
              </a:spcAft>
            </a:pPr>
            <a:r>
              <a:rPr kumimoji="1" lang="en-US" altLang="ja-JP" sz="2400" b="1" dirty="0">
                <a:latin typeface="+mn-ea"/>
              </a:rPr>
              <a:t>30</a:t>
            </a:r>
            <a:r>
              <a:rPr kumimoji="1" lang="ja-JP" altLang="en-US" b="1">
                <a:latin typeface="+mn-ea"/>
              </a:rPr>
              <a:t>万円</a:t>
            </a:r>
            <a:r>
              <a:rPr kumimoji="1" lang="en-US" altLang="ja-JP" b="1" dirty="0">
                <a:latin typeface="+mn-ea"/>
              </a:rPr>
              <a:t>/</a:t>
            </a:r>
            <a:r>
              <a:rPr kumimoji="1" lang="ja-JP" altLang="en-US" b="1">
                <a:latin typeface="+mn-ea"/>
              </a:rPr>
              <a:t>月</a:t>
            </a:r>
            <a:r>
              <a:rPr kumimoji="1" lang="en-US" altLang="ja-JP" b="1" dirty="0">
                <a:latin typeface="+mn-ea"/>
              </a:rPr>
              <a:t>〜</a:t>
            </a:r>
            <a:endParaRPr kumimoji="1" lang="en-US" altLang="ja-JP" sz="2400" b="1" dirty="0">
              <a:latin typeface="+mn-ea"/>
            </a:endParaRPr>
          </a:p>
        </p:txBody>
      </p:sp>
      <p:sp>
        <p:nvSpPr>
          <p:cNvPr id="20" name="正方形/長方形 19">
            <a:extLst>
              <a:ext uri="{FF2B5EF4-FFF2-40B4-BE49-F238E27FC236}">
                <a16:creationId xmlns:a16="http://schemas.microsoft.com/office/drawing/2014/main" id="{FEA24B42-8B68-0C4F-AF00-A824BB48D3E5}"/>
              </a:ext>
            </a:extLst>
          </p:cNvPr>
          <p:cNvSpPr/>
          <p:nvPr/>
        </p:nvSpPr>
        <p:spPr>
          <a:xfrm>
            <a:off x="611220" y="3960694"/>
            <a:ext cx="2520000" cy="12304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100">
                <a:solidFill>
                  <a:schemeClr val="tx1"/>
                </a:solidFill>
                <a:latin typeface="+mn-ea"/>
              </a:rPr>
              <a:t>サポート内容１</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サポート内容２</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サポート内容３</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サポート内容４</a:t>
            </a:r>
            <a:endParaRPr kumimoji="1" lang="en-US" altLang="ja-JP" sz="1100" dirty="0">
              <a:solidFill>
                <a:schemeClr val="tx1"/>
              </a:solidFill>
              <a:latin typeface="+mn-ea"/>
            </a:endParaRPr>
          </a:p>
        </p:txBody>
      </p:sp>
      <p:sp>
        <p:nvSpPr>
          <p:cNvPr id="21" name="正方形/長方形 20">
            <a:extLst>
              <a:ext uri="{FF2B5EF4-FFF2-40B4-BE49-F238E27FC236}">
                <a16:creationId xmlns:a16="http://schemas.microsoft.com/office/drawing/2014/main" id="{21C29FE1-3FA3-8843-8925-2471575165B5}"/>
              </a:ext>
            </a:extLst>
          </p:cNvPr>
          <p:cNvSpPr/>
          <p:nvPr/>
        </p:nvSpPr>
        <p:spPr>
          <a:xfrm>
            <a:off x="3311224" y="3960694"/>
            <a:ext cx="2520000" cy="12304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100">
                <a:solidFill>
                  <a:schemeClr val="tx1"/>
                </a:solidFill>
                <a:latin typeface="+mn-ea"/>
              </a:rPr>
              <a:t>サポート内容１</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サポート内容２</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サポート内容３</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サポート内容４</a:t>
            </a:r>
            <a:endParaRPr kumimoji="1" lang="en-US" altLang="ja-JP" sz="1100" dirty="0">
              <a:solidFill>
                <a:schemeClr val="tx1"/>
              </a:solidFill>
              <a:latin typeface="+mn-ea"/>
            </a:endParaRPr>
          </a:p>
        </p:txBody>
      </p:sp>
      <p:sp>
        <p:nvSpPr>
          <p:cNvPr id="22" name="正方形/長方形 21">
            <a:extLst>
              <a:ext uri="{FF2B5EF4-FFF2-40B4-BE49-F238E27FC236}">
                <a16:creationId xmlns:a16="http://schemas.microsoft.com/office/drawing/2014/main" id="{146FC0CF-E598-FF4C-ADC6-3734A1E9267D}"/>
              </a:ext>
            </a:extLst>
          </p:cNvPr>
          <p:cNvSpPr/>
          <p:nvPr/>
        </p:nvSpPr>
        <p:spPr>
          <a:xfrm>
            <a:off x="6011225" y="3960694"/>
            <a:ext cx="2520000" cy="12304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100">
                <a:solidFill>
                  <a:schemeClr val="tx1"/>
                </a:solidFill>
                <a:latin typeface="+mn-ea"/>
              </a:rPr>
              <a:t>サポート内容１</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サポート内容２</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サポート内容３</a:t>
            </a:r>
            <a:endParaRPr kumimoji="1" lang="en-US" altLang="ja-JP" sz="1100" dirty="0">
              <a:solidFill>
                <a:schemeClr val="tx1"/>
              </a:solidFill>
              <a:latin typeface="+mn-ea"/>
            </a:endParaRPr>
          </a:p>
          <a:p>
            <a:pPr marL="177800" indent="-177800">
              <a:lnSpc>
                <a:spcPct val="150000"/>
              </a:lnSpc>
              <a:buFont typeface="Wingdings" pitchFamily="2" charset="2"/>
              <a:buChar char="ü"/>
            </a:pPr>
            <a:r>
              <a:rPr kumimoji="1" lang="ja-JP" altLang="en-US" sz="1100">
                <a:solidFill>
                  <a:schemeClr val="tx1"/>
                </a:solidFill>
                <a:latin typeface="+mn-ea"/>
              </a:rPr>
              <a:t>サポート内容４</a:t>
            </a:r>
            <a:endParaRPr kumimoji="1" lang="en-US" altLang="ja-JP" sz="1100" dirty="0">
              <a:solidFill>
                <a:schemeClr val="tx1"/>
              </a:solidFill>
              <a:latin typeface="+mn-ea"/>
            </a:endParaRPr>
          </a:p>
        </p:txBody>
      </p:sp>
      <p:sp>
        <p:nvSpPr>
          <p:cNvPr id="19" name="テキスト ボックス 18">
            <a:extLst>
              <a:ext uri="{FF2B5EF4-FFF2-40B4-BE49-F238E27FC236}">
                <a16:creationId xmlns:a16="http://schemas.microsoft.com/office/drawing/2014/main" id="{B95228A8-0C69-7344-8254-F1C6A9A8F142}"/>
              </a:ext>
            </a:extLst>
          </p:cNvPr>
          <p:cNvSpPr txBox="1"/>
          <p:nvPr/>
        </p:nvSpPr>
        <p:spPr>
          <a:xfrm>
            <a:off x="611220" y="5438077"/>
            <a:ext cx="7918450" cy="257369"/>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a:latin typeface="+mn-ea"/>
              </a:rPr>
              <a:t>●●●をご希望の方は別途費用がかかります。詳しくはお問い合わせ窓口でご相談ください。</a:t>
            </a:r>
            <a:endParaRPr kumimoji="1" lang="en-US" altLang="ja-JP" sz="1200" dirty="0">
              <a:latin typeface="+mn-ea"/>
            </a:endParaRPr>
          </a:p>
        </p:txBody>
      </p:sp>
      <p:sp>
        <p:nvSpPr>
          <p:cNvPr id="6" name="円/楕円 5">
            <a:extLst>
              <a:ext uri="{FF2B5EF4-FFF2-40B4-BE49-F238E27FC236}">
                <a16:creationId xmlns:a16="http://schemas.microsoft.com/office/drawing/2014/main" id="{85206715-4197-8543-B371-18F972F04730}"/>
              </a:ext>
            </a:extLst>
          </p:cNvPr>
          <p:cNvSpPr/>
          <p:nvPr/>
        </p:nvSpPr>
        <p:spPr>
          <a:xfrm>
            <a:off x="5202001" y="1897061"/>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000">
                <a:latin typeface="ＭＳ Ｐゴシック" panose="020B0600070205080204" pitchFamily="50" charset="-128"/>
              </a:rPr>
              <a:t>おすすめ</a:t>
            </a:r>
          </a:p>
        </p:txBody>
      </p:sp>
    </p:spTree>
    <p:extLst>
      <p:ext uri="{BB962C8B-B14F-4D97-AF65-F5344CB8AC3E}">
        <p14:creationId xmlns:p14="http://schemas.microsoft.com/office/powerpoint/2010/main" val="132852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a:xfrm>
            <a:off x="612000" y="360000"/>
            <a:ext cx="7920000" cy="360000"/>
          </a:xfrm>
        </p:spPr>
        <p:txBody>
          <a:bodyPr/>
          <a:lstStyle/>
          <a:p>
            <a:r>
              <a:rPr lang="ja-JP" altLang="en-US"/>
              <a:t>料金</a:t>
            </a:r>
          </a:p>
        </p:txBody>
      </p:sp>
      <p:sp>
        <p:nvSpPr>
          <p:cNvPr id="3" name="テキスト プレースホルダー 2">
            <a:extLst>
              <a:ext uri="{FF2B5EF4-FFF2-40B4-BE49-F238E27FC236}">
                <a16:creationId xmlns:a16="http://schemas.microsoft.com/office/drawing/2014/main" id="{18295385-6996-D040-8819-D3554F384D9C}"/>
              </a:ext>
            </a:extLst>
          </p:cNvPr>
          <p:cNvSpPr>
            <a:spLocks noGrp="1"/>
          </p:cNvSpPr>
          <p:nvPr>
            <p:ph type="body" sz="quarter" idx="13"/>
          </p:nvPr>
        </p:nvSpPr>
        <p:spPr>
          <a:xfrm>
            <a:off x="612775" y="1080000"/>
            <a:ext cx="7918450" cy="576000"/>
          </a:xfrm>
        </p:spPr>
        <p:txBody>
          <a:bodyPr/>
          <a:lstStyle/>
          <a:p>
            <a:r>
              <a:rPr lang="ja-JP" altLang="en-US"/>
              <a:t>基本の料金体系は「初期費用」＋「サービス利用料</a:t>
            </a:r>
            <a:r>
              <a:rPr lang="en-US" altLang="ja-JP" dirty="0"/>
              <a:t>/</a:t>
            </a:r>
            <a:r>
              <a:rPr lang="ja-JP" altLang="en-US"/>
              <a:t>月」です。</a:t>
            </a:r>
            <a:endParaRPr lang="en-US" altLang="ja-JP" dirty="0"/>
          </a:p>
          <a:p>
            <a:r>
              <a:rPr lang="ja-JP" altLang="en-US"/>
              <a:t>ご要望に応じてカスタマイズしたプランもご提案できますので、詳しくはお問い合わせください。</a:t>
            </a:r>
            <a:endParaRPr lang="en-US" altLang="ja-JP" dirty="0"/>
          </a:p>
        </p:txBody>
      </p:sp>
      <p:sp>
        <p:nvSpPr>
          <p:cNvPr id="4" name="フッター プレースホルダー 3">
            <a:extLst>
              <a:ext uri="{FF2B5EF4-FFF2-40B4-BE49-F238E27FC236}">
                <a16:creationId xmlns:a16="http://schemas.microsoft.com/office/drawing/2014/main" id="{45509B88-64D7-1C49-B7B0-61FF3FFF6F9B}"/>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2B15F03C-E474-8545-8B25-1BFF076D2F6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12</a:t>
            </a:fld>
            <a:endParaRPr lang="ja-JP" altLang="en-US"/>
          </a:p>
        </p:txBody>
      </p:sp>
      <p:sp>
        <p:nvSpPr>
          <p:cNvPr id="7" name="正方形/長方形 6">
            <a:extLst>
              <a:ext uri="{FF2B5EF4-FFF2-40B4-BE49-F238E27FC236}">
                <a16:creationId xmlns:a16="http://schemas.microsoft.com/office/drawing/2014/main" id="{65A5CCAF-E039-834D-9665-9F3CEF478A42}"/>
              </a:ext>
            </a:extLst>
          </p:cNvPr>
          <p:cNvSpPr/>
          <p:nvPr/>
        </p:nvSpPr>
        <p:spPr>
          <a:xfrm>
            <a:off x="1001541" y="2520000"/>
            <a:ext cx="306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初期費用</a:t>
            </a:r>
          </a:p>
        </p:txBody>
      </p:sp>
      <p:sp>
        <p:nvSpPr>
          <p:cNvPr id="8" name="正方形/長方形 7">
            <a:extLst>
              <a:ext uri="{FF2B5EF4-FFF2-40B4-BE49-F238E27FC236}">
                <a16:creationId xmlns:a16="http://schemas.microsoft.com/office/drawing/2014/main" id="{55314502-46C4-F64B-BE35-23F4BA90D9FA}"/>
              </a:ext>
            </a:extLst>
          </p:cNvPr>
          <p:cNvSpPr/>
          <p:nvPr/>
        </p:nvSpPr>
        <p:spPr>
          <a:xfrm>
            <a:off x="5082461" y="2520000"/>
            <a:ext cx="3060000" cy="43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サービス利用料</a:t>
            </a:r>
          </a:p>
        </p:txBody>
      </p:sp>
      <p:sp>
        <p:nvSpPr>
          <p:cNvPr id="6" name="十字形 5">
            <a:extLst>
              <a:ext uri="{FF2B5EF4-FFF2-40B4-BE49-F238E27FC236}">
                <a16:creationId xmlns:a16="http://schemas.microsoft.com/office/drawing/2014/main" id="{D99E4CDD-0B5D-CF42-9C60-4AA01B52AA50}"/>
              </a:ext>
            </a:extLst>
          </p:cNvPr>
          <p:cNvSpPr/>
          <p:nvPr/>
        </p:nvSpPr>
        <p:spPr>
          <a:xfrm>
            <a:off x="4308227" y="3595950"/>
            <a:ext cx="524435" cy="524435"/>
          </a:xfrm>
          <a:prstGeom prst="plus">
            <a:avLst>
              <a:gd name="adj" fmla="val 438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8" name="正方形/長方形 27">
            <a:extLst>
              <a:ext uri="{FF2B5EF4-FFF2-40B4-BE49-F238E27FC236}">
                <a16:creationId xmlns:a16="http://schemas.microsoft.com/office/drawing/2014/main" id="{6F23E07C-CAAD-7542-A9EB-DF38ED362E25}"/>
              </a:ext>
            </a:extLst>
          </p:cNvPr>
          <p:cNvSpPr/>
          <p:nvPr/>
        </p:nvSpPr>
        <p:spPr>
          <a:xfrm>
            <a:off x="1001539" y="2952000"/>
            <a:ext cx="3060001"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a:solidFill>
                  <a:schemeClr val="tx1"/>
                </a:solidFill>
                <a:latin typeface="+mn-ea"/>
              </a:rPr>
              <a:t>●万円</a:t>
            </a:r>
            <a:r>
              <a:rPr kumimoji="1" lang="ja-JP" altLang="en-US" sz="120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200" dirty="0">
                <a:solidFill>
                  <a:schemeClr val="tx1"/>
                </a:solidFill>
                <a:latin typeface="+mn-ea"/>
              </a:rPr>
              <a:t>〜</a:t>
            </a:r>
            <a:r>
              <a:rPr kumimoji="1" lang="ja-JP" altLang="en-US" sz="1200">
                <a:solidFill>
                  <a:schemeClr val="tx1"/>
                </a:solidFill>
                <a:latin typeface="+mn-ea"/>
              </a:rPr>
              <a:t>の導入にかかる費用です。</a:t>
            </a:r>
            <a:endParaRPr kumimoji="1" lang="en-US" altLang="ja-JP" sz="1200" dirty="0">
              <a:solidFill>
                <a:schemeClr val="tx1"/>
              </a:solidFill>
              <a:latin typeface="+mn-ea"/>
            </a:endParaRPr>
          </a:p>
        </p:txBody>
      </p:sp>
      <p:sp>
        <p:nvSpPr>
          <p:cNvPr id="29" name="正方形/長方形 28">
            <a:extLst>
              <a:ext uri="{FF2B5EF4-FFF2-40B4-BE49-F238E27FC236}">
                <a16:creationId xmlns:a16="http://schemas.microsoft.com/office/drawing/2014/main" id="{68511A64-0EC5-1F47-BB65-C51E6FCBFAD5}"/>
              </a:ext>
            </a:extLst>
          </p:cNvPr>
          <p:cNvSpPr/>
          <p:nvPr/>
        </p:nvSpPr>
        <p:spPr>
          <a:xfrm>
            <a:off x="5082458" y="2951999"/>
            <a:ext cx="3060001"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a:solidFill>
                  <a:schemeClr val="tx1"/>
                </a:solidFill>
                <a:latin typeface="+mn-ea"/>
              </a:rPr>
              <a:t>●万円</a:t>
            </a:r>
            <a:r>
              <a:rPr kumimoji="1" lang="en-US" altLang="ja-JP" sz="2400" b="1" dirty="0">
                <a:solidFill>
                  <a:schemeClr val="tx1"/>
                </a:solidFill>
                <a:latin typeface="+mn-ea"/>
              </a:rPr>
              <a:t>/</a:t>
            </a:r>
            <a:r>
              <a:rPr kumimoji="1" lang="ja-JP" altLang="en-US" sz="2400" b="1">
                <a:solidFill>
                  <a:schemeClr val="tx1"/>
                </a:solidFill>
                <a:latin typeface="+mn-ea"/>
              </a:rPr>
              <a:t>月</a:t>
            </a:r>
            <a:r>
              <a:rPr kumimoji="1" lang="ja-JP" altLang="en-US" sz="1200">
                <a:solidFill>
                  <a:schemeClr val="tx1"/>
                </a:solidFill>
                <a:latin typeface="+mn-ea"/>
              </a:rPr>
              <a:t>（税抜）</a:t>
            </a:r>
            <a:endParaRPr kumimoji="1" lang="en-US" altLang="ja-JP" sz="1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en-US" altLang="ja-JP" sz="1200" dirty="0">
                <a:solidFill>
                  <a:schemeClr val="tx1"/>
                </a:solidFill>
                <a:latin typeface="+mn-ea"/>
              </a:rPr>
              <a:t>〜</a:t>
            </a:r>
            <a:r>
              <a:rPr kumimoji="1" lang="ja-JP" altLang="en-US" sz="1200">
                <a:solidFill>
                  <a:schemeClr val="tx1"/>
                </a:solidFill>
                <a:latin typeface="+mn-ea"/>
              </a:rPr>
              <a:t>の利用にかかる費用です。</a:t>
            </a:r>
            <a:endParaRPr kumimoji="1" lang="en-US" altLang="ja-JP" sz="1200" dirty="0">
              <a:solidFill>
                <a:schemeClr val="tx1"/>
              </a:solidFill>
              <a:latin typeface="+mn-ea"/>
            </a:endParaRPr>
          </a:p>
        </p:txBody>
      </p:sp>
      <p:sp>
        <p:nvSpPr>
          <p:cNvPr id="30" name="テキスト ボックス 29">
            <a:extLst>
              <a:ext uri="{FF2B5EF4-FFF2-40B4-BE49-F238E27FC236}">
                <a16:creationId xmlns:a16="http://schemas.microsoft.com/office/drawing/2014/main" id="{F7BBE454-7009-D24E-AED3-1EF0B5045111}"/>
              </a:ext>
            </a:extLst>
          </p:cNvPr>
          <p:cNvSpPr txBox="1"/>
          <p:nvPr/>
        </p:nvSpPr>
        <p:spPr>
          <a:xfrm>
            <a:off x="611220" y="5194314"/>
            <a:ext cx="7918450" cy="257369"/>
          </a:xfrm>
          <a:prstGeom prst="rect">
            <a:avLst/>
          </a:prstGeom>
          <a:noFill/>
        </p:spPr>
        <p:txBody>
          <a:bodyPr wrap="square" lIns="36000" tIns="36000" rIns="36000" bIns="36000" rtlCol="0">
            <a:spAutoFit/>
          </a:bodyPr>
          <a:lstStyle/>
          <a:p>
            <a:pPr>
              <a:spcAft>
                <a:spcPts val="400"/>
              </a:spcAft>
            </a:pPr>
            <a:r>
              <a:rPr kumimoji="1" lang="en-US" altLang="ja-JP" sz="1200" dirty="0">
                <a:latin typeface="+mn-ea"/>
              </a:rPr>
              <a:t>※ </a:t>
            </a:r>
            <a:r>
              <a:rPr kumimoji="1" lang="ja-JP" altLang="en-US" sz="1200">
                <a:latin typeface="+mn-ea"/>
              </a:rPr>
              <a:t>●●●をご希望の方は別途費用がかかります。詳しくはお問い合わせ窓口でご相談ください。</a:t>
            </a:r>
            <a:endParaRPr kumimoji="1" lang="en-US" altLang="ja-JP" sz="1200" dirty="0">
              <a:latin typeface="+mn-ea"/>
            </a:endParaRPr>
          </a:p>
        </p:txBody>
      </p:sp>
    </p:spTree>
    <p:extLst>
      <p:ext uri="{BB962C8B-B14F-4D97-AF65-F5344CB8AC3E}">
        <p14:creationId xmlns:p14="http://schemas.microsoft.com/office/powerpoint/2010/main" val="289473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0E47085-9F07-C740-9CE5-EA76997E5607}"/>
              </a:ext>
            </a:extLst>
          </p:cNvPr>
          <p:cNvSpPr>
            <a:spLocks noGrp="1"/>
          </p:cNvSpPr>
          <p:nvPr>
            <p:ph type="title"/>
          </p:nvPr>
        </p:nvSpPr>
        <p:spPr>
          <a:xfrm>
            <a:off x="612000" y="360000"/>
            <a:ext cx="7920000" cy="360000"/>
          </a:xfrm>
        </p:spPr>
        <p:txBody>
          <a:bodyPr/>
          <a:lstStyle/>
          <a:p>
            <a:r>
              <a:rPr lang="ja-JP" altLang="en-US"/>
              <a:t>ご利用の流れ</a:t>
            </a:r>
          </a:p>
        </p:txBody>
      </p:sp>
      <p:sp>
        <p:nvSpPr>
          <p:cNvPr id="4" name="フッター プレースホルダー 3">
            <a:extLst>
              <a:ext uri="{FF2B5EF4-FFF2-40B4-BE49-F238E27FC236}">
                <a16:creationId xmlns:a16="http://schemas.microsoft.com/office/drawing/2014/main" id="{DB1D3DA5-08A6-BE4E-B9CD-EFECC6CECAEE}"/>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493DDFC2-6FC7-644F-AE73-1A44DE3339BB}"/>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13</a:t>
            </a:fld>
            <a:endParaRPr lang="ja-JP" altLang="en-US"/>
          </a:p>
        </p:txBody>
      </p:sp>
      <p:sp>
        <p:nvSpPr>
          <p:cNvPr id="7" name="正方形/長方形 6">
            <a:extLst>
              <a:ext uri="{FF2B5EF4-FFF2-40B4-BE49-F238E27FC236}">
                <a16:creationId xmlns:a16="http://schemas.microsoft.com/office/drawing/2014/main" id="{42343E51-42E6-1146-8FCE-F30CFEB25181}"/>
              </a:ext>
            </a:extLst>
          </p:cNvPr>
          <p:cNvSpPr/>
          <p:nvPr/>
        </p:nvSpPr>
        <p:spPr>
          <a:xfrm>
            <a:off x="612000" y="1605600"/>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ＭＳ Ｐゴシック" panose="020B0600070205080204" pitchFamily="50" charset="-128"/>
              </a:rPr>
              <a:t>お問い合わせ</a:t>
            </a:r>
          </a:p>
        </p:txBody>
      </p:sp>
      <p:sp>
        <p:nvSpPr>
          <p:cNvPr id="8" name="三角形 7">
            <a:extLst>
              <a:ext uri="{FF2B5EF4-FFF2-40B4-BE49-F238E27FC236}">
                <a16:creationId xmlns:a16="http://schemas.microsoft.com/office/drawing/2014/main" id="{4280B197-DBD5-AB4C-931F-B714C9D3B90F}"/>
              </a:ext>
            </a:extLst>
          </p:cNvPr>
          <p:cNvSpPr/>
          <p:nvPr/>
        </p:nvSpPr>
        <p:spPr>
          <a:xfrm rot="10800000">
            <a:off x="1584000" y="2325598"/>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394C6A95-3E1D-ED44-9880-AE69738727B6}"/>
              </a:ext>
            </a:extLst>
          </p:cNvPr>
          <p:cNvSpPr txBox="1"/>
          <p:nvPr/>
        </p:nvSpPr>
        <p:spPr>
          <a:xfrm>
            <a:off x="2772001" y="1605599"/>
            <a:ext cx="5760000" cy="719999"/>
          </a:xfrm>
          <a:prstGeom prst="rect">
            <a:avLst/>
          </a:prstGeom>
          <a:solidFill>
            <a:schemeClr val="bg1">
              <a:lumMod val="95000"/>
            </a:schemeClr>
          </a:solidFill>
        </p:spPr>
        <p:txBody>
          <a:bodyPr wrap="square" lIns="216000" tIns="36000" rIns="216000" bIns="36000" rtlCol="0" anchor="ctr">
            <a:normAutofit/>
          </a:bodyPr>
          <a:lstStyle/>
          <a:p>
            <a:pPr>
              <a:lnSpc>
                <a:spcPct val="120000"/>
              </a:lnSpc>
            </a:pPr>
            <a:r>
              <a:rPr kumimoji="1" lang="ja-JP" altLang="en-US" sz="1200">
                <a:latin typeface="+mn-ea"/>
              </a:rPr>
              <a:t>まずは</a:t>
            </a:r>
            <a:r>
              <a:rPr kumimoji="1" lang="en-US" altLang="ja-JP" sz="1200" dirty="0" err="1">
                <a:latin typeface="+mn-ea"/>
              </a:rPr>
              <a:t>mailaddress</a:t>
            </a:r>
            <a:r>
              <a:rPr kumimoji="1" lang="en-US" altLang="ja-JP" sz="1200" dirty="0">
                <a:latin typeface="+mn-ea"/>
              </a:rPr>
              <a:t>@***</a:t>
            </a:r>
            <a:r>
              <a:rPr kumimoji="1" lang="ja-JP" altLang="en-US" sz="1200">
                <a:latin typeface="+mn-ea"/>
              </a:rPr>
              <a:t>までお問い合わせください。</a:t>
            </a:r>
            <a:endParaRPr kumimoji="1" lang="en-US" altLang="ja-JP" sz="1200" dirty="0">
              <a:latin typeface="+mn-ea"/>
            </a:endParaRPr>
          </a:p>
          <a:p>
            <a:pPr>
              <a:lnSpc>
                <a:spcPct val="120000"/>
              </a:lnSpc>
            </a:pPr>
            <a:r>
              <a:rPr kumimoji="1" lang="ja-JP" altLang="en-US" sz="1200">
                <a:latin typeface="+mn-ea"/>
              </a:rPr>
              <a:t>ご相談内容を確認の上、担当者よりご連絡いたします。</a:t>
            </a:r>
            <a:endParaRPr kumimoji="1" lang="en-US" altLang="ja-JP" sz="1200" dirty="0">
              <a:latin typeface="+mn-ea"/>
            </a:endParaRPr>
          </a:p>
        </p:txBody>
      </p:sp>
      <p:sp>
        <p:nvSpPr>
          <p:cNvPr id="12" name="正方形/長方形 11">
            <a:extLst>
              <a:ext uri="{FF2B5EF4-FFF2-40B4-BE49-F238E27FC236}">
                <a16:creationId xmlns:a16="http://schemas.microsoft.com/office/drawing/2014/main" id="{3BAEE10A-8A44-F44A-A63B-D2B07BAC29FA}"/>
              </a:ext>
            </a:extLst>
          </p:cNvPr>
          <p:cNvSpPr/>
          <p:nvPr/>
        </p:nvSpPr>
        <p:spPr>
          <a:xfrm>
            <a:off x="612000" y="2685597"/>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ＭＳ Ｐゴシック" panose="020B0600070205080204" pitchFamily="50" charset="-128"/>
              </a:rPr>
              <a:t>ヒアリング</a:t>
            </a:r>
          </a:p>
        </p:txBody>
      </p:sp>
      <p:sp>
        <p:nvSpPr>
          <p:cNvPr id="13" name="三角形 12">
            <a:extLst>
              <a:ext uri="{FF2B5EF4-FFF2-40B4-BE49-F238E27FC236}">
                <a16:creationId xmlns:a16="http://schemas.microsoft.com/office/drawing/2014/main" id="{9DA93E83-0006-F049-8C5A-CAA8C3478A35}"/>
              </a:ext>
            </a:extLst>
          </p:cNvPr>
          <p:cNvSpPr/>
          <p:nvPr/>
        </p:nvSpPr>
        <p:spPr>
          <a:xfrm rot="10800000">
            <a:off x="1584000" y="3405595"/>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B1308630-67CF-D640-BB11-06E26C7628E4}"/>
              </a:ext>
            </a:extLst>
          </p:cNvPr>
          <p:cNvSpPr txBox="1"/>
          <p:nvPr/>
        </p:nvSpPr>
        <p:spPr>
          <a:xfrm>
            <a:off x="2772001" y="2685596"/>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latin typeface="+mn-ea"/>
              </a:rPr>
              <a:t>お客様の現状や課題感を担当者がヒアリングいたします。</a:t>
            </a:r>
            <a:endParaRPr kumimoji="1" lang="en-US" altLang="ja-JP" sz="1200" dirty="0">
              <a:latin typeface="+mn-ea"/>
            </a:endParaRPr>
          </a:p>
          <a:p>
            <a:r>
              <a:rPr kumimoji="1" lang="ja-JP" altLang="en-US" sz="1200">
                <a:latin typeface="+mn-ea"/>
              </a:rPr>
              <a:t>打ち合わせの日時についてご連絡をいたします。</a:t>
            </a:r>
            <a:endParaRPr kumimoji="1" lang="en-US" altLang="ja-JP" sz="1200" dirty="0">
              <a:latin typeface="+mn-ea"/>
            </a:endParaRPr>
          </a:p>
        </p:txBody>
      </p:sp>
      <p:sp>
        <p:nvSpPr>
          <p:cNvPr id="15" name="正方形/長方形 14">
            <a:extLst>
              <a:ext uri="{FF2B5EF4-FFF2-40B4-BE49-F238E27FC236}">
                <a16:creationId xmlns:a16="http://schemas.microsoft.com/office/drawing/2014/main" id="{0CCD7C5C-5F29-CF42-9B30-5E12B03231D3}"/>
              </a:ext>
            </a:extLst>
          </p:cNvPr>
          <p:cNvSpPr/>
          <p:nvPr/>
        </p:nvSpPr>
        <p:spPr>
          <a:xfrm>
            <a:off x="612000" y="3765592"/>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ＭＳ Ｐゴシック" panose="020B0600070205080204" pitchFamily="50" charset="-128"/>
              </a:rPr>
              <a:t>プランのご提案</a:t>
            </a:r>
          </a:p>
        </p:txBody>
      </p:sp>
      <p:sp>
        <p:nvSpPr>
          <p:cNvPr id="16" name="三角形 15">
            <a:extLst>
              <a:ext uri="{FF2B5EF4-FFF2-40B4-BE49-F238E27FC236}">
                <a16:creationId xmlns:a16="http://schemas.microsoft.com/office/drawing/2014/main" id="{166E09E7-3999-CE49-BE44-177A09E097D0}"/>
              </a:ext>
            </a:extLst>
          </p:cNvPr>
          <p:cNvSpPr/>
          <p:nvPr/>
        </p:nvSpPr>
        <p:spPr>
          <a:xfrm rot="10800000">
            <a:off x="1584000" y="4485590"/>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767AF90C-BE11-4341-9ECD-0C70C1B90BBF}"/>
              </a:ext>
            </a:extLst>
          </p:cNvPr>
          <p:cNvSpPr txBox="1"/>
          <p:nvPr/>
        </p:nvSpPr>
        <p:spPr>
          <a:xfrm>
            <a:off x="2772001" y="3765591"/>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latin typeface="+mn-ea"/>
              </a:rPr>
              <a:t>お客様の課題に対して最適なプランをご提案いたします。</a:t>
            </a:r>
            <a:endParaRPr kumimoji="1" lang="en-US" altLang="ja-JP" sz="1200" dirty="0">
              <a:latin typeface="+mn-ea"/>
            </a:endParaRPr>
          </a:p>
        </p:txBody>
      </p:sp>
      <p:sp>
        <p:nvSpPr>
          <p:cNvPr id="18" name="正方形/長方形 17">
            <a:extLst>
              <a:ext uri="{FF2B5EF4-FFF2-40B4-BE49-F238E27FC236}">
                <a16:creationId xmlns:a16="http://schemas.microsoft.com/office/drawing/2014/main" id="{1A7CBFBB-461C-154A-96B9-E259CFB01874}"/>
              </a:ext>
            </a:extLst>
          </p:cNvPr>
          <p:cNvSpPr/>
          <p:nvPr/>
        </p:nvSpPr>
        <p:spPr>
          <a:xfrm>
            <a:off x="612000" y="4845585"/>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latin typeface="ＭＳ Ｐゴシック" panose="020B0600070205080204" pitchFamily="50" charset="-128"/>
              </a:rPr>
              <a:t>契約・利用開始</a:t>
            </a:r>
          </a:p>
        </p:txBody>
      </p:sp>
      <p:sp>
        <p:nvSpPr>
          <p:cNvPr id="20" name="テキスト ボックス 19">
            <a:extLst>
              <a:ext uri="{FF2B5EF4-FFF2-40B4-BE49-F238E27FC236}">
                <a16:creationId xmlns:a16="http://schemas.microsoft.com/office/drawing/2014/main" id="{B92D09B2-0E57-DC4D-8510-37CAAA91C504}"/>
              </a:ext>
            </a:extLst>
          </p:cNvPr>
          <p:cNvSpPr txBox="1"/>
          <p:nvPr/>
        </p:nvSpPr>
        <p:spPr>
          <a:xfrm>
            <a:off x="2772001" y="4845584"/>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latin typeface="+mn-ea"/>
              </a:rPr>
              <a:t>契約書のご記入・ご入金をもって利用開始とさせて頂きます。</a:t>
            </a:r>
            <a:endParaRPr kumimoji="1" lang="en-US" altLang="ja-JP" sz="1200" dirty="0">
              <a:latin typeface="+mn-ea"/>
            </a:endParaRPr>
          </a:p>
          <a:p>
            <a:r>
              <a:rPr kumimoji="1" lang="ja-JP" altLang="en-US" sz="1200">
                <a:latin typeface="+mn-ea"/>
              </a:rPr>
              <a:t>導入から運用まで専任の担当者が継続的にサポートいたします。</a:t>
            </a:r>
            <a:endParaRPr kumimoji="1" lang="en-US" altLang="ja-JP" sz="1200" dirty="0">
              <a:latin typeface="+mn-ea"/>
            </a:endParaRPr>
          </a:p>
        </p:txBody>
      </p:sp>
    </p:spTree>
    <p:extLst>
      <p:ext uri="{BB962C8B-B14F-4D97-AF65-F5344CB8AC3E}">
        <p14:creationId xmlns:p14="http://schemas.microsoft.com/office/powerpoint/2010/main" val="237074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B59830-833F-774A-B756-23543B8AF6AC}"/>
              </a:ext>
            </a:extLst>
          </p:cNvPr>
          <p:cNvSpPr>
            <a:spLocks noGrp="1"/>
          </p:cNvSpPr>
          <p:nvPr>
            <p:ph type="title"/>
          </p:nvPr>
        </p:nvSpPr>
        <p:spPr>
          <a:xfrm>
            <a:off x="612000" y="360000"/>
            <a:ext cx="7920000" cy="360000"/>
          </a:xfrm>
        </p:spPr>
        <p:txBody>
          <a:bodyPr/>
          <a:lstStyle/>
          <a:p>
            <a:r>
              <a:rPr lang="ja-JP" altLang="en-US"/>
              <a:t>よくある質問</a:t>
            </a:r>
          </a:p>
        </p:txBody>
      </p:sp>
      <p:sp>
        <p:nvSpPr>
          <p:cNvPr id="3" name="フッター プレースホルダー 2">
            <a:extLst>
              <a:ext uri="{FF2B5EF4-FFF2-40B4-BE49-F238E27FC236}">
                <a16:creationId xmlns:a16="http://schemas.microsoft.com/office/drawing/2014/main" id="{C91A26E5-BB45-C842-8C59-2F386989EC6D}"/>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4" name="スライド番号プレースホルダー 3">
            <a:extLst>
              <a:ext uri="{FF2B5EF4-FFF2-40B4-BE49-F238E27FC236}">
                <a16:creationId xmlns:a16="http://schemas.microsoft.com/office/drawing/2014/main" id="{A03A8160-C9FB-E54E-9F73-C2EE83A93AD4}"/>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14</a:t>
            </a:fld>
            <a:endParaRPr lang="ja-JP" altLang="en-US"/>
          </a:p>
        </p:txBody>
      </p:sp>
      <p:graphicFrame>
        <p:nvGraphicFramePr>
          <p:cNvPr id="5" name="表 5">
            <a:extLst>
              <a:ext uri="{FF2B5EF4-FFF2-40B4-BE49-F238E27FC236}">
                <a16:creationId xmlns:a16="http://schemas.microsoft.com/office/drawing/2014/main" id="{B8F59053-B88D-E846-B051-2C77DD5714D9}"/>
              </a:ext>
            </a:extLst>
          </p:cNvPr>
          <p:cNvGraphicFramePr>
            <a:graphicFrameLocks noGrp="1"/>
          </p:cNvGraphicFramePr>
          <p:nvPr>
            <p:extLst>
              <p:ext uri="{D42A27DB-BD31-4B8C-83A1-F6EECF244321}">
                <p14:modId xmlns:p14="http://schemas.microsoft.com/office/powerpoint/2010/main" val="4288578637"/>
              </p:ext>
            </p:extLst>
          </p:nvPr>
        </p:nvGraphicFramePr>
        <p:xfrm>
          <a:off x="612000" y="1363200"/>
          <a:ext cx="7920000" cy="4293600"/>
        </p:xfrm>
        <a:graphic>
          <a:graphicData uri="http://schemas.openxmlformats.org/drawingml/2006/table">
            <a:tbl>
              <a:tblPr firstRow="1" bandRow="1">
                <a:tableStyleId>{D7AC3CCA-C797-4891-BE02-D94E43425B78}</a:tableStyleId>
              </a:tblPr>
              <a:tblGrid>
                <a:gridCol w="607200">
                  <a:extLst>
                    <a:ext uri="{9D8B030D-6E8A-4147-A177-3AD203B41FA5}">
                      <a16:colId xmlns:a16="http://schemas.microsoft.com/office/drawing/2014/main" val="1072005550"/>
                    </a:ext>
                  </a:extLst>
                </a:gridCol>
                <a:gridCol w="7312800">
                  <a:extLst>
                    <a:ext uri="{9D8B030D-6E8A-4147-A177-3AD203B41FA5}">
                      <a16:colId xmlns:a16="http://schemas.microsoft.com/office/drawing/2014/main" val="2530335533"/>
                    </a:ext>
                  </a:extLst>
                </a:gridCol>
              </a:tblGrid>
              <a:tr h="370840">
                <a:tc>
                  <a:txBody>
                    <a:bodyPr/>
                    <a:lstStyle/>
                    <a:p>
                      <a:pPr algn="ct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400" b="0">
                          <a:solidFill>
                            <a:schemeClr val="tx1"/>
                          </a:solidFill>
                          <a:latin typeface="MS PGothic" panose="020B0600070205080204" pitchFamily="34" charset="-128"/>
                          <a:ea typeface="MS PGothic" panose="020B0600070205080204" pitchFamily="34" charset="-128"/>
                        </a:rPr>
                        <a:t>●●サービスの業務範囲はどこまでですか？また業務外はありますか？</a:t>
                      </a:r>
                      <a:endParaRPr kumimoji="1" lang="en-US" altLang="ja-JP" sz="1400" b="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370840">
                <a:tc>
                  <a:txBody>
                    <a:bodyPr/>
                    <a:lstStyle/>
                    <a:p>
                      <a:pPr algn="ct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370840">
                <a:tc>
                  <a:txBody>
                    <a:bodyPr/>
                    <a:lstStyle/>
                    <a:p>
                      <a:pPr algn="ct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S PGothic" panose="020B0600070205080204" pitchFamily="34" charset="-128"/>
                          <a:ea typeface="MS PGothic" panose="020B0600070205080204" pitchFamily="34" charset="-128"/>
                        </a:rPr>
                        <a:t>どのような業種のクライアントが多いですか？</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370840">
                <a:tc>
                  <a:txBody>
                    <a:bodyPr/>
                    <a:lstStyle/>
                    <a:p>
                      <a:pPr algn="ct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382793">
                <a:tc>
                  <a:txBody>
                    <a:bodyPr/>
                    <a:lstStyle/>
                    <a:p>
                      <a:pPr algn="ct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latin typeface="MS PGothic" panose="020B0600070205080204" pitchFamily="34" charset="-128"/>
                          <a:ea typeface="MS PGothic" panose="020B0600070205080204" pitchFamily="34" charset="-128"/>
                        </a:rPr>
                        <a:t>競合でもサービスは受けられますか？</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379208">
                <a:tc>
                  <a:txBody>
                    <a:bodyPr/>
                    <a:lstStyle/>
                    <a:p>
                      <a:pPr algn="ct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400">
                          <a:solidFill>
                            <a:schemeClr val="tx1"/>
                          </a:solidFill>
                          <a:latin typeface="MS PGothic" panose="020B0600070205080204" pitchFamily="34" charset="-128"/>
                          <a:ea typeface="MS PGothic" panose="020B0600070205080204" pitchFamily="34" charset="-128"/>
                        </a:rPr>
                        <a:t>途中で解約する場合はどうなりますか？</a:t>
                      </a:r>
                      <a:endParaRPr kumimoji="1" lang="en-US" altLang="ja-JP" sz="1400" dirty="0">
                        <a:solidFill>
                          <a:schemeClr val="tx1"/>
                        </a:solidFill>
                        <a:latin typeface="MS PGothic" panose="020B0600070205080204" pitchFamily="34" charset="-128"/>
                        <a:ea typeface="MS PGothic" panose="020B0600070205080204"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Q</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運用面でも継続的にサポートを依頼できますか？</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n-ea"/>
                          <a:ea typeface="+mn-ea"/>
                        </a:rPr>
                        <a:t>A</a:t>
                      </a:r>
                      <a:endParaRPr kumimoji="1" lang="ja-JP" altLang="en-US" sz="1400" b="0">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mn-ea"/>
                          <a:ea typeface="+mn-ea"/>
                        </a:rPr>
                        <a:t>質問に対する答えを記入</a:t>
                      </a:r>
                      <a:endParaRPr kumimoji="1" lang="en-US" altLang="ja-JP" sz="1400" b="0" dirty="0">
                        <a:solidFill>
                          <a:schemeClr val="tx1"/>
                        </a:solidFill>
                        <a:latin typeface="+mn-ea"/>
                        <a:ea typeface="+mn-ea"/>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Tree>
    <p:extLst>
      <p:ext uri="{BB962C8B-B14F-4D97-AF65-F5344CB8AC3E}">
        <p14:creationId xmlns:p14="http://schemas.microsoft.com/office/powerpoint/2010/main" val="362749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90852-8EF2-9949-9140-1104C05A5421}"/>
              </a:ext>
            </a:extLst>
          </p:cNvPr>
          <p:cNvSpPr>
            <a:spLocks noGrp="1"/>
          </p:cNvSpPr>
          <p:nvPr>
            <p:ph type="title"/>
          </p:nvPr>
        </p:nvSpPr>
        <p:spPr>
          <a:xfrm>
            <a:off x="612000" y="360000"/>
            <a:ext cx="7920000" cy="360000"/>
          </a:xfrm>
        </p:spPr>
        <p:txBody>
          <a:bodyPr/>
          <a:lstStyle/>
          <a:p>
            <a:r>
              <a:rPr lang="ja-JP" altLang="en-US"/>
              <a:t>会社概要</a:t>
            </a:r>
          </a:p>
        </p:txBody>
      </p:sp>
      <p:sp>
        <p:nvSpPr>
          <p:cNvPr id="3" name="テキスト プレースホルダー 2">
            <a:extLst>
              <a:ext uri="{FF2B5EF4-FFF2-40B4-BE49-F238E27FC236}">
                <a16:creationId xmlns:a16="http://schemas.microsoft.com/office/drawing/2014/main" id="{BA6FF69B-F627-EF41-B264-EDE57F7D0A88}"/>
              </a:ext>
            </a:extLst>
          </p:cNvPr>
          <p:cNvSpPr>
            <a:spLocks noGrp="1"/>
          </p:cNvSpPr>
          <p:nvPr>
            <p:ph type="body" sz="quarter" idx="13"/>
          </p:nvPr>
        </p:nvSpPr>
        <p:spPr>
          <a:xfrm>
            <a:off x="612775" y="1080000"/>
            <a:ext cx="7918450" cy="576000"/>
          </a:xfrm>
        </p:spPr>
        <p:txBody>
          <a:bodyPr>
            <a:normAutofit/>
          </a:bodyPr>
          <a:lstStyle/>
          <a:p>
            <a:r>
              <a:rPr lang="ja-JP" altLang="en-US"/>
              <a:t>●●するための●●サービスを提供しています。</a:t>
            </a:r>
            <a:endParaRPr lang="en-US" altLang="ja-JP" dirty="0"/>
          </a:p>
        </p:txBody>
      </p:sp>
      <p:sp>
        <p:nvSpPr>
          <p:cNvPr id="4" name="フッター プレースホルダー 3">
            <a:extLst>
              <a:ext uri="{FF2B5EF4-FFF2-40B4-BE49-F238E27FC236}">
                <a16:creationId xmlns:a16="http://schemas.microsoft.com/office/drawing/2014/main" id="{FD3B096E-FF40-8E4D-9A8E-1DE2E8C7B6B8}"/>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85D50256-85AB-EE4C-B285-6DBE96101F9B}"/>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15</a:t>
            </a:fld>
            <a:endParaRPr lang="ja-JP" altLang="en-US"/>
          </a:p>
        </p:txBody>
      </p:sp>
      <p:graphicFrame>
        <p:nvGraphicFramePr>
          <p:cNvPr id="6" name="表 5">
            <a:extLst>
              <a:ext uri="{FF2B5EF4-FFF2-40B4-BE49-F238E27FC236}">
                <a16:creationId xmlns:a16="http://schemas.microsoft.com/office/drawing/2014/main" id="{015EC40A-0C3E-844D-95A3-B93CEFDE2124}"/>
              </a:ext>
            </a:extLst>
          </p:cNvPr>
          <p:cNvGraphicFramePr>
            <a:graphicFrameLocks noGrp="1"/>
          </p:cNvGraphicFramePr>
          <p:nvPr>
            <p:extLst>
              <p:ext uri="{D42A27DB-BD31-4B8C-83A1-F6EECF244321}">
                <p14:modId xmlns:p14="http://schemas.microsoft.com/office/powerpoint/2010/main" val="1715370183"/>
              </p:ext>
            </p:extLst>
          </p:nvPr>
        </p:nvGraphicFramePr>
        <p:xfrm>
          <a:off x="612000" y="2088000"/>
          <a:ext cx="5403318" cy="3484712"/>
        </p:xfrm>
        <a:graphic>
          <a:graphicData uri="http://schemas.openxmlformats.org/drawingml/2006/table">
            <a:tbl>
              <a:tblPr firstRow="1" bandRow="1">
                <a:tableStyleId>{F5AB1C69-6EDB-4FF4-983F-18BD219EF322}</a:tableStyleId>
              </a:tblPr>
              <a:tblGrid>
                <a:gridCol w="1090872">
                  <a:extLst>
                    <a:ext uri="{9D8B030D-6E8A-4147-A177-3AD203B41FA5}">
                      <a16:colId xmlns:a16="http://schemas.microsoft.com/office/drawing/2014/main" val="309013380"/>
                    </a:ext>
                  </a:extLst>
                </a:gridCol>
                <a:gridCol w="4312446">
                  <a:extLst>
                    <a:ext uri="{9D8B030D-6E8A-4147-A177-3AD203B41FA5}">
                      <a16:colId xmlns:a16="http://schemas.microsoft.com/office/drawing/2014/main" val="1400486808"/>
                    </a:ext>
                  </a:extLst>
                </a:gridCol>
              </a:tblGrid>
              <a:tr h="497816">
                <a:tc>
                  <a:txBody>
                    <a:bodyPr/>
                    <a:lstStyle/>
                    <a:p>
                      <a:pPr>
                        <a:spcAft>
                          <a:spcPts val="400"/>
                        </a:spcAft>
                      </a:pPr>
                      <a:r>
                        <a:rPr kumimoji="1" lang="ja-JP" altLang="en-US" sz="1200" b="0" i="0">
                          <a:solidFill>
                            <a:schemeClr val="tx1"/>
                          </a:solidFill>
                          <a:latin typeface="+mn-ea"/>
                          <a:ea typeface="+mn-ea"/>
                        </a:rPr>
                        <a:t>商号</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株式会社●●●●</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6148994"/>
                  </a:ext>
                </a:extLst>
              </a:tr>
              <a:tr h="497816">
                <a:tc>
                  <a:txBody>
                    <a:bodyPr/>
                    <a:lstStyle/>
                    <a:p>
                      <a:pPr>
                        <a:spcAft>
                          <a:spcPts val="400"/>
                        </a:spcAft>
                      </a:pPr>
                      <a:r>
                        <a:rPr kumimoji="1" lang="ja-JP" altLang="en-US" sz="1200" b="0" i="0">
                          <a:solidFill>
                            <a:schemeClr val="tx1"/>
                          </a:solidFill>
                          <a:latin typeface="+mn-ea"/>
                          <a:ea typeface="+mn-ea"/>
                        </a:rPr>
                        <a:t>代表</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代表取締役社長</a:t>
                      </a:r>
                      <a:r>
                        <a:rPr kumimoji="1" lang="en-US" altLang="ja-JP" sz="1200" b="0" i="0" dirty="0">
                          <a:solidFill>
                            <a:schemeClr val="tx1"/>
                          </a:solidFill>
                          <a:latin typeface="+mn-ea"/>
                          <a:ea typeface="+mn-ea"/>
                        </a:rPr>
                        <a:t> </a:t>
                      </a:r>
                      <a:r>
                        <a:rPr kumimoji="1" lang="ja-JP" altLang="en-US" sz="1200" b="0" i="0">
                          <a:solidFill>
                            <a:schemeClr val="tx1"/>
                          </a:solidFill>
                          <a:latin typeface="+mn-ea"/>
                          <a:ea typeface="+mn-ea"/>
                        </a:rPr>
                        <a:t>●●●●</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44381"/>
                  </a:ext>
                </a:extLst>
              </a:tr>
              <a:tr h="497816">
                <a:tc>
                  <a:txBody>
                    <a:bodyPr/>
                    <a:lstStyle/>
                    <a:p>
                      <a:pPr>
                        <a:spcAft>
                          <a:spcPts val="400"/>
                        </a:spcAft>
                      </a:pPr>
                      <a:r>
                        <a:rPr kumimoji="1" lang="ja-JP" altLang="en-US" sz="1200" b="0" i="0">
                          <a:solidFill>
                            <a:schemeClr val="tx1"/>
                          </a:solidFill>
                          <a:latin typeface="+mn-ea"/>
                          <a:ea typeface="+mn-ea"/>
                        </a:rPr>
                        <a:t>事業内容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●●サービス、●●サービス</a:t>
                      </a:r>
                      <a:endParaRPr kumimoji="1" lang="en-US" altLang="ja-JP" sz="1200" b="0" i="0" dirty="0">
                        <a:solidFill>
                          <a:schemeClr val="tx1"/>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845172"/>
                  </a:ext>
                </a:extLst>
              </a:tr>
              <a:tr h="497816">
                <a:tc>
                  <a:txBody>
                    <a:bodyPr/>
                    <a:lstStyle/>
                    <a:p>
                      <a:pPr>
                        <a:spcAft>
                          <a:spcPts val="400"/>
                        </a:spcAft>
                      </a:pPr>
                      <a:r>
                        <a:rPr kumimoji="1" lang="ja-JP" altLang="en-US" sz="1200" b="0" i="0">
                          <a:solidFill>
                            <a:schemeClr val="tx1"/>
                          </a:solidFill>
                          <a:latin typeface="+mn-ea"/>
                          <a:ea typeface="+mn-ea"/>
                        </a:rPr>
                        <a:t>資本金</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●万円</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788400"/>
                  </a:ext>
                </a:extLst>
              </a:tr>
              <a:tr h="497816">
                <a:tc>
                  <a:txBody>
                    <a:bodyPr/>
                    <a:lstStyle/>
                    <a:p>
                      <a:pPr>
                        <a:spcAft>
                          <a:spcPts val="400"/>
                        </a:spcAft>
                      </a:pPr>
                      <a:r>
                        <a:rPr kumimoji="1" lang="ja-JP" altLang="en-US" sz="1200" b="0" i="0">
                          <a:solidFill>
                            <a:schemeClr val="tx1"/>
                          </a:solidFill>
                          <a:latin typeface="+mn-ea"/>
                          <a:ea typeface="+mn-ea"/>
                        </a:rPr>
                        <a:t>設立</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●年●月●日</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573047"/>
                  </a:ext>
                </a:extLst>
              </a:tr>
              <a:tr h="497816">
                <a:tc>
                  <a:txBody>
                    <a:bodyPr/>
                    <a:lstStyle/>
                    <a:p>
                      <a:pPr>
                        <a:spcAft>
                          <a:spcPts val="400"/>
                        </a:spcAft>
                      </a:pPr>
                      <a:r>
                        <a:rPr kumimoji="1" lang="ja-JP" altLang="en-US" sz="1200" b="0" i="0">
                          <a:solidFill>
                            <a:schemeClr val="tx1"/>
                          </a:solidFill>
                          <a:latin typeface="+mn-ea"/>
                          <a:ea typeface="+mn-ea"/>
                        </a:rPr>
                        <a:t>拠点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mn-ea"/>
                          <a:ea typeface="+mn-ea"/>
                        </a:rPr>
                        <a:t>（本社）東京都●●●●</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668368"/>
                  </a:ext>
                </a:extLst>
              </a:tr>
              <a:tr h="497816">
                <a:tc>
                  <a:txBody>
                    <a:bodyPr/>
                    <a:lstStyle/>
                    <a:p>
                      <a:pPr>
                        <a:spcAft>
                          <a:spcPts val="400"/>
                        </a:spcAft>
                      </a:pPr>
                      <a:r>
                        <a:rPr kumimoji="1" lang="en-US" altLang="ja-JP" sz="1200" b="0" i="0" dirty="0">
                          <a:solidFill>
                            <a:schemeClr val="tx1"/>
                          </a:solidFill>
                          <a:latin typeface="+mn-ea"/>
                          <a:ea typeface="+mn-ea"/>
                        </a:rPr>
                        <a:t>Web</a:t>
                      </a:r>
                      <a:r>
                        <a:rPr kumimoji="1" lang="ja-JP" altLang="en-US" sz="1200" b="0" i="0">
                          <a:solidFill>
                            <a:schemeClr val="tx1"/>
                          </a:solidFill>
                          <a:latin typeface="+mn-ea"/>
                          <a:ea typeface="+mn-ea"/>
                        </a:rPr>
                        <a:t>サイト</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200" b="0" i="0" u="sng" dirty="0">
                          <a:solidFill>
                            <a:srgbClr val="0070C0"/>
                          </a:solidFill>
                          <a:latin typeface="+mn-ea"/>
                          <a:ea typeface="+mn-ea"/>
                        </a:rPr>
                        <a:t>https://****</a:t>
                      </a:r>
                      <a:endParaRPr kumimoji="1" lang="ja-JP" altLang="en-US" sz="1200" b="0" i="0" u="sng">
                        <a:solidFill>
                          <a:srgbClr val="0070C0"/>
                        </a:solidFill>
                        <a:latin typeface="+mn-ea"/>
                        <a:ea typeface="+mn-ea"/>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8147"/>
                  </a:ext>
                </a:extLst>
              </a:tr>
            </a:tbl>
          </a:graphicData>
        </a:graphic>
      </p:graphicFrame>
      <p:sp>
        <p:nvSpPr>
          <p:cNvPr id="7" name="正方形/長方形 6">
            <a:extLst>
              <a:ext uri="{FF2B5EF4-FFF2-40B4-BE49-F238E27FC236}">
                <a16:creationId xmlns:a16="http://schemas.microsoft.com/office/drawing/2014/main" id="{6677EC36-AC97-9349-A294-EAABACA554E5}"/>
              </a:ext>
            </a:extLst>
          </p:cNvPr>
          <p:cNvSpPr/>
          <p:nvPr/>
        </p:nvSpPr>
        <p:spPr>
          <a:xfrm>
            <a:off x="6466202" y="2088001"/>
            <a:ext cx="2052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ＭＳ Ｐゴシック" panose="020B0600070205080204" pitchFamily="50" charset="-128"/>
              </a:rPr>
              <a:t>業務風景</a:t>
            </a:r>
            <a:endParaRPr kumimoji="1" lang="en-US" altLang="ja-JP" sz="1600" b="1" dirty="0">
              <a:solidFill>
                <a:schemeClr val="bg1"/>
              </a:solidFill>
              <a:latin typeface="ＭＳ Ｐゴシック" panose="020B0600070205080204" pitchFamily="50" charset="-128"/>
            </a:endParaRPr>
          </a:p>
        </p:txBody>
      </p:sp>
      <p:sp>
        <p:nvSpPr>
          <p:cNvPr id="8" name="正方形/長方形 7">
            <a:extLst>
              <a:ext uri="{FF2B5EF4-FFF2-40B4-BE49-F238E27FC236}">
                <a16:creationId xmlns:a16="http://schemas.microsoft.com/office/drawing/2014/main" id="{99AE71FD-84F0-C84A-B58D-910829A25884}"/>
              </a:ext>
            </a:extLst>
          </p:cNvPr>
          <p:cNvSpPr/>
          <p:nvPr/>
        </p:nvSpPr>
        <p:spPr>
          <a:xfrm>
            <a:off x="6466202" y="3978000"/>
            <a:ext cx="2052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latin typeface="ＭＳ Ｐゴシック" panose="020B0600070205080204" pitchFamily="50" charset="-128"/>
              </a:rPr>
              <a:t>オフィス風景</a:t>
            </a:r>
            <a:endParaRPr kumimoji="1" lang="en-US" altLang="ja-JP" sz="1600" b="1" dirty="0">
              <a:solidFill>
                <a:schemeClr val="bg1"/>
              </a:solidFill>
              <a:latin typeface="ＭＳ Ｐゴシック" panose="020B0600070205080204" pitchFamily="50" charset="-128"/>
            </a:endParaRPr>
          </a:p>
        </p:txBody>
      </p:sp>
    </p:spTree>
    <p:extLst>
      <p:ext uri="{BB962C8B-B14F-4D97-AF65-F5344CB8AC3E}">
        <p14:creationId xmlns:p14="http://schemas.microsoft.com/office/powerpoint/2010/main" val="331834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FE19E-BC01-8949-80BC-D5130C4E0444}"/>
              </a:ext>
            </a:extLst>
          </p:cNvPr>
          <p:cNvSpPr>
            <a:spLocks noGrp="1"/>
          </p:cNvSpPr>
          <p:nvPr>
            <p:ph type="title"/>
          </p:nvPr>
        </p:nvSpPr>
        <p:spPr>
          <a:xfrm>
            <a:off x="612000" y="360000"/>
            <a:ext cx="7920000" cy="360000"/>
          </a:xfrm>
        </p:spPr>
        <p:txBody>
          <a:bodyPr/>
          <a:lstStyle/>
          <a:p>
            <a:r>
              <a:rPr lang="ja-JP" altLang="en-US"/>
              <a:t>メディア掲載・執筆歴</a:t>
            </a:r>
          </a:p>
        </p:txBody>
      </p:sp>
      <p:sp>
        <p:nvSpPr>
          <p:cNvPr id="3" name="テキスト プレースホルダー 2">
            <a:extLst>
              <a:ext uri="{FF2B5EF4-FFF2-40B4-BE49-F238E27FC236}">
                <a16:creationId xmlns:a16="http://schemas.microsoft.com/office/drawing/2014/main" id="{CF6EFB92-FE0B-E54D-B5BB-E1E1AB31B6B6}"/>
              </a:ext>
            </a:extLst>
          </p:cNvPr>
          <p:cNvSpPr>
            <a:spLocks noGrp="1"/>
          </p:cNvSpPr>
          <p:nvPr>
            <p:ph type="body" sz="quarter" idx="13"/>
          </p:nvPr>
        </p:nvSpPr>
        <p:spPr>
          <a:xfrm>
            <a:off x="612775" y="1080000"/>
            <a:ext cx="7918450" cy="576000"/>
          </a:xfrm>
        </p:spPr>
        <p:txBody>
          <a:bodyPr/>
          <a:lstStyle/>
          <a:p>
            <a:r>
              <a:rPr lang="ja-JP" altLang="en-US"/>
              <a:t>●●業界の専門誌で執筆・寄稿をしています。</a:t>
            </a:r>
            <a:endParaRPr lang="en-US" altLang="ja-JP" dirty="0"/>
          </a:p>
        </p:txBody>
      </p:sp>
      <p:sp>
        <p:nvSpPr>
          <p:cNvPr id="4" name="フッター プレースホルダー 3">
            <a:extLst>
              <a:ext uri="{FF2B5EF4-FFF2-40B4-BE49-F238E27FC236}">
                <a16:creationId xmlns:a16="http://schemas.microsoft.com/office/drawing/2014/main" id="{650E7DCC-CCFE-CF4A-8D0E-A1EC4D27C2B9}"/>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1389AF77-FA3A-8E46-87F9-7C1C285601FD}"/>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16</a:t>
            </a:fld>
            <a:endParaRPr lang="ja-JP" altLang="en-US"/>
          </a:p>
        </p:txBody>
      </p:sp>
      <p:sp>
        <p:nvSpPr>
          <p:cNvPr id="10" name="正方形/長方形 9">
            <a:extLst>
              <a:ext uri="{FF2B5EF4-FFF2-40B4-BE49-F238E27FC236}">
                <a16:creationId xmlns:a16="http://schemas.microsoft.com/office/drawing/2014/main" id="{14BBDE9E-1435-D046-A402-606BB240AA6F}"/>
              </a:ext>
            </a:extLst>
          </p:cNvPr>
          <p:cNvSpPr/>
          <p:nvPr/>
        </p:nvSpPr>
        <p:spPr>
          <a:xfrm>
            <a:off x="3402000"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1" name="正方形/長方形 10">
            <a:extLst>
              <a:ext uri="{FF2B5EF4-FFF2-40B4-BE49-F238E27FC236}">
                <a16:creationId xmlns:a16="http://schemas.microsoft.com/office/drawing/2014/main" id="{1035836F-AC32-6B4F-A965-8DCA86A7C0EF}"/>
              </a:ext>
            </a:extLst>
          </p:cNvPr>
          <p:cNvSpPr/>
          <p:nvPr/>
        </p:nvSpPr>
        <p:spPr>
          <a:xfrm>
            <a:off x="61277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2" name="正方形/長方形 11">
            <a:extLst>
              <a:ext uri="{FF2B5EF4-FFF2-40B4-BE49-F238E27FC236}">
                <a16:creationId xmlns:a16="http://schemas.microsoft.com/office/drawing/2014/main" id="{351B140E-F0CC-794C-B74E-9AA2DFCF12BA}"/>
              </a:ext>
            </a:extLst>
          </p:cNvPr>
          <p:cNvSpPr/>
          <p:nvPr/>
        </p:nvSpPr>
        <p:spPr>
          <a:xfrm>
            <a:off x="6191225" y="2500208"/>
            <a:ext cx="2340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13" name="テキスト ボックス 12">
            <a:extLst>
              <a:ext uri="{FF2B5EF4-FFF2-40B4-BE49-F238E27FC236}">
                <a16:creationId xmlns:a16="http://schemas.microsoft.com/office/drawing/2014/main" id="{99F601D3-B42D-A140-BB53-623027846DD3}"/>
              </a:ext>
            </a:extLst>
          </p:cNvPr>
          <p:cNvSpPr txBox="1"/>
          <p:nvPr/>
        </p:nvSpPr>
        <p:spPr>
          <a:xfrm>
            <a:off x="612775"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000" u="sng" dirty="0">
                <a:solidFill>
                  <a:srgbClr val="0070C0"/>
                </a:solidFill>
                <a:latin typeface="+mn-ea"/>
              </a:rPr>
              <a:t>https://*****</a:t>
            </a:r>
          </a:p>
        </p:txBody>
      </p:sp>
      <p:sp>
        <p:nvSpPr>
          <p:cNvPr id="14" name="テキスト ボックス 13">
            <a:extLst>
              <a:ext uri="{FF2B5EF4-FFF2-40B4-BE49-F238E27FC236}">
                <a16:creationId xmlns:a16="http://schemas.microsoft.com/office/drawing/2014/main" id="{668A8CE0-FAC2-0842-AF95-C57AEE670D26}"/>
              </a:ext>
            </a:extLst>
          </p:cNvPr>
          <p:cNvSpPr txBox="1"/>
          <p:nvPr/>
        </p:nvSpPr>
        <p:spPr>
          <a:xfrm>
            <a:off x="61277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1600">
                <a:latin typeface="+mn-ea"/>
              </a:rPr>
              <a:t>●●●メディア</a:t>
            </a:r>
            <a:endParaRPr kumimoji="1" lang="en-US" altLang="ja-JP" sz="1600" dirty="0">
              <a:latin typeface="+mn-ea"/>
            </a:endParaRPr>
          </a:p>
        </p:txBody>
      </p:sp>
      <p:sp>
        <p:nvSpPr>
          <p:cNvPr id="15" name="テキスト ボックス 14">
            <a:extLst>
              <a:ext uri="{FF2B5EF4-FFF2-40B4-BE49-F238E27FC236}">
                <a16:creationId xmlns:a16="http://schemas.microsoft.com/office/drawing/2014/main" id="{A91B183C-72E1-DC47-9D8B-2629BE5A43D8}"/>
              </a:ext>
            </a:extLst>
          </p:cNvPr>
          <p:cNvSpPr txBox="1"/>
          <p:nvPr/>
        </p:nvSpPr>
        <p:spPr>
          <a:xfrm>
            <a:off x="3402000"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1600">
                <a:latin typeface="+mn-ea"/>
              </a:rPr>
              <a:t>●●●マガジン</a:t>
            </a:r>
            <a:endParaRPr kumimoji="1" lang="en-US" altLang="ja-JP" sz="1600" dirty="0">
              <a:latin typeface="+mn-ea"/>
            </a:endParaRPr>
          </a:p>
        </p:txBody>
      </p:sp>
      <p:sp>
        <p:nvSpPr>
          <p:cNvPr id="16" name="テキスト ボックス 15">
            <a:extLst>
              <a:ext uri="{FF2B5EF4-FFF2-40B4-BE49-F238E27FC236}">
                <a16:creationId xmlns:a16="http://schemas.microsoft.com/office/drawing/2014/main" id="{B80F8145-C158-CD4F-B2EB-1499984D6A10}"/>
              </a:ext>
            </a:extLst>
          </p:cNvPr>
          <p:cNvSpPr txBox="1"/>
          <p:nvPr/>
        </p:nvSpPr>
        <p:spPr>
          <a:xfrm>
            <a:off x="6191225" y="2070727"/>
            <a:ext cx="2340000" cy="326658"/>
          </a:xfrm>
          <a:prstGeom prst="rect">
            <a:avLst/>
          </a:prstGeom>
          <a:noFill/>
        </p:spPr>
        <p:txBody>
          <a:bodyPr wrap="square" lIns="36000" tIns="36000" rIns="36000" bIns="36000" rtlCol="0">
            <a:normAutofit/>
          </a:bodyPr>
          <a:lstStyle/>
          <a:p>
            <a:pPr>
              <a:spcAft>
                <a:spcPts val="400"/>
              </a:spcAft>
            </a:pPr>
            <a:r>
              <a:rPr kumimoji="1" lang="ja-JP" altLang="en-US" sz="1600">
                <a:latin typeface="+mn-ea"/>
              </a:rPr>
              <a:t>●●●新聞</a:t>
            </a:r>
            <a:endParaRPr kumimoji="1" lang="en-US" altLang="ja-JP" sz="1600" dirty="0">
              <a:latin typeface="+mn-ea"/>
            </a:endParaRPr>
          </a:p>
        </p:txBody>
      </p:sp>
      <p:sp>
        <p:nvSpPr>
          <p:cNvPr id="17" name="テキスト ボックス 16">
            <a:extLst>
              <a:ext uri="{FF2B5EF4-FFF2-40B4-BE49-F238E27FC236}">
                <a16:creationId xmlns:a16="http://schemas.microsoft.com/office/drawing/2014/main" id="{B2C24855-A29C-FC4F-9712-30AB8E144FA7}"/>
              </a:ext>
            </a:extLst>
          </p:cNvPr>
          <p:cNvSpPr txBox="1"/>
          <p:nvPr/>
        </p:nvSpPr>
        <p:spPr>
          <a:xfrm>
            <a:off x="612775" y="4227701"/>
            <a:ext cx="2340000" cy="583420"/>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●●●●●●●●をテーマに連載しています。</a:t>
            </a:r>
          </a:p>
        </p:txBody>
      </p:sp>
      <p:sp>
        <p:nvSpPr>
          <p:cNvPr id="18" name="テキスト ボックス 17">
            <a:extLst>
              <a:ext uri="{FF2B5EF4-FFF2-40B4-BE49-F238E27FC236}">
                <a16:creationId xmlns:a16="http://schemas.microsoft.com/office/drawing/2014/main" id="{CE63D688-DA79-9E46-B30E-2DCD93A1D776}"/>
              </a:ext>
            </a:extLst>
          </p:cNvPr>
          <p:cNvSpPr txBox="1"/>
          <p:nvPr/>
        </p:nvSpPr>
        <p:spPr>
          <a:xfrm>
            <a:off x="3402000" y="4914055"/>
            <a:ext cx="2340000" cy="326658"/>
          </a:xfrm>
          <a:prstGeom prst="rect">
            <a:avLst/>
          </a:prstGeom>
          <a:noFill/>
        </p:spPr>
        <p:txBody>
          <a:bodyPr wrap="square" lIns="36000" tIns="36000" rIns="36000" bIns="36000" rtlCol="0">
            <a:normAutofit/>
          </a:bodyPr>
          <a:lstStyle/>
          <a:p>
            <a:pPr>
              <a:spcAft>
                <a:spcPts val="400"/>
              </a:spcAft>
            </a:pPr>
            <a:r>
              <a:rPr kumimoji="1" lang="en-US" altLang="ja-JP" sz="1000" u="sng" dirty="0">
                <a:solidFill>
                  <a:srgbClr val="0070C0"/>
                </a:solidFill>
                <a:latin typeface="+mn-ea"/>
              </a:rPr>
              <a:t>https://*****</a:t>
            </a:r>
          </a:p>
        </p:txBody>
      </p:sp>
      <p:sp>
        <p:nvSpPr>
          <p:cNvPr id="19" name="テキスト ボックス 18">
            <a:extLst>
              <a:ext uri="{FF2B5EF4-FFF2-40B4-BE49-F238E27FC236}">
                <a16:creationId xmlns:a16="http://schemas.microsoft.com/office/drawing/2014/main" id="{4C6E7170-FF34-A54F-A1A0-4CDB4BE5C3BE}"/>
              </a:ext>
            </a:extLst>
          </p:cNvPr>
          <p:cNvSpPr txBox="1"/>
          <p:nvPr/>
        </p:nvSpPr>
        <p:spPr>
          <a:xfrm>
            <a:off x="3402000" y="4227701"/>
            <a:ext cx="2340000" cy="583420"/>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●●●●●●●●をテーマに寄稿しています。</a:t>
            </a:r>
          </a:p>
        </p:txBody>
      </p:sp>
      <p:sp>
        <p:nvSpPr>
          <p:cNvPr id="20" name="テキスト ボックス 19">
            <a:extLst>
              <a:ext uri="{FF2B5EF4-FFF2-40B4-BE49-F238E27FC236}">
                <a16:creationId xmlns:a16="http://schemas.microsoft.com/office/drawing/2014/main" id="{39C0DA0D-4ADD-5941-BF68-AC7803651056}"/>
              </a:ext>
            </a:extLst>
          </p:cNvPr>
          <p:cNvSpPr txBox="1"/>
          <p:nvPr/>
        </p:nvSpPr>
        <p:spPr>
          <a:xfrm>
            <a:off x="6191225" y="4909385"/>
            <a:ext cx="2340000" cy="326658"/>
          </a:xfrm>
          <a:prstGeom prst="rect">
            <a:avLst/>
          </a:prstGeom>
          <a:noFill/>
        </p:spPr>
        <p:txBody>
          <a:bodyPr wrap="square" lIns="36000" tIns="36000" rIns="36000" bIns="36000" rtlCol="0">
            <a:normAutofit/>
          </a:bodyPr>
          <a:lstStyle/>
          <a:p>
            <a:pPr>
              <a:spcAft>
                <a:spcPts val="400"/>
              </a:spcAft>
            </a:pPr>
            <a:r>
              <a:rPr kumimoji="1" lang="en-US" altLang="ja-JP" sz="1000" u="sng" dirty="0">
                <a:solidFill>
                  <a:srgbClr val="0070C0"/>
                </a:solidFill>
                <a:latin typeface="+mn-ea"/>
              </a:rPr>
              <a:t>https://*****</a:t>
            </a:r>
          </a:p>
        </p:txBody>
      </p:sp>
      <p:sp>
        <p:nvSpPr>
          <p:cNvPr id="21" name="テキスト ボックス 20">
            <a:extLst>
              <a:ext uri="{FF2B5EF4-FFF2-40B4-BE49-F238E27FC236}">
                <a16:creationId xmlns:a16="http://schemas.microsoft.com/office/drawing/2014/main" id="{AA4E7E15-8DB0-4C46-B5D7-75ABC380F02A}"/>
              </a:ext>
            </a:extLst>
          </p:cNvPr>
          <p:cNvSpPr txBox="1"/>
          <p:nvPr/>
        </p:nvSpPr>
        <p:spPr>
          <a:xfrm>
            <a:off x="6191225" y="4223031"/>
            <a:ext cx="2340000" cy="583420"/>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●●●●●●●●に関する取材レポートです。</a:t>
            </a:r>
          </a:p>
        </p:txBody>
      </p:sp>
    </p:spTree>
    <p:extLst>
      <p:ext uri="{BB962C8B-B14F-4D97-AF65-F5344CB8AC3E}">
        <p14:creationId xmlns:p14="http://schemas.microsoft.com/office/powerpoint/2010/main" val="196263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1FF0B-A1B8-6747-9937-AF828FCE8FAE}"/>
              </a:ext>
            </a:extLst>
          </p:cNvPr>
          <p:cNvSpPr>
            <a:spLocks noGrp="1"/>
          </p:cNvSpPr>
          <p:nvPr>
            <p:ph type="title"/>
          </p:nvPr>
        </p:nvSpPr>
        <p:spPr>
          <a:xfrm>
            <a:off x="612000" y="360000"/>
            <a:ext cx="7920000" cy="360000"/>
          </a:xfrm>
        </p:spPr>
        <p:txBody>
          <a:bodyPr/>
          <a:lstStyle/>
          <a:p>
            <a:r>
              <a:rPr lang="ja-JP" altLang="en-US"/>
              <a:t>無料相談受付中</a:t>
            </a:r>
          </a:p>
        </p:txBody>
      </p:sp>
      <p:sp>
        <p:nvSpPr>
          <p:cNvPr id="3" name="テキスト プレースホルダー 2">
            <a:extLst>
              <a:ext uri="{FF2B5EF4-FFF2-40B4-BE49-F238E27FC236}">
                <a16:creationId xmlns:a16="http://schemas.microsoft.com/office/drawing/2014/main" id="{080BCED4-C6B0-7C44-B805-4DCC94DED01D}"/>
              </a:ext>
            </a:extLst>
          </p:cNvPr>
          <p:cNvSpPr>
            <a:spLocks noGrp="1"/>
          </p:cNvSpPr>
          <p:nvPr>
            <p:ph type="body" sz="quarter" idx="13"/>
          </p:nvPr>
        </p:nvSpPr>
        <p:spPr>
          <a:xfrm>
            <a:off x="612775" y="1080000"/>
            <a:ext cx="7918450" cy="576000"/>
          </a:xfrm>
        </p:spPr>
        <p:txBody>
          <a:bodyPr/>
          <a:lstStyle/>
          <a:p>
            <a:r>
              <a:rPr lang="ja-JP" altLang="en-US"/>
              <a:t>●●について相談したい、●●を改善したいという方はご相談ください。</a:t>
            </a:r>
            <a:endParaRPr lang="en-US" altLang="ja-JP" dirty="0"/>
          </a:p>
        </p:txBody>
      </p:sp>
      <p:sp>
        <p:nvSpPr>
          <p:cNvPr id="4" name="フッター プレースホルダー 3">
            <a:extLst>
              <a:ext uri="{FF2B5EF4-FFF2-40B4-BE49-F238E27FC236}">
                <a16:creationId xmlns:a16="http://schemas.microsoft.com/office/drawing/2014/main" id="{1B7DBF1E-E963-8A43-B48A-20E03B03EB9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02A7185C-6D37-9643-8B54-94560B4BF666}"/>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17</a:t>
            </a:fld>
            <a:endParaRPr lang="ja-JP" altLang="en-US"/>
          </a:p>
        </p:txBody>
      </p:sp>
      <p:sp>
        <p:nvSpPr>
          <p:cNvPr id="10" name="正方形/長方形 9">
            <a:extLst>
              <a:ext uri="{FF2B5EF4-FFF2-40B4-BE49-F238E27FC236}">
                <a16:creationId xmlns:a16="http://schemas.microsoft.com/office/drawing/2014/main" id="{17B114E4-7F53-8643-B77B-DD297D6A674F}"/>
              </a:ext>
            </a:extLst>
          </p:cNvPr>
          <p:cNvSpPr/>
          <p:nvPr/>
        </p:nvSpPr>
        <p:spPr>
          <a:xfrm>
            <a:off x="612779" y="2091843"/>
            <a:ext cx="3779996"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電話でのお問い合わせ</a:t>
            </a:r>
          </a:p>
        </p:txBody>
      </p:sp>
      <p:sp>
        <p:nvSpPr>
          <p:cNvPr id="11" name="正方形/長方形 10">
            <a:extLst>
              <a:ext uri="{FF2B5EF4-FFF2-40B4-BE49-F238E27FC236}">
                <a16:creationId xmlns:a16="http://schemas.microsoft.com/office/drawing/2014/main" id="{AD884E16-3142-A849-B6F5-BF084613650D}"/>
              </a:ext>
            </a:extLst>
          </p:cNvPr>
          <p:cNvSpPr/>
          <p:nvPr/>
        </p:nvSpPr>
        <p:spPr>
          <a:xfrm>
            <a:off x="4751220" y="2091843"/>
            <a:ext cx="3780001" cy="43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ＭＳ Ｐゴシック" panose="020B0600070205080204" pitchFamily="50" charset="-128"/>
              </a:rPr>
              <a:t>メールでのお問い合わせ</a:t>
            </a:r>
          </a:p>
        </p:txBody>
      </p:sp>
      <p:sp>
        <p:nvSpPr>
          <p:cNvPr id="12" name="正方形/長方形 11">
            <a:extLst>
              <a:ext uri="{FF2B5EF4-FFF2-40B4-BE49-F238E27FC236}">
                <a16:creationId xmlns:a16="http://schemas.microsoft.com/office/drawing/2014/main" id="{AC4EDC3A-0019-E64F-8E9A-D8E6521A61D8}"/>
              </a:ext>
            </a:extLst>
          </p:cNvPr>
          <p:cNvSpPr/>
          <p:nvPr/>
        </p:nvSpPr>
        <p:spPr>
          <a:xfrm>
            <a:off x="612775" y="2523843"/>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400" b="1" spc="200" dirty="0">
                <a:solidFill>
                  <a:schemeClr val="tx1"/>
                </a:solidFill>
                <a:latin typeface="+mn-ea"/>
              </a:rPr>
              <a:t>0123-456-7890</a:t>
            </a:r>
            <a:endParaRPr kumimoji="1" lang="en-US" altLang="ja-JP" sz="1200" spc="2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400">
                <a:solidFill>
                  <a:schemeClr val="tx1"/>
                </a:solidFill>
                <a:latin typeface="+mn-ea"/>
              </a:rPr>
              <a:t>平日</a:t>
            </a:r>
            <a:r>
              <a:rPr kumimoji="1" lang="en-US" altLang="ja-JP" sz="1400" dirty="0">
                <a:solidFill>
                  <a:schemeClr val="tx1"/>
                </a:solidFill>
                <a:latin typeface="+mn-ea"/>
              </a:rPr>
              <a:t>00:00〜00</a:t>
            </a:r>
            <a:r>
              <a:rPr kumimoji="1" lang="ja-JP" altLang="en-US" sz="1400">
                <a:solidFill>
                  <a:schemeClr val="tx1"/>
                </a:solidFill>
                <a:latin typeface="+mn-ea"/>
              </a:rPr>
              <a:t>：</a:t>
            </a:r>
            <a:r>
              <a:rPr kumimoji="1" lang="en-US" altLang="ja-JP" sz="1400" dirty="0">
                <a:solidFill>
                  <a:schemeClr val="tx1"/>
                </a:solidFill>
                <a:latin typeface="+mn-ea"/>
              </a:rPr>
              <a:t>00</a:t>
            </a:r>
          </a:p>
        </p:txBody>
      </p:sp>
      <p:sp>
        <p:nvSpPr>
          <p:cNvPr id="13" name="正方形/長方形 12">
            <a:extLst>
              <a:ext uri="{FF2B5EF4-FFF2-40B4-BE49-F238E27FC236}">
                <a16:creationId xmlns:a16="http://schemas.microsoft.com/office/drawing/2014/main" id="{DE76AAC1-5060-B344-B375-C7A3B4294A3A}"/>
              </a:ext>
            </a:extLst>
          </p:cNvPr>
          <p:cNvSpPr/>
          <p:nvPr/>
        </p:nvSpPr>
        <p:spPr>
          <a:xfrm>
            <a:off x="4751220" y="2523842"/>
            <a:ext cx="378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000" spc="100" dirty="0" err="1">
                <a:solidFill>
                  <a:schemeClr val="tx1"/>
                </a:solidFill>
                <a:latin typeface="+mn-ea"/>
              </a:rPr>
              <a:t>mail.address</a:t>
            </a:r>
            <a:r>
              <a:rPr kumimoji="1" lang="ja-JP" altLang="en-US" sz="2000" spc="100">
                <a:solidFill>
                  <a:schemeClr val="tx1"/>
                </a:solidFill>
                <a:latin typeface="+mn-ea"/>
              </a:rPr>
              <a:t>＠</a:t>
            </a:r>
            <a:r>
              <a:rPr kumimoji="1" lang="en-US" altLang="ja-JP" sz="2000" spc="100" dirty="0">
                <a:solidFill>
                  <a:schemeClr val="tx1"/>
                </a:solidFill>
                <a:latin typeface="+mn-ea"/>
              </a:rPr>
              <a:t>****</a:t>
            </a:r>
            <a:endParaRPr kumimoji="1" lang="en-US" altLang="ja-JP" sz="1100" spc="100" dirty="0">
              <a:solidFill>
                <a:schemeClr val="tx1"/>
              </a:solidFill>
              <a:latin typeface="+mn-ea"/>
            </a:endParaRPr>
          </a:p>
          <a:p>
            <a:pPr algn="ctr">
              <a:spcAft>
                <a:spcPts val="400"/>
              </a:spcAft>
            </a:pPr>
            <a:endParaRPr kumimoji="1" lang="en-US" altLang="ja-JP" sz="1200" dirty="0">
              <a:solidFill>
                <a:schemeClr val="tx1"/>
              </a:solidFill>
              <a:latin typeface="+mn-ea"/>
            </a:endParaRPr>
          </a:p>
          <a:p>
            <a:pPr algn="ctr">
              <a:spcAft>
                <a:spcPts val="400"/>
              </a:spcAft>
            </a:pPr>
            <a:r>
              <a:rPr kumimoji="1" lang="ja-JP" altLang="en-US" sz="1200">
                <a:solidFill>
                  <a:schemeClr val="tx1"/>
                </a:solidFill>
                <a:latin typeface="+mn-ea"/>
              </a:rPr>
              <a:t>会社名・氏名・メールアドレス・電話番号を</a:t>
            </a:r>
            <a:endParaRPr kumimoji="1" lang="en-US" altLang="ja-JP" sz="1200" dirty="0">
              <a:solidFill>
                <a:schemeClr val="tx1"/>
              </a:solidFill>
              <a:latin typeface="+mn-ea"/>
            </a:endParaRPr>
          </a:p>
          <a:p>
            <a:pPr algn="ctr">
              <a:spcAft>
                <a:spcPts val="400"/>
              </a:spcAft>
            </a:pPr>
            <a:r>
              <a:rPr kumimoji="1" lang="ja-JP" altLang="en-US" sz="1200">
                <a:solidFill>
                  <a:schemeClr val="tx1"/>
                </a:solidFill>
                <a:latin typeface="+mn-ea"/>
              </a:rPr>
              <a:t>ご記入の上、お問い合わせください</a:t>
            </a:r>
            <a:endParaRPr kumimoji="1" lang="en-US" altLang="ja-JP" sz="1200" dirty="0">
              <a:solidFill>
                <a:schemeClr val="tx1"/>
              </a:solidFill>
              <a:latin typeface="+mn-ea"/>
            </a:endParaRPr>
          </a:p>
        </p:txBody>
      </p:sp>
      <p:sp>
        <p:nvSpPr>
          <p:cNvPr id="14" name="正方形/長方形 13">
            <a:extLst>
              <a:ext uri="{FF2B5EF4-FFF2-40B4-BE49-F238E27FC236}">
                <a16:creationId xmlns:a16="http://schemas.microsoft.com/office/drawing/2014/main" id="{1067F1F2-A379-5C48-AEAC-B19BB79DF9CB}"/>
              </a:ext>
            </a:extLst>
          </p:cNvPr>
          <p:cNvSpPr/>
          <p:nvPr/>
        </p:nvSpPr>
        <p:spPr>
          <a:xfrm>
            <a:off x="612774" y="4747468"/>
            <a:ext cx="7918445" cy="87647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lgn="ctr">
              <a:spcAft>
                <a:spcPts val="400"/>
              </a:spcAft>
            </a:pPr>
            <a:r>
              <a:rPr kumimoji="1" lang="en-US" altLang="ja-JP" dirty="0">
                <a:solidFill>
                  <a:schemeClr val="tx1"/>
                </a:solidFill>
                <a:latin typeface="+mn-ea"/>
              </a:rPr>
              <a:t>https://**********</a:t>
            </a:r>
            <a:endParaRPr kumimoji="1" lang="en-US" altLang="ja-JP" sz="1200" dirty="0">
              <a:solidFill>
                <a:schemeClr val="tx1"/>
              </a:solidFill>
              <a:latin typeface="+mn-ea"/>
            </a:endParaRPr>
          </a:p>
          <a:p>
            <a:pPr algn="ctr">
              <a:spcAft>
                <a:spcPts val="400"/>
              </a:spcAft>
            </a:pPr>
            <a:r>
              <a:rPr kumimoji="1" lang="ja-JP" altLang="en-US" sz="1200">
                <a:solidFill>
                  <a:schemeClr val="tx1"/>
                </a:solidFill>
                <a:latin typeface="+mn-ea"/>
              </a:rPr>
              <a:t>当社のホームページでも資料請求・お問い合わせができます。資料の郵送も承ります。</a:t>
            </a:r>
            <a:endParaRPr kumimoji="1" lang="en-US" altLang="ja-JP" sz="1200" dirty="0">
              <a:solidFill>
                <a:schemeClr val="tx1"/>
              </a:solidFill>
              <a:latin typeface="+mn-ea"/>
            </a:endParaRPr>
          </a:p>
        </p:txBody>
      </p:sp>
    </p:spTree>
    <p:extLst>
      <p:ext uri="{BB962C8B-B14F-4D97-AF65-F5344CB8AC3E}">
        <p14:creationId xmlns:p14="http://schemas.microsoft.com/office/powerpoint/2010/main" val="112250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DA9A3E88-AC27-3C66-5F12-AA60AAA12A37}"/>
              </a:ext>
            </a:extLst>
          </p:cNvPr>
          <p:cNvSpPr>
            <a:spLocks noGrp="1"/>
          </p:cNvSpPr>
          <p:nvPr>
            <p:ph type="ctrTitle"/>
          </p:nvPr>
        </p:nvSpPr>
        <p:spPr/>
        <p:txBody>
          <a:bodyPr/>
          <a:lstStyle/>
          <a:p>
            <a:r>
              <a:rPr lang="ja-JP" altLang="en-US" dirty="0"/>
              <a:t>補足用スライド</a:t>
            </a:r>
          </a:p>
        </p:txBody>
      </p:sp>
      <p:sp>
        <p:nvSpPr>
          <p:cNvPr id="4" name="フッター プレースホルダー 3">
            <a:extLst>
              <a:ext uri="{FF2B5EF4-FFF2-40B4-BE49-F238E27FC236}">
                <a16:creationId xmlns:a16="http://schemas.microsoft.com/office/drawing/2014/main" id="{223A54CF-F75A-2FB6-45C4-D58BCC80A55B}"/>
              </a:ext>
            </a:extLst>
          </p:cNvPr>
          <p:cNvSpPr>
            <a:spLocks noGrp="1"/>
          </p:cNvSpPr>
          <p:nvPr>
            <p:ph type="ftr" sz="quarter" idx="10"/>
          </p:nvPr>
        </p:nvSpPr>
        <p:spPr/>
        <p:txBody>
          <a:bodyPr/>
          <a:lstStyle/>
          <a:p>
            <a:r>
              <a:rPr lang="en" altLang="ja-JP"/>
              <a:t>SAIRU</a:t>
            </a:r>
            <a:endParaRPr lang="ja-JP" altLang="en-US"/>
          </a:p>
        </p:txBody>
      </p:sp>
      <p:sp>
        <p:nvSpPr>
          <p:cNvPr id="14" name="字幕 13">
            <a:extLst>
              <a:ext uri="{FF2B5EF4-FFF2-40B4-BE49-F238E27FC236}">
                <a16:creationId xmlns:a16="http://schemas.microsoft.com/office/drawing/2014/main" id="{13ECF0A5-ED8A-A00E-994E-0676E8B7CAB8}"/>
              </a:ext>
            </a:extLst>
          </p:cNvPr>
          <p:cNvSpPr>
            <a:spLocks noGrp="1"/>
          </p:cNvSpPr>
          <p:nvPr>
            <p:ph type="subTitle" idx="1"/>
          </p:nvPr>
        </p:nvSpPr>
        <p:spPr/>
        <p:txBody>
          <a:bodyPr>
            <a:normAutofit lnSpcReduction="10000"/>
          </a:bodyPr>
          <a:lstStyle/>
          <a:p>
            <a:r>
              <a:rPr kumimoji="1" lang="ja-JP" altLang="en-US" sz="1400" dirty="0"/>
              <a:t>以降のスライドは基本説明以外に特に訴求したい内容がある際に適宜</a:t>
            </a:r>
            <a:r>
              <a:rPr lang="ja-JP" altLang="en-US" sz="1400" dirty="0"/>
              <a:t>ご利用ください</a:t>
            </a:r>
            <a:endParaRPr lang="en-US" altLang="ja-JP" sz="1400" dirty="0"/>
          </a:p>
          <a:p>
            <a:r>
              <a:rPr kumimoji="1" lang="ja-JP" altLang="en-US" sz="1400" dirty="0"/>
              <a:t>スライド右上に各スライドの利用が有効なケース解説を記載しています。ご利用時は解説を削除してご利用ください</a:t>
            </a:r>
            <a:endParaRPr kumimoji="1" lang="en-US" altLang="ja-JP" sz="1400" dirty="0"/>
          </a:p>
        </p:txBody>
      </p:sp>
    </p:spTree>
    <p:extLst>
      <p:ext uri="{BB962C8B-B14F-4D97-AF65-F5344CB8AC3E}">
        <p14:creationId xmlns:p14="http://schemas.microsoft.com/office/powerpoint/2010/main" val="20755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C9CCA-44AD-6C4A-A393-A9C939B3A142}"/>
              </a:ext>
            </a:extLst>
          </p:cNvPr>
          <p:cNvSpPr>
            <a:spLocks noGrp="1"/>
          </p:cNvSpPr>
          <p:nvPr>
            <p:ph type="title"/>
          </p:nvPr>
        </p:nvSpPr>
        <p:spPr>
          <a:xfrm>
            <a:off x="612000" y="360000"/>
            <a:ext cx="7920000" cy="360000"/>
          </a:xfrm>
        </p:spPr>
        <p:txBody>
          <a:bodyPr>
            <a:normAutofit/>
          </a:bodyPr>
          <a:lstStyle/>
          <a:p>
            <a:r>
              <a:rPr lang="ja-JP" altLang="en-US"/>
              <a:t>●●●サービスとは</a:t>
            </a:r>
          </a:p>
        </p:txBody>
      </p:sp>
      <p:sp>
        <p:nvSpPr>
          <p:cNvPr id="3" name="テキスト プレースホルダー 2">
            <a:extLst>
              <a:ext uri="{FF2B5EF4-FFF2-40B4-BE49-F238E27FC236}">
                <a16:creationId xmlns:a16="http://schemas.microsoft.com/office/drawing/2014/main" id="{E8A0D7AB-0D0B-A14F-B907-A42874ADA0DB}"/>
              </a:ext>
            </a:extLst>
          </p:cNvPr>
          <p:cNvSpPr>
            <a:spLocks noGrp="1"/>
          </p:cNvSpPr>
          <p:nvPr>
            <p:ph type="body" sz="quarter" idx="13"/>
          </p:nvPr>
        </p:nvSpPr>
        <p:spPr>
          <a:xfrm>
            <a:off x="612775" y="1080000"/>
            <a:ext cx="7918450" cy="576000"/>
          </a:xfrm>
        </p:spPr>
        <p:txBody>
          <a:bodyPr/>
          <a:lstStyle/>
          <a:p>
            <a:r>
              <a:rPr lang="ja-JP" altLang="en-US"/>
              <a:t>●●を最適化する●●向けのサービスです。</a:t>
            </a:r>
            <a:endParaRPr lang="en-US" altLang="ja-JP" dirty="0"/>
          </a:p>
          <a:p>
            <a:r>
              <a:rPr lang="ja-JP" altLang="en-US"/>
              <a:t>知識がない方でも簡単に導入でき、コスト削減に繋がります。</a:t>
            </a:r>
          </a:p>
        </p:txBody>
      </p:sp>
      <p:sp>
        <p:nvSpPr>
          <p:cNvPr id="4" name="フッター プレースホルダー 3">
            <a:extLst>
              <a:ext uri="{FF2B5EF4-FFF2-40B4-BE49-F238E27FC236}">
                <a16:creationId xmlns:a16="http://schemas.microsoft.com/office/drawing/2014/main" id="{D5E794CA-CF57-1C4E-8A86-5B5A7484EFAD}"/>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40F318A6-C684-4B48-BD69-06C5E310BA5C}"/>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1</a:t>
            </a:fld>
            <a:endParaRPr lang="ja-JP" altLang="en-US"/>
          </a:p>
        </p:txBody>
      </p:sp>
      <p:sp>
        <p:nvSpPr>
          <p:cNvPr id="29" name="テキスト ボックス 28">
            <a:extLst>
              <a:ext uri="{FF2B5EF4-FFF2-40B4-BE49-F238E27FC236}">
                <a16:creationId xmlns:a16="http://schemas.microsoft.com/office/drawing/2014/main" id="{E588224F-BF54-6044-9C02-3908BF357A81}"/>
              </a:ext>
            </a:extLst>
          </p:cNvPr>
          <p:cNvSpPr txBox="1"/>
          <p:nvPr/>
        </p:nvSpPr>
        <p:spPr>
          <a:xfrm>
            <a:off x="1106581" y="3086398"/>
            <a:ext cx="2880000"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latin typeface="+mn-ea"/>
              </a:rPr>
              <a:t>〜</a:t>
            </a:r>
            <a:r>
              <a:rPr kumimoji="1" lang="ja-JP" altLang="en-US" sz="1400">
                <a:latin typeface="+mn-ea"/>
              </a:rPr>
              <a:t>の作成・運用・自動更新</a:t>
            </a:r>
          </a:p>
        </p:txBody>
      </p:sp>
      <p:sp>
        <p:nvSpPr>
          <p:cNvPr id="30" name="円/楕円 29">
            <a:extLst>
              <a:ext uri="{FF2B5EF4-FFF2-40B4-BE49-F238E27FC236}">
                <a16:creationId xmlns:a16="http://schemas.microsoft.com/office/drawing/2014/main" id="{EC1B8E70-D285-3C4A-B58F-F2E12DA9CCF1}"/>
              </a:ext>
            </a:extLst>
          </p:cNvPr>
          <p:cNvSpPr>
            <a:spLocks noChangeAspect="1"/>
          </p:cNvSpPr>
          <p:nvPr/>
        </p:nvSpPr>
        <p:spPr>
          <a:xfrm>
            <a:off x="612000" y="3032398"/>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rPr>
              <a:t>icon</a:t>
            </a:r>
            <a:endParaRPr kumimoji="1" lang="ja-JP" altLang="en-US" sz="1100">
              <a:latin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9489BD9A-CA95-EE41-80AB-2571A2116C8C}"/>
              </a:ext>
            </a:extLst>
          </p:cNvPr>
          <p:cNvSpPr txBox="1"/>
          <p:nvPr/>
        </p:nvSpPr>
        <p:spPr>
          <a:xfrm>
            <a:off x="1106581" y="3862686"/>
            <a:ext cx="2880000"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latin typeface="+mn-ea"/>
              </a:rPr>
              <a:t>〜</a:t>
            </a:r>
            <a:r>
              <a:rPr kumimoji="1" lang="ja-JP" altLang="en-US" sz="1400">
                <a:latin typeface="+mn-ea"/>
              </a:rPr>
              <a:t>の編集・共有・公開</a:t>
            </a:r>
          </a:p>
        </p:txBody>
      </p:sp>
      <p:sp>
        <p:nvSpPr>
          <p:cNvPr id="34" name="円/楕円 33">
            <a:extLst>
              <a:ext uri="{FF2B5EF4-FFF2-40B4-BE49-F238E27FC236}">
                <a16:creationId xmlns:a16="http://schemas.microsoft.com/office/drawing/2014/main" id="{F6ADEDE0-2A18-A746-BD00-0DB467261A0A}"/>
              </a:ext>
            </a:extLst>
          </p:cNvPr>
          <p:cNvSpPr>
            <a:spLocks noChangeAspect="1"/>
          </p:cNvSpPr>
          <p:nvPr/>
        </p:nvSpPr>
        <p:spPr>
          <a:xfrm>
            <a:off x="612000" y="3808686"/>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rPr>
              <a:t>icon</a:t>
            </a:r>
            <a:endParaRPr kumimoji="1" lang="ja-JP" altLang="en-US" sz="1100">
              <a:latin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ACF168C5-BD03-4449-873F-EA40C8BA1BD9}"/>
              </a:ext>
            </a:extLst>
          </p:cNvPr>
          <p:cNvSpPr txBox="1"/>
          <p:nvPr/>
        </p:nvSpPr>
        <p:spPr>
          <a:xfrm>
            <a:off x="1106581" y="4638974"/>
            <a:ext cx="2880000"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latin typeface="+mn-ea"/>
              </a:rPr>
              <a:t>〜</a:t>
            </a:r>
            <a:r>
              <a:rPr kumimoji="1" lang="ja-JP" altLang="en-US" sz="1400">
                <a:latin typeface="+mn-ea"/>
              </a:rPr>
              <a:t>の集計・管理・レポート作成</a:t>
            </a:r>
          </a:p>
        </p:txBody>
      </p:sp>
      <p:sp>
        <p:nvSpPr>
          <p:cNvPr id="36" name="円/楕円 35">
            <a:extLst>
              <a:ext uri="{FF2B5EF4-FFF2-40B4-BE49-F238E27FC236}">
                <a16:creationId xmlns:a16="http://schemas.microsoft.com/office/drawing/2014/main" id="{AAFCB742-6B42-A248-8E13-F4732F12945E}"/>
              </a:ext>
            </a:extLst>
          </p:cNvPr>
          <p:cNvSpPr>
            <a:spLocks noChangeAspect="1"/>
          </p:cNvSpPr>
          <p:nvPr/>
        </p:nvSpPr>
        <p:spPr>
          <a:xfrm>
            <a:off x="612000" y="4584974"/>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latin typeface="ＭＳ Ｐゴシック" panose="020B0600070205080204" pitchFamily="50" charset="-128"/>
              </a:rPr>
              <a:t>icon</a:t>
            </a:r>
            <a:endParaRPr kumimoji="1" lang="ja-JP" altLang="en-US" sz="1100">
              <a:latin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058D8CAA-132C-CD4C-BAC5-ED26AF6B10AB}"/>
              </a:ext>
            </a:extLst>
          </p:cNvPr>
          <p:cNvSpPr txBox="1"/>
          <p:nvPr/>
        </p:nvSpPr>
        <p:spPr>
          <a:xfrm>
            <a:off x="746581" y="2455254"/>
            <a:ext cx="3240000" cy="360000"/>
          </a:xfrm>
          <a:prstGeom prst="rect">
            <a:avLst/>
          </a:prstGeom>
          <a:noFill/>
        </p:spPr>
        <p:txBody>
          <a:bodyPr wrap="square" lIns="36000" tIns="36000" rIns="36000" bIns="36000" rtlCol="0">
            <a:normAutofit fontScale="92500"/>
          </a:bodyPr>
          <a:lstStyle/>
          <a:p>
            <a:pPr algn="ctr">
              <a:spcAft>
                <a:spcPts val="400"/>
              </a:spcAft>
            </a:pPr>
            <a:r>
              <a:rPr kumimoji="1" lang="ja-JP" altLang="en-US" b="1">
                <a:solidFill>
                  <a:schemeClr val="accent6"/>
                </a:solidFill>
                <a:latin typeface="+mn-ea"/>
              </a:rPr>
              <a:t>●●から●●まで一元管理できる</a:t>
            </a:r>
          </a:p>
        </p:txBody>
      </p:sp>
      <p:pic>
        <p:nvPicPr>
          <p:cNvPr id="19" name="図 18">
            <a:extLst>
              <a:ext uri="{FF2B5EF4-FFF2-40B4-BE49-F238E27FC236}">
                <a16:creationId xmlns:a16="http://schemas.microsoft.com/office/drawing/2014/main" id="{3F003B6B-8179-3340-9B0C-B7B773603E3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88"/>
          <a:stretch/>
        </p:blipFill>
        <p:spPr>
          <a:xfrm>
            <a:off x="4315745" y="2920649"/>
            <a:ext cx="4310458" cy="2354292"/>
          </a:xfrm>
          <a:prstGeom prst="rect">
            <a:avLst/>
          </a:prstGeom>
        </p:spPr>
      </p:pic>
      <p:pic>
        <p:nvPicPr>
          <p:cNvPr id="20" name="図 19">
            <a:extLst>
              <a:ext uri="{FF2B5EF4-FFF2-40B4-BE49-F238E27FC236}">
                <a16:creationId xmlns:a16="http://schemas.microsoft.com/office/drawing/2014/main" id="{3E58290F-4FC6-DD47-B16D-220A3694FD39}"/>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928502" y="3091582"/>
            <a:ext cx="3094629" cy="1826673"/>
          </a:xfrm>
          <a:prstGeom prst="rect">
            <a:avLst/>
          </a:prstGeom>
        </p:spPr>
      </p:pic>
      <p:pic>
        <p:nvPicPr>
          <p:cNvPr id="21" name="図 20">
            <a:extLst>
              <a:ext uri="{FF2B5EF4-FFF2-40B4-BE49-F238E27FC236}">
                <a16:creationId xmlns:a16="http://schemas.microsoft.com/office/drawing/2014/main" id="{9DA2B2ED-0B97-454A-B8DE-2A3E8242E2A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764607" y="4130670"/>
            <a:ext cx="783550" cy="1530289"/>
          </a:xfrm>
          <a:prstGeom prst="rect">
            <a:avLst/>
          </a:prstGeom>
        </p:spPr>
      </p:pic>
      <p:pic>
        <p:nvPicPr>
          <p:cNvPr id="22" name="図 21">
            <a:extLst>
              <a:ext uri="{FF2B5EF4-FFF2-40B4-BE49-F238E27FC236}">
                <a16:creationId xmlns:a16="http://schemas.microsoft.com/office/drawing/2014/main" id="{E267087A-48A6-F04F-B7FD-4D09C9A97204}"/>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836895" y="4246922"/>
            <a:ext cx="638990" cy="1319541"/>
          </a:xfrm>
          <a:prstGeom prst="rect">
            <a:avLst/>
          </a:prstGeom>
        </p:spPr>
      </p:pic>
      <p:sp>
        <p:nvSpPr>
          <p:cNvPr id="23" name="円/楕円 22">
            <a:extLst>
              <a:ext uri="{FF2B5EF4-FFF2-40B4-BE49-F238E27FC236}">
                <a16:creationId xmlns:a16="http://schemas.microsoft.com/office/drawing/2014/main" id="{60E6EB9F-C9FB-A44E-B52E-BE56ADA71102}"/>
              </a:ext>
            </a:extLst>
          </p:cNvPr>
          <p:cNvSpPr>
            <a:spLocks noChangeAspect="1"/>
          </p:cNvSpPr>
          <p:nvPr/>
        </p:nvSpPr>
        <p:spPr>
          <a:xfrm>
            <a:off x="7265255" y="2134180"/>
            <a:ext cx="1270024" cy="1270024"/>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b="1">
                <a:latin typeface="GenEi Gothic P SemiBold" panose="020B0500000000000000" pitchFamily="34" charset="-128"/>
                <a:ea typeface="GenEi Gothic P SemiBold" panose="020B0500000000000000" pitchFamily="34" charset="-128"/>
              </a:rPr>
              <a:t>●●型</a:t>
            </a:r>
            <a:endParaRPr kumimoji="1" lang="en-US" altLang="ja-JP" sz="1400" b="1" dirty="0">
              <a:latin typeface="GenEi Gothic P SemiBold" panose="020B0500000000000000" pitchFamily="34" charset="-128"/>
              <a:ea typeface="GenEi Gothic P SemiBold" panose="020B0500000000000000" pitchFamily="34" charset="-128"/>
            </a:endParaRPr>
          </a:p>
          <a:p>
            <a:pPr algn="ctr"/>
            <a:r>
              <a:rPr kumimoji="1" lang="ja-JP" altLang="en-US" sz="1400" b="1">
                <a:latin typeface="GenEi Gothic P SemiBold" panose="020B0500000000000000" pitchFamily="34" charset="-128"/>
                <a:ea typeface="GenEi Gothic P SemiBold" panose="020B0500000000000000" pitchFamily="34" charset="-128"/>
              </a:rPr>
              <a:t>●●ツール</a:t>
            </a:r>
            <a:endParaRPr kumimoji="1" lang="en-US" altLang="ja-JP" sz="1400" b="1" dirty="0">
              <a:latin typeface="GenEi Gothic P SemiBold" panose="020B0500000000000000" pitchFamily="34" charset="-128"/>
              <a:ea typeface="GenEi Gothic P SemiBold" panose="020B0500000000000000" pitchFamily="34" charset="-128"/>
            </a:endParaRPr>
          </a:p>
        </p:txBody>
      </p:sp>
    </p:spTree>
    <p:extLst>
      <p:ext uri="{BB962C8B-B14F-4D97-AF65-F5344CB8AC3E}">
        <p14:creationId xmlns:p14="http://schemas.microsoft.com/office/powerpoint/2010/main" val="1135458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ホームベース 23">
            <a:extLst>
              <a:ext uri="{FF2B5EF4-FFF2-40B4-BE49-F238E27FC236}">
                <a16:creationId xmlns:a16="http://schemas.microsoft.com/office/drawing/2014/main" id="{ABBA1623-2419-E642-815C-FBAE13CEA9FF}"/>
              </a:ext>
            </a:extLst>
          </p:cNvPr>
          <p:cNvSpPr/>
          <p:nvPr/>
        </p:nvSpPr>
        <p:spPr>
          <a:xfrm>
            <a:off x="6779288" y="3719480"/>
            <a:ext cx="1963196" cy="531692"/>
          </a:xfrm>
          <a:prstGeom prst="homePlat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ＭＳ Ｐゴシック" panose="020B0600070205080204" pitchFamily="50" charset="-128"/>
              </a:rPr>
              <a:t>2020</a:t>
            </a:r>
            <a:endParaRPr kumimoji="1" lang="ja-JP" altLang="en-US" sz="1662" b="1">
              <a:solidFill>
                <a:srgbClr val="1A2149"/>
              </a:solidFill>
              <a:latin typeface="ＭＳ Ｐゴシック" panose="020B0600070205080204" pitchFamily="50" charset="-128"/>
            </a:endParaRPr>
          </a:p>
        </p:txBody>
      </p:sp>
      <p:sp>
        <p:nvSpPr>
          <p:cNvPr id="23" name="ホームベース 22">
            <a:extLst>
              <a:ext uri="{FF2B5EF4-FFF2-40B4-BE49-F238E27FC236}">
                <a16:creationId xmlns:a16="http://schemas.microsoft.com/office/drawing/2014/main" id="{3F1465D7-A316-8E47-BE0D-EC434B980F95}"/>
              </a:ext>
            </a:extLst>
          </p:cNvPr>
          <p:cNvSpPr/>
          <p:nvPr/>
        </p:nvSpPr>
        <p:spPr>
          <a:xfrm>
            <a:off x="5278734" y="3719480"/>
            <a:ext cx="1783603" cy="531692"/>
          </a:xfrm>
          <a:prstGeom prst="homePlate">
            <a:avLst/>
          </a:prstGeom>
          <a:solidFill>
            <a:srgbClr val="E9E9E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ＭＳ Ｐゴシック" panose="020B0600070205080204" pitchFamily="50" charset="-128"/>
              </a:rPr>
              <a:t>2015</a:t>
            </a:r>
            <a:endParaRPr kumimoji="1" lang="ja-JP" altLang="en-US" sz="1662" b="1">
              <a:solidFill>
                <a:srgbClr val="1A2149"/>
              </a:solidFill>
              <a:latin typeface="ＭＳ Ｐゴシック" panose="020B0600070205080204" pitchFamily="50" charset="-128"/>
            </a:endParaRPr>
          </a:p>
        </p:txBody>
      </p:sp>
      <p:sp>
        <p:nvSpPr>
          <p:cNvPr id="22" name="ホームベース 21">
            <a:extLst>
              <a:ext uri="{FF2B5EF4-FFF2-40B4-BE49-F238E27FC236}">
                <a16:creationId xmlns:a16="http://schemas.microsoft.com/office/drawing/2014/main" id="{3C95EFF8-34B3-8149-8F4C-E622CD77A775}"/>
              </a:ext>
            </a:extLst>
          </p:cNvPr>
          <p:cNvSpPr/>
          <p:nvPr/>
        </p:nvSpPr>
        <p:spPr>
          <a:xfrm>
            <a:off x="3675168" y="3719480"/>
            <a:ext cx="1880870" cy="531692"/>
          </a:xfrm>
          <a:prstGeom prst="homePlat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ＭＳ Ｐゴシック" panose="020B0600070205080204" pitchFamily="50" charset="-128"/>
              </a:rPr>
              <a:t>2010</a:t>
            </a:r>
            <a:endParaRPr kumimoji="1" lang="ja-JP" altLang="en-US" sz="1662" b="1">
              <a:solidFill>
                <a:srgbClr val="1A2149"/>
              </a:solidFill>
              <a:latin typeface="ＭＳ Ｐゴシック" panose="020B0600070205080204" pitchFamily="50" charset="-128"/>
            </a:endParaRPr>
          </a:p>
        </p:txBody>
      </p:sp>
      <p:sp>
        <p:nvSpPr>
          <p:cNvPr id="2" name="タイトル 1">
            <a:extLst>
              <a:ext uri="{FF2B5EF4-FFF2-40B4-BE49-F238E27FC236}">
                <a16:creationId xmlns:a16="http://schemas.microsoft.com/office/drawing/2014/main" id="{29C9BE66-9D6C-46A9-9B30-F8DA9A75B509}"/>
              </a:ext>
            </a:extLst>
          </p:cNvPr>
          <p:cNvSpPr>
            <a:spLocks noGrp="1"/>
          </p:cNvSpPr>
          <p:nvPr>
            <p:ph type="title"/>
          </p:nvPr>
        </p:nvSpPr>
        <p:spPr/>
        <p:txBody>
          <a:bodyPr>
            <a:normAutofit/>
          </a:bodyPr>
          <a:lstStyle/>
          <a:p>
            <a:r>
              <a:rPr lang="ja-JP" altLang="en-US"/>
              <a:t>本サービスの沿革</a:t>
            </a:r>
            <a:endParaRPr lang="ja-JP" altLang="en-US" dirty="0"/>
          </a:p>
        </p:txBody>
      </p:sp>
      <p:sp>
        <p:nvSpPr>
          <p:cNvPr id="3" name="テキスト プレースホルダー 2">
            <a:extLst>
              <a:ext uri="{FF2B5EF4-FFF2-40B4-BE49-F238E27FC236}">
                <a16:creationId xmlns:a16="http://schemas.microsoft.com/office/drawing/2014/main" id="{35E55AB3-E9E6-4ACD-804E-BB86E1547CC0}"/>
              </a:ext>
            </a:extLst>
          </p:cNvPr>
          <p:cNvSpPr>
            <a:spLocks noGrp="1"/>
          </p:cNvSpPr>
          <p:nvPr>
            <p:ph type="body" sz="quarter" idx="13"/>
          </p:nvPr>
        </p:nvSpPr>
        <p:spPr/>
        <p:txBody>
          <a:bodyPr>
            <a:normAutofit fontScale="85000" lnSpcReduction="10000"/>
          </a:bodyPr>
          <a:lstStyle/>
          <a:p>
            <a:r>
              <a:rPr lang="ja-JP" altLang="en-US"/>
              <a:t>「〇〇を解消したい」という想いから、〇〇な〇〇を開発</a:t>
            </a:r>
            <a:endParaRPr lang="en-US" altLang="ja-JP" dirty="0"/>
          </a:p>
          <a:p>
            <a:r>
              <a:rPr lang="ja-JP" altLang="en-US"/>
              <a:t>初期に〇〇業界の企業様にご評価いただき、現在では業界問わず〇〇社以上のお客様にご利用いただいています</a:t>
            </a:r>
            <a:endParaRPr lang="en-US" altLang="ja-JP" dirty="0"/>
          </a:p>
        </p:txBody>
      </p:sp>
      <p:sp>
        <p:nvSpPr>
          <p:cNvPr id="5" name="スライド番号プレースホルダー 4">
            <a:extLst>
              <a:ext uri="{FF2B5EF4-FFF2-40B4-BE49-F238E27FC236}">
                <a16:creationId xmlns:a16="http://schemas.microsoft.com/office/drawing/2014/main" id="{0CBC6F62-4586-49BC-A7DC-63CC3E9F00ED}"/>
              </a:ext>
            </a:extLst>
          </p:cNvPr>
          <p:cNvSpPr>
            <a:spLocks noGrp="1"/>
          </p:cNvSpPr>
          <p:nvPr>
            <p:ph type="sldNum" sz="quarter" idx="15"/>
          </p:nvPr>
        </p:nvSpPr>
        <p:spPr/>
        <p:txBody>
          <a:bodyPr>
            <a:normAutofit/>
          </a:bodyPr>
          <a:lstStyle/>
          <a:p>
            <a:fld id="{2CF39A64-FD95-C144-B37D-DFADB2595A9F}" type="slidenum">
              <a:rPr lang="ja-JP" altLang="en-US" smtClean="0"/>
              <a:pPr/>
              <a:t>19</a:t>
            </a:fld>
            <a:endParaRPr lang="ja-JP" altLang="en-US"/>
          </a:p>
        </p:txBody>
      </p:sp>
      <p:sp>
        <p:nvSpPr>
          <p:cNvPr id="21" name="ホームベース 20">
            <a:extLst>
              <a:ext uri="{FF2B5EF4-FFF2-40B4-BE49-F238E27FC236}">
                <a16:creationId xmlns:a16="http://schemas.microsoft.com/office/drawing/2014/main" id="{F56C2106-58B8-4B48-8833-7F54ED022273}"/>
              </a:ext>
            </a:extLst>
          </p:cNvPr>
          <p:cNvSpPr/>
          <p:nvPr/>
        </p:nvSpPr>
        <p:spPr>
          <a:xfrm>
            <a:off x="1923179" y="3722277"/>
            <a:ext cx="2008653" cy="531692"/>
          </a:xfrm>
          <a:prstGeom prst="homePlate">
            <a:avLst/>
          </a:prstGeom>
          <a:solidFill>
            <a:srgbClr val="E9E9E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noAutofit/>
          </a:bodyPr>
          <a:lstStyle/>
          <a:p>
            <a:r>
              <a:rPr kumimoji="1" lang="en-US" altLang="ja-JP" sz="1662" b="1" dirty="0">
                <a:solidFill>
                  <a:srgbClr val="1A2149"/>
                </a:solidFill>
                <a:latin typeface="ＭＳ Ｐゴシック" panose="020B0600070205080204" pitchFamily="50" charset="-128"/>
              </a:rPr>
              <a:t>2007</a:t>
            </a:r>
            <a:endParaRPr kumimoji="1" lang="ja-JP" altLang="en-US" sz="1662" b="1">
              <a:solidFill>
                <a:srgbClr val="1A2149"/>
              </a:solidFill>
              <a:latin typeface="ＭＳ Ｐゴシック" panose="020B0600070205080204" pitchFamily="50" charset="-128"/>
            </a:endParaRPr>
          </a:p>
        </p:txBody>
      </p:sp>
      <p:sp>
        <p:nvSpPr>
          <p:cNvPr id="34" name="ホームベース 33">
            <a:extLst>
              <a:ext uri="{FF2B5EF4-FFF2-40B4-BE49-F238E27FC236}">
                <a16:creationId xmlns:a16="http://schemas.microsoft.com/office/drawing/2014/main" id="{426075B9-D7D3-4243-85E5-234D0BBE7AE1}"/>
              </a:ext>
            </a:extLst>
          </p:cNvPr>
          <p:cNvSpPr/>
          <p:nvPr/>
        </p:nvSpPr>
        <p:spPr>
          <a:xfrm>
            <a:off x="417636" y="3719480"/>
            <a:ext cx="1761231" cy="531692"/>
          </a:xfrm>
          <a:prstGeom prst="homePlat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66154" rtlCol="0" anchor="ctr">
            <a:noAutofit/>
          </a:bodyPr>
          <a:lstStyle/>
          <a:p>
            <a:r>
              <a:rPr kumimoji="1" lang="en-US" altLang="ja-JP" sz="1662" b="1" dirty="0">
                <a:solidFill>
                  <a:srgbClr val="1A2149"/>
                </a:solidFill>
                <a:latin typeface="ＭＳ Ｐゴシック" panose="020B0600070205080204" pitchFamily="50" charset="-128"/>
                <a:ea typeface="Yu Gothic" panose="020B0400000000000000" pitchFamily="34" charset="-128"/>
                <a:cs typeface="Arial"/>
                <a:sym typeface="Arial"/>
              </a:rPr>
              <a:t>2005</a:t>
            </a:r>
            <a:endParaRPr kumimoji="1" lang="ja-JP" altLang="en-US" sz="1662">
              <a:latin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B690C0CD-9BDC-0646-B1D5-FCCB4C6D89CC}"/>
              </a:ext>
            </a:extLst>
          </p:cNvPr>
          <p:cNvSpPr txBox="1"/>
          <p:nvPr/>
        </p:nvSpPr>
        <p:spPr>
          <a:xfrm>
            <a:off x="417635" y="2257592"/>
            <a:ext cx="2477815" cy="947705"/>
          </a:xfrm>
          <a:prstGeom prst="rect">
            <a:avLst/>
          </a:prstGeom>
          <a:noFill/>
          <a:ln w="12700">
            <a:solidFill>
              <a:srgbClr val="05ACBB"/>
            </a:solidFill>
          </a:ln>
        </p:spPr>
        <p:txBody>
          <a:bodyPr wrap="square" lIns="166154" tIns="265846" rIns="166154" bIns="166154" rtlCol="0" anchor="ctr">
            <a:spAutoFit/>
          </a:bodyPr>
          <a:lstStyle/>
          <a:p>
            <a:pPr algn="just">
              <a:spcAft>
                <a:spcPts val="554"/>
              </a:spcAft>
            </a:pPr>
            <a:r>
              <a:rPr kumimoji="1" lang="ja-JP" altLang="en-US" sz="1108" b="1">
                <a:solidFill>
                  <a:srgbClr val="05ACBB"/>
                </a:solidFill>
                <a:latin typeface="ＭＳ Ｐゴシック" panose="020B0600070205080204" pitchFamily="50" charset="-128"/>
              </a:rPr>
              <a:t>代表の〇〇が〇〇業界で勤務する中で感じた〇〇の課題を解消したいと決意し、株式会社〇〇を設立</a:t>
            </a:r>
            <a:endParaRPr kumimoji="1" lang="en-US" altLang="ja-JP" sz="1108" b="1" dirty="0">
              <a:solidFill>
                <a:srgbClr val="05ACBB"/>
              </a:solidFill>
              <a:latin typeface="ＭＳ Ｐゴシック" panose="020B0600070205080204" pitchFamily="50" charset="-128"/>
            </a:endParaRPr>
          </a:p>
        </p:txBody>
      </p:sp>
      <p:sp>
        <p:nvSpPr>
          <p:cNvPr id="39" name="Google Shape;557;p48">
            <a:extLst>
              <a:ext uri="{FF2B5EF4-FFF2-40B4-BE49-F238E27FC236}">
                <a16:creationId xmlns:a16="http://schemas.microsoft.com/office/drawing/2014/main" id="{60F5B17A-B5EF-7C4B-A7D9-01D89E6AEDC4}"/>
              </a:ext>
            </a:extLst>
          </p:cNvPr>
          <p:cNvSpPr txBox="1"/>
          <p:nvPr/>
        </p:nvSpPr>
        <p:spPr>
          <a:xfrm>
            <a:off x="321949" y="2039979"/>
            <a:ext cx="1334594" cy="419780"/>
          </a:xfrm>
          <a:prstGeom prst="rect">
            <a:avLst/>
          </a:prstGeom>
          <a:solidFill>
            <a:schemeClr val="bg1"/>
          </a:solidFill>
          <a:ln>
            <a:noFill/>
          </a:ln>
        </p:spPr>
        <p:txBody>
          <a:bodyPr spcFirstLastPara="1" wrap="square" lIns="33231" tIns="33231" rIns="33231" bIns="33231" anchor="ctr" anchorCtr="0">
            <a:noAutofit/>
          </a:bodyPr>
          <a:lstStyle/>
          <a:p>
            <a:pPr algn="ctr">
              <a:spcAft>
                <a:spcPts val="369"/>
              </a:spcAft>
              <a:buClr>
                <a:schemeClr val="lt1"/>
              </a:buClr>
              <a:buSzPts val="1400"/>
            </a:pPr>
            <a:r>
              <a:rPr lang="ja-JP" altLang="en-US" sz="1477" b="1">
                <a:solidFill>
                  <a:srgbClr val="05ACBB"/>
                </a:solidFill>
                <a:latin typeface="ＭＳ Ｐゴシック" panose="020B0600070205080204" pitchFamily="50" charset="-128"/>
                <a:ea typeface="Yu Gothic" panose="020B0400000000000000" pitchFamily="34" charset="-128"/>
                <a:cs typeface="Arial"/>
                <a:sym typeface="Arial"/>
              </a:rPr>
              <a:t>会社設立</a:t>
            </a:r>
            <a:endParaRPr kumimoji="1" lang="en-US" altLang="ja-JP" sz="1846" b="1" dirty="0">
              <a:solidFill>
                <a:srgbClr val="05ACBB"/>
              </a:solidFill>
              <a:latin typeface="ＭＳ Ｐゴシック" panose="020B0600070205080204" pitchFamily="50" charset="-128"/>
              <a:ea typeface="ＭＳ Ｐゴシック" panose="020B0600070205080204" pitchFamily="50" charset="-128"/>
              <a:cs typeface="Arial"/>
              <a:sym typeface="Arial"/>
            </a:endParaRPr>
          </a:p>
        </p:txBody>
      </p:sp>
      <p:grpSp>
        <p:nvGrpSpPr>
          <p:cNvPr id="11" name="グループ化 10">
            <a:extLst>
              <a:ext uri="{FF2B5EF4-FFF2-40B4-BE49-F238E27FC236}">
                <a16:creationId xmlns:a16="http://schemas.microsoft.com/office/drawing/2014/main" id="{15B25FFB-A988-6E49-B130-9945A728103F}"/>
              </a:ext>
            </a:extLst>
          </p:cNvPr>
          <p:cNvGrpSpPr/>
          <p:nvPr/>
        </p:nvGrpSpPr>
        <p:grpSpPr>
          <a:xfrm>
            <a:off x="1528567" y="3222022"/>
            <a:ext cx="74038" cy="811484"/>
            <a:chOff x="1340641" y="3447176"/>
            <a:chExt cx="80208" cy="879108"/>
          </a:xfrm>
        </p:grpSpPr>
        <p:cxnSp>
          <p:nvCxnSpPr>
            <p:cNvPr id="6" name="直線コネクタ 5">
              <a:extLst>
                <a:ext uri="{FF2B5EF4-FFF2-40B4-BE49-F238E27FC236}">
                  <a16:creationId xmlns:a16="http://schemas.microsoft.com/office/drawing/2014/main" id="{E7D156F8-882E-0E46-8BE8-FA40A89D58D4}"/>
                </a:ext>
              </a:extLst>
            </p:cNvPr>
            <p:cNvCxnSpPr>
              <a:cxnSpLocks/>
            </p:cNvCxnSpPr>
            <p:nvPr/>
          </p:nvCxnSpPr>
          <p:spPr>
            <a:xfrm>
              <a:off x="1380745" y="3447176"/>
              <a:ext cx="0" cy="860697"/>
            </a:xfrm>
            <a:prstGeom prst="line">
              <a:avLst/>
            </a:prstGeom>
            <a:ln w="12700">
              <a:solidFill>
                <a:srgbClr val="05ACBB"/>
              </a:solidFill>
            </a:ln>
          </p:spPr>
          <p:style>
            <a:lnRef idx="1">
              <a:schemeClr val="accent1"/>
            </a:lnRef>
            <a:fillRef idx="0">
              <a:schemeClr val="accent1"/>
            </a:fillRef>
            <a:effectRef idx="0">
              <a:schemeClr val="accent1"/>
            </a:effectRef>
            <a:fontRef idx="minor">
              <a:schemeClr val="tx1"/>
            </a:fontRef>
          </p:style>
        </p:cxnSp>
        <p:sp>
          <p:nvSpPr>
            <p:cNvPr id="10" name="円/楕円 9">
              <a:extLst>
                <a:ext uri="{FF2B5EF4-FFF2-40B4-BE49-F238E27FC236}">
                  <a16:creationId xmlns:a16="http://schemas.microsoft.com/office/drawing/2014/main" id="{6D8F0AE6-6B98-3D48-A795-2FDE19347CDF}"/>
                </a:ext>
              </a:extLst>
            </p:cNvPr>
            <p:cNvSpPr/>
            <p:nvPr/>
          </p:nvSpPr>
          <p:spPr>
            <a:xfrm>
              <a:off x="1340641" y="4246076"/>
              <a:ext cx="80208" cy="80208"/>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47" name="テキスト ボックス 46">
            <a:extLst>
              <a:ext uri="{FF2B5EF4-FFF2-40B4-BE49-F238E27FC236}">
                <a16:creationId xmlns:a16="http://schemas.microsoft.com/office/drawing/2014/main" id="{38F82038-4AF5-7B46-BE34-4D6EE7E8293E}"/>
              </a:ext>
            </a:extLst>
          </p:cNvPr>
          <p:cNvSpPr txBox="1"/>
          <p:nvPr/>
        </p:nvSpPr>
        <p:spPr>
          <a:xfrm>
            <a:off x="1454016" y="4737469"/>
            <a:ext cx="2477815" cy="1024650"/>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〇〇を解消するサービスとして〇〇をローンチ</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大手〇〇企業など〇社に導入</a:t>
            </a:r>
            <a:endParaRPr kumimoji="1" lang="en-US" altLang="ja-JP" sz="1108" dirty="0">
              <a:latin typeface="ＭＳ Ｐゴシック" panose="020B0600070205080204" pitchFamily="50" charset="-128"/>
            </a:endParaRPr>
          </a:p>
        </p:txBody>
      </p:sp>
      <p:grpSp>
        <p:nvGrpSpPr>
          <p:cNvPr id="49" name="グループ化 48">
            <a:extLst>
              <a:ext uri="{FF2B5EF4-FFF2-40B4-BE49-F238E27FC236}">
                <a16:creationId xmlns:a16="http://schemas.microsoft.com/office/drawing/2014/main" id="{786188FE-C57E-744B-B9D3-1F0C61F5F610}"/>
              </a:ext>
            </a:extLst>
          </p:cNvPr>
          <p:cNvGrpSpPr/>
          <p:nvPr/>
        </p:nvGrpSpPr>
        <p:grpSpPr>
          <a:xfrm flipV="1">
            <a:off x="3272424" y="3975625"/>
            <a:ext cx="74038" cy="748078"/>
            <a:chOff x="1340641" y="3382483"/>
            <a:chExt cx="80208" cy="810418"/>
          </a:xfrm>
        </p:grpSpPr>
        <p:cxnSp>
          <p:nvCxnSpPr>
            <p:cNvPr id="50" name="直線コネクタ 49">
              <a:extLst>
                <a:ext uri="{FF2B5EF4-FFF2-40B4-BE49-F238E27FC236}">
                  <a16:creationId xmlns:a16="http://schemas.microsoft.com/office/drawing/2014/main" id="{097DCA2B-DD53-6E48-965A-9D1B26D66AAC}"/>
                </a:ext>
              </a:extLst>
            </p:cNvPr>
            <p:cNvCxnSpPr>
              <a:cxnSpLocks/>
            </p:cNvCxnSpPr>
            <p:nvPr/>
          </p:nvCxnSpPr>
          <p:spPr>
            <a:xfrm>
              <a:off x="1380745" y="3382483"/>
              <a:ext cx="0" cy="771068"/>
            </a:xfrm>
            <a:prstGeom prst="line">
              <a:avLst/>
            </a:prstGeom>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51" name="円/楕円 50">
              <a:extLst>
                <a:ext uri="{FF2B5EF4-FFF2-40B4-BE49-F238E27FC236}">
                  <a16:creationId xmlns:a16="http://schemas.microsoft.com/office/drawing/2014/main" id="{B5CA4D81-D7A9-2C47-A65C-9D4BA6434DF6}"/>
                </a:ext>
              </a:extLst>
            </p:cNvPr>
            <p:cNvSpPr/>
            <p:nvPr/>
          </p:nvSpPr>
          <p:spPr>
            <a:xfrm>
              <a:off x="1340641" y="4112693"/>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52" name="テキスト ボックス 51">
            <a:extLst>
              <a:ext uri="{FF2B5EF4-FFF2-40B4-BE49-F238E27FC236}">
                <a16:creationId xmlns:a16="http://schemas.microsoft.com/office/drawing/2014/main" id="{D77A461B-3B28-BF44-90CD-6CDA9F06DE97}"/>
              </a:ext>
            </a:extLst>
          </p:cNvPr>
          <p:cNvSpPr txBox="1"/>
          <p:nvPr/>
        </p:nvSpPr>
        <p:spPr>
          <a:xfrm>
            <a:off x="3395109" y="2239360"/>
            <a:ext cx="2477815" cy="1195144"/>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ローンチから〇年で導入企業数〇社を突破</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シリーズ〇にて調達した〇億円を〇〇の機能強化に投資</a:t>
            </a:r>
            <a:endParaRPr kumimoji="1" lang="en-US" altLang="ja-JP" sz="1108" dirty="0">
              <a:latin typeface="ＭＳ Ｐゴシック" panose="020B0600070205080204" pitchFamily="50" charset="-128"/>
            </a:endParaRPr>
          </a:p>
        </p:txBody>
      </p:sp>
      <p:sp>
        <p:nvSpPr>
          <p:cNvPr id="53" name="Google Shape;557;p48">
            <a:extLst>
              <a:ext uri="{FF2B5EF4-FFF2-40B4-BE49-F238E27FC236}">
                <a16:creationId xmlns:a16="http://schemas.microsoft.com/office/drawing/2014/main" id="{DEDAE0A5-0E25-AB4A-9194-5E8C9C73CA28}"/>
              </a:ext>
            </a:extLst>
          </p:cNvPr>
          <p:cNvSpPr txBox="1"/>
          <p:nvPr/>
        </p:nvSpPr>
        <p:spPr>
          <a:xfrm>
            <a:off x="3311922" y="2039979"/>
            <a:ext cx="2287670" cy="419780"/>
          </a:xfrm>
          <a:prstGeom prst="rect">
            <a:avLst/>
          </a:prstGeom>
          <a:solidFill>
            <a:schemeClr val="bg1"/>
          </a:solidFill>
          <a:ln>
            <a:solidFill>
              <a:schemeClr val="bg1"/>
            </a:solidFill>
          </a:ln>
        </p:spPr>
        <p:txBody>
          <a:bodyPr spcFirstLastPara="1" wrap="square" lIns="33231" tIns="33231" rIns="33231" bIns="33231" anchor="ctr" anchorCtr="0">
            <a:noAutofit/>
          </a:bodyPr>
          <a:lstStyle/>
          <a:p>
            <a:pPr>
              <a:spcAft>
                <a:spcPts val="369"/>
              </a:spcAft>
              <a:buClr>
                <a:schemeClr val="lt1"/>
              </a:buClr>
              <a:buSzPts val="1400"/>
            </a:pPr>
            <a:r>
              <a:rPr kumimoji="1" lang="ja-JP" altLang="en-US" sz="1477" b="1">
                <a:solidFill>
                  <a:srgbClr val="1A2149"/>
                </a:solidFill>
                <a:latin typeface="ＭＳ Ｐゴシック" panose="020B0600070205080204" pitchFamily="50" charset="-128"/>
              </a:rPr>
              <a:t>導入企業数</a:t>
            </a:r>
            <a:r>
              <a:rPr kumimoji="1" lang="ja-JP" altLang="en-US" sz="1477" b="1">
                <a:solidFill>
                  <a:schemeClr val="accent6"/>
                </a:solidFill>
                <a:latin typeface="ＭＳ Ｐゴシック" panose="020B0600070205080204" pitchFamily="50" charset="-128"/>
              </a:rPr>
              <a:t>〇〇社</a:t>
            </a:r>
            <a:r>
              <a:rPr kumimoji="1" lang="ja-JP" altLang="en-US" sz="1477" b="1">
                <a:solidFill>
                  <a:srgbClr val="1A2149"/>
                </a:solidFill>
                <a:latin typeface="ＭＳ Ｐゴシック" panose="020B0600070205080204" pitchFamily="50" charset="-128"/>
              </a:rPr>
              <a:t>を突破</a:t>
            </a:r>
            <a:endParaRPr kumimoji="1" lang="en-US" altLang="ja-JP" sz="1477" b="1" dirty="0">
              <a:solidFill>
                <a:srgbClr val="1A2149"/>
              </a:solidFill>
              <a:latin typeface="ＭＳ Ｐゴシック" panose="020B0600070205080204" pitchFamily="50" charset="-128"/>
            </a:endParaRPr>
          </a:p>
        </p:txBody>
      </p:sp>
      <p:grpSp>
        <p:nvGrpSpPr>
          <p:cNvPr id="54" name="グループ化 53">
            <a:extLst>
              <a:ext uri="{FF2B5EF4-FFF2-40B4-BE49-F238E27FC236}">
                <a16:creationId xmlns:a16="http://schemas.microsoft.com/office/drawing/2014/main" id="{F24E9574-47E5-BD4E-A3BF-41083D4C7A98}"/>
              </a:ext>
            </a:extLst>
          </p:cNvPr>
          <p:cNvGrpSpPr/>
          <p:nvPr/>
        </p:nvGrpSpPr>
        <p:grpSpPr>
          <a:xfrm>
            <a:off x="4733590" y="3431476"/>
            <a:ext cx="74038" cy="602031"/>
            <a:chOff x="1340641" y="3674084"/>
            <a:chExt cx="80208" cy="652200"/>
          </a:xfrm>
        </p:grpSpPr>
        <p:cxnSp>
          <p:nvCxnSpPr>
            <p:cNvPr id="55" name="直線コネクタ 54">
              <a:extLst>
                <a:ext uri="{FF2B5EF4-FFF2-40B4-BE49-F238E27FC236}">
                  <a16:creationId xmlns:a16="http://schemas.microsoft.com/office/drawing/2014/main" id="{A695758D-DC73-9848-AA4C-BE55479FB64F}"/>
                </a:ext>
              </a:extLst>
            </p:cNvPr>
            <p:cNvCxnSpPr>
              <a:cxnSpLocks/>
            </p:cNvCxnSpPr>
            <p:nvPr/>
          </p:nvCxnSpPr>
          <p:spPr>
            <a:xfrm>
              <a:off x="1380745" y="3674084"/>
              <a:ext cx="0" cy="633789"/>
            </a:xfrm>
            <a:prstGeom prst="line">
              <a:avLst/>
            </a:prstGeom>
            <a:solidFill>
              <a:srgbClr val="1A2149"/>
            </a:solidFill>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56" name="円/楕円 55">
              <a:extLst>
                <a:ext uri="{FF2B5EF4-FFF2-40B4-BE49-F238E27FC236}">
                  <a16:creationId xmlns:a16="http://schemas.microsoft.com/office/drawing/2014/main" id="{D26342AE-3FF8-FC4F-B4D6-5BAC1FE706D2}"/>
                </a:ext>
              </a:extLst>
            </p:cNvPr>
            <p:cNvSpPr/>
            <p:nvPr/>
          </p:nvSpPr>
          <p:spPr>
            <a:xfrm>
              <a:off x="1340641" y="4246076"/>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57" name="テキスト ボックス 56">
            <a:extLst>
              <a:ext uri="{FF2B5EF4-FFF2-40B4-BE49-F238E27FC236}">
                <a16:creationId xmlns:a16="http://schemas.microsoft.com/office/drawing/2014/main" id="{0FC68B8F-58ED-5544-BB77-AD99286DC650}"/>
              </a:ext>
            </a:extLst>
          </p:cNvPr>
          <p:cNvSpPr txBox="1"/>
          <p:nvPr/>
        </p:nvSpPr>
        <p:spPr>
          <a:xfrm>
            <a:off x="4670805" y="4725727"/>
            <a:ext cx="2932630" cy="848166"/>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継続的な機能強化により解約率が低下</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en-US" altLang="ja-JP" sz="1108" dirty="0">
                <a:latin typeface="ＭＳ Ｐゴシック" panose="020B0600070205080204" pitchFamily="50" charset="-128"/>
              </a:rPr>
              <a:t>2010</a:t>
            </a:r>
            <a:r>
              <a:rPr kumimoji="1" lang="ja-JP" altLang="en-US" sz="1108">
                <a:latin typeface="ＭＳ Ｐゴシック" panose="020B0600070205080204" pitchFamily="50" charset="-128"/>
              </a:rPr>
              <a:t>年時点の〇</a:t>
            </a:r>
            <a:r>
              <a:rPr kumimoji="1" lang="en-US" altLang="ja-JP" sz="1108" dirty="0">
                <a:latin typeface="ＭＳ Ｐゴシック" panose="020B0600070205080204" pitchFamily="50" charset="-128"/>
              </a:rPr>
              <a:t>%</a:t>
            </a:r>
            <a:r>
              <a:rPr kumimoji="1" lang="ja-JP" altLang="en-US" sz="1108">
                <a:latin typeface="ＭＳ Ｐゴシック" panose="020B0600070205080204" pitchFamily="50" charset="-128"/>
              </a:rPr>
              <a:t>→〇％に改善</a:t>
            </a:r>
            <a:endParaRPr kumimoji="1" lang="en-US" altLang="ja-JP" sz="1108" dirty="0">
              <a:latin typeface="ＭＳ Ｐゴシック" panose="020B0600070205080204" pitchFamily="50" charset="-128"/>
            </a:endParaRPr>
          </a:p>
        </p:txBody>
      </p:sp>
      <p:grpSp>
        <p:nvGrpSpPr>
          <p:cNvPr id="59" name="グループ化 58">
            <a:extLst>
              <a:ext uri="{FF2B5EF4-FFF2-40B4-BE49-F238E27FC236}">
                <a16:creationId xmlns:a16="http://schemas.microsoft.com/office/drawing/2014/main" id="{17155151-E2A0-DD49-9E04-3F951C162257}"/>
              </a:ext>
            </a:extLst>
          </p:cNvPr>
          <p:cNvGrpSpPr/>
          <p:nvPr/>
        </p:nvGrpSpPr>
        <p:grpSpPr>
          <a:xfrm flipV="1">
            <a:off x="6501262" y="3974803"/>
            <a:ext cx="74038" cy="748078"/>
            <a:chOff x="1340641" y="3382483"/>
            <a:chExt cx="80208" cy="810418"/>
          </a:xfrm>
        </p:grpSpPr>
        <p:cxnSp>
          <p:nvCxnSpPr>
            <p:cNvPr id="60" name="直線コネクタ 59">
              <a:extLst>
                <a:ext uri="{FF2B5EF4-FFF2-40B4-BE49-F238E27FC236}">
                  <a16:creationId xmlns:a16="http://schemas.microsoft.com/office/drawing/2014/main" id="{2F0E4766-2B99-0342-BD3D-4BDE874B3564}"/>
                </a:ext>
              </a:extLst>
            </p:cNvPr>
            <p:cNvCxnSpPr>
              <a:cxnSpLocks/>
            </p:cNvCxnSpPr>
            <p:nvPr/>
          </p:nvCxnSpPr>
          <p:spPr>
            <a:xfrm>
              <a:off x="1380745" y="3382483"/>
              <a:ext cx="0" cy="771068"/>
            </a:xfrm>
            <a:prstGeom prst="line">
              <a:avLst/>
            </a:prstGeom>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61" name="円/楕円 60">
              <a:extLst>
                <a:ext uri="{FF2B5EF4-FFF2-40B4-BE49-F238E27FC236}">
                  <a16:creationId xmlns:a16="http://schemas.microsoft.com/office/drawing/2014/main" id="{4AFE636E-71B8-824D-8BC6-3A72435F5E4B}"/>
                </a:ext>
              </a:extLst>
            </p:cNvPr>
            <p:cNvSpPr/>
            <p:nvPr/>
          </p:nvSpPr>
          <p:spPr>
            <a:xfrm>
              <a:off x="1340641" y="4112693"/>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62" name="テキスト ボックス 61">
            <a:extLst>
              <a:ext uri="{FF2B5EF4-FFF2-40B4-BE49-F238E27FC236}">
                <a16:creationId xmlns:a16="http://schemas.microsoft.com/office/drawing/2014/main" id="{699DCAD7-00B7-834B-A990-2C56D9659604}"/>
              </a:ext>
            </a:extLst>
          </p:cNvPr>
          <p:cNvSpPr txBox="1"/>
          <p:nvPr/>
        </p:nvSpPr>
        <p:spPr>
          <a:xfrm>
            <a:off x="4615603" y="4532843"/>
            <a:ext cx="1681673" cy="428637"/>
          </a:xfrm>
          <a:prstGeom prst="rect">
            <a:avLst/>
          </a:prstGeom>
          <a:solidFill>
            <a:schemeClr val="bg1"/>
          </a:solidFill>
          <a:ln w="12700">
            <a:noFill/>
          </a:ln>
        </p:spPr>
        <p:txBody>
          <a:bodyPr wrap="square" lIns="166154" tIns="99692" rIns="166154" bIns="99692" rtlCol="0" anchor="ctr">
            <a:spAutoFit/>
          </a:bodyPr>
          <a:lstStyle/>
          <a:p>
            <a:pPr>
              <a:spcAft>
                <a:spcPts val="554"/>
              </a:spcAft>
            </a:pPr>
            <a:r>
              <a:rPr kumimoji="1" lang="ja-JP" altLang="en-US" sz="1477" b="1">
                <a:solidFill>
                  <a:srgbClr val="1A2149"/>
                </a:solidFill>
                <a:latin typeface="ＭＳ Ｐゴシック" panose="020B0600070205080204" pitchFamily="50" charset="-128"/>
              </a:rPr>
              <a:t>解約率が</a:t>
            </a:r>
            <a:r>
              <a:rPr kumimoji="1" lang="ja-JP" altLang="en-US" sz="1477" b="1">
                <a:solidFill>
                  <a:schemeClr val="accent6"/>
                </a:solidFill>
                <a:latin typeface="ＭＳ Ｐゴシック" panose="020B0600070205080204" pitchFamily="50" charset="-128"/>
              </a:rPr>
              <a:t>〇％</a:t>
            </a:r>
            <a:r>
              <a:rPr kumimoji="1" lang="ja-JP" altLang="en-US" sz="1477" b="1">
                <a:solidFill>
                  <a:srgbClr val="1A2149"/>
                </a:solidFill>
                <a:latin typeface="ＭＳ Ｐゴシック" panose="020B0600070205080204" pitchFamily="50" charset="-128"/>
              </a:rPr>
              <a:t>に</a:t>
            </a:r>
            <a:endParaRPr kumimoji="1" lang="en-US" altLang="ja-JP" sz="1477" b="1" dirty="0">
              <a:solidFill>
                <a:srgbClr val="1A2149"/>
              </a:solidFill>
              <a:latin typeface="ＭＳ Ｐゴシック" panose="020B0600070205080204" pitchFamily="50" charset="-128"/>
            </a:endParaRPr>
          </a:p>
        </p:txBody>
      </p:sp>
      <p:sp>
        <p:nvSpPr>
          <p:cNvPr id="63" name="テキスト ボックス 62">
            <a:extLst>
              <a:ext uri="{FF2B5EF4-FFF2-40B4-BE49-F238E27FC236}">
                <a16:creationId xmlns:a16="http://schemas.microsoft.com/office/drawing/2014/main" id="{33889F2D-7990-4449-9115-0C2E015DCD29}"/>
              </a:ext>
            </a:extLst>
          </p:cNvPr>
          <p:cNvSpPr txBox="1"/>
          <p:nvPr/>
        </p:nvSpPr>
        <p:spPr>
          <a:xfrm>
            <a:off x="798131" y="4507974"/>
            <a:ext cx="2416177" cy="428637"/>
          </a:xfrm>
          <a:prstGeom prst="rect">
            <a:avLst/>
          </a:prstGeom>
          <a:solidFill>
            <a:schemeClr val="bg1"/>
          </a:solidFill>
          <a:ln w="12700">
            <a:noFill/>
          </a:ln>
        </p:spPr>
        <p:txBody>
          <a:bodyPr wrap="square" lIns="166154" tIns="99692" rIns="166154" bIns="99692" rtlCol="0" anchor="ctr">
            <a:spAutoFit/>
          </a:bodyPr>
          <a:lstStyle/>
          <a:p>
            <a:pPr>
              <a:spcAft>
                <a:spcPts val="369"/>
              </a:spcAft>
              <a:buClr>
                <a:schemeClr val="lt1"/>
              </a:buClr>
              <a:buSzPts val="1400"/>
            </a:pPr>
            <a:r>
              <a:rPr kumimoji="1" lang="ja-JP" altLang="en-US" sz="1477" b="1">
                <a:solidFill>
                  <a:srgbClr val="1A2149"/>
                </a:solidFill>
                <a:latin typeface="ＭＳ Ｐゴシック" panose="020B0600070205080204" pitchFamily="50" charset="-128"/>
              </a:rPr>
              <a:t>〇〇をローンチ・初導入</a:t>
            </a:r>
            <a:endParaRPr kumimoji="1" lang="en-US" altLang="ja-JP" sz="1477" b="1" dirty="0">
              <a:solidFill>
                <a:srgbClr val="1A2149"/>
              </a:solidFill>
              <a:latin typeface="ＭＳ Ｐゴシック" panose="020B0600070205080204" pitchFamily="50" charset="-128"/>
            </a:endParaRPr>
          </a:p>
        </p:txBody>
      </p:sp>
      <p:sp>
        <p:nvSpPr>
          <p:cNvPr id="64" name="テキスト ボックス 63">
            <a:extLst>
              <a:ext uri="{FF2B5EF4-FFF2-40B4-BE49-F238E27FC236}">
                <a16:creationId xmlns:a16="http://schemas.microsoft.com/office/drawing/2014/main" id="{F5B544B3-5CB3-3F40-9C44-6B4DAD716514}"/>
              </a:ext>
            </a:extLst>
          </p:cNvPr>
          <p:cNvSpPr txBox="1"/>
          <p:nvPr/>
        </p:nvSpPr>
        <p:spPr>
          <a:xfrm>
            <a:off x="6310004" y="2513333"/>
            <a:ext cx="2477814" cy="848166"/>
          </a:xfrm>
          <a:prstGeom prst="rect">
            <a:avLst/>
          </a:prstGeom>
          <a:noFill/>
          <a:ln w="12700">
            <a:solidFill>
              <a:srgbClr val="1A2149"/>
            </a:solidFill>
          </a:ln>
        </p:spPr>
        <p:txBody>
          <a:bodyPr wrap="square" lIns="166154" tIns="265846" rIns="166154" bIns="166154" rtlCol="0" anchor="ctr">
            <a:spAutoFit/>
          </a:bodyPr>
          <a:lstStyle/>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導入企業数〇社を突破</a:t>
            </a:r>
            <a:endParaRPr kumimoji="1" lang="en-US" altLang="ja-JP" sz="1108" dirty="0">
              <a:latin typeface="ＭＳ Ｐゴシック" panose="020B0600070205080204" pitchFamily="50" charset="-128"/>
            </a:endParaRPr>
          </a:p>
          <a:p>
            <a:pPr marL="158265" indent="-158265">
              <a:spcAft>
                <a:spcPts val="554"/>
              </a:spcAft>
              <a:buFont typeface="Arial" panose="020B0604020202020204" pitchFamily="34" charset="0"/>
              <a:buChar char="•"/>
            </a:pPr>
            <a:r>
              <a:rPr kumimoji="1" lang="ja-JP" altLang="en-US" sz="1108">
                <a:latin typeface="ＭＳ Ｐゴシック" panose="020B0600070205080204" pitchFamily="50" charset="-128"/>
              </a:rPr>
              <a:t>利用ユーザー数は〇万人を突破</a:t>
            </a:r>
            <a:endParaRPr kumimoji="1" lang="en-US" altLang="ja-JP" sz="1108" dirty="0">
              <a:latin typeface="ＭＳ Ｐゴシック" panose="020B0600070205080204" pitchFamily="50" charset="-128"/>
            </a:endParaRPr>
          </a:p>
        </p:txBody>
      </p:sp>
      <p:grpSp>
        <p:nvGrpSpPr>
          <p:cNvPr id="66" name="グループ化 65">
            <a:extLst>
              <a:ext uri="{FF2B5EF4-FFF2-40B4-BE49-F238E27FC236}">
                <a16:creationId xmlns:a16="http://schemas.microsoft.com/office/drawing/2014/main" id="{9AEA4929-BDCC-A547-869A-E9AED4B8F3F0}"/>
              </a:ext>
            </a:extLst>
          </p:cNvPr>
          <p:cNvGrpSpPr/>
          <p:nvPr/>
        </p:nvGrpSpPr>
        <p:grpSpPr>
          <a:xfrm>
            <a:off x="7924555" y="3431476"/>
            <a:ext cx="74038" cy="602031"/>
            <a:chOff x="1340641" y="3674084"/>
            <a:chExt cx="80208" cy="652200"/>
          </a:xfrm>
        </p:grpSpPr>
        <p:cxnSp>
          <p:nvCxnSpPr>
            <p:cNvPr id="67" name="直線コネクタ 66">
              <a:extLst>
                <a:ext uri="{FF2B5EF4-FFF2-40B4-BE49-F238E27FC236}">
                  <a16:creationId xmlns:a16="http://schemas.microsoft.com/office/drawing/2014/main" id="{B2312A9E-AC1E-454B-8DD2-2E559F4DBD33}"/>
                </a:ext>
              </a:extLst>
            </p:cNvPr>
            <p:cNvCxnSpPr>
              <a:cxnSpLocks/>
            </p:cNvCxnSpPr>
            <p:nvPr/>
          </p:nvCxnSpPr>
          <p:spPr>
            <a:xfrm>
              <a:off x="1380745" y="3674084"/>
              <a:ext cx="0" cy="633789"/>
            </a:xfrm>
            <a:prstGeom prst="line">
              <a:avLst/>
            </a:prstGeom>
            <a:solidFill>
              <a:srgbClr val="1A2149"/>
            </a:solidFill>
            <a:ln w="12700">
              <a:solidFill>
                <a:srgbClr val="1A2149"/>
              </a:solidFill>
            </a:ln>
          </p:spPr>
          <p:style>
            <a:lnRef idx="1">
              <a:schemeClr val="accent1"/>
            </a:lnRef>
            <a:fillRef idx="0">
              <a:schemeClr val="accent1"/>
            </a:fillRef>
            <a:effectRef idx="0">
              <a:schemeClr val="accent1"/>
            </a:effectRef>
            <a:fontRef idx="minor">
              <a:schemeClr val="tx1"/>
            </a:fontRef>
          </p:style>
        </p:cxnSp>
        <p:sp>
          <p:nvSpPr>
            <p:cNvPr id="68" name="円/楕円 67">
              <a:extLst>
                <a:ext uri="{FF2B5EF4-FFF2-40B4-BE49-F238E27FC236}">
                  <a16:creationId xmlns:a16="http://schemas.microsoft.com/office/drawing/2014/main" id="{7CA9A50F-B2FF-5B4E-8E38-D825A9635EB3}"/>
                </a:ext>
              </a:extLst>
            </p:cNvPr>
            <p:cNvSpPr/>
            <p:nvPr/>
          </p:nvSpPr>
          <p:spPr>
            <a:xfrm>
              <a:off x="1340641" y="4246076"/>
              <a:ext cx="80208" cy="80208"/>
            </a:xfrm>
            <a:prstGeom prst="ellipse">
              <a:avLst/>
            </a:prstGeom>
            <a:solidFill>
              <a:srgbClr val="1A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ndParaRPr>
            </a:p>
          </p:txBody>
        </p:sp>
      </p:grpSp>
      <p:sp>
        <p:nvSpPr>
          <p:cNvPr id="69" name="テキスト ボックス 68">
            <a:extLst>
              <a:ext uri="{FF2B5EF4-FFF2-40B4-BE49-F238E27FC236}">
                <a16:creationId xmlns:a16="http://schemas.microsoft.com/office/drawing/2014/main" id="{500048FE-A8C0-9648-9600-EBC870201F02}"/>
              </a:ext>
            </a:extLst>
          </p:cNvPr>
          <p:cNvSpPr txBox="1"/>
          <p:nvPr/>
        </p:nvSpPr>
        <p:spPr>
          <a:xfrm>
            <a:off x="6156458" y="2026042"/>
            <a:ext cx="2828017" cy="707239"/>
          </a:xfrm>
          <a:prstGeom prst="rect">
            <a:avLst/>
          </a:prstGeom>
          <a:solidFill>
            <a:schemeClr val="bg1"/>
          </a:solidFill>
          <a:ln w="12700">
            <a:noFill/>
          </a:ln>
        </p:spPr>
        <p:txBody>
          <a:bodyPr wrap="square" lIns="166154" tIns="99692" rIns="166154" bIns="99692" rtlCol="0" anchor="ctr">
            <a:spAutoFit/>
          </a:bodyPr>
          <a:lstStyle/>
          <a:p>
            <a:pPr>
              <a:spcAft>
                <a:spcPts val="369"/>
              </a:spcAft>
              <a:buClr>
                <a:schemeClr val="lt1"/>
              </a:buClr>
              <a:buSzPts val="1400"/>
            </a:pPr>
            <a:r>
              <a:rPr kumimoji="1" lang="ja-JP" altLang="en-US" sz="1477" b="1">
                <a:solidFill>
                  <a:srgbClr val="1A2149"/>
                </a:solidFill>
                <a:latin typeface="ＭＳ Ｐゴシック" panose="020B0600070205080204" pitchFamily="50" charset="-128"/>
              </a:rPr>
              <a:t>導入企業数</a:t>
            </a:r>
            <a:r>
              <a:rPr kumimoji="1" lang="ja-JP" altLang="en-US" sz="1477" b="1">
                <a:solidFill>
                  <a:schemeClr val="accent6"/>
                </a:solidFill>
                <a:latin typeface="ＭＳ Ｐゴシック" panose="020B0600070205080204" pitchFamily="50" charset="-128"/>
              </a:rPr>
              <a:t>〇〇社</a:t>
            </a:r>
            <a:endParaRPr kumimoji="1" lang="en-US" altLang="ja-JP" sz="1477" b="1" dirty="0">
              <a:solidFill>
                <a:schemeClr val="accent6"/>
              </a:solidFill>
              <a:latin typeface="ＭＳ Ｐゴシック" panose="020B0600070205080204" pitchFamily="50" charset="-128"/>
            </a:endParaRPr>
          </a:p>
          <a:p>
            <a:pPr>
              <a:spcAft>
                <a:spcPts val="369"/>
              </a:spcAft>
              <a:buClr>
                <a:schemeClr val="lt1"/>
              </a:buClr>
              <a:buSzPts val="1400"/>
            </a:pPr>
            <a:r>
              <a:rPr kumimoji="1" lang="ja-JP" altLang="en-US" sz="1477" b="1">
                <a:solidFill>
                  <a:srgbClr val="1A2149"/>
                </a:solidFill>
                <a:latin typeface="ＭＳ Ｐゴシック" panose="020B0600070205080204" pitchFamily="50" charset="-128"/>
              </a:rPr>
              <a:t>利用ユーザー</a:t>
            </a:r>
            <a:r>
              <a:rPr kumimoji="1" lang="ja-JP" altLang="en-US" sz="1477" b="1">
                <a:solidFill>
                  <a:schemeClr val="accent6"/>
                </a:solidFill>
                <a:latin typeface="ＭＳ Ｐゴシック" panose="020B0600070205080204" pitchFamily="50" charset="-128"/>
              </a:rPr>
              <a:t>数〇万人</a:t>
            </a:r>
            <a:r>
              <a:rPr kumimoji="1" lang="ja-JP" altLang="en-US" sz="1477" b="1">
                <a:solidFill>
                  <a:srgbClr val="1A2149"/>
                </a:solidFill>
                <a:latin typeface="ＭＳ Ｐゴシック" panose="020B0600070205080204" pitchFamily="50" charset="-128"/>
              </a:rPr>
              <a:t>を突破</a:t>
            </a:r>
            <a:endParaRPr kumimoji="1" lang="en-US" altLang="ja-JP" sz="1477" b="1" dirty="0">
              <a:solidFill>
                <a:srgbClr val="1A2149"/>
              </a:solidFill>
              <a:latin typeface="ＭＳ Ｐゴシック" panose="020B0600070205080204" pitchFamily="50" charset="-128"/>
            </a:endParaRPr>
          </a:p>
        </p:txBody>
      </p:sp>
      <p:sp>
        <p:nvSpPr>
          <p:cNvPr id="4" name="正方形/長方形 3">
            <a:extLst>
              <a:ext uri="{FF2B5EF4-FFF2-40B4-BE49-F238E27FC236}">
                <a16:creationId xmlns:a16="http://schemas.microsoft.com/office/drawing/2014/main" id="{4DB5E185-8AE5-9B60-71AC-A13FB6A2FCAA}"/>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企業の成り立ちや本業などに商材の強みに</a:t>
            </a:r>
            <a:br>
              <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rPr>
            </a:br>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つながる要素がある場合、サービスの開発・成長の経緯を</a:t>
            </a:r>
            <a:r>
              <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rPr>
              <a:t>PR</a:t>
            </a:r>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したい場合などに有効です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7" name="フッター プレースホルダー 3">
            <a:extLst>
              <a:ext uri="{FF2B5EF4-FFF2-40B4-BE49-F238E27FC236}">
                <a16:creationId xmlns:a16="http://schemas.microsoft.com/office/drawing/2014/main" id="{AD0FECBA-B7D2-43CC-E1B3-6506875FA0B5}"/>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787961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6F3D53-D1E0-45F3-B4B9-8B18683049A1}"/>
              </a:ext>
            </a:extLst>
          </p:cNvPr>
          <p:cNvSpPr>
            <a:spLocks noGrp="1"/>
          </p:cNvSpPr>
          <p:nvPr>
            <p:ph type="title"/>
          </p:nvPr>
        </p:nvSpPr>
        <p:spPr/>
        <p:txBody>
          <a:bodyPr>
            <a:normAutofit/>
          </a:bodyPr>
          <a:lstStyle/>
          <a:p>
            <a:r>
              <a:rPr lang="ja-JP" altLang="en-US"/>
              <a:t>強みの背景</a:t>
            </a:r>
            <a:endParaRPr lang="ja-JP" altLang="en-US" dirty="0"/>
          </a:p>
        </p:txBody>
      </p:sp>
      <p:sp>
        <p:nvSpPr>
          <p:cNvPr id="3" name="テキスト プレースホルダー 2">
            <a:extLst>
              <a:ext uri="{FF2B5EF4-FFF2-40B4-BE49-F238E27FC236}">
                <a16:creationId xmlns:a16="http://schemas.microsoft.com/office/drawing/2014/main" id="{5577377C-D717-40E4-A1D7-2ECF05E77F46}"/>
              </a:ext>
            </a:extLst>
          </p:cNvPr>
          <p:cNvSpPr>
            <a:spLocks noGrp="1"/>
          </p:cNvSpPr>
          <p:nvPr>
            <p:ph type="body" sz="quarter" idx="13"/>
          </p:nvPr>
        </p:nvSpPr>
        <p:spPr/>
        <p:txBody>
          <a:bodyPr/>
          <a:lstStyle/>
          <a:p>
            <a:r>
              <a:rPr lang="ja-JP" altLang="en-US" dirty="0"/>
              <a:t>サービスの強みの背景には競合他社とは異なる当社の特長があります</a:t>
            </a:r>
          </a:p>
        </p:txBody>
      </p:sp>
      <p:sp>
        <p:nvSpPr>
          <p:cNvPr id="5" name="スライド番号プレースホルダー 4">
            <a:extLst>
              <a:ext uri="{FF2B5EF4-FFF2-40B4-BE49-F238E27FC236}">
                <a16:creationId xmlns:a16="http://schemas.microsoft.com/office/drawing/2014/main" id="{4A591549-6B50-4FE7-8E11-464C8A15B99F}"/>
              </a:ext>
            </a:extLst>
          </p:cNvPr>
          <p:cNvSpPr>
            <a:spLocks noGrp="1"/>
          </p:cNvSpPr>
          <p:nvPr>
            <p:ph type="sldNum" sz="quarter" idx="15"/>
          </p:nvPr>
        </p:nvSpPr>
        <p:spPr/>
        <p:txBody>
          <a:bodyPr>
            <a:normAutofit/>
          </a:bodyPr>
          <a:lstStyle/>
          <a:p>
            <a:fld id="{2CF39A64-FD95-C144-B37D-DFADB2595A9F}" type="slidenum">
              <a:rPr lang="ja-JP" altLang="en-US" smtClean="0"/>
              <a:pPr/>
              <a:t>20</a:t>
            </a:fld>
            <a:endParaRPr lang="ja-JP" altLang="en-US"/>
          </a:p>
        </p:txBody>
      </p:sp>
      <p:sp>
        <p:nvSpPr>
          <p:cNvPr id="60" name="正方形/長方形 59">
            <a:extLst>
              <a:ext uri="{FF2B5EF4-FFF2-40B4-BE49-F238E27FC236}">
                <a16:creationId xmlns:a16="http://schemas.microsoft.com/office/drawing/2014/main" id="{4968034C-6437-FA4B-A36F-63079A07AF0A}"/>
              </a:ext>
            </a:extLst>
          </p:cNvPr>
          <p:cNvSpPr/>
          <p:nvPr/>
        </p:nvSpPr>
        <p:spPr>
          <a:xfrm>
            <a:off x="435220" y="2721774"/>
            <a:ext cx="2558769"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62" name="テキスト ボックス 61">
            <a:extLst>
              <a:ext uri="{FF2B5EF4-FFF2-40B4-BE49-F238E27FC236}">
                <a16:creationId xmlns:a16="http://schemas.microsoft.com/office/drawing/2014/main" id="{CE6C65C3-CAF7-F14A-9A01-CBFDD7E16E52}"/>
              </a:ext>
            </a:extLst>
          </p:cNvPr>
          <p:cNvSpPr txBox="1"/>
          <p:nvPr/>
        </p:nvSpPr>
        <p:spPr>
          <a:xfrm>
            <a:off x="435220" y="4512573"/>
            <a:ext cx="2558769" cy="1321763"/>
          </a:xfrm>
          <a:prstGeom prst="rect">
            <a:avLst/>
          </a:prstGeom>
          <a:noFill/>
        </p:spPr>
        <p:txBody>
          <a:bodyPr wrap="square" lIns="36000" tIns="36000" rIns="36000" bIns="36000" rtlCol="0">
            <a:spAutoFit/>
          </a:bodyPr>
          <a:lstStyle/>
          <a:p>
            <a:pPr marL="158265" indent="-158265">
              <a:spcBef>
                <a:spcPts val="1108"/>
              </a:spcBef>
              <a:buClr>
                <a:srgbClr val="000000"/>
              </a:buClr>
              <a:buSzPts val="1200"/>
              <a:buFont typeface="Arial"/>
              <a:buChar char="•"/>
            </a:pPr>
            <a:r>
              <a:rPr lang="ja-JP" altLang="en-US" sz="1200" dirty="0">
                <a:solidFill>
                  <a:schemeClr val="dk1"/>
                </a:solidFill>
                <a:latin typeface="Yu Gothic" panose="020B0400000000000000" pitchFamily="34" charset="-128"/>
                <a:ea typeface="Yu Gothic" panose="020B0400000000000000" pitchFamily="34" charset="-128"/>
                <a:cs typeface="Arial"/>
                <a:sym typeface="Arial"/>
              </a:rPr>
              <a:t>創業事業にて〇〇業界で〇〇年以上サービスを提供しており、業界に精通</a:t>
            </a:r>
          </a:p>
          <a:p>
            <a:pPr marL="158265" indent="-158265">
              <a:spcBef>
                <a:spcPts val="1108"/>
              </a:spcBef>
              <a:buClr>
                <a:srgbClr val="000000"/>
              </a:buClr>
              <a:buSzPts val="1200"/>
              <a:buFont typeface="Arial"/>
              <a:buChar char="•"/>
            </a:pPr>
            <a:r>
              <a:rPr lang="ja-JP" altLang="en-US" sz="1200" dirty="0">
                <a:solidFill>
                  <a:schemeClr val="dk1"/>
                </a:solidFill>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63" name="正方形/長方形 62">
            <a:extLst>
              <a:ext uri="{FF2B5EF4-FFF2-40B4-BE49-F238E27FC236}">
                <a16:creationId xmlns:a16="http://schemas.microsoft.com/office/drawing/2014/main" id="{254554B7-4D29-A342-A851-48C12E9ADE24}"/>
              </a:ext>
            </a:extLst>
          </p:cNvPr>
          <p:cNvSpPr/>
          <p:nvPr/>
        </p:nvSpPr>
        <p:spPr>
          <a:xfrm>
            <a:off x="440285" y="1831321"/>
            <a:ext cx="2558769"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25869">
              <a:lnSpc>
                <a:spcPct val="130000"/>
              </a:lnSpc>
              <a:defRPr/>
            </a:pPr>
            <a:r>
              <a:rPr kumimoji="1" lang="ja-JP" altLang="en-US" sz="1292" b="1" kern="0" dirty="0">
                <a:solidFill>
                  <a:schemeClr val="bg1"/>
                </a:solidFill>
                <a:latin typeface="+mn-ea"/>
              </a:rPr>
              <a:t>業界における</a:t>
            </a:r>
            <a:br>
              <a:rPr kumimoji="1" lang="en-US" altLang="ja-JP" sz="1292" b="1" kern="0" dirty="0">
                <a:solidFill>
                  <a:schemeClr val="bg1"/>
                </a:solidFill>
                <a:latin typeface="+mn-ea"/>
              </a:rPr>
            </a:br>
            <a:r>
              <a:rPr kumimoji="1" lang="ja-JP" altLang="en-US" sz="1292" b="1" kern="0" dirty="0">
                <a:solidFill>
                  <a:schemeClr val="bg1"/>
                </a:solidFill>
                <a:latin typeface="+mn-ea"/>
              </a:rPr>
              <a:t>●●年以上の実績</a:t>
            </a:r>
          </a:p>
        </p:txBody>
      </p:sp>
      <p:sp>
        <p:nvSpPr>
          <p:cNvPr id="65" name="正方形/長方形 64">
            <a:extLst>
              <a:ext uri="{FF2B5EF4-FFF2-40B4-BE49-F238E27FC236}">
                <a16:creationId xmlns:a16="http://schemas.microsoft.com/office/drawing/2014/main" id="{C0D54E1A-3F54-6742-905B-69E5A0D9CCF2}"/>
              </a:ext>
            </a:extLst>
          </p:cNvPr>
          <p:cNvSpPr/>
          <p:nvPr/>
        </p:nvSpPr>
        <p:spPr>
          <a:xfrm>
            <a:off x="3292616" y="2721774"/>
            <a:ext cx="2558769"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68" name="テキスト ボックス 67">
            <a:extLst>
              <a:ext uri="{FF2B5EF4-FFF2-40B4-BE49-F238E27FC236}">
                <a16:creationId xmlns:a16="http://schemas.microsoft.com/office/drawing/2014/main" id="{6BD4010C-F65D-9844-A505-4B46B06A080B}"/>
              </a:ext>
            </a:extLst>
          </p:cNvPr>
          <p:cNvSpPr txBox="1"/>
          <p:nvPr/>
        </p:nvSpPr>
        <p:spPr>
          <a:xfrm>
            <a:off x="3292616" y="4512573"/>
            <a:ext cx="2558769" cy="1321763"/>
          </a:xfrm>
          <a:prstGeom prst="rect">
            <a:avLst/>
          </a:prstGeom>
          <a:noFill/>
        </p:spPr>
        <p:txBody>
          <a:bodyPr wrap="square" lIns="36000" tIns="36000" rIns="36000" bIns="36000" rtlCol="0">
            <a:spAutoFit/>
          </a:bodyPr>
          <a:lstStyle/>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〇〇エンジニアを年間〇〇名採用。育成にも投資し強力な開発体制を構築</a:t>
            </a:r>
          </a:p>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69" name="正方形/長方形 68">
            <a:extLst>
              <a:ext uri="{FF2B5EF4-FFF2-40B4-BE49-F238E27FC236}">
                <a16:creationId xmlns:a16="http://schemas.microsoft.com/office/drawing/2014/main" id="{725D0AD2-FC46-7C4A-8F50-6AFFD339FB93}"/>
              </a:ext>
            </a:extLst>
          </p:cNvPr>
          <p:cNvSpPr/>
          <p:nvPr/>
        </p:nvSpPr>
        <p:spPr>
          <a:xfrm>
            <a:off x="3297680" y="1831321"/>
            <a:ext cx="2558769"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92" b="1">
                <a:latin typeface="ＭＳ Ｐゴシック" panose="020B0600070205080204" pitchFamily="50" charset="-128"/>
              </a:rPr>
              <a:t>業界屈指の採用力</a:t>
            </a:r>
            <a:endParaRPr kumimoji="1" lang="ja-JP" altLang="en-US" sz="1292" b="1" dirty="0">
              <a:latin typeface="ＭＳ Ｐゴシック" panose="020B0600070205080204" pitchFamily="50" charset="-128"/>
            </a:endParaRPr>
          </a:p>
        </p:txBody>
      </p:sp>
      <p:sp>
        <p:nvSpPr>
          <p:cNvPr id="70" name="正方形/長方形 69">
            <a:extLst>
              <a:ext uri="{FF2B5EF4-FFF2-40B4-BE49-F238E27FC236}">
                <a16:creationId xmlns:a16="http://schemas.microsoft.com/office/drawing/2014/main" id="{E304E1FE-BCC1-DF4E-AEED-F565773C193C}"/>
              </a:ext>
            </a:extLst>
          </p:cNvPr>
          <p:cNvSpPr/>
          <p:nvPr/>
        </p:nvSpPr>
        <p:spPr>
          <a:xfrm>
            <a:off x="6162532" y="2721774"/>
            <a:ext cx="2558769"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71" name="テキスト ボックス 70">
            <a:extLst>
              <a:ext uri="{FF2B5EF4-FFF2-40B4-BE49-F238E27FC236}">
                <a16:creationId xmlns:a16="http://schemas.microsoft.com/office/drawing/2014/main" id="{AA0E6088-C87C-6C4D-B848-2480F23BF42B}"/>
              </a:ext>
            </a:extLst>
          </p:cNvPr>
          <p:cNvSpPr txBox="1"/>
          <p:nvPr/>
        </p:nvSpPr>
        <p:spPr>
          <a:xfrm>
            <a:off x="6162532" y="4512573"/>
            <a:ext cx="2558769" cy="1321763"/>
          </a:xfrm>
          <a:prstGeom prst="rect">
            <a:avLst/>
          </a:prstGeom>
          <a:noFill/>
        </p:spPr>
        <p:txBody>
          <a:bodyPr wrap="square" lIns="36000" tIns="36000" rIns="36000" bIns="36000" rtlCol="0">
            <a:spAutoFit/>
          </a:bodyPr>
          <a:lstStyle/>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毎月既存顧客〇社に対しインタビューを実施し、顧客の声を元に</a:t>
            </a:r>
            <a:r>
              <a:rPr lang="en" altLang="ja-JP" sz="1200" dirty="0">
                <a:solidFill>
                  <a:schemeClr val="dk1"/>
                </a:solidFill>
                <a:latin typeface="Yu Gothic" panose="020B0400000000000000" pitchFamily="34" charset="-128"/>
                <a:ea typeface="Yu Gothic" panose="020B0400000000000000" pitchFamily="34" charset="-128"/>
                <a:cs typeface="Arial"/>
                <a:sym typeface="Arial"/>
              </a:rPr>
              <a:t>UI</a:t>
            </a:r>
            <a:r>
              <a:rPr lang="ja-JP" altLang="en-US" sz="1200">
                <a:solidFill>
                  <a:schemeClr val="dk1"/>
                </a:solidFill>
                <a:latin typeface="Yu Gothic" panose="020B0400000000000000" pitchFamily="34" charset="-128"/>
                <a:ea typeface="Yu Gothic" panose="020B0400000000000000" pitchFamily="34" charset="-128"/>
                <a:cs typeface="Arial"/>
                <a:sym typeface="Arial"/>
              </a:rPr>
              <a:t>を改善</a:t>
            </a:r>
          </a:p>
          <a:p>
            <a:pPr marL="158265" indent="-158265">
              <a:spcBef>
                <a:spcPts val="1108"/>
              </a:spcBef>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Arial"/>
                <a:sym typeface="Arial"/>
              </a:rPr>
              <a:t>〇〇〇〇〇〇〇〇〇〇〇〇〇〇〇〇〇〇〇〇〇〇〇〇〇〇〇〇〇〇〇〇〇</a:t>
            </a:r>
          </a:p>
        </p:txBody>
      </p:sp>
      <p:sp>
        <p:nvSpPr>
          <p:cNvPr id="72" name="正方形/長方形 71">
            <a:extLst>
              <a:ext uri="{FF2B5EF4-FFF2-40B4-BE49-F238E27FC236}">
                <a16:creationId xmlns:a16="http://schemas.microsoft.com/office/drawing/2014/main" id="{DA7ACE18-ABB6-5947-9B16-22239ECADE38}"/>
              </a:ext>
            </a:extLst>
          </p:cNvPr>
          <p:cNvSpPr/>
          <p:nvPr/>
        </p:nvSpPr>
        <p:spPr>
          <a:xfrm>
            <a:off x="6167597" y="1831321"/>
            <a:ext cx="2558769" cy="7513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92" b="1">
                <a:latin typeface="ＭＳ Ｐゴシック" panose="020B0600070205080204" pitchFamily="50" charset="-128"/>
              </a:rPr>
              <a:t>頻繁なユーザ調査</a:t>
            </a:r>
            <a:endParaRPr kumimoji="1" lang="ja-JP" altLang="en-US" sz="1292" b="1" dirty="0">
              <a:latin typeface="ＭＳ Ｐゴシック" panose="020B0600070205080204" pitchFamily="50" charset="-128"/>
            </a:endParaRPr>
          </a:p>
        </p:txBody>
      </p:sp>
      <p:sp>
        <p:nvSpPr>
          <p:cNvPr id="4" name="正方形/長方形 3">
            <a:extLst>
              <a:ext uri="{FF2B5EF4-FFF2-40B4-BE49-F238E27FC236}">
                <a16:creationId xmlns:a16="http://schemas.microsoft.com/office/drawing/2014/main" id="{AEBC7B17-0B10-F2A9-08A7-1122EFA5B7B8}"/>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「商材の強みをなぜ実現できているの</a:t>
            </a:r>
            <a:r>
              <a:rPr kumimoji="1" lang="ja-JP" altLang="en-US" sz="1000">
                <a:solidFill>
                  <a:schemeClr val="bg1">
                    <a:lumMod val="50000"/>
                  </a:schemeClr>
                </a:solidFill>
                <a:latin typeface="ＭＳ Ｐゴシック" panose="020B0600070205080204" pitchFamily="50" charset="-128"/>
                <a:ea typeface="ＭＳ Ｐゴシック" panose="020B0600070205080204" pitchFamily="50" charset="-128"/>
              </a:rPr>
              <a:t>か」</a:t>
            </a:r>
            <a:br>
              <a:rPr kumimoji="1" lang="en-US" altLang="ja-JP" sz="1000">
                <a:solidFill>
                  <a:schemeClr val="bg1">
                    <a:lumMod val="50000"/>
                  </a:schemeClr>
                </a:solidFill>
                <a:latin typeface="ＭＳ Ｐゴシック" panose="020B0600070205080204" pitchFamily="50" charset="-128"/>
                <a:ea typeface="ＭＳ Ｐゴシック" panose="020B0600070205080204" pitchFamily="50" charset="-128"/>
              </a:rPr>
            </a:br>
            <a:r>
              <a:rPr kumimoji="1" lang="ja-JP" altLang="en-US" sz="1000">
                <a:solidFill>
                  <a:schemeClr val="bg1">
                    <a:lumMod val="50000"/>
                  </a:schemeClr>
                </a:solidFill>
                <a:latin typeface="ＭＳ Ｐゴシック" panose="020B0600070205080204" pitchFamily="50" charset="-128"/>
                <a:ea typeface="ＭＳ Ｐゴシック" panose="020B0600070205080204" pitchFamily="50" charset="-128"/>
              </a:rPr>
              <a:t>を</a:t>
            </a:r>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語り、説得力を増したい場合に有効です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6" name="フッター プレースホルダー 3">
            <a:extLst>
              <a:ext uri="{FF2B5EF4-FFF2-40B4-BE49-F238E27FC236}">
                <a16:creationId xmlns:a16="http://schemas.microsoft.com/office/drawing/2014/main" id="{AFD53198-8100-A7E5-E69B-95A1A653284C}"/>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955098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1FF0B-A1B8-6747-9937-AF828FCE8FAE}"/>
              </a:ext>
            </a:extLst>
          </p:cNvPr>
          <p:cNvSpPr>
            <a:spLocks noGrp="1"/>
          </p:cNvSpPr>
          <p:nvPr>
            <p:ph type="title"/>
          </p:nvPr>
        </p:nvSpPr>
        <p:spPr/>
        <p:txBody>
          <a:bodyPr>
            <a:normAutofit/>
          </a:bodyPr>
          <a:lstStyle/>
          <a:p>
            <a:r>
              <a:rPr lang="ja-JP" altLang="en-US"/>
              <a:t>数字で見る〇〇〇</a:t>
            </a:r>
          </a:p>
        </p:txBody>
      </p:sp>
      <p:sp>
        <p:nvSpPr>
          <p:cNvPr id="3" name="テキスト プレースホルダー 2">
            <a:extLst>
              <a:ext uri="{FF2B5EF4-FFF2-40B4-BE49-F238E27FC236}">
                <a16:creationId xmlns:a16="http://schemas.microsoft.com/office/drawing/2014/main" id="{080BCED4-C6B0-7C44-B805-4DCC94DED01D}"/>
              </a:ext>
            </a:extLst>
          </p:cNvPr>
          <p:cNvSpPr>
            <a:spLocks noGrp="1"/>
          </p:cNvSpPr>
          <p:nvPr>
            <p:ph type="body" sz="quarter" idx="13"/>
          </p:nvPr>
        </p:nvSpPr>
        <p:spPr/>
        <p:txBody>
          <a:bodyPr/>
          <a:lstStyle/>
          <a:p>
            <a:r>
              <a:rPr lang="en-US" altLang="ja-JP" dirty="0"/>
              <a:t>15</a:t>
            </a:r>
            <a:r>
              <a:rPr lang="ja-JP" altLang="en-US"/>
              <a:t>年間蓄積したノウハウとエンジニア採用の強化により、</a:t>
            </a:r>
            <a:endParaRPr lang="en-US" altLang="ja-JP" dirty="0"/>
          </a:p>
          <a:p>
            <a:r>
              <a:rPr lang="ja-JP" altLang="en-US"/>
              <a:t>多くのお客様にご評価いただいております</a:t>
            </a:r>
            <a:endParaRPr lang="ja-JP" altLang="en-US" dirty="0"/>
          </a:p>
        </p:txBody>
      </p:sp>
      <p:sp>
        <p:nvSpPr>
          <p:cNvPr id="5" name="スライド番号プレースホルダー 4">
            <a:extLst>
              <a:ext uri="{FF2B5EF4-FFF2-40B4-BE49-F238E27FC236}">
                <a16:creationId xmlns:a16="http://schemas.microsoft.com/office/drawing/2014/main" id="{02A7185C-6D37-9643-8B54-94560B4BF666}"/>
              </a:ext>
            </a:extLst>
          </p:cNvPr>
          <p:cNvSpPr>
            <a:spLocks noGrp="1"/>
          </p:cNvSpPr>
          <p:nvPr>
            <p:ph type="sldNum" sz="quarter" idx="15"/>
          </p:nvPr>
        </p:nvSpPr>
        <p:spPr/>
        <p:txBody>
          <a:bodyPr/>
          <a:lstStyle/>
          <a:p>
            <a:fld id="{2CF39A64-FD95-C144-B37D-DFADB2595A9F}" type="slidenum">
              <a:rPr lang="ja-JP" altLang="en-US" smtClean="0"/>
              <a:pPr/>
              <a:t>21</a:t>
            </a:fld>
            <a:endParaRPr lang="ja-JP" altLang="en-US"/>
          </a:p>
        </p:txBody>
      </p:sp>
      <p:sp>
        <p:nvSpPr>
          <p:cNvPr id="12" name="正方形/長方形 11">
            <a:extLst>
              <a:ext uri="{FF2B5EF4-FFF2-40B4-BE49-F238E27FC236}">
                <a16:creationId xmlns:a16="http://schemas.microsoft.com/office/drawing/2014/main" id="{AC4EDC3A-0019-E64F-8E9A-D8E6521A61D8}"/>
              </a:ext>
            </a:extLst>
          </p:cNvPr>
          <p:cNvSpPr/>
          <p:nvPr/>
        </p:nvSpPr>
        <p:spPr>
          <a:xfrm>
            <a:off x="425103" y="2067559"/>
            <a:ext cx="2618502"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lvl="0" algn="ctr">
              <a:lnSpc>
                <a:spcPct val="130000"/>
              </a:lnSpc>
              <a:buClr>
                <a:srgbClr val="0070C0"/>
              </a:buClr>
              <a:buSzPts val="2400"/>
            </a:pPr>
            <a:r>
              <a:rPr lang="ja-JP" altLang="en-US" sz="1477" b="1">
                <a:solidFill>
                  <a:schemeClr val="accent1"/>
                </a:solidFill>
                <a:latin typeface="ＭＳ Ｐゴシック" panose="020B0600070205080204" pitchFamily="50" charset="-128"/>
                <a:ea typeface="ＭＳ Ｐゴシック" panose="020B0600070205080204" pitchFamily="50" charset="-128"/>
                <a:cs typeface="Meiryo"/>
                <a:sym typeface="Meiryo"/>
              </a:rPr>
              <a:t>累計導入者数</a:t>
            </a:r>
          </a:p>
          <a:p>
            <a:pPr lvl="0" algn="ctr">
              <a:lnSpc>
                <a:spcPct val="130000"/>
              </a:lnSpc>
              <a:buClr>
                <a:srgbClr val="0070C0"/>
              </a:buClr>
              <a:buSzPts val="4800"/>
            </a:pPr>
            <a:r>
              <a:rPr lang="en-US" altLang="ja-JP" sz="3323" b="1" dirty="0">
                <a:solidFill>
                  <a:srgbClr val="05ACBB"/>
                </a:solidFill>
                <a:latin typeface="ＭＳ Ｐゴシック" panose="020B0600070205080204" pitchFamily="50" charset="-128"/>
                <a:ea typeface="ＭＳ Ｐゴシック" panose="020B0600070205080204" pitchFamily="50" charset="-128"/>
                <a:cs typeface="Meiryo"/>
                <a:sym typeface="Meiryo"/>
              </a:rPr>
              <a:t>1,000</a:t>
            </a:r>
            <a:r>
              <a:rPr lang="en-US" altLang="ja-JP" sz="1477" b="1" dirty="0">
                <a:solidFill>
                  <a:srgbClr val="05ACBB"/>
                </a:solidFill>
                <a:latin typeface="ＭＳ Ｐゴシック" panose="020B0600070205080204" pitchFamily="50" charset="-128"/>
                <a:ea typeface="ＭＳ Ｐゴシック" panose="020B0600070205080204" pitchFamily="50" charset="-128"/>
                <a:cs typeface="Meiryo"/>
                <a:sym typeface="Meiryo"/>
              </a:rPr>
              <a:t> </a:t>
            </a:r>
            <a:r>
              <a:rPr lang="ja-JP" altLang="en-US" sz="1846" b="1">
                <a:solidFill>
                  <a:srgbClr val="05ACBB"/>
                </a:solidFill>
                <a:latin typeface="ＭＳ Ｐゴシック" panose="020B0600070205080204" pitchFamily="50" charset="-128"/>
                <a:ea typeface="ＭＳ Ｐゴシック" panose="020B0600070205080204" pitchFamily="50" charset="-128"/>
                <a:cs typeface="Meiryo"/>
                <a:sym typeface="Meiryo"/>
              </a:rPr>
              <a:t>社</a:t>
            </a:r>
            <a:r>
              <a:rPr lang="ja-JP" altLang="en-US" sz="1846">
                <a:solidFill>
                  <a:schemeClr val="accent1"/>
                </a:solidFill>
                <a:latin typeface="ＭＳ Ｐゴシック" panose="020B0600070205080204" pitchFamily="50" charset="-128"/>
                <a:ea typeface="ＭＳ Ｐゴシック" panose="020B0600070205080204" pitchFamily="50" charset="-128"/>
                <a:cs typeface="Meiryo"/>
                <a:sym typeface="Meiryo"/>
              </a:rPr>
              <a:t>以上</a:t>
            </a:r>
            <a:r>
              <a:rPr lang="en-US" altLang="ja-JP" sz="1477" baseline="30000"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endParaRPr lang="ja-JP" altLang="en-US" sz="969" baseline="30000">
              <a:solidFill>
                <a:schemeClr val="accent1"/>
              </a:solidFill>
              <a:latin typeface="ＭＳ Ｐゴシック" panose="020B0600070205080204" pitchFamily="50" charset="-128"/>
              <a:ea typeface="ＭＳ Ｐゴシック" panose="020B0600070205080204" pitchFamily="50" charset="-128"/>
            </a:endParaRPr>
          </a:p>
        </p:txBody>
      </p:sp>
      <p:sp>
        <p:nvSpPr>
          <p:cNvPr id="15" name="正方形/長方形 14">
            <a:extLst>
              <a:ext uri="{FF2B5EF4-FFF2-40B4-BE49-F238E27FC236}">
                <a16:creationId xmlns:a16="http://schemas.microsoft.com/office/drawing/2014/main" id="{7F78FD03-4940-D845-B3EF-26E80EB32B13}"/>
              </a:ext>
            </a:extLst>
          </p:cNvPr>
          <p:cNvSpPr/>
          <p:nvPr/>
        </p:nvSpPr>
        <p:spPr>
          <a:xfrm>
            <a:off x="3267747" y="2067559"/>
            <a:ext cx="2618502"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lvl="0" algn="ctr">
              <a:lnSpc>
                <a:spcPct val="130000"/>
              </a:lnSpc>
              <a:buClr>
                <a:srgbClr val="0070C0"/>
              </a:buClr>
              <a:buSzPts val="2400"/>
            </a:pPr>
            <a:r>
              <a:rPr lang="ja-JP" altLang="en-US" sz="1477" b="1">
                <a:solidFill>
                  <a:schemeClr val="accent1"/>
                </a:solidFill>
                <a:latin typeface="ＭＳ Ｐゴシック" panose="020B0600070205080204" pitchFamily="50" charset="-128"/>
                <a:ea typeface="ＭＳ Ｐゴシック" panose="020B0600070205080204" pitchFamily="50" charset="-128"/>
                <a:cs typeface="Meiryo"/>
                <a:sym typeface="Meiryo"/>
              </a:rPr>
              <a:t>累計利用者数</a:t>
            </a:r>
          </a:p>
          <a:p>
            <a:pPr lvl="0" algn="ctr">
              <a:lnSpc>
                <a:spcPct val="130000"/>
              </a:lnSpc>
              <a:buClr>
                <a:srgbClr val="0070C0"/>
              </a:buClr>
              <a:buSzPts val="4800"/>
            </a:pPr>
            <a:r>
              <a:rPr lang="en-US" altLang="ja-JP" sz="3323" b="1" dirty="0">
                <a:solidFill>
                  <a:srgbClr val="05ACBB"/>
                </a:solidFill>
                <a:latin typeface="ＭＳ Ｐゴシック" panose="020B0600070205080204" pitchFamily="50" charset="-128"/>
                <a:ea typeface="ＭＳ Ｐゴシック" panose="020B0600070205080204" pitchFamily="50" charset="-128"/>
                <a:cs typeface="Meiryo"/>
                <a:sym typeface="Meiryo"/>
              </a:rPr>
              <a:t>10</a:t>
            </a:r>
            <a:r>
              <a:rPr lang="en-US" altLang="ja-JP" sz="1477" b="1" dirty="0">
                <a:solidFill>
                  <a:srgbClr val="05ACBB"/>
                </a:solidFill>
                <a:latin typeface="ＭＳ Ｐゴシック" panose="020B0600070205080204" pitchFamily="50" charset="-128"/>
                <a:ea typeface="ＭＳ Ｐゴシック" panose="020B0600070205080204" pitchFamily="50" charset="-128"/>
                <a:cs typeface="Meiryo"/>
                <a:sym typeface="Meiryo"/>
              </a:rPr>
              <a:t> </a:t>
            </a:r>
            <a:r>
              <a:rPr lang="ja-JP" altLang="en-US" sz="1846" b="1">
                <a:solidFill>
                  <a:srgbClr val="05ACBB"/>
                </a:solidFill>
                <a:latin typeface="ＭＳ Ｐゴシック" panose="020B0600070205080204" pitchFamily="50" charset="-128"/>
                <a:ea typeface="ＭＳ Ｐゴシック" panose="020B0600070205080204" pitchFamily="50" charset="-128"/>
                <a:cs typeface="Meiryo"/>
                <a:sym typeface="Meiryo"/>
              </a:rPr>
              <a:t>万名</a:t>
            </a:r>
            <a:r>
              <a:rPr lang="ja-JP" altLang="en-US" sz="1846">
                <a:solidFill>
                  <a:schemeClr val="accent1"/>
                </a:solidFill>
                <a:latin typeface="ＭＳ Ｐゴシック" panose="020B0600070205080204" pitchFamily="50" charset="-128"/>
                <a:ea typeface="ＭＳ Ｐゴシック" panose="020B0600070205080204" pitchFamily="50" charset="-128"/>
                <a:cs typeface="Meiryo"/>
                <a:sym typeface="Meiryo"/>
              </a:rPr>
              <a:t>以上</a:t>
            </a:r>
            <a:r>
              <a:rPr lang="en-US" altLang="ja-JP" sz="1477" baseline="30000"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endParaRPr lang="ja-JP" altLang="en-US" sz="1477"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p:txBody>
      </p:sp>
      <p:sp>
        <p:nvSpPr>
          <p:cNvPr id="16" name="正方形/長方形 15">
            <a:extLst>
              <a:ext uri="{FF2B5EF4-FFF2-40B4-BE49-F238E27FC236}">
                <a16:creationId xmlns:a16="http://schemas.microsoft.com/office/drawing/2014/main" id="{1B5BCF40-B9B8-1648-B7C3-55FE56C2B0DA}"/>
              </a:ext>
            </a:extLst>
          </p:cNvPr>
          <p:cNvSpPr/>
          <p:nvPr/>
        </p:nvSpPr>
        <p:spPr>
          <a:xfrm>
            <a:off x="6114281" y="2067558"/>
            <a:ext cx="2618502" cy="14292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lvl="0" algn="ctr">
              <a:lnSpc>
                <a:spcPct val="130000"/>
              </a:lnSpc>
              <a:buClr>
                <a:srgbClr val="0070C0"/>
              </a:buClr>
              <a:buSzPts val="2400"/>
            </a:pPr>
            <a:r>
              <a:rPr lang="ja-JP" altLang="en-US" sz="1477" b="1">
                <a:solidFill>
                  <a:schemeClr val="accent1"/>
                </a:solidFill>
                <a:latin typeface="ＭＳ Ｐゴシック" panose="020B0600070205080204" pitchFamily="50" charset="-128"/>
                <a:ea typeface="ＭＳ Ｐゴシック" panose="020B0600070205080204" pitchFamily="50" charset="-128"/>
                <a:cs typeface="Meiryo"/>
                <a:sym typeface="Meiryo"/>
              </a:rPr>
              <a:t>機能アップデート</a:t>
            </a:r>
          </a:p>
          <a:p>
            <a:pPr lvl="0" algn="ctr">
              <a:lnSpc>
                <a:spcPct val="130000"/>
              </a:lnSpc>
              <a:buClr>
                <a:srgbClr val="0070C0"/>
              </a:buClr>
              <a:buSzPts val="4800"/>
            </a:pPr>
            <a:r>
              <a:rPr lang="en-US" altLang="ja-JP" sz="3323" b="1" dirty="0">
                <a:solidFill>
                  <a:srgbClr val="05ACBB"/>
                </a:solidFill>
                <a:latin typeface="ＭＳ Ｐゴシック" panose="020B0600070205080204" pitchFamily="50" charset="-128"/>
                <a:ea typeface="ＭＳ Ｐゴシック" panose="020B0600070205080204" pitchFamily="50" charset="-128"/>
                <a:sym typeface="Meiryo"/>
              </a:rPr>
              <a:t>6</a:t>
            </a:r>
            <a:r>
              <a:rPr lang="en-US" altLang="ja-JP" sz="1477" b="1" dirty="0">
                <a:solidFill>
                  <a:srgbClr val="05ACBB"/>
                </a:solidFill>
                <a:latin typeface="ＭＳ Ｐゴシック" panose="020B0600070205080204" pitchFamily="50" charset="-128"/>
                <a:ea typeface="ＭＳ Ｐゴシック" panose="020B0600070205080204" pitchFamily="50" charset="-128"/>
                <a:sym typeface="Meiryo"/>
              </a:rPr>
              <a:t> </a:t>
            </a:r>
            <a:r>
              <a:rPr lang="ja-JP" altLang="en-US" sz="1846" b="1">
                <a:solidFill>
                  <a:srgbClr val="05ACBB"/>
                </a:solidFill>
                <a:latin typeface="ＭＳ Ｐゴシック" panose="020B0600070205080204" pitchFamily="50" charset="-128"/>
                <a:ea typeface="ＭＳ Ｐゴシック" panose="020B0600070205080204" pitchFamily="50" charset="-128"/>
                <a:sym typeface="Meiryo"/>
              </a:rPr>
              <a:t>回</a:t>
            </a:r>
            <a:r>
              <a:rPr lang="ja-JP" altLang="en-US" sz="1846" kern="0">
                <a:solidFill>
                  <a:schemeClr val="accent1"/>
                </a:solidFill>
                <a:latin typeface="ＭＳ Ｐゴシック" panose="020B0600070205080204" pitchFamily="50" charset="-128"/>
                <a:ea typeface="ＭＳ Ｐゴシック" panose="020B0600070205080204" pitchFamily="50" charset="-128"/>
                <a:cs typeface="Meiryo"/>
                <a:sym typeface="Meiryo"/>
              </a:rPr>
              <a:t>／年</a:t>
            </a:r>
            <a:r>
              <a:rPr lang="en-US" altLang="ja-JP" sz="1477" kern="0" baseline="30000" dirty="0">
                <a:solidFill>
                  <a:schemeClr val="accent1"/>
                </a:solidFill>
                <a:latin typeface="ＭＳ Ｐゴシック" panose="020B0600070205080204" pitchFamily="50" charset="-128"/>
                <a:ea typeface="ＭＳ Ｐゴシック" panose="020B0600070205080204" pitchFamily="50" charset="-128"/>
                <a:cs typeface="Meiryo"/>
                <a:sym typeface="Meiryo"/>
              </a:rPr>
              <a:t>※2</a:t>
            </a:r>
            <a:endParaRPr lang="ja-JP" altLang="en-US" sz="969" dirty="0">
              <a:solidFill>
                <a:schemeClr val="accent1"/>
              </a:solidFill>
              <a:latin typeface="ＭＳ Ｐゴシック" panose="020B0600070205080204" pitchFamily="50" charset="-128"/>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6B5F83AE-CBEE-7A47-9A4E-4EEE81569580}"/>
              </a:ext>
            </a:extLst>
          </p:cNvPr>
          <p:cNvSpPr/>
          <p:nvPr/>
        </p:nvSpPr>
        <p:spPr>
          <a:xfrm>
            <a:off x="425103" y="3720834"/>
            <a:ext cx="2618502"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lvl="0" algn="ctr">
              <a:lnSpc>
                <a:spcPct val="130000"/>
              </a:lnSpc>
              <a:buClr>
                <a:srgbClr val="0070C0"/>
              </a:buClr>
              <a:buSzPts val="2400"/>
            </a:pPr>
            <a:r>
              <a:rPr lang="ja-JP" altLang="en-US" sz="1477" b="1">
                <a:solidFill>
                  <a:schemeClr val="accent1"/>
                </a:solidFill>
                <a:latin typeface="ＭＳ Ｐゴシック" panose="020B0600070205080204" pitchFamily="50" charset="-128"/>
                <a:ea typeface="ＭＳ Ｐゴシック" panose="020B0600070205080204" pitchFamily="50" charset="-128"/>
                <a:cs typeface="Meiryo"/>
                <a:sym typeface="Meiryo"/>
              </a:rPr>
              <a:t>年間解約率</a:t>
            </a:r>
          </a:p>
          <a:p>
            <a:pPr lvl="0" algn="ctr">
              <a:lnSpc>
                <a:spcPct val="130000"/>
              </a:lnSpc>
              <a:buClr>
                <a:srgbClr val="0070C0"/>
              </a:buClr>
              <a:buSzPts val="4800"/>
            </a:pPr>
            <a:r>
              <a:rPr lang="en-US" altLang="ja-JP" sz="3323" b="1" dirty="0">
                <a:solidFill>
                  <a:srgbClr val="05ACBB"/>
                </a:solidFill>
                <a:latin typeface="ＭＳ Ｐゴシック" panose="020B0600070205080204" pitchFamily="50" charset="-128"/>
                <a:ea typeface="ＭＳ Ｐゴシック" panose="020B0600070205080204" pitchFamily="50" charset="-128"/>
                <a:sym typeface="Meiryo"/>
              </a:rPr>
              <a:t>10</a:t>
            </a:r>
            <a:r>
              <a:rPr lang="en-US" altLang="ja-JP" sz="1477" b="1" dirty="0">
                <a:solidFill>
                  <a:srgbClr val="05ACBB"/>
                </a:solidFill>
                <a:latin typeface="ＭＳ Ｐゴシック" panose="020B0600070205080204" pitchFamily="50" charset="-128"/>
                <a:ea typeface="ＭＳ Ｐゴシック" panose="020B0600070205080204" pitchFamily="50" charset="-128"/>
                <a:sym typeface="Meiryo"/>
              </a:rPr>
              <a:t> </a:t>
            </a:r>
            <a:r>
              <a:rPr lang="ja-JP" altLang="en-US" sz="1846" b="1">
                <a:solidFill>
                  <a:srgbClr val="05ACBB"/>
                </a:solidFill>
                <a:latin typeface="ＭＳ Ｐゴシック" panose="020B0600070205080204" pitchFamily="50" charset="-128"/>
                <a:ea typeface="ＭＳ Ｐゴシック" panose="020B0600070205080204" pitchFamily="50" charset="-128"/>
                <a:sym typeface="Meiryo"/>
              </a:rPr>
              <a:t>％</a:t>
            </a:r>
            <a:r>
              <a:rPr lang="ja-JP" altLang="en-US" sz="1846">
                <a:solidFill>
                  <a:schemeClr val="accent1"/>
                </a:solidFill>
                <a:latin typeface="ＭＳ Ｐゴシック" panose="020B0600070205080204" pitchFamily="50" charset="-128"/>
                <a:ea typeface="ＭＳ Ｐゴシック" panose="020B0600070205080204" pitchFamily="50" charset="-128"/>
                <a:sym typeface="Meiryo"/>
              </a:rPr>
              <a:t>未満</a:t>
            </a:r>
            <a:r>
              <a:rPr lang="en-US" altLang="ja-JP" sz="1477" kern="0" baseline="30000" dirty="0">
                <a:solidFill>
                  <a:schemeClr val="accent1"/>
                </a:solidFill>
                <a:latin typeface="ＭＳ Ｐゴシック" panose="020B0600070205080204" pitchFamily="50" charset="-128"/>
                <a:ea typeface="ＭＳ Ｐゴシック" panose="020B0600070205080204" pitchFamily="50" charset="-128"/>
                <a:cs typeface="Meiryo"/>
                <a:sym typeface="Meiryo"/>
              </a:rPr>
              <a:t>※3</a:t>
            </a:r>
            <a:endParaRPr lang="ja-JP" altLang="en-US" sz="1477">
              <a:solidFill>
                <a:schemeClr val="accent1"/>
              </a:solidFill>
              <a:latin typeface="ＭＳ Ｐゴシック" panose="020B0600070205080204" pitchFamily="50" charset="-128"/>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E937B35D-7386-6B4F-A89A-E14A4D450115}"/>
              </a:ext>
            </a:extLst>
          </p:cNvPr>
          <p:cNvSpPr/>
          <p:nvPr/>
        </p:nvSpPr>
        <p:spPr>
          <a:xfrm>
            <a:off x="3265513" y="3720834"/>
            <a:ext cx="2618502"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lvl="0" algn="ctr">
              <a:lnSpc>
                <a:spcPct val="130000"/>
              </a:lnSpc>
              <a:buClr>
                <a:srgbClr val="0070C0"/>
              </a:buClr>
              <a:buSzPts val="2400"/>
            </a:pPr>
            <a:r>
              <a:rPr lang="ja-JP" altLang="en-US" sz="1477" b="1">
                <a:solidFill>
                  <a:schemeClr val="accent1"/>
                </a:solidFill>
                <a:latin typeface="ＭＳ Ｐゴシック" panose="020B0600070205080204" pitchFamily="50" charset="-128"/>
                <a:ea typeface="ＭＳ Ｐゴシック" panose="020B0600070205080204" pitchFamily="50" charset="-128"/>
                <a:sym typeface="Meiryo"/>
              </a:rPr>
              <a:t>〇〇資格者数</a:t>
            </a:r>
            <a:endParaRPr lang="ja-JP" altLang="en-US" sz="969" b="1">
              <a:solidFill>
                <a:schemeClr val="accent1"/>
              </a:solidFill>
              <a:latin typeface="ＭＳ Ｐゴシック" panose="020B0600070205080204" pitchFamily="50" charset="-128"/>
              <a:ea typeface="ＭＳ Ｐゴシック" panose="020B0600070205080204" pitchFamily="50" charset="-128"/>
              <a:sym typeface="Meiryo"/>
            </a:endParaRPr>
          </a:p>
          <a:p>
            <a:pPr lvl="0" algn="ctr">
              <a:lnSpc>
                <a:spcPct val="130000"/>
              </a:lnSpc>
              <a:buClr>
                <a:srgbClr val="0070C0"/>
              </a:buClr>
              <a:buSzPts val="2400"/>
            </a:pPr>
            <a:r>
              <a:rPr lang="en-US" altLang="ja-JP" sz="3323" b="1" dirty="0">
                <a:solidFill>
                  <a:srgbClr val="05ACBB"/>
                </a:solidFill>
                <a:latin typeface="ＭＳ Ｐゴシック" panose="020B0600070205080204" pitchFamily="50" charset="-128"/>
                <a:ea typeface="ＭＳ Ｐゴシック" panose="020B0600070205080204" pitchFamily="50" charset="-128"/>
                <a:sym typeface="Meiryo"/>
              </a:rPr>
              <a:t>100</a:t>
            </a:r>
            <a:r>
              <a:rPr lang="en-US" altLang="ja-JP" sz="1477" b="1" dirty="0">
                <a:solidFill>
                  <a:srgbClr val="05ACBB"/>
                </a:solidFill>
                <a:latin typeface="ＭＳ Ｐゴシック" panose="020B0600070205080204" pitchFamily="50" charset="-128"/>
                <a:ea typeface="ＭＳ Ｐゴシック" panose="020B0600070205080204" pitchFamily="50" charset="-128"/>
                <a:sym typeface="Meiryo"/>
              </a:rPr>
              <a:t> </a:t>
            </a:r>
            <a:r>
              <a:rPr lang="ja-JP" altLang="en-US" sz="1846" b="1">
                <a:solidFill>
                  <a:srgbClr val="05ACBB"/>
                </a:solidFill>
                <a:latin typeface="ＭＳ Ｐゴシック" panose="020B0600070205080204" pitchFamily="50" charset="-128"/>
                <a:ea typeface="ＭＳ Ｐゴシック" panose="020B0600070205080204" pitchFamily="50" charset="-128"/>
                <a:sym typeface="Meiryo"/>
              </a:rPr>
              <a:t>名</a:t>
            </a:r>
            <a:r>
              <a:rPr lang="ja-JP" altLang="en-US" sz="1846">
                <a:solidFill>
                  <a:schemeClr val="accent1"/>
                </a:solidFill>
                <a:latin typeface="ＭＳ Ｐゴシック" panose="020B0600070205080204" pitchFamily="50" charset="-128"/>
                <a:ea typeface="ＭＳ Ｐゴシック" panose="020B0600070205080204" pitchFamily="50" charset="-128"/>
                <a:sym typeface="Meiryo"/>
              </a:rPr>
              <a:t>以上</a:t>
            </a:r>
            <a:r>
              <a:rPr lang="en-US" altLang="ja-JP" sz="1477" baseline="30000" dirty="0">
                <a:solidFill>
                  <a:schemeClr val="accent1"/>
                </a:solidFill>
                <a:latin typeface="ＭＳ Ｐゴシック" panose="020B0600070205080204" pitchFamily="50" charset="-128"/>
                <a:ea typeface="ＭＳ Ｐゴシック" panose="020B0600070205080204" pitchFamily="50" charset="-128"/>
                <a:cs typeface="Meiryo" panose="020B0604030504040204" pitchFamily="50" charset="-128"/>
              </a:rPr>
              <a:t>※4</a:t>
            </a:r>
            <a:endParaRPr lang="ja-JP" altLang="en-US" sz="1477" dirty="0">
              <a:solidFill>
                <a:schemeClr val="accent1"/>
              </a:solidFill>
              <a:latin typeface="ＭＳ Ｐゴシック" panose="020B0600070205080204" pitchFamily="50" charset="-128"/>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FE180A04-3DB2-FB4A-BF87-85AF59BA659A}"/>
              </a:ext>
            </a:extLst>
          </p:cNvPr>
          <p:cNvSpPr/>
          <p:nvPr/>
        </p:nvSpPr>
        <p:spPr>
          <a:xfrm>
            <a:off x="6112048" y="3716875"/>
            <a:ext cx="2612083" cy="142929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nchorCtr="0">
            <a:noAutofit/>
          </a:bodyPr>
          <a:lstStyle/>
          <a:p>
            <a:pPr lvl="0" algn="ctr">
              <a:lnSpc>
                <a:spcPct val="130000"/>
              </a:lnSpc>
              <a:buClr>
                <a:srgbClr val="0070C0"/>
              </a:buClr>
              <a:buSzPts val="2400"/>
            </a:pPr>
            <a:r>
              <a:rPr lang="ja-JP" altLang="en-US" sz="1477" b="1">
                <a:solidFill>
                  <a:schemeClr val="accent1"/>
                </a:solidFill>
                <a:latin typeface="ＭＳ Ｐゴシック" panose="020B0600070205080204" pitchFamily="50" charset="-128"/>
                <a:ea typeface="ＭＳ Ｐゴシック" panose="020B0600070205080204" pitchFamily="50" charset="-128"/>
                <a:sym typeface="Meiryo"/>
              </a:rPr>
              <a:t>サービス提供歴</a:t>
            </a:r>
            <a:endParaRPr lang="ja-JP" altLang="en-US" sz="969" b="1">
              <a:solidFill>
                <a:schemeClr val="accent1"/>
              </a:solidFill>
              <a:latin typeface="ＭＳ Ｐゴシック" panose="020B0600070205080204" pitchFamily="50" charset="-128"/>
              <a:ea typeface="ＭＳ Ｐゴシック" panose="020B0600070205080204" pitchFamily="50" charset="-128"/>
              <a:sym typeface="Meiryo"/>
            </a:endParaRPr>
          </a:p>
          <a:p>
            <a:pPr lvl="0" algn="ctr">
              <a:lnSpc>
                <a:spcPct val="130000"/>
              </a:lnSpc>
              <a:buClr>
                <a:srgbClr val="0070C0"/>
              </a:buClr>
              <a:buSzPts val="2400"/>
            </a:pPr>
            <a:r>
              <a:rPr lang="en-US" altLang="ja-JP" sz="3323" b="1" dirty="0">
                <a:solidFill>
                  <a:srgbClr val="05ACBB"/>
                </a:solidFill>
                <a:latin typeface="ＭＳ Ｐゴシック" panose="020B0600070205080204" pitchFamily="50" charset="-128"/>
                <a:ea typeface="ＭＳ Ｐゴシック" panose="020B0600070205080204" pitchFamily="50" charset="-128"/>
                <a:sym typeface="Meiryo"/>
              </a:rPr>
              <a:t>15</a:t>
            </a:r>
            <a:r>
              <a:rPr lang="en-US" altLang="ja-JP" sz="1477" b="1" dirty="0">
                <a:solidFill>
                  <a:schemeClr val="accent1"/>
                </a:solidFill>
                <a:latin typeface="ＭＳ Ｐゴシック" panose="020B0600070205080204" pitchFamily="50" charset="-128"/>
                <a:ea typeface="ＭＳ Ｐゴシック" panose="020B0600070205080204" pitchFamily="50" charset="-128"/>
                <a:sym typeface="Meiryo"/>
              </a:rPr>
              <a:t> </a:t>
            </a:r>
            <a:r>
              <a:rPr lang="ja-JP" altLang="en-US" sz="1846" b="1">
                <a:solidFill>
                  <a:schemeClr val="accent1"/>
                </a:solidFill>
                <a:latin typeface="ＭＳ Ｐゴシック" panose="020B0600070205080204" pitchFamily="50" charset="-128"/>
                <a:ea typeface="ＭＳ Ｐゴシック" panose="020B0600070205080204" pitchFamily="50" charset="-128"/>
                <a:sym typeface="Meiryo"/>
              </a:rPr>
              <a:t>年</a:t>
            </a:r>
            <a:r>
              <a:rPr lang="en-US" altLang="ja-JP" sz="1477" baseline="30000" dirty="0">
                <a:solidFill>
                  <a:schemeClr val="accent1"/>
                </a:solidFill>
                <a:latin typeface="ＭＳ Ｐゴシック" panose="020B0600070205080204" pitchFamily="50" charset="-128"/>
                <a:ea typeface="ＭＳ Ｐゴシック" panose="020B0600070205080204" pitchFamily="50" charset="-128"/>
                <a:cs typeface="Meiryo" panose="020B0604030504040204" pitchFamily="50" charset="-128"/>
              </a:rPr>
              <a:t>※1</a:t>
            </a:r>
            <a:endParaRPr lang="ja-JP" altLang="en-US" sz="1477" dirty="0">
              <a:solidFill>
                <a:schemeClr val="accent1"/>
              </a:solidFill>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DB6BB0CD-50D7-3241-8AF2-BDCC6F61017C}"/>
              </a:ext>
            </a:extLst>
          </p:cNvPr>
          <p:cNvSpPr/>
          <p:nvPr/>
        </p:nvSpPr>
        <p:spPr>
          <a:xfrm>
            <a:off x="6100397" y="5326778"/>
            <a:ext cx="2612083" cy="717119"/>
          </a:xfrm>
          <a:prstGeom prst="rect">
            <a:avLst/>
          </a:prstGeom>
        </p:spPr>
        <p:txBody>
          <a:bodyPr wrap="square">
            <a:spAutoFit/>
          </a:bodyPr>
          <a:lstStyle/>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2022</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3</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月</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日現在</a:t>
            </a:r>
            <a:endPar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年度実績</a:t>
            </a:r>
            <a:endPar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※3</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年度実績。解約社数ベース</a:t>
            </a:r>
            <a:endPar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endParaRPr>
          </a:p>
          <a:p>
            <a:pPr lvl="0">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※4</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2022</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年</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月</a:t>
            </a: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1</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日現在</a:t>
            </a:r>
          </a:p>
        </p:txBody>
      </p:sp>
      <p:sp>
        <p:nvSpPr>
          <p:cNvPr id="6" name="正方形/長方形 5">
            <a:extLst>
              <a:ext uri="{FF2B5EF4-FFF2-40B4-BE49-F238E27FC236}">
                <a16:creationId xmlns:a16="http://schemas.microsoft.com/office/drawing/2014/main" id="{2B68BA13-F48C-C34C-6AD3-B5534D5412AE}"/>
              </a:ext>
            </a:extLst>
          </p:cNvPr>
          <p:cNvSpPr/>
          <p:nvPr/>
        </p:nvSpPr>
        <p:spPr>
          <a:xfrm>
            <a:off x="6360056" y="1829"/>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コモディティ化が進んだ商材で、特長が競合と重なる場合、実績やサポート体制など</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自社の強みを数字で明示することが有効です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8CA2BE9B-2123-439F-AFF3-19EFD6BC6712}"/>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891822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a:bodyPr>
          <a:lstStyle/>
          <a:p>
            <a:r>
              <a:rPr lang="ja-JP" altLang="en-US"/>
              <a:t>メンバー紹介</a:t>
            </a:r>
            <a:endParaRPr lang="ja-JP" altLang="en-US" dirty="0"/>
          </a:p>
        </p:txBody>
      </p:sp>
      <p:sp>
        <p:nvSpPr>
          <p:cNvPr id="8" name="テキスト プレースホルダー 7">
            <a:extLst>
              <a:ext uri="{FF2B5EF4-FFF2-40B4-BE49-F238E27FC236}">
                <a16:creationId xmlns:a16="http://schemas.microsoft.com/office/drawing/2014/main" id="{71D40C1A-FB24-47E3-955E-B0E2A164A26C}"/>
              </a:ext>
            </a:extLst>
          </p:cNvPr>
          <p:cNvSpPr>
            <a:spLocks noGrp="1"/>
          </p:cNvSpPr>
          <p:nvPr>
            <p:ph type="body" sz="quarter" idx="13"/>
          </p:nvPr>
        </p:nvSpPr>
        <p:spPr/>
        <p:txBody>
          <a:bodyPr>
            <a:normAutofit/>
          </a:bodyPr>
          <a:lstStyle/>
          <a:p>
            <a:r>
              <a:rPr lang="ja-JP" altLang="en-US"/>
              <a:t>〇〇に精通したメンバーが中心となりサービスを開発</a:t>
            </a:r>
            <a:endParaRPr lang="en-US" altLang="ja-JP" dirty="0"/>
          </a:p>
          <a:p>
            <a:r>
              <a:rPr lang="ja-JP" altLang="en-US"/>
              <a:t>業界や業務を深く理解した人材が多い点がサービスの強みにつながっています</a:t>
            </a:r>
            <a:endParaRPr lang="ja-JP" altLang="en-US" dirty="0"/>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p:txBody>
          <a:bodyPr>
            <a:normAutofit/>
          </a:bodyPr>
          <a:lstStyle/>
          <a:p>
            <a:fld id="{2CF39A64-FD95-C144-B37D-DFADB2595A9F}" type="slidenum">
              <a:rPr lang="ja-JP" altLang="en-US" smtClean="0"/>
              <a:pPr/>
              <a:t>22</a:t>
            </a:fld>
            <a:endParaRPr lang="ja-JP" altLang="en-US"/>
          </a:p>
        </p:txBody>
      </p:sp>
      <p:grpSp>
        <p:nvGrpSpPr>
          <p:cNvPr id="11" name="グループ化 10">
            <a:extLst>
              <a:ext uri="{FF2B5EF4-FFF2-40B4-BE49-F238E27FC236}">
                <a16:creationId xmlns:a16="http://schemas.microsoft.com/office/drawing/2014/main" id="{DC106E94-47E3-9CC8-2252-DA9D9CE52196}"/>
              </a:ext>
            </a:extLst>
          </p:cNvPr>
          <p:cNvGrpSpPr/>
          <p:nvPr/>
        </p:nvGrpSpPr>
        <p:grpSpPr>
          <a:xfrm>
            <a:off x="730941" y="1980420"/>
            <a:ext cx="3740118" cy="1954413"/>
            <a:chOff x="630001" y="1947578"/>
            <a:chExt cx="3740118" cy="1954413"/>
          </a:xfrm>
        </p:grpSpPr>
        <p:sp>
          <p:nvSpPr>
            <p:cNvPr id="3" name="円/楕円 21">
              <a:extLst>
                <a:ext uri="{FF2B5EF4-FFF2-40B4-BE49-F238E27FC236}">
                  <a16:creationId xmlns:a16="http://schemas.microsoft.com/office/drawing/2014/main" id="{F981A965-C34A-2C36-0E43-57A37381C44A}"/>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ＭＳ Ｐゴシック" panose="020B0600070205080204" pitchFamily="50" charset="-128"/>
                </a:rPr>
                <a:t>顔写真</a:t>
              </a:r>
            </a:p>
          </p:txBody>
        </p:sp>
        <p:sp>
          <p:nvSpPr>
            <p:cNvPr id="4" name="テキスト ボックス 3">
              <a:extLst>
                <a:ext uri="{FF2B5EF4-FFF2-40B4-BE49-F238E27FC236}">
                  <a16:creationId xmlns:a16="http://schemas.microsoft.com/office/drawing/2014/main" id="{17103F03-8FE7-1505-6E30-AC37AB8AB23C}"/>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ＭＳ Ｐゴシック" panose="020B0600070205080204" pitchFamily="50" charset="-128"/>
                </a:rPr>
                <a:t>氏名　太郎</a:t>
              </a:r>
              <a:endParaRPr kumimoji="1" lang="en-US" altLang="ja-JP" sz="1477" b="1" dirty="0">
                <a:latin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46161C95-6D57-4671-025A-AED787EDDF60}"/>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7" name="テキスト ボックス 6">
              <a:extLst>
                <a:ext uri="{FF2B5EF4-FFF2-40B4-BE49-F238E27FC236}">
                  <a16:creationId xmlns:a16="http://schemas.microsoft.com/office/drawing/2014/main" id="{DA018564-F59D-156C-F00B-374A398D8228}"/>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BD61DECE-C043-41F6-A50A-4712EB1A96AA}"/>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grpSp>
      <p:grpSp>
        <p:nvGrpSpPr>
          <p:cNvPr id="12" name="グループ化 11">
            <a:extLst>
              <a:ext uri="{FF2B5EF4-FFF2-40B4-BE49-F238E27FC236}">
                <a16:creationId xmlns:a16="http://schemas.microsoft.com/office/drawing/2014/main" id="{BAA89075-B5A5-C8E8-618D-462E3DF0A7D9}"/>
              </a:ext>
            </a:extLst>
          </p:cNvPr>
          <p:cNvGrpSpPr/>
          <p:nvPr/>
        </p:nvGrpSpPr>
        <p:grpSpPr>
          <a:xfrm>
            <a:off x="4672940" y="1980420"/>
            <a:ext cx="3740118" cy="1954413"/>
            <a:chOff x="630001" y="1947578"/>
            <a:chExt cx="3740118" cy="1954413"/>
          </a:xfrm>
        </p:grpSpPr>
        <p:sp>
          <p:nvSpPr>
            <p:cNvPr id="13" name="円/楕円 21">
              <a:extLst>
                <a:ext uri="{FF2B5EF4-FFF2-40B4-BE49-F238E27FC236}">
                  <a16:creationId xmlns:a16="http://schemas.microsoft.com/office/drawing/2014/main" id="{63EA9375-F9DA-7DE0-C733-35AFF1025AF5}"/>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ＭＳ Ｐゴシック" panose="020B0600070205080204" pitchFamily="50" charset="-128"/>
                </a:rPr>
                <a:t>顔写真</a:t>
              </a:r>
            </a:p>
          </p:txBody>
        </p:sp>
        <p:sp>
          <p:nvSpPr>
            <p:cNvPr id="14" name="テキスト ボックス 13">
              <a:extLst>
                <a:ext uri="{FF2B5EF4-FFF2-40B4-BE49-F238E27FC236}">
                  <a16:creationId xmlns:a16="http://schemas.microsoft.com/office/drawing/2014/main" id="{1BCC6DD7-76EA-70DA-C5FC-122D5C0ED32D}"/>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ＭＳ Ｐゴシック" panose="020B0600070205080204" pitchFamily="50" charset="-128"/>
                </a:rPr>
                <a:t>氏名　太郎</a:t>
              </a:r>
              <a:endParaRPr kumimoji="1" lang="en-US" altLang="ja-JP" sz="1477" b="1" dirty="0">
                <a:latin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33B08679-DA82-0403-FB6F-DDFB28031C82}"/>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16" name="テキスト ボックス 15">
              <a:extLst>
                <a:ext uri="{FF2B5EF4-FFF2-40B4-BE49-F238E27FC236}">
                  <a16:creationId xmlns:a16="http://schemas.microsoft.com/office/drawing/2014/main" id="{E3C595F6-685D-1468-857B-8B0A0AB47EA4}"/>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3C000018-F2C8-07C4-A782-B90585142FFC}"/>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grpSp>
      <p:grpSp>
        <p:nvGrpSpPr>
          <p:cNvPr id="24" name="グループ化 23">
            <a:extLst>
              <a:ext uri="{FF2B5EF4-FFF2-40B4-BE49-F238E27FC236}">
                <a16:creationId xmlns:a16="http://schemas.microsoft.com/office/drawing/2014/main" id="{34C67FA7-52AA-E0A8-F6F8-4C7516CF6C66}"/>
              </a:ext>
            </a:extLst>
          </p:cNvPr>
          <p:cNvGrpSpPr/>
          <p:nvPr/>
        </p:nvGrpSpPr>
        <p:grpSpPr>
          <a:xfrm>
            <a:off x="730941" y="4133812"/>
            <a:ext cx="3740118" cy="1954413"/>
            <a:chOff x="630001" y="1947578"/>
            <a:chExt cx="3740118" cy="1954413"/>
          </a:xfrm>
        </p:grpSpPr>
        <p:sp>
          <p:nvSpPr>
            <p:cNvPr id="25" name="円/楕円 21">
              <a:extLst>
                <a:ext uri="{FF2B5EF4-FFF2-40B4-BE49-F238E27FC236}">
                  <a16:creationId xmlns:a16="http://schemas.microsoft.com/office/drawing/2014/main" id="{3D9DD9EB-BE3A-1018-E37E-BEFA8B54ED19}"/>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ＭＳ Ｐゴシック" panose="020B0600070205080204" pitchFamily="50" charset="-128"/>
                </a:rPr>
                <a:t>顔写真</a:t>
              </a:r>
            </a:p>
          </p:txBody>
        </p:sp>
        <p:sp>
          <p:nvSpPr>
            <p:cNvPr id="28" name="テキスト ボックス 27">
              <a:extLst>
                <a:ext uri="{FF2B5EF4-FFF2-40B4-BE49-F238E27FC236}">
                  <a16:creationId xmlns:a16="http://schemas.microsoft.com/office/drawing/2014/main" id="{B4D43D62-66B2-979C-64AE-3CA026BB4FD1}"/>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ＭＳ Ｐゴシック" panose="020B0600070205080204" pitchFamily="50" charset="-128"/>
                </a:rPr>
                <a:t>氏名　太郎</a:t>
              </a:r>
              <a:endParaRPr kumimoji="1" lang="en-US" altLang="ja-JP" sz="1477" b="1" dirty="0">
                <a:latin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8BA7F714-7718-A24D-8F9C-B6A9D373DED6}"/>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30" name="テキスト ボックス 29">
              <a:extLst>
                <a:ext uri="{FF2B5EF4-FFF2-40B4-BE49-F238E27FC236}">
                  <a16:creationId xmlns:a16="http://schemas.microsoft.com/office/drawing/2014/main" id="{890CCD1C-591F-FC27-4710-56F0F5073BEA}"/>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26C7B937-5D0A-E4BA-AAFA-F4C59C5FBC8F}"/>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grpSp>
      <p:grpSp>
        <p:nvGrpSpPr>
          <p:cNvPr id="32" name="グループ化 31">
            <a:extLst>
              <a:ext uri="{FF2B5EF4-FFF2-40B4-BE49-F238E27FC236}">
                <a16:creationId xmlns:a16="http://schemas.microsoft.com/office/drawing/2014/main" id="{ADEFE3E1-EC03-4B99-946B-17AA16860D3D}"/>
              </a:ext>
            </a:extLst>
          </p:cNvPr>
          <p:cNvGrpSpPr/>
          <p:nvPr/>
        </p:nvGrpSpPr>
        <p:grpSpPr>
          <a:xfrm>
            <a:off x="4672940" y="4133812"/>
            <a:ext cx="3740118" cy="1954413"/>
            <a:chOff x="630001" y="1947578"/>
            <a:chExt cx="3740118" cy="1954413"/>
          </a:xfrm>
        </p:grpSpPr>
        <p:sp>
          <p:nvSpPr>
            <p:cNvPr id="33" name="円/楕円 21">
              <a:extLst>
                <a:ext uri="{FF2B5EF4-FFF2-40B4-BE49-F238E27FC236}">
                  <a16:creationId xmlns:a16="http://schemas.microsoft.com/office/drawing/2014/main" id="{614C9DA8-2694-1F8B-74F0-700634CF270A}"/>
                </a:ext>
              </a:extLst>
            </p:cNvPr>
            <p:cNvSpPr/>
            <p:nvPr/>
          </p:nvSpPr>
          <p:spPr>
            <a:xfrm>
              <a:off x="934679" y="1992419"/>
              <a:ext cx="928467" cy="9284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8" b="1">
                  <a:solidFill>
                    <a:schemeClr val="bg1"/>
                  </a:solidFill>
                  <a:latin typeface="ＭＳ Ｐゴシック" panose="020B0600070205080204" pitchFamily="50" charset="-128"/>
                </a:rPr>
                <a:t>顔写真</a:t>
              </a:r>
            </a:p>
          </p:txBody>
        </p:sp>
        <p:sp>
          <p:nvSpPr>
            <p:cNvPr id="34" name="テキスト ボックス 33">
              <a:extLst>
                <a:ext uri="{FF2B5EF4-FFF2-40B4-BE49-F238E27FC236}">
                  <a16:creationId xmlns:a16="http://schemas.microsoft.com/office/drawing/2014/main" id="{E9984CDB-94D5-E8B4-CA47-402C53FA79DD}"/>
                </a:ext>
              </a:extLst>
            </p:cNvPr>
            <p:cNvSpPr txBox="1"/>
            <p:nvPr/>
          </p:nvSpPr>
          <p:spPr>
            <a:xfrm>
              <a:off x="1820943" y="1947578"/>
              <a:ext cx="1927385" cy="332308"/>
            </a:xfrm>
            <a:prstGeom prst="rect">
              <a:avLst/>
            </a:prstGeom>
            <a:noFill/>
          </p:spPr>
          <p:txBody>
            <a:bodyPr wrap="square" lIns="33231" tIns="33231" rIns="33231" bIns="33231" rtlCol="0" anchor="ctr">
              <a:noAutofit/>
            </a:bodyPr>
            <a:lstStyle/>
            <a:p>
              <a:pPr algn="ctr">
                <a:spcAft>
                  <a:spcPts val="554"/>
                </a:spcAft>
              </a:pPr>
              <a:r>
                <a:rPr kumimoji="1" lang="ja-JP" altLang="en-US" sz="1477" b="1">
                  <a:latin typeface="ＭＳ Ｐゴシック" panose="020B0600070205080204" pitchFamily="50" charset="-128"/>
                </a:rPr>
                <a:t>氏名　太郎</a:t>
              </a:r>
              <a:endParaRPr kumimoji="1" lang="en-US" altLang="ja-JP" sz="1477" b="1" dirty="0">
                <a:latin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830000D4-896F-F089-7D69-841B5BE7C54B}"/>
                </a:ext>
              </a:extLst>
            </p:cNvPr>
            <p:cNvSpPr txBox="1"/>
            <p:nvPr/>
          </p:nvSpPr>
          <p:spPr>
            <a:xfrm>
              <a:off x="630001" y="3063209"/>
              <a:ext cx="3740118" cy="838782"/>
            </a:xfrm>
            <a:prstGeom prst="rect">
              <a:avLst/>
            </a:prstGeom>
            <a:noFill/>
          </p:spPr>
          <p:txBody>
            <a:bodyPr wrap="square" lIns="33231" tIns="33231" rIns="33231" bIns="33231" rtlCol="0">
              <a:normAutofit/>
            </a:bodyPr>
            <a:lstStyle/>
            <a:p>
              <a:pPr algn="just">
                <a:lnSpc>
                  <a:spcPct val="150000"/>
                </a:lnSpc>
                <a:spcAft>
                  <a:spcPts val="400"/>
                </a:spcAft>
              </a:pPr>
              <a:r>
                <a:rPr kumimoji="1" lang="ja-JP" altLang="en-US" sz="1015" dirty="0">
                  <a:latin typeface="+mn-ea"/>
                </a:rPr>
                <a:t>〇〇大学〇〇学部卒。〇〇、〇〇にてマーケティング部門に従事。〇〇業界で長年勤務する中で、〇〇の課題を解消したいと思い立ち、株式会社〇〇を創業。</a:t>
              </a:r>
            </a:p>
          </p:txBody>
        </p:sp>
        <p:sp>
          <p:nvSpPr>
            <p:cNvPr id="36" name="テキスト ボックス 35">
              <a:extLst>
                <a:ext uri="{FF2B5EF4-FFF2-40B4-BE49-F238E27FC236}">
                  <a16:creationId xmlns:a16="http://schemas.microsoft.com/office/drawing/2014/main" id="{275ECB85-3B1F-DF53-5D39-A9AAD85D50EA}"/>
                </a:ext>
              </a:extLst>
            </p:cNvPr>
            <p:cNvSpPr txBox="1"/>
            <p:nvPr/>
          </p:nvSpPr>
          <p:spPr>
            <a:xfrm>
              <a:off x="2362603" y="2315721"/>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sp>
          <p:nvSpPr>
            <p:cNvPr id="37" name="テキスト ボックス 36">
              <a:extLst>
                <a:ext uri="{FF2B5EF4-FFF2-40B4-BE49-F238E27FC236}">
                  <a16:creationId xmlns:a16="http://schemas.microsoft.com/office/drawing/2014/main" id="{3E21E772-7CCF-A38F-8C97-CA9DE131AA90}"/>
                </a:ext>
              </a:extLst>
            </p:cNvPr>
            <p:cNvSpPr txBox="1"/>
            <p:nvPr/>
          </p:nvSpPr>
          <p:spPr>
            <a:xfrm>
              <a:off x="2362604" y="2638064"/>
              <a:ext cx="1927385" cy="281862"/>
            </a:xfrm>
            <a:prstGeom prst="rect">
              <a:avLst/>
            </a:prstGeom>
            <a:solidFill>
              <a:schemeClr val="bg1">
                <a:lumMod val="95000"/>
              </a:schemeClr>
            </a:solidFill>
          </p:spPr>
          <p:txBody>
            <a:bodyPr wrap="square" lIns="66462" tIns="66462" rIns="66462" bIns="66462" rtlCol="0" anchor="ctr">
              <a:normAutofit fontScale="92500" lnSpcReduction="10000"/>
            </a:bodyPr>
            <a:lstStyle/>
            <a:p>
              <a:pPr>
                <a:spcAft>
                  <a:spcPts val="554"/>
                </a:spcAft>
              </a:pPr>
              <a:r>
                <a:rPr kumimoji="1" lang="ja-JP" altLang="en-US" sz="1108" b="1" dirty="0">
                  <a:latin typeface="ＭＳ Ｐゴシック" panose="020B0600070205080204" pitchFamily="50" charset="-128"/>
                </a:rPr>
                <a:t>属性（役職・専門領域など）</a:t>
              </a:r>
              <a:endParaRPr kumimoji="1" lang="en-US" altLang="ja-JP" sz="1108" b="1" dirty="0">
                <a:latin typeface="ＭＳ Ｐゴシック" panose="020B0600070205080204" pitchFamily="50" charset="-128"/>
              </a:endParaRPr>
            </a:p>
          </p:txBody>
        </p:sp>
      </p:grpSp>
      <p:sp>
        <p:nvSpPr>
          <p:cNvPr id="39" name="正方形/長方形 38">
            <a:extLst>
              <a:ext uri="{FF2B5EF4-FFF2-40B4-BE49-F238E27FC236}">
                <a16:creationId xmlns:a16="http://schemas.microsoft.com/office/drawing/2014/main" id="{09FF19A8-77A0-87F7-4FBB-1EB2724D9F7B}"/>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サービス提供者や開発者など、人材の質が</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問われる場合、メンバーの経歴や実績を</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見える化することが有効です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9" name="フッター プレースホルダー 3">
            <a:extLst>
              <a:ext uri="{FF2B5EF4-FFF2-40B4-BE49-F238E27FC236}">
                <a16:creationId xmlns:a16="http://schemas.microsoft.com/office/drawing/2014/main" id="{A740F16C-A37E-DEB1-1536-C7765DE0BA7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2562627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B3122-D4BD-E745-B54F-509DCF10EB2B}"/>
              </a:ext>
            </a:extLst>
          </p:cNvPr>
          <p:cNvSpPr>
            <a:spLocks noGrp="1"/>
          </p:cNvSpPr>
          <p:nvPr>
            <p:ph type="title"/>
          </p:nvPr>
        </p:nvSpPr>
        <p:spPr/>
        <p:txBody>
          <a:bodyPr>
            <a:normAutofit/>
          </a:bodyPr>
          <a:lstStyle/>
          <a:p>
            <a:r>
              <a:rPr lang="ja-JP" altLang="en-US"/>
              <a:t>取引先一覧</a:t>
            </a:r>
          </a:p>
        </p:txBody>
      </p:sp>
      <p:sp>
        <p:nvSpPr>
          <p:cNvPr id="3" name="テキスト プレースホルダー 2">
            <a:extLst>
              <a:ext uri="{FF2B5EF4-FFF2-40B4-BE49-F238E27FC236}">
                <a16:creationId xmlns:a16="http://schemas.microsoft.com/office/drawing/2014/main" id="{357D5DD6-3B69-314E-8CB3-9266A3BE1370}"/>
              </a:ext>
            </a:extLst>
          </p:cNvPr>
          <p:cNvSpPr>
            <a:spLocks noGrp="1"/>
          </p:cNvSpPr>
          <p:nvPr>
            <p:ph type="body" sz="quarter" idx="13"/>
          </p:nvPr>
        </p:nvSpPr>
        <p:spPr/>
        <p:txBody>
          <a:bodyPr>
            <a:normAutofit/>
          </a:bodyPr>
          <a:lstStyle/>
          <a:p>
            <a:r>
              <a:rPr lang="ja-JP" altLang="en-US" dirty="0"/>
              <a:t>●●●業界の企業様を中心に●●●社以上とお取引しております</a:t>
            </a:r>
            <a:endParaRPr lang="en-US" altLang="ja-JP" dirty="0"/>
          </a:p>
        </p:txBody>
      </p:sp>
      <p:sp>
        <p:nvSpPr>
          <p:cNvPr id="5" name="スライド番号プレースホルダー 4">
            <a:extLst>
              <a:ext uri="{FF2B5EF4-FFF2-40B4-BE49-F238E27FC236}">
                <a16:creationId xmlns:a16="http://schemas.microsoft.com/office/drawing/2014/main" id="{EAA9F5BD-C48F-7345-8E90-BD6582F858A0}"/>
              </a:ext>
            </a:extLst>
          </p:cNvPr>
          <p:cNvSpPr>
            <a:spLocks noGrp="1"/>
          </p:cNvSpPr>
          <p:nvPr>
            <p:ph type="sldNum" sz="quarter" idx="15"/>
          </p:nvPr>
        </p:nvSpPr>
        <p:spPr/>
        <p:txBody>
          <a:bodyPr/>
          <a:lstStyle/>
          <a:p>
            <a:fld id="{2CF39A64-FD95-C144-B37D-DFADB2595A9F}" type="slidenum">
              <a:rPr lang="ja-JP" altLang="en-US" smtClean="0"/>
              <a:pPr/>
              <a:t>23</a:t>
            </a:fld>
            <a:endParaRPr lang="ja-JP" altLang="en-US"/>
          </a:p>
        </p:txBody>
      </p:sp>
      <p:sp>
        <p:nvSpPr>
          <p:cNvPr id="10" name="正方形/長方形 9">
            <a:extLst>
              <a:ext uri="{FF2B5EF4-FFF2-40B4-BE49-F238E27FC236}">
                <a16:creationId xmlns:a16="http://schemas.microsoft.com/office/drawing/2014/main" id="{90421E25-3DBF-624A-89EC-B2EF49788739}"/>
              </a:ext>
            </a:extLst>
          </p:cNvPr>
          <p:cNvSpPr/>
          <p:nvPr/>
        </p:nvSpPr>
        <p:spPr>
          <a:xfrm>
            <a:off x="422225" y="176771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92" b="1" dirty="0">
                <a:solidFill>
                  <a:schemeClr val="bg1"/>
                </a:solidFill>
                <a:latin typeface="ＭＳ Ｐゴシック" panose="020B0600070205080204" pitchFamily="50" charset="-128"/>
              </a:rPr>
              <a:t>IT</a:t>
            </a:r>
            <a:r>
              <a:rPr kumimoji="1" lang="ja-JP" altLang="en-US" sz="1292" b="1">
                <a:solidFill>
                  <a:schemeClr val="bg1"/>
                </a:solidFill>
                <a:latin typeface="ＭＳ Ｐゴシック" panose="020B0600070205080204" pitchFamily="50" charset="-128"/>
              </a:rPr>
              <a:t>サービス</a:t>
            </a:r>
          </a:p>
        </p:txBody>
      </p:sp>
      <p:sp>
        <p:nvSpPr>
          <p:cNvPr id="18" name="正方形/長方形 17">
            <a:extLst>
              <a:ext uri="{FF2B5EF4-FFF2-40B4-BE49-F238E27FC236}">
                <a16:creationId xmlns:a16="http://schemas.microsoft.com/office/drawing/2014/main" id="{A242D7DB-2DC6-FA4E-96F9-07D93B0CD402}"/>
              </a:ext>
            </a:extLst>
          </p:cNvPr>
          <p:cNvSpPr/>
          <p:nvPr/>
        </p:nvSpPr>
        <p:spPr>
          <a:xfrm>
            <a:off x="417636" y="4975378"/>
            <a:ext cx="8307265"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a:solidFill>
                  <a:schemeClr val="bg1"/>
                </a:solidFill>
                <a:latin typeface="ＭＳ Ｐゴシック" panose="020B0600070205080204" pitchFamily="50" charset="-128"/>
              </a:rPr>
              <a:t>その他</a:t>
            </a:r>
          </a:p>
        </p:txBody>
      </p:sp>
      <p:sp>
        <p:nvSpPr>
          <p:cNvPr id="22" name="Google Shape;541;p6">
            <a:extLst>
              <a:ext uri="{FF2B5EF4-FFF2-40B4-BE49-F238E27FC236}">
                <a16:creationId xmlns:a16="http://schemas.microsoft.com/office/drawing/2014/main" id="{4CD1EE54-3498-7749-B804-23FE285BE763}"/>
              </a:ext>
            </a:extLst>
          </p:cNvPr>
          <p:cNvSpPr/>
          <p:nvPr/>
        </p:nvSpPr>
        <p:spPr>
          <a:xfrm>
            <a:off x="422226" y="23381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23" name="Google Shape;541;p6">
            <a:extLst>
              <a:ext uri="{FF2B5EF4-FFF2-40B4-BE49-F238E27FC236}">
                <a16:creationId xmlns:a16="http://schemas.microsoft.com/office/drawing/2014/main" id="{27B308BC-BFBA-8A42-AD29-92C6F74AD205}"/>
              </a:ext>
            </a:extLst>
          </p:cNvPr>
          <p:cNvSpPr/>
          <p:nvPr/>
        </p:nvSpPr>
        <p:spPr>
          <a:xfrm>
            <a:off x="1794246" y="233929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24" name="Google Shape;541;p6">
            <a:extLst>
              <a:ext uri="{FF2B5EF4-FFF2-40B4-BE49-F238E27FC236}">
                <a16:creationId xmlns:a16="http://schemas.microsoft.com/office/drawing/2014/main" id="{822CC715-B9B9-6549-9C9A-49193E95CFD1}"/>
              </a:ext>
            </a:extLst>
          </p:cNvPr>
          <p:cNvSpPr/>
          <p:nvPr/>
        </p:nvSpPr>
        <p:spPr>
          <a:xfrm>
            <a:off x="3162890" y="233230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25" name="Google Shape;541;p6">
            <a:extLst>
              <a:ext uri="{FF2B5EF4-FFF2-40B4-BE49-F238E27FC236}">
                <a16:creationId xmlns:a16="http://schemas.microsoft.com/office/drawing/2014/main" id="{8C770A53-E18A-3E49-89AA-C16DB7E899F8}"/>
              </a:ext>
            </a:extLst>
          </p:cNvPr>
          <p:cNvSpPr/>
          <p:nvPr/>
        </p:nvSpPr>
        <p:spPr>
          <a:xfrm>
            <a:off x="422226"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26" name="Google Shape;541;p6">
            <a:extLst>
              <a:ext uri="{FF2B5EF4-FFF2-40B4-BE49-F238E27FC236}">
                <a16:creationId xmlns:a16="http://schemas.microsoft.com/office/drawing/2014/main" id="{91F547EA-157E-FB44-B87C-9B3A327B7E21}"/>
              </a:ext>
            </a:extLst>
          </p:cNvPr>
          <p:cNvSpPr/>
          <p:nvPr/>
        </p:nvSpPr>
        <p:spPr>
          <a:xfrm>
            <a:off x="1794245" y="281002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27" name="Google Shape;541;p6">
            <a:extLst>
              <a:ext uri="{FF2B5EF4-FFF2-40B4-BE49-F238E27FC236}">
                <a16:creationId xmlns:a16="http://schemas.microsoft.com/office/drawing/2014/main" id="{A6BCBD99-DE33-2141-B1BF-0790ED672DEB}"/>
              </a:ext>
            </a:extLst>
          </p:cNvPr>
          <p:cNvSpPr/>
          <p:nvPr/>
        </p:nvSpPr>
        <p:spPr>
          <a:xfrm>
            <a:off x="3162889"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46" name="正方形/長方形 45">
            <a:extLst>
              <a:ext uri="{FF2B5EF4-FFF2-40B4-BE49-F238E27FC236}">
                <a16:creationId xmlns:a16="http://schemas.microsoft.com/office/drawing/2014/main" id="{CA20643A-E5FB-9643-8AF0-EF51D9FAC20F}"/>
              </a:ext>
            </a:extLst>
          </p:cNvPr>
          <p:cNvSpPr/>
          <p:nvPr/>
        </p:nvSpPr>
        <p:spPr>
          <a:xfrm>
            <a:off x="4820986" y="176771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a:solidFill>
                  <a:schemeClr val="bg1"/>
                </a:solidFill>
                <a:latin typeface="ＭＳ Ｐゴシック" panose="020B0600070205080204" pitchFamily="50" charset="-128"/>
              </a:rPr>
              <a:t>コンサルティング</a:t>
            </a:r>
          </a:p>
        </p:txBody>
      </p:sp>
      <p:sp>
        <p:nvSpPr>
          <p:cNvPr id="47" name="Google Shape;541;p6">
            <a:extLst>
              <a:ext uri="{FF2B5EF4-FFF2-40B4-BE49-F238E27FC236}">
                <a16:creationId xmlns:a16="http://schemas.microsoft.com/office/drawing/2014/main" id="{C628ECA8-A284-ED4C-B529-7968AA65351A}"/>
              </a:ext>
            </a:extLst>
          </p:cNvPr>
          <p:cNvSpPr/>
          <p:nvPr/>
        </p:nvSpPr>
        <p:spPr>
          <a:xfrm>
            <a:off x="4820987" y="23381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48" name="Google Shape;541;p6">
            <a:extLst>
              <a:ext uri="{FF2B5EF4-FFF2-40B4-BE49-F238E27FC236}">
                <a16:creationId xmlns:a16="http://schemas.microsoft.com/office/drawing/2014/main" id="{AF7DB238-FEE9-0C46-812E-032F039E4541}"/>
              </a:ext>
            </a:extLst>
          </p:cNvPr>
          <p:cNvSpPr/>
          <p:nvPr/>
        </p:nvSpPr>
        <p:spPr>
          <a:xfrm>
            <a:off x="6193007" y="233929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49" name="Google Shape;541;p6">
            <a:extLst>
              <a:ext uri="{FF2B5EF4-FFF2-40B4-BE49-F238E27FC236}">
                <a16:creationId xmlns:a16="http://schemas.microsoft.com/office/drawing/2014/main" id="{ACE1364D-A46F-7A42-AFAD-1740A22C7DA4}"/>
              </a:ext>
            </a:extLst>
          </p:cNvPr>
          <p:cNvSpPr/>
          <p:nvPr/>
        </p:nvSpPr>
        <p:spPr>
          <a:xfrm>
            <a:off x="7561650" y="233230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0" name="Google Shape;541;p6">
            <a:extLst>
              <a:ext uri="{FF2B5EF4-FFF2-40B4-BE49-F238E27FC236}">
                <a16:creationId xmlns:a16="http://schemas.microsoft.com/office/drawing/2014/main" id="{11D4118D-2A25-804B-9F02-E271DCB09D4D}"/>
              </a:ext>
            </a:extLst>
          </p:cNvPr>
          <p:cNvSpPr/>
          <p:nvPr/>
        </p:nvSpPr>
        <p:spPr>
          <a:xfrm>
            <a:off x="4820987"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1" name="Google Shape;541;p6">
            <a:extLst>
              <a:ext uri="{FF2B5EF4-FFF2-40B4-BE49-F238E27FC236}">
                <a16:creationId xmlns:a16="http://schemas.microsoft.com/office/drawing/2014/main" id="{98CC4FA8-9397-A144-8602-2323E843AD01}"/>
              </a:ext>
            </a:extLst>
          </p:cNvPr>
          <p:cNvSpPr/>
          <p:nvPr/>
        </p:nvSpPr>
        <p:spPr>
          <a:xfrm>
            <a:off x="6193006" y="281002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2" name="Google Shape;541;p6">
            <a:extLst>
              <a:ext uri="{FF2B5EF4-FFF2-40B4-BE49-F238E27FC236}">
                <a16:creationId xmlns:a16="http://schemas.microsoft.com/office/drawing/2014/main" id="{E8995BE0-8DA4-8B44-B87A-90D677D71499}"/>
              </a:ext>
            </a:extLst>
          </p:cNvPr>
          <p:cNvSpPr/>
          <p:nvPr/>
        </p:nvSpPr>
        <p:spPr>
          <a:xfrm>
            <a:off x="7561649" y="280594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3" name="正方形/長方形 52">
            <a:extLst>
              <a:ext uri="{FF2B5EF4-FFF2-40B4-BE49-F238E27FC236}">
                <a16:creationId xmlns:a16="http://schemas.microsoft.com/office/drawing/2014/main" id="{B6572D58-9E8A-5840-80A8-5A308B555A08}"/>
              </a:ext>
            </a:extLst>
          </p:cNvPr>
          <p:cNvSpPr/>
          <p:nvPr/>
        </p:nvSpPr>
        <p:spPr>
          <a:xfrm>
            <a:off x="434805" y="337154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a:solidFill>
                  <a:schemeClr val="bg1"/>
                </a:solidFill>
                <a:latin typeface="ＭＳ Ｐゴシック" panose="020B0600070205080204" pitchFamily="50" charset="-128"/>
              </a:rPr>
              <a:t>人材</a:t>
            </a:r>
          </a:p>
        </p:txBody>
      </p:sp>
      <p:sp>
        <p:nvSpPr>
          <p:cNvPr id="54" name="Google Shape;541;p6">
            <a:extLst>
              <a:ext uri="{FF2B5EF4-FFF2-40B4-BE49-F238E27FC236}">
                <a16:creationId xmlns:a16="http://schemas.microsoft.com/office/drawing/2014/main" id="{001E1A4B-825F-D046-BF97-DDCA16D36704}"/>
              </a:ext>
            </a:extLst>
          </p:cNvPr>
          <p:cNvSpPr/>
          <p:nvPr/>
        </p:nvSpPr>
        <p:spPr>
          <a:xfrm>
            <a:off x="434806" y="39419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5" name="Google Shape;541;p6">
            <a:extLst>
              <a:ext uri="{FF2B5EF4-FFF2-40B4-BE49-F238E27FC236}">
                <a16:creationId xmlns:a16="http://schemas.microsoft.com/office/drawing/2014/main" id="{B644C154-6A1E-A246-9068-A477E72D67E5}"/>
              </a:ext>
            </a:extLst>
          </p:cNvPr>
          <p:cNvSpPr/>
          <p:nvPr/>
        </p:nvSpPr>
        <p:spPr>
          <a:xfrm>
            <a:off x="1806826" y="394312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6" name="Google Shape;541;p6">
            <a:extLst>
              <a:ext uri="{FF2B5EF4-FFF2-40B4-BE49-F238E27FC236}">
                <a16:creationId xmlns:a16="http://schemas.microsoft.com/office/drawing/2014/main" id="{2C5E5ED1-0BB8-994B-9A15-189F824BF556}"/>
              </a:ext>
            </a:extLst>
          </p:cNvPr>
          <p:cNvSpPr/>
          <p:nvPr/>
        </p:nvSpPr>
        <p:spPr>
          <a:xfrm>
            <a:off x="3175469" y="393613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7" name="Google Shape;541;p6">
            <a:extLst>
              <a:ext uri="{FF2B5EF4-FFF2-40B4-BE49-F238E27FC236}">
                <a16:creationId xmlns:a16="http://schemas.microsoft.com/office/drawing/2014/main" id="{B737B846-B9EC-9B47-8471-D911A87FB0A4}"/>
              </a:ext>
            </a:extLst>
          </p:cNvPr>
          <p:cNvSpPr/>
          <p:nvPr/>
        </p:nvSpPr>
        <p:spPr>
          <a:xfrm>
            <a:off x="434806"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8" name="Google Shape;541;p6">
            <a:extLst>
              <a:ext uri="{FF2B5EF4-FFF2-40B4-BE49-F238E27FC236}">
                <a16:creationId xmlns:a16="http://schemas.microsoft.com/office/drawing/2014/main" id="{48510AC0-C684-B64C-99C1-CEC19F7ACD7B}"/>
              </a:ext>
            </a:extLst>
          </p:cNvPr>
          <p:cNvSpPr/>
          <p:nvPr/>
        </p:nvSpPr>
        <p:spPr>
          <a:xfrm>
            <a:off x="1806825" y="441385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59" name="Google Shape;541;p6">
            <a:extLst>
              <a:ext uri="{FF2B5EF4-FFF2-40B4-BE49-F238E27FC236}">
                <a16:creationId xmlns:a16="http://schemas.microsoft.com/office/drawing/2014/main" id="{898F7BAA-7EBC-9343-8386-7FA726B21CD1}"/>
              </a:ext>
            </a:extLst>
          </p:cNvPr>
          <p:cNvSpPr/>
          <p:nvPr/>
        </p:nvSpPr>
        <p:spPr>
          <a:xfrm>
            <a:off x="3175468"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0" name="正方形/長方形 59">
            <a:extLst>
              <a:ext uri="{FF2B5EF4-FFF2-40B4-BE49-F238E27FC236}">
                <a16:creationId xmlns:a16="http://schemas.microsoft.com/office/drawing/2014/main" id="{2E31E389-C91D-D04F-BD06-24D2DFB3BA37}"/>
              </a:ext>
            </a:extLst>
          </p:cNvPr>
          <p:cNvSpPr/>
          <p:nvPr/>
        </p:nvSpPr>
        <p:spPr>
          <a:xfrm>
            <a:off x="4820986" y="3371549"/>
            <a:ext cx="3905381"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a:solidFill>
                  <a:schemeClr val="bg1"/>
                </a:solidFill>
                <a:latin typeface="ＭＳ Ｐゴシック" panose="020B0600070205080204" pitchFamily="50" charset="-128"/>
              </a:rPr>
              <a:t>製造</a:t>
            </a:r>
          </a:p>
        </p:txBody>
      </p:sp>
      <p:sp>
        <p:nvSpPr>
          <p:cNvPr id="61" name="Google Shape;541;p6">
            <a:extLst>
              <a:ext uri="{FF2B5EF4-FFF2-40B4-BE49-F238E27FC236}">
                <a16:creationId xmlns:a16="http://schemas.microsoft.com/office/drawing/2014/main" id="{BE105314-6494-454E-A88A-DF3EF721597A}"/>
              </a:ext>
            </a:extLst>
          </p:cNvPr>
          <p:cNvSpPr/>
          <p:nvPr/>
        </p:nvSpPr>
        <p:spPr>
          <a:xfrm>
            <a:off x="4820987" y="39419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2" name="Google Shape;541;p6">
            <a:extLst>
              <a:ext uri="{FF2B5EF4-FFF2-40B4-BE49-F238E27FC236}">
                <a16:creationId xmlns:a16="http://schemas.microsoft.com/office/drawing/2014/main" id="{131E7C92-6D85-4A43-BC7C-D13F6019733F}"/>
              </a:ext>
            </a:extLst>
          </p:cNvPr>
          <p:cNvSpPr/>
          <p:nvPr/>
        </p:nvSpPr>
        <p:spPr>
          <a:xfrm>
            <a:off x="6193007" y="3943120"/>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3" name="Google Shape;541;p6">
            <a:extLst>
              <a:ext uri="{FF2B5EF4-FFF2-40B4-BE49-F238E27FC236}">
                <a16:creationId xmlns:a16="http://schemas.microsoft.com/office/drawing/2014/main" id="{352BB059-5D50-0F49-836D-8A69DE98206E}"/>
              </a:ext>
            </a:extLst>
          </p:cNvPr>
          <p:cNvSpPr/>
          <p:nvPr/>
        </p:nvSpPr>
        <p:spPr>
          <a:xfrm>
            <a:off x="7561650" y="3936131"/>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4" name="Google Shape;541;p6">
            <a:extLst>
              <a:ext uri="{FF2B5EF4-FFF2-40B4-BE49-F238E27FC236}">
                <a16:creationId xmlns:a16="http://schemas.microsoft.com/office/drawing/2014/main" id="{57761505-E8F5-6A4D-887F-922D85B65516}"/>
              </a:ext>
            </a:extLst>
          </p:cNvPr>
          <p:cNvSpPr/>
          <p:nvPr/>
        </p:nvSpPr>
        <p:spPr>
          <a:xfrm>
            <a:off x="4820987"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5" name="Google Shape;541;p6">
            <a:extLst>
              <a:ext uri="{FF2B5EF4-FFF2-40B4-BE49-F238E27FC236}">
                <a16:creationId xmlns:a16="http://schemas.microsoft.com/office/drawing/2014/main" id="{6157CE2D-AC8D-E042-AA3E-1382722C715C}"/>
              </a:ext>
            </a:extLst>
          </p:cNvPr>
          <p:cNvSpPr/>
          <p:nvPr/>
        </p:nvSpPr>
        <p:spPr>
          <a:xfrm>
            <a:off x="6193006" y="4413855"/>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6" name="Google Shape;541;p6">
            <a:extLst>
              <a:ext uri="{FF2B5EF4-FFF2-40B4-BE49-F238E27FC236}">
                <a16:creationId xmlns:a16="http://schemas.microsoft.com/office/drawing/2014/main" id="{1DA16942-B56E-C140-BF43-90D9B63C3A2C}"/>
              </a:ext>
            </a:extLst>
          </p:cNvPr>
          <p:cNvSpPr/>
          <p:nvPr/>
        </p:nvSpPr>
        <p:spPr>
          <a:xfrm>
            <a:off x="7561649" y="4409776"/>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7" name="Google Shape;541;p6">
            <a:extLst>
              <a:ext uri="{FF2B5EF4-FFF2-40B4-BE49-F238E27FC236}">
                <a16:creationId xmlns:a16="http://schemas.microsoft.com/office/drawing/2014/main" id="{FF267244-44AA-E142-95A4-807F3BB872FA}"/>
              </a:ext>
            </a:extLst>
          </p:cNvPr>
          <p:cNvSpPr/>
          <p:nvPr/>
        </p:nvSpPr>
        <p:spPr>
          <a:xfrm>
            <a:off x="434806"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8" name="Google Shape;541;p6">
            <a:extLst>
              <a:ext uri="{FF2B5EF4-FFF2-40B4-BE49-F238E27FC236}">
                <a16:creationId xmlns:a16="http://schemas.microsoft.com/office/drawing/2014/main" id="{EF21124D-6798-2049-A5EF-977486F2B9A5}"/>
              </a:ext>
            </a:extLst>
          </p:cNvPr>
          <p:cNvSpPr/>
          <p:nvPr/>
        </p:nvSpPr>
        <p:spPr>
          <a:xfrm>
            <a:off x="1806825" y="5550197"/>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69" name="Google Shape;541;p6">
            <a:extLst>
              <a:ext uri="{FF2B5EF4-FFF2-40B4-BE49-F238E27FC236}">
                <a16:creationId xmlns:a16="http://schemas.microsoft.com/office/drawing/2014/main" id="{74E2C092-58F6-E644-BDFE-3E5D81241B7B}"/>
              </a:ext>
            </a:extLst>
          </p:cNvPr>
          <p:cNvSpPr/>
          <p:nvPr/>
        </p:nvSpPr>
        <p:spPr>
          <a:xfrm>
            <a:off x="3175468"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70" name="Google Shape;541;p6">
            <a:extLst>
              <a:ext uri="{FF2B5EF4-FFF2-40B4-BE49-F238E27FC236}">
                <a16:creationId xmlns:a16="http://schemas.microsoft.com/office/drawing/2014/main" id="{2F6408E5-DD38-DF4F-9765-BE09FF10E9B4}"/>
              </a:ext>
            </a:extLst>
          </p:cNvPr>
          <p:cNvSpPr/>
          <p:nvPr/>
        </p:nvSpPr>
        <p:spPr>
          <a:xfrm>
            <a:off x="4820987"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71" name="Google Shape;541;p6">
            <a:extLst>
              <a:ext uri="{FF2B5EF4-FFF2-40B4-BE49-F238E27FC236}">
                <a16:creationId xmlns:a16="http://schemas.microsoft.com/office/drawing/2014/main" id="{78C7052B-489C-2742-B19D-64A588082F06}"/>
              </a:ext>
            </a:extLst>
          </p:cNvPr>
          <p:cNvSpPr/>
          <p:nvPr/>
        </p:nvSpPr>
        <p:spPr>
          <a:xfrm>
            <a:off x="6193006" y="5550197"/>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72" name="Google Shape;541;p6">
            <a:extLst>
              <a:ext uri="{FF2B5EF4-FFF2-40B4-BE49-F238E27FC236}">
                <a16:creationId xmlns:a16="http://schemas.microsoft.com/office/drawing/2014/main" id="{FBDEE225-1284-4B4F-8DA3-497452E41AB0}"/>
              </a:ext>
            </a:extLst>
          </p:cNvPr>
          <p:cNvSpPr/>
          <p:nvPr/>
        </p:nvSpPr>
        <p:spPr>
          <a:xfrm>
            <a:off x="7561649" y="5546118"/>
            <a:ext cx="1164717" cy="332308"/>
          </a:xfrm>
          <a:prstGeom prst="rect">
            <a:avLst/>
          </a:prstGeom>
          <a:solidFill>
            <a:schemeClr val="bg1">
              <a:lumMod val="95000"/>
            </a:schemeClr>
          </a:solidFill>
          <a:ln>
            <a:noFill/>
          </a:ln>
        </p:spPr>
        <p:txBody>
          <a:bodyPr spcFirstLastPara="1" wrap="square" lIns="0" tIns="33231" rIns="0" bIns="0" anchor="ctr" anchorCtr="0">
            <a:noAutofit/>
          </a:bodyPr>
          <a:lstStyle/>
          <a:p>
            <a:pPr algn="ctr"/>
            <a:r>
              <a:rPr lang="en-US" altLang="ja-JP"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rPr>
              <a:t>LOGO</a:t>
            </a:r>
            <a:endParaRPr lang="ja-JP" altLang="en-US" sz="1292" b="1" dirty="0">
              <a:solidFill>
                <a:schemeClr val="bg1">
                  <a:lumMod val="75000"/>
                </a:schemeClr>
              </a:solidFill>
              <a:latin typeface="ＭＳ Ｐゴシック" panose="020B0600070205080204" pitchFamily="50" charset="-128"/>
              <a:ea typeface="ＭＳ Ｐゴシック" panose="020B0600070205080204" pitchFamily="50" charset="-128"/>
              <a:sym typeface="Arial"/>
            </a:endParaRPr>
          </a:p>
        </p:txBody>
      </p:sp>
      <p:sp>
        <p:nvSpPr>
          <p:cNvPr id="4" name="正方形/長方形 3">
            <a:extLst>
              <a:ext uri="{FF2B5EF4-FFF2-40B4-BE49-F238E27FC236}">
                <a16:creationId xmlns:a16="http://schemas.microsoft.com/office/drawing/2014/main" id="{638DB6A8-4C6D-7594-B237-FD938972A73F}"/>
              </a:ext>
            </a:extLst>
          </p:cNvPr>
          <p:cNvSpPr/>
          <p:nvPr/>
        </p:nvSpPr>
        <p:spPr>
          <a:xfrm>
            <a:off x="6360056" y="2049"/>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有名企業の実績が十分にあることを</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顧客の印象に残したい場合に有効です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6" name="フッター プレースホルダー 3">
            <a:extLst>
              <a:ext uri="{FF2B5EF4-FFF2-40B4-BE49-F238E27FC236}">
                <a16:creationId xmlns:a16="http://schemas.microsoft.com/office/drawing/2014/main" id="{E0AACA7E-C7B2-7485-AF71-A029D46045B1}"/>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470946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EF197154-0699-7843-B234-F200D5F33ED7}"/>
              </a:ext>
            </a:extLst>
          </p:cNvPr>
          <p:cNvSpPr/>
          <p:nvPr/>
        </p:nvSpPr>
        <p:spPr>
          <a:xfrm>
            <a:off x="6107431" y="2898163"/>
            <a:ext cx="2618936"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42" name="正方形/長方形 41">
            <a:extLst>
              <a:ext uri="{FF2B5EF4-FFF2-40B4-BE49-F238E27FC236}">
                <a16:creationId xmlns:a16="http://schemas.microsoft.com/office/drawing/2014/main" id="{01A332D6-7A24-254F-A74B-5345CFC7374F}"/>
              </a:ext>
            </a:extLst>
          </p:cNvPr>
          <p:cNvSpPr/>
          <p:nvPr/>
        </p:nvSpPr>
        <p:spPr>
          <a:xfrm>
            <a:off x="3266522" y="2898163"/>
            <a:ext cx="2618936"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9" name="正方形/長方形 28">
            <a:extLst>
              <a:ext uri="{FF2B5EF4-FFF2-40B4-BE49-F238E27FC236}">
                <a16:creationId xmlns:a16="http://schemas.microsoft.com/office/drawing/2014/main" id="{E3BC682E-8F35-2847-A7D9-85010BF235C0}"/>
              </a:ext>
            </a:extLst>
          </p:cNvPr>
          <p:cNvSpPr/>
          <p:nvPr/>
        </p:nvSpPr>
        <p:spPr>
          <a:xfrm>
            <a:off x="424669" y="2905779"/>
            <a:ext cx="2618936" cy="947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p:txBody>
          <a:bodyPr>
            <a:normAutofit/>
          </a:bodyPr>
          <a:lstStyle/>
          <a:p>
            <a:r>
              <a:rPr lang="ja-JP" altLang="en-US"/>
              <a:t>お客様の声</a:t>
            </a:r>
            <a:endParaRPr lang="ja-JP" altLang="en-US" dirty="0"/>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p:txBody>
          <a:bodyPr>
            <a:normAutofit/>
          </a:bodyPr>
          <a:lstStyle/>
          <a:p>
            <a:r>
              <a:rPr lang="ja-JP" altLang="en-US"/>
              <a:t>既存のお客様からいただくことが多い感想・ご評価をまとめました</a:t>
            </a:r>
            <a:endParaRPr lang="ja-JP" altLang="en-US" dirty="0"/>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p:txBody>
          <a:bodyPr/>
          <a:lstStyle/>
          <a:p>
            <a:fld id="{2CF39A64-FD95-C144-B37D-DFADB2595A9F}" type="slidenum">
              <a:rPr lang="ja-JP" altLang="en-US" smtClean="0"/>
              <a:pPr/>
              <a:t>24</a:t>
            </a:fld>
            <a:endParaRPr lang="ja-JP" altLang="en-US"/>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434963" y="3061952"/>
            <a:ext cx="2608642"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ビジネス理解が想像以上に深く</a:t>
            </a:r>
          </a:p>
          <a:p>
            <a:pPr algn="ctr">
              <a:spcAft>
                <a:spcPts val="554"/>
              </a:spcAft>
            </a:pPr>
            <a:r>
              <a:rPr kumimoji="1" lang="ja-JP" altLang="en-US" sz="1477" b="1">
                <a:latin typeface="ＭＳ Ｐゴシック" panose="020B0600070205080204" pitchFamily="50" charset="-128"/>
              </a:rPr>
              <a:t>同じ目線で取り組めた</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434804" y="4009485"/>
            <a:ext cx="2608800" cy="1826432"/>
          </a:xfrm>
          <a:prstGeom prst="rect">
            <a:avLst/>
          </a:prstGeom>
          <a:noFill/>
        </p:spPr>
        <p:txBody>
          <a:bodyPr wrap="square" lIns="36000" tIns="36000" rIns="36000" bIns="36000" rtlCol="0">
            <a:normAutofit/>
          </a:bodyPr>
          <a:lstStyle/>
          <a:p>
            <a:pPr>
              <a:lnSpc>
                <a:spcPct val="150000"/>
              </a:lnSpc>
              <a:spcAft>
                <a:spcPts val="400"/>
              </a:spcAft>
            </a:pPr>
            <a:r>
              <a:rPr kumimoji="1" lang="ja-JP" altLang="en-US" sz="1108" dirty="0">
                <a:latin typeface="+mn-ea"/>
              </a:rPr>
              <a:t>エンジニア、カスタマーサクセスの方々の当社ビジネスに対する理解度が非常に深く、驚きました。プロダクトの機能的にも満足していますが、当社の業務にあわせた使い方を提案いただき、オンボーディングまで支援いただけた点を特に評価しています。</a:t>
            </a:r>
          </a:p>
        </p:txBody>
      </p:sp>
      <p:sp>
        <p:nvSpPr>
          <p:cNvPr id="19" name="円/楕円 25">
            <a:extLst>
              <a:ext uri="{FF2B5EF4-FFF2-40B4-BE49-F238E27FC236}">
                <a16:creationId xmlns:a16="http://schemas.microsoft.com/office/drawing/2014/main" id="{493BBE2C-90B1-0D45-BECF-EDEB08C2870B}"/>
              </a:ext>
            </a:extLst>
          </p:cNvPr>
          <p:cNvSpPr>
            <a:spLocks noChangeAspect="1"/>
          </p:cNvSpPr>
          <p:nvPr/>
        </p:nvSpPr>
        <p:spPr>
          <a:xfrm>
            <a:off x="2274628" y="1999745"/>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gn="ctr" defTabSz="844083">
              <a:buClr>
                <a:srgbClr val="000000"/>
              </a:buClr>
              <a:defRPr/>
            </a:pPr>
            <a:endParaRPr kumimoji="1" lang="ja-JP" altLang="en-US" sz="1108" b="1" kern="0" spc="92">
              <a:solidFill>
                <a:srgbClr val="FFFFFF"/>
              </a:solidFill>
              <a:latin typeface="Meiryo UI" panose="020B0604030504040204" pitchFamily="34" charset="-128"/>
              <a:ea typeface="Meiryo UI" panose="020B0604030504040204" pitchFamily="34" charset="-128"/>
              <a:sym typeface="Arial"/>
            </a:endParaRPr>
          </a:p>
        </p:txBody>
      </p:sp>
      <p:pic>
        <p:nvPicPr>
          <p:cNvPr id="20" name="グラフィックス 19" descr="オフィス ワーカー (男性) 枠線">
            <a:extLst>
              <a:ext uri="{FF2B5EF4-FFF2-40B4-BE49-F238E27FC236}">
                <a16:creationId xmlns:a16="http://schemas.microsoft.com/office/drawing/2014/main" id="{20794E75-4395-9D41-9A76-ECEE3895BC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08691" y="2121757"/>
            <a:ext cx="494342" cy="494342"/>
          </a:xfrm>
          <a:prstGeom prst="rect">
            <a:avLst/>
          </a:prstGeom>
        </p:spPr>
      </p:pic>
      <p:sp>
        <p:nvSpPr>
          <p:cNvPr id="21" name="テキスト ボックス 20">
            <a:extLst>
              <a:ext uri="{FF2B5EF4-FFF2-40B4-BE49-F238E27FC236}">
                <a16:creationId xmlns:a16="http://schemas.microsoft.com/office/drawing/2014/main" id="{472EA611-165A-5949-A581-2F6695C662EF}"/>
              </a:ext>
            </a:extLst>
          </p:cNvPr>
          <p:cNvSpPr txBox="1"/>
          <p:nvPr/>
        </p:nvSpPr>
        <p:spPr>
          <a:xfrm>
            <a:off x="424669" y="2084992"/>
            <a:ext cx="1699095"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株式会社〇〇</a:t>
            </a:r>
          </a:p>
          <a:p>
            <a:pPr algn="ctr">
              <a:spcAft>
                <a:spcPts val="554"/>
              </a:spcAft>
            </a:pPr>
            <a:r>
              <a:rPr kumimoji="1" lang="en" altLang="ja-JP" sz="1292" b="1" dirty="0">
                <a:latin typeface="ＭＳ Ｐゴシック" panose="020B0600070205080204" pitchFamily="50" charset="-128"/>
              </a:rPr>
              <a:t>CEO</a:t>
            </a:r>
          </a:p>
        </p:txBody>
      </p:sp>
      <p:sp>
        <p:nvSpPr>
          <p:cNvPr id="23" name="テキスト ボックス 22">
            <a:extLst>
              <a:ext uri="{FF2B5EF4-FFF2-40B4-BE49-F238E27FC236}">
                <a16:creationId xmlns:a16="http://schemas.microsoft.com/office/drawing/2014/main" id="{770B1646-858B-BB45-8C1E-044A2579B3A7}"/>
              </a:ext>
            </a:extLst>
          </p:cNvPr>
          <p:cNvSpPr txBox="1"/>
          <p:nvPr/>
        </p:nvSpPr>
        <p:spPr>
          <a:xfrm>
            <a:off x="3266522" y="3061952"/>
            <a:ext cx="2608642"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〇〇が〇〇で</a:t>
            </a:r>
          </a:p>
          <a:p>
            <a:pPr algn="ctr">
              <a:spcAft>
                <a:spcPts val="554"/>
              </a:spcAft>
            </a:pPr>
            <a:r>
              <a:rPr kumimoji="1" lang="ja-JP" altLang="en-US" sz="1477" b="1">
                <a:latin typeface="ＭＳ Ｐゴシック" panose="020B0600070205080204" pitchFamily="50" charset="-128"/>
              </a:rPr>
              <a:t>〇〇だった</a:t>
            </a:r>
          </a:p>
        </p:txBody>
      </p:sp>
      <p:sp>
        <p:nvSpPr>
          <p:cNvPr id="25" name="円/楕円 25">
            <a:extLst>
              <a:ext uri="{FF2B5EF4-FFF2-40B4-BE49-F238E27FC236}">
                <a16:creationId xmlns:a16="http://schemas.microsoft.com/office/drawing/2014/main" id="{7E2F3A6F-1020-3547-8F19-68D1351ABFC2}"/>
              </a:ext>
            </a:extLst>
          </p:cNvPr>
          <p:cNvSpPr>
            <a:spLocks noChangeAspect="1"/>
          </p:cNvSpPr>
          <p:nvPr/>
        </p:nvSpPr>
        <p:spPr>
          <a:xfrm>
            <a:off x="5106187" y="1999745"/>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gn="ctr" defTabSz="844083">
              <a:buClr>
                <a:srgbClr val="000000"/>
              </a:buClr>
              <a:defRPr/>
            </a:pPr>
            <a:endParaRPr kumimoji="1" lang="ja-JP" altLang="en-US" sz="1108" b="1" kern="0" spc="92">
              <a:solidFill>
                <a:srgbClr val="FFFFFF"/>
              </a:solidFill>
              <a:latin typeface="Meiryo UI" panose="020B0604030504040204" pitchFamily="34" charset="-128"/>
              <a:ea typeface="Meiryo UI" panose="020B0604030504040204" pitchFamily="34" charset="-128"/>
              <a:sym typeface="Arial"/>
            </a:endParaRPr>
          </a:p>
        </p:txBody>
      </p:sp>
      <p:pic>
        <p:nvPicPr>
          <p:cNvPr id="33" name="グラフィックス 32" descr="オフィス ワーカー (男性) 枠線">
            <a:extLst>
              <a:ext uri="{FF2B5EF4-FFF2-40B4-BE49-F238E27FC236}">
                <a16:creationId xmlns:a16="http://schemas.microsoft.com/office/drawing/2014/main" id="{678BE0DC-51D0-8942-A6C3-417DE1BD36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40251" y="2121757"/>
            <a:ext cx="494342" cy="494342"/>
          </a:xfrm>
          <a:prstGeom prst="rect">
            <a:avLst/>
          </a:prstGeom>
        </p:spPr>
      </p:pic>
      <p:sp>
        <p:nvSpPr>
          <p:cNvPr id="34" name="テキスト ボックス 33">
            <a:extLst>
              <a:ext uri="{FF2B5EF4-FFF2-40B4-BE49-F238E27FC236}">
                <a16:creationId xmlns:a16="http://schemas.microsoft.com/office/drawing/2014/main" id="{87BCC84A-D2AA-8E49-B5CE-0851C2645C9C}"/>
              </a:ext>
            </a:extLst>
          </p:cNvPr>
          <p:cNvSpPr txBox="1"/>
          <p:nvPr/>
        </p:nvSpPr>
        <p:spPr>
          <a:xfrm>
            <a:off x="3266522" y="2084992"/>
            <a:ext cx="1688801"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株式会社〇〇</a:t>
            </a:r>
          </a:p>
          <a:p>
            <a:pPr algn="ctr">
              <a:spcAft>
                <a:spcPts val="554"/>
              </a:spcAft>
            </a:pPr>
            <a:r>
              <a:rPr kumimoji="1" lang="ja-JP" altLang="en-US" sz="1292" b="1">
                <a:latin typeface="ＭＳ Ｐゴシック" panose="020B0600070205080204" pitchFamily="50" charset="-128"/>
              </a:rPr>
              <a:t>〇〇部　部長</a:t>
            </a:r>
          </a:p>
        </p:txBody>
      </p:sp>
      <p:sp>
        <p:nvSpPr>
          <p:cNvPr id="35" name="テキスト ボックス 34">
            <a:extLst>
              <a:ext uri="{FF2B5EF4-FFF2-40B4-BE49-F238E27FC236}">
                <a16:creationId xmlns:a16="http://schemas.microsoft.com/office/drawing/2014/main" id="{CDF2CDB8-8562-B642-98CC-9CC544E219CF}"/>
              </a:ext>
            </a:extLst>
          </p:cNvPr>
          <p:cNvSpPr txBox="1"/>
          <p:nvPr/>
        </p:nvSpPr>
        <p:spPr>
          <a:xfrm>
            <a:off x="6117724" y="3061952"/>
            <a:ext cx="2608642"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〇〇が〇〇で</a:t>
            </a:r>
          </a:p>
          <a:p>
            <a:pPr algn="ctr">
              <a:spcAft>
                <a:spcPts val="554"/>
              </a:spcAft>
            </a:pPr>
            <a:r>
              <a:rPr kumimoji="1" lang="ja-JP" altLang="en-US" sz="1477" b="1">
                <a:latin typeface="ＭＳ Ｐゴシック" panose="020B0600070205080204" pitchFamily="50" charset="-128"/>
              </a:rPr>
              <a:t>〇〇だった</a:t>
            </a:r>
          </a:p>
        </p:txBody>
      </p:sp>
      <p:sp>
        <p:nvSpPr>
          <p:cNvPr id="37" name="円/楕円 25">
            <a:extLst>
              <a:ext uri="{FF2B5EF4-FFF2-40B4-BE49-F238E27FC236}">
                <a16:creationId xmlns:a16="http://schemas.microsoft.com/office/drawing/2014/main" id="{A24AA85E-F4CA-1848-9E13-D70AAAD661AC}"/>
              </a:ext>
            </a:extLst>
          </p:cNvPr>
          <p:cNvSpPr>
            <a:spLocks noChangeAspect="1"/>
          </p:cNvSpPr>
          <p:nvPr/>
        </p:nvSpPr>
        <p:spPr>
          <a:xfrm>
            <a:off x="7957389" y="1999745"/>
            <a:ext cx="768977" cy="768977"/>
          </a:xfrm>
          <a:prstGeom prst="ellipse">
            <a:avLst/>
          </a:prstGeom>
          <a:solidFill>
            <a:srgbClr val="1B224C"/>
          </a:solidFill>
          <a:ln w="19050" cap="flat" cmpd="sng" algn="ctr">
            <a:noFill/>
            <a:prstDash val="solid"/>
          </a:ln>
          <a:effectLst/>
        </p:spPr>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gn="ctr" defTabSz="844083">
              <a:buClr>
                <a:srgbClr val="000000"/>
              </a:buClr>
              <a:defRPr/>
            </a:pPr>
            <a:endParaRPr kumimoji="1" lang="ja-JP" altLang="en-US" sz="1108" b="1" kern="0" spc="92">
              <a:solidFill>
                <a:srgbClr val="FFFFFF"/>
              </a:solidFill>
              <a:latin typeface="Meiryo UI" panose="020B0604030504040204" pitchFamily="34" charset="-128"/>
              <a:ea typeface="Meiryo UI" panose="020B0604030504040204" pitchFamily="34" charset="-128"/>
              <a:sym typeface="Arial"/>
            </a:endParaRPr>
          </a:p>
        </p:txBody>
      </p:sp>
      <p:pic>
        <p:nvPicPr>
          <p:cNvPr id="38" name="グラフィックス 37" descr="オフィス ワーカー (男性) 枠線">
            <a:extLst>
              <a:ext uri="{FF2B5EF4-FFF2-40B4-BE49-F238E27FC236}">
                <a16:creationId xmlns:a16="http://schemas.microsoft.com/office/drawing/2014/main" id="{F89B7A53-4AD2-7142-B833-4480931A181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91453" y="2121757"/>
            <a:ext cx="494342" cy="494342"/>
          </a:xfrm>
          <a:prstGeom prst="rect">
            <a:avLst/>
          </a:prstGeom>
        </p:spPr>
      </p:pic>
      <p:sp>
        <p:nvSpPr>
          <p:cNvPr id="39" name="テキスト ボックス 38">
            <a:extLst>
              <a:ext uri="{FF2B5EF4-FFF2-40B4-BE49-F238E27FC236}">
                <a16:creationId xmlns:a16="http://schemas.microsoft.com/office/drawing/2014/main" id="{74260F82-8FD4-A347-9C70-1906C9FC07C0}"/>
              </a:ext>
            </a:extLst>
          </p:cNvPr>
          <p:cNvSpPr txBox="1"/>
          <p:nvPr/>
        </p:nvSpPr>
        <p:spPr>
          <a:xfrm>
            <a:off x="6107431" y="2084992"/>
            <a:ext cx="1699094" cy="664615"/>
          </a:xfrm>
          <a:prstGeom prst="rect">
            <a:avLst/>
          </a:prstGeom>
          <a:no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株式会社〇〇</a:t>
            </a:r>
          </a:p>
          <a:p>
            <a:pPr algn="ctr">
              <a:spcAft>
                <a:spcPts val="554"/>
              </a:spcAft>
            </a:pPr>
            <a:r>
              <a:rPr kumimoji="1" lang="ja-JP" altLang="en-US" sz="1292" b="1">
                <a:latin typeface="ＭＳ Ｐゴシック" panose="020B0600070205080204" pitchFamily="50" charset="-128"/>
              </a:rPr>
              <a:t>〇〇部　リーダー</a:t>
            </a:r>
          </a:p>
        </p:txBody>
      </p:sp>
      <p:sp>
        <p:nvSpPr>
          <p:cNvPr id="40" name="テキスト ボックス 39">
            <a:extLst>
              <a:ext uri="{FF2B5EF4-FFF2-40B4-BE49-F238E27FC236}">
                <a16:creationId xmlns:a16="http://schemas.microsoft.com/office/drawing/2014/main" id="{71B438C0-08AC-6B4D-BE2A-853CD024CF5E}"/>
              </a:ext>
            </a:extLst>
          </p:cNvPr>
          <p:cNvSpPr txBox="1"/>
          <p:nvPr/>
        </p:nvSpPr>
        <p:spPr>
          <a:xfrm>
            <a:off x="3266522" y="4009485"/>
            <a:ext cx="2608642" cy="1826432"/>
          </a:xfrm>
          <a:prstGeom prst="rect">
            <a:avLst/>
          </a:prstGeom>
          <a:noFill/>
        </p:spPr>
        <p:txBody>
          <a:bodyPr wrap="square" lIns="36000" tIns="36000" rIns="36000" bIns="36000" rtlCol="0">
            <a:normAutofit/>
          </a:bodyPr>
          <a:lstStyle/>
          <a:p>
            <a:pPr>
              <a:lnSpc>
                <a:spcPct val="150000"/>
              </a:lnSpc>
              <a:spcAft>
                <a:spcPts val="400"/>
              </a:spcAft>
            </a:pPr>
            <a:r>
              <a:rPr kumimoji="1" lang="ja-JP" altLang="en-US" sz="1108">
                <a:latin typeface="+mn-ea"/>
              </a:rPr>
              <a:t>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p:txBody>
      </p:sp>
      <p:sp>
        <p:nvSpPr>
          <p:cNvPr id="41" name="テキスト ボックス 40">
            <a:extLst>
              <a:ext uri="{FF2B5EF4-FFF2-40B4-BE49-F238E27FC236}">
                <a16:creationId xmlns:a16="http://schemas.microsoft.com/office/drawing/2014/main" id="{6416C49C-BFA6-784E-933F-9DFD71643495}"/>
              </a:ext>
            </a:extLst>
          </p:cNvPr>
          <p:cNvSpPr txBox="1"/>
          <p:nvPr/>
        </p:nvSpPr>
        <p:spPr>
          <a:xfrm>
            <a:off x="6107430" y="4009485"/>
            <a:ext cx="2635066" cy="1826432"/>
          </a:xfrm>
          <a:prstGeom prst="rect">
            <a:avLst/>
          </a:prstGeom>
          <a:noFill/>
        </p:spPr>
        <p:txBody>
          <a:bodyPr wrap="square" lIns="36000" tIns="36000" rIns="36000" bIns="36000" rtlCol="0">
            <a:normAutofit/>
          </a:bodyPr>
          <a:lstStyle/>
          <a:p>
            <a:pPr>
              <a:lnSpc>
                <a:spcPct val="150000"/>
              </a:lnSpc>
              <a:spcAft>
                <a:spcPts val="400"/>
              </a:spcAft>
            </a:pPr>
            <a:r>
              <a:rPr kumimoji="1" lang="ja-JP" altLang="en-US" sz="1108">
                <a:latin typeface="+mn-ea"/>
              </a:rPr>
              <a:t>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a:p>
            <a:pPr>
              <a:lnSpc>
                <a:spcPct val="150000"/>
              </a:lnSpc>
              <a:spcAft>
                <a:spcPts val="400"/>
              </a:spcAft>
            </a:pPr>
            <a:r>
              <a:rPr kumimoji="1" lang="ja-JP" altLang="en-US" sz="1108">
                <a:latin typeface="+mn-ea"/>
              </a:rPr>
              <a:t>〇〇〇〇〇〇〇〇〇〇〇〇〇〇〇〇〇〇〇〇〇〇〇〇〇〇〇〇〇〇〇〇〇〇</a:t>
            </a:r>
          </a:p>
        </p:txBody>
      </p:sp>
      <p:sp>
        <p:nvSpPr>
          <p:cNvPr id="2" name="正方形/長方形 1">
            <a:extLst>
              <a:ext uri="{FF2B5EF4-FFF2-40B4-BE49-F238E27FC236}">
                <a16:creationId xmlns:a16="http://schemas.microsoft.com/office/drawing/2014/main" id="{1C7F0AF5-C45D-3371-AD6A-5AC23BD007C5}"/>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商材の強みを、顧客の声やエピソードを</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通して語りたい場合に有効です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0FAFA603-FD8B-2230-29DB-3543BCD1D827}"/>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391974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p:txBody>
          <a:bodyPr>
            <a:normAutofit/>
          </a:bodyPr>
          <a:lstStyle/>
          <a:p>
            <a:r>
              <a:rPr lang="ja-JP" altLang="en-US" dirty="0"/>
              <a:t>業務フロー</a:t>
            </a:r>
            <a:r>
              <a:rPr lang="en-US" altLang="ja-JP" dirty="0"/>
              <a:t> Before/After</a:t>
            </a:r>
            <a:endParaRPr lang="ja-JP" altLang="en-US" dirty="0"/>
          </a:p>
        </p:txBody>
      </p:sp>
      <p:sp>
        <p:nvSpPr>
          <p:cNvPr id="9" name="テキスト プレースホルダー 8">
            <a:extLst>
              <a:ext uri="{FF2B5EF4-FFF2-40B4-BE49-F238E27FC236}">
                <a16:creationId xmlns:a16="http://schemas.microsoft.com/office/drawing/2014/main" id="{92EA9AFA-EDA2-2E44-854F-0F7BFCF43626}"/>
              </a:ext>
            </a:extLst>
          </p:cNvPr>
          <p:cNvSpPr>
            <a:spLocks noGrp="1"/>
          </p:cNvSpPr>
          <p:nvPr>
            <p:ph type="body" sz="quarter" idx="13"/>
          </p:nvPr>
        </p:nvSpPr>
        <p:spPr/>
        <p:txBody>
          <a:bodyPr>
            <a:normAutofit/>
          </a:bodyPr>
          <a:lstStyle/>
          <a:p>
            <a:r>
              <a:rPr lang="ja-JP" altLang="en-US" dirty="0"/>
              <a:t>電子契約ツール</a:t>
            </a:r>
            <a:r>
              <a:rPr lang="ja-JP" altLang="en-US" b="1" dirty="0"/>
              <a:t>●●●</a:t>
            </a:r>
            <a:r>
              <a:rPr lang="ja-JP" altLang="en-US" dirty="0"/>
              <a:t>を用いることで、契約締結までの工程を大幅に短縮します</a:t>
            </a:r>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p:txBody>
          <a:bodyPr/>
          <a:lstStyle/>
          <a:p>
            <a:fld id="{2CF39A64-FD95-C144-B37D-DFADB2595A9F}" type="slidenum">
              <a:rPr lang="ja-JP" altLang="en-US" smtClean="0"/>
              <a:pPr/>
              <a:t>25</a:t>
            </a:fld>
            <a:endParaRPr lang="ja-JP" altLang="en-US"/>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434804" y="4169014"/>
            <a:ext cx="4144316" cy="288147"/>
          </a:xfrm>
          <a:prstGeom prst="rect">
            <a:avLst/>
          </a:prstGeom>
          <a:noFill/>
        </p:spPr>
        <p:txBody>
          <a:bodyPr wrap="square" lIns="36000" tIns="36000" rIns="36000" bIns="36000" rtlCol="0">
            <a:spAutoFit/>
          </a:bodyPr>
          <a:lstStyle/>
          <a:p>
            <a:pPr>
              <a:spcAft>
                <a:spcPts val="400"/>
              </a:spcAft>
            </a:pPr>
            <a:r>
              <a:rPr kumimoji="1" lang="ja-JP" altLang="en-US" sz="1400" b="1" dirty="0">
                <a:solidFill>
                  <a:schemeClr val="accent6"/>
                </a:solidFill>
                <a:latin typeface="+mn-ea"/>
              </a:rPr>
              <a:t>電子ツール●●●による契約締結</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427929" y="2146380"/>
            <a:ext cx="4144068" cy="288147"/>
          </a:xfrm>
          <a:prstGeom prst="rect">
            <a:avLst/>
          </a:prstGeom>
          <a:noFill/>
        </p:spPr>
        <p:txBody>
          <a:bodyPr wrap="square" lIns="36000" tIns="36000" rIns="36000" bIns="36000" rtlCol="0">
            <a:spAutoFit/>
          </a:bodyPr>
          <a:lstStyle/>
          <a:p>
            <a:pPr>
              <a:spcAft>
                <a:spcPts val="400"/>
              </a:spcAft>
            </a:pPr>
            <a:r>
              <a:rPr kumimoji="1" lang="ja-JP" altLang="en-US" sz="1400" b="1">
                <a:latin typeface="+mn-ea"/>
              </a:rPr>
              <a:t>これまでの契約締結</a:t>
            </a:r>
            <a:endParaRPr kumimoji="1" lang="ja-JP" altLang="en-US" sz="1400" b="1" dirty="0">
              <a:latin typeface="+mn-ea"/>
            </a:endParaRPr>
          </a:p>
        </p:txBody>
      </p:sp>
      <p:sp>
        <p:nvSpPr>
          <p:cNvPr id="32" name="四角形吹き出し 31">
            <a:extLst>
              <a:ext uri="{FF2B5EF4-FFF2-40B4-BE49-F238E27FC236}">
                <a16:creationId xmlns:a16="http://schemas.microsoft.com/office/drawing/2014/main" id="{10D75880-D5AE-874B-B7A5-9D52D3FF6D0B}"/>
              </a:ext>
            </a:extLst>
          </p:cNvPr>
          <p:cNvSpPr/>
          <p:nvPr/>
        </p:nvSpPr>
        <p:spPr>
          <a:xfrm>
            <a:off x="4321420" y="3756755"/>
            <a:ext cx="1778977" cy="830304"/>
          </a:xfrm>
          <a:prstGeom prst="wedgeRectCallout">
            <a:avLst>
              <a:gd name="adj1" fmla="val -71201"/>
              <a:gd name="adj2" fmla="val 5040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69"/>
              </a:spcAft>
            </a:pPr>
            <a:r>
              <a:rPr kumimoji="1" lang="en-US" altLang="ja-JP" sz="1292" b="1" dirty="0">
                <a:latin typeface="+mn-ea"/>
              </a:rPr>
              <a:t>Web</a:t>
            </a:r>
            <a:r>
              <a:rPr kumimoji="1" lang="ja-JP" altLang="en-US" sz="1292" b="1">
                <a:latin typeface="+mn-ea"/>
              </a:rPr>
              <a:t>でスムーズに</a:t>
            </a:r>
            <a:br>
              <a:rPr kumimoji="1" lang="en-US" altLang="ja-JP" sz="1292" b="1" dirty="0">
                <a:latin typeface="+mn-ea"/>
              </a:rPr>
            </a:br>
            <a:r>
              <a:rPr kumimoji="1" lang="en-US" altLang="ja-JP" sz="1292" b="1" dirty="0">
                <a:latin typeface="+mn-ea"/>
              </a:rPr>
              <a:t>3</a:t>
            </a:r>
            <a:r>
              <a:rPr kumimoji="1" lang="ja-JP" altLang="en-US" sz="1292" b="1">
                <a:latin typeface="+mn-ea"/>
              </a:rPr>
              <a:t>つの工程を削減</a:t>
            </a:r>
            <a:endParaRPr kumimoji="1" lang="en-US" altLang="ja-JP" sz="1292" b="1" dirty="0">
              <a:latin typeface="+mn-ea"/>
            </a:endParaRPr>
          </a:p>
        </p:txBody>
      </p:sp>
      <p:graphicFrame>
        <p:nvGraphicFramePr>
          <p:cNvPr id="30" name="図表 29">
            <a:extLst>
              <a:ext uri="{FF2B5EF4-FFF2-40B4-BE49-F238E27FC236}">
                <a16:creationId xmlns:a16="http://schemas.microsoft.com/office/drawing/2014/main" id="{2B8A1237-63C5-2D44-9FC9-7BEAE693DA17}"/>
              </a:ext>
            </a:extLst>
          </p:cNvPr>
          <p:cNvGraphicFramePr/>
          <p:nvPr/>
        </p:nvGraphicFramePr>
        <p:xfrm>
          <a:off x="424756" y="4598932"/>
          <a:ext cx="8789582" cy="83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図表 14">
            <a:extLst>
              <a:ext uri="{FF2B5EF4-FFF2-40B4-BE49-F238E27FC236}">
                <a16:creationId xmlns:a16="http://schemas.microsoft.com/office/drawing/2014/main" id="{AE9D4F4E-D261-8F43-98D2-73BB4018FDBC}"/>
              </a:ext>
            </a:extLst>
          </p:cNvPr>
          <p:cNvGraphicFramePr/>
          <p:nvPr/>
        </p:nvGraphicFramePr>
        <p:xfrm>
          <a:off x="424510" y="2576298"/>
          <a:ext cx="8324862" cy="830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正方形/長方形 2">
            <a:extLst>
              <a:ext uri="{FF2B5EF4-FFF2-40B4-BE49-F238E27FC236}">
                <a16:creationId xmlns:a16="http://schemas.microsoft.com/office/drawing/2014/main" id="{B25CB939-C767-DC49-D06C-5C242FB06D5C}"/>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顧客に「業務がどう変わるのか」のイメージを持ってもらいたい場合に有効です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12D54C49-48C1-1994-3118-E4994A44E16B}"/>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669782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9C8D2-9BE7-406C-B7C0-4D2889688EA3}"/>
              </a:ext>
            </a:extLst>
          </p:cNvPr>
          <p:cNvSpPr>
            <a:spLocks noGrp="1"/>
          </p:cNvSpPr>
          <p:nvPr>
            <p:ph type="title"/>
          </p:nvPr>
        </p:nvSpPr>
        <p:spPr/>
        <p:txBody>
          <a:bodyPr>
            <a:normAutofit/>
          </a:bodyPr>
          <a:lstStyle/>
          <a:p>
            <a:r>
              <a:rPr lang="ja-JP" altLang="en-US" dirty="0"/>
              <a:t>他社との違い</a:t>
            </a:r>
          </a:p>
        </p:txBody>
      </p:sp>
      <p:sp>
        <p:nvSpPr>
          <p:cNvPr id="3" name="テキスト プレースホルダー 2">
            <a:extLst>
              <a:ext uri="{FF2B5EF4-FFF2-40B4-BE49-F238E27FC236}">
                <a16:creationId xmlns:a16="http://schemas.microsoft.com/office/drawing/2014/main" id="{11BE4232-4BAB-4B8B-965A-C67CEAD6C0A7}"/>
              </a:ext>
            </a:extLst>
          </p:cNvPr>
          <p:cNvSpPr>
            <a:spLocks noGrp="1"/>
          </p:cNvSpPr>
          <p:nvPr>
            <p:ph type="body" sz="quarter" idx="13"/>
          </p:nvPr>
        </p:nvSpPr>
        <p:spPr/>
        <p:txBody>
          <a:bodyPr/>
          <a:lstStyle/>
          <a:p>
            <a:r>
              <a:rPr lang="ja-JP" altLang="en-US" dirty="0"/>
              <a:t>特に</a:t>
            </a:r>
            <a:r>
              <a:rPr lang="en-US" altLang="ja-JP" dirty="0"/>
              <a:t>●●</a:t>
            </a:r>
            <a:r>
              <a:rPr lang="ja-JP" altLang="en-US" dirty="0"/>
              <a:t>、</a:t>
            </a:r>
            <a:r>
              <a:rPr lang="en-US" altLang="ja-JP" dirty="0"/>
              <a:t> ●●</a:t>
            </a:r>
            <a:r>
              <a:rPr lang="ja-JP" altLang="en-US" dirty="0"/>
              <a:t>、</a:t>
            </a:r>
            <a:r>
              <a:rPr lang="en-US" altLang="ja-JP" dirty="0"/>
              <a:t> ●●</a:t>
            </a:r>
            <a:r>
              <a:rPr lang="ja-JP" altLang="en-US" dirty="0"/>
              <a:t>において幅広く対応している点が当社の強みです</a:t>
            </a:r>
            <a:endParaRPr lang="en-US" altLang="ja-JP" dirty="0"/>
          </a:p>
        </p:txBody>
      </p:sp>
      <p:sp>
        <p:nvSpPr>
          <p:cNvPr id="5" name="スライド番号プレースホルダー 4">
            <a:extLst>
              <a:ext uri="{FF2B5EF4-FFF2-40B4-BE49-F238E27FC236}">
                <a16:creationId xmlns:a16="http://schemas.microsoft.com/office/drawing/2014/main" id="{484D396F-8EEB-42CD-AEC1-3C2C1C2EA1B6}"/>
              </a:ext>
            </a:extLst>
          </p:cNvPr>
          <p:cNvSpPr>
            <a:spLocks noGrp="1"/>
          </p:cNvSpPr>
          <p:nvPr>
            <p:ph type="sldNum" sz="quarter" idx="15"/>
          </p:nvPr>
        </p:nvSpPr>
        <p:spPr/>
        <p:txBody>
          <a:bodyPr>
            <a:normAutofit/>
          </a:bodyPr>
          <a:lstStyle/>
          <a:p>
            <a:fld id="{2CF39A64-FD95-C144-B37D-DFADB2595A9F}" type="slidenum">
              <a:rPr lang="ja-JP" altLang="en-US" smtClean="0"/>
              <a:pPr/>
              <a:t>26</a:t>
            </a:fld>
            <a:endParaRPr lang="ja-JP" altLang="en-US"/>
          </a:p>
        </p:txBody>
      </p:sp>
      <p:sp>
        <p:nvSpPr>
          <p:cNvPr id="4" name="正方形/長方形 3">
            <a:extLst>
              <a:ext uri="{FF2B5EF4-FFF2-40B4-BE49-F238E27FC236}">
                <a16:creationId xmlns:a16="http://schemas.microsoft.com/office/drawing/2014/main" id="{7ED20137-5744-93ED-93CB-1E35E6819ED8}"/>
              </a:ext>
            </a:extLst>
          </p:cNvPr>
          <p:cNvSpPr/>
          <p:nvPr/>
        </p:nvSpPr>
        <p:spPr>
          <a:xfrm>
            <a:off x="6360056" y="8024"/>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自社の強みについての</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他社比較の視点で語る場合に有効です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7" name="フッター プレースホルダー 3">
            <a:extLst>
              <a:ext uri="{FF2B5EF4-FFF2-40B4-BE49-F238E27FC236}">
                <a16:creationId xmlns:a16="http://schemas.microsoft.com/office/drawing/2014/main" id="{CBE0E9BA-D7C3-FA7A-292B-CA9C796FB9A8}"/>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graphicFrame>
        <p:nvGraphicFramePr>
          <p:cNvPr id="8" name="表 7">
            <a:extLst>
              <a:ext uri="{FF2B5EF4-FFF2-40B4-BE49-F238E27FC236}">
                <a16:creationId xmlns:a16="http://schemas.microsoft.com/office/drawing/2014/main" id="{E3E71DA3-D689-A8F3-1A7D-C051660FD1E5}"/>
              </a:ext>
            </a:extLst>
          </p:cNvPr>
          <p:cNvGraphicFramePr>
            <a:graphicFrameLocks noGrp="1"/>
          </p:cNvGraphicFramePr>
          <p:nvPr>
            <p:extLst>
              <p:ext uri="{D42A27DB-BD31-4B8C-83A1-F6EECF244321}">
                <p14:modId xmlns:p14="http://schemas.microsoft.com/office/powerpoint/2010/main" val="2889493093"/>
              </p:ext>
            </p:extLst>
          </p:nvPr>
        </p:nvGraphicFramePr>
        <p:xfrm>
          <a:off x="308847" y="1643307"/>
          <a:ext cx="8526305" cy="4324887"/>
        </p:xfrm>
        <a:graphic>
          <a:graphicData uri="http://schemas.openxmlformats.org/drawingml/2006/table">
            <a:tbl>
              <a:tblPr/>
              <a:tblGrid>
                <a:gridCol w="1832090">
                  <a:extLst>
                    <a:ext uri="{9D8B030D-6E8A-4147-A177-3AD203B41FA5}">
                      <a16:colId xmlns:a16="http://schemas.microsoft.com/office/drawing/2014/main" val="1608518171"/>
                    </a:ext>
                  </a:extLst>
                </a:gridCol>
                <a:gridCol w="595041">
                  <a:extLst>
                    <a:ext uri="{9D8B030D-6E8A-4147-A177-3AD203B41FA5}">
                      <a16:colId xmlns:a16="http://schemas.microsoft.com/office/drawing/2014/main" val="4232445525"/>
                    </a:ext>
                  </a:extLst>
                </a:gridCol>
                <a:gridCol w="1636364">
                  <a:extLst>
                    <a:ext uri="{9D8B030D-6E8A-4147-A177-3AD203B41FA5}">
                      <a16:colId xmlns:a16="http://schemas.microsoft.com/office/drawing/2014/main" val="60264240"/>
                    </a:ext>
                  </a:extLst>
                </a:gridCol>
                <a:gridCol w="595041">
                  <a:extLst>
                    <a:ext uri="{9D8B030D-6E8A-4147-A177-3AD203B41FA5}">
                      <a16:colId xmlns:a16="http://schemas.microsoft.com/office/drawing/2014/main" val="2229511834"/>
                    </a:ext>
                  </a:extLst>
                </a:gridCol>
                <a:gridCol w="1636364">
                  <a:extLst>
                    <a:ext uri="{9D8B030D-6E8A-4147-A177-3AD203B41FA5}">
                      <a16:colId xmlns:a16="http://schemas.microsoft.com/office/drawing/2014/main" val="3774328570"/>
                    </a:ext>
                  </a:extLst>
                </a:gridCol>
                <a:gridCol w="595041">
                  <a:extLst>
                    <a:ext uri="{9D8B030D-6E8A-4147-A177-3AD203B41FA5}">
                      <a16:colId xmlns:a16="http://schemas.microsoft.com/office/drawing/2014/main" val="1080979487"/>
                    </a:ext>
                  </a:extLst>
                </a:gridCol>
                <a:gridCol w="1636364">
                  <a:extLst>
                    <a:ext uri="{9D8B030D-6E8A-4147-A177-3AD203B41FA5}">
                      <a16:colId xmlns:a16="http://schemas.microsoft.com/office/drawing/2014/main" val="2390574634"/>
                    </a:ext>
                  </a:extLst>
                </a:gridCol>
              </a:tblGrid>
              <a:tr h="347255">
                <a:tc>
                  <a:txBody>
                    <a:bodyPr/>
                    <a:lstStyle/>
                    <a:p>
                      <a:pPr rtl="0" fontAlgn="b"/>
                      <a:endParaRPr lang="ja-JP" altLang="en-US" sz="900" b="0" i="0">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algn="ctr" rtl="0" fontAlgn="b"/>
                      <a:r>
                        <a:rPr lang="ja-JP" altLang="en-US" sz="1000" b="1" i="0">
                          <a:solidFill>
                            <a:srgbClr val="FDFDFD"/>
                          </a:solidFill>
                          <a:effectLst/>
                          <a:latin typeface="+mn-ea"/>
                          <a:ea typeface="+mn-ea"/>
                        </a:rPr>
                        <a:t>弊社</a:t>
                      </a:r>
                    </a:p>
                  </a:txBody>
                  <a:tcPr marL="83127" marR="83127"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hMerge="1">
                  <a:txBody>
                    <a:bodyPr/>
                    <a:lstStyle/>
                    <a:p>
                      <a:endParaRPr kumimoji="1" lang="ja-JP" altLang="en-US"/>
                    </a:p>
                  </a:txBody>
                  <a:tcPr/>
                </a:tc>
                <a:tc gridSpan="2">
                  <a:txBody>
                    <a:bodyPr/>
                    <a:lstStyle/>
                    <a:p>
                      <a:pPr algn="ctr" rtl="0" fontAlgn="b"/>
                      <a:r>
                        <a:rPr lang="en-US" altLang="ja-JP" sz="1000" b="1" i="0">
                          <a:solidFill>
                            <a:srgbClr val="FDFDFD"/>
                          </a:solidFill>
                          <a:effectLst/>
                          <a:latin typeface="+mn-ea"/>
                          <a:ea typeface="+mn-ea"/>
                        </a:rPr>
                        <a:t>A</a:t>
                      </a:r>
                      <a:r>
                        <a:rPr lang="ja-JP" altLang="en-US" sz="1000" b="1" i="0">
                          <a:solidFill>
                            <a:srgbClr val="FDFDFD"/>
                          </a:solidFill>
                          <a:effectLst/>
                          <a:latin typeface="+mn-ea"/>
                          <a:ea typeface="+mn-ea"/>
                        </a:rPr>
                        <a:t>社</a:t>
                      </a:r>
                      <a:endParaRPr lang="en" sz="1000" b="1" i="0" dirty="0">
                        <a:solidFill>
                          <a:srgbClr val="FDFDFD"/>
                        </a:solidFill>
                        <a:effectLst/>
                        <a:latin typeface="+mn-ea"/>
                        <a:ea typeface="+mn-ea"/>
                      </a:endParaRPr>
                    </a:p>
                  </a:txBody>
                  <a:tcPr marL="83127" marR="83127"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tc gridSpan="2">
                  <a:txBody>
                    <a:bodyPr/>
                    <a:lstStyle/>
                    <a:p>
                      <a:pPr algn="ctr" rtl="0" fontAlgn="b"/>
                      <a:r>
                        <a:rPr lang="en-US" altLang="ja-JP" sz="1000" b="1" i="0">
                          <a:solidFill>
                            <a:srgbClr val="FDFDFD"/>
                          </a:solidFill>
                          <a:effectLst/>
                          <a:latin typeface="+mn-ea"/>
                          <a:ea typeface="+mn-ea"/>
                        </a:rPr>
                        <a:t>B</a:t>
                      </a:r>
                      <a:r>
                        <a:rPr lang="ja-JP" altLang="en-US" sz="1000" b="1" i="0">
                          <a:solidFill>
                            <a:srgbClr val="FDFDFD"/>
                          </a:solidFill>
                          <a:effectLst/>
                          <a:latin typeface="+mn-ea"/>
                          <a:ea typeface="+mn-ea"/>
                        </a:rPr>
                        <a:t>社</a:t>
                      </a:r>
                      <a:endParaRPr lang="en" sz="1000" b="1" i="0" dirty="0">
                        <a:solidFill>
                          <a:srgbClr val="FDFDFD"/>
                        </a:solidFill>
                        <a:effectLst/>
                        <a:latin typeface="+mn-ea"/>
                        <a:ea typeface="+mn-ea"/>
                      </a:endParaRPr>
                    </a:p>
                  </a:txBody>
                  <a:tcPr marL="83127" marR="83127" marT="41564" marB="4156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kumimoji="1" lang="ja-JP" altLang="en-US"/>
                    </a:p>
                  </a:txBody>
                  <a:tcPr/>
                </a:tc>
                <a:extLst>
                  <a:ext uri="{0D108BD9-81ED-4DB2-BD59-A6C34878D82A}">
                    <a16:rowId xmlns:a16="http://schemas.microsoft.com/office/drawing/2014/main" val="990958717"/>
                  </a:ext>
                </a:extLst>
              </a:tr>
              <a:tr h="613408">
                <a:tc>
                  <a:txBody>
                    <a:bodyPr/>
                    <a:lstStyle/>
                    <a:p>
                      <a:pPr algn="ctr" rtl="0" fontAlgn="b"/>
                      <a:r>
                        <a:rPr lang="ja-JP" altLang="en-US" sz="1100" b="0" i="0">
                          <a:solidFill>
                            <a:schemeClr val="bg1"/>
                          </a:solidFill>
                          <a:effectLst/>
                          <a:latin typeface="+mn-ea"/>
                          <a:ea typeface="+mn-ea"/>
                        </a:rPr>
                        <a:t>初期コスト</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比較的高額</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初期コスト</a:t>
                      </a:r>
                      <a:r>
                        <a:rPr lang="en-US" altLang="ja-JP" sz="900" b="0" i="0">
                          <a:solidFill>
                            <a:schemeClr val="tx1"/>
                          </a:solidFill>
                          <a:effectLst/>
                          <a:latin typeface="+mn-ea"/>
                          <a:ea typeface="+mn-ea"/>
                        </a:rPr>
                        <a:t>0</a:t>
                      </a:r>
                      <a:r>
                        <a:rPr lang="ja-JP" altLang="en-US" sz="900" b="0" i="0">
                          <a:solidFill>
                            <a:schemeClr val="tx1"/>
                          </a:solidFill>
                          <a:effectLst/>
                          <a:latin typeface="+mn-ea"/>
                          <a:ea typeface="+mn-ea"/>
                        </a:rPr>
                        <a:t>円</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初期コストが弊社の約</a:t>
                      </a:r>
                      <a:r>
                        <a:rPr lang="en-US" altLang="ja-JP" sz="900" b="0" i="0">
                          <a:solidFill>
                            <a:schemeClr val="tx1"/>
                          </a:solidFill>
                          <a:effectLst/>
                          <a:latin typeface="+mn-ea"/>
                          <a:ea typeface="+mn-ea"/>
                        </a:rPr>
                        <a:t>2/3</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2760881"/>
                  </a:ext>
                </a:extLst>
              </a:tr>
              <a:tr h="692727">
                <a:tc>
                  <a:txBody>
                    <a:bodyPr/>
                    <a:lstStyle/>
                    <a:p>
                      <a:pPr algn="ctr" rtl="0" fontAlgn="b"/>
                      <a:r>
                        <a:rPr lang="ja-JP" altLang="en-US" sz="1100" b="0" i="0">
                          <a:solidFill>
                            <a:schemeClr val="bg1"/>
                          </a:solidFill>
                          <a:effectLst/>
                          <a:latin typeface="+mn-ea"/>
                          <a:ea typeface="+mn-ea"/>
                        </a:rPr>
                        <a:t>導入の手間</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貴社固有要件を想定して、</a:t>
                      </a:r>
                      <a:br>
                        <a:rPr lang="en-US" altLang="ja-JP" sz="900" b="0" i="0">
                          <a:solidFill>
                            <a:schemeClr val="tx1"/>
                          </a:solidFill>
                          <a:effectLst/>
                          <a:latin typeface="+mn-ea"/>
                          <a:ea typeface="+mn-ea"/>
                        </a:rPr>
                      </a:br>
                      <a:r>
                        <a:rPr lang="ja-JP" altLang="en-US" sz="900" b="0" i="0">
                          <a:solidFill>
                            <a:schemeClr val="tx1"/>
                          </a:solidFill>
                          <a:effectLst/>
                          <a:latin typeface="+mn-ea"/>
                          <a:ea typeface="+mn-ea"/>
                        </a:rPr>
                        <a:t>導入サポート</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en-US" altLang="ja-JP" sz="900" b="0" i="0">
                          <a:solidFill>
                            <a:schemeClr val="tx1"/>
                          </a:solidFill>
                          <a:effectLst/>
                          <a:latin typeface="+mn-ea"/>
                          <a:ea typeface="+mn-ea"/>
                        </a:rPr>
                        <a:t>2</a:t>
                      </a:r>
                      <a:r>
                        <a:rPr lang="ja-JP" altLang="en-US" sz="900" b="0" i="0">
                          <a:solidFill>
                            <a:schemeClr val="tx1"/>
                          </a:solidFill>
                          <a:effectLst/>
                          <a:latin typeface="+mn-ea"/>
                          <a:ea typeface="+mn-ea"/>
                        </a:rPr>
                        <a:t>日間のオンサイト支援で</a:t>
                      </a:r>
                      <a:br>
                        <a:rPr lang="en-US" altLang="ja-JP" sz="900" b="0" i="0">
                          <a:solidFill>
                            <a:schemeClr val="tx1"/>
                          </a:solidFill>
                          <a:effectLst/>
                          <a:latin typeface="+mn-ea"/>
                          <a:ea typeface="+mn-ea"/>
                        </a:rPr>
                      </a:br>
                      <a:r>
                        <a:rPr lang="ja-JP" altLang="en-US" sz="900" b="0" i="0">
                          <a:solidFill>
                            <a:schemeClr val="tx1"/>
                          </a:solidFill>
                          <a:effectLst/>
                          <a:latin typeface="+mn-ea"/>
                          <a:ea typeface="+mn-ea"/>
                        </a:rPr>
                        <a:t>初期</a:t>
                      </a:r>
                      <a:r>
                        <a:rPr lang="en-US" altLang="ja-JP" sz="900" b="0" i="0">
                          <a:solidFill>
                            <a:schemeClr val="tx1"/>
                          </a:solidFill>
                          <a:effectLst/>
                          <a:latin typeface="+mn-ea"/>
                          <a:ea typeface="+mn-ea"/>
                        </a:rPr>
                        <a:t>QA</a:t>
                      </a:r>
                      <a:r>
                        <a:rPr lang="ja-JP" altLang="en-US" sz="900" b="0" i="0">
                          <a:solidFill>
                            <a:schemeClr val="tx1"/>
                          </a:solidFill>
                          <a:effectLst/>
                          <a:latin typeface="+mn-ea"/>
                          <a:ea typeface="+mn-ea"/>
                        </a:rPr>
                        <a:t>にも手厚く対応</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マニュアル配布のみ</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自力での設定作業で、運用開始後の後戻りが発生しやすい</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マニュアル配布とサポートセンター対応</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9189715"/>
                  </a:ext>
                </a:extLst>
              </a:tr>
              <a:tr h="831273">
                <a:tc>
                  <a:txBody>
                    <a:bodyPr/>
                    <a:lstStyle/>
                    <a:p>
                      <a:pPr algn="ctr" rtl="0" fontAlgn="b"/>
                      <a:r>
                        <a:rPr lang="ja-JP" altLang="en-US" sz="1100" b="0" i="0">
                          <a:solidFill>
                            <a:schemeClr val="bg1"/>
                          </a:solidFill>
                          <a:effectLst/>
                          <a:latin typeface="+mn-ea"/>
                          <a:ea typeface="+mn-ea"/>
                        </a:rPr>
                        <a:t>運用コスト</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基本利用料は一般的価格</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オプション利用や従量による</a:t>
                      </a:r>
                      <a:br>
                        <a:rPr lang="en-US" altLang="ja-JP" sz="900" b="0" i="0">
                          <a:solidFill>
                            <a:schemeClr val="tx1"/>
                          </a:solidFill>
                          <a:effectLst/>
                          <a:latin typeface="+mn-ea"/>
                          <a:ea typeface="+mn-ea"/>
                        </a:rPr>
                      </a:br>
                      <a:r>
                        <a:rPr lang="ja-JP" altLang="en-US" sz="900" b="0" i="0">
                          <a:solidFill>
                            <a:schemeClr val="tx1"/>
                          </a:solidFill>
                          <a:effectLst/>
                          <a:latin typeface="+mn-ea"/>
                          <a:ea typeface="+mn-ea"/>
                        </a:rPr>
                        <a:t>変動費の幅が非常に小さい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オプション料金や従量課金による収益化を図るビジネスモデル</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想定外の出費が発生しやすい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基本利用料は比較的低い</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オプション機能が弱く、個別開発によるコストが増加しやすい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4649995"/>
                  </a:ext>
                </a:extLst>
              </a:tr>
              <a:tr h="613408">
                <a:tc>
                  <a:txBody>
                    <a:bodyPr/>
                    <a:lstStyle/>
                    <a:p>
                      <a:pPr algn="ctr" rtl="0" fontAlgn="b"/>
                      <a:r>
                        <a:rPr lang="ja-JP" altLang="en-US" sz="1100" b="0" i="0">
                          <a:solidFill>
                            <a:schemeClr val="bg1"/>
                          </a:solidFill>
                          <a:effectLst/>
                          <a:latin typeface="+mn-ea"/>
                          <a:ea typeface="+mn-ea"/>
                        </a:rPr>
                        <a:t>拡張性</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年</a:t>
                      </a:r>
                      <a:r>
                        <a:rPr lang="en-US" altLang="ja-JP" sz="900" b="0" i="0">
                          <a:solidFill>
                            <a:schemeClr val="tx1"/>
                          </a:solidFill>
                          <a:effectLst/>
                          <a:latin typeface="+mn-ea"/>
                          <a:ea typeface="+mn-ea"/>
                        </a:rPr>
                        <a:t>4</a:t>
                      </a:r>
                      <a:r>
                        <a:rPr lang="ja-JP" altLang="en-US" sz="900" b="0" i="0">
                          <a:solidFill>
                            <a:schemeClr val="tx1"/>
                          </a:solidFill>
                          <a:effectLst/>
                          <a:latin typeface="+mn-ea"/>
                          <a:ea typeface="+mn-ea"/>
                        </a:rPr>
                        <a:t>回のアップデート</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法改正対応が速い</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帳票類のカスタマイズ性が高い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a:t>
                      </a:r>
                      <a:endParaRPr lang="en-US" altLang="ja-JP" sz="15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年</a:t>
                      </a:r>
                      <a:r>
                        <a:rPr lang="en-US" altLang="ja-JP" sz="900" b="0" i="0">
                          <a:solidFill>
                            <a:schemeClr val="tx1"/>
                          </a:solidFill>
                          <a:effectLst/>
                          <a:latin typeface="+mn-ea"/>
                          <a:ea typeface="+mn-ea"/>
                        </a:rPr>
                        <a:t>6</a:t>
                      </a:r>
                      <a:r>
                        <a:rPr lang="ja-JP" altLang="en-US" sz="900" b="0" i="0">
                          <a:solidFill>
                            <a:schemeClr val="tx1"/>
                          </a:solidFill>
                          <a:effectLst/>
                          <a:latin typeface="+mn-ea"/>
                          <a:ea typeface="+mn-ea"/>
                        </a:rPr>
                        <a:t>回のアップデート</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新規機能開発が充実しているが、周辺機能も多い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アップデート頻度不明</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6163739"/>
                  </a:ext>
                </a:extLst>
              </a:tr>
              <a:tr h="613408">
                <a:tc>
                  <a:txBody>
                    <a:bodyPr/>
                    <a:lstStyle/>
                    <a:p>
                      <a:pPr algn="ctr" rtl="0" fontAlgn="b"/>
                      <a:r>
                        <a:rPr lang="ja-JP" altLang="en-US" sz="1100" b="0" i="0">
                          <a:solidFill>
                            <a:schemeClr val="bg1"/>
                          </a:solidFill>
                          <a:effectLst/>
                          <a:latin typeface="+mn-ea"/>
                          <a:ea typeface="+mn-ea"/>
                        </a:rPr>
                        <a:t>他システム連携</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主要な基幹システムとの</a:t>
                      </a:r>
                      <a:br>
                        <a:rPr lang="en-US" altLang="ja-JP" sz="900" b="0" i="0">
                          <a:solidFill>
                            <a:schemeClr val="tx1"/>
                          </a:solidFill>
                          <a:effectLst/>
                          <a:latin typeface="+mn-ea"/>
                          <a:ea typeface="+mn-ea"/>
                        </a:rPr>
                      </a:br>
                      <a:r>
                        <a:rPr lang="en-US" altLang="ja-JP" sz="900" b="0" i="0">
                          <a:solidFill>
                            <a:schemeClr val="tx1"/>
                          </a:solidFill>
                          <a:effectLst/>
                          <a:latin typeface="+mn-ea"/>
                          <a:ea typeface="+mn-ea"/>
                        </a:rPr>
                        <a:t>API</a:t>
                      </a:r>
                      <a:r>
                        <a:rPr lang="ja-JP" altLang="en-US" sz="900" b="0" i="0">
                          <a:solidFill>
                            <a:schemeClr val="tx1"/>
                          </a:solidFill>
                          <a:effectLst/>
                          <a:latin typeface="+mn-ea"/>
                          <a:ea typeface="+mn-ea"/>
                        </a:rPr>
                        <a:t>連携</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●●のみ</a:t>
                      </a:r>
                      <a:r>
                        <a:rPr lang="en-US" altLang="ja-JP" sz="900" b="0" i="0">
                          <a:solidFill>
                            <a:schemeClr val="tx1"/>
                          </a:solidFill>
                          <a:effectLst/>
                          <a:latin typeface="+mn-ea"/>
                          <a:ea typeface="+mn-ea"/>
                        </a:rPr>
                        <a:t>CSV</a:t>
                      </a:r>
                      <a:r>
                        <a:rPr lang="ja-JP" altLang="en-US" sz="900" b="0" i="0">
                          <a:solidFill>
                            <a:schemeClr val="tx1"/>
                          </a:solidFill>
                          <a:effectLst/>
                          <a:latin typeface="+mn-ea"/>
                          <a:ea typeface="+mn-ea"/>
                        </a:rPr>
                        <a:t>連携</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〇</a:t>
                      </a:r>
                      <a:endParaRPr lang="en-US" altLang="ja-JP" sz="15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主要な基幹システムとの</a:t>
                      </a:r>
                      <a:br>
                        <a:rPr lang="en-US" altLang="ja-JP" sz="900" b="0" i="0">
                          <a:solidFill>
                            <a:schemeClr val="tx1"/>
                          </a:solidFill>
                          <a:effectLst/>
                          <a:latin typeface="+mn-ea"/>
                          <a:ea typeface="+mn-ea"/>
                        </a:rPr>
                      </a:br>
                      <a:r>
                        <a:rPr lang="en-US" altLang="ja-JP" sz="900" b="0" i="0">
                          <a:solidFill>
                            <a:schemeClr val="tx1"/>
                          </a:solidFill>
                          <a:effectLst/>
                          <a:latin typeface="+mn-ea"/>
                          <a:ea typeface="+mn-ea"/>
                        </a:rPr>
                        <a:t>API</a:t>
                      </a:r>
                      <a:r>
                        <a:rPr lang="ja-JP" altLang="en-US" sz="900" b="0" i="0">
                          <a:solidFill>
                            <a:schemeClr val="tx1"/>
                          </a:solidFill>
                          <a:effectLst/>
                          <a:latin typeface="+mn-ea"/>
                          <a:ea typeface="+mn-ea"/>
                        </a:rPr>
                        <a:t>連携</a:t>
                      </a:r>
                      <a:endParaRPr lang="en-US" altLang="ja-JP" sz="900" b="0" i="0">
                        <a:solidFill>
                          <a:schemeClr val="tx1"/>
                        </a:solidFill>
                        <a:effectLst/>
                        <a:latin typeface="+mn-ea"/>
                        <a:ea typeface="+mn-ea"/>
                      </a:endParaRPr>
                    </a:p>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●●のみ</a:t>
                      </a:r>
                      <a:r>
                        <a:rPr lang="en-US" altLang="ja-JP" sz="900" b="0" i="0">
                          <a:solidFill>
                            <a:schemeClr val="tx1"/>
                          </a:solidFill>
                          <a:effectLst/>
                          <a:latin typeface="+mn-ea"/>
                          <a:ea typeface="+mn-ea"/>
                        </a:rPr>
                        <a:t>CSV</a:t>
                      </a:r>
                      <a:r>
                        <a:rPr lang="ja-JP" altLang="en-US" sz="900" b="0" i="0">
                          <a:solidFill>
                            <a:schemeClr val="tx1"/>
                          </a:solidFill>
                          <a:effectLst/>
                          <a:latin typeface="+mn-ea"/>
                          <a:ea typeface="+mn-ea"/>
                        </a:rPr>
                        <a:t>連携</a:t>
                      </a:r>
                      <a:endParaRPr lang="en-US" altLang="ja-JP" sz="900" b="0" i="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●●のみ</a:t>
                      </a:r>
                      <a:r>
                        <a:rPr lang="en-US" altLang="ja-JP" sz="900" b="0" i="0">
                          <a:solidFill>
                            <a:schemeClr val="tx1"/>
                          </a:solidFill>
                          <a:effectLst/>
                          <a:latin typeface="+mn-ea"/>
                          <a:ea typeface="+mn-ea"/>
                        </a:rPr>
                        <a:t>API</a:t>
                      </a:r>
                      <a:r>
                        <a:rPr lang="ja-JP" altLang="en-US" sz="900" b="0" i="0">
                          <a:solidFill>
                            <a:schemeClr val="tx1"/>
                          </a:solidFill>
                          <a:effectLst/>
                          <a:latin typeface="+mn-ea"/>
                          <a:ea typeface="+mn-ea"/>
                        </a:rPr>
                        <a:t>連携で、それ以外は</a:t>
                      </a:r>
                      <a:r>
                        <a:rPr lang="en-US" altLang="ja-JP" sz="900" b="0" i="0">
                          <a:solidFill>
                            <a:schemeClr val="tx1"/>
                          </a:solidFill>
                          <a:effectLst/>
                          <a:latin typeface="+mn-ea"/>
                          <a:ea typeface="+mn-ea"/>
                        </a:rPr>
                        <a:t>CSV</a:t>
                      </a:r>
                      <a:r>
                        <a:rPr lang="ja-JP" altLang="en-US" sz="900" b="0" i="0">
                          <a:solidFill>
                            <a:schemeClr val="tx1"/>
                          </a:solidFill>
                          <a:effectLst/>
                          <a:latin typeface="+mn-ea"/>
                          <a:ea typeface="+mn-ea"/>
                        </a:rPr>
                        <a:t>連携</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772607"/>
                  </a:ext>
                </a:extLst>
              </a:tr>
              <a:tr h="613408">
                <a:tc>
                  <a:txBody>
                    <a:bodyPr/>
                    <a:lstStyle/>
                    <a:p>
                      <a:pPr algn="ctr" rtl="0" fontAlgn="b"/>
                      <a:r>
                        <a:rPr lang="ja-JP" altLang="en-US" sz="1100" b="0" i="0">
                          <a:solidFill>
                            <a:schemeClr val="bg1"/>
                          </a:solidFill>
                          <a:effectLst/>
                          <a:latin typeface="+mn-ea"/>
                          <a:ea typeface="+mn-ea"/>
                        </a:rPr>
                        <a:t>内部統制</a:t>
                      </a:r>
                    </a:p>
                  </a:txBody>
                  <a:tcPr marL="89256" marR="12766" marT="0" marB="0" anchor="ctr">
                    <a:lnL w="12700"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9525"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主要顧客が大企業であり、厳しい要求に対応してきたノウハウ・機能が豊富</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tc>
                  <a:txBody>
                    <a:bodyPr/>
                    <a:lstStyle/>
                    <a:p>
                      <a:pPr algn="ctr" rtl="0" fontAlgn="b"/>
                      <a:r>
                        <a:rPr lang="ja-JP" altLang="en-US" sz="1500" b="0" i="0">
                          <a:solidFill>
                            <a:schemeClr val="tx1"/>
                          </a:solidFill>
                          <a:effectLst/>
                          <a:latin typeface="+mn-ea"/>
                          <a:ea typeface="+mn-ea"/>
                        </a:rPr>
                        <a:t>〇</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スタートアップの顧客からビジネスをスタートしており、大企業水準ではない</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ja-JP" altLang="en-US" sz="1500" b="0" i="0">
                          <a:solidFill>
                            <a:schemeClr val="tx1"/>
                          </a:solidFill>
                          <a:effectLst/>
                          <a:latin typeface="+mn-ea"/>
                          <a:ea typeface="+mn-ea"/>
                        </a:rPr>
                        <a:t>◎</a:t>
                      </a: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6700" indent="-171450" algn="l" rtl="0" fontAlgn="b">
                        <a:buFont typeface="Arial" panose="020B0604020202020204" pitchFamily="34" charset="0"/>
                        <a:buChar char="•"/>
                      </a:pPr>
                      <a:r>
                        <a:rPr lang="ja-JP" altLang="en-US" sz="900" b="0" i="0">
                          <a:solidFill>
                            <a:schemeClr val="tx1"/>
                          </a:solidFill>
                          <a:effectLst/>
                          <a:latin typeface="+mn-ea"/>
                          <a:ea typeface="+mn-ea"/>
                        </a:rPr>
                        <a:t>監査法人向けのシステムも手掛けることから、ノウハウ・機能ともに強固</a:t>
                      </a:r>
                      <a:endParaRPr lang="en-US" altLang="ja-JP" sz="900" b="0" i="0" dirty="0">
                        <a:solidFill>
                          <a:schemeClr val="tx1"/>
                        </a:solidFill>
                        <a:effectLst/>
                        <a:latin typeface="+mn-ea"/>
                        <a:ea typeface="+mn-ea"/>
                      </a:endParaRPr>
                    </a:p>
                  </a:txBody>
                  <a:tcPr marL="12766" marR="12766"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0249725"/>
                  </a:ext>
                </a:extLst>
              </a:tr>
            </a:tbl>
          </a:graphicData>
        </a:graphic>
      </p:graphicFrame>
    </p:spTree>
    <p:extLst>
      <p:ext uri="{BB962C8B-B14F-4D97-AF65-F5344CB8AC3E}">
        <p14:creationId xmlns:p14="http://schemas.microsoft.com/office/powerpoint/2010/main" val="3108398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9EB112C-8E34-4C42-BD84-49A7228094E4}"/>
              </a:ext>
            </a:extLst>
          </p:cNvPr>
          <p:cNvSpPr>
            <a:spLocks noGrp="1"/>
          </p:cNvSpPr>
          <p:nvPr>
            <p:ph type="title"/>
          </p:nvPr>
        </p:nvSpPr>
        <p:spPr/>
        <p:txBody>
          <a:bodyPr>
            <a:normAutofit/>
          </a:bodyPr>
          <a:lstStyle/>
          <a:p>
            <a:r>
              <a:rPr kumimoji="1" lang="ja-JP" altLang="en-US"/>
              <a:t>ポジショニングマップ</a:t>
            </a:r>
          </a:p>
        </p:txBody>
      </p:sp>
      <p:sp>
        <p:nvSpPr>
          <p:cNvPr id="7" name="テキスト プレースホルダー 6">
            <a:extLst>
              <a:ext uri="{FF2B5EF4-FFF2-40B4-BE49-F238E27FC236}">
                <a16:creationId xmlns:a16="http://schemas.microsoft.com/office/drawing/2014/main" id="{1F269E2A-2FB9-AB52-3D60-09BD5FE8979F}"/>
              </a:ext>
            </a:extLst>
          </p:cNvPr>
          <p:cNvSpPr>
            <a:spLocks noGrp="1"/>
          </p:cNvSpPr>
          <p:nvPr>
            <p:ph type="body" sz="quarter" idx="13"/>
          </p:nvPr>
        </p:nvSpPr>
        <p:spPr/>
        <p:txBody>
          <a:bodyPr/>
          <a:lstStyle/>
          <a:p>
            <a:r>
              <a:rPr lang="ja-JP" altLang="en-US" dirty="0"/>
              <a:t>当社は他社とくらべ、●●と●●に強みを持っており、</a:t>
            </a:r>
            <a:endParaRPr lang="en-US" altLang="ja-JP" dirty="0"/>
          </a:p>
          <a:p>
            <a:r>
              <a:rPr lang="ja-JP" altLang="en-US" dirty="0"/>
              <a:t>●●を重視する企業様に選ばれています</a:t>
            </a:r>
          </a:p>
        </p:txBody>
      </p:sp>
      <p:sp>
        <p:nvSpPr>
          <p:cNvPr id="3" name="スライド番号プレースホルダー 2">
            <a:extLst>
              <a:ext uri="{FF2B5EF4-FFF2-40B4-BE49-F238E27FC236}">
                <a16:creationId xmlns:a16="http://schemas.microsoft.com/office/drawing/2014/main" id="{A27B7AEA-3927-B741-ADEA-FCC7526E374D}"/>
              </a:ext>
            </a:extLst>
          </p:cNvPr>
          <p:cNvSpPr>
            <a:spLocks noGrp="1"/>
          </p:cNvSpPr>
          <p:nvPr>
            <p:ph type="sldNum" sz="quarter" idx="15"/>
          </p:nvPr>
        </p:nvSpPr>
        <p:spPr/>
        <p:txBody>
          <a:bodyPr/>
          <a:lstStyle/>
          <a:p>
            <a:fld id="{2CF39A64-FD95-C144-B37D-DFADB2595A9F}" type="slidenum">
              <a:rPr kumimoji="1" lang="ja-JP" altLang="en-US" smtClean="0"/>
              <a:pPr/>
              <a:t>27</a:t>
            </a:fld>
            <a:endParaRPr kumimoji="1" lang="ja-JP" altLang="en-US" sz="1400"/>
          </a:p>
        </p:txBody>
      </p:sp>
      <p:sp>
        <p:nvSpPr>
          <p:cNvPr id="8" name="正方形/長方形 7">
            <a:extLst>
              <a:ext uri="{FF2B5EF4-FFF2-40B4-BE49-F238E27FC236}">
                <a16:creationId xmlns:a16="http://schemas.microsoft.com/office/drawing/2014/main" id="{61662FFB-5C26-5401-A6C9-7B298DAFBE31}"/>
              </a:ext>
            </a:extLst>
          </p:cNvPr>
          <p:cNvSpPr/>
          <p:nvPr/>
        </p:nvSpPr>
        <p:spPr>
          <a:xfrm>
            <a:off x="4210476" y="5870796"/>
            <a:ext cx="4429524" cy="248530"/>
          </a:xfrm>
          <a:prstGeom prst="rect">
            <a:avLst/>
          </a:prstGeom>
        </p:spPr>
        <p:txBody>
          <a:bodyPr wrap="square">
            <a:spAutoFit/>
          </a:bodyPr>
          <a:lstStyle/>
          <a:p>
            <a:pPr lvl="0" algn="r">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あくまで当社の見解ですので、参考情報としてご理解ください</a:t>
            </a:r>
          </a:p>
        </p:txBody>
      </p:sp>
      <p:sp>
        <p:nvSpPr>
          <p:cNvPr id="9" name="正方形/長方形 8">
            <a:extLst>
              <a:ext uri="{FF2B5EF4-FFF2-40B4-BE49-F238E27FC236}">
                <a16:creationId xmlns:a16="http://schemas.microsoft.com/office/drawing/2014/main" id="{3D2C227A-40CD-D411-8973-FE431C0F4FCD}"/>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自社の強みについての</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他社比較の視点で語る場合に有効です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2" name="フッター プレースホルダー 3">
            <a:extLst>
              <a:ext uri="{FF2B5EF4-FFF2-40B4-BE49-F238E27FC236}">
                <a16:creationId xmlns:a16="http://schemas.microsoft.com/office/drawing/2014/main" id="{E8C8B84D-5FAD-A352-A43B-B73BA427F0C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4" name="Google Shape;63;p2">
            <a:extLst>
              <a:ext uri="{FF2B5EF4-FFF2-40B4-BE49-F238E27FC236}">
                <a16:creationId xmlns:a16="http://schemas.microsoft.com/office/drawing/2014/main" id="{42DAE224-FAF4-94E2-D1B7-83D3E82016CE}"/>
              </a:ext>
            </a:extLst>
          </p:cNvPr>
          <p:cNvSpPr/>
          <p:nvPr/>
        </p:nvSpPr>
        <p:spPr>
          <a:xfrm>
            <a:off x="274600" y="1851866"/>
            <a:ext cx="8659906" cy="387057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cxnSp>
        <p:nvCxnSpPr>
          <p:cNvPr id="10" name="Google Shape;64;p2">
            <a:extLst>
              <a:ext uri="{FF2B5EF4-FFF2-40B4-BE49-F238E27FC236}">
                <a16:creationId xmlns:a16="http://schemas.microsoft.com/office/drawing/2014/main" id="{4A32CAA3-82DE-CE8F-1AF0-21F9742B4577}"/>
              </a:ext>
            </a:extLst>
          </p:cNvPr>
          <p:cNvCxnSpPr/>
          <p:nvPr/>
        </p:nvCxnSpPr>
        <p:spPr>
          <a:xfrm>
            <a:off x="1981545" y="3787153"/>
            <a:ext cx="5244353" cy="0"/>
          </a:xfrm>
          <a:prstGeom prst="straightConnector1">
            <a:avLst/>
          </a:prstGeom>
          <a:noFill/>
          <a:ln w="9525" cap="flat" cmpd="sng">
            <a:solidFill>
              <a:srgbClr val="002060"/>
            </a:solidFill>
            <a:prstDash val="solid"/>
            <a:round/>
            <a:headEnd type="triangle" w="med" len="med"/>
            <a:tailEnd type="triangle" w="med" len="med"/>
          </a:ln>
        </p:spPr>
      </p:cxnSp>
      <p:cxnSp>
        <p:nvCxnSpPr>
          <p:cNvPr id="11" name="Google Shape;65;p2">
            <a:extLst>
              <a:ext uri="{FF2B5EF4-FFF2-40B4-BE49-F238E27FC236}">
                <a16:creationId xmlns:a16="http://schemas.microsoft.com/office/drawing/2014/main" id="{78521002-F214-31AD-EBB6-384098B483E9}"/>
              </a:ext>
            </a:extLst>
          </p:cNvPr>
          <p:cNvCxnSpPr/>
          <p:nvPr/>
        </p:nvCxnSpPr>
        <p:spPr>
          <a:xfrm rot="10800000">
            <a:off x="4718806" y="2487523"/>
            <a:ext cx="0" cy="2569121"/>
          </a:xfrm>
          <a:prstGeom prst="straightConnector1">
            <a:avLst/>
          </a:prstGeom>
          <a:noFill/>
          <a:ln w="9525" cap="flat" cmpd="sng">
            <a:solidFill>
              <a:srgbClr val="002060"/>
            </a:solidFill>
            <a:prstDash val="solid"/>
            <a:round/>
            <a:headEnd type="triangle" w="med" len="med"/>
            <a:tailEnd type="triangle" w="med" len="med"/>
          </a:ln>
        </p:spPr>
      </p:cxnSp>
      <p:sp>
        <p:nvSpPr>
          <p:cNvPr id="37" name="Google Shape;76;p2">
            <a:extLst>
              <a:ext uri="{FF2B5EF4-FFF2-40B4-BE49-F238E27FC236}">
                <a16:creationId xmlns:a16="http://schemas.microsoft.com/office/drawing/2014/main" id="{19F3CE15-67F2-0BF3-9215-57866E3228CE}"/>
              </a:ext>
            </a:extLst>
          </p:cNvPr>
          <p:cNvSpPr/>
          <p:nvPr/>
        </p:nvSpPr>
        <p:spPr>
          <a:xfrm>
            <a:off x="6393767" y="2893309"/>
            <a:ext cx="707874" cy="643522"/>
          </a:xfrm>
          <a:prstGeom prst="ellipse">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altLang="en-US" sz="1050">
                <a:solidFill>
                  <a:schemeClr val="lt1"/>
                </a:solidFill>
                <a:latin typeface="Arial"/>
                <a:ea typeface="Arial"/>
                <a:cs typeface="Arial"/>
                <a:sym typeface="Arial"/>
              </a:rPr>
              <a:t>当社</a:t>
            </a:r>
            <a:endParaRPr sz="1050" b="0" i="0" u="none" strike="noStrike" cap="none">
              <a:solidFill>
                <a:schemeClr val="lt1"/>
              </a:solidFill>
              <a:latin typeface="Arial"/>
              <a:ea typeface="Arial"/>
              <a:cs typeface="Arial"/>
              <a:sym typeface="Arial"/>
            </a:endParaRPr>
          </a:p>
        </p:txBody>
      </p:sp>
      <p:sp>
        <p:nvSpPr>
          <p:cNvPr id="42" name="Google Shape;81;p2">
            <a:extLst>
              <a:ext uri="{FF2B5EF4-FFF2-40B4-BE49-F238E27FC236}">
                <a16:creationId xmlns:a16="http://schemas.microsoft.com/office/drawing/2014/main" id="{F8211C94-F770-C5F4-05AD-0D10AF61739E}"/>
              </a:ext>
            </a:extLst>
          </p:cNvPr>
          <p:cNvSpPr/>
          <p:nvPr/>
        </p:nvSpPr>
        <p:spPr>
          <a:xfrm>
            <a:off x="3980295" y="2046675"/>
            <a:ext cx="14760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altLang="en-US" sz="1100" b="1" i="0" u="none" strike="noStrike" cap="none">
                <a:solidFill>
                  <a:srgbClr val="002060"/>
                </a:solidFill>
              </a:rPr>
              <a:t>利便性重視</a:t>
            </a:r>
            <a:endParaRPr sz="1100" b="1" i="0" u="none" strike="noStrike" cap="none">
              <a:solidFill>
                <a:srgbClr val="002060"/>
              </a:solidFill>
            </a:endParaRPr>
          </a:p>
        </p:txBody>
      </p:sp>
      <p:sp>
        <p:nvSpPr>
          <p:cNvPr id="43" name="Google Shape;82;p2">
            <a:extLst>
              <a:ext uri="{FF2B5EF4-FFF2-40B4-BE49-F238E27FC236}">
                <a16:creationId xmlns:a16="http://schemas.microsoft.com/office/drawing/2014/main" id="{890BDBA5-AE6D-EF91-A1A4-08F6040BF4B5}"/>
              </a:ext>
            </a:extLst>
          </p:cNvPr>
          <p:cNvSpPr/>
          <p:nvPr/>
        </p:nvSpPr>
        <p:spPr>
          <a:xfrm>
            <a:off x="3980295" y="5196750"/>
            <a:ext cx="14760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algn="ctr"/>
            <a:r>
              <a:rPr lang="zh-TW" altLang="en-US" sz="1100" b="1" i="0" u="none" strike="noStrike" cap="none">
                <a:solidFill>
                  <a:srgbClr val="002060"/>
                </a:solidFill>
              </a:rPr>
              <a:t>内部統制重視</a:t>
            </a:r>
          </a:p>
        </p:txBody>
      </p:sp>
      <p:sp>
        <p:nvSpPr>
          <p:cNvPr id="44" name="Google Shape;83;p2">
            <a:extLst>
              <a:ext uri="{FF2B5EF4-FFF2-40B4-BE49-F238E27FC236}">
                <a16:creationId xmlns:a16="http://schemas.microsoft.com/office/drawing/2014/main" id="{65B9045C-5B3A-481E-2561-CA382FFD15C8}"/>
              </a:ext>
            </a:extLst>
          </p:cNvPr>
          <p:cNvSpPr/>
          <p:nvPr/>
        </p:nvSpPr>
        <p:spPr>
          <a:xfrm>
            <a:off x="417020" y="3598337"/>
            <a:ext cx="14760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altLang="en-US" sz="1100" b="1" i="0" u="none" strike="noStrike" cap="none">
                <a:solidFill>
                  <a:srgbClr val="002060"/>
                </a:solidFill>
              </a:rPr>
              <a:t>グローバル</a:t>
            </a:r>
            <a:endParaRPr lang="en-US" altLang="ja-JP" sz="1100" b="1" i="0" u="none" strike="noStrike" cap="none">
              <a:solidFill>
                <a:srgbClr val="002060"/>
              </a:solidFill>
            </a:endParaRPr>
          </a:p>
          <a:p>
            <a:pPr marL="0" marR="0" lvl="0" indent="0" algn="ctr" rtl="0">
              <a:lnSpc>
                <a:spcPct val="100000"/>
              </a:lnSpc>
              <a:spcBef>
                <a:spcPts val="0"/>
              </a:spcBef>
              <a:spcAft>
                <a:spcPts val="0"/>
              </a:spcAft>
              <a:buNone/>
            </a:pPr>
            <a:r>
              <a:rPr lang="ja-JP" altLang="en-US" sz="1100" b="1" i="0" u="none" strike="noStrike" cap="none">
                <a:solidFill>
                  <a:srgbClr val="002060"/>
                </a:solidFill>
              </a:rPr>
              <a:t>スタンダード</a:t>
            </a:r>
            <a:endParaRPr sz="1100" b="1" i="0" u="none" strike="noStrike" cap="none">
              <a:solidFill>
                <a:srgbClr val="002060"/>
              </a:solidFill>
            </a:endParaRPr>
          </a:p>
        </p:txBody>
      </p:sp>
      <p:sp>
        <p:nvSpPr>
          <p:cNvPr id="45" name="Google Shape;84;p2">
            <a:extLst>
              <a:ext uri="{FF2B5EF4-FFF2-40B4-BE49-F238E27FC236}">
                <a16:creationId xmlns:a16="http://schemas.microsoft.com/office/drawing/2014/main" id="{56F74246-32BB-1548-4C45-5E9DC969D407}"/>
              </a:ext>
            </a:extLst>
          </p:cNvPr>
          <p:cNvSpPr/>
          <p:nvPr/>
        </p:nvSpPr>
        <p:spPr>
          <a:xfrm>
            <a:off x="7301520" y="3610162"/>
            <a:ext cx="14760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altLang="en-US" sz="1100" b="1" i="0" u="none" strike="noStrike" cap="none">
                <a:solidFill>
                  <a:srgbClr val="002060"/>
                </a:solidFill>
              </a:rPr>
              <a:t>日本の商習慣に強い</a:t>
            </a:r>
          </a:p>
        </p:txBody>
      </p:sp>
      <p:sp>
        <p:nvSpPr>
          <p:cNvPr id="46" name="Google Shape;76;p2">
            <a:extLst>
              <a:ext uri="{FF2B5EF4-FFF2-40B4-BE49-F238E27FC236}">
                <a16:creationId xmlns:a16="http://schemas.microsoft.com/office/drawing/2014/main" id="{124AB623-A37E-DE08-1F65-030B1041595D}"/>
              </a:ext>
            </a:extLst>
          </p:cNvPr>
          <p:cNvSpPr/>
          <p:nvPr/>
        </p:nvSpPr>
        <p:spPr>
          <a:xfrm>
            <a:off x="2334507" y="4716961"/>
            <a:ext cx="707874" cy="643522"/>
          </a:xfrm>
          <a:prstGeom prst="ellipse">
            <a:avLst/>
          </a:prstGeom>
          <a:solidFill>
            <a:schemeClr val="tx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altLang="ja-JP" sz="1050">
                <a:solidFill>
                  <a:schemeClr val="lt1"/>
                </a:solidFill>
                <a:latin typeface="Arial"/>
                <a:ea typeface="Arial"/>
                <a:cs typeface="Arial"/>
                <a:sym typeface="Arial"/>
              </a:rPr>
              <a:t>A</a:t>
            </a:r>
            <a:r>
              <a:rPr lang="ja-JP" altLang="en-US" sz="1050">
                <a:solidFill>
                  <a:schemeClr val="lt1"/>
                </a:solidFill>
                <a:latin typeface="Arial"/>
                <a:ea typeface="Arial"/>
                <a:cs typeface="Arial"/>
                <a:sym typeface="Arial"/>
              </a:rPr>
              <a:t>社</a:t>
            </a:r>
            <a:endParaRPr sz="1050" b="0" i="0" u="none" strike="noStrike" cap="none">
              <a:solidFill>
                <a:schemeClr val="lt1"/>
              </a:solidFill>
              <a:latin typeface="Arial"/>
              <a:ea typeface="Arial"/>
              <a:cs typeface="Arial"/>
              <a:sym typeface="Arial"/>
            </a:endParaRPr>
          </a:p>
        </p:txBody>
      </p:sp>
      <p:sp>
        <p:nvSpPr>
          <p:cNvPr id="47" name="Google Shape;76;p2">
            <a:extLst>
              <a:ext uri="{FF2B5EF4-FFF2-40B4-BE49-F238E27FC236}">
                <a16:creationId xmlns:a16="http://schemas.microsoft.com/office/drawing/2014/main" id="{DFDCC3AB-DD5A-FCC2-15C6-179CC7B6AB83}"/>
              </a:ext>
            </a:extLst>
          </p:cNvPr>
          <p:cNvSpPr/>
          <p:nvPr/>
        </p:nvSpPr>
        <p:spPr>
          <a:xfrm>
            <a:off x="3502602" y="3835624"/>
            <a:ext cx="707874" cy="643522"/>
          </a:xfrm>
          <a:prstGeom prst="ellipse">
            <a:avLst/>
          </a:prstGeom>
          <a:solidFill>
            <a:schemeClr val="tx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altLang="ja-JP" sz="1050">
                <a:solidFill>
                  <a:schemeClr val="lt1"/>
                </a:solidFill>
                <a:latin typeface="Arial"/>
                <a:ea typeface="Arial"/>
                <a:cs typeface="Arial"/>
                <a:sym typeface="Arial"/>
              </a:rPr>
              <a:t>B</a:t>
            </a:r>
            <a:r>
              <a:rPr lang="ja-JP" altLang="en-US" sz="1050">
                <a:solidFill>
                  <a:schemeClr val="lt1"/>
                </a:solidFill>
                <a:latin typeface="Arial"/>
                <a:ea typeface="Arial"/>
                <a:cs typeface="Arial"/>
                <a:sym typeface="Arial"/>
              </a:rPr>
              <a:t>社</a:t>
            </a:r>
            <a:endParaRPr sz="1050" b="0" i="0" u="none" strike="noStrike" cap="none">
              <a:solidFill>
                <a:schemeClr val="lt1"/>
              </a:solidFill>
              <a:latin typeface="Arial"/>
              <a:ea typeface="Arial"/>
              <a:cs typeface="Arial"/>
              <a:sym typeface="Arial"/>
            </a:endParaRPr>
          </a:p>
        </p:txBody>
      </p:sp>
      <p:sp>
        <p:nvSpPr>
          <p:cNvPr id="48" name="Google Shape;76;p2">
            <a:extLst>
              <a:ext uri="{FF2B5EF4-FFF2-40B4-BE49-F238E27FC236}">
                <a16:creationId xmlns:a16="http://schemas.microsoft.com/office/drawing/2014/main" id="{B5498500-D001-5C02-6331-513F47D863D3}"/>
              </a:ext>
            </a:extLst>
          </p:cNvPr>
          <p:cNvSpPr/>
          <p:nvPr/>
        </p:nvSpPr>
        <p:spPr>
          <a:xfrm>
            <a:off x="3502602" y="2899459"/>
            <a:ext cx="707874" cy="643522"/>
          </a:xfrm>
          <a:prstGeom prst="ellipse">
            <a:avLst/>
          </a:prstGeom>
          <a:solidFill>
            <a:schemeClr val="tx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altLang="ja-JP" sz="1050">
                <a:solidFill>
                  <a:schemeClr val="lt1"/>
                </a:solidFill>
                <a:latin typeface="Arial"/>
                <a:ea typeface="Arial"/>
                <a:cs typeface="Arial"/>
                <a:sym typeface="Arial"/>
              </a:rPr>
              <a:t>C</a:t>
            </a:r>
            <a:r>
              <a:rPr lang="ja-JP" altLang="en-US" sz="1050">
                <a:solidFill>
                  <a:schemeClr val="lt1"/>
                </a:solidFill>
                <a:latin typeface="Arial"/>
                <a:ea typeface="Arial"/>
                <a:cs typeface="Arial"/>
                <a:sym typeface="Arial"/>
              </a:rPr>
              <a:t>社</a:t>
            </a:r>
            <a:endParaRPr sz="1050" b="0" i="0" u="none" strike="noStrike" cap="none">
              <a:solidFill>
                <a:schemeClr val="lt1"/>
              </a:solidFill>
              <a:latin typeface="Arial"/>
              <a:ea typeface="Arial"/>
              <a:cs typeface="Arial"/>
              <a:sym typeface="Arial"/>
            </a:endParaRPr>
          </a:p>
        </p:txBody>
      </p:sp>
      <p:sp>
        <p:nvSpPr>
          <p:cNvPr id="49" name="Google Shape;76;p2">
            <a:extLst>
              <a:ext uri="{FF2B5EF4-FFF2-40B4-BE49-F238E27FC236}">
                <a16:creationId xmlns:a16="http://schemas.microsoft.com/office/drawing/2014/main" id="{C7C355BB-609E-3985-AD18-35B6421D5C89}"/>
              </a:ext>
            </a:extLst>
          </p:cNvPr>
          <p:cNvSpPr/>
          <p:nvPr/>
        </p:nvSpPr>
        <p:spPr>
          <a:xfrm>
            <a:off x="5102358" y="2512778"/>
            <a:ext cx="707874" cy="643522"/>
          </a:xfrm>
          <a:prstGeom prst="ellipse">
            <a:avLst/>
          </a:prstGeom>
          <a:solidFill>
            <a:schemeClr val="tx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altLang="ja-JP" sz="1050">
                <a:solidFill>
                  <a:schemeClr val="lt1"/>
                </a:solidFill>
                <a:latin typeface="Arial"/>
                <a:ea typeface="Arial"/>
                <a:cs typeface="Arial"/>
                <a:sym typeface="Arial"/>
              </a:rPr>
              <a:t>D</a:t>
            </a:r>
            <a:r>
              <a:rPr lang="ja-JP" altLang="en-US" sz="1050">
                <a:solidFill>
                  <a:schemeClr val="lt1"/>
                </a:solidFill>
                <a:latin typeface="Arial"/>
                <a:ea typeface="Arial"/>
                <a:cs typeface="Arial"/>
                <a:sym typeface="Arial"/>
              </a:rPr>
              <a:t>社</a:t>
            </a:r>
            <a:endParaRPr sz="1050" b="0" i="0" u="none" strike="noStrike" cap="none">
              <a:solidFill>
                <a:schemeClr val="lt1"/>
              </a:solidFill>
              <a:latin typeface="Arial"/>
              <a:ea typeface="Arial"/>
              <a:cs typeface="Arial"/>
              <a:sym typeface="Arial"/>
            </a:endParaRPr>
          </a:p>
        </p:txBody>
      </p:sp>
      <p:sp>
        <p:nvSpPr>
          <p:cNvPr id="50" name="Google Shape;76;p2">
            <a:extLst>
              <a:ext uri="{FF2B5EF4-FFF2-40B4-BE49-F238E27FC236}">
                <a16:creationId xmlns:a16="http://schemas.microsoft.com/office/drawing/2014/main" id="{32BA40FF-BD63-58A1-1301-3A2350323DCD}"/>
              </a:ext>
            </a:extLst>
          </p:cNvPr>
          <p:cNvSpPr/>
          <p:nvPr/>
        </p:nvSpPr>
        <p:spPr>
          <a:xfrm>
            <a:off x="5939838" y="4716961"/>
            <a:ext cx="707874" cy="643522"/>
          </a:xfrm>
          <a:prstGeom prst="ellipse">
            <a:avLst/>
          </a:prstGeom>
          <a:solidFill>
            <a:schemeClr val="tx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altLang="ja-JP" sz="1050">
                <a:solidFill>
                  <a:schemeClr val="lt1"/>
                </a:solidFill>
                <a:latin typeface="Arial"/>
                <a:ea typeface="Arial"/>
                <a:cs typeface="Arial"/>
                <a:sym typeface="Arial"/>
              </a:rPr>
              <a:t>E</a:t>
            </a:r>
            <a:r>
              <a:rPr lang="ja-JP" altLang="en-US" sz="1050">
                <a:solidFill>
                  <a:schemeClr val="lt1"/>
                </a:solidFill>
                <a:latin typeface="Arial"/>
                <a:ea typeface="Arial"/>
                <a:cs typeface="Arial"/>
                <a:sym typeface="Arial"/>
              </a:rPr>
              <a:t>社</a:t>
            </a:r>
            <a:endParaRPr sz="105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235453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9EB112C-8E34-4C42-BD84-49A7228094E4}"/>
              </a:ext>
            </a:extLst>
          </p:cNvPr>
          <p:cNvSpPr>
            <a:spLocks noGrp="1"/>
          </p:cNvSpPr>
          <p:nvPr>
            <p:ph type="title"/>
          </p:nvPr>
        </p:nvSpPr>
        <p:spPr/>
        <p:txBody>
          <a:bodyPr>
            <a:normAutofit/>
          </a:bodyPr>
          <a:lstStyle/>
          <a:p>
            <a:r>
              <a:rPr kumimoji="1" lang="ja-JP" altLang="en-US"/>
              <a:t>ポジショニングマップ</a:t>
            </a:r>
          </a:p>
        </p:txBody>
      </p:sp>
      <p:sp>
        <p:nvSpPr>
          <p:cNvPr id="7" name="テキスト プレースホルダー 6">
            <a:extLst>
              <a:ext uri="{FF2B5EF4-FFF2-40B4-BE49-F238E27FC236}">
                <a16:creationId xmlns:a16="http://schemas.microsoft.com/office/drawing/2014/main" id="{1F269E2A-2FB9-AB52-3D60-09BD5FE8979F}"/>
              </a:ext>
            </a:extLst>
          </p:cNvPr>
          <p:cNvSpPr>
            <a:spLocks noGrp="1"/>
          </p:cNvSpPr>
          <p:nvPr>
            <p:ph type="body" sz="quarter" idx="13"/>
          </p:nvPr>
        </p:nvSpPr>
        <p:spPr/>
        <p:txBody>
          <a:bodyPr/>
          <a:lstStyle/>
          <a:p>
            <a:r>
              <a:rPr lang="ja-JP" altLang="en-US" dirty="0"/>
              <a:t>当社は他社とくらべ、●●と●●に強みを持っており、</a:t>
            </a:r>
            <a:endParaRPr lang="en-US" altLang="ja-JP" dirty="0"/>
          </a:p>
          <a:p>
            <a:r>
              <a:rPr lang="ja-JP" altLang="en-US" dirty="0"/>
              <a:t>●●を重視する企業様に選ばれています</a:t>
            </a:r>
          </a:p>
        </p:txBody>
      </p:sp>
      <p:sp>
        <p:nvSpPr>
          <p:cNvPr id="3" name="スライド番号プレースホルダー 2">
            <a:extLst>
              <a:ext uri="{FF2B5EF4-FFF2-40B4-BE49-F238E27FC236}">
                <a16:creationId xmlns:a16="http://schemas.microsoft.com/office/drawing/2014/main" id="{A27B7AEA-3927-B741-ADEA-FCC7526E374D}"/>
              </a:ext>
            </a:extLst>
          </p:cNvPr>
          <p:cNvSpPr>
            <a:spLocks noGrp="1"/>
          </p:cNvSpPr>
          <p:nvPr>
            <p:ph type="sldNum" sz="quarter" idx="15"/>
          </p:nvPr>
        </p:nvSpPr>
        <p:spPr/>
        <p:txBody>
          <a:bodyPr/>
          <a:lstStyle/>
          <a:p>
            <a:fld id="{2CF39A64-FD95-C144-B37D-DFADB2595A9F}" type="slidenum">
              <a:rPr kumimoji="1" lang="ja-JP" altLang="en-US" smtClean="0"/>
              <a:pPr/>
              <a:t>28</a:t>
            </a:fld>
            <a:endParaRPr kumimoji="1" lang="ja-JP" altLang="en-US" sz="1400"/>
          </a:p>
        </p:txBody>
      </p:sp>
      <p:sp>
        <p:nvSpPr>
          <p:cNvPr id="6" name="角丸四角形 33">
            <a:extLst>
              <a:ext uri="{FF2B5EF4-FFF2-40B4-BE49-F238E27FC236}">
                <a16:creationId xmlns:a16="http://schemas.microsoft.com/office/drawing/2014/main" id="{AD68E93F-1AE2-C549-B65A-A55036E8639D}"/>
              </a:ext>
            </a:extLst>
          </p:cNvPr>
          <p:cNvSpPr/>
          <p:nvPr/>
        </p:nvSpPr>
        <p:spPr>
          <a:xfrm>
            <a:off x="1390663" y="2197632"/>
            <a:ext cx="6395971" cy="3269453"/>
          </a:xfrm>
          <a:prstGeom prst="roundRect">
            <a:avLst>
              <a:gd name="adj" fmla="val 1556"/>
            </a:avLst>
          </a:prstGeom>
          <a:solidFill>
            <a:srgbClr val="F2F2F2">
              <a:alpha val="60000"/>
            </a:srgbClr>
          </a:solidFill>
          <a:ln w="9525" cap="flat" cmpd="sng" algn="ctr">
            <a:noFill/>
            <a:prstDash val="solid"/>
          </a:ln>
          <a:effectLst/>
        </p:spPr>
        <p:txBody>
          <a:bodyPr rot="0" spcFirstLastPara="0" vertOverflow="overflow" horzOverflow="overflow" vert="horz" wrap="square" lIns="66462" tIns="232614" rIns="66462" bIns="66462" numCol="1" spcCol="0" rtlCol="0" fromWordArt="0" anchor="ctr" anchorCtr="0" forceAA="0" compatLnSpc="1">
            <a:prstTxWarp prst="textNoShape">
              <a:avLst/>
            </a:prstTxWarp>
            <a:noAutofit/>
          </a:bodyPr>
          <a:lstStyle/>
          <a:p>
            <a:pPr algn="ctr" defTabSz="925869">
              <a:defRPr/>
            </a:pPr>
            <a:endParaRPr kumimoji="1" lang="ja-JP" altLang="en-US" sz="1662" b="1" kern="0" spc="100" dirty="0">
              <a:solidFill>
                <a:srgbClr val="00ACBA"/>
              </a:solidFill>
              <a:latin typeface="ＭＳ Ｐゴシック" panose="020B0600070205080204" pitchFamily="50" charset="-128"/>
              <a:ea typeface="Yu Gothic" panose="020B0400000000000000" pitchFamily="34" charset="-128"/>
              <a:cs typeface="Meiryo UI" panose="020B0604030504040204" pitchFamily="50" charset="-128"/>
            </a:endParaRPr>
          </a:p>
        </p:txBody>
      </p:sp>
      <p:cxnSp>
        <p:nvCxnSpPr>
          <p:cNvPr id="12" name="直線矢印コネクタ 11">
            <a:extLst>
              <a:ext uri="{FF2B5EF4-FFF2-40B4-BE49-F238E27FC236}">
                <a16:creationId xmlns:a16="http://schemas.microsoft.com/office/drawing/2014/main" id="{9E8C66C9-E6F6-1E4A-9EC5-AA9447CEEBA4}"/>
              </a:ext>
            </a:extLst>
          </p:cNvPr>
          <p:cNvCxnSpPr>
            <a:cxnSpLocks/>
            <a:stCxn id="6" idx="1"/>
            <a:endCxn id="6" idx="3"/>
          </p:cNvCxnSpPr>
          <p:nvPr/>
        </p:nvCxnSpPr>
        <p:spPr>
          <a:xfrm>
            <a:off x="1390663" y="3832359"/>
            <a:ext cx="6395971" cy="0"/>
          </a:xfrm>
          <a:prstGeom prst="straightConnector1">
            <a:avLst/>
          </a:prstGeom>
          <a:ln w="127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081DEAD-2D87-0E49-AB88-D227E1D71C2A}"/>
              </a:ext>
            </a:extLst>
          </p:cNvPr>
          <p:cNvCxnSpPr>
            <a:cxnSpLocks/>
            <a:stCxn id="6" idx="0"/>
            <a:endCxn id="6" idx="2"/>
          </p:cNvCxnSpPr>
          <p:nvPr/>
        </p:nvCxnSpPr>
        <p:spPr>
          <a:xfrm>
            <a:off x="4588649" y="2197632"/>
            <a:ext cx="0" cy="3269453"/>
          </a:xfrm>
          <a:prstGeom prst="straightConnector1">
            <a:avLst/>
          </a:prstGeom>
          <a:ln w="127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プレースホルダー 1">
            <a:extLst>
              <a:ext uri="{FF2B5EF4-FFF2-40B4-BE49-F238E27FC236}">
                <a16:creationId xmlns:a16="http://schemas.microsoft.com/office/drawing/2014/main" id="{AF56A6F8-B7D2-7044-96A6-229B9246CC89}"/>
              </a:ext>
            </a:extLst>
          </p:cNvPr>
          <p:cNvSpPr txBox="1">
            <a:spLocks/>
          </p:cNvSpPr>
          <p:nvPr/>
        </p:nvSpPr>
        <p:spPr>
          <a:xfrm>
            <a:off x="1232102" y="1899516"/>
            <a:ext cx="6713096" cy="265842"/>
          </a:xfrm>
          <a:prstGeom prst="rect">
            <a:avLst/>
          </a:prstGeom>
        </p:spPr>
        <p:txBody>
          <a:bodyPr vert="horz" lIns="33231" tIns="33231" rIns="33231" bIns="33231" rtlCol="0" anchor="t">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ＭＳ Ｐゴシック" panose="020B0600070205080204" pitchFamily="50" charset="-128"/>
              </a:rPr>
              <a:t>内部統制重視</a:t>
            </a:r>
          </a:p>
        </p:txBody>
      </p:sp>
      <p:sp>
        <p:nvSpPr>
          <p:cNvPr id="16" name="テキスト プレースホルダー 1">
            <a:extLst>
              <a:ext uri="{FF2B5EF4-FFF2-40B4-BE49-F238E27FC236}">
                <a16:creationId xmlns:a16="http://schemas.microsoft.com/office/drawing/2014/main" id="{1CBE7802-9259-7F4C-90E3-BDC5F5EBFAD3}"/>
              </a:ext>
            </a:extLst>
          </p:cNvPr>
          <p:cNvSpPr txBox="1">
            <a:spLocks/>
          </p:cNvSpPr>
          <p:nvPr/>
        </p:nvSpPr>
        <p:spPr>
          <a:xfrm>
            <a:off x="1232102" y="5499359"/>
            <a:ext cx="6713096" cy="265842"/>
          </a:xfrm>
          <a:prstGeom prst="rect">
            <a:avLst/>
          </a:prstGeom>
        </p:spPr>
        <p:txBody>
          <a:bodyPr vert="horz" lIns="33231" tIns="33231" rIns="33231" bIns="33231" rtlCol="0" anchor="t">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ＭＳ Ｐゴシック" panose="020B0600070205080204" pitchFamily="50" charset="-128"/>
              </a:rPr>
              <a:t>利便性重視</a:t>
            </a:r>
          </a:p>
        </p:txBody>
      </p:sp>
      <p:sp>
        <p:nvSpPr>
          <p:cNvPr id="17" name="テキスト プレースホルダー 1">
            <a:extLst>
              <a:ext uri="{FF2B5EF4-FFF2-40B4-BE49-F238E27FC236}">
                <a16:creationId xmlns:a16="http://schemas.microsoft.com/office/drawing/2014/main" id="{7C24387D-08BD-5445-BC78-3B2C22BF6BC1}"/>
              </a:ext>
            </a:extLst>
          </p:cNvPr>
          <p:cNvSpPr txBox="1">
            <a:spLocks/>
          </p:cNvSpPr>
          <p:nvPr/>
        </p:nvSpPr>
        <p:spPr>
          <a:xfrm>
            <a:off x="223132" y="2221299"/>
            <a:ext cx="1134234" cy="3245785"/>
          </a:xfrm>
          <a:prstGeom prst="rect">
            <a:avLst/>
          </a:prstGeom>
        </p:spPr>
        <p:txBody>
          <a:bodyPr vert="horz" lIns="33231" tIns="33231" rIns="33231" bIns="33231" rtlCol="0" anchor="ctr">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ＭＳ Ｐゴシック" panose="020B0600070205080204" pitchFamily="50" charset="-128"/>
              </a:rPr>
              <a:t>日本の商習慣に強い</a:t>
            </a:r>
          </a:p>
        </p:txBody>
      </p:sp>
      <p:sp>
        <p:nvSpPr>
          <p:cNvPr id="22" name="テキスト プレースホルダー 1">
            <a:extLst>
              <a:ext uri="{FF2B5EF4-FFF2-40B4-BE49-F238E27FC236}">
                <a16:creationId xmlns:a16="http://schemas.microsoft.com/office/drawing/2014/main" id="{A8FC226A-0C76-F54D-ADC4-3B09913FDE5E}"/>
              </a:ext>
            </a:extLst>
          </p:cNvPr>
          <p:cNvSpPr txBox="1">
            <a:spLocks/>
          </p:cNvSpPr>
          <p:nvPr/>
        </p:nvSpPr>
        <p:spPr>
          <a:xfrm>
            <a:off x="7793031" y="2199711"/>
            <a:ext cx="1224536" cy="3245785"/>
          </a:xfrm>
          <a:prstGeom prst="rect">
            <a:avLst/>
          </a:prstGeom>
        </p:spPr>
        <p:txBody>
          <a:bodyPr vert="horz" lIns="33231" tIns="33231" rIns="33231" bIns="33231" rtlCol="0" anchor="ctr">
            <a:normAutofit/>
          </a:bodyPr>
          <a:lstStyle>
            <a:lvl1pPr marL="143999" indent="-215999" algn="ctr" defTabSz="914395" rtl="0" eaLnBrk="1" latinLnBrk="0" hangingPunct="1">
              <a:lnSpc>
                <a:spcPct val="100000"/>
              </a:lnSpc>
              <a:spcBef>
                <a:spcPts val="0"/>
              </a:spcBef>
              <a:spcAft>
                <a:spcPts val="400"/>
              </a:spcAft>
              <a:buFont typeface="Wingdings" pitchFamily="2" charset="2"/>
              <a:buNone/>
              <a:defRPr kumimoji="1" sz="1400" b="0" kern="1200">
                <a:solidFill>
                  <a:schemeClr val="tx1"/>
                </a:solidFill>
                <a:latin typeface="+mn-lt"/>
                <a:ea typeface="+mn-ea"/>
                <a:cs typeface="+mn-cs"/>
              </a:defRPr>
            </a:lvl1pPr>
            <a:lvl2pPr marL="358773" indent="-16509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2pPr>
            <a:lvl3pPr marL="492122"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400" b="0" kern="1200">
                <a:solidFill>
                  <a:schemeClr val="tx1"/>
                </a:solidFill>
                <a:latin typeface="+mn-lt"/>
                <a:ea typeface="+mn-ea"/>
                <a:cs typeface="+mn-cs"/>
              </a:defRPr>
            </a:lvl3pPr>
            <a:lvl4pPr marL="668335" indent="-134937"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4pPr>
            <a:lvl5pPr marL="801684" indent="-133349" algn="ctr" defTabSz="914395" rtl="0" eaLnBrk="1" latinLnBrk="0" hangingPunct="1">
              <a:lnSpc>
                <a:spcPct val="100000"/>
              </a:lnSpc>
              <a:spcBef>
                <a:spcPts val="500"/>
              </a:spcBef>
              <a:spcAft>
                <a:spcPts val="400"/>
              </a:spcAft>
              <a:buFont typeface="Arial" panose="020B0604020202020204" pitchFamily="34" charset="0"/>
              <a:buNone/>
              <a:tabLst/>
              <a:defRPr kumimoji="1" sz="1200" b="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292" b="1">
                <a:latin typeface="ＭＳ Ｐゴシック" panose="020B0600070205080204" pitchFamily="50" charset="-128"/>
              </a:rPr>
              <a:t>グローバル</a:t>
            </a:r>
            <a:endParaRPr lang="en-US" altLang="ja-JP" sz="1292" b="1" dirty="0">
              <a:latin typeface="ＭＳ Ｐゴシック" panose="020B0600070205080204" pitchFamily="50" charset="-128"/>
            </a:endParaRPr>
          </a:p>
          <a:p>
            <a:r>
              <a:rPr lang="ja-JP" altLang="en-US" sz="1292" b="1">
                <a:latin typeface="ＭＳ Ｐゴシック" panose="020B0600070205080204" pitchFamily="50" charset="-128"/>
              </a:rPr>
              <a:t>スタンダード</a:t>
            </a:r>
          </a:p>
        </p:txBody>
      </p:sp>
      <p:sp>
        <p:nvSpPr>
          <p:cNvPr id="23" name="Google Shape;541;p6">
            <a:extLst>
              <a:ext uri="{FF2B5EF4-FFF2-40B4-BE49-F238E27FC236}">
                <a16:creationId xmlns:a16="http://schemas.microsoft.com/office/drawing/2014/main" id="{3DBBDCA2-A01F-004B-8954-7943B3B5625D}"/>
              </a:ext>
            </a:extLst>
          </p:cNvPr>
          <p:cNvSpPr/>
          <p:nvPr/>
        </p:nvSpPr>
        <p:spPr>
          <a:xfrm>
            <a:off x="1399285" y="3280916"/>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G</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24" name="Google Shape;541;p6">
            <a:extLst>
              <a:ext uri="{FF2B5EF4-FFF2-40B4-BE49-F238E27FC236}">
                <a16:creationId xmlns:a16="http://schemas.microsoft.com/office/drawing/2014/main" id="{AC975BB2-678F-A74C-ADDB-9F3DC071E328}"/>
              </a:ext>
            </a:extLst>
          </p:cNvPr>
          <p:cNvSpPr/>
          <p:nvPr/>
        </p:nvSpPr>
        <p:spPr>
          <a:xfrm>
            <a:off x="3610940" y="3697604"/>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D</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25" name="Google Shape;541;p6">
            <a:extLst>
              <a:ext uri="{FF2B5EF4-FFF2-40B4-BE49-F238E27FC236}">
                <a16:creationId xmlns:a16="http://schemas.microsoft.com/office/drawing/2014/main" id="{0DE4ED7E-0E39-DA46-B293-BAA96219EC36}"/>
              </a:ext>
            </a:extLst>
          </p:cNvPr>
          <p:cNvSpPr/>
          <p:nvPr/>
        </p:nvSpPr>
        <p:spPr>
          <a:xfrm>
            <a:off x="6752131" y="2212483"/>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A</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26" name="Google Shape;541;p6">
            <a:extLst>
              <a:ext uri="{FF2B5EF4-FFF2-40B4-BE49-F238E27FC236}">
                <a16:creationId xmlns:a16="http://schemas.microsoft.com/office/drawing/2014/main" id="{778A459D-4F0D-864C-839C-421D96171579}"/>
              </a:ext>
            </a:extLst>
          </p:cNvPr>
          <p:cNvSpPr/>
          <p:nvPr/>
        </p:nvSpPr>
        <p:spPr>
          <a:xfrm>
            <a:off x="6741446" y="2981754"/>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B</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28" name="Google Shape;541;p6">
            <a:extLst>
              <a:ext uri="{FF2B5EF4-FFF2-40B4-BE49-F238E27FC236}">
                <a16:creationId xmlns:a16="http://schemas.microsoft.com/office/drawing/2014/main" id="{42F50CE0-3278-C14F-9ED9-4C08599991EE}"/>
              </a:ext>
            </a:extLst>
          </p:cNvPr>
          <p:cNvSpPr/>
          <p:nvPr/>
        </p:nvSpPr>
        <p:spPr>
          <a:xfrm>
            <a:off x="6752131" y="4103607"/>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C</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32" name="Google Shape;1371;p83">
            <a:extLst>
              <a:ext uri="{FF2B5EF4-FFF2-40B4-BE49-F238E27FC236}">
                <a16:creationId xmlns:a16="http://schemas.microsoft.com/office/drawing/2014/main" id="{6D2FE47F-89A4-8543-9B57-DFF7C1610F82}"/>
              </a:ext>
            </a:extLst>
          </p:cNvPr>
          <p:cNvSpPr/>
          <p:nvPr/>
        </p:nvSpPr>
        <p:spPr>
          <a:xfrm>
            <a:off x="2819941" y="4694479"/>
            <a:ext cx="440231" cy="436327"/>
          </a:xfrm>
          <a:prstGeom prst="ellipse">
            <a:avLst/>
          </a:prstGeom>
          <a:solidFill>
            <a:schemeClr val="accent6">
              <a:lumMod val="40000"/>
              <a:lumOff val="60000"/>
              <a:alpha val="40000"/>
            </a:schemeClr>
          </a:solidFill>
          <a:ln>
            <a:noFill/>
          </a:ln>
        </p:spPr>
        <p:txBody>
          <a:bodyPr spcFirstLastPara="1" wrap="square" lIns="84392" tIns="42185" rIns="84392" bIns="42185" anchor="ctr" anchorCtr="0">
            <a:noAutofit/>
          </a:bodyPr>
          <a:lstStyle/>
          <a:p>
            <a:pPr algn="ctr"/>
            <a:endParaRPr sz="1292">
              <a:solidFill>
                <a:schemeClr val="lt1"/>
              </a:solidFill>
              <a:latin typeface="ＭＳ Ｐゴシック" panose="020B0600070205080204" pitchFamily="50" charset="-128"/>
              <a:ea typeface="ＭＳ Ｐゴシック" panose="020B0600070205080204" pitchFamily="50" charset="-128"/>
              <a:cs typeface="Arial"/>
              <a:sym typeface="Arial"/>
            </a:endParaRPr>
          </a:p>
        </p:txBody>
      </p:sp>
      <p:sp>
        <p:nvSpPr>
          <p:cNvPr id="29" name="Google Shape;541;p6">
            <a:extLst>
              <a:ext uri="{FF2B5EF4-FFF2-40B4-BE49-F238E27FC236}">
                <a16:creationId xmlns:a16="http://schemas.microsoft.com/office/drawing/2014/main" id="{AA24C98A-BDBE-4F43-B599-36B491BCC3EF}"/>
              </a:ext>
            </a:extLst>
          </p:cNvPr>
          <p:cNvSpPr/>
          <p:nvPr/>
        </p:nvSpPr>
        <p:spPr>
          <a:xfrm>
            <a:off x="2524580" y="4492882"/>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F</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30" name="Google Shape;541;p6">
            <a:extLst>
              <a:ext uri="{FF2B5EF4-FFF2-40B4-BE49-F238E27FC236}">
                <a16:creationId xmlns:a16="http://schemas.microsoft.com/office/drawing/2014/main" id="{839F2BA4-1BAA-1B4D-BB92-081B625DCEAF}"/>
              </a:ext>
            </a:extLst>
          </p:cNvPr>
          <p:cNvSpPr/>
          <p:nvPr/>
        </p:nvSpPr>
        <p:spPr>
          <a:xfrm>
            <a:off x="1936942" y="4984361"/>
            <a:ext cx="1038049" cy="296168"/>
          </a:xfrm>
          <a:prstGeom prst="rect">
            <a:avLst/>
          </a:prstGeom>
          <a:solidFill>
            <a:schemeClr val="accent6"/>
          </a:solidFill>
          <a:ln>
            <a:noFill/>
          </a:ln>
        </p:spPr>
        <p:txBody>
          <a:bodyPr spcFirstLastPara="1" wrap="square" lIns="0" tIns="33231" rIns="0" bIns="0" anchor="ctr" anchorCtr="0">
            <a:noAutofit/>
          </a:bodyPr>
          <a:lstStyle/>
          <a:p>
            <a:pPr algn="ct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当社</a:t>
            </a:r>
          </a:p>
        </p:txBody>
      </p:sp>
      <p:sp>
        <p:nvSpPr>
          <p:cNvPr id="31" name="Google Shape;541;p6">
            <a:extLst>
              <a:ext uri="{FF2B5EF4-FFF2-40B4-BE49-F238E27FC236}">
                <a16:creationId xmlns:a16="http://schemas.microsoft.com/office/drawing/2014/main" id="{D3E72E51-8AD1-2A46-BDBC-CE361E4E18B8}"/>
              </a:ext>
            </a:extLst>
          </p:cNvPr>
          <p:cNvSpPr/>
          <p:nvPr/>
        </p:nvSpPr>
        <p:spPr>
          <a:xfrm>
            <a:off x="3122496" y="4984361"/>
            <a:ext cx="1038049" cy="296168"/>
          </a:xfrm>
          <a:prstGeom prst="rect">
            <a:avLst/>
          </a:prstGeom>
          <a:solidFill>
            <a:schemeClr val="bg1">
              <a:lumMod val="65000"/>
            </a:schemeClr>
          </a:solidFill>
          <a:ln>
            <a:noFill/>
          </a:ln>
        </p:spPr>
        <p:txBody>
          <a:bodyPr spcFirstLastPara="1" wrap="square" lIns="0" tIns="33231" rIns="0" bIns="0" anchor="ctr" anchorCtr="0">
            <a:noAutofit/>
          </a:bodyPr>
          <a:lstStyle/>
          <a:p>
            <a:pPr algn="ctr"/>
            <a:r>
              <a:rPr lang="en-US" altLang="ja-JP"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E</a:t>
            </a:r>
            <a:r>
              <a:rPr lang="ja-JP" altLang="en-US" sz="1108" b="1" dirty="0">
                <a:solidFill>
                  <a:schemeClr val="bg1">
                    <a:lumMod val="95000"/>
                  </a:schemeClr>
                </a:solidFill>
                <a:latin typeface="ＭＳ Ｐゴシック" panose="020B0600070205080204" pitchFamily="50" charset="-128"/>
                <a:ea typeface="ＭＳ Ｐゴシック" panose="020B0600070205080204" pitchFamily="50" charset="-128"/>
                <a:sym typeface="Arial"/>
              </a:rPr>
              <a:t>社</a:t>
            </a:r>
          </a:p>
        </p:txBody>
      </p:sp>
      <p:sp>
        <p:nvSpPr>
          <p:cNvPr id="8" name="正方形/長方形 7">
            <a:extLst>
              <a:ext uri="{FF2B5EF4-FFF2-40B4-BE49-F238E27FC236}">
                <a16:creationId xmlns:a16="http://schemas.microsoft.com/office/drawing/2014/main" id="{61662FFB-5C26-5401-A6C9-7B298DAFBE31}"/>
              </a:ext>
            </a:extLst>
          </p:cNvPr>
          <p:cNvSpPr/>
          <p:nvPr/>
        </p:nvSpPr>
        <p:spPr>
          <a:xfrm>
            <a:off x="4210476" y="5870796"/>
            <a:ext cx="4429524" cy="248530"/>
          </a:xfrm>
          <a:prstGeom prst="rect">
            <a:avLst/>
          </a:prstGeom>
        </p:spPr>
        <p:txBody>
          <a:bodyPr wrap="square">
            <a:spAutoFit/>
          </a:bodyPr>
          <a:lstStyle/>
          <a:p>
            <a:pPr lvl="0" algn="r">
              <a:buClr>
                <a:srgbClr val="0070C0"/>
              </a:buClr>
              <a:buSzPts val="2400"/>
            </a:pPr>
            <a:r>
              <a:rPr lang="en-US" altLang="ja-JP"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a:t>
            </a:r>
            <a:r>
              <a:rPr lang="ja-JP" altLang="en-US" sz="1015" dirty="0">
                <a:solidFill>
                  <a:schemeClr val="accent1"/>
                </a:solidFill>
                <a:latin typeface="ＭＳ Ｐゴシック" panose="020B0600070205080204" pitchFamily="50" charset="-128"/>
                <a:ea typeface="ＭＳ Ｐゴシック" panose="020B0600070205080204" pitchFamily="50" charset="-128"/>
                <a:cs typeface="Meiryo"/>
                <a:sym typeface="Meiryo"/>
              </a:rPr>
              <a:t>あくまで当社の見解ですので、参考情報としてご理解ください</a:t>
            </a:r>
          </a:p>
        </p:txBody>
      </p:sp>
      <p:sp>
        <p:nvSpPr>
          <p:cNvPr id="9" name="正方形/長方形 8">
            <a:extLst>
              <a:ext uri="{FF2B5EF4-FFF2-40B4-BE49-F238E27FC236}">
                <a16:creationId xmlns:a16="http://schemas.microsoft.com/office/drawing/2014/main" id="{3D2C227A-40CD-D411-8973-FE431C0F4FCD}"/>
              </a:ext>
            </a:extLst>
          </p:cNvPr>
          <p:cNvSpPr/>
          <p:nvPr/>
        </p:nvSpPr>
        <p:spPr>
          <a:xfrm>
            <a:off x="6360056"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自社の強みについての</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他社比較の視点で語る場合に有効です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2" name="フッター プレースホルダー 3">
            <a:extLst>
              <a:ext uri="{FF2B5EF4-FFF2-40B4-BE49-F238E27FC236}">
                <a16:creationId xmlns:a16="http://schemas.microsoft.com/office/drawing/2014/main" id="{E8C8B84D-5FAD-A352-A43B-B73BA427F0C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172508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700000"/>
            <a:ext cx="9144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a:xfrm>
            <a:off x="612000" y="360000"/>
            <a:ext cx="7920000" cy="360000"/>
          </a:xfrm>
        </p:spPr>
        <p:txBody>
          <a:bodyPr/>
          <a:lstStyle/>
          <a:p>
            <a:r>
              <a:rPr lang="ja-JP" altLang="en-US"/>
              <a:t>よくある課題</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a:xfrm>
            <a:off x="612775" y="1080000"/>
            <a:ext cx="7918450" cy="576000"/>
          </a:xfrm>
        </p:spPr>
        <p:txBody>
          <a:bodyPr/>
          <a:lstStyle/>
          <a:p>
            <a:r>
              <a:rPr lang="ja-JP" altLang="en-US"/>
              <a:t>●●●の現場において、このような失敗がありませんか？</a:t>
            </a:r>
            <a:endParaRPr lang="en-US" altLang="ja-JP" dirty="0"/>
          </a:p>
        </p:txBody>
      </p:sp>
      <p:sp>
        <p:nvSpPr>
          <p:cNvPr id="4" name="フッター プレースホルダー 3">
            <a:extLst>
              <a:ext uri="{FF2B5EF4-FFF2-40B4-BE49-F238E27FC236}">
                <a16:creationId xmlns:a16="http://schemas.microsoft.com/office/drawing/2014/main" id="{16E3FDE5-E489-2342-9AF1-775484DE61B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2</a:t>
            </a:fld>
            <a:endParaRPr lang="ja-JP" altLang="en-US"/>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062000"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3852000"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6641225"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61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a:t>
            </a:r>
            <a:endParaRPr kumimoji="1" lang="en-US" altLang="ja-JP" b="1" dirty="0">
              <a:latin typeface="+mn-ea"/>
            </a:endParaRPr>
          </a:p>
          <a:p>
            <a:pPr algn="ctr">
              <a:spcAft>
                <a:spcPts val="400"/>
              </a:spcAft>
            </a:pPr>
            <a:r>
              <a:rPr kumimoji="1" lang="ja-JP" altLang="en-US" b="1">
                <a:latin typeface="+mn-ea"/>
              </a:rPr>
              <a:t>コストがかかる</a:t>
            </a: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340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a:t>
            </a:r>
            <a:endParaRPr kumimoji="1" lang="en-US" altLang="ja-JP" b="1" dirty="0">
              <a:latin typeface="+mn-ea"/>
            </a:endParaRPr>
          </a:p>
          <a:p>
            <a:pPr algn="ctr">
              <a:spcAft>
                <a:spcPts val="400"/>
              </a:spcAft>
            </a:pPr>
            <a:r>
              <a:rPr kumimoji="1" lang="ja-JP" altLang="en-US" b="1">
                <a:latin typeface="+mn-ea"/>
              </a:rPr>
              <a:t>人材が不足</a:t>
            </a: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6191331"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a:t>
            </a:r>
            <a:endParaRPr kumimoji="1" lang="en-US" altLang="ja-JP" b="1" dirty="0">
              <a:latin typeface="+mn-ea"/>
            </a:endParaRPr>
          </a:p>
          <a:p>
            <a:pPr algn="ctr">
              <a:spcAft>
                <a:spcPts val="400"/>
              </a:spcAft>
            </a:pPr>
            <a:r>
              <a:rPr kumimoji="1" lang="ja-JP" altLang="en-US" b="1">
                <a:latin typeface="+mn-ea"/>
              </a:rPr>
              <a:t>売上が伸びない</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612000" y="4680000"/>
            <a:ext cx="2340000" cy="1137418"/>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提供サービスで解決できる課題を挙げる。誰が、どのような状況下で、どんな課題に直面しているか記載する。</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3402000" y="4680000"/>
            <a:ext cx="2340000" cy="1137418"/>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提供サービスで解決できる課題を挙げる。誰が、どのような状況下で、どんな課題に直面しているか記載する。</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6191225" y="4680000"/>
            <a:ext cx="2340000" cy="1137418"/>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提供サービスで解決できる課題を挙げる。誰が、どのような状況下で、どんな課題に直面しているか記載する。</a:t>
            </a:r>
          </a:p>
        </p:txBody>
      </p:sp>
    </p:spTree>
    <p:extLst>
      <p:ext uri="{BB962C8B-B14F-4D97-AF65-F5344CB8AC3E}">
        <p14:creationId xmlns:p14="http://schemas.microsoft.com/office/powerpoint/2010/main" val="2316811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430F-09F3-4B45-83D5-656272DBFC3A}"/>
              </a:ext>
            </a:extLst>
          </p:cNvPr>
          <p:cNvSpPr>
            <a:spLocks noGrp="1"/>
          </p:cNvSpPr>
          <p:nvPr>
            <p:ph type="title"/>
          </p:nvPr>
        </p:nvSpPr>
        <p:spPr/>
        <p:txBody>
          <a:bodyPr>
            <a:normAutofit/>
          </a:bodyPr>
          <a:lstStyle/>
          <a:p>
            <a:r>
              <a:rPr lang="ja-JP" altLang="en-US"/>
              <a:t>導入検討に関するサポート</a:t>
            </a:r>
            <a:endParaRPr lang="ja-JP" altLang="en-US" dirty="0"/>
          </a:p>
        </p:txBody>
      </p:sp>
      <p:sp>
        <p:nvSpPr>
          <p:cNvPr id="5" name="スライド番号プレースホルダー 4">
            <a:extLst>
              <a:ext uri="{FF2B5EF4-FFF2-40B4-BE49-F238E27FC236}">
                <a16:creationId xmlns:a16="http://schemas.microsoft.com/office/drawing/2014/main" id="{2B15F03C-E474-8545-8B25-1BFF076D2F65}"/>
              </a:ext>
            </a:extLst>
          </p:cNvPr>
          <p:cNvSpPr>
            <a:spLocks noGrp="1"/>
          </p:cNvSpPr>
          <p:nvPr>
            <p:ph type="sldNum" sz="quarter" idx="15"/>
          </p:nvPr>
        </p:nvSpPr>
        <p:spPr/>
        <p:txBody>
          <a:bodyPr/>
          <a:lstStyle/>
          <a:p>
            <a:fld id="{2CF39A64-FD95-C144-B37D-DFADB2595A9F}" type="slidenum">
              <a:rPr lang="ja-JP" altLang="en-US" smtClean="0"/>
              <a:pPr/>
              <a:t>29</a:t>
            </a:fld>
            <a:endParaRPr lang="ja-JP" altLang="en-US"/>
          </a:p>
        </p:txBody>
      </p:sp>
      <p:sp>
        <p:nvSpPr>
          <p:cNvPr id="34" name="テキスト ボックス 33">
            <a:extLst>
              <a:ext uri="{FF2B5EF4-FFF2-40B4-BE49-F238E27FC236}">
                <a16:creationId xmlns:a16="http://schemas.microsoft.com/office/drawing/2014/main" id="{7F0E24EE-BF8F-4F47-AA37-35FA52323A0F}"/>
              </a:ext>
            </a:extLst>
          </p:cNvPr>
          <p:cNvSpPr txBox="1"/>
          <p:nvPr/>
        </p:nvSpPr>
        <p:spPr>
          <a:xfrm>
            <a:off x="517978" y="1638678"/>
            <a:ext cx="3108387" cy="765843"/>
          </a:xfrm>
          <a:prstGeom prst="rect">
            <a:avLst/>
          </a:prstGeom>
          <a:solidFill>
            <a:schemeClr val="bg1">
              <a:lumMod val="95000"/>
            </a:schemeClr>
          </a:solid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詳細デモの実施</a:t>
            </a:r>
          </a:p>
        </p:txBody>
      </p:sp>
      <p:sp>
        <p:nvSpPr>
          <p:cNvPr id="35" name="テキスト ボックス 34">
            <a:extLst>
              <a:ext uri="{FF2B5EF4-FFF2-40B4-BE49-F238E27FC236}">
                <a16:creationId xmlns:a16="http://schemas.microsoft.com/office/drawing/2014/main" id="{0B7F103C-1468-DD41-8C75-FF4ADE47F15C}"/>
              </a:ext>
            </a:extLst>
          </p:cNvPr>
          <p:cNvSpPr txBox="1"/>
          <p:nvPr/>
        </p:nvSpPr>
        <p:spPr>
          <a:xfrm>
            <a:off x="4721406" y="1638678"/>
            <a:ext cx="3109150" cy="765843"/>
          </a:xfrm>
          <a:prstGeom prst="rect">
            <a:avLst/>
          </a:prstGeom>
          <a:solidFill>
            <a:schemeClr val="bg1">
              <a:lumMod val="95000"/>
            </a:schemeClr>
          </a:solidFill>
        </p:spPr>
        <p:txBody>
          <a:bodyPr wrap="square" lIns="36000" tIns="36000" rIns="36000" bIns="36000" rtlCol="0" anchor="ctr">
            <a:normAutofit/>
          </a:bodyPr>
          <a:lstStyle/>
          <a:p>
            <a:pPr lvl="0" algn="ctr"/>
            <a:r>
              <a:rPr lang="ja-JP" altLang="en-US" sz="1477" b="1">
                <a:solidFill>
                  <a:srgbClr val="1A2149"/>
                </a:solidFill>
                <a:latin typeface="+mn-ea"/>
              </a:rPr>
              <a:t>個別勉強会の実施</a:t>
            </a:r>
            <a:endParaRPr lang="ja-JP" altLang="en-US" sz="1477" dirty="0">
              <a:solidFill>
                <a:srgbClr val="1A2149"/>
              </a:solidFill>
              <a:latin typeface="+mn-ea"/>
            </a:endParaRPr>
          </a:p>
        </p:txBody>
      </p:sp>
      <p:sp>
        <p:nvSpPr>
          <p:cNvPr id="20" name="正方形/長方形 19">
            <a:extLst>
              <a:ext uri="{FF2B5EF4-FFF2-40B4-BE49-F238E27FC236}">
                <a16:creationId xmlns:a16="http://schemas.microsoft.com/office/drawing/2014/main" id="{FEA24B42-8B68-0C4F-AF00-A824BB48D3E5}"/>
              </a:ext>
            </a:extLst>
          </p:cNvPr>
          <p:cNvSpPr/>
          <p:nvPr/>
        </p:nvSpPr>
        <p:spPr>
          <a:xfrm>
            <a:off x="522023" y="2607526"/>
            <a:ext cx="3900509" cy="765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cs typeface="Arial"/>
                <a:sym typeface="Arial"/>
              </a:rPr>
              <a:t>使用感をイメージいただくため、ご要望いただいた業務</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フローに沿ったデモを実施いたします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必要に応じて現場ユーザー向けにも実施いたします</a:t>
            </a:r>
            <a:endParaRPr lang="ja-JP" altLang="en-US" sz="1108">
              <a:latin typeface="+mn-ea"/>
            </a:endParaRPr>
          </a:p>
        </p:txBody>
      </p:sp>
      <p:sp>
        <p:nvSpPr>
          <p:cNvPr id="26" name="円/楕円 25">
            <a:extLst>
              <a:ext uri="{FF2B5EF4-FFF2-40B4-BE49-F238E27FC236}">
                <a16:creationId xmlns:a16="http://schemas.microsoft.com/office/drawing/2014/main" id="{B240632C-1D69-384F-9E83-82F55D1538EC}"/>
              </a:ext>
            </a:extLst>
          </p:cNvPr>
          <p:cNvSpPr/>
          <p:nvPr/>
        </p:nvSpPr>
        <p:spPr>
          <a:xfrm>
            <a:off x="3425609" y="1523137"/>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ＭＳ Ｐゴシック" panose="020B0600070205080204" pitchFamily="50" charset="-128"/>
              </a:rPr>
              <a:t>icon</a:t>
            </a:r>
            <a:endParaRPr kumimoji="1" lang="ja-JP" altLang="en-US" sz="1108" b="1">
              <a:solidFill>
                <a:schemeClr val="bg1"/>
              </a:solidFill>
              <a:latin typeface="ＭＳ Ｐゴシック" panose="020B0600070205080204" pitchFamily="50" charset="-128"/>
            </a:endParaRPr>
          </a:p>
        </p:txBody>
      </p:sp>
      <p:sp>
        <p:nvSpPr>
          <p:cNvPr id="28" name="正方形/長方形 27">
            <a:extLst>
              <a:ext uri="{FF2B5EF4-FFF2-40B4-BE49-F238E27FC236}">
                <a16:creationId xmlns:a16="http://schemas.microsoft.com/office/drawing/2014/main" id="{9FAB1435-24B0-A447-A5FD-87C95E0313F5}"/>
              </a:ext>
            </a:extLst>
          </p:cNvPr>
          <p:cNvSpPr/>
          <p:nvPr/>
        </p:nvSpPr>
        <p:spPr>
          <a:xfrm>
            <a:off x="4721406" y="2607526"/>
            <a:ext cx="3904615" cy="936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rPr>
              <a:t>〇〇</a:t>
            </a:r>
            <a:r>
              <a:rPr lang="ja-JP" altLang="en-US" sz="1108">
                <a:solidFill>
                  <a:schemeClr val="dk1"/>
                </a:solidFill>
                <a:latin typeface="+mn-ea"/>
                <a:cs typeface="Arial"/>
                <a:sym typeface="Arial"/>
              </a:rPr>
              <a:t>を実現するためのステップやスケジュール、予算等の検討を勉強会を通じて支援させていただきます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ディスカッション機会を頂戴し、他社事例等の参考情報も提供させていただきます</a:t>
            </a:r>
            <a:endParaRPr lang="ja-JP" altLang="en-US" sz="1108" dirty="0">
              <a:latin typeface="+mn-ea"/>
            </a:endParaRPr>
          </a:p>
        </p:txBody>
      </p:sp>
      <p:sp>
        <p:nvSpPr>
          <p:cNvPr id="37" name="円/楕円 36">
            <a:extLst>
              <a:ext uri="{FF2B5EF4-FFF2-40B4-BE49-F238E27FC236}">
                <a16:creationId xmlns:a16="http://schemas.microsoft.com/office/drawing/2014/main" id="{68C34EF6-4689-B44B-9BA2-6388BB22D222}"/>
              </a:ext>
            </a:extLst>
          </p:cNvPr>
          <p:cNvSpPr/>
          <p:nvPr/>
        </p:nvSpPr>
        <p:spPr>
          <a:xfrm>
            <a:off x="7629098" y="1517721"/>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ＭＳ Ｐゴシック" panose="020B0600070205080204" pitchFamily="50" charset="-128"/>
              </a:rPr>
              <a:t>icon</a:t>
            </a:r>
            <a:endParaRPr kumimoji="1" lang="ja-JP" altLang="en-US" sz="1108" b="1">
              <a:solidFill>
                <a:schemeClr val="bg1"/>
              </a:solidFill>
              <a:latin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28328665-BACE-1946-94C8-E46F19D1520F}"/>
              </a:ext>
            </a:extLst>
          </p:cNvPr>
          <p:cNvSpPr txBox="1"/>
          <p:nvPr/>
        </p:nvSpPr>
        <p:spPr>
          <a:xfrm>
            <a:off x="517978" y="3700099"/>
            <a:ext cx="3108387" cy="765843"/>
          </a:xfrm>
          <a:prstGeom prst="rect">
            <a:avLst/>
          </a:prstGeom>
          <a:solidFill>
            <a:schemeClr val="bg1">
              <a:lumMod val="95000"/>
            </a:schemeClr>
          </a:solidFill>
        </p:spPr>
        <p:txBody>
          <a:bodyPr wrap="square" lIns="36000" tIns="36000" rIns="36000" bIns="36000" rtlCol="0" anchor="ctr">
            <a:normAutofit/>
          </a:bodyPr>
          <a:lstStyle/>
          <a:p>
            <a:pPr algn="ctr">
              <a:spcAft>
                <a:spcPts val="554"/>
              </a:spcAft>
            </a:pPr>
            <a:r>
              <a:rPr kumimoji="1" lang="ja-JP" altLang="en-US" sz="1477" b="1">
                <a:latin typeface="ＭＳ Ｐゴシック" panose="020B0600070205080204" pitchFamily="50" charset="-128"/>
              </a:rPr>
              <a:t>要件整理シートの提供</a:t>
            </a:r>
          </a:p>
        </p:txBody>
      </p:sp>
      <p:sp>
        <p:nvSpPr>
          <p:cNvPr id="40" name="テキスト ボックス 39">
            <a:extLst>
              <a:ext uri="{FF2B5EF4-FFF2-40B4-BE49-F238E27FC236}">
                <a16:creationId xmlns:a16="http://schemas.microsoft.com/office/drawing/2014/main" id="{83102895-EE68-D846-9E65-CBA7DC15EF5A}"/>
              </a:ext>
            </a:extLst>
          </p:cNvPr>
          <p:cNvSpPr txBox="1"/>
          <p:nvPr/>
        </p:nvSpPr>
        <p:spPr>
          <a:xfrm>
            <a:off x="4721406" y="3700099"/>
            <a:ext cx="3109150" cy="765843"/>
          </a:xfrm>
          <a:prstGeom prst="rect">
            <a:avLst/>
          </a:prstGeom>
          <a:solidFill>
            <a:schemeClr val="bg1">
              <a:lumMod val="95000"/>
            </a:schemeClr>
          </a:solidFill>
        </p:spPr>
        <p:txBody>
          <a:bodyPr wrap="square" lIns="36000" tIns="36000" rIns="36000" bIns="36000" rtlCol="0" anchor="ctr">
            <a:normAutofit/>
          </a:bodyPr>
          <a:lstStyle/>
          <a:p>
            <a:pPr lvl="0" algn="ctr"/>
            <a:r>
              <a:rPr lang="ja-JP" altLang="en-US" sz="1477" b="1">
                <a:solidFill>
                  <a:srgbClr val="1A2149"/>
                </a:solidFill>
                <a:latin typeface="+mn-ea"/>
              </a:rPr>
              <a:t>想定ユーザーとの質疑応答</a:t>
            </a:r>
          </a:p>
        </p:txBody>
      </p:sp>
      <p:sp>
        <p:nvSpPr>
          <p:cNvPr id="41" name="正方形/長方形 40">
            <a:extLst>
              <a:ext uri="{FF2B5EF4-FFF2-40B4-BE49-F238E27FC236}">
                <a16:creationId xmlns:a16="http://schemas.microsoft.com/office/drawing/2014/main" id="{FB3F6C37-CD35-5146-9851-B50B73341C61}"/>
              </a:ext>
            </a:extLst>
          </p:cNvPr>
          <p:cNvSpPr/>
          <p:nvPr/>
        </p:nvSpPr>
        <p:spPr>
          <a:xfrm>
            <a:off x="522023" y="4668947"/>
            <a:ext cx="3900509" cy="936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cs typeface="Arial"/>
                <a:sym typeface="Arial"/>
              </a:rPr>
              <a:t>「各拠点のシステム状況の整理から始めなければならない」というお声を多くいただくため、各拠点の情報を整理する簡易的なヒアリングシートをご用意しております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要件整理の進め方・ポイントを助言させていただきます</a:t>
            </a:r>
            <a:endParaRPr lang="ja-JP" altLang="en-US" sz="1108" dirty="0">
              <a:latin typeface="+mn-ea"/>
            </a:endParaRPr>
          </a:p>
        </p:txBody>
      </p:sp>
      <p:sp>
        <p:nvSpPr>
          <p:cNvPr id="42" name="円/楕円 41">
            <a:extLst>
              <a:ext uri="{FF2B5EF4-FFF2-40B4-BE49-F238E27FC236}">
                <a16:creationId xmlns:a16="http://schemas.microsoft.com/office/drawing/2014/main" id="{A97539DF-2743-EA48-AE61-71F80E689BE0}"/>
              </a:ext>
            </a:extLst>
          </p:cNvPr>
          <p:cNvSpPr/>
          <p:nvPr/>
        </p:nvSpPr>
        <p:spPr>
          <a:xfrm>
            <a:off x="3425609" y="3584558"/>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ＭＳ Ｐゴシック" panose="020B0600070205080204" pitchFamily="50" charset="-128"/>
              </a:rPr>
              <a:t>icon</a:t>
            </a:r>
            <a:endParaRPr kumimoji="1" lang="ja-JP" altLang="en-US" sz="1108" b="1">
              <a:solidFill>
                <a:schemeClr val="bg1"/>
              </a:solidFill>
              <a:latin typeface="ＭＳ Ｐゴシック" panose="020B0600070205080204" pitchFamily="50" charset="-128"/>
            </a:endParaRPr>
          </a:p>
        </p:txBody>
      </p:sp>
      <p:sp>
        <p:nvSpPr>
          <p:cNvPr id="43" name="正方形/長方形 42">
            <a:extLst>
              <a:ext uri="{FF2B5EF4-FFF2-40B4-BE49-F238E27FC236}">
                <a16:creationId xmlns:a16="http://schemas.microsoft.com/office/drawing/2014/main" id="{EB28F087-9BE0-EE45-A51C-8A4C5284CC20}"/>
              </a:ext>
            </a:extLst>
          </p:cNvPr>
          <p:cNvSpPr/>
          <p:nvPr/>
        </p:nvSpPr>
        <p:spPr>
          <a:xfrm>
            <a:off x="4721406" y="4668947"/>
            <a:ext cx="3904615" cy="1106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08000" bIns="144000" rtlCol="0" anchor="t">
            <a:spAutoFit/>
          </a:bodyPr>
          <a:lstStyle/>
          <a:p>
            <a:pPr marL="199390" indent="-199390">
              <a:buClr>
                <a:schemeClr val="accent1"/>
              </a:buClr>
              <a:buSzPts val="1200"/>
              <a:buFont typeface="Noto Sans Symbols"/>
              <a:buChar char="●"/>
            </a:pPr>
            <a:r>
              <a:rPr lang="ja-JP" altLang="en-US" sz="1108">
                <a:solidFill>
                  <a:schemeClr val="dk1"/>
                </a:solidFill>
                <a:latin typeface="+mn-ea"/>
                <a:cs typeface="Arial"/>
                <a:sym typeface="Arial"/>
              </a:rPr>
              <a:t>想定されるユーザーに事前に特徴や操作性を</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ご説明させていただきます</a:t>
            </a:r>
            <a:endParaRPr lang="ja-JP" altLang="en-US" sz="1108">
              <a:latin typeface="+mn-ea"/>
            </a:endParaRPr>
          </a:p>
          <a:p>
            <a:pPr marL="199390" indent="-199390">
              <a:buClr>
                <a:schemeClr val="accent1"/>
              </a:buClr>
              <a:buSzPts val="1200"/>
              <a:buFont typeface="Noto Sans Symbols"/>
              <a:buChar char="●"/>
            </a:pPr>
            <a:r>
              <a:rPr lang="ja-JP" altLang="en-US" sz="1108">
                <a:solidFill>
                  <a:schemeClr val="dk1"/>
                </a:solidFill>
                <a:latin typeface="+mn-ea"/>
                <a:cs typeface="Arial"/>
                <a:sym typeface="Arial"/>
              </a:rPr>
              <a:t>また、その場で質疑応答に対応させていただき、</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疑問点を払拭したうえでご検討いただけるよう</a:t>
            </a:r>
            <a:br>
              <a:rPr lang="en-US" altLang="ja-JP" sz="1108">
                <a:solidFill>
                  <a:schemeClr val="dk1"/>
                </a:solidFill>
                <a:latin typeface="+mn-ea"/>
                <a:cs typeface="Arial"/>
                <a:sym typeface="Arial"/>
              </a:rPr>
            </a:br>
            <a:r>
              <a:rPr lang="ja-JP" altLang="en-US" sz="1108">
                <a:solidFill>
                  <a:schemeClr val="dk1"/>
                </a:solidFill>
                <a:latin typeface="+mn-ea"/>
                <a:cs typeface="Arial"/>
                <a:sym typeface="Arial"/>
              </a:rPr>
              <a:t>ご支援いたします</a:t>
            </a:r>
            <a:endParaRPr lang="ja-JP" altLang="en-US" sz="1108" dirty="0">
              <a:latin typeface="+mn-ea"/>
            </a:endParaRPr>
          </a:p>
        </p:txBody>
      </p:sp>
      <p:sp>
        <p:nvSpPr>
          <p:cNvPr id="44" name="円/楕円 43">
            <a:extLst>
              <a:ext uri="{FF2B5EF4-FFF2-40B4-BE49-F238E27FC236}">
                <a16:creationId xmlns:a16="http://schemas.microsoft.com/office/drawing/2014/main" id="{2899577F-6600-5F4F-8E28-6662E0E0FBC0}"/>
              </a:ext>
            </a:extLst>
          </p:cNvPr>
          <p:cNvSpPr/>
          <p:nvPr/>
        </p:nvSpPr>
        <p:spPr>
          <a:xfrm>
            <a:off x="7629098" y="3579142"/>
            <a:ext cx="996923" cy="996923"/>
          </a:xfrm>
          <a:prstGeom prst="ellipse">
            <a:avLst/>
          </a:prstGeom>
          <a:solidFill>
            <a:srgbClr val="05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8" b="1" dirty="0">
                <a:solidFill>
                  <a:schemeClr val="bg1"/>
                </a:solidFill>
                <a:latin typeface="ＭＳ Ｐゴシック" panose="020B0600070205080204" pitchFamily="50" charset="-128"/>
              </a:rPr>
              <a:t>icon</a:t>
            </a:r>
            <a:endParaRPr kumimoji="1" lang="ja-JP" altLang="en-US" sz="1108" b="1">
              <a:solidFill>
                <a:schemeClr val="bg1"/>
              </a:solidFill>
              <a:latin typeface="ＭＳ Ｐゴシック" panose="020B0600070205080204" pitchFamily="50" charset="-128"/>
            </a:endParaRPr>
          </a:p>
        </p:txBody>
      </p:sp>
      <p:sp>
        <p:nvSpPr>
          <p:cNvPr id="6" name="正方形/長方形 5">
            <a:extLst>
              <a:ext uri="{FF2B5EF4-FFF2-40B4-BE49-F238E27FC236}">
                <a16:creationId xmlns:a16="http://schemas.microsoft.com/office/drawing/2014/main" id="{3102D3BC-71A2-9436-6F67-673426D45326}"/>
              </a:ext>
            </a:extLst>
          </p:cNvPr>
          <p:cNvSpPr/>
          <p:nvPr/>
        </p:nvSpPr>
        <p:spPr>
          <a:xfrm>
            <a:off x="6365607" y="0"/>
            <a:ext cx="2783944" cy="7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顧客との接点を持ち続けたい場合、自然な</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a:p>
            <a:pPr marL="88900"/>
            <a:r>
              <a:rPr kumimoji="1" lang="ja-JP" altLang="en-US" sz="1000" dirty="0">
                <a:solidFill>
                  <a:schemeClr val="bg1">
                    <a:lumMod val="50000"/>
                  </a:schemeClr>
                </a:solidFill>
                <a:latin typeface="ＭＳ Ｐゴシック" panose="020B0600070205080204" pitchFamily="50" charset="-128"/>
                <a:ea typeface="ＭＳ Ｐゴシック" panose="020B0600070205080204" pitchFamily="50" charset="-128"/>
              </a:rPr>
              <a:t>流れで次の約束を得たい場合に有効です</a:t>
            </a:r>
            <a:endParaRPr kumimoji="1" lang="en-US" altLang="ja-JP" sz="1000" dirty="0">
              <a:solidFill>
                <a:schemeClr val="bg1">
                  <a:lumMod val="50000"/>
                </a:schemeClr>
              </a:solidFill>
              <a:latin typeface="ＭＳ Ｐゴシック" panose="020B0600070205080204" pitchFamily="50" charset="-128"/>
              <a:ea typeface="ＭＳ Ｐゴシック" panose="020B0600070205080204" pitchFamily="50" charset="-128"/>
            </a:endParaRPr>
          </a:p>
        </p:txBody>
      </p:sp>
      <p:sp>
        <p:nvSpPr>
          <p:cNvPr id="4" name="フッター プレースホルダー 3">
            <a:extLst>
              <a:ext uri="{FF2B5EF4-FFF2-40B4-BE49-F238E27FC236}">
                <a16:creationId xmlns:a16="http://schemas.microsoft.com/office/drawing/2014/main" id="{B23720C0-0E41-A510-E9D1-08AA6D7D26D0}"/>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Tree>
    <p:extLst>
      <p:ext uri="{BB962C8B-B14F-4D97-AF65-F5344CB8AC3E}">
        <p14:creationId xmlns:p14="http://schemas.microsoft.com/office/powerpoint/2010/main" val="89457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700000"/>
            <a:ext cx="9144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a:xfrm>
            <a:off x="612000" y="360000"/>
            <a:ext cx="7920000" cy="360000"/>
          </a:xfrm>
        </p:spPr>
        <p:txBody>
          <a:bodyPr/>
          <a:lstStyle/>
          <a:p>
            <a:r>
              <a:rPr lang="ja-JP" altLang="en-US"/>
              <a:t>サービス紹介</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a:xfrm>
            <a:off x="612775" y="1080000"/>
            <a:ext cx="7918450" cy="576000"/>
          </a:xfrm>
        </p:spPr>
        <p:txBody>
          <a:bodyPr/>
          <a:lstStyle/>
          <a:p>
            <a:r>
              <a:rPr lang="ja-JP" altLang="en-US"/>
              <a:t>●●作業を効率化でき、●●の運営にかかるコストを削減できます。</a:t>
            </a:r>
            <a:endParaRPr lang="en-US" altLang="ja-JP" dirty="0"/>
          </a:p>
          <a:p>
            <a:r>
              <a:rPr lang="ja-JP" altLang="en-US"/>
              <a:t>高次のサービス提供へリソースシフトでき、新規顧客獲得、売上拡大へ繋がります。</a:t>
            </a:r>
            <a:endParaRPr lang="en-US" altLang="ja-JP" dirty="0"/>
          </a:p>
        </p:txBody>
      </p:sp>
      <p:sp>
        <p:nvSpPr>
          <p:cNvPr id="4" name="フッター プレースホルダー 3">
            <a:extLst>
              <a:ext uri="{FF2B5EF4-FFF2-40B4-BE49-F238E27FC236}">
                <a16:creationId xmlns:a16="http://schemas.microsoft.com/office/drawing/2014/main" id="{16E3FDE5-E489-2342-9AF1-775484DE61B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3</a:t>
            </a:fld>
            <a:endParaRPr lang="ja-JP" altLang="en-US"/>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06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385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6641225"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61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a:t>
            </a:r>
            <a:endParaRPr kumimoji="1" lang="en-US" altLang="ja-JP" b="1" dirty="0">
              <a:latin typeface="+mn-ea"/>
            </a:endParaRPr>
          </a:p>
          <a:p>
            <a:pPr algn="ctr">
              <a:spcAft>
                <a:spcPts val="400"/>
              </a:spcAft>
            </a:pPr>
            <a:r>
              <a:rPr kumimoji="1" lang="ja-JP" altLang="en-US" b="1">
                <a:latin typeface="+mn-ea"/>
              </a:rPr>
              <a:t>コスト削減</a:t>
            </a: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340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a:t>
            </a:r>
            <a:endParaRPr kumimoji="1" lang="en-US" altLang="ja-JP" b="1" dirty="0">
              <a:latin typeface="+mn-ea"/>
            </a:endParaRPr>
          </a:p>
          <a:p>
            <a:pPr algn="ctr">
              <a:spcAft>
                <a:spcPts val="400"/>
              </a:spcAft>
            </a:pPr>
            <a:r>
              <a:rPr kumimoji="1" lang="ja-JP" altLang="en-US" b="1">
                <a:latin typeface="+mn-ea"/>
              </a:rPr>
              <a:t>作業効率アップ</a:t>
            </a: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6191331"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a:t>
            </a:r>
            <a:endParaRPr kumimoji="1" lang="en-US" altLang="ja-JP" b="1" dirty="0">
              <a:latin typeface="+mn-ea"/>
            </a:endParaRPr>
          </a:p>
          <a:p>
            <a:pPr algn="ctr">
              <a:spcAft>
                <a:spcPts val="400"/>
              </a:spcAft>
            </a:pPr>
            <a:r>
              <a:rPr kumimoji="1" lang="ja-JP" altLang="en-US" b="1">
                <a:latin typeface="+mn-ea"/>
              </a:rPr>
              <a:t>売上拡大</a:t>
            </a: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61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サービス内容や機能をふまえて特長を挙げる。前述の「よくある課題」に対して解決できることを記載する。</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340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サービス内容や機能をふまえて特長を挙げる。前述の「よくある課題」に対して解決できることを記載する。</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6191225"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サービス内容や機能をふまえて特長を挙げる。前述の「よくある課題」に対して解決できることを記載する。</a:t>
            </a:r>
          </a:p>
        </p:txBody>
      </p:sp>
    </p:spTree>
    <p:extLst>
      <p:ext uri="{BB962C8B-B14F-4D97-AF65-F5344CB8AC3E}">
        <p14:creationId xmlns:p14="http://schemas.microsoft.com/office/powerpoint/2010/main" val="167449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a:xfrm>
            <a:off x="612000" y="360000"/>
            <a:ext cx="7920000" cy="360000"/>
          </a:xfrm>
        </p:spPr>
        <p:txBody>
          <a:bodyPr/>
          <a:lstStyle/>
          <a:p>
            <a:r>
              <a:rPr lang="ja-JP" altLang="en-US"/>
              <a:t>特長１</a:t>
            </a:r>
            <a:r>
              <a:rPr lang="en-US" altLang="ja-JP" dirty="0"/>
              <a:t>.</a:t>
            </a:r>
            <a:r>
              <a:rPr lang="ja-JP" altLang="en-US"/>
              <a:t>●●コスト削減</a:t>
            </a:r>
          </a:p>
        </p:txBody>
      </p:sp>
      <p:sp>
        <p:nvSpPr>
          <p:cNvPr id="12" name="テキスト プレースホルダー 11">
            <a:extLst>
              <a:ext uri="{FF2B5EF4-FFF2-40B4-BE49-F238E27FC236}">
                <a16:creationId xmlns:a16="http://schemas.microsoft.com/office/drawing/2014/main" id="{92688D38-63EF-2248-B304-30B9109B63A1}"/>
              </a:ext>
            </a:extLst>
          </p:cNvPr>
          <p:cNvSpPr>
            <a:spLocks noGrp="1"/>
          </p:cNvSpPr>
          <p:nvPr>
            <p:ph type="body" sz="quarter" idx="13"/>
          </p:nvPr>
        </p:nvSpPr>
        <p:spPr/>
        <p:txBody>
          <a:bodyPr/>
          <a:lstStyle/>
          <a:p>
            <a:endParaRPr lang="ja-JP" altLang="en-US"/>
          </a:p>
        </p:txBody>
      </p:sp>
      <p:sp>
        <p:nvSpPr>
          <p:cNvPr id="4" name="フッター プレースホルダー 3">
            <a:extLst>
              <a:ext uri="{FF2B5EF4-FFF2-40B4-BE49-F238E27FC236}">
                <a16:creationId xmlns:a16="http://schemas.microsoft.com/office/drawing/2014/main" id="{282E1915-D567-DF4D-A74A-3CBB5FDF17D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4</a:t>
            </a:fld>
            <a:endParaRPr lang="ja-JP" altLang="en-US"/>
          </a:p>
        </p:txBody>
      </p:sp>
      <p:sp>
        <p:nvSpPr>
          <p:cNvPr id="6" name="正方形/長方形 5">
            <a:extLst>
              <a:ext uri="{FF2B5EF4-FFF2-40B4-BE49-F238E27FC236}">
                <a16:creationId xmlns:a16="http://schemas.microsoft.com/office/drawing/2014/main" id="{D0920979-2FE4-8348-BCA7-426D4B07E494}"/>
              </a:ext>
            </a:extLst>
          </p:cNvPr>
          <p:cNvSpPr/>
          <p:nvPr/>
        </p:nvSpPr>
        <p:spPr>
          <a:xfrm>
            <a:off x="611998" y="2160000"/>
            <a:ext cx="360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ＭＳ Ｐゴシック" panose="020B0600070205080204" pitchFamily="50" charset="-128"/>
              </a:rPr>
              <a:t>一般的にかかるコスト</a:t>
            </a:r>
          </a:p>
        </p:txBody>
      </p:sp>
      <p:sp>
        <p:nvSpPr>
          <p:cNvPr id="7" name="正方形/長方形 6">
            <a:extLst>
              <a:ext uri="{FF2B5EF4-FFF2-40B4-BE49-F238E27FC236}">
                <a16:creationId xmlns:a16="http://schemas.microsoft.com/office/drawing/2014/main" id="{F575605A-31B5-3F41-8B5C-53EC99289BD8}"/>
              </a:ext>
            </a:extLst>
          </p:cNvPr>
          <p:cNvSpPr/>
          <p:nvPr/>
        </p:nvSpPr>
        <p:spPr>
          <a:xfrm>
            <a:off x="4932002" y="2160000"/>
            <a:ext cx="360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ＭＳ Ｐゴシック" panose="020B0600070205080204" pitchFamily="50" charset="-128"/>
              </a:rPr>
              <a:t>●●サービス導入後の効果</a:t>
            </a:r>
          </a:p>
        </p:txBody>
      </p:sp>
      <p:sp>
        <p:nvSpPr>
          <p:cNvPr id="8" name="正方形/長方形 7">
            <a:extLst>
              <a:ext uri="{FF2B5EF4-FFF2-40B4-BE49-F238E27FC236}">
                <a16:creationId xmlns:a16="http://schemas.microsoft.com/office/drawing/2014/main" id="{464A3899-FB43-4D40-9D9B-CAA5E25B24CA}"/>
              </a:ext>
            </a:extLst>
          </p:cNvPr>
          <p:cNvSpPr/>
          <p:nvPr/>
        </p:nvSpPr>
        <p:spPr>
          <a:xfrm>
            <a:off x="1151998" y="4680000"/>
            <a:ext cx="2520000" cy="108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●●人件費</a:t>
            </a:r>
            <a:r>
              <a:rPr kumimoji="1" lang="en-US" altLang="ja-JP" sz="1200" dirty="0">
                <a:solidFill>
                  <a:schemeClr val="tx1"/>
                </a:solidFill>
                <a:latin typeface="+mn-ea"/>
              </a:rPr>
              <a:t> 0,000</a:t>
            </a:r>
            <a:r>
              <a:rPr kumimoji="1" lang="ja-JP" altLang="en-US" sz="1200">
                <a:solidFill>
                  <a:schemeClr val="tx1"/>
                </a:solidFill>
                <a:latin typeface="+mn-ea"/>
              </a:rPr>
              <a:t>万円</a:t>
            </a:r>
            <a:r>
              <a:rPr kumimoji="1" lang="en-US" altLang="ja-JP" sz="1200" dirty="0">
                <a:solidFill>
                  <a:schemeClr val="tx1"/>
                </a:solidFill>
                <a:latin typeface="+mn-ea"/>
              </a:rPr>
              <a:t>/</a:t>
            </a:r>
            <a:r>
              <a:rPr kumimoji="1" lang="ja-JP" altLang="en-US" sz="1200">
                <a:solidFill>
                  <a:schemeClr val="tx1"/>
                </a:solidFill>
                <a:latin typeface="+mn-ea"/>
              </a:rPr>
              <a:t>月</a:t>
            </a:r>
          </a:p>
        </p:txBody>
      </p:sp>
      <p:sp>
        <p:nvSpPr>
          <p:cNvPr id="9" name="正方形/長方形 8">
            <a:extLst>
              <a:ext uri="{FF2B5EF4-FFF2-40B4-BE49-F238E27FC236}">
                <a16:creationId xmlns:a16="http://schemas.microsoft.com/office/drawing/2014/main" id="{ED3BF256-C06B-B142-8DF0-4CECE5A7890A}"/>
              </a:ext>
            </a:extLst>
          </p:cNvPr>
          <p:cNvSpPr/>
          <p:nvPr/>
        </p:nvSpPr>
        <p:spPr>
          <a:xfrm>
            <a:off x="1151998" y="4140000"/>
            <a:ext cx="2520000" cy="54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●●実施費</a:t>
            </a:r>
            <a:r>
              <a:rPr kumimoji="1" lang="en-US" altLang="ja-JP" sz="1200" dirty="0">
                <a:solidFill>
                  <a:schemeClr val="tx1"/>
                </a:solidFill>
                <a:latin typeface="+mn-ea"/>
              </a:rPr>
              <a:t> 0,000</a:t>
            </a:r>
            <a:r>
              <a:rPr kumimoji="1" lang="ja-JP" altLang="en-US" sz="1200">
                <a:solidFill>
                  <a:schemeClr val="tx1"/>
                </a:solidFill>
                <a:latin typeface="+mn-ea"/>
              </a:rPr>
              <a:t>万円</a:t>
            </a:r>
            <a:r>
              <a:rPr kumimoji="1" lang="en-US" altLang="ja-JP" sz="1200" dirty="0">
                <a:solidFill>
                  <a:schemeClr val="tx1"/>
                </a:solidFill>
                <a:latin typeface="+mn-ea"/>
              </a:rPr>
              <a:t>/</a:t>
            </a:r>
            <a:r>
              <a:rPr kumimoji="1" lang="ja-JP" altLang="en-US" sz="1200">
                <a:solidFill>
                  <a:schemeClr val="tx1"/>
                </a:solidFill>
                <a:latin typeface="+mn-ea"/>
              </a:rPr>
              <a:t>月</a:t>
            </a:r>
          </a:p>
        </p:txBody>
      </p:sp>
      <p:sp>
        <p:nvSpPr>
          <p:cNvPr id="15" name="正方形/長方形 14">
            <a:extLst>
              <a:ext uri="{FF2B5EF4-FFF2-40B4-BE49-F238E27FC236}">
                <a16:creationId xmlns:a16="http://schemas.microsoft.com/office/drawing/2014/main" id="{B6819EF3-03B9-704E-869F-8A51668993FC}"/>
              </a:ext>
            </a:extLst>
          </p:cNvPr>
          <p:cNvSpPr/>
          <p:nvPr/>
        </p:nvSpPr>
        <p:spPr>
          <a:xfrm>
            <a:off x="1151998" y="3600000"/>
            <a:ext cx="2520000" cy="54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●●調査費</a:t>
            </a:r>
            <a:r>
              <a:rPr kumimoji="1" lang="en-US" altLang="ja-JP" sz="1200" dirty="0">
                <a:solidFill>
                  <a:schemeClr val="tx1"/>
                </a:solidFill>
                <a:latin typeface="+mn-ea"/>
              </a:rPr>
              <a:t> 0,000</a:t>
            </a:r>
            <a:r>
              <a:rPr kumimoji="1" lang="ja-JP" altLang="en-US" sz="1200">
                <a:solidFill>
                  <a:schemeClr val="tx1"/>
                </a:solidFill>
                <a:latin typeface="+mn-ea"/>
              </a:rPr>
              <a:t>万円</a:t>
            </a:r>
            <a:r>
              <a:rPr kumimoji="1" lang="en-US" altLang="ja-JP" sz="1200" dirty="0">
                <a:solidFill>
                  <a:schemeClr val="tx1"/>
                </a:solidFill>
                <a:latin typeface="+mn-ea"/>
              </a:rPr>
              <a:t>/</a:t>
            </a:r>
            <a:r>
              <a:rPr kumimoji="1" lang="ja-JP" altLang="en-US" sz="1200">
                <a:solidFill>
                  <a:schemeClr val="tx1"/>
                </a:solidFill>
                <a:latin typeface="+mn-ea"/>
              </a:rPr>
              <a:t>月</a:t>
            </a:r>
          </a:p>
        </p:txBody>
      </p:sp>
      <p:sp>
        <p:nvSpPr>
          <p:cNvPr id="23" name="正方形/長方形 22">
            <a:extLst>
              <a:ext uri="{FF2B5EF4-FFF2-40B4-BE49-F238E27FC236}">
                <a16:creationId xmlns:a16="http://schemas.microsoft.com/office/drawing/2014/main" id="{9E59FDC1-4F55-3146-AC14-48507A9FE5CF}"/>
              </a:ext>
            </a:extLst>
          </p:cNvPr>
          <p:cNvSpPr/>
          <p:nvPr/>
        </p:nvSpPr>
        <p:spPr>
          <a:xfrm>
            <a:off x="5472004" y="3600000"/>
            <a:ext cx="2520000" cy="1080000"/>
          </a:xfrm>
          <a:prstGeom prst="rect">
            <a:avLst/>
          </a:prstGeom>
          <a:solidFill>
            <a:schemeClr val="bg1"/>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b="1">
                <a:solidFill>
                  <a:schemeClr val="accent6"/>
                </a:solidFill>
                <a:latin typeface="+mn-ea"/>
              </a:rPr>
              <a:t>●●</a:t>
            </a:r>
            <a:r>
              <a:rPr kumimoji="1" lang="en-US" altLang="ja-JP" b="1" dirty="0">
                <a:solidFill>
                  <a:schemeClr val="accent6"/>
                </a:solidFill>
                <a:latin typeface="+mn-ea"/>
              </a:rPr>
              <a:t>%</a:t>
            </a:r>
          </a:p>
          <a:p>
            <a:pPr algn="ctr"/>
            <a:r>
              <a:rPr kumimoji="1" lang="ja-JP" altLang="en-US" b="1">
                <a:solidFill>
                  <a:schemeClr val="accent6"/>
                </a:solidFill>
                <a:latin typeface="+mn-ea"/>
              </a:rPr>
              <a:t>コスト削減</a:t>
            </a:r>
          </a:p>
        </p:txBody>
      </p:sp>
      <p:sp>
        <p:nvSpPr>
          <p:cNvPr id="24" name="正方形/長方形 23">
            <a:extLst>
              <a:ext uri="{FF2B5EF4-FFF2-40B4-BE49-F238E27FC236}">
                <a16:creationId xmlns:a16="http://schemas.microsoft.com/office/drawing/2014/main" id="{F7BE747D-B582-5C48-9FB2-28C1B838D07E}"/>
              </a:ext>
            </a:extLst>
          </p:cNvPr>
          <p:cNvSpPr/>
          <p:nvPr/>
        </p:nvSpPr>
        <p:spPr>
          <a:xfrm>
            <a:off x="5472004" y="4680000"/>
            <a:ext cx="2520000" cy="10800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mn-ea"/>
              </a:rPr>
              <a:t>●●人件費</a:t>
            </a:r>
            <a:r>
              <a:rPr kumimoji="1" lang="en-US" altLang="ja-JP" sz="1200" dirty="0">
                <a:solidFill>
                  <a:schemeClr val="tx1"/>
                </a:solidFill>
                <a:latin typeface="+mn-ea"/>
              </a:rPr>
              <a:t> 0,000</a:t>
            </a:r>
            <a:r>
              <a:rPr kumimoji="1" lang="ja-JP" altLang="en-US" sz="1200">
                <a:solidFill>
                  <a:schemeClr val="tx1"/>
                </a:solidFill>
                <a:latin typeface="+mn-ea"/>
              </a:rPr>
              <a:t>円</a:t>
            </a:r>
            <a:r>
              <a:rPr kumimoji="1" lang="en-US" altLang="ja-JP" sz="1200" dirty="0">
                <a:solidFill>
                  <a:schemeClr val="tx1"/>
                </a:solidFill>
                <a:latin typeface="+mn-ea"/>
              </a:rPr>
              <a:t>/</a:t>
            </a:r>
            <a:r>
              <a:rPr kumimoji="1" lang="ja-JP" altLang="en-US" sz="1200">
                <a:solidFill>
                  <a:schemeClr val="tx1"/>
                </a:solidFill>
                <a:latin typeface="+mn-ea"/>
              </a:rPr>
              <a:t>月</a:t>
            </a:r>
          </a:p>
        </p:txBody>
      </p:sp>
      <p:cxnSp>
        <p:nvCxnSpPr>
          <p:cNvPr id="26" name="直線コネクタ 25">
            <a:extLst>
              <a:ext uri="{FF2B5EF4-FFF2-40B4-BE49-F238E27FC236}">
                <a16:creationId xmlns:a16="http://schemas.microsoft.com/office/drawing/2014/main" id="{D52FAB2A-E811-4B47-BD7D-CFA6150A1A2A}"/>
              </a:ext>
            </a:extLst>
          </p:cNvPr>
          <p:cNvCxnSpPr>
            <a:cxnSpLocks/>
          </p:cNvCxnSpPr>
          <p:nvPr/>
        </p:nvCxnSpPr>
        <p:spPr>
          <a:xfrm>
            <a:off x="3671998" y="3600000"/>
            <a:ext cx="1715790" cy="1079999"/>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28" name="円/楕円 27">
            <a:extLst>
              <a:ext uri="{FF2B5EF4-FFF2-40B4-BE49-F238E27FC236}">
                <a16:creationId xmlns:a16="http://schemas.microsoft.com/office/drawing/2014/main" id="{B3DDB046-19AE-914D-8EC3-485823B44877}"/>
              </a:ext>
            </a:extLst>
          </p:cNvPr>
          <p:cNvSpPr>
            <a:spLocks/>
          </p:cNvSpPr>
          <p:nvPr/>
        </p:nvSpPr>
        <p:spPr>
          <a:xfrm>
            <a:off x="7379225" y="2994211"/>
            <a:ext cx="1152000" cy="1152000"/>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b="1" dirty="0">
                <a:solidFill>
                  <a:schemeClr val="bg1"/>
                </a:solidFill>
                <a:latin typeface="+mn-ea"/>
              </a:rPr>
              <a:t>0,000</a:t>
            </a:r>
            <a:r>
              <a:rPr kumimoji="1" lang="ja-JP" altLang="en-US" sz="1600" b="1">
                <a:solidFill>
                  <a:schemeClr val="bg1"/>
                </a:solidFill>
                <a:latin typeface="+mn-ea"/>
              </a:rPr>
              <a:t>万</a:t>
            </a:r>
            <a:endParaRPr kumimoji="1" lang="en-US" altLang="ja-JP" sz="1600" b="1" dirty="0">
              <a:solidFill>
                <a:schemeClr val="bg1"/>
              </a:solidFill>
              <a:latin typeface="+mn-ea"/>
            </a:endParaRPr>
          </a:p>
          <a:p>
            <a:pPr algn="ctr"/>
            <a:r>
              <a:rPr kumimoji="1" lang="ja-JP" altLang="en-US" sz="1400" b="1">
                <a:solidFill>
                  <a:schemeClr val="bg1"/>
                </a:solidFill>
                <a:latin typeface="+mn-ea"/>
              </a:rPr>
              <a:t>円</a:t>
            </a:r>
            <a:r>
              <a:rPr kumimoji="1" lang="en-US" altLang="ja-JP" sz="1400" b="1" dirty="0">
                <a:solidFill>
                  <a:schemeClr val="bg1"/>
                </a:solidFill>
                <a:latin typeface="+mn-ea"/>
              </a:rPr>
              <a:t>/</a:t>
            </a:r>
            <a:r>
              <a:rPr kumimoji="1" lang="ja-JP" altLang="en-US" sz="1400" b="1">
                <a:solidFill>
                  <a:schemeClr val="bg1"/>
                </a:solidFill>
                <a:latin typeface="+mn-ea"/>
              </a:rPr>
              <a:t>月削減</a:t>
            </a:r>
          </a:p>
        </p:txBody>
      </p:sp>
      <p:cxnSp>
        <p:nvCxnSpPr>
          <p:cNvPr id="34" name="直線コネクタ 33">
            <a:extLst>
              <a:ext uri="{FF2B5EF4-FFF2-40B4-BE49-F238E27FC236}">
                <a16:creationId xmlns:a16="http://schemas.microsoft.com/office/drawing/2014/main" id="{C7A712F8-9C60-4A45-B2DB-725F095299E3}"/>
              </a:ext>
            </a:extLst>
          </p:cNvPr>
          <p:cNvCxnSpPr/>
          <p:nvPr/>
        </p:nvCxnSpPr>
        <p:spPr>
          <a:xfrm>
            <a:off x="611998" y="5760000"/>
            <a:ext cx="360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D50BE4F2-2FE0-9942-938E-5C5AF0C02D90}"/>
              </a:ext>
            </a:extLst>
          </p:cNvPr>
          <p:cNvCxnSpPr/>
          <p:nvPr/>
        </p:nvCxnSpPr>
        <p:spPr>
          <a:xfrm>
            <a:off x="4932000" y="5760000"/>
            <a:ext cx="3600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30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D6856-1F29-B843-99F2-00B6245BBF99}"/>
              </a:ext>
            </a:extLst>
          </p:cNvPr>
          <p:cNvSpPr>
            <a:spLocks noGrp="1"/>
          </p:cNvSpPr>
          <p:nvPr>
            <p:ph type="title"/>
          </p:nvPr>
        </p:nvSpPr>
        <p:spPr>
          <a:xfrm>
            <a:off x="612000" y="360000"/>
            <a:ext cx="7920000" cy="360000"/>
          </a:xfrm>
        </p:spPr>
        <p:txBody>
          <a:bodyPr/>
          <a:lstStyle/>
          <a:p>
            <a:r>
              <a:rPr lang="ja-JP" altLang="en-US"/>
              <a:t>特長</a:t>
            </a:r>
            <a:r>
              <a:rPr lang="en-US" altLang="ja-JP" dirty="0"/>
              <a:t>2.</a:t>
            </a:r>
            <a:r>
              <a:rPr lang="ja-JP" altLang="en-US"/>
              <a:t>●●で作業効率アップ</a:t>
            </a:r>
          </a:p>
        </p:txBody>
      </p:sp>
      <p:sp>
        <p:nvSpPr>
          <p:cNvPr id="9" name="テキスト プレースホルダー 8">
            <a:extLst>
              <a:ext uri="{FF2B5EF4-FFF2-40B4-BE49-F238E27FC236}">
                <a16:creationId xmlns:a16="http://schemas.microsoft.com/office/drawing/2014/main" id="{92EA9AFA-EDA2-2E44-854F-0F7BFCF43626}"/>
              </a:ext>
            </a:extLst>
          </p:cNvPr>
          <p:cNvSpPr>
            <a:spLocks noGrp="1"/>
          </p:cNvSpPr>
          <p:nvPr>
            <p:ph type="body" sz="quarter" idx="13"/>
          </p:nvPr>
        </p:nvSpPr>
        <p:spPr/>
        <p:txBody>
          <a:bodyPr/>
          <a:lstStyle/>
          <a:p>
            <a:endParaRPr lang="ja-JP" altLang="en-US"/>
          </a:p>
        </p:txBody>
      </p:sp>
      <p:sp>
        <p:nvSpPr>
          <p:cNvPr id="4" name="フッター プレースホルダー 3">
            <a:extLst>
              <a:ext uri="{FF2B5EF4-FFF2-40B4-BE49-F238E27FC236}">
                <a16:creationId xmlns:a16="http://schemas.microsoft.com/office/drawing/2014/main" id="{282E1915-D567-DF4D-A74A-3CBB5FDF17D3}"/>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05FAAC7-0398-8B49-A7A7-A6A5309AA78A}"/>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5</a:t>
            </a:fld>
            <a:endParaRPr lang="ja-JP" altLang="en-US"/>
          </a:p>
        </p:txBody>
      </p:sp>
      <p:cxnSp>
        <p:nvCxnSpPr>
          <p:cNvPr id="45" name="直線コネクタ 44">
            <a:extLst>
              <a:ext uri="{FF2B5EF4-FFF2-40B4-BE49-F238E27FC236}">
                <a16:creationId xmlns:a16="http://schemas.microsoft.com/office/drawing/2014/main" id="{577B0DAD-7201-C246-8449-6569D1D55B38}"/>
              </a:ext>
            </a:extLst>
          </p:cNvPr>
          <p:cNvCxnSpPr>
            <a:cxnSpLocks/>
          </p:cNvCxnSpPr>
          <p:nvPr/>
        </p:nvCxnSpPr>
        <p:spPr>
          <a:xfrm>
            <a:off x="3273548"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97E1B8AB-5638-EB41-81EE-845B2292061A}"/>
              </a:ext>
            </a:extLst>
          </p:cNvPr>
          <p:cNvCxnSpPr>
            <a:cxnSpLocks/>
          </p:cNvCxnSpPr>
          <p:nvPr/>
        </p:nvCxnSpPr>
        <p:spPr>
          <a:xfrm>
            <a:off x="4901245"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BA1F76C9-17B6-264D-A377-5A13B8FF1D1B}"/>
              </a:ext>
            </a:extLst>
          </p:cNvPr>
          <p:cNvCxnSpPr>
            <a:cxnSpLocks/>
          </p:cNvCxnSpPr>
          <p:nvPr/>
        </p:nvCxnSpPr>
        <p:spPr>
          <a:xfrm>
            <a:off x="6473791"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60DA43F3-31DF-E040-BE1E-7CEACE41F087}"/>
              </a:ext>
            </a:extLst>
          </p:cNvPr>
          <p:cNvCxnSpPr>
            <a:cxnSpLocks/>
          </p:cNvCxnSpPr>
          <p:nvPr/>
        </p:nvCxnSpPr>
        <p:spPr>
          <a:xfrm>
            <a:off x="8082956" y="2227305"/>
            <a:ext cx="0" cy="324000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6" name="図表 15">
            <a:extLst>
              <a:ext uri="{FF2B5EF4-FFF2-40B4-BE49-F238E27FC236}">
                <a16:creationId xmlns:a16="http://schemas.microsoft.com/office/drawing/2014/main" id="{CEC3C378-DAFD-8C49-814B-6D83C1FE6278}"/>
              </a:ext>
            </a:extLst>
          </p:cNvPr>
          <p:cNvGraphicFramePr/>
          <p:nvPr>
            <p:extLst>
              <p:ext uri="{D42A27DB-BD31-4B8C-83A1-F6EECF244321}">
                <p14:modId xmlns:p14="http://schemas.microsoft.com/office/powerpoint/2010/main" val="1219136969"/>
              </p:ext>
            </p:extLst>
          </p:nvPr>
        </p:nvGraphicFramePr>
        <p:xfrm>
          <a:off x="1646295" y="2654965"/>
          <a:ext cx="6882491" cy="83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図表 18">
            <a:extLst>
              <a:ext uri="{FF2B5EF4-FFF2-40B4-BE49-F238E27FC236}">
                <a16:creationId xmlns:a16="http://schemas.microsoft.com/office/drawing/2014/main" id="{427C7A7A-FE67-184B-8774-F0D119E812B9}"/>
              </a:ext>
            </a:extLst>
          </p:cNvPr>
          <p:cNvGraphicFramePr/>
          <p:nvPr>
            <p:extLst>
              <p:ext uri="{D42A27DB-BD31-4B8C-83A1-F6EECF244321}">
                <p14:modId xmlns:p14="http://schemas.microsoft.com/office/powerpoint/2010/main" val="2689827993"/>
              </p:ext>
            </p:extLst>
          </p:nvPr>
        </p:nvGraphicFramePr>
        <p:xfrm>
          <a:off x="1646296" y="4126176"/>
          <a:ext cx="3673132" cy="830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四角形吹き出し 2">
            <a:extLst>
              <a:ext uri="{FF2B5EF4-FFF2-40B4-BE49-F238E27FC236}">
                <a16:creationId xmlns:a16="http://schemas.microsoft.com/office/drawing/2014/main" id="{45E22E7D-80FA-7D45-9B3B-B5C474A01BC8}"/>
              </a:ext>
            </a:extLst>
          </p:cNvPr>
          <p:cNvSpPr/>
          <p:nvPr/>
        </p:nvSpPr>
        <p:spPr>
          <a:xfrm>
            <a:off x="6188786" y="4126176"/>
            <a:ext cx="2340000" cy="830304"/>
          </a:xfrm>
          <a:prstGeom prst="wedgeRectCallout">
            <a:avLst>
              <a:gd name="adj1" fmla="val -70562"/>
              <a:gd name="adj2" fmla="val 44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latin typeface="+mn-ea"/>
              </a:rPr>
              <a:t>●●日で実施可能</a:t>
            </a:r>
          </a:p>
        </p:txBody>
      </p:sp>
      <p:sp>
        <p:nvSpPr>
          <p:cNvPr id="23" name="テキスト ボックス 22">
            <a:extLst>
              <a:ext uri="{FF2B5EF4-FFF2-40B4-BE49-F238E27FC236}">
                <a16:creationId xmlns:a16="http://schemas.microsoft.com/office/drawing/2014/main" id="{8E7278E2-AE68-034F-B0E8-F0FF041BF5F6}"/>
              </a:ext>
            </a:extLst>
          </p:cNvPr>
          <p:cNvSpPr txBox="1"/>
          <p:nvPr/>
        </p:nvSpPr>
        <p:spPr>
          <a:xfrm>
            <a:off x="3057661"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4" name="テキスト ボックス 23">
            <a:extLst>
              <a:ext uri="{FF2B5EF4-FFF2-40B4-BE49-F238E27FC236}">
                <a16:creationId xmlns:a16="http://schemas.microsoft.com/office/drawing/2014/main" id="{AA337F4A-B62D-9A4E-B1F9-87ACA399C183}"/>
              </a:ext>
            </a:extLst>
          </p:cNvPr>
          <p:cNvSpPr txBox="1"/>
          <p:nvPr/>
        </p:nvSpPr>
        <p:spPr>
          <a:xfrm>
            <a:off x="4685357"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5" name="テキスト ボックス 24">
            <a:extLst>
              <a:ext uri="{FF2B5EF4-FFF2-40B4-BE49-F238E27FC236}">
                <a16:creationId xmlns:a16="http://schemas.microsoft.com/office/drawing/2014/main" id="{7118DFEC-9EA9-1746-A60B-8D12D938700E}"/>
              </a:ext>
            </a:extLst>
          </p:cNvPr>
          <p:cNvSpPr txBox="1"/>
          <p:nvPr/>
        </p:nvSpPr>
        <p:spPr>
          <a:xfrm>
            <a:off x="6257902"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6" name="テキスト ボックス 25">
            <a:extLst>
              <a:ext uri="{FF2B5EF4-FFF2-40B4-BE49-F238E27FC236}">
                <a16:creationId xmlns:a16="http://schemas.microsoft.com/office/drawing/2014/main" id="{D4E76476-3BD0-0A45-819F-07DFDD43B11B}"/>
              </a:ext>
            </a:extLst>
          </p:cNvPr>
          <p:cNvSpPr txBox="1"/>
          <p:nvPr/>
        </p:nvSpPr>
        <p:spPr>
          <a:xfrm>
            <a:off x="7867067" y="5563805"/>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a:t>
            </a:r>
          </a:p>
        </p:txBody>
      </p:sp>
      <p:sp>
        <p:nvSpPr>
          <p:cNvPr id="27" name="テキスト ボックス 26">
            <a:extLst>
              <a:ext uri="{FF2B5EF4-FFF2-40B4-BE49-F238E27FC236}">
                <a16:creationId xmlns:a16="http://schemas.microsoft.com/office/drawing/2014/main" id="{7FD4F927-FA46-F347-B96F-4B5E21373684}"/>
              </a:ext>
            </a:extLst>
          </p:cNvPr>
          <p:cNvSpPr txBox="1"/>
          <p:nvPr/>
        </p:nvSpPr>
        <p:spPr>
          <a:xfrm>
            <a:off x="1430406" y="5563804"/>
            <a:ext cx="431776" cy="288147"/>
          </a:xfrm>
          <a:prstGeom prst="rect">
            <a:avLst/>
          </a:prstGeom>
          <a:noFill/>
        </p:spPr>
        <p:txBody>
          <a:bodyPr wrap="none" lIns="36000" tIns="36000" rIns="36000" bIns="36000" rtlCol="0">
            <a:spAutoFit/>
          </a:bodyPr>
          <a:lstStyle/>
          <a:p>
            <a:pPr algn="ctr">
              <a:spcAft>
                <a:spcPts val="400"/>
              </a:spcAft>
            </a:pPr>
            <a:r>
              <a:rPr kumimoji="1" lang="ja-JP" altLang="en-US" sz="1400">
                <a:latin typeface="+mn-ea"/>
              </a:rPr>
              <a:t>日数</a:t>
            </a:r>
          </a:p>
        </p:txBody>
      </p:sp>
      <p:sp>
        <p:nvSpPr>
          <p:cNvPr id="28" name="テキスト ボックス 27">
            <a:extLst>
              <a:ext uri="{FF2B5EF4-FFF2-40B4-BE49-F238E27FC236}">
                <a16:creationId xmlns:a16="http://schemas.microsoft.com/office/drawing/2014/main" id="{BE1089A5-6404-9445-89B7-EB3D062BE7BE}"/>
              </a:ext>
            </a:extLst>
          </p:cNvPr>
          <p:cNvSpPr txBox="1"/>
          <p:nvPr/>
        </p:nvSpPr>
        <p:spPr>
          <a:xfrm>
            <a:off x="353872" y="4319131"/>
            <a:ext cx="1149921" cy="554886"/>
          </a:xfrm>
          <a:prstGeom prst="rect">
            <a:avLst/>
          </a:prstGeom>
          <a:noFill/>
        </p:spPr>
        <p:txBody>
          <a:bodyPr wrap="none" lIns="36000" tIns="36000" rIns="36000" bIns="36000" rtlCol="0">
            <a:spAutoFit/>
          </a:bodyPr>
          <a:lstStyle/>
          <a:p>
            <a:pPr algn="r">
              <a:spcAft>
                <a:spcPts val="400"/>
              </a:spcAft>
            </a:pPr>
            <a:r>
              <a:rPr kumimoji="1" lang="ja-JP" altLang="en-US" sz="1400" b="1">
                <a:solidFill>
                  <a:schemeClr val="accent6"/>
                </a:solidFill>
                <a:latin typeface="+mn-ea"/>
              </a:rPr>
              <a:t>●●導入後の</a:t>
            </a:r>
            <a:endParaRPr kumimoji="1" lang="en-US" altLang="ja-JP" sz="1400" b="1" dirty="0">
              <a:solidFill>
                <a:schemeClr val="accent6"/>
              </a:solidFill>
              <a:latin typeface="+mn-ea"/>
            </a:endParaRPr>
          </a:p>
          <a:p>
            <a:pPr algn="r">
              <a:spcAft>
                <a:spcPts val="400"/>
              </a:spcAft>
            </a:pPr>
            <a:r>
              <a:rPr kumimoji="1" lang="ja-JP" altLang="en-US" sz="1400" b="1">
                <a:solidFill>
                  <a:schemeClr val="accent6"/>
                </a:solidFill>
                <a:latin typeface="+mn-ea"/>
              </a:rPr>
              <a:t>作業フロー</a:t>
            </a:r>
          </a:p>
        </p:txBody>
      </p:sp>
      <p:sp>
        <p:nvSpPr>
          <p:cNvPr id="29" name="テキスト ボックス 28">
            <a:extLst>
              <a:ext uri="{FF2B5EF4-FFF2-40B4-BE49-F238E27FC236}">
                <a16:creationId xmlns:a16="http://schemas.microsoft.com/office/drawing/2014/main" id="{53C0E2CC-8766-6C49-8384-102C071E604C}"/>
              </a:ext>
            </a:extLst>
          </p:cNvPr>
          <p:cNvSpPr txBox="1"/>
          <p:nvPr/>
        </p:nvSpPr>
        <p:spPr>
          <a:xfrm>
            <a:off x="612775" y="2814382"/>
            <a:ext cx="904662" cy="554886"/>
          </a:xfrm>
          <a:prstGeom prst="rect">
            <a:avLst/>
          </a:prstGeom>
          <a:noFill/>
        </p:spPr>
        <p:txBody>
          <a:bodyPr wrap="none" lIns="36000" tIns="36000" rIns="36000" bIns="36000" rtlCol="0">
            <a:spAutoFit/>
          </a:bodyPr>
          <a:lstStyle/>
          <a:p>
            <a:pPr algn="r">
              <a:spcAft>
                <a:spcPts val="400"/>
              </a:spcAft>
            </a:pPr>
            <a:r>
              <a:rPr kumimoji="1" lang="ja-JP" altLang="en-US" sz="1400" b="1">
                <a:latin typeface="+mn-ea"/>
              </a:rPr>
              <a:t>一般的な</a:t>
            </a:r>
            <a:endParaRPr kumimoji="1" lang="en-US" altLang="ja-JP" sz="1400" b="1" dirty="0">
              <a:latin typeface="+mn-ea"/>
            </a:endParaRPr>
          </a:p>
          <a:p>
            <a:pPr algn="r">
              <a:spcAft>
                <a:spcPts val="400"/>
              </a:spcAft>
            </a:pPr>
            <a:r>
              <a:rPr kumimoji="1" lang="ja-JP" altLang="en-US" sz="1400" b="1">
                <a:latin typeface="+mn-ea"/>
              </a:rPr>
              <a:t>作業フロー</a:t>
            </a:r>
          </a:p>
        </p:txBody>
      </p:sp>
      <p:cxnSp>
        <p:nvCxnSpPr>
          <p:cNvPr id="21" name="直線コネクタ 20">
            <a:extLst>
              <a:ext uri="{FF2B5EF4-FFF2-40B4-BE49-F238E27FC236}">
                <a16:creationId xmlns:a16="http://schemas.microsoft.com/office/drawing/2014/main" id="{E212FE1C-ED1A-124F-B300-3D644C09436A}"/>
              </a:ext>
            </a:extLst>
          </p:cNvPr>
          <p:cNvCxnSpPr>
            <a:cxnSpLocks/>
          </p:cNvCxnSpPr>
          <p:nvPr/>
        </p:nvCxnSpPr>
        <p:spPr>
          <a:xfrm>
            <a:off x="1654045" y="2227305"/>
            <a:ext cx="0" cy="324000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38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C06A0-617D-7A40-ACF0-12D3268D8B3F}"/>
              </a:ext>
            </a:extLst>
          </p:cNvPr>
          <p:cNvSpPr>
            <a:spLocks noGrp="1"/>
          </p:cNvSpPr>
          <p:nvPr>
            <p:ph type="title"/>
          </p:nvPr>
        </p:nvSpPr>
        <p:spPr/>
        <p:txBody>
          <a:bodyPr/>
          <a:lstStyle/>
          <a:p>
            <a:r>
              <a:rPr lang="ja-JP" altLang="en-US"/>
              <a:t>特長</a:t>
            </a:r>
            <a:r>
              <a:rPr lang="en-US" altLang="ja-JP" dirty="0"/>
              <a:t>3.</a:t>
            </a:r>
            <a:r>
              <a:rPr lang="ja-JP" altLang="en-US"/>
              <a:t>●●で売上拡大</a:t>
            </a:r>
            <a:endParaRPr kumimoji="1" lang="ja-JP" altLang="en-US"/>
          </a:p>
        </p:txBody>
      </p:sp>
      <p:sp>
        <p:nvSpPr>
          <p:cNvPr id="3" name="テキスト プレースホルダー 2">
            <a:extLst>
              <a:ext uri="{FF2B5EF4-FFF2-40B4-BE49-F238E27FC236}">
                <a16:creationId xmlns:a16="http://schemas.microsoft.com/office/drawing/2014/main" id="{3DD57F5B-AFD8-234C-8D71-7B12997FB8B6}"/>
              </a:ext>
            </a:extLst>
          </p:cNvPr>
          <p:cNvSpPr>
            <a:spLocks noGrp="1"/>
          </p:cNvSpPr>
          <p:nvPr>
            <p:ph type="body" sz="quarter" idx="13"/>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D6243FD3-877C-B846-929F-767D0AB92C8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CA6DFC9E-AB1C-2E4E-AAF8-3F7AA506CB7B}"/>
              </a:ext>
            </a:extLst>
          </p:cNvPr>
          <p:cNvSpPr>
            <a:spLocks noGrp="1"/>
          </p:cNvSpPr>
          <p:nvPr>
            <p:ph type="sldNum" sz="quarter" idx="15"/>
          </p:nvPr>
        </p:nvSpPr>
        <p:spPr>
          <a:xfrm>
            <a:off x="8640000" y="6367112"/>
            <a:ext cx="360000" cy="360000"/>
          </a:xfrm>
        </p:spPr>
        <p:txBody>
          <a:bodyPr/>
          <a:lstStyle/>
          <a:p>
            <a:pPr algn="ctr"/>
            <a:fld id="{2CF39A64-FD95-C144-B37D-DFADB2595A9F}" type="slidenum">
              <a:rPr kumimoji="1" lang="ja-JP" altLang="en-US" smtClean="0"/>
              <a:pPr algn="ctr"/>
              <a:t>6</a:t>
            </a:fld>
            <a:endParaRPr kumimoji="1" lang="ja-JP" altLang="en-US"/>
          </a:p>
        </p:txBody>
      </p:sp>
      <p:sp>
        <p:nvSpPr>
          <p:cNvPr id="10" name="テキスト ボックス 9">
            <a:extLst>
              <a:ext uri="{FF2B5EF4-FFF2-40B4-BE49-F238E27FC236}">
                <a16:creationId xmlns:a16="http://schemas.microsoft.com/office/drawing/2014/main" id="{7856C70E-9A44-B241-99AE-2B2F7465F756}"/>
              </a:ext>
            </a:extLst>
          </p:cNvPr>
          <p:cNvSpPr txBox="1"/>
          <p:nvPr/>
        </p:nvSpPr>
        <p:spPr>
          <a:xfrm>
            <a:off x="3215722" y="5592562"/>
            <a:ext cx="1106641" cy="318924"/>
          </a:xfrm>
          <a:prstGeom prst="rect">
            <a:avLst/>
          </a:prstGeom>
          <a:noFill/>
        </p:spPr>
        <p:txBody>
          <a:bodyPr wrap="none" lIns="36000" tIns="36000" rIns="36000" bIns="36000" rtlCol="0">
            <a:spAutoFit/>
          </a:bodyPr>
          <a:lstStyle/>
          <a:p>
            <a:pPr algn="ctr">
              <a:spcAft>
                <a:spcPts val="400"/>
              </a:spcAft>
            </a:pPr>
            <a:r>
              <a:rPr kumimoji="1" lang="ja-JP" altLang="en-US" sz="1600" b="1">
                <a:latin typeface="+mn-ea"/>
              </a:rPr>
              <a:t>●●導入前</a:t>
            </a:r>
          </a:p>
        </p:txBody>
      </p:sp>
      <p:cxnSp>
        <p:nvCxnSpPr>
          <p:cNvPr id="11" name="直線コネクタ 10">
            <a:extLst>
              <a:ext uri="{FF2B5EF4-FFF2-40B4-BE49-F238E27FC236}">
                <a16:creationId xmlns:a16="http://schemas.microsoft.com/office/drawing/2014/main" id="{345F67D3-B33A-9C4C-A403-0ED08D6D2931}"/>
              </a:ext>
            </a:extLst>
          </p:cNvPr>
          <p:cNvCxnSpPr>
            <a:cxnSpLocks/>
          </p:cNvCxnSpPr>
          <p:nvPr/>
        </p:nvCxnSpPr>
        <p:spPr>
          <a:xfrm flipH="1">
            <a:off x="2381909" y="5171222"/>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401F219A-DF7B-D14B-A32B-23A83D5F85DC}"/>
              </a:ext>
            </a:extLst>
          </p:cNvPr>
          <p:cNvCxnSpPr>
            <a:cxnSpLocks/>
          </p:cNvCxnSpPr>
          <p:nvPr/>
        </p:nvCxnSpPr>
        <p:spPr>
          <a:xfrm flipH="1">
            <a:off x="2381909" y="2596255"/>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B01C4CB4-05A9-974C-A0A4-DF49AA57306E}"/>
              </a:ext>
            </a:extLst>
          </p:cNvPr>
          <p:cNvCxnSpPr>
            <a:cxnSpLocks/>
          </p:cNvCxnSpPr>
          <p:nvPr/>
        </p:nvCxnSpPr>
        <p:spPr>
          <a:xfrm flipH="1">
            <a:off x="2381909" y="4885111"/>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FAD8120-4382-754B-9AE4-C40F3663ABBB}"/>
              </a:ext>
            </a:extLst>
          </p:cNvPr>
          <p:cNvCxnSpPr>
            <a:cxnSpLocks/>
          </p:cNvCxnSpPr>
          <p:nvPr/>
        </p:nvCxnSpPr>
        <p:spPr>
          <a:xfrm flipH="1">
            <a:off x="2381909" y="4599004"/>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7671CD1-99FB-3448-BA29-B89D7E5A36F8}"/>
              </a:ext>
            </a:extLst>
          </p:cNvPr>
          <p:cNvCxnSpPr>
            <a:cxnSpLocks/>
          </p:cNvCxnSpPr>
          <p:nvPr/>
        </p:nvCxnSpPr>
        <p:spPr>
          <a:xfrm flipH="1">
            <a:off x="2381909" y="4312897"/>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E4F9146-718C-F04B-9BB8-B58860DD225C}"/>
              </a:ext>
            </a:extLst>
          </p:cNvPr>
          <p:cNvCxnSpPr>
            <a:cxnSpLocks/>
          </p:cNvCxnSpPr>
          <p:nvPr/>
        </p:nvCxnSpPr>
        <p:spPr>
          <a:xfrm flipH="1">
            <a:off x="2381909" y="4026790"/>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6CAB896-0E04-C84B-AD5D-A7462965B2E1}"/>
              </a:ext>
            </a:extLst>
          </p:cNvPr>
          <p:cNvCxnSpPr>
            <a:cxnSpLocks/>
          </p:cNvCxnSpPr>
          <p:nvPr/>
        </p:nvCxnSpPr>
        <p:spPr>
          <a:xfrm flipH="1">
            <a:off x="2381909" y="3740683"/>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B45EF62A-A974-B943-9A12-3923732F7225}"/>
              </a:ext>
            </a:extLst>
          </p:cNvPr>
          <p:cNvCxnSpPr>
            <a:cxnSpLocks/>
          </p:cNvCxnSpPr>
          <p:nvPr/>
        </p:nvCxnSpPr>
        <p:spPr>
          <a:xfrm flipH="1">
            <a:off x="2381909" y="3454576"/>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F0366F3-9EFA-1D45-A39A-9D579D3A7FB8}"/>
              </a:ext>
            </a:extLst>
          </p:cNvPr>
          <p:cNvCxnSpPr>
            <a:cxnSpLocks/>
          </p:cNvCxnSpPr>
          <p:nvPr/>
        </p:nvCxnSpPr>
        <p:spPr>
          <a:xfrm flipH="1">
            <a:off x="2381909" y="3168469"/>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CDAE240-43BB-6A41-A24B-F1BF91B94BD3}"/>
              </a:ext>
            </a:extLst>
          </p:cNvPr>
          <p:cNvSpPr txBox="1"/>
          <p:nvPr/>
        </p:nvSpPr>
        <p:spPr>
          <a:xfrm>
            <a:off x="5239949" y="5592562"/>
            <a:ext cx="1106641" cy="318924"/>
          </a:xfrm>
          <a:prstGeom prst="rect">
            <a:avLst/>
          </a:prstGeom>
          <a:noFill/>
        </p:spPr>
        <p:txBody>
          <a:bodyPr wrap="none" lIns="36000" tIns="36000" rIns="36000" bIns="36000" rtlCol="0">
            <a:spAutoFit/>
          </a:bodyPr>
          <a:lstStyle/>
          <a:p>
            <a:pPr algn="ctr">
              <a:spcAft>
                <a:spcPts val="400"/>
              </a:spcAft>
            </a:pPr>
            <a:r>
              <a:rPr kumimoji="1" lang="ja-JP" altLang="en-US" sz="1600" b="1">
                <a:solidFill>
                  <a:schemeClr val="accent6"/>
                </a:solidFill>
                <a:latin typeface="+mn-ea"/>
              </a:rPr>
              <a:t>●●導入後</a:t>
            </a:r>
          </a:p>
        </p:txBody>
      </p:sp>
      <p:sp>
        <p:nvSpPr>
          <p:cNvPr id="23" name="テキスト ボックス 22">
            <a:extLst>
              <a:ext uri="{FF2B5EF4-FFF2-40B4-BE49-F238E27FC236}">
                <a16:creationId xmlns:a16="http://schemas.microsoft.com/office/drawing/2014/main" id="{3F30808E-8AE5-6E44-8464-97C6096355AD}"/>
              </a:ext>
            </a:extLst>
          </p:cNvPr>
          <p:cNvSpPr txBox="1"/>
          <p:nvPr/>
        </p:nvSpPr>
        <p:spPr>
          <a:xfrm>
            <a:off x="1722090" y="2140870"/>
            <a:ext cx="576046" cy="3504412"/>
          </a:xfrm>
          <a:prstGeom prst="rect">
            <a:avLst/>
          </a:prstGeom>
          <a:noFill/>
        </p:spPr>
        <p:txBody>
          <a:bodyPr wrap="none" lIns="36000" tIns="36000" rIns="36000" bIns="36000" rtlCol="0">
            <a:spAutoFit/>
          </a:bodyPr>
          <a:lstStyle/>
          <a:p>
            <a:pPr algn="r">
              <a:spcAft>
                <a:spcPts val="600"/>
              </a:spcAft>
            </a:pPr>
            <a:r>
              <a:rPr kumimoji="1" lang="en-US" altLang="ja-JP" sz="1400" dirty="0">
                <a:latin typeface="+mn-ea"/>
              </a:rPr>
              <a:t>(</a:t>
            </a:r>
            <a:r>
              <a:rPr kumimoji="1" lang="ja-JP" altLang="en-US" sz="1400">
                <a:latin typeface="+mn-ea"/>
              </a:rPr>
              <a:t>万円）</a:t>
            </a:r>
            <a:endParaRPr kumimoji="1" lang="en-US" altLang="ja-JP" sz="1400" dirty="0">
              <a:latin typeface="+mn-ea"/>
            </a:endParaRPr>
          </a:p>
          <a:p>
            <a:pPr algn="r">
              <a:spcAft>
                <a:spcPts val="600"/>
              </a:spcAft>
            </a:pPr>
            <a:r>
              <a:rPr kumimoji="1" lang="en-US" altLang="ja-JP" sz="1400" dirty="0">
                <a:latin typeface="+mn-ea"/>
              </a:rPr>
              <a:t>1,000</a:t>
            </a:r>
          </a:p>
          <a:p>
            <a:pPr algn="r">
              <a:spcAft>
                <a:spcPts val="600"/>
              </a:spcAft>
            </a:pPr>
            <a:r>
              <a:rPr kumimoji="1" lang="en-US" altLang="ja-JP" sz="1400" dirty="0">
                <a:latin typeface="+mn-ea"/>
              </a:rPr>
              <a:t>900</a:t>
            </a:r>
          </a:p>
          <a:p>
            <a:pPr algn="r">
              <a:spcAft>
                <a:spcPts val="600"/>
              </a:spcAft>
            </a:pPr>
            <a:r>
              <a:rPr kumimoji="1" lang="en-US" altLang="ja-JP" sz="1400" dirty="0">
                <a:latin typeface="+mn-ea"/>
              </a:rPr>
              <a:t>800</a:t>
            </a:r>
          </a:p>
          <a:p>
            <a:pPr algn="r">
              <a:spcAft>
                <a:spcPts val="600"/>
              </a:spcAft>
            </a:pPr>
            <a:r>
              <a:rPr kumimoji="1" lang="en-US" altLang="ja-JP" sz="1400" dirty="0">
                <a:latin typeface="+mn-ea"/>
              </a:rPr>
              <a:t>700</a:t>
            </a:r>
          </a:p>
          <a:p>
            <a:pPr algn="r">
              <a:spcAft>
                <a:spcPts val="600"/>
              </a:spcAft>
            </a:pPr>
            <a:r>
              <a:rPr kumimoji="1" lang="en-US" altLang="ja-JP" sz="1400" dirty="0">
                <a:latin typeface="+mn-ea"/>
              </a:rPr>
              <a:t>600</a:t>
            </a:r>
          </a:p>
          <a:p>
            <a:pPr algn="r">
              <a:spcAft>
                <a:spcPts val="600"/>
              </a:spcAft>
            </a:pPr>
            <a:r>
              <a:rPr kumimoji="1" lang="en-US" altLang="ja-JP" sz="1400" dirty="0">
                <a:latin typeface="+mn-ea"/>
              </a:rPr>
              <a:t>500</a:t>
            </a:r>
          </a:p>
          <a:p>
            <a:pPr algn="r">
              <a:spcAft>
                <a:spcPts val="600"/>
              </a:spcAft>
            </a:pPr>
            <a:r>
              <a:rPr kumimoji="1" lang="en-US" altLang="ja-JP" sz="1400" dirty="0">
                <a:latin typeface="+mn-ea"/>
              </a:rPr>
              <a:t>400</a:t>
            </a:r>
          </a:p>
          <a:p>
            <a:pPr algn="r">
              <a:spcAft>
                <a:spcPts val="600"/>
              </a:spcAft>
            </a:pPr>
            <a:r>
              <a:rPr kumimoji="1" lang="en-US" altLang="ja-JP" sz="1400" dirty="0">
                <a:latin typeface="+mn-ea"/>
              </a:rPr>
              <a:t>300</a:t>
            </a:r>
          </a:p>
          <a:p>
            <a:pPr algn="r">
              <a:spcAft>
                <a:spcPts val="600"/>
              </a:spcAft>
            </a:pPr>
            <a:r>
              <a:rPr kumimoji="1" lang="en-US" altLang="ja-JP" sz="1400" dirty="0">
                <a:latin typeface="+mn-ea"/>
              </a:rPr>
              <a:t>200</a:t>
            </a:r>
          </a:p>
          <a:p>
            <a:pPr algn="r">
              <a:spcAft>
                <a:spcPts val="600"/>
              </a:spcAft>
            </a:pPr>
            <a:r>
              <a:rPr kumimoji="1" lang="en-US" altLang="ja-JP" sz="1400" dirty="0">
                <a:latin typeface="+mn-ea"/>
              </a:rPr>
              <a:t>100</a:t>
            </a:r>
          </a:p>
          <a:p>
            <a:pPr algn="r">
              <a:spcAft>
                <a:spcPts val="600"/>
              </a:spcAft>
            </a:pPr>
            <a:r>
              <a:rPr kumimoji="1" lang="en-US" altLang="ja-JP" sz="1400" dirty="0">
                <a:latin typeface="+mn-ea"/>
              </a:rPr>
              <a:t>0</a:t>
            </a:r>
          </a:p>
        </p:txBody>
      </p:sp>
      <p:cxnSp>
        <p:nvCxnSpPr>
          <p:cNvPr id="29" name="直線コネクタ 28">
            <a:extLst>
              <a:ext uri="{FF2B5EF4-FFF2-40B4-BE49-F238E27FC236}">
                <a16:creationId xmlns:a16="http://schemas.microsoft.com/office/drawing/2014/main" id="{EB10D4CF-C432-7D49-922F-E226AD03000F}"/>
              </a:ext>
            </a:extLst>
          </p:cNvPr>
          <p:cNvCxnSpPr>
            <a:cxnSpLocks/>
          </p:cNvCxnSpPr>
          <p:nvPr/>
        </p:nvCxnSpPr>
        <p:spPr>
          <a:xfrm flipH="1">
            <a:off x="2381909" y="2882362"/>
            <a:ext cx="504000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51B4136-DC69-D74A-AB38-74EA033BF5F4}"/>
              </a:ext>
            </a:extLst>
          </p:cNvPr>
          <p:cNvSpPr/>
          <p:nvPr/>
        </p:nvSpPr>
        <p:spPr>
          <a:xfrm>
            <a:off x="5298634" y="2596255"/>
            <a:ext cx="1044000" cy="2879999"/>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latin typeface="+mn-ea"/>
              </a:rPr>
              <a:t>1,000</a:t>
            </a:r>
            <a:br>
              <a:rPr kumimoji="1" lang="en-US" altLang="ja-JP" sz="1200" dirty="0">
                <a:solidFill>
                  <a:schemeClr val="bg1"/>
                </a:solidFill>
                <a:latin typeface="+mn-ea"/>
              </a:rPr>
            </a:br>
            <a:r>
              <a:rPr kumimoji="1" lang="ja-JP" altLang="en-US" sz="1200">
                <a:solidFill>
                  <a:schemeClr val="bg1"/>
                </a:solidFill>
                <a:latin typeface="+mn-ea"/>
              </a:rPr>
              <a:t>万円</a:t>
            </a:r>
            <a:endParaRPr kumimoji="1" lang="ja-JP" altLang="en-US" sz="1600">
              <a:solidFill>
                <a:schemeClr val="bg1"/>
              </a:solidFill>
              <a:latin typeface="+mn-ea"/>
            </a:endParaRPr>
          </a:p>
        </p:txBody>
      </p:sp>
      <p:sp>
        <p:nvSpPr>
          <p:cNvPr id="32" name="正方形/長方形 31">
            <a:extLst>
              <a:ext uri="{FF2B5EF4-FFF2-40B4-BE49-F238E27FC236}">
                <a16:creationId xmlns:a16="http://schemas.microsoft.com/office/drawing/2014/main" id="{CF0A4B9E-E156-8D47-85A7-F0321FA21569}"/>
              </a:ext>
            </a:extLst>
          </p:cNvPr>
          <p:cNvSpPr/>
          <p:nvPr/>
        </p:nvSpPr>
        <p:spPr>
          <a:xfrm>
            <a:off x="3278363" y="4037127"/>
            <a:ext cx="1044000" cy="1440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latin typeface="+mn-ea"/>
              </a:rPr>
              <a:t>500</a:t>
            </a:r>
            <a:br>
              <a:rPr kumimoji="1" lang="en-US" altLang="ja-JP" sz="1200" dirty="0">
                <a:latin typeface="+mn-ea"/>
              </a:rPr>
            </a:br>
            <a:r>
              <a:rPr kumimoji="1" lang="ja-JP" altLang="en-US" sz="1200">
                <a:latin typeface="+mn-ea"/>
              </a:rPr>
              <a:t>万円</a:t>
            </a:r>
            <a:endParaRPr kumimoji="1" lang="ja-JP" altLang="en-US" sz="1600">
              <a:latin typeface="+mn-ea"/>
            </a:endParaRPr>
          </a:p>
        </p:txBody>
      </p:sp>
      <p:cxnSp>
        <p:nvCxnSpPr>
          <p:cNvPr id="33" name="直線コネクタ 32">
            <a:extLst>
              <a:ext uri="{FF2B5EF4-FFF2-40B4-BE49-F238E27FC236}">
                <a16:creationId xmlns:a16="http://schemas.microsoft.com/office/drawing/2014/main" id="{247D63AB-09F0-1B4A-8D23-927BD7C65737}"/>
              </a:ext>
            </a:extLst>
          </p:cNvPr>
          <p:cNvCxnSpPr>
            <a:cxnSpLocks/>
          </p:cNvCxnSpPr>
          <p:nvPr/>
        </p:nvCxnSpPr>
        <p:spPr>
          <a:xfrm flipV="1">
            <a:off x="4322363" y="2679156"/>
            <a:ext cx="892498" cy="1342466"/>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6" name="円/楕円 35">
            <a:extLst>
              <a:ext uri="{FF2B5EF4-FFF2-40B4-BE49-F238E27FC236}">
                <a16:creationId xmlns:a16="http://schemas.microsoft.com/office/drawing/2014/main" id="{CF1D4C50-4A11-AC43-A94A-D3E227E714D5}"/>
              </a:ext>
            </a:extLst>
          </p:cNvPr>
          <p:cNvSpPr>
            <a:spLocks/>
          </p:cNvSpPr>
          <p:nvPr/>
        </p:nvSpPr>
        <p:spPr>
          <a:xfrm>
            <a:off x="6127326" y="2139156"/>
            <a:ext cx="1080000" cy="1080000"/>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600" b="1">
                <a:solidFill>
                  <a:schemeClr val="bg1"/>
                </a:solidFill>
                <a:latin typeface="+mn-ea"/>
              </a:rPr>
              <a:t>売上</a:t>
            </a:r>
            <a:endParaRPr kumimoji="1" lang="en-US" altLang="ja-JP" sz="1600" b="1" dirty="0">
              <a:solidFill>
                <a:schemeClr val="bg1"/>
              </a:solidFill>
              <a:latin typeface="+mn-ea"/>
            </a:endParaRPr>
          </a:p>
          <a:p>
            <a:pPr algn="ctr"/>
            <a:r>
              <a:rPr kumimoji="1" lang="ja-JP" altLang="en-US" sz="1600" b="1">
                <a:solidFill>
                  <a:schemeClr val="bg1"/>
                </a:solidFill>
                <a:latin typeface="+mn-ea"/>
              </a:rPr>
              <a:t>２倍</a:t>
            </a:r>
            <a:endParaRPr kumimoji="1" lang="ja-JP" altLang="en-US" sz="1400" b="1">
              <a:solidFill>
                <a:schemeClr val="bg1"/>
              </a:solidFill>
              <a:latin typeface="+mn-ea"/>
            </a:endParaRPr>
          </a:p>
        </p:txBody>
      </p:sp>
      <p:cxnSp>
        <p:nvCxnSpPr>
          <p:cNvPr id="37" name="直線コネクタ 36">
            <a:extLst>
              <a:ext uri="{FF2B5EF4-FFF2-40B4-BE49-F238E27FC236}">
                <a16:creationId xmlns:a16="http://schemas.microsoft.com/office/drawing/2014/main" id="{2EF3A534-5106-504B-BF7F-4E1C28F6DEB8}"/>
              </a:ext>
            </a:extLst>
          </p:cNvPr>
          <p:cNvCxnSpPr>
            <a:cxnSpLocks/>
          </p:cNvCxnSpPr>
          <p:nvPr/>
        </p:nvCxnSpPr>
        <p:spPr>
          <a:xfrm flipH="1">
            <a:off x="2381909" y="5476254"/>
            <a:ext cx="5040000"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5C5CAFF5-BC93-5548-ABAA-6EEB58230BD5}"/>
              </a:ext>
            </a:extLst>
          </p:cNvPr>
          <p:cNvSpPr txBox="1"/>
          <p:nvPr/>
        </p:nvSpPr>
        <p:spPr>
          <a:xfrm>
            <a:off x="2374057" y="2129226"/>
            <a:ext cx="2472398" cy="288147"/>
          </a:xfrm>
          <a:prstGeom prst="rect">
            <a:avLst/>
          </a:prstGeom>
          <a:noFill/>
        </p:spPr>
        <p:txBody>
          <a:bodyPr wrap="none" lIns="36000" tIns="36000" rIns="36000" bIns="36000" rtlCol="0" anchor="ctr">
            <a:spAutoFit/>
          </a:bodyPr>
          <a:lstStyle/>
          <a:p>
            <a:pPr algn="ctr">
              <a:spcAft>
                <a:spcPts val="400"/>
              </a:spcAft>
            </a:pPr>
            <a:r>
              <a:rPr kumimoji="1" lang="en-US" altLang="ja-JP" sz="1400" dirty="0">
                <a:latin typeface="+mn-ea"/>
              </a:rPr>
              <a:t>A</a:t>
            </a:r>
            <a:r>
              <a:rPr kumimoji="1" lang="ja-JP" altLang="en-US" sz="1400">
                <a:latin typeface="+mn-ea"/>
              </a:rPr>
              <a:t>社様●●サービスの売上推移</a:t>
            </a:r>
          </a:p>
        </p:txBody>
      </p:sp>
    </p:spTree>
    <p:extLst>
      <p:ext uri="{BB962C8B-B14F-4D97-AF65-F5344CB8AC3E}">
        <p14:creationId xmlns:p14="http://schemas.microsoft.com/office/powerpoint/2010/main" val="194130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E3BC682E-8F35-2847-A7D9-85010BF235C0}"/>
              </a:ext>
            </a:extLst>
          </p:cNvPr>
          <p:cNvSpPr/>
          <p:nvPr/>
        </p:nvSpPr>
        <p:spPr>
          <a:xfrm>
            <a:off x="0" y="2700000"/>
            <a:ext cx="9144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ndParaRPr>
          </a:p>
        </p:txBody>
      </p:sp>
      <p:sp>
        <p:nvSpPr>
          <p:cNvPr id="26" name="タイトル 25">
            <a:extLst>
              <a:ext uri="{FF2B5EF4-FFF2-40B4-BE49-F238E27FC236}">
                <a16:creationId xmlns:a16="http://schemas.microsoft.com/office/drawing/2014/main" id="{6C614945-909D-F34D-9965-4BBEA8BD25EA}"/>
              </a:ext>
            </a:extLst>
          </p:cNvPr>
          <p:cNvSpPr>
            <a:spLocks noGrp="1"/>
          </p:cNvSpPr>
          <p:nvPr>
            <p:ph type="title"/>
          </p:nvPr>
        </p:nvSpPr>
        <p:spPr>
          <a:xfrm>
            <a:off x="612000" y="360000"/>
            <a:ext cx="7920000" cy="360000"/>
          </a:xfrm>
        </p:spPr>
        <p:txBody>
          <a:bodyPr/>
          <a:lstStyle/>
          <a:p>
            <a:r>
              <a:rPr lang="ja-JP" altLang="en-US"/>
              <a:t>選ばれる理由</a:t>
            </a:r>
          </a:p>
        </p:txBody>
      </p:sp>
      <p:sp>
        <p:nvSpPr>
          <p:cNvPr id="3" name="テキスト プレースホルダー 2">
            <a:extLst>
              <a:ext uri="{FF2B5EF4-FFF2-40B4-BE49-F238E27FC236}">
                <a16:creationId xmlns:a16="http://schemas.microsoft.com/office/drawing/2014/main" id="{8510E145-1CCD-2949-94C6-1D484273EA86}"/>
              </a:ext>
            </a:extLst>
          </p:cNvPr>
          <p:cNvSpPr>
            <a:spLocks noGrp="1"/>
          </p:cNvSpPr>
          <p:nvPr>
            <p:ph type="body" sz="quarter" idx="13"/>
          </p:nvPr>
        </p:nvSpPr>
        <p:spPr>
          <a:xfrm>
            <a:off x="612775" y="1080000"/>
            <a:ext cx="7918450" cy="576000"/>
          </a:xfrm>
        </p:spPr>
        <p:txBody>
          <a:bodyPr/>
          <a:lstStyle/>
          <a:p>
            <a:r>
              <a:rPr lang="ja-JP" altLang="en-US"/>
              <a:t>●●領域に専門特化したサービスで、国内</a:t>
            </a:r>
            <a:r>
              <a:rPr lang="en-US" altLang="ja-JP" dirty="0"/>
              <a:t>No.1</a:t>
            </a:r>
            <a:r>
              <a:rPr lang="ja-JP" altLang="en-US"/>
              <a:t>の導入実績があります。</a:t>
            </a:r>
            <a:endParaRPr lang="en-US" altLang="ja-JP" dirty="0"/>
          </a:p>
          <a:p>
            <a:r>
              <a:rPr lang="ja-JP" altLang="en-US"/>
              <a:t>価格、操作性、導入後のサポート体制において高い評価をいただいております。</a:t>
            </a:r>
            <a:endParaRPr lang="en-US" altLang="ja-JP" dirty="0"/>
          </a:p>
        </p:txBody>
      </p:sp>
      <p:sp>
        <p:nvSpPr>
          <p:cNvPr id="4" name="フッター プレースホルダー 3">
            <a:extLst>
              <a:ext uri="{FF2B5EF4-FFF2-40B4-BE49-F238E27FC236}">
                <a16:creationId xmlns:a16="http://schemas.microsoft.com/office/drawing/2014/main" id="{16E3FDE5-E489-2342-9AF1-775484DE61BF}"/>
              </a:ext>
            </a:extLst>
          </p:cNvPr>
          <p:cNvSpPr>
            <a:spLocks noGrp="1"/>
          </p:cNvSpPr>
          <p:nvPr>
            <p:ph type="ftr" sz="quarter" idx="14"/>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B8C648F1-7761-444D-96D6-D0DEB7B0E375}"/>
              </a:ext>
            </a:extLst>
          </p:cNvPr>
          <p:cNvSpPr>
            <a:spLocks noGrp="1"/>
          </p:cNvSpPr>
          <p:nvPr>
            <p:ph type="sldNum" sz="quarter" idx="15"/>
          </p:nvPr>
        </p:nvSpPr>
        <p:spPr>
          <a:xfrm>
            <a:off x="8640000" y="6367112"/>
            <a:ext cx="360000" cy="360000"/>
          </a:xfrm>
        </p:spPr>
        <p:txBody>
          <a:bodyPr/>
          <a:lstStyle/>
          <a:p>
            <a:fld id="{2CF39A64-FD95-C144-B37D-DFADB2595A9F}" type="slidenum">
              <a:rPr lang="ja-JP" altLang="en-US" smtClean="0"/>
              <a:pPr/>
              <a:t>7</a:t>
            </a:fld>
            <a:endParaRPr lang="ja-JP" altLang="en-US"/>
          </a:p>
        </p:txBody>
      </p:sp>
      <p:sp>
        <p:nvSpPr>
          <p:cNvPr id="14" name="円/楕円 13">
            <a:extLst>
              <a:ext uri="{FF2B5EF4-FFF2-40B4-BE49-F238E27FC236}">
                <a16:creationId xmlns:a16="http://schemas.microsoft.com/office/drawing/2014/main" id="{A1801E82-8922-1E47-8B57-DF26810C88F7}"/>
              </a:ext>
            </a:extLst>
          </p:cNvPr>
          <p:cNvSpPr>
            <a:spLocks noChangeAspect="1"/>
          </p:cNvSpPr>
          <p:nvPr/>
        </p:nvSpPr>
        <p:spPr>
          <a:xfrm>
            <a:off x="106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5" name="円/楕円 14">
            <a:extLst>
              <a:ext uri="{FF2B5EF4-FFF2-40B4-BE49-F238E27FC236}">
                <a16:creationId xmlns:a16="http://schemas.microsoft.com/office/drawing/2014/main" id="{27E0C99B-AC03-604E-BBDC-05F696A9C1BA}"/>
              </a:ext>
            </a:extLst>
          </p:cNvPr>
          <p:cNvSpPr>
            <a:spLocks noChangeAspect="1"/>
          </p:cNvSpPr>
          <p:nvPr/>
        </p:nvSpPr>
        <p:spPr>
          <a:xfrm>
            <a:off x="3852000"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16" name="円/楕円 15">
            <a:extLst>
              <a:ext uri="{FF2B5EF4-FFF2-40B4-BE49-F238E27FC236}">
                <a16:creationId xmlns:a16="http://schemas.microsoft.com/office/drawing/2014/main" id="{877887B3-AFE5-F549-96EA-5E2D94BFF190}"/>
              </a:ext>
            </a:extLst>
          </p:cNvPr>
          <p:cNvSpPr>
            <a:spLocks noChangeAspect="1"/>
          </p:cNvSpPr>
          <p:nvPr/>
        </p:nvSpPr>
        <p:spPr>
          <a:xfrm>
            <a:off x="6641225"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ＭＳ Ｐゴシック" panose="020B0600070205080204" pitchFamily="50" charset="-128"/>
              </a:rPr>
              <a:t>icon</a:t>
            </a:r>
            <a:endParaRPr kumimoji="1" lang="ja-JP" altLang="en-US">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2DBE8E28-1E5E-844F-AA94-060DDBF0CF5D}"/>
              </a:ext>
            </a:extLst>
          </p:cNvPr>
          <p:cNvSpPr txBox="1"/>
          <p:nvPr/>
        </p:nvSpPr>
        <p:spPr>
          <a:xfrm>
            <a:off x="61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●●で国内</a:t>
            </a:r>
            <a:r>
              <a:rPr kumimoji="1" lang="en-US" altLang="ja-JP" b="1" dirty="0">
                <a:latin typeface="+mn-ea"/>
              </a:rPr>
              <a:t>No.1</a:t>
            </a:r>
          </a:p>
          <a:p>
            <a:pPr algn="ctr">
              <a:spcAft>
                <a:spcPts val="400"/>
              </a:spcAft>
            </a:pPr>
            <a:r>
              <a:rPr kumimoji="1" lang="en-US" altLang="ja-JP" b="1" dirty="0">
                <a:latin typeface="+mn-ea"/>
              </a:rPr>
              <a:t>10,000</a:t>
            </a:r>
            <a:r>
              <a:rPr kumimoji="1" lang="ja-JP" altLang="en-US" b="1">
                <a:latin typeface="+mn-ea"/>
              </a:rPr>
              <a:t>社導入実績</a:t>
            </a:r>
            <a:endParaRPr kumimoji="1" lang="en-US" altLang="ja-JP" b="1" dirty="0">
              <a:latin typeface="+mn-ea"/>
            </a:endParaRPr>
          </a:p>
        </p:txBody>
      </p:sp>
      <p:sp>
        <p:nvSpPr>
          <p:cNvPr id="27" name="テキスト ボックス 26">
            <a:extLst>
              <a:ext uri="{FF2B5EF4-FFF2-40B4-BE49-F238E27FC236}">
                <a16:creationId xmlns:a16="http://schemas.microsoft.com/office/drawing/2014/main" id="{6681D18B-85C0-A44E-9696-A7647FD8F749}"/>
              </a:ext>
            </a:extLst>
          </p:cNvPr>
          <p:cNvSpPr txBox="1"/>
          <p:nvPr/>
        </p:nvSpPr>
        <p:spPr>
          <a:xfrm>
            <a:off x="3402000"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誰でも簡単操作。</a:t>
            </a:r>
            <a:endParaRPr kumimoji="1" lang="en-US" altLang="ja-JP" b="1" dirty="0">
              <a:latin typeface="+mn-ea"/>
            </a:endParaRPr>
          </a:p>
          <a:p>
            <a:pPr algn="ctr">
              <a:spcAft>
                <a:spcPts val="400"/>
              </a:spcAft>
            </a:pPr>
            <a:r>
              <a:rPr kumimoji="1" lang="ja-JP" altLang="en-US" b="1">
                <a:latin typeface="+mn-ea"/>
              </a:rPr>
              <a:t>最短１日で導入可能</a:t>
            </a:r>
          </a:p>
        </p:txBody>
      </p:sp>
      <p:sp>
        <p:nvSpPr>
          <p:cNvPr id="28" name="テキスト ボックス 27">
            <a:extLst>
              <a:ext uri="{FF2B5EF4-FFF2-40B4-BE49-F238E27FC236}">
                <a16:creationId xmlns:a16="http://schemas.microsoft.com/office/drawing/2014/main" id="{3E371E7E-3EB2-2E4E-8B62-275300E30C5C}"/>
              </a:ext>
            </a:extLst>
          </p:cNvPr>
          <p:cNvSpPr txBox="1"/>
          <p:nvPr/>
        </p:nvSpPr>
        <p:spPr>
          <a:xfrm>
            <a:off x="6191331" y="3599365"/>
            <a:ext cx="2340000" cy="720000"/>
          </a:xfrm>
          <a:prstGeom prst="rect">
            <a:avLst/>
          </a:prstGeom>
          <a:noFill/>
        </p:spPr>
        <p:txBody>
          <a:bodyPr wrap="square" lIns="36000" tIns="36000" rIns="36000" bIns="36000" rtlCol="0">
            <a:normAutofit/>
          </a:bodyPr>
          <a:lstStyle/>
          <a:p>
            <a:pPr algn="ctr">
              <a:spcAft>
                <a:spcPts val="400"/>
              </a:spcAft>
            </a:pPr>
            <a:r>
              <a:rPr kumimoji="1" lang="ja-JP" altLang="en-US" b="1">
                <a:latin typeface="+mn-ea"/>
              </a:rPr>
              <a:t>サポート体制万全。</a:t>
            </a:r>
            <a:endParaRPr kumimoji="1" lang="en-US" altLang="ja-JP" b="1" dirty="0">
              <a:latin typeface="+mn-ea"/>
            </a:endParaRPr>
          </a:p>
          <a:p>
            <a:pPr algn="ctr">
              <a:spcAft>
                <a:spcPts val="400"/>
              </a:spcAft>
            </a:pPr>
            <a:r>
              <a:rPr kumimoji="1" lang="ja-JP" altLang="en-US" b="1">
                <a:latin typeface="+mn-ea"/>
              </a:rPr>
              <a:t>ご利用満足度</a:t>
            </a:r>
            <a:r>
              <a:rPr kumimoji="1" lang="en-US" altLang="ja-JP" b="1" dirty="0">
                <a:latin typeface="+mn-ea"/>
              </a:rPr>
              <a:t>95%</a:t>
            </a:r>
            <a:endParaRPr kumimoji="1" lang="ja-JP" altLang="en-US" b="1">
              <a:latin typeface="+mn-ea"/>
            </a:endParaRPr>
          </a:p>
        </p:txBody>
      </p:sp>
      <p:sp>
        <p:nvSpPr>
          <p:cNvPr id="30" name="テキスト ボックス 29">
            <a:extLst>
              <a:ext uri="{FF2B5EF4-FFF2-40B4-BE49-F238E27FC236}">
                <a16:creationId xmlns:a16="http://schemas.microsoft.com/office/drawing/2014/main" id="{2E166270-6822-0D41-9732-4A530168C9F6}"/>
              </a:ext>
            </a:extLst>
          </p:cNvPr>
          <p:cNvSpPr txBox="1"/>
          <p:nvPr/>
        </p:nvSpPr>
        <p:spPr>
          <a:xfrm>
            <a:off x="61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競合他社と差別化できる自社ならではの強みや、顧客メリットに繋がるポイントを記載する。</a:t>
            </a:r>
          </a:p>
        </p:txBody>
      </p:sp>
      <p:sp>
        <p:nvSpPr>
          <p:cNvPr id="31" name="テキスト ボックス 30">
            <a:extLst>
              <a:ext uri="{FF2B5EF4-FFF2-40B4-BE49-F238E27FC236}">
                <a16:creationId xmlns:a16="http://schemas.microsoft.com/office/drawing/2014/main" id="{664FB354-B82F-3244-8AC0-769474073B28}"/>
              </a:ext>
            </a:extLst>
          </p:cNvPr>
          <p:cNvSpPr txBox="1"/>
          <p:nvPr/>
        </p:nvSpPr>
        <p:spPr>
          <a:xfrm>
            <a:off x="3402000"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競合他社と差別化できる自社ならではの強みや、顧客メリットに繋がるポイントを記載する。</a:t>
            </a:r>
          </a:p>
        </p:txBody>
      </p:sp>
      <p:sp>
        <p:nvSpPr>
          <p:cNvPr id="32" name="テキスト ボックス 31">
            <a:extLst>
              <a:ext uri="{FF2B5EF4-FFF2-40B4-BE49-F238E27FC236}">
                <a16:creationId xmlns:a16="http://schemas.microsoft.com/office/drawing/2014/main" id="{2DEC2D87-4013-8547-A36F-E369AF33E236}"/>
              </a:ext>
            </a:extLst>
          </p:cNvPr>
          <p:cNvSpPr txBox="1"/>
          <p:nvPr/>
        </p:nvSpPr>
        <p:spPr>
          <a:xfrm>
            <a:off x="6191225" y="4680000"/>
            <a:ext cx="2340000" cy="860419"/>
          </a:xfrm>
          <a:prstGeom prst="rect">
            <a:avLst/>
          </a:prstGeom>
          <a:noFill/>
        </p:spPr>
        <p:txBody>
          <a:bodyPr wrap="square" lIns="36000" tIns="36000" rIns="36000" bIns="36000" rtlCol="0">
            <a:spAutoFit/>
          </a:bodyPr>
          <a:lstStyle/>
          <a:p>
            <a:pPr>
              <a:lnSpc>
                <a:spcPct val="150000"/>
              </a:lnSpc>
              <a:spcAft>
                <a:spcPts val="400"/>
              </a:spcAft>
            </a:pPr>
            <a:r>
              <a:rPr kumimoji="1" lang="ja-JP" altLang="en-US" sz="1200">
                <a:latin typeface="+mn-ea"/>
              </a:rPr>
              <a:t>競合他社と差別化できる自社ならではの強みや、顧客メリットに繋がるポイントを記載する。</a:t>
            </a:r>
          </a:p>
        </p:txBody>
      </p:sp>
    </p:spTree>
    <p:extLst>
      <p:ext uri="{BB962C8B-B14F-4D97-AF65-F5344CB8AC3E}">
        <p14:creationId xmlns:p14="http://schemas.microsoft.com/office/powerpoint/2010/main" val="257742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0824B-BFA1-A34A-BD36-736695E6F70C}"/>
              </a:ext>
            </a:extLst>
          </p:cNvPr>
          <p:cNvSpPr>
            <a:spLocks noGrp="1"/>
          </p:cNvSpPr>
          <p:nvPr>
            <p:ph type="title"/>
          </p:nvPr>
        </p:nvSpPr>
        <p:spPr>
          <a:xfrm>
            <a:off x="612000" y="360000"/>
            <a:ext cx="5400000" cy="360000"/>
          </a:xfrm>
        </p:spPr>
        <p:txBody>
          <a:bodyPr>
            <a:normAutofit/>
          </a:bodyPr>
          <a:lstStyle/>
          <a:p>
            <a:r>
              <a:rPr lang="ja-JP" altLang="en-US"/>
              <a:t>株式会社●●●●様の事例</a:t>
            </a:r>
          </a:p>
        </p:txBody>
      </p:sp>
      <p:sp>
        <p:nvSpPr>
          <p:cNvPr id="4" name="フッター プレースホルダー 3">
            <a:extLst>
              <a:ext uri="{FF2B5EF4-FFF2-40B4-BE49-F238E27FC236}">
                <a16:creationId xmlns:a16="http://schemas.microsoft.com/office/drawing/2014/main" id="{318940AB-6311-8C4E-8710-0A773F73F1B3}"/>
              </a:ext>
            </a:extLst>
          </p:cNvPr>
          <p:cNvSpPr>
            <a:spLocks noGrp="1"/>
          </p:cNvSpPr>
          <p:nvPr>
            <p:ph type="ftr" sz="quarter" idx="10"/>
          </p:nvPr>
        </p:nvSpPr>
        <p:spPr>
          <a:xfrm>
            <a:off x="6466203" y="6367112"/>
            <a:ext cx="2160000" cy="365125"/>
          </a:xfrm>
        </p:spPr>
        <p:txBody>
          <a:bodyPr/>
          <a:lstStyle/>
          <a:p>
            <a:r>
              <a:rPr lang="en-US" altLang="ja-JP" dirty="0"/>
              <a:t>SAIRU</a:t>
            </a:r>
            <a:endParaRPr lang="ja-JP" altLang="en-US"/>
          </a:p>
        </p:txBody>
      </p:sp>
      <p:sp>
        <p:nvSpPr>
          <p:cNvPr id="5" name="スライド番号プレースホルダー 4">
            <a:extLst>
              <a:ext uri="{FF2B5EF4-FFF2-40B4-BE49-F238E27FC236}">
                <a16:creationId xmlns:a16="http://schemas.microsoft.com/office/drawing/2014/main" id="{A65FB638-02B2-0D45-92B8-01016F1678FF}"/>
              </a:ext>
            </a:extLst>
          </p:cNvPr>
          <p:cNvSpPr>
            <a:spLocks noGrp="1"/>
          </p:cNvSpPr>
          <p:nvPr>
            <p:ph type="sldNum" sz="quarter" idx="11"/>
          </p:nvPr>
        </p:nvSpPr>
        <p:spPr>
          <a:xfrm>
            <a:off x="8640000" y="6367112"/>
            <a:ext cx="360000" cy="360000"/>
          </a:xfrm>
        </p:spPr>
        <p:txBody>
          <a:bodyPr/>
          <a:lstStyle/>
          <a:p>
            <a:fld id="{2CF39A64-FD95-C144-B37D-DFADB2595A9F}" type="slidenum">
              <a:rPr lang="ja-JP" altLang="en-US" smtClean="0"/>
              <a:pPr/>
              <a:t>8</a:t>
            </a:fld>
            <a:endParaRPr lang="ja-JP" altLang="en-US"/>
          </a:p>
        </p:txBody>
      </p:sp>
      <p:sp>
        <p:nvSpPr>
          <p:cNvPr id="6" name="正方形/長方形 5">
            <a:extLst>
              <a:ext uri="{FF2B5EF4-FFF2-40B4-BE49-F238E27FC236}">
                <a16:creationId xmlns:a16="http://schemas.microsoft.com/office/drawing/2014/main" id="{66F7090F-E057-1B42-862C-21712A57BD00}"/>
              </a:ext>
            </a:extLst>
          </p:cNvPr>
          <p:cNvSpPr/>
          <p:nvPr/>
        </p:nvSpPr>
        <p:spPr>
          <a:xfrm>
            <a:off x="611998" y="4140000"/>
            <a:ext cx="378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ＭＳ Ｐゴシック" panose="020B0600070205080204" pitchFamily="50" charset="-128"/>
              </a:rPr>
              <a:t>導入前の課題</a:t>
            </a:r>
          </a:p>
        </p:txBody>
      </p:sp>
      <p:sp>
        <p:nvSpPr>
          <p:cNvPr id="7" name="正方形/長方形 6">
            <a:extLst>
              <a:ext uri="{FF2B5EF4-FFF2-40B4-BE49-F238E27FC236}">
                <a16:creationId xmlns:a16="http://schemas.microsoft.com/office/drawing/2014/main" id="{EE5DF060-8299-5646-95A8-F577ADE4F054}"/>
              </a:ext>
            </a:extLst>
          </p:cNvPr>
          <p:cNvSpPr/>
          <p:nvPr/>
        </p:nvSpPr>
        <p:spPr>
          <a:xfrm>
            <a:off x="4751224" y="4140000"/>
            <a:ext cx="378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ＭＳ Ｐゴシック" panose="020B0600070205080204" pitchFamily="50" charset="-128"/>
              </a:rPr>
              <a:t>導入後の効果</a:t>
            </a:r>
          </a:p>
        </p:txBody>
      </p:sp>
      <p:sp>
        <p:nvSpPr>
          <p:cNvPr id="9" name="テキスト ボックス 8">
            <a:extLst>
              <a:ext uri="{FF2B5EF4-FFF2-40B4-BE49-F238E27FC236}">
                <a16:creationId xmlns:a16="http://schemas.microsoft.com/office/drawing/2014/main" id="{B70883AE-7094-4D45-8C71-DBCB5AF4B256}"/>
              </a:ext>
            </a:extLst>
          </p:cNvPr>
          <p:cNvSpPr txBox="1"/>
          <p:nvPr/>
        </p:nvSpPr>
        <p:spPr>
          <a:xfrm>
            <a:off x="611996" y="4860000"/>
            <a:ext cx="3779999" cy="963011"/>
          </a:xfrm>
          <a:prstGeom prst="rect">
            <a:avLst/>
          </a:prstGeom>
          <a:noFill/>
        </p:spPr>
        <p:txBody>
          <a:bodyPr wrap="square" lIns="36000" tIns="36000" rIns="36000" bIns="36000" rtlCol="0">
            <a:spAutoFit/>
          </a:bodyPr>
          <a:lstStyle/>
          <a:p>
            <a:pPr marL="171450" indent="-171450">
              <a:lnSpc>
                <a:spcPct val="150000"/>
              </a:lnSpc>
              <a:spcAft>
                <a:spcPts val="400"/>
              </a:spcAft>
              <a:buFont typeface="Wingdings" pitchFamily="2" charset="2"/>
              <a:buChar char="l"/>
            </a:pPr>
            <a:r>
              <a:rPr kumimoji="1" lang="en-US" altLang="ja-JP" sz="1200" dirty="0">
                <a:latin typeface="+mn-ea"/>
              </a:rPr>
              <a:t>〜</a:t>
            </a:r>
            <a:r>
              <a:rPr kumimoji="1" lang="ja-JP" altLang="en-US" sz="1200">
                <a:latin typeface="+mn-ea"/>
              </a:rPr>
              <a:t>の確認から実施まで</a:t>
            </a:r>
            <a:r>
              <a:rPr kumimoji="1" lang="en-US" altLang="ja-JP" sz="1200" dirty="0">
                <a:latin typeface="+mn-ea"/>
              </a:rPr>
              <a:t>1</a:t>
            </a:r>
            <a:r>
              <a:rPr kumimoji="1" lang="ja-JP" altLang="en-US" sz="1200">
                <a:latin typeface="+mn-ea"/>
              </a:rPr>
              <a:t>ヶ月以上かかる。</a:t>
            </a:r>
            <a:endParaRPr kumimoji="1" lang="en-US" altLang="ja-JP" sz="1200" dirty="0">
              <a:latin typeface="+mn-ea"/>
            </a:endParaRPr>
          </a:p>
          <a:p>
            <a:pPr marL="171450" indent="-171450">
              <a:lnSpc>
                <a:spcPct val="150000"/>
              </a:lnSpc>
              <a:spcAft>
                <a:spcPts val="400"/>
              </a:spcAft>
              <a:buFont typeface="Wingdings" pitchFamily="2" charset="2"/>
              <a:buChar char="l"/>
            </a:pPr>
            <a:r>
              <a:rPr kumimoji="1" lang="ja-JP" altLang="en-US" sz="1200">
                <a:latin typeface="+mn-ea"/>
              </a:rPr>
              <a:t>担当者は兼務で忙しく、</a:t>
            </a:r>
            <a:r>
              <a:rPr kumimoji="1" lang="en-US" altLang="ja-JP" sz="1200" dirty="0">
                <a:latin typeface="+mn-ea"/>
              </a:rPr>
              <a:t>〜</a:t>
            </a:r>
            <a:r>
              <a:rPr kumimoji="1" lang="ja-JP" altLang="en-US" sz="1200">
                <a:latin typeface="+mn-ea"/>
              </a:rPr>
              <a:t>の改善が進まない。</a:t>
            </a:r>
          </a:p>
          <a:p>
            <a:pPr marL="171450" indent="-171450">
              <a:lnSpc>
                <a:spcPct val="150000"/>
              </a:lnSpc>
              <a:spcAft>
                <a:spcPts val="400"/>
              </a:spcAft>
              <a:buFont typeface="Wingdings" pitchFamily="2" charset="2"/>
              <a:buChar char="l"/>
            </a:pPr>
            <a:r>
              <a:rPr kumimoji="1" lang="en-US" altLang="ja-JP" sz="1200" dirty="0">
                <a:latin typeface="+mn-ea"/>
              </a:rPr>
              <a:t>〜</a:t>
            </a:r>
            <a:r>
              <a:rPr kumimoji="1" lang="ja-JP" altLang="en-US" sz="1200">
                <a:latin typeface="+mn-ea"/>
              </a:rPr>
              <a:t>の作業が煩雑になり、ミスが増える。</a:t>
            </a:r>
            <a:endParaRPr kumimoji="1" lang="en-US" altLang="ja-JP" sz="1200" dirty="0">
              <a:latin typeface="+mn-ea"/>
            </a:endParaRPr>
          </a:p>
        </p:txBody>
      </p:sp>
      <p:sp>
        <p:nvSpPr>
          <p:cNvPr id="11" name="テキスト ボックス 10">
            <a:extLst>
              <a:ext uri="{FF2B5EF4-FFF2-40B4-BE49-F238E27FC236}">
                <a16:creationId xmlns:a16="http://schemas.microsoft.com/office/drawing/2014/main" id="{C4409027-33D6-784A-990A-6FB5FA0AECEE}"/>
              </a:ext>
            </a:extLst>
          </p:cNvPr>
          <p:cNvSpPr txBox="1"/>
          <p:nvPr/>
        </p:nvSpPr>
        <p:spPr>
          <a:xfrm>
            <a:off x="4751224" y="4860000"/>
            <a:ext cx="3780776" cy="963011"/>
          </a:xfrm>
          <a:prstGeom prst="rect">
            <a:avLst/>
          </a:prstGeom>
          <a:noFill/>
        </p:spPr>
        <p:txBody>
          <a:bodyPr wrap="square" lIns="36000" tIns="36000" rIns="36000" bIns="36000" rtlCol="0">
            <a:spAutoFit/>
          </a:bodyPr>
          <a:lstStyle/>
          <a:p>
            <a:pPr marL="171450" indent="-171450">
              <a:lnSpc>
                <a:spcPct val="150000"/>
              </a:lnSpc>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の作業まで一気通貫。最短</a:t>
            </a:r>
            <a:r>
              <a:rPr kumimoji="1" lang="en-US" altLang="ja-JP" sz="1200" dirty="0">
                <a:latin typeface="+mn-ea"/>
              </a:rPr>
              <a:t>1</a:t>
            </a:r>
            <a:r>
              <a:rPr kumimoji="1" lang="ja-JP" altLang="en-US" sz="1200">
                <a:latin typeface="+mn-ea"/>
              </a:rPr>
              <a:t>日で完了できる。</a:t>
            </a:r>
            <a:endParaRPr kumimoji="1" lang="en-US" altLang="ja-JP" sz="1200" dirty="0">
              <a:latin typeface="+mn-ea"/>
            </a:endParaRPr>
          </a:p>
          <a:p>
            <a:pPr marL="171450" indent="-171450">
              <a:lnSpc>
                <a:spcPct val="150000"/>
              </a:lnSpc>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の改善が進み、新規顧客の獲得</a:t>
            </a:r>
            <a:r>
              <a:rPr kumimoji="1" lang="en-US" altLang="ja-JP" sz="1200" dirty="0">
                <a:latin typeface="+mn-ea"/>
              </a:rPr>
              <a:t>〜</a:t>
            </a:r>
            <a:r>
              <a:rPr kumimoji="1" lang="ja-JP" altLang="en-US" sz="1200">
                <a:latin typeface="+mn-ea"/>
              </a:rPr>
              <a:t>倍を達成。</a:t>
            </a:r>
            <a:endParaRPr kumimoji="1" lang="en-US" altLang="ja-JP" sz="1200" dirty="0">
              <a:latin typeface="+mn-ea"/>
            </a:endParaRPr>
          </a:p>
          <a:p>
            <a:pPr marL="171450" indent="-171450">
              <a:lnSpc>
                <a:spcPct val="150000"/>
              </a:lnSpc>
              <a:spcAft>
                <a:spcPts val="400"/>
              </a:spcAft>
              <a:buClr>
                <a:schemeClr val="accent6"/>
              </a:buClr>
              <a:buFont typeface="Wingdings" pitchFamily="2" charset="2"/>
              <a:buChar char="l"/>
            </a:pPr>
            <a:r>
              <a:rPr kumimoji="1" lang="en-US" altLang="ja-JP" sz="1200" dirty="0">
                <a:latin typeface="+mn-ea"/>
              </a:rPr>
              <a:t>〜</a:t>
            </a:r>
            <a:r>
              <a:rPr kumimoji="1" lang="ja-JP" altLang="en-US" sz="1200">
                <a:latin typeface="+mn-ea"/>
              </a:rPr>
              <a:t>の作業フローが効率化され、ミスを軽減。</a:t>
            </a:r>
            <a:endParaRPr kumimoji="1" lang="en-US" altLang="ja-JP" sz="1200" dirty="0">
              <a:latin typeface="+mn-ea"/>
            </a:endParaRPr>
          </a:p>
        </p:txBody>
      </p:sp>
      <p:sp>
        <p:nvSpPr>
          <p:cNvPr id="17" name="テキスト ボックス 16">
            <a:extLst>
              <a:ext uri="{FF2B5EF4-FFF2-40B4-BE49-F238E27FC236}">
                <a16:creationId xmlns:a16="http://schemas.microsoft.com/office/drawing/2014/main" id="{46EEDF0F-FEE9-044B-9FFB-504797FB092F}"/>
              </a:ext>
            </a:extLst>
          </p:cNvPr>
          <p:cNvSpPr txBox="1"/>
          <p:nvPr/>
        </p:nvSpPr>
        <p:spPr>
          <a:xfrm>
            <a:off x="6372225" y="309988"/>
            <a:ext cx="2160000"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latin typeface="+mn-ea"/>
              </a:rPr>
              <a:t>〜</a:t>
            </a:r>
            <a:r>
              <a:rPr kumimoji="1" lang="ja-JP" altLang="en-US" sz="1000">
                <a:latin typeface="+mn-ea"/>
              </a:rPr>
              <a:t>サービスの開発・提供</a:t>
            </a:r>
            <a:endParaRPr kumimoji="1" lang="en-US" altLang="ja-JP" sz="1000" dirty="0">
              <a:latin typeface="+mn-ea"/>
            </a:endParaRPr>
          </a:p>
          <a:p>
            <a:pPr marL="171450" indent="-171450">
              <a:spcAft>
                <a:spcPts val="400"/>
              </a:spcAft>
              <a:buFont typeface="Wingdings" pitchFamily="2" charset="2"/>
              <a:buChar char="l"/>
            </a:pPr>
            <a:r>
              <a:rPr kumimoji="1" lang="ja-JP" altLang="en-US" sz="1000">
                <a:latin typeface="+mn-ea"/>
              </a:rPr>
              <a:t>従業員数</a:t>
            </a:r>
            <a:r>
              <a:rPr kumimoji="1" lang="en-US" altLang="ja-JP" sz="1000" dirty="0">
                <a:latin typeface="+mn-ea"/>
              </a:rPr>
              <a:t>0,000</a:t>
            </a:r>
            <a:r>
              <a:rPr kumimoji="1" lang="ja-JP" altLang="en-US" sz="1000">
                <a:latin typeface="+mn-ea"/>
              </a:rPr>
              <a:t>人</a:t>
            </a:r>
            <a:r>
              <a:rPr kumimoji="1" lang="en-US" altLang="ja-JP" sz="1000" dirty="0">
                <a:latin typeface="+mn-ea"/>
              </a:rPr>
              <a:t> 0000</a:t>
            </a:r>
            <a:r>
              <a:rPr kumimoji="1" lang="ja-JP" altLang="en-US" sz="1000">
                <a:latin typeface="+mn-ea"/>
              </a:rPr>
              <a:t>年</a:t>
            </a:r>
            <a:r>
              <a:rPr kumimoji="1" lang="en-US" altLang="ja-JP" sz="1000" dirty="0">
                <a:latin typeface="+mn-ea"/>
              </a:rPr>
              <a:t>00</a:t>
            </a:r>
            <a:r>
              <a:rPr kumimoji="1" lang="ja-JP" altLang="en-US" sz="1000">
                <a:latin typeface="+mn-ea"/>
              </a:rPr>
              <a:t>月時点</a:t>
            </a:r>
            <a:endParaRPr kumimoji="1" lang="en-US" altLang="ja-JP" sz="1000" dirty="0">
              <a:latin typeface="+mn-ea"/>
            </a:endParaRPr>
          </a:p>
        </p:txBody>
      </p:sp>
      <p:sp>
        <p:nvSpPr>
          <p:cNvPr id="18" name="正方形/長方形 17">
            <a:extLst>
              <a:ext uri="{FF2B5EF4-FFF2-40B4-BE49-F238E27FC236}">
                <a16:creationId xmlns:a16="http://schemas.microsoft.com/office/drawing/2014/main" id="{031C7880-26C3-DD4C-848C-8588AE3064A8}"/>
              </a:ext>
            </a:extLst>
          </p:cNvPr>
          <p:cNvSpPr/>
          <p:nvPr/>
        </p:nvSpPr>
        <p:spPr>
          <a:xfrm>
            <a:off x="611996" y="1332000"/>
            <a:ext cx="216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LOGO</a:t>
            </a:r>
            <a:endParaRPr kumimoji="1" lang="ja-JP" altLang="en-US" sz="1600" b="1">
              <a:solidFill>
                <a:schemeClr val="bg1"/>
              </a:solidFill>
              <a:latin typeface="ＭＳ Ｐゴシック" panose="020B0600070205080204" pitchFamily="50" charset="-128"/>
            </a:endParaRPr>
          </a:p>
        </p:txBody>
      </p:sp>
      <p:sp>
        <p:nvSpPr>
          <p:cNvPr id="19" name="正方形/長方形 18">
            <a:extLst>
              <a:ext uri="{FF2B5EF4-FFF2-40B4-BE49-F238E27FC236}">
                <a16:creationId xmlns:a16="http://schemas.microsoft.com/office/drawing/2014/main" id="{3BBADE63-884B-B74C-95BB-85C79803C7CC}"/>
              </a:ext>
            </a:extLst>
          </p:cNvPr>
          <p:cNvSpPr/>
          <p:nvPr/>
        </p:nvSpPr>
        <p:spPr>
          <a:xfrm>
            <a:off x="4751224" y="1332000"/>
            <a:ext cx="3780000" cy="23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solidFill>
                  <a:schemeClr val="bg1"/>
                </a:solidFill>
                <a:latin typeface="ＭＳ Ｐゴシック" panose="020B0600070205080204" pitchFamily="50" charset="-128"/>
              </a:rPr>
              <a:t>IMG</a:t>
            </a:r>
          </a:p>
        </p:txBody>
      </p:sp>
      <p:sp>
        <p:nvSpPr>
          <p:cNvPr id="20" name="テキスト ボックス 19">
            <a:extLst>
              <a:ext uri="{FF2B5EF4-FFF2-40B4-BE49-F238E27FC236}">
                <a16:creationId xmlns:a16="http://schemas.microsoft.com/office/drawing/2014/main" id="{4A6577F6-4630-124A-8C51-B3D55190954C}"/>
              </a:ext>
            </a:extLst>
          </p:cNvPr>
          <p:cNvSpPr txBox="1"/>
          <p:nvPr/>
        </p:nvSpPr>
        <p:spPr>
          <a:xfrm>
            <a:off x="611995" y="2340377"/>
            <a:ext cx="3779999" cy="1332000"/>
          </a:xfrm>
          <a:prstGeom prst="rect">
            <a:avLst/>
          </a:prstGeom>
          <a:noFill/>
        </p:spPr>
        <p:txBody>
          <a:bodyPr wrap="square" lIns="36000" tIns="36000" rIns="36000" bIns="36000" rtlCol="0" anchor="ctr">
            <a:normAutofit/>
          </a:bodyPr>
          <a:lstStyle/>
          <a:p>
            <a:pPr>
              <a:spcAft>
                <a:spcPts val="400"/>
              </a:spcAft>
            </a:pPr>
            <a:r>
              <a:rPr kumimoji="1" lang="ja-JP" altLang="en-US" sz="2400" b="1">
                <a:latin typeface="+mn-ea"/>
              </a:rPr>
              <a:t>●●効率化でコスト削減。</a:t>
            </a:r>
            <a:endParaRPr kumimoji="1" lang="en-US" altLang="ja-JP" sz="2400" b="1" dirty="0">
              <a:latin typeface="+mn-ea"/>
            </a:endParaRPr>
          </a:p>
          <a:p>
            <a:pPr>
              <a:spcAft>
                <a:spcPts val="400"/>
              </a:spcAft>
            </a:pPr>
            <a:r>
              <a:rPr kumimoji="1" lang="ja-JP" altLang="en-US" sz="2400" b="1">
                <a:latin typeface="+mn-ea"/>
              </a:rPr>
              <a:t>新規顧客の獲得●倍の</a:t>
            </a:r>
            <a:endParaRPr kumimoji="1" lang="en-US" altLang="ja-JP" sz="2400" b="1" dirty="0">
              <a:latin typeface="+mn-ea"/>
            </a:endParaRPr>
          </a:p>
          <a:p>
            <a:pPr>
              <a:spcAft>
                <a:spcPts val="400"/>
              </a:spcAft>
            </a:pPr>
            <a:r>
              <a:rPr kumimoji="1" lang="ja-JP" altLang="en-US" sz="2400" b="1">
                <a:latin typeface="+mn-ea"/>
              </a:rPr>
              <a:t>成果を創出。</a:t>
            </a:r>
            <a:endParaRPr kumimoji="1" lang="en-US" altLang="ja-JP" sz="2400" b="1" dirty="0">
              <a:latin typeface="+mn-ea"/>
            </a:endParaRPr>
          </a:p>
        </p:txBody>
      </p:sp>
      <p:sp>
        <p:nvSpPr>
          <p:cNvPr id="14" name="テキスト ボックス 13">
            <a:extLst>
              <a:ext uri="{FF2B5EF4-FFF2-40B4-BE49-F238E27FC236}">
                <a16:creationId xmlns:a16="http://schemas.microsoft.com/office/drawing/2014/main" id="{AD615954-1A33-4B4C-BBC4-D1BCA35CF96D}"/>
              </a:ext>
            </a:extLst>
          </p:cNvPr>
          <p:cNvSpPr txBox="1"/>
          <p:nvPr/>
        </p:nvSpPr>
        <p:spPr>
          <a:xfrm>
            <a:off x="611993" y="1944000"/>
            <a:ext cx="3779999" cy="288000"/>
          </a:xfrm>
          <a:prstGeom prst="rect">
            <a:avLst/>
          </a:prstGeom>
          <a:noFill/>
        </p:spPr>
        <p:txBody>
          <a:bodyPr wrap="square" lIns="36000" tIns="36000" rIns="36000" bIns="36000" rtlCol="0">
            <a:normAutofit/>
          </a:bodyPr>
          <a:lstStyle/>
          <a:p>
            <a:pPr>
              <a:spcAft>
                <a:spcPts val="400"/>
              </a:spcAft>
            </a:pPr>
            <a:r>
              <a:rPr kumimoji="1" lang="en-US" altLang="ja-JP" sz="1200" u="sng" dirty="0">
                <a:solidFill>
                  <a:srgbClr val="0070C0"/>
                </a:solidFill>
                <a:latin typeface="+mn-ea"/>
              </a:rPr>
              <a:t>https://*****</a:t>
            </a:r>
          </a:p>
        </p:txBody>
      </p:sp>
    </p:spTree>
    <p:extLst>
      <p:ext uri="{BB962C8B-B14F-4D97-AF65-F5344CB8AC3E}">
        <p14:creationId xmlns:p14="http://schemas.microsoft.com/office/powerpoint/2010/main" val="1824650357"/>
      </p:ext>
    </p:extLst>
  </p:cSld>
  <p:clrMapOvr>
    <a:masterClrMapping/>
  </p:clrMapOvr>
</p:sld>
</file>

<file path=ppt/theme/theme1.xml><?xml version="1.0" encoding="utf-8"?>
<a:theme xmlns:a="http://schemas.openxmlformats.org/drawingml/2006/main" name="Office テーマ">
  <a:themeElements>
    <a:clrScheme name="SAIRU color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563C1"/>
      </a:hlink>
      <a:folHlink>
        <a:srgbClr val="00AC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3643</Words>
  <Application>Microsoft Macintosh PowerPoint</Application>
  <PresentationFormat>画面に合わせる (4:3)</PresentationFormat>
  <Paragraphs>639</Paragraphs>
  <Slides>30</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30</vt:i4>
      </vt:variant>
    </vt:vector>
  </HeadingPairs>
  <TitlesOfParts>
    <vt:vector size="39" baseType="lpstr">
      <vt:lpstr>GenEi Gothic P SemiBold</vt:lpstr>
      <vt:lpstr>Meiryo UI</vt:lpstr>
      <vt:lpstr>MS PGothic</vt:lpstr>
      <vt:lpstr>MS PGothic</vt:lpstr>
      <vt:lpstr>Noto Sans Symbols</vt:lpstr>
      <vt:lpstr>Yu Gothic</vt:lpstr>
      <vt:lpstr>Arial</vt:lpstr>
      <vt:lpstr>Wingdings</vt:lpstr>
      <vt:lpstr>Office テーマ</vt:lpstr>
      <vt:lpstr>●●●サービスの ご紹介</vt:lpstr>
      <vt:lpstr>●●●サービスとは</vt:lpstr>
      <vt:lpstr>よくある課題</vt:lpstr>
      <vt:lpstr>サービス紹介</vt:lpstr>
      <vt:lpstr>特長１.●●コスト削減</vt:lpstr>
      <vt:lpstr>特長2.●●で作業効率アップ</vt:lpstr>
      <vt:lpstr>特長3.●●で売上拡大</vt:lpstr>
      <vt:lpstr>選ばれる理由</vt:lpstr>
      <vt:lpstr>株式会社●●●●様の事例</vt:lpstr>
      <vt:lpstr>株式会社●●●●様の事例</vt:lpstr>
      <vt:lpstr>事例一覧</vt:lpstr>
      <vt:lpstr>料金</vt:lpstr>
      <vt:lpstr>料金</vt:lpstr>
      <vt:lpstr>ご利用の流れ</vt:lpstr>
      <vt:lpstr>よくある質問</vt:lpstr>
      <vt:lpstr>会社概要</vt:lpstr>
      <vt:lpstr>メディア掲載・執筆歴</vt:lpstr>
      <vt:lpstr>無料相談受付中</vt:lpstr>
      <vt:lpstr>補足用スライド</vt:lpstr>
      <vt:lpstr>本サービスの沿革</vt:lpstr>
      <vt:lpstr>強みの背景</vt:lpstr>
      <vt:lpstr>数字で見る〇〇〇</vt:lpstr>
      <vt:lpstr>メンバー紹介</vt:lpstr>
      <vt:lpstr>取引先一覧</vt:lpstr>
      <vt:lpstr>お客様の声</vt:lpstr>
      <vt:lpstr>業務フロー Before/After</vt:lpstr>
      <vt:lpstr>他社との違い</vt:lpstr>
      <vt:lpstr>ポジショニングマップ</vt:lpstr>
      <vt:lpstr>ポジショニングマップ</vt:lpstr>
      <vt:lpstr>導入検討に関するサポート</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2022-11-02T01:06:07Z</dcterms:created>
  <dcterms:modified xsi:type="dcterms:W3CDTF">2022-12-13T10:36:18Z</dcterms:modified>
  <cp:category/>
</cp:coreProperties>
</file>