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60" r:id="rId1"/>
  </p:sldMasterIdLst>
  <p:notesMasterIdLst>
    <p:notesMasterId r:id="rId31"/>
  </p:notesMasterIdLst>
  <p:sldIdLst>
    <p:sldId id="256" r:id="rId2"/>
    <p:sldId id="277" r:id="rId3"/>
    <p:sldId id="258" r:id="rId4"/>
    <p:sldId id="275" r:id="rId5"/>
    <p:sldId id="260" r:id="rId6"/>
    <p:sldId id="262" r:id="rId7"/>
    <p:sldId id="278" r:id="rId8"/>
    <p:sldId id="276" r:id="rId9"/>
    <p:sldId id="265" r:id="rId10"/>
    <p:sldId id="268" r:id="rId11"/>
    <p:sldId id="266" r:id="rId12"/>
    <p:sldId id="267" r:id="rId13"/>
    <p:sldId id="269" r:id="rId14"/>
    <p:sldId id="270" r:id="rId15"/>
    <p:sldId id="271" r:id="rId16"/>
    <p:sldId id="272" r:id="rId17"/>
    <p:sldId id="273" r:id="rId18"/>
    <p:sldId id="274" r:id="rId19"/>
    <p:sldId id="334" r:id="rId20"/>
    <p:sldId id="303" r:id="rId21"/>
    <p:sldId id="326" r:id="rId22"/>
    <p:sldId id="328" r:id="rId23"/>
    <p:sldId id="335" r:id="rId24"/>
    <p:sldId id="329" r:id="rId25"/>
    <p:sldId id="325" r:id="rId26"/>
    <p:sldId id="330" r:id="rId27"/>
    <p:sldId id="331" r:id="rId28"/>
    <p:sldId id="332" r:id="rId29"/>
    <p:sldId id="33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7" autoAdjust="0"/>
    <p:restoredTop sz="94709"/>
  </p:normalViewPr>
  <p:slideViewPr>
    <p:cSldViewPr snapToGrid="0" snapToObjects="1">
      <p:cViewPr varScale="1">
        <p:scale>
          <a:sx n="106" d="100"/>
          <a:sy n="106" d="100"/>
        </p:scale>
        <p:origin x="1968"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ln w="19050">
          <a:solidFill>
            <a:schemeClr val="bg1"/>
          </a:solidFill>
        </a:ln>
      </dgm:spPr>
      <dgm:t>
        <a:bodyPr lIns="72000" tIns="72000" rIns="72000" bIns="72000"/>
        <a:lstStyle/>
        <a:p>
          <a:r>
            <a:rPr kumimoji="1" lang="ja-JP" altLang="en-US" sz="1400"/>
            <a:t>修正依頼</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ln w="19050">
          <a:solidFill>
            <a:schemeClr val="bg1"/>
          </a:solidFill>
        </a:ln>
      </dgm:spPr>
      <dgm:t>
        <a:bodyPr lIns="72000" tIns="72000" rIns="72000" bIns="72000"/>
        <a:lstStyle/>
        <a:p>
          <a:r>
            <a:rPr kumimoji="1" lang="ja-JP" altLang="en-US" sz="1400"/>
            <a:t>修正</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9C20788A-B1C7-A243-9CA7-2B2049B86779}">
      <dgm:prSet phldrT="[テキスト]" custT="1"/>
      <dgm:spPr>
        <a:ln w="19050">
          <a:solidFill>
            <a:schemeClr val="bg1"/>
          </a:solidFill>
        </a:ln>
      </dgm:spPr>
      <dgm:t>
        <a:bodyPr lIns="72000" tIns="72000" rIns="72000" bIns="72000"/>
        <a:lstStyle/>
        <a:p>
          <a:r>
            <a:rPr kumimoji="1" lang="ja-JP" altLang="en-US" sz="1400"/>
            <a:t>社内確認</a:t>
          </a:r>
        </a:p>
      </dgm:t>
    </dgm:pt>
    <dgm:pt modelId="{FFC0D088-2C47-FF4C-AF2F-D96AE1CAA63E}" type="parTrans" cxnId="{46B91A7F-9340-9045-A355-AECA8995DB03}">
      <dgm:prSet/>
      <dgm:spPr/>
      <dgm:t>
        <a:bodyPr/>
        <a:lstStyle/>
        <a:p>
          <a:endParaRPr kumimoji="1" lang="ja-JP" altLang="en-US"/>
        </a:p>
      </dgm:t>
    </dgm:pt>
    <dgm:pt modelId="{4A93DBDD-E701-7D48-8086-A1557E3F353E}" type="sibTrans" cxnId="{46B91A7F-9340-9045-A355-AECA8995DB03}">
      <dgm:prSet/>
      <dgm:spPr/>
      <dgm:t>
        <a:bodyPr/>
        <a:lstStyle/>
        <a:p>
          <a:endParaRPr kumimoji="1" lang="ja-JP" altLang="en-US"/>
        </a:p>
      </dgm:t>
    </dgm:pt>
    <dgm:pt modelId="{D33E1E04-72A5-6E4C-9B1E-61664493804B}">
      <dgm:prSet phldrT="[テキスト]" custT="1"/>
      <dgm:spPr>
        <a:ln w="19050">
          <a:solidFill>
            <a:schemeClr val="bg1"/>
          </a:solidFill>
        </a:ln>
      </dgm:spPr>
      <dgm:t>
        <a:bodyPr lIns="72000" tIns="72000" rIns="72000" bIns="72000"/>
        <a:lstStyle/>
        <a:p>
          <a:r>
            <a:rPr kumimoji="1" lang="ja-JP" altLang="en-US" sz="1400"/>
            <a:t>反映依頼</a:t>
          </a:r>
        </a:p>
      </dgm:t>
    </dgm:pt>
    <dgm:pt modelId="{8C0B260D-C5B2-134E-BBE0-4BA633ECA1E2}" type="parTrans" cxnId="{404D2B6D-13FF-D54F-A4B6-C2C06B8DB691}">
      <dgm:prSet/>
      <dgm:spPr/>
      <dgm:t>
        <a:bodyPr/>
        <a:lstStyle/>
        <a:p>
          <a:endParaRPr kumimoji="1" lang="ja-JP" altLang="en-US"/>
        </a:p>
      </dgm:t>
    </dgm:pt>
    <dgm:pt modelId="{91E07DC7-919F-D74C-83DC-F1F8EFE499F1}" type="sibTrans" cxnId="{404D2B6D-13FF-D54F-A4B6-C2C06B8DB691}">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4">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4">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4">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4">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CBA6C1E8-5510-5845-B73F-5561760C51F3}" type="presOf" srcId="{D33E1E04-72A5-6E4C-9B1E-61664493804B}" destId="{37E009D5-C76D-704B-97B9-BB0BF6B0ACF2}"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accent6"/>
        </a:solidFill>
        <a:ln w="19050">
          <a:solidFill>
            <a:schemeClr val="bg1"/>
          </a:solidFill>
        </a:ln>
      </dgm:spPr>
      <dgm:t>
        <a:bodyPr lIns="72000" tIns="72000" rIns="72000" bIns="72000"/>
        <a:lstStyle/>
        <a:p>
          <a:r>
            <a:rPr kumimoji="1" lang="ja-JP" altLang="en-US" sz="1400"/>
            <a:t>修正</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solidFill>
          <a:schemeClr val="accent6"/>
        </a:solidFill>
        <a:ln w="19050">
          <a:solidFill>
            <a:schemeClr val="bg1"/>
          </a:solidFill>
        </a:ln>
      </dgm:spPr>
      <dgm:t>
        <a:bodyPr lIns="72000" tIns="72000" rIns="72000" bIns="72000"/>
        <a:lstStyle/>
        <a:p>
          <a:r>
            <a:rPr kumimoji="1" lang="ja-JP" altLang="en-US" sz="1400"/>
            <a:t>確認・反映</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2">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2">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5F5047CB-F764-F449-B42D-F2AADE393335}" type="presOf" srcId="{E0DDC43E-A865-BC42-BA8F-1370846F0AA0}" destId="{F141B7CF-0259-FF48-B13F-ECBFBD358D26}"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t>
        <a:bodyPr/>
        <a:lstStyle/>
        <a:p>
          <a:endParaRPr kumimoji="1" lang="ja-JP" altLang="en-US"/>
        </a:p>
      </dgm:t>
    </dgm:pt>
    <dgm:pt modelId="{EACEF2EF-EDDD-AC4E-8D5B-7A0F7E50659C}">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印刷</a:t>
          </a:r>
        </a:p>
      </dgm:t>
    </dgm:pt>
    <dgm:pt modelId="{06AEB76F-D66E-8D49-B6BE-BBFC8C813D8B}" type="parTrans" cxnId="{A06DD9C9-B4F2-7C4A-9215-70563DE19DF1}">
      <dgm:prSet/>
      <dgm:spPr/>
      <dgm:t>
        <a:bodyPr/>
        <a:lstStyle/>
        <a:p>
          <a:endParaRPr kumimoji="1" lang="ja-JP" altLang="en-US"/>
        </a:p>
      </dgm:t>
    </dgm:pt>
    <dgm:pt modelId="{D68668FD-6FC2-F740-ABE2-76E60341F7B2}" type="sibTrans" cxnId="{A06DD9C9-B4F2-7C4A-9215-70563DE19DF1}">
      <dgm:prSet/>
      <dgm:spPr/>
      <dgm:t>
        <a:bodyPr/>
        <a:lstStyle/>
        <a:p>
          <a:endParaRPr kumimoji="1" lang="ja-JP" altLang="en-US"/>
        </a:p>
      </dgm:t>
    </dgm:pt>
    <dgm:pt modelId="{9A882045-218E-CD48-B310-C03E5A522445}">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記名・押印</a:t>
          </a:r>
        </a:p>
      </dgm:t>
    </dgm:pt>
    <dgm:pt modelId="{B07DEDB0-4347-5F40-A488-AEC1CC47DC43}" type="parTrans" cxnId="{86CBE75A-0058-4B45-95E9-EE8368B891B8}">
      <dgm:prSet/>
      <dgm:spPr/>
      <dgm:t>
        <a:bodyPr/>
        <a:lstStyle/>
        <a:p>
          <a:endParaRPr kumimoji="1" lang="ja-JP" altLang="en-US"/>
        </a:p>
      </dgm:t>
    </dgm:pt>
    <dgm:pt modelId="{577E615A-B368-374F-B792-FF70CF73CFBA}" type="sibTrans" cxnId="{86CBE75A-0058-4B45-95E9-EE8368B891B8}">
      <dgm:prSet/>
      <dgm:spPr/>
      <dgm:t>
        <a:bodyPr/>
        <a:lstStyle/>
        <a:p>
          <a:endParaRPr kumimoji="1" lang="ja-JP" altLang="en-US"/>
        </a:p>
      </dgm:t>
    </dgm:pt>
    <dgm:pt modelId="{FEA850BA-97EE-BE4E-8495-71C1F11F09F1}">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送付状</a:t>
          </a:r>
          <a:r>
            <a:rPr kumimoji="1" lang="ja-JP" altLang="en-US" sz="1200" b="1" strike="sngStrike">
              <a:solidFill>
                <a:schemeClr val="bg1">
                  <a:lumMod val="65000"/>
                </a:schemeClr>
              </a:solidFill>
            </a:rPr>
            <a:t>作成</a:t>
          </a:r>
        </a:p>
      </dgm:t>
    </dgm:pt>
    <dgm:pt modelId="{80A7948C-3D68-734F-825B-B7592BA4F7E1}" type="parTrans" cxnId="{3B29552B-7592-7D48-81E7-28B754858B6F}">
      <dgm:prSet/>
      <dgm:spPr/>
      <dgm:t>
        <a:bodyPr/>
        <a:lstStyle/>
        <a:p>
          <a:endParaRPr kumimoji="1" lang="ja-JP" altLang="en-US"/>
        </a:p>
      </dgm:t>
    </dgm:pt>
    <dgm:pt modelId="{1EEEBFB4-2032-4442-A16D-2297E3FA141C}" type="sibTrans" cxnId="{3B29552B-7592-7D48-81E7-28B754858B6F}">
      <dgm:prSet/>
      <dgm:spPr/>
      <dgm:t>
        <a:bodyPr/>
        <a:lstStyle/>
        <a:p>
          <a:endParaRPr kumimoji="1" lang="ja-JP" altLang="en-US"/>
        </a:p>
      </dgm:t>
    </dgm:pt>
    <dgm:pt modelId="{34E62004-C55D-FD42-862B-A17630A14032}">
      <dgm:prSet custT="1"/>
      <dgm:spPr>
        <a:noFill/>
        <a:ln w="12700">
          <a:solidFill>
            <a:srgbClr val="05ACBB"/>
          </a:solidFill>
          <a:prstDash val="sysDash"/>
        </a:ln>
      </dgm:spPr>
      <dgm:t>
        <a:bodyPr/>
        <a:lstStyle/>
        <a:p>
          <a:r>
            <a:rPr kumimoji="1" lang="ja-JP" altLang="en-US" sz="1200" b="1" i="0" strike="sngStrike">
              <a:solidFill>
                <a:schemeClr val="bg1">
                  <a:lumMod val="65000"/>
                </a:schemeClr>
              </a:solidFill>
              <a:latin typeface="Yu Gothic" panose="020B0400000000000000" pitchFamily="34" charset="-128"/>
              <a:ea typeface="Yu Gothic" panose="020B0400000000000000" pitchFamily="34" charset="-128"/>
            </a:rPr>
            <a:t>封入</a:t>
          </a:r>
        </a:p>
      </dgm:t>
    </dgm:pt>
    <dgm:pt modelId="{EE851ABE-20DC-3C4C-947E-43B26882A329}" type="parTrans" cxnId="{402DE6DC-3792-124D-BDD0-FD80EC6B6014}">
      <dgm:prSet/>
      <dgm:spPr/>
      <dgm:t>
        <a:bodyPr/>
        <a:lstStyle/>
        <a:p>
          <a:endParaRPr kumimoji="1" lang="ja-JP" altLang="en-US"/>
        </a:p>
      </dgm:t>
    </dgm:pt>
    <dgm:pt modelId="{70FA3A06-8FE9-414C-8413-DA9372AF835B}" type="sibTrans" cxnId="{402DE6DC-3792-124D-BDD0-FD80EC6B6014}">
      <dgm:prSet/>
      <dgm:spPr/>
      <dgm:t>
        <a:bodyPr/>
        <a:lstStyle/>
        <a:p>
          <a:endParaRPr kumimoji="1" lang="ja-JP" altLang="en-US"/>
        </a:p>
      </dgm:t>
    </dgm:pt>
    <dgm:pt modelId="{AA5FD5E8-9916-8A46-8F95-27C44F71CFC2}">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開封確認</a:t>
          </a:r>
        </a:p>
      </dgm:t>
    </dgm:pt>
    <dgm:pt modelId="{305BCBD1-F792-0447-AAFE-43D25B5444C0}" type="parTrans" cxnId="{2F1BB9CD-DE64-CA4F-A46C-79A467AA4DFD}">
      <dgm:prSet/>
      <dgm:spPr/>
      <dgm:t>
        <a:bodyPr/>
        <a:lstStyle/>
        <a:p>
          <a:endParaRPr kumimoji="1" lang="ja-JP" altLang="en-US"/>
        </a:p>
      </dgm:t>
    </dgm:pt>
    <dgm:pt modelId="{1129E7FC-1A44-E046-A9F1-F0A425285D6A}" type="sibTrans" cxnId="{2F1BB9CD-DE64-CA4F-A46C-79A467AA4DFD}">
      <dgm:prSet/>
      <dgm:spPr/>
      <dgm:t>
        <a:bodyPr/>
        <a:lstStyle/>
        <a:p>
          <a:endParaRPr kumimoji="1" lang="ja-JP" altLang="en-US"/>
        </a:p>
      </dgm:t>
    </dgm:pt>
    <dgm:pt modelId="{D2E76A67-6762-4241-8FA2-597568C15D69}">
      <dgm:prSet custT="1"/>
      <dgm:spPr>
        <a:solidFill>
          <a:srgbClr val="05ACBB"/>
        </a:solidFill>
        <a:ln w="12700">
          <a:solidFill>
            <a:srgbClr val="05ACBB"/>
          </a:solidFill>
        </a:ln>
      </dgm:spPr>
      <dgm:t>
        <a:bodyPr/>
        <a:lstStyle/>
        <a:p>
          <a:r>
            <a:rPr kumimoji="1" lang="en-US" altLang="ja-JP" sz="1200" b="1" i="0" dirty="0">
              <a:latin typeface="Yu Gothic" panose="020B0400000000000000" pitchFamily="34" charset="-128"/>
              <a:ea typeface="Yu Gothic" panose="020B0400000000000000" pitchFamily="34" charset="-128"/>
            </a:rPr>
            <a:t>Web</a:t>
          </a:r>
          <a:r>
            <a:rPr kumimoji="1" lang="ja-JP" altLang="en-US" sz="1200" b="1" i="0">
              <a:latin typeface="Yu Gothic" panose="020B0400000000000000" pitchFamily="34" charset="-128"/>
              <a:ea typeface="Yu Gothic" panose="020B0400000000000000" pitchFamily="34" charset="-128"/>
            </a:rPr>
            <a:t>で</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返送確認</a:t>
          </a:r>
        </a:p>
      </dgm:t>
    </dgm:pt>
    <dgm:pt modelId="{CFBDD953-6802-5D4D-BB2E-5D4CF792302A}" type="parTrans" cxnId="{6CDB9933-451C-4241-992C-2BE4279E8439}">
      <dgm:prSet/>
      <dgm:spPr/>
      <dgm:t>
        <a:bodyPr/>
        <a:lstStyle/>
        <a:p>
          <a:endParaRPr kumimoji="1" lang="ja-JP" altLang="en-US"/>
        </a:p>
      </dgm:t>
    </dgm:pt>
    <dgm:pt modelId="{478AF679-2342-EF42-8FFE-1C19C1BA2F67}" type="sibTrans" cxnId="{6CDB9933-451C-4241-992C-2BE4279E8439}">
      <dgm:prSet/>
      <dgm:spPr/>
      <dgm:t>
        <a:bodyPr/>
        <a:lstStyle/>
        <a:p>
          <a:endParaRPr kumimoji="1" lang="ja-JP" altLang="en-US"/>
        </a:p>
      </dgm:t>
    </dgm:pt>
    <dgm:pt modelId="{1D7EB901-C9D7-D341-9920-1F438BD5F63B}">
      <dgm:prSet custT="1"/>
      <dgm:spPr>
        <a:solidFill>
          <a:srgbClr val="05ACBB"/>
        </a:solidFill>
        <a:ln w="12700">
          <a:solidFill>
            <a:srgbClr val="05ACBB"/>
          </a:solidFill>
        </a:ln>
      </dgm:spPr>
      <dgm:t>
        <a:bodyPr/>
        <a:lstStyle/>
        <a:p>
          <a:r>
            <a:rPr kumimoji="1" lang="ja-JP" altLang="en-US" sz="1200" b="1" i="0">
              <a:latin typeface="Yu Gothic" panose="020B0400000000000000" pitchFamily="34" charset="-128"/>
              <a:ea typeface="Yu Gothic" panose="020B0400000000000000" pitchFamily="34" charset="-128"/>
            </a:rPr>
            <a:t>契約締結</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完了</a:t>
          </a:r>
        </a:p>
      </dgm:t>
    </dgm:pt>
    <dgm:pt modelId="{72801894-EF19-504D-8BA2-F53ABB7D52CF}" type="parTrans" cxnId="{2761E881-552A-2148-BEC4-A319CEA5C2FA}">
      <dgm:prSet/>
      <dgm:spPr/>
      <dgm:t>
        <a:bodyPr/>
        <a:lstStyle/>
        <a:p>
          <a:endParaRPr kumimoji="1" lang="ja-JP" altLang="en-US"/>
        </a:p>
      </dgm:t>
    </dgm:pt>
    <dgm:pt modelId="{8F0490D6-2B81-6B41-A422-C875E1459FC7}" type="sibTrans" cxnId="{2761E881-552A-2148-BEC4-A319CEA5C2FA}">
      <dgm:prSet/>
      <dgm:spPr/>
      <dgm:t>
        <a:bodyPr/>
        <a:lstStyle/>
        <a:p>
          <a:endParaRPr kumimoji="1" lang="ja-JP" altLang="en-US"/>
        </a:p>
      </dgm:t>
    </dgm:pt>
    <dgm:pt modelId="{59B9233D-239D-6642-8315-8A7A9E587DD2}">
      <dgm:prSet custT="1"/>
      <dgm:spPr>
        <a:solidFill>
          <a:srgbClr val="05ACBB"/>
        </a:solidFill>
        <a:ln w="12700">
          <a:solidFill>
            <a:srgbClr val="05ACBB"/>
          </a:solidFill>
        </a:ln>
      </dgm:spPr>
      <dgm:t>
        <a:bodyPr/>
        <a:lstStyle/>
        <a:p>
          <a:r>
            <a:rPr kumimoji="1" lang="ja-JP" altLang="en-US" sz="1200" b="1"/>
            <a:t>メールで</a:t>
          </a:r>
          <a:r>
            <a:rPr kumimoji="1" lang="ja-JP" altLang="en-US" sz="1200" b="1" i="0">
              <a:latin typeface="Yu Gothic" panose="020B0400000000000000" pitchFamily="34" charset="-128"/>
              <a:ea typeface="Yu Gothic" panose="020B0400000000000000" pitchFamily="34" charset="-128"/>
            </a:rPr>
            <a:t>送信</a:t>
          </a:r>
        </a:p>
      </dgm:t>
    </dgm:pt>
    <dgm:pt modelId="{265531B9-5D5D-D445-BAC3-425623276876}" type="sibTrans" cxnId="{DE34DC92-6339-FA4A-B076-0AEE9A584143}">
      <dgm:prSet/>
      <dgm:spPr/>
      <dgm:t>
        <a:bodyPr/>
        <a:lstStyle/>
        <a:p>
          <a:endParaRPr kumimoji="1" lang="ja-JP" altLang="en-US"/>
        </a:p>
      </dgm:t>
    </dgm:pt>
    <dgm:pt modelId="{A91064BA-94A8-7041-813F-46A128465108}" type="parTrans" cxnId="{DE34DC92-6339-FA4A-B076-0AEE9A584143}">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2ADAE029-7E27-3D4F-8462-651D3005208B}" type="pres">
      <dgm:prSet presAssocID="{EACEF2EF-EDDD-AC4E-8D5B-7A0F7E50659C}" presName="parTxOnly" presStyleLbl="node1" presStyleIdx="0" presStyleCnt="8" custScaleX="77088" custScaleY="146646">
        <dgm:presLayoutVars>
          <dgm:bulletEnabled val="1"/>
        </dgm:presLayoutVars>
      </dgm:prSet>
      <dgm:spPr/>
    </dgm:pt>
    <dgm:pt modelId="{C319D0E7-ED65-6C44-845F-12663478CC19}" type="pres">
      <dgm:prSet presAssocID="{D68668FD-6FC2-F740-ABE2-76E60341F7B2}" presName="parSpace" presStyleCnt="0"/>
      <dgm:spPr/>
    </dgm:pt>
    <dgm:pt modelId="{8B52478E-75D9-5442-89C0-C3FB862ECA60}" type="pres">
      <dgm:prSet presAssocID="{9A882045-218E-CD48-B310-C03E5A522445}" presName="parTxOnly" presStyleLbl="node1" presStyleIdx="1" presStyleCnt="8" custScaleX="138356" custScaleY="146646" custLinFactNeighborX="-32980" custLinFactNeighborY="-1">
        <dgm:presLayoutVars>
          <dgm:bulletEnabled val="1"/>
        </dgm:presLayoutVars>
      </dgm:prSet>
      <dgm:spPr/>
    </dgm:pt>
    <dgm:pt modelId="{02086A85-C675-8F44-9FC2-A58BFEAE45B2}" type="pres">
      <dgm:prSet presAssocID="{577E615A-B368-374F-B792-FF70CF73CFBA}" presName="parSpace" presStyleCnt="0"/>
      <dgm:spPr/>
    </dgm:pt>
    <dgm:pt modelId="{CC70FA77-9246-F24E-B106-91645A3A4898}" type="pres">
      <dgm:prSet presAssocID="{FEA850BA-97EE-BE4E-8495-71C1F11F09F1}" presName="parTxOnly" presStyleLbl="node1" presStyleIdx="2" presStyleCnt="8" custScaleX="136415" custScaleY="146863" custLinFactNeighborX="-66777" custLinFactNeighborY="406">
        <dgm:presLayoutVars>
          <dgm:bulletEnabled val="1"/>
        </dgm:presLayoutVars>
      </dgm:prSet>
      <dgm:spPr/>
    </dgm:pt>
    <dgm:pt modelId="{13C14C87-80E0-3042-8E06-BA7E222D970C}" type="pres">
      <dgm:prSet presAssocID="{1EEEBFB4-2032-4442-A16D-2297E3FA141C}" presName="parSpace" presStyleCnt="0"/>
      <dgm:spPr/>
    </dgm:pt>
    <dgm:pt modelId="{2827368D-17CD-674A-9266-B134B36FEA9D}" type="pres">
      <dgm:prSet presAssocID="{34E62004-C55D-FD42-862B-A17630A14032}" presName="parTxOnly" presStyleLbl="node1" presStyleIdx="3" presStyleCnt="8" custScaleX="113591" custScaleY="146646" custLinFactX="-86" custLinFactNeighborX="-100000" custLinFactNeighborY="-155">
        <dgm:presLayoutVars>
          <dgm:bulletEnabled val="1"/>
        </dgm:presLayoutVars>
      </dgm:prSet>
      <dgm:spPr/>
    </dgm:pt>
    <dgm:pt modelId="{3AECE741-86EB-FE4C-85E7-F5F868E52E15}" type="pres">
      <dgm:prSet presAssocID="{70FA3A06-8FE9-414C-8413-DA9372AF835B}" presName="parSpace" presStyleCnt="0"/>
      <dgm:spPr/>
    </dgm:pt>
    <dgm:pt modelId="{15B7DBB7-D887-E149-B89B-0A5A96480D2F}" type="pres">
      <dgm:prSet presAssocID="{59B9233D-239D-6642-8315-8A7A9E587DD2}" presName="parTxOnly" presStyleLbl="node1" presStyleIdx="4" presStyleCnt="8" custScaleX="113591" custScaleY="146646" custLinFactX="-6529" custLinFactNeighborX="-100000">
        <dgm:presLayoutVars>
          <dgm:bulletEnabled val="1"/>
        </dgm:presLayoutVars>
      </dgm:prSet>
      <dgm:spPr/>
    </dgm:pt>
    <dgm:pt modelId="{4066F9EA-7A6D-CE4B-BFAB-03363FD320FC}" type="pres">
      <dgm:prSet presAssocID="{265531B9-5D5D-D445-BAC3-425623276876}" presName="parSpace" presStyleCnt="0"/>
      <dgm:spPr/>
    </dgm:pt>
    <dgm:pt modelId="{EDB0C931-3563-5443-8A5A-1040EECCF24C}" type="pres">
      <dgm:prSet presAssocID="{AA5FD5E8-9916-8A46-8F95-27C44F71CFC2}" presName="parTxOnly" presStyleLbl="node1" presStyleIdx="5" presStyleCnt="8" custScaleX="125733" custScaleY="146646" custLinFactX="-12799" custLinFactNeighborX="-100000">
        <dgm:presLayoutVars>
          <dgm:bulletEnabled val="1"/>
        </dgm:presLayoutVars>
      </dgm:prSet>
      <dgm:spPr/>
    </dgm:pt>
    <dgm:pt modelId="{5ED30FCD-6949-4D44-AB39-3CE1A0EBE28E}" type="pres">
      <dgm:prSet presAssocID="{1129E7FC-1A44-E046-A9F1-F0A425285D6A}" presName="parSpace" presStyleCnt="0"/>
      <dgm:spPr/>
    </dgm:pt>
    <dgm:pt modelId="{F454E5C1-787E-DE4F-85F6-6B889ACC49AB}" type="pres">
      <dgm:prSet presAssocID="{D2E76A67-6762-4241-8FA2-597568C15D69}" presName="parTxOnly" presStyleLbl="node1" presStyleIdx="6" presStyleCnt="8" custScaleX="127077" custScaleY="146646" custLinFactX="-18850" custLinFactNeighborX="-100000">
        <dgm:presLayoutVars>
          <dgm:bulletEnabled val="1"/>
        </dgm:presLayoutVars>
      </dgm:prSet>
      <dgm:spPr/>
    </dgm:pt>
    <dgm:pt modelId="{1ED3D681-8CB4-9A44-98EA-D425408B3EC0}" type="pres">
      <dgm:prSet presAssocID="{478AF679-2342-EF42-8FFE-1C19C1BA2F67}" presName="parSpace" presStyleCnt="0"/>
      <dgm:spPr/>
    </dgm:pt>
    <dgm:pt modelId="{49567FED-DB5E-BD4E-BEBE-4F6DC04BA751}" type="pres">
      <dgm:prSet presAssocID="{1D7EB901-C9D7-D341-9920-1F438BD5F63B}" presName="parTxOnly" presStyleLbl="node1" presStyleIdx="7" presStyleCnt="8" custScaleX="132191" custScaleY="146646" custLinFactX="-24963" custLinFactNeighborX="-100000">
        <dgm:presLayoutVars>
          <dgm:bulletEnabled val="1"/>
        </dgm:presLayoutVars>
      </dgm:prSet>
      <dgm:spPr/>
    </dgm:pt>
  </dgm:ptLst>
  <dgm:cxnLst>
    <dgm:cxn modelId="{D0469802-2605-BC40-8F8C-C86C049356F9}" type="presOf" srcId="{AA5FD5E8-9916-8A46-8F95-27C44F71CFC2}" destId="{EDB0C931-3563-5443-8A5A-1040EECCF24C}" srcOrd="0" destOrd="0" presId="urn:microsoft.com/office/officeart/2005/8/layout/hChevron3"/>
    <dgm:cxn modelId="{6874A81D-9A85-FF45-A1EA-33100F3994AF}" type="presOf" srcId="{1D7EB901-C9D7-D341-9920-1F438BD5F63B}" destId="{49567FED-DB5E-BD4E-BEBE-4F6DC04BA751}" srcOrd="0" destOrd="0" presId="urn:microsoft.com/office/officeart/2005/8/layout/hChevron3"/>
    <dgm:cxn modelId="{3B29552B-7592-7D48-81E7-28B754858B6F}" srcId="{DC213FD5-B06E-CC4B-9528-09EE01F8240E}" destId="{FEA850BA-97EE-BE4E-8495-71C1F11F09F1}" srcOrd="2" destOrd="0" parTransId="{80A7948C-3D68-734F-825B-B7592BA4F7E1}" sibTransId="{1EEEBFB4-2032-4442-A16D-2297E3FA141C}"/>
    <dgm:cxn modelId="{6CDB9933-451C-4241-992C-2BE4279E8439}" srcId="{DC213FD5-B06E-CC4B-9528-09EE01F8240E}" destId="{D2E76A67-6762-4241-8FA2-597568C15D69}" srcOrd="6" destOrd="0" parTransId="{CFBDD953-6802-5D4D-BB2E-5D4CF792302A}" sibTransId="{478AF679-2342-EF42-8FFE-1C19C1BA2F67}"/>
    <dgm:cxn modelId="{38E1B04F-D668-174C-A663-5907248C1236}" type="presOf" srcId="{DC213FD5-B06E-CC4B-9528-09EE01F8240E}" destId="{A1C5020C-8B7A-8943-876E-9DFECBCFF093}" srcOrd="0" destOrd="0" presId="urn:microsoft.com/office/officeart/2005/8/layout/hChevron3"/>
    <dgm:cxn modelId="{86CBE75A-0058-4B45-95E9-EE8368B891B8}" srcId="{DC213FD5-B06E-CC4B-9528-09EE01F8240E}" destId="{9A882045-218E-CD48-B310-C03E5A522445}" srcOrd="1" destOrd="0" parTransId="{B07DEDB0-4347-5F40-A488-AEC1CC47DC43}" sibTransId="{577E615A-B368-374F-B792-FF70CF73CFBA}"/>
    <dgm:cxn modelId="{DF421860-0590-974A-A010-4231A295CB0B}" type="presOf" srcId="{FEA850BA-97EE-BE4E-8495-71C1F11F09F1}" destId="{CC70FA77-9246-F24E-B106-91645A3A4898}" srcOrd="0" destOrd="0" presId="urn:microsoft.com/office/officeart/2005/8/layout/hChevron3"/>
    <dgm:cxn modelId="{5702CD70-EBB6-984B-9240-C7D2AC5AD9AC}" type="presOf" srcId="{9A882045-218E-CD48-B310-C03E5A522445}" destId="{8B52478E-75D9-5442-89C0-C3FB862ECA60}" srcOrd="0" destOrd="0" presId="urn:microsoft.com/office/officeart/2005/8/layout/hChevron3"/>
    <dgm:cxn modelId="{04F60175-9BAE-7547-B3E7-5CBAB55C3881}" type="presOf" srcId="{D2E76A67-6762-4241-8FA2-597568C15D69}" destId="{F454E5C1-787E-DE4F-85F6-6B889ACC49AB}" srcOrd="0" destOrd="0" presId="urn:microsoft.com/office/officeart/2005/8/layout/hChevron3"/>
    <dgm:cxn modelId="{2761E881-552A-2148-BEC4-A319CEA5C2FA}" srcId="{DC213FD5-B06E-CC4B-9528-09EE01F8240E}" destId="{1D7EB901-C9D7-D341-9920-1F438BD5F63B}" srcOrd="7" destOrd="0" parTransId="{72801894-EF19-504D-8BA2-F53ABB7D52CF}" sibTransId="{8F0490D6-2B81-6B41-A422-C875E1459FC7}"/>
    <dgm:cxn modelId="{DE34DC92-6339-FA4A-B076-0AEE9A584143}" srcId="{DC213FD5-B06E-CC4B-9528-09EE01F8240E}" destId="{59B9233D-239D-6642-8315-8A7A9E587DD2}" srcOrd="4" destOrd="0" parTransId="{A91064BA-94A8-7041-813F-46A128465108}" sibTransId="{265531B9-5D5D-D445-BAC3-425623276876}"/>
    <dgm:cxn modelId="{52600FAA-4ADE-9348-BF6B-A954C3ED98DB}" type="presOf" srcId="{59B9233D-239D-6642-8315-8A7A9E587DD2}" destId="{15B7DBB7-D887-E149-B89B-0A5A96480D2F}" srcOrd="0" destOrd="0" presId="urn:microsoft.com/office/officeart/2005/8/layout/hChevron3"/>
    <dgm:cxn modelId="{5160A1BD-F491-6947-92B3-1595D2F02D76}" type="presOf" srcId="{EACEF2EF-EDDD-AC4E-8D5B-7A0F7E50659C}" destId="{2ADAE029-7E27-3D4F-8462-651D3005208B}" srcOrd="0" destOrd="0" presId="urn:microsoft.com/office/officeart/2005/8/layout/hChevron3"/>
    <dgm:cxn modelId="{18B542BE-4BAC-F448-9A92-1AA95790BBCE}" type="presOf" srcId="{34E62004-C55D-FD42-862B-A17630A14032}" destId="{2827368D-17CD-674A-9266-B134B36FEA9D}" srcOrd="0" destOrd="0" presId="urn:microsoft.com/office/officeart/2005/8/layout/hChevron3"/>
    <dgm:cxn modelId="{A06DD9C9-B4F2-7C4A-9215-70563DE19DF1}" srcId="{DC213FD5-B06E-CC4B-9528-09EE01F8240E}" destId="{EACEF2EF-EDDD-AC4E-8D5B-7A0F7E50659C}" srcOrd="0" destOrd="0" parTransId="{06AEB76F-D66E-8D49-B6BE-BBFC8C813D8B}" sibTransId="{D68668FD-6FC2-F740-ABE2-76E60341F7B2}"/>
    <dgm:cxn modelId="{2F1BB9CD-DE64-CA4F-A46C-79A467AA4DFD}" srcId="{DC213FD5-B06E-CC4B-9528-09EE01F8240E}" destId="{AA5FD5E8-9916-8A46-8F95-27C44F71CFC2}" srcOrd="5" destOrd="0" parTransId="{305BCBD1-F792-0447-AAFE-43D25B5444C0}" sibTransId="{1129E7FC-1A44-E046-A9F1-F0A425285D6A}"/>
    <dgm:cxn modelId="{402DE6DC-3792-124D-BDD0-FD80EC6B6014}" srcId="{DC213FD5-B06E-CC4B-9528-09EE01F8240E}" destId="{34E62004-C55D-FD42-862B-A17630A14032}" srcOrd="3" destOrd="0" parTransId="{EE851ABE-20DC-3C4C-947E-43B26882A329}" sibTransId="{70FA3A06-8FE9-414C-8413-DA9372AF835B}"/>
    <dgm:cxn modelId="{02279B33-81A7-0640-93CE-6AA7D60CF223}" type="presParOf" srcId="{A1C5020C-8B7A-8943-876E-9DFECBCFF093}" destId="{2ADAE029-7E27-3D4F-8462-651D3005208B}" srcOrd="0" destOrd="0" presId="urn:microsoft.com/office/officeart/2005/8/layout/hChevron3"/>
    <dgm:cxn modelId="{790FC8F6-ADFE-834B-86CE-A3C8F0E4EB7B}" type="presParOf" srcId="{A1C5020C-8B7A-8943-876E-9DFECBCFF093}" destId="{C319D0E7-ED65-6C44-845F-12663478CC19}" srcOrd="1" destOrd="0" presId="urn:microsoft.com/office/officeart/2005/8/layout/hChevron3"/>
    <dgm:cxn modelId="{8882122B-1F3C-BE40-9F59-2723E7E26200}" type="presParOf" srcId="{A1C5020C-8B7A-8943-876E-9DFECBCFF093}" destId="{8B52478E-75D9-5442-89C0-C3FB862ECA60}" srcOrd="2" destOrd="0" presId="urn:microsoft.com/office/officeart/2005/8/layout/hChevron3"/>
    <dgm:cxn modelId="{253BD75D-C66D-7F4B-A77B-C85FFF05679C}" type="presParOf" srcId="{A1C5020C-8B7A-8943-876E-9DFECBCFF093}" destId="{02086A85-C675-8F44-9FC2-A58BFEAE45B2}" srcOrd="3" destOrd="0" presId="urn:microsoft.com/office/officeart/2005/8/layout/hChevron3"/>
    <dgm:cxn modelId="{C3E59C84-B307-034D-922C-530C8518F7EB}" type="presParOf" srcId="{A1C5020C-8B7A-8943-876E-9DFECBCFF093}" destId="{CC70FA77-9246-F24E-B106-91645A3A4898}" srcOrd="4" destOrd="0" presId="urn:microsoft.com/office/officeart/2005/8/layout/hChevron3"/>
    <dgm:cxn modelId="{C8D35584-45D5-2842-A267-12082F1F4A6E}" type="presParOf" srcId="{A1C5020C-8B7A-8943-876E-9DFECBCFF093}" destId="{13C14C87-80E0-3042-8E06-BA7E222D970C}" srcOrd="5" destOrd="0" presId="urn:microsoft.com/office/officeart/2005/8/layout/hChevron3"/>
    <dgm:cxn modelId="{20EBD96F-061D-274A-9BE6-2D28F9282388}" type="presParOf" srcId="{A1C5020C-8B7A-8943-876E-9DFECBCFF093}" destId="{2827368D-17CD-674A-9266-B134B36FEA9D}" srcOrd="6" destOrd="0" presId="urn:microsoft.com/office/officeart/2005/8/layout/hChevron3"/>
    <dgm:cxn modelId="{41A787B8-049F-634F-8B7A-CCC045451F84}" type="presParOf" srcId="{A1C5020C-8B7A-8943-876E-9DFECBCFF093}" destId="{3AECE741-86EB-FE4C-85E7-F5F868E52E15}" srcOrd="7" destOrd="0" presId="urn:microsoft.com/office/officeart/2005/8/layout/hChevron3"/>
    <dgm:cxn modelId="{69D19132-7D90-AE4D-BF43-B56BCDF0127C}" type="presParOf" srcId="{A1C5020C-8B7A-8943-876E-9DFECBCFF093}" destId="{15B7DBB7-D887-E149-B89B-0A5A96480D2F}" srcOrd="8" destOrd="0" presId="urn:microsoft.com/office/officeart/2005/8/layout/hChevron3"/>
    <dgm:cxn modelId="{AFE0D256-3084-2D47-8F28-9E391AAD63C3}" type="presParOf" srcId="{A1C5020C-8B7A-8943-876E-9DFECBCFF093}" destId="{4066F9EA-7A6D-CE4B-BFAB-03363FD320FC}" srcOrd="9" destOrd="0" presId="urn:microsoft.com/office/officeart/2005/8/layout/hChevron3"/>
    <dgm:cxn modelId="{05882639-3F0A-1944-A039-BFC2D0413EA3}" type="presParOf" srcId="{A1C5020C-8B7A-8943-876E-9DFECBCFF093}" destId="{EDB0C931-3563-5443-8A5A-1040EECCF24C}" srcOrd="10" destOrd="0" presId="urn:microsoft.com/office/officeart/2005/8/layout/hChevron3"/>
    <dgm:cxn modelId="{FA0183D2-B64C-524C-8351-2EBBEC4B9922}" type="presParOf" srcId="{A1C5020C-8B7A-8943-876E-9DFECBCFF093}" destId="{5ED30FCD-6949-4D44-AB39-3CE1A0EBE28E}" srcOrd="11" destOrd="0" presId="urn:microsoft.com/office/officeart/2005/8/layout/hChevron3"/>
    <dgm:cxn modelId="{BE6DE99B-D222-D642-990B-99F684FE1145}" type="presParOf" srcId="{A1C5020C-8B7A-8943-876E-9DFECBCFF093}" destId="{F454E5C1-787E-DE4F-85F6-6B889ACC49AB}" srcOrd="12" destOrd="0" presId="urn:microsoft.com/office/officeart/2005/8/layout/hChevron3"/>
    <dgm:cxn modelId="{B42F7AEB-9A6E-A04A-9868-D6FC2D31FE90}" type="presParOf" srcId="{A1C5020C-8B7A-8943-876E-9DFECBCFF093}" destId="{1ED3D681-8CB4-9A44-98EA-D425408B3EC0}" srcOrd="13" destOrd="0" presId="urn:microsoft.com/office/officeart/2005/8/layout/hChevron3"/>
    <dgm:cxn modelId="{5820B023-FDB4-8347-BF87-3454369D7683}" type="presParOf" srcId="{A1C5020C-8B7A-8943-876E-9DFECBCFF093}" destId="{49567FED-DB5E-BD4E-BEBE-4F6DC04BA751}" srcOrd="1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tx1"/>
        </a:solidFill>
        <a:ln w="19050">
          <a:solidFill>
            <a:schemeClr val="bg1"/>
          </a:solidFill>
        </a:ln>
      </dgm:spPr>
      <dgm:t>
        <a:bodyPr lIns="72000" tIns="72000" rIns="72000" bIns="72000"/>
        <a:lstStyle/>
        <a:p>
          <a:r>
            <a:rPr kumimoji="1" lang="ja-JP" altLang="en-US" sz="1200" b="1" i="0">
              <a:latin typeface="Yu Gothic" panose="020B0400000000000000" pitchFamily="34" charset="-128"/>
              <a:ea typeface="Yu Gothic" panose="020B0400000000000000" pitchFamily="34" charset="-128"/>
            </a:rPr>
            <a:t>印刷</a:t>
          </a:r>
          <a:endParaRPr kumimoji="1" lang="ja-JP" altLang="en-US" sz="1200" b="1" i="0" dirty="0">
            <a:latin typeface="Yu Gothic" panose="020B0400000000000000" pitchFamily="34" charset="-128"/>
            <a:ea typeface="Yu Gothic" panose="020B0400000000000000" pitchFamily="34" charset="-128"/>
          </a:endParaRPr>
        </a:p>
      </dgm:t>
    </dgm:pt>
    <dgm:pt modelId="{FC518BED-8B20-3D46-8D0E-41DB1E75542E}" type="sibTrans" cxnId="{EAFB49A9-9D98-264C-9052-312598ABC636}">
      <dgm:prSet/>
      <dgm:spPr/>
      <dgm:t>
        <a:bodyPr/>
        <a:lstStyle/>
        <a:p>
          <a:endParaRPr kumimoji="1" lang="ja-JP" altLang="en-US"/>
        </a:p>
      </dgm:t>
    </dgm:pt>
    <dgm:pt modelId="{5D7FF3C5-E5A8-AC42-8DE1-264EBB76F943}" type="parTrans" cxnId="{EAFB49A9-9D98-264C-9052-312598ABC636}">
      <dgm:prSet/>
      <dgm:spPr/>
      <dgm:t>
        <a:bodyPr/>
        <a:lstStyle/>
        <a:p>
          <a:endParaRPr kumimoji="1" lang="ja-JP" altLang="en-US"/>
        </a:p>
      </dgm:t>
    </dgm:pt>
    <dgm:pt modelId="{E0DDC43E-A865-BC42-BA8F-1370846F0AA0}">
      <dgm:prSet phldrT="[テキスト]" custT="1"/>
      <dgm:spPr>
        <a:solidFill>
          <a:schemeClr val="tx1"/>
        </a:solidFill>
        <a:ln w="19050">
          <a:solidFill>
            <a:schemeClr val="bg1"/>
          </a:solidFill>
        </a:ln>
      </dgm:spPr>
      <dgm:t>
        <a:bodyPr lIns="72000" tIns="72000" rIns="72000" bIns="72000"/>
        <a:lstStyle/>
        <a:p>
          <a:pPr algn="r"/>
          <a:r>
            <a:rPr kumimoji="1" lang="ja-JP" altLang="en-US" sz="1200" b="1" i="0">
              <a:latin typeface="Yu Gothic" panose="020B0400000000000000" pitchFamily="34" charset="-128"/>
              <a:ea typeface="Yu Gothic" panose="020B0400000000000000" pitchFamily="34" charset="-128"/>
            </a:rPr>
            <a:t>送付状作成</a:t>
          </a:r>
          <a:endParaRPr kumimoji="1" lang="ja-JP" altLang="en-US" sz="1200" b="1" i="0" dirty="0">
            <a:latin typeface="Yu Gothic" panose="020B0400000000000000" pitchFamily="34" charset="-128"/>
            <a:ea typeface="Yu Gothic" panose="020B0400000000000000" pitchFamily="34" charset="-128"/>
          </a:endParaRPr>
        </a:p>
      </dgm:t>
    </dgm:pt>
    <dgm:pt modelId="{C3777D5B-8B79-C844-8ECD-9AE38CE2FAE8}" type="sibTrans" cxnId="{68C07F8C-03FF-A941-B5DA-2FD6226B05FE}">
      <dgm:prSet/>
      <dgm:spPr/>
      <dgm:t>
        <a:bodyPr/>
        <a:lstStyle/>
        <a:p>
          <a:endParaRPr kumimoji="1" lang="ja-JP" altLang="en-US"/>
        </a:p>
      </dgm:t>
    </dgm:pt>
    <dgm:pt modelId="{C92D5ECD-70C0-9845-9E6F-6AE5FC288C37}" type="parTrans" cxnId="{68C07F8C-03FF-A941-B5DA-2FD6226B05FE}">
      <dgm:prSet/>
      <dgm:spPr/>
      <dgm:t>
        <a:bodyPr/>
        <a:lstStyle/>
        <a:p>
          <a:endParaRPr kumimoji="1" lang="ja-JP" altLang="en-US"/>
        </a:p>
      </dgm:t>
    </dgm:pt>
    <dgm:pt modelId="{9C20788A-B1C7-A243-9CA7-2B2049B86779}">
      <dgm:prSet phldrT="[テキスト]" custT="1"/>
      <dgm:spPr>
        <a:solidFill>
          <a:schemeClr val="tx1"/>
        </a:solidFill>
        <a:ln w="19050">
          <a:solidFill>
            <a:schemeClr val="bg1"/>
          </a:solidFill>
        </a:ln>
      </dgm:spPr>
      <dgm:t>
        <a:bodyPr lIns="72000" tIns="72000" rIns="72000" bIns="72000"/>
        <a:lstStyle/>
        <a:p>
          <a:pPr algn="r"/>
          <a:r>
            <a:rPr kumimoji="1" lang="ja-JP" altLang="en-US" sz="1200" b="1" i="0">
              <a:latin typeface="Yu Gothic" panose="020B0400000000000000" pitchFamily="34" charset="-128"/>
              <a:ea typeface="Yu Gothic" panose="020B0400000000000000" pitchFamily="34" charset="-128"/>
            </a:rPr>
            <a:t>封入</a:t>
          </a:r>
          <a:endParaRPr kumimoji="1" lang="ja-JP" altLang="en-US" sz="1200" b="1" i="0" dirty="0">
            <a:latin typeface="Yu Gothic" panose="020B0400000000000000" pitchFamily="34" charset="-128"/>
            <a:ea typeface="Yu Gothic" panose="020B0400000000000000" pitchFamily="34" charset="-128"/>
          </a:endParaRPr>
        </a:p>
      </dgm:t>
    </dgm:pt>
    <dgm:pt modelId="{4A93DBDD-E701-7D48-8086-A1557E3F353E}" type="sibTrans" cxnId="{46B91A7F-9340-9045-A355-AECA8995DB03}">
      <dgm:prSet/>
      <dgm:spPr/>
      <dgm:t>
        <a:bodyPr/>
        <a:lstStyle/>
        <a:p>
          <a:endParaRPr kumimoji="1" lang="ja-JP" altLang="en-US"/>
        </a:p>
      </dgm:t>
    </dgm:pt>
    <dgm:pt modelId="{FFC0D088-2C47-FF4C-AF2F-D96AE1CAA63E}" type="parTrans" cxnId="{46B91A7F-9340-9045-A355-AECA8995DB03}">
      <dgm:prSet/>
      <dgm:spPr/>
      <dgm:t>
        <a:bodyPr/>
        <a:lstStyle/>
        <a:p>
          <a:endParaRPr kumimoji="1" lang="ja-JP" altLang="en-US"/>
        </a:p>
      </dgm:t>
    </dgm:pt>
    <dgm:pt modelId="{D33E1E04-72A5-6E4C-9B1E-61664493804B}">
      <dgm:prSet phldrT="[テキスト]" custT="1"/>
      <dgm:spPr>
        <a:solidFill>
          <a:schemeClr val="tx1"/>
        </a:solidFill>
        <a:ln w="19050">
          <a:solidFill>
            <a:schemeClr val="bg1"/>
          </a:solidFill>
        </a:ln>
      </dgm:spPr>
      <dgm:t>
        <a:bodyPr lIns="72000" tIns="72000" rIns="72000" bIns="72000"/>
        <a:lstStyle/>
        <a:p>
          <a:pPr algn="r"/>
          <a:r>
            <a:rPr kumimoji="1" lang="ja-JP" altLang="en-US" sz="1200" b="1" i="0">
              <a:latin typeface="Yu Gothic" panose="020B0400000000000000" pitchFamily="34" charset="-128"/>
              <a:ea typeface="Yu Gothic" panose="020B0400000000000000" pitchFamily="34" charset="-128"/>
            </a:rPr>
            <a:t>発送</a:t>
          </a:r>
          <a:endParaRPr kumimoji="1" lang="ja-JP" altLang="en-US" sz="1200" b="1" i="0" dirty="0">
            <a:latin typeface="Yu Gothic" panose="020B0400000000000000" pitchFamily="34" charset="-128"/>
            <a:ea typeface="Yu Gothic" panose="020B0400000000000000" pitchFamily="34" charset="-128"/>
          </a:endParaRPr>
        </a:p>
      </dgm:t>
    </dgm:pt>
    <dgm:pt modelId="{91E07DC7-919F-D74C-83DC-F1F8EFE499F1}" type="sibTrans" cxnId="{404D2B6D-13FF-D54F-A4B6-C2C06B8DB691}">
      <dgm:prSet/>
      <dgm:spPr/>
      <dgm:t>
        <a:bodyPr/>
        <a:lstStyle/>
        <a:p>
          <a:endParaRPr kumimoji="1" lang="ja-JP" altLang="en-US"/>
        </a:p>
      </dgm:t>
    </dgm:pt>
    <dgm:pt modelId="{8C0B260D-C5B2-134E-BBE0-4BA633ECA1E2}" type="parTrans" cxnId="{404D2B6D-13FF-D54F-A4B6-C2C06B8DB691}">
      <dgm:prSet/>
      <dgm:spPr/>
      <dgm:t>
        <a:bodyPr/>
        <a:lstStyle/>
        <a:p>
          <a:endParaRPr kumimoji="1" lang="ja-JP" altLang="en-US"/>
        </a:p>
      </dgm:t>
    </dgm:pt>
    <dgm:pt modelId="{B6ED10F6-2FB1-B345-AD40-A059BCEF5AA6}">
      <dgm:prSet phldrT="[テキスト]" custT="1"/>
      <dgm:spPr>
        <a:solidFill>
          <a:schemeClr val="tx1"/>
        </a:solidFill>
        <a:ln w="19050">
          <a:solidFill>
            <a:schemeClr val="bg1"/>
          </a:solidFill>
        </a:ln>
      </dgm:spPr>
      <dgm:t>
        <a:bodyPr lIns="72000" tIns="72000" rIns="72000" bIns="72000"/>
        <a:lstStyle/>
        <a:p>
          <a:r>
            <a:rPr kumimoji="1" lang="ja-JP" altLang="en-US" sz="1200" b="1" i="0">
              <a:latin typeface="Yu Gothic" panose="020B0400000000000000" pitchFamily="34" charset="-128"/>
              <a:ea typeface="Yu Gothic" panose="020B0400000000000000" pitchFamily="34" charset="-128"/>
            </a:rPr>
            <a:t>到着確認</a:t>
          </a:r>
          <a:endParaRPr kumimoji="1" lang="ja-JP" altLang="en-US" sz="1200" b="1" i="0" dirty="0">
            <a:latin typeface="Yu Gothic" panose="020B0400000000000000" pitchFamily="34" charset="-128"/>
            <a:ea typeface="Yu Gothic" panose="020B0400000000000000" pitchFamily="34" charset="-128"/>
          </a:endParaRPr>
        </a:p>
      </dgm:t>
    </dgm:pt>
    <dgm:pt modelId="{8A8842F2-AD24-9149-A167-47D299234EE2}" type="parTrans" cxnId="{FFE8013C-8EC6-B343-9633-5910E29AE265}">
      <dgm:prSet/>
      <dgm:spPr/>
      <dgm:t>
        <a:bodyPr/>
        <a:lstStyle/>
        <a:p>
          <a:endParaRPr kumimoji="1" lang="ja-JP" altLang="en-US"/>
        </a:p>
      </dgm:t>
    </dgm:pt>
    <dgm:pt modelId="{8537A21E-2574-3943-B387-A05E54914FBD}" type="sibTrans" cxnId="{FFE8013C-8EC6-B343-9633-5910E29AE265}">
      <dgm:prSet/>
      <dgm:spPr/>
      <dgm:t>
        <a:bodyPr/>
        <a:lstStyle/>
        <a:p>
          <a:endParaRPr kumimoji="1" lang="ja-JP" altLang="en-US"/>
        </a:p>
      </dgm:t>
    </dgm:pt>
    <dgm:pt modelId="{74083F0C-C333-A349-8020-E0DBABC27A33}">
      <dgm:prSet phldrT="[テキスト]" custT="1"/>
      <dgm:spPr>
        <a:solidFill>
          <a:schemeClr val="tx1"/>
        </a:solidFill>
        <a:ln w="19050">
          <a:solidFill>
            <a:schemeClr val="bg1"/>
          </a:solidFill>
        </a:ln>
      </dgm:spPr>
      <dgm:t>
        <a:bodyPr lIns="72000" tIns="72000" rIns="72000" bIns="72000"/>
        <a:lstStyle/>
        <a:p>
          <a:r>
            <a:rPr kumimoji="1" lang="ja-JP" altLang="en-US" sz="1200" b="1" i="0">
              <a:latin typeface="Yu Gothic" panose="020B0400000000000000" pitchFamily="34" charset="-128"/>
              <a:ea typeface="Yu Gothic" panose="020B0400000000000000" pitchFamily="34" charset="-128"/>
            </a:rPr>
            <a:t>返送確認</a:t>
          </a:r>
          <a:endParaRPr kumimoji="1" lang="ja-JP" altLang="en-US" sz="1200" b="1" i="0" dirty="0">
            <a:latin typeface="Yu Gothic" panose="020B0400000000000000" pitchFamily="34" charset="-128"/>
            <a:ea typeface="Yu Gothic" panose="020B0400000000000000" pitchFamily="34" charset="-128"/>
          </a:endParaRPr>
        </a:p>
      </dgm:t>
    </dgm:pt>
    <dgm:pt modelId="{18A90BDB-8F28-6E46-BBE7-9788B49F7C6C}" type="parTrans" cxnId="{01293C06-4ED0-EA4B-91A0-8FE468772630}">
      <dgm:prSet/>
      <dgm:spPr/>
      <dgm:t>
        <a:bodyPr/>
        <a:lstStyle/>
        <a:p>
          <a:endParaRPr kumimoji="1" lang="ja-JP" altLang="en-US"/>
        </a:p>
      </dgm:t>
    </dgm:pt>
    <dgm:pt modelId="{29D398D4-6E52-6948-92EB-61D5573870ED}" type="sibTrans" cxnId="{01293C06-4ED0-EA4B-91A0-8FE468772630}">
      <dgm:prSet/>
      <dgm:spPr/>
      <dgm:t>
        <a:bodyPr/>
        <a:lstStyle/>
        <a:p>
          <a:endParaRPr kumimoji="1" lang="ja-JP" altLang="en-US"/>
        </a:p>
      </dgm:t>
    </dgm:pt>
    <dgm:pt modelId="{C4027FBA-53D0-CA41-9B5F-1EB7BD614B0F}">
      <dgm:prSet phldrT="[テキスト]" custT="1"/>
      <dgm:spPr>
        <a:solidFill>
          <a:schemeClr val="tx1"/>
        </a:solidFill>
        <a:ln w="19050">
          <a:solidFill>
            <a:schemeClr val="bg1"/>
          </a:solidFill>
        </a:ln>
      </dgm:spPr>
      <dgm:t>
        <a:bodyPr lIns="72000" tIns="72000" rIns="72000" bIns="72000"/>
        <a:lstStyle/>
        <a:p>
          <a:r>
            <a:rPr kumimoji="1" lang="ja-JP" altLang="en-US" sz="1200" b="1" i="0">
              <a:latin typeface="Yu Gothic" panose="020B0400000000000000" pitchFamily="34" charset="-128"/>
              <a:ea typeface="Yu Gothic" panose="020B0400000000000000" pitchFamily="34" charset="-128"/>
            </a:rPr>
            <a:t>契約締結</a:t>
          </a:r>
          <a:br>
            <a:rPr kumimoji="1" lang="en-US" altLang="ja-JP" sz="1200" b="1" i="0" dirty="0">
              <a:latin typeface="Yu Gothic" panose="020B0400000000000000" pitchFamily="34" charset="-128"/>
              <a:ea typeface="Yu Gothic" panose="020B0400000000000000" pitchFamily="34" charset="-128"/>
            </a:rPr>
          </a:br>
          <a:r>
            <a:rPr kumimoji="1" lang="ja-JP" altLang="en-US" sz="1200" b="1" i="0">
              <a:latin typeface="Yu Gothic" panose="020B0400000000000000" pitchFamily="34" charset="-128"/>
              <a:ea typeface="Yu Gothic" panose="020B0400000000000000" pitchFamily="34" charset="-128"/>
            </a:rPr>
            <a:t>完了</a:t>
          </a:r>
          <a:endParaRPr kumimoji="1" lang="ja-JP" altLang="en-US" sz="1200" b="1" i="0" dirty="0">
            <a:latin typeface="Yu Gothic" panose="020B0400000000000000" pitchFamily="34" charset="-128"/>
            <a:ea typeface="Yu Gothic" panose="020B0400000000000000" pitchFamily="34" charset="-128"/>
          </a:endParaRPr>
        </a:p>
      </dgm:t>
    </dgm:pt>
    <dgm:pt modelId="{13FF890C-9BF7-4B41-BF03-8115ECB67CFA}" type="parTrans" cxnId="{35933FD3-99E7-5346-BF1A-851E55B49414}">
      <dgm:prSet/>
      <dgm:spPr/>
      <dgm:t>
        <a:bodyPr/>
        <a:lstStyle/>
        <a:p>
          <a:endParaRPr kumimoji="1" lang="ja-JP" altLang="en-US"/>
        </a:p>
      </dgm:t>
    </dgm:pt>
    <dgm:pt modelId="{1DCF3B85-3E9F-4941-8D1D-98F87CAF1D0D}" type="sibTrans" cxnId="{35933FD3-99E7-5346-BF1A-851E55B49414}">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7" custScaleX="49710">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7" custScaleX="95379">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7" custScaleX="65987">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7" custScaleX="65913">
        <dgm:presLayoutVars>
          <dgm:bulletEnabled val="1"/>
        </dgm:presLayoutVars>
      </dgm:prSet>
      <dgm:spPr/>
    </dgm:pt>
    <dgm:pt modelId="{514EBF19-A6FC-4646-9029-D190952338EF}" type="pres">
      <dgm:prSet presAssocID="{91E07DC7-919F-D74C-83DC-F1F8EFE499F1}" presName="parSpace" presStyleCnt="0"/>
      <dgm:spPr/>
    </dgm:pt>
    <dgm:pt modelId="{1389B571-BE9A-5E43-9575-3B4F78FE34C2}" type="pres">
      <dgm:prSet presAssocID="{B6ED10F6-2FB1-B345-AD40-A059BCEF5AA6}" presName="parTxOnly" presStyleLbl="node1" presStyleIdx="4" presStyleCnt="7" custScaleX="100476">
        <dgm:presLayoutVars>
          <dgm:bulletEnabled val="1"/>
        </dgm:presLayoutVars>
      </dgm:prSet>
      <dgm:spPr/>
    </dgm:pt>
    <dgm:pt modelId="{F04628BE-46BF-5B41-B663-3E44A6685CA4}" type="pres">
      <dgm:prSet presAssocID="{8537A21E-2574-3943-B387-A05E54914FBD}" presName="parSpace" presStyleCnt="0"/>
      <dgm:spPr/>
    </dgm:pt>
    <dgm:pt modelId="{2BCB0788-935F-6E41-AD04-F55AF658BF49}" type="pres">
      <dgm:prSet presAssocID="{74083F0C-C333-A349-8020-E0DBABC27A33}" presName="parTxOnly" presStyleLbl="node1" presStyleIdx="5" presStyleCnt="7" custScaleX="100589">
        <dgm:presLayoutVars>
          <dgm:bulletEnabled val="1"/>
        </dgm:presLayoutVars>
      </dgm:prSet>
      <dgm:spPr/>
    </dgm:pt>
    <dgm:pt modelId="{BFDD0D3A-C960-CA48-91CA-BDD4EFEAC0B6}" type="pres">
      <dgm:prSet presAssocID="{29D398D4-6E52-6948-92EB-61D5573870ED}" presName="parSpace" presStyleCnt="0"/>
      <dgm:spPr/>
    </dgm:pt>
    <dgm:pt modelId="{60C33C6D-2095-C94B-866C-42515A0B714C}" type="pres">
      <dgm:prSet presAssocID="{C4027FBA-53D0-CA41-9B5F-1EB7BD614B0F}" presName="parTxOnly" presStyleLbl="node1" presStyleIdx="6" presStyleCnt="7">
        <dgm:presLayoutVars>
          <dgm:bulletEnabled val="1"/>
        </dgm:presLayoutVars>
      </dgm:prSet>
      <dgm:spPr/>
    </dgm:pt>
  </dgm:ptLst>
  <dgm:cxnLst>
    <dgm:cxn modelId="{01293C06-4ED0-EA4B-91A0-8FE468772630}" srcId="{DC213FD5-B06E-CC4B-9528-09EE01F8240E}" destId="{74083F0C-C333-A349-8020-E0DBABC27A33}" srcOrd="5" destOrd="0" parTransId="{18A90BDB-8F28-6E46-BBE7-9788B49F7C6C}" sibTransId="{29D398D4-6E52-6948-92EB-61D5573870ED}"/>
    <dgm:cxn modelId="{909E220D-6303-8B48-8AF9-EE2DB85DA69F}" type="presOf" srcId="{74083F0C-C333-A349-8020-E0DBABC27A33}" destId="{2BCB0788-935F-6E41-AD04-F55AF658BF49}" srcOrd="0" destOrd="0" presId="urn:microsoft.com/office/officeart/2005/8/layout/hChevron3"/>
    <dgm:cxn modelId="{FFE8013C-8EC6-B343-9633-5910E29AE265}" srcId="{DC213FD5-B06E-CC4B-9528-09EE01F8240E}" destId="{B6ED10F6-2FB1-B345-AD40-A059BCEF5AA6}" srcOrd="4" destOrd="0" parTransId="{8A8842F2-AD24-9149-A167-47D299234EE2}" sibTransId="{8537A21E-2574-3943-B387-A05E54914FBD}"/>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6D1804C0-1468-AF44-B9D2-DEBEC842C788}" type="presOf" srcId="{B6ED10F6-2FB1-B345-AD40-A059BCEF5AA6}" destId="{1389B571-BE9A-5E43-9575-3B4F78FE34C2}"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35933FD3-99E7-5346-BF1A-851E55B49414}" srcId="{DC213FD5-B06E-CC4B-9528-09EE01F8240E}" destId="{C4027FBA-53D0-CA41-9B5F-1EB7BD614B0F}" srcOrd="6" destOrd="0" parTransId="{13FF890C-9BF7-4B41-BF03-8115ECB67CFA}" sibTransId="{1DCF3B85-3E9F-4941-8D1D-98F87CAF1D0D}"/>
    <dgm:cxn modelId="{CBA6C1E8-5510-5845-B73F-5561760C51F3}" type="presOf" srcId="{D33E1E04-72A5-6E4C-9B1E-61664493804B}" destId="{37E009D5-C76D-704B-97B9-BB0BF6B0ACF2}" srcOrd="0" destOrd="0" presId="urn:microsoft.com/office/officeart/2005/8/layout/hChevron3"/>
    <dgm:cxn modelId="{070B13F0-DB24-0D47-89EC-35AA00166626}" type="presOf" srcId="{C4027FBA-53D0-CA41-9B5F-1EB7BD614B0F}" destId="{60C33C6D-2095-C94B-866C-42515A0B714C}"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 modelId="{7E85FF6C-C2C4-2242-9161-A4F3D53668A0}" type="presParOf" srcId="{A1C5020C-8B7A-8943-876E-9DFECBCFF093}" destId="{514EBF19-A6FC-4646-9029-D190952338EF}" srcOrd="7" destOrd="0" presId="urn:microsoft.com/office/officeart/2005/8/layout/hChevron3"/>
    <dgm:cxn modelId="{ED5CF8A0-70C4-4C45-AB64-E7619A647F41}" type="presParOf" srcId="{A1C5020C-8B7A-8943-876E-9DFECBCFF093}" destId="{1389B571-BE9A-5E43-9575-3B4F78FE34C2}" srcOrd="8" destOrd="0" presId="urn:microsoft.com/office/officeart/2005/8/layout/hChevron3"/>
    <dgm:cxn modelId="{FE3B0920-6046-3948-B53F-B07F028FFCCA}" type="presParOf" srcId="{A1C5020C-8B7A-8943-876E-9DFECBCFF093}" destId="{F04628BE-46BF-5B41-B663-3E44A6685CA4}" srcOrd="9" destOrd="0" presId="urn:microsoft.com/office/officeart/2005/8/layout/hChevron3"/>
    <dgm:cxn modelId="{15D97456-7049-0240-B724-7E2F431D34ED}" type="presParOf" srcId="{A1C5020C-8B7A-8943-876E-9DFECBCFF093}" destId="{2BCB0788-935F-6E41-AD04-F55AF658BF49}" srcOrd="10" destOrd="0" presId="urn:microsoft.com/office/officeart/2005/8/layout/hChevron3"/>
    <dgm:cxn modelId="{60775AF9-9E83-0942-AA89-A9CA576B9C5F}" type="presParOf" srcId="{A1C5020C-8B7A-8943-876E-9DFECBCFF093}" destId="{BFDD0D3A-C960-CA48-91CA-BDD4EFEAC0B6}" srcOrd="11" destOrd="0" presId="urn:microsoft.com/office/officeart/2005/8/layout/hChevron3"/>
    <dgm:cxn modelId="{0F3F9408-E381-7F40-95DF-C5163AF888AA}" type="presParOf" srcId="{A1C5020C-8B7A-8943-876E-9DFECBCFF093}" destId="{60C33C6D-2095-C94B-866C-42515A0B714C}" srcOrd="1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016" y="10536"/>
          <a:ext cx="2023075" cy="809230"/>
        </a:xfrm>
        <a:prstGeom prst="homePlate">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修正依頼</a:t>
          </a:r>
        </a:p>
      </dsp:txBody>
      <dsp:txXfrm>
        <a:off x="2016" y="10536"/>
        <a:ext cx="1820768" cy="809230"/>
      </dsp:txXfrm>
    </dsp:sp>
    <dsp:sp modelId="{F141B7CF-0259-FF48-B13F-ECBFBD358D26}">
      <dsp:nvSpPr>
        <dsp:cNvPr id="0" name=""/>
        <dsp:cNvSpPr/>
      </dsp:nvSpPr>
      <dsp:spPr>
        <a:xfrm>
          <a:off x="1620477"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025092" y="10536"/>
        <a:ext cx="1213845" cy="809230"/>
      </dsp:txXfrm>
    </dsp:sp>
    <dsp:sp modelId="{04ABDB9F-EAFF-E647-92C1-53871664F205}">
      <dsp:nvSpPr>
        <dsp:cNvPr id="0" name=""/>
        <dsp:cNvSpPr/>
      </dsp:nvSpPr>
      <dsp:spPr>
        <a:xfrm>
          <a:off x="3238937"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社内確認</a:t>
          </a:r>
        </a:p>
      </dsp:txBody>
      <dsp:txXfrm>
        <a:off x="3643552" y="10536"/>
        <a:ext cx="1213845" cy="809230"/>
      </dsp:txXfrm>
    </dsp:sp>
    <dsp:sp modelId="{37E009D5-C76D-704B-97B9-BB0BF6B0ACF2}">
      <dsp:nvSpPr>
        <dsp:cNvPr id="0" name=""/>
        <dsp:cNvSpPr/>
      </dsp:nvSpPr>
      <dsp:spPr>
        <a:xfrm>
          <a:off x="4857398"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反映依頼</a:t>
          </a:r>
        </a:p>
      </dsp:txBody>
      <dsp:txXfrm>
        <a:off x="5262013" y="10536"/>
        <a:ext cx="1213845" cy="8092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869" y="7663"/>
          <a:ext cx="2037440" cy="814976"/>
        </a:xfrm>
        <a:prstGeom prst="homePlate">
          <a:avLst/>
        </a:prstGeom>
        <a:solidFill>
          <a:schemeClr val="accent6"/>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869" y="7663"/>
        <a:ext cx="1833696" cy="814976"/>
      </dsp:txXfrm>
    </dsp:sp>
    <dsp:sp modelId="{F141B7CF-0259-FF48-B13F-ECBFBD358D26}">
      <dsp:nvSpPr>
        <dsp:cNvPr id="0" name=""/>
        <dsp:cNvSpPr/>
      </dsp:nvSpPr>
      <dsp:spPr>
        <a:xfrm>
          <a:off x="1632821" y="7663"/>
          <a:ext cx="2037440" cy="814976"/>
        </a:xfrm>
        <a:prstGeom prst="chevron">
          <a:avLst/>
        </a:prstGeom>
        <a:solidFill>
          <a:schemeClr val="accent6"/>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確認・反映</a:t>
          </a:r>
        </a:p>
      </dsp:txBody>
      <dsp:txXfrm>
        <a:off x="2040309" y="7663"/>
        <a:ext cx="1222464" cy="814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AE029-7E27-3D4F-8462-651D3005208B}">
      <dsp:nvSpPr>
        <dsp:cNvPr id="0" name=""/>
        <dsp:cNvSpPr/>
      </dsp:nvSpPr>
      <dsp:spPr>
        <a:xfrm>
          <a:off x="548" y="102353"/>
          <a:ext cx="822150" cy="625597"/>
        </a:xfrm>
        <a:prstGeom prst="homePlate">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印刷</a:t>
          </a:r>
        </a:p>
      </dsp:txBody>
      <dsp:txXfrm>
        <a:off x="548" y="102353"/>
        <a:ext cx="665751" cy="625597"/>
      </dsp:txXfrm>
    </dsp:sp>
    <dsp:sp modelId="{8B52478E-75D9-5442-89C0-C3FB862ECA60}">
      <dsp:nvSpPr>
        <dsp:cNvPr id="0" name=""/>
        <dsp:cNvSpPr/>
      </dsp:nvSpPr>
      <dsp:spPr>
        <a:xfrm>
          <a:off x="539050" y="102349"/>
          <a:ext cx="1475579"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記名・押印</a:t>
          </a:r>
        </a:p>
      </dsp:txBody>
      <dsp:txXfrm>
        <a:off x="851849" y="102349"/>
        <a:ext cx="849982" cy="625597"/>
      </dsp:txXfrm>
    </dsp:sp>
    <dsp:sp modelId="{CC70FA77-9246-F24E-B106-91645A3A4898}">
      <dsp:nvSpPr>
        <dsp:cNvPr id="0" name=""/>
        <dsp:cNvSpPr/>
      </dsp:nvSpPr>
      <dsp:spPr>
        <a:xfrm>
          <a:off x="1729238" y="103622"/>
          <a:ext cx="1454878" cy="626523"/>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送付状</a:t>
          </a:r>
          <a:r>
            <a:rPr kumimoji="1" lang="ja-JP" altLang="en-US" sz="1200" b="1" strike="sngStrike" kern="1200">
              <a:solidFill>
                <a:schemeClr val="bg1">
                  <a:lumMod val="65000"/>
                </a:schemeClr>
              </a:solidFill>
            </a:rPr>
            <a:t>作成</a:t>
          </a:r>
        </a:p>
      </dsp:txBody>
      <dsp:txXfrm>
        <a:off x="2042500" y="103622"/>
        <a:ext cx="828355" cy="626523"/>
      </dsp:txXfrm>
    </dsp:sp>
    <dsp:sp modelId="{2827368D-17CD-674A-9266-B134B36FEA9D}">
      <dsp:nvSpPr>
        <dsp:cNvPr id="0" name=""/>
        <dsp:cNvSpPr/>
      </dsp:nvSpPr>
      <dsp:spPr>
        <a:xfrm>
          <a:off x="2899032" y="101692"/>
          <a:ext cx="1211458" cy="625597"/>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strike="sngStrike" kern="1200">
              <a:solidFill>
                <a:schemeClr val="bg1">
                  <a:lumMod val="65000"/>
                </a:schemeClr>
              </a:solidFill>
              <a:latin typeface="Yu Gothic" panose="020B0400000000000000" pitchFamily="34" charset="-128"/>
              <a:ea typeface="Yu Gothic" panose="020B0400000000000000" pitchFamily="34" charset="-128"/>
            </a:rPr>
            <a:t>封入</a:t>
          </a:r>
        </a:p>
      </dsp:txBody>
      <dsp:txXfrm>
        <a:off x="3211831" y="101692"/>
        <a:ext cx="585861" cy="625597"/>
      </dsp:txXfrm>
    </dsp:sp>
    <dsp:sp modelId="{15B7DBB7-D887-E149-B89B-0A5A96480D2F}">
      <dsp:nvSpPr>
        <dsp:cNvPr id="0" name=""/>
        <dsp:cNvSpPr/>
      </dsp:nvSpPr>
      <dsp:spPr>
        <a:xfrm>
          <a:off x="3828474" y="102353"/>
          <a:ext cx="1211458"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メールで</a:t>
          </a:r>
          <a:r>
            <a:rPr kumimoji="1" lang="ja-JP" altLang="en-US" sz="1200" b="1" i="0" kern="1200">
              <a:latin typeface="Yu Gothic" panose="020B0400000000000000" pitchFamily="34" charset="-128"/>
              <a:ea typeface="Yu Gothic" panose="020B0400000000000000" pitchFamily="34" charset="-128"/>
            </a:rPr>
            <a:t>送信</a:t>
          </a:r>
        </a:p>
      </dsp:txBody>
      <dsp:txXfrm>
        <a:off x="4141273" y="102353"/>
        <a:ext cx="585861" cy="625597"/>
      </dsp:txXfrm>
    </dsp:sp>
    <dsp:sp modelId="{EDB0C931-3563-5443-8A5A-1040EECCF24C}">
      <dsp:nvSpPr>
        <dsp:cNvPr id="0" name=""/>
        <dsp:cNvSpPr/>
      </dsp:nvSpPr>
      <dsp:spPr>
        <a:xfrm>
          <a:off x="4759761" y="102353"/>
          <a:ext cx="1340954"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開封確認</a:t>
          </a:r>
        </a:p>
      </dsp:txBody>
      <dsp:txXfrm>
        <a:off x="5072560" y="102353"/>
        <a:ext cx="715357" cy="625597"/>
      </dsp:txXfrm>
    </dsp:sp>
    <dsp:sp modelId="{F454E5C1-787E-DE4F-85F6-6B889ACC49AB}">
      <dsp:nvSpPr>
        <dsp:cNvPr id="0" name=""/>
        <dsp:cNvSpPr/>
      </dsp:nvSpPr>
      <dsp:spPr>
        <a:xfrm>
          <a:off x="5822879" y="102353"/>
          <a:ext cx="1355288"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i="0" kern="1200" dirty="0">
              <a:latin typeface="Yu Gothic" panose="020B0400000000000000" pitchFamily="34" charset="-128"/>
              <a:ea typeface="Yu Gothic" panose="020B0400000000000000" pitchFamily="34" charset="-128"/>
            </a:rPr>
            <a:t>Web</a:t>
          </a:r>
          <a:r>
            <a:rPr kumimoji="1" lang="ja-JP" altLang="en-US" sz="1200" b="1" i="0" kern="1200">
              <a:latin typeface="Yu Gothic" panose="020B0400000000000000" pitchFamily="34" charset="-128"/>
              <a:ea typeface="Yu Gothic" panose="020B0400000000000000" pitchFamily="34" charset="-128"/>
            </a:rPr>
            <a:t>で</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返送確認</a:t>
          </a:r>
        </a:p>
      </dsp:txBody>
      <dsp:txXfrm>
        <a:off x="6135678" y="102353"/>
        <a:ext cx="729691" cy="625597"/>
      </dsp:txXfrm>
    </dsp:sp>
    <dsp:sp modelId="{49567FED-DB5E-BD4E-BEBE-4F6DC04BA751}">
      <dsp:nvSpPr>
        <dsp:cNvPr id="0" name=""/>
        <dsp:cNvSpPr/>
      </dsp:nvSpPr>
      <dsp:spPr>
        <a:xfrm>
          <a:off x="6899669" y="102353"/>
          <a:ext cx="1409829"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契約締結</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完了</a:t>
          </a:r>
        </a:p>
      </dsp:txBody>
      <dsp:txXfrm>
        <a:off x="7212468" y="102353"/>
        <a:ext cx="784232" cy="625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1013" y="51752"/>
          <a:ext cx="903230" cy="726799"/>
        </a:xfrm>
        <a:prstGeom prst="homePlate">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印刷</a:t>
          </a:r>
          <a:endParaRPr kumimoji="1" lang="ja-JP" altLang="en-US" sz="1200" b="1" i="0" kern="1200" dirty="0">
            <a:latin typeface="Yu Gothic" panose="020B0400000000000000" pitchFamily="34" charset="-128"/>
            <a:ea typeface="Yu Gothic" panose="020B0400000000000000" pitchFamily="34" charset="-128"/>
          </a:endParaRPr>
        </a:p>
      </dsp:txBody>
      <dsp:txXfrm>
        <a:off x="1013" y="51752"/>
        <a:ext cx="721530" cy="726799"/>
      </dsp:txXfrm>
    </dsp:sp>
    <dsp:sp modelId="{F141B7CF-0259-FF48-B13F-ECBFBD358D26}">
      <dsp:nvSpPr>
        <dsp:cNvPr id="0" name=""/>
        <dsp:cNvSpPr/>
      </dsp:nvSpPr>
      <dsp:spPr>
        <a:xfrm>
          <a:off x="540843" y="51752"/>
          <a:ext cx="1733035"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送付状作成</a:t>
          </a:r>
          <a:endParaRPr kumimoji="1" lang="ja-JP" altLang="en-US" sz="1200" b="1" i="0" kern="1200" dirty="0">
            <a:latin typeface="Yu Gothic" panose="020B0400000000000000" pitchFamily="34" charset="-128"/>
            <a:ea typeface="Yu Gothic" panose="020B0400000000000000" pitchFamily="34" charset="-128"/>
          </a:endParaRPr>
        </a:p>
      </dsp:txBody>
      <dsp:txXfrm>
        <a:off x="904243" y="51752"/>
        <a:ext cx="1006236" cy="726799"/>
      </dsp:txXfrm>
    </dsp:sp>
    <dsp:sp modelId="{04ABDB9F-EAFF-E647-92C1-53871664F205}">
      <dsp:nvSpPr>
        <dsp:cNvPr id="0" name=""/>
        <dsp:cNvSpPr/>
      </dsp:nvSpPr>
      <dsp:spPr>
        <a:xfrm>
          <a:off x="1910479" y="51752"/>
          <a:ext cx="1198982"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封入</a:t>
          </a:r>
          <a:endParaRPr kumimoji="1" lang="ja-JP" altLang="en-US" sz="1200" b="1" i="0" kern="1200" dirty="0">
            <a:latin typeface="Yu Gothic" panose="020B0400000000000000" pitchFamily="34" charset="-128"/>
            <a:ea typeface="Yu Gothic" panose="020B0400000000000000" pitchFamily="34" charset="-128"/>
          </a:endParaRPr>
        </a:p>
      </dsp:txBody>
      <dsp:txXfrm>
        <a:off x="2273879" y="51752"/>
        <a:ext cx="472183" cy="726799"/>
      </dsp:txXfrm>
    </dsp:sp>
    <dsp:sp modelId="{37E009D5-C76D-704B-97B9-BB0BF6B0ACF2}">
      <dsp:nvSpPr>
        <dsp:cNvPr id="0" name=""/>
        <dsp:cNvSpPr/>
      </dsp:nvSpPr>
      <dsp:spPr>
        <a:xfrm>
          <a:off x="2746062" y="51752"/>
          <a:ext cx="1197638"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発送</a:t>
          </a:r>
          <a:endParaRPr kumimoji="1" lang="ja-JP" altLang="en-US" sz="1200" b="1" i="0" kern="1200" dirty="0">
            <a:latin typeface="Yu Gothic" panose="020B0400000000000000" pitchFamily="34" charset="-128"/>
            <a:ea typeface="Yu Gothic" panose="020B0400000000000000" pitchFamily="34" charset="-128"/>
          </a:endParaRPr>
        </a:p>
      </dsp:txBody>
      <dsp:txXfrm>
        <a:off x="3109462" y="51752"/>
        <a:ext cx="470839" cy="726799"/>
      </dsp:txXfrm>
    </dsp:sp>
    <dsp:sp modelId="{1389B571-BE9A-5E43-9575-3B4F78FE34C2}">
      <dsp:nvSpPr>
        <dsp:cNvPr id="0" name=""/>
        <dsp:cNvSpPr/>
      </dsp:nvSpPr>
      <dsp:spPr>
        <a:xfrm>
          <a:off x="3580300" y="51752"/>
          <a:ext cx="1825647"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到着確認</a:t>
          </a:r>
          <a:endParaRPr kumimoji="1" lang="ja-JP" altLang="en-US" sz="1200" b="1" i="0" kern="1200" dirty="0">
            <a:latin typeface="Yu Gothic" panose="020B0400000000000000" pitchFamily="34" charset="-128"/>
            <a:ea typeface="Yu Gothic" panose="020B0400000000000000" pitchFamily="34" charset="-128"/>
          </a:endParaRPr>
        </a:p>
      </dsp:txBody>
      <dsp:txXfrm>
        <a:off x="3943700" y="51752"/>
        <a:ext cx="1098848" cy="726799"/>
      </dsp:txXfrm>
    </dsp:sp>
    <dsp:sp modelId="{2BCB0788-935F-6E41-AD04-F55AF658BF49}">
      <dsp:nvSpPr>
        <dsp:cNvPr id="0" name=""/>
        <dsp:cNvSpPr/>
      </dsp:nvSpPr>
      <dsp:spPr>
        <a:xfrm>
          <a:off x="5042548" y="51752"/>
          <a:ext cx="1827700"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返送確認</a:t>
          </a:r>
          <a:endParaRPr kumimoji="1" lang="ja-JP" altLang="en-US" sz="1200" b="1" i="0" kern="1200" dirty="0">
            <a:latin typeface="Yu Gothic" panose="020B0400000000000000" pitchFamily="34" charset="-128"/>
            <a:ea typeface="Yu Gothic" panose="020B0400000000000000" pitchFamily="34" charset="-128"/>
          </a:endParaRPr>
        </a:p>
      </dsp:txBody>
      <dsp:txXfrm>
        <a:off x="5405948" y="51752"/>
        <a:ext cx="1100901" cy="726799"/>
      </dsp:txXfrm>
    </dsp:sp>
    <dsp:sp modelId="{60C33C6D-2095-C94B-866C-42515A0B714C}">
      <dsp:nvSpPr>
        <dsp:cNvPr id="0" name=""/>
        <dsp:cNvSpPr/>
      </dsp:nvSpPr>
      <dsp:spPr>
        <a:xfrm>
          <a:off x="6506849" y="51752"/>
          <a:ext cx="1816998"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i="0" kern="1200">
              <a:latin typeface="Yu Gothic" panose="020B0400000000000000" pitchFamily="34" charset="-128"/>
              <a:ea typeface="Yu Gothic" panose="020B0400000000000000" pitchFamily="34" charset="-128"/>
            </a:rPr>
            <a:t>契約締結</a:t>
          </a:r>
          <a:br>
            <a:rPr kumimoji="1" lang="en-US" altLang="ja-JP" sz="1200" b="1" i="0" kern="1200" dirty="0">
              <a:latin typeface="Yu Gothic" panose="020B0400000000000000" pitchFamily="34" charset="-128"/>
              <a:ea typeface="Yu Gothic" panose="020B0400000000000000" pitchFamily="34" charset="-128"/>
            </a:rPr>
          </a:br>
          <a:r>
            <a:rPr kumimoji="1" lang="ja-JP" altLang="en-US" sz="1200" b="1" i="0" kern="1200">
              <a:latin typeface="Yu Gothic" panose="020B0400000000000000" pitchFamily="34" charset="-128"/>
              <a:ea typeface="Yu Gothic" panose="020B0400000000000000" pitchFamily="34" charset="-128"/>
            </a:rPr>
            <a:t>完了</a:t>
          </a:r>
          <a:endParaRPr kumimoji="1" lang="ja-JP" altLang="en-US" sz="1200" b="1" i="0" kern="1200" dirty="0">
            <a:latin typeface="Yu Gothic" panose="020B0400000000000000" pitchFamily="34" charset="-128"/>
            <a:ea typeface="Yu Gothic" panose="020B0400000000000000" pitchFamily="34" charset="-128"/>
          </a:endParaRPr>
        </a:p>
      </dsp:txBody>
      <dsp:txXfrm>
        <a:off x="6870249" y="51752"/>
        <a:ext cx="1090199" cy="72679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E4946991-899E-5B4D-A58E-4FABD51273B2}" type="datetimeFigureOut">
              <a:rPr kumimoji="1" lang="ja-JP" altLang="en-US" smtClean="0"/>
              <a:pPr/>
              <a:t>2022/11/14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5A433428-CE8D-7941-AE55-D4672B0448FA}" type="slidenum">
              <a:rPr kumimoji="1" lang="ja-JP" altLang="en-US" smtClean="0"/>
              <a:pPr/>
              <a:t>‹#›</a:t>
            </a:fld>
            <a:endParaRPr kumimoji="1" lang="ja-JP" altLang="en-US"/>
          </a:p>
        </p:txBody>
      </p:sp>
    </p:spTree>
    <p:extLst>
      <p:ext uri="{BB962C8B-B14F-4D97-AF65-F5344CB8AC3E}">
        <p14:creationId xmlns:p14="http://schemas.microsoft.com/office/powerpoint/2010/main" val="13130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0</a:t>
            </a:fld>
            <a:endParaRPr kumimoji="1" lang="ja-JP" altLang="en-US"/>
          </a:p>
        </p:txBody>
      </p:sp>
    </p:spTree>
    <p:extLst>
      <p:ext uri="{BB962C8B-B14F-4D97-AF65-F5344CB8AC3E}">
        <p14:creationId xmlns:p14="http://schemas.microsoft.com/office/powerpoint/2010/main" val="925062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a:t>
            </a:fld>
            <a:endParaRPr kumimoji="1" lang="ja-JP" altLang="en-US"/>
          </a:p>
        </p:txBody>
      </p:sp>
    </p:spTree>
    <p:extLst>
      <p:ext uri="{BB962C8B-B14F-4D97-AF65-F5344CB8AC3E}">
        <p14:creationId xmlns:p14="http://schemas.microsoft.com/office/powerpoint/2010/main" val="314813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a:t>
            </a:fld>
            <a:endParaRPr kumimoji="1" lang="ja-JP" altLang="en-US"/>
          </a:p>
        </p:txBody>
      </p:sp>
    </p:spTree>
    <p:extLst>
      <p:ext uri="{BB962C8B-B14F-4D97-AF65-F5344CB8AC3E}">
        <p14:creationId xmlns:p14="http://schemas.microsoft.com/office/powerpoint/2010/main" val="165128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4</a:t>
            </a:fld>
            <a:endParaRPr kumimoji="1" lang="ja-JP" altLang="en-US"/>
          </a:p>
        </p:txBody>
      </p:sp>
    </p:spTree>
    <p:extLst>
      <p:ext uri="{BB962C8B-B14F-4D97-AF65-F5344CB8AC3E}">
        <p14:creationId xmlns:p14="http://schemas.microsoft.com/office/powerpoint/2010/main" val="110557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19</a:t>
            </a:fld>
            <a:endParaRPr kumimoji="1" lang="ja-JP" altLang="en-US"/>
          </a:p>
        </p:txBody>
      </p:sp>
    </p:spTree>
    <p:extLst>
      <p:ext uri="{BB962C8B-B14F-4D97-AF65-F5344CB8AC3E}">
        <p14:creationId xmlns:p14="http://schemas.microsoft.com/office/powerpoint/2010/main" val="1928391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9144000" cy="3600000"/>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 name="Title 1"/>
          <p:cNvSpPr>
            <a:spLocks noGrp="1"/>
          </p:cNvSpPr>
          <p:nvPr>
            <p:ph type="ctrTitle" hasCustomPrompt="1"/>
          </p:nvPr>
        </p:nvSpPr>
        <p:spPr>
          <a:xfrm>
            <a:off x="1080000" y="2880000"/>
            <a:ext cx="3780000" cy="1385945"/>
          </a:xfrm>
        </p:spPr>
        <p:txBody>
          <a:bodyPr wrap="square" lIns="36000" tIns="36000" rIns="36000" bIns="36000" anchor="ctr">
            <a:normAutofit/>
          </a:bodyPr>
          <a:lstStyle>
            <a:lvl1pPr algn="ctr">
              <a:lnSpc>
                <a:spcPct val="100000"/>
              </a:lnSpc>
              <a:spcAft>
                <a:spcPts val="400"/>
              </a:spcAft>
              <a:defRPr sz="3200" b="1" i="0" spc="50" baseline="0">
                <a:solidFill>
                  <a:schemeClr val="bg1"/>
                </a:solidFill>
                <a:latin typeface="Yu Gothic" panose="020B0400000000000000" pitchFamily="34" charset="-128"/>
                <a:ea typeface="Yu Gothic" panose="020B0400000000000000" pitchFamily="34" charset="-128"/>
              </a:defRPr>
            </a:lvl1pPr>
          </a:lstStyle>
          <a:p>
            <a:r>
              <a:rPr lang="ja-JP" altLang="en-US"/>
              <a:t>本資料の</a:t>
            </a:r>
            <a:br>
              <a:rPr lang="en-US" altLang="ja-JP" dirty="0"/>
            </a:br>
            <a:r>
              <a:rPr lang="ja-JP" altLang="en-US"/>
              <a:t>タイトルを記入</a:t>
            </a:r>
            <a:endParaRPr lang="en-US" dirty="0"/>
          </a:p>
        </p:txBody>
      </p:sp>
      <p:sp>
        <p:nvSpPr>
          <p:cNvPr id="3" name="Subtitle 2"/>
          <p:cNvSpPr>
            <a:spLocks noGrp="1"/>
          </p:cNvSpPr>
          <p:nvPr>
            <p:ph type="subTitle" idx="1" hasCustomPrompt="1"/>
          </p:nvPr>
        </p:nvSpPr>
        <p:spPr>
          <a:xfrm>
            <a:off x="1080000" y="2160000"/>
            <a:ext cx="3780000" cy="720000"/>
          </a:xfrm>
        </p:spPr>
        <p:txBody>
          <a:bodyPr wrap="square" lIns="36000" tIns="36000" rIns="36000" bIns="36000" anchor="ctr">
            <a:normAutofit/>
          </a:bodyPr>
          <a:lstStyle>
            <a:lvl1pPr marL="0" indent="0" algn="ctr">
              <a:spcBef>
                <a:spcPts val="0"/>
              </a:spcBef>
              <a:buNone/>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br>
              <a:rPr lang="en-US" altLang="ja-JP" dirty="0"/>
            </a:br>
            <a:r>
              <a:rPr lang="ja-JP" altLang="en-US" dirty="0"/>
              <a:t>ユーザメリットを簡潔に記載する</a:t>
            </a:r>
            <a:endParaRPr lang="en-US" altLang="ja-JP"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3492000" y="6367112"/>
            <a:ext cx="2160000" cy="365125"/>
          </a:xfrm>
        </p:spPr>
        <p:txBody>
          <a:bodyPr/>
          <a:lstStyle>
            <a:lvl1pPr algn="ctr">
              <a:defRPr/>
            </a:lvl1pPr>
          </a:lstStyle>
          <a:p>
            <a:pPr algn="ctr"/>
            <a:r>
              <a:rPr lang="en" altLang="ja-JP"/>
              <a:t>SAIRU</a:t>
            </a:r>
            <a:endParaRPr kumimoji="1" lang="ja-JP" altLang="en-US"/>
          </a:p>
        </p:txBody>
      </p:sp>
    </p:spTree>
    <p:extLst>
      <p:ext uri="{BB962C8B-B14F-4D97-AF65-F5344CB8AC3E}">
        <p14:creationId xmlns:p14="http://schemas.microsoft.com/office/powerpoint/2010/main" val="348202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9144000" cy="3600000"/>
          </a:xfrm>
          <a:prstGeom prst="rect">
            <a:avLst/>
          </a:prstGeom>
          <a:gradFill flip="none" rotWithShape="1">
            <a:gsLst>
              <a:gs pos="100000">
                <a:schemeClr val="tx1"/>
              </a:gs>
              <a:gs pos="0">
                <a:schemeClr val="accent6"/>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 name="Title 1"/>
          <p:cNvSpPr>
            <a:spLocks noGrp="1"/>
          </p:cNvSpPr>
          <p:nvPr>
            <p:ph type="ctrTitle"/>
          </p:nvPr>
        </p:nvSpPr>
        <p:spPr>
          <a:xfrm>
            <a:off x="957729" y="2570981"/>
            <a:ext cx="7228541" cy="1385945"/>
          </a:xfrm>
        </p:spPr>
        <p:txBody>
          <a:bodyPr wrap="square" lIns="36000" tIns="36000" rIns="36000" bIns="36000" anchor="ctr">
            <a:normAutofit/>
          </a:bodyPr>
          <a:lstStyle>
            <a:lvl1pPr algn="ctr">
              <a:lnSpc>
                <a:spcPct val="100000"/>
              </a:lnSpc>
              <a:spcAft>
                <a:spcPts val="400"/>
              </a:spcAft>
              <a:defRPr sz="3200" b="1" i="0" spc="50" baseline="0">
                <a:solidFill>
                  <a:schemeClr val="bg1"/>
                </a:solidFill>
                <a:latin typeface="Yu Gothic" panose="020B0400000000000000" pitchFamily="34" charset="-128"/>
                <a:ea typeface="Yu Gothic" panose="020B0400000000000000" pitchFamily="34" charset="-128"/>
              </a:defRPr>
            </a:lvl1pPr>
          </a:lstStyle>
          <a:p>
            <a:endParaRPr lang="en-US"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3492000" y="6367112"/>
            <a:ext cx="2160000" cy="365125"/>
          </a:xfrm>
        </p:spPr>
        <p:txBody>
          <a:bodyPr/>
          <a:lstStyle>
            <a:lvl1pPr algn="ctr">
              <a:defRPr/>
            </a:lvl1pPr>
          </a:lstStyle>
          <a:p>
            <a:pPr algn="ctr"/>
            <a:r>
              <a:rPr lang="en" altLang="ja-JP"/>
              <a:t>SAIRU</a:t>
            </a:r>
            <a:endParaRPr kumimoji="1" lang="ja-JP" altLang="en-US"/>
          </a:p>
        </p:txBody>
      </p:sp>
      <p:sp>
        <p:nvSpPr>
          <p:cNvPr id="4" name="Subtitle 2">
            <a:extLst>
              <a:ext uri="{FF2B5EF4-FFF2-40B4-BE49-F238E27FC236}">
                <a16:creationId xmlns:a16="http://schemas.microsoft.com/office/drawing/2014/main" id="{D478786B-6C88-22AA-90E4-5E3BFB2BEDEE}"/>
              </a:ext>
            </a:extLst>
          </p:cNvPr>
          <p:cNvSpPr>
            <a:spLocks noGrp="1"/>
          </p:cNvSpPr>
          <p:nvPr>
            <p:ph type="subTitle" idx="1"/>
          </p:nvPr>
        </p:nvSpPr>
        <p:spPr>
          <a:xfrm>
            <a:off x="888924" y="4061162"/>
            <a:ext cx="7366151" cy="720000"/>
          </a:xfrm>
        </p:spPr>
        <p:txBody>
          <a:bodyPr wrap="square" lIns="36000" tIns="36000" rIns="36000" bIns="36000" anchor="ctr">
            <a:normAutofit/>
          </a:bodyPr>
          <a:lstStyle>
            <a:lvl1pPr marL="285750" indent="-285750" algn="l">
              <a:spcBef>
                <a:spcPts val="0"/>
              </a:spcBef>
              <a:buFont typeface="Arial" panose="020B0604020202020204" pitchFamily="34" charset="0"/>
              <a:buChar char="•"/>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ltLang="ja-JP" dirty="0"/>
          </a:p>
        </p:txBody>
      </p:sp>
    </p:spTree>
    <p:extLst>
      <p:ext uri="{BB962C8B-B14F-4D97-AF65-F5344CB8AC3E}">
        <p14:creationId xmlns:p14="http://schemas.microsoft.com/office/powerpoint/2010/main" val="242887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表紙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92000" y="2736027"/>
            <a:ext cx="5760000" cy="1385945"/>
          </a:xfrm>
        </p:spPr>
        <p:txBody>
          <a:bodyPr lIns="36000" tIns="36000" rIns="36000" bIns="36000" anchor="ctr">
            <a:noAutofit/>
          </a:bodyPr>
          <a:lstStyle>
            <a:lvl1pPr algn="ctr">
              <a:lnSpc>
                <a:spcPct val="100000"/>
              </a:lnSpc>
              <a:spcAft>
                <a:spcPts val="400"/>
              </a:spcAft>
              <a:defRPr sz="4000"/>
            </a:lvl1pPr>
          </a:lstStyle>
          <a:p>
            <a:r>
              <a:rPr lang="ja-JP" altLang="en-US"/>
              <a:t>本資料の</a:t>
            </a:r>
            <a:br>
              <a:rPr lang="en-US" altLang="ja-JP" dirty="0"/>
            </a:br>
            <a:r>
              <a:rPr lang="ja-JP" altLang="en-US"/>
              <a:t>タイトルを記入</a:t>
            </a:r>
            <a:endParaRPr lang="en-US" dirty="0"/>
          </a:p>
        </p:txBody>
      </p:sp>
      <p:sp>
        <p:nvSpPr>
          <p:cNvPr id="3" name="Subtitle 2"/>
          <p:cNvSpPr>
            <a:spLocks noGrp="1"/>
          </p:cNvSpPr>
          <p:nvPr>
            <p:ph type="subTitle" idx="1" hasCustomPrompt="1"/>
          </p:nvPr>
        </p:nvSpPr>
        <p:spPr>
          <a:xfrm>
            <a:off x="1692000" y="1620000"/>
            <a:ext cx="5759999" cy="900000"/>
          </a:xfrm>
        </p:spPr>
        <p:txBody>
          <a:bodyPr wrap="square" lIns="36000" tIns="36000" rIns="36000" bIns="36000" anchor="ctr">
            <a:normAutofit/>
          </a:bodyPr>
          <a:lstStyle>
            <a:lvl1pPr marL="0" indent="0" algn="ctr">
              <a:spcBef>
                <a:spcPts val="0"/>
              </a:spcBef>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サブタイトルには</a:t>
            </a:r>
            <a:endParaRPr lang="en-US" altLang="ja-JP" dirty="0"/>
          </a:p>
          <a:p>
            <a:r>
              <a:rPr lang="ja-JP" altLang="en-US"/>
              <a:t>ユーザメリットを簡潔に記載する</a:t>
            </a:r>
            <a:endParaRPr lang="en-US" dirty="0"/>
          </a:p>
        </p:txBody>
      </p:sp>
      <p:sp>
        <p:nvSpPr>
          <p:cNvPr id="5" name="フッター プレースホルダー 4">
            <a:extLst>
              <a:ext uri="{FF2B5EF4-FFF2-40B4-BE49-F238E27FC236}">
                <a16:creationId xmlns:a16="http://schemas.microsoft.com/office/drawing/2014/main" id="{A7048EDE-32A3-A043-82C5-B41EC4E9CEC1}"/>
              </a:ext>
            </a:extLst>
          </p:cNvPr>
          <p:cNvSpPr>
            <a:spLocks noGrp="1"/>
          </p:cNvSpPr>
          <p:nvPr>
            <p:ph type="ftr" sz="quarter" idx="10"/>
          </p:nvPr>
        </p:nvSpPr>
        <p:spPr>
          <a:xfrm>
            <a:off x="3491999" y="6367112"/>
            <a:ext cx="2160000" cy="365125"/>
          </a:xfrm>
        </p:spPr>
        <p:txBody>
          <a:bodyPr/>
          <a:lstStyle>
            <a:lvl1pPr algn="ctr">
              <a:defRPr/>
            </a:lvl1pPr>
          </a:lstStyle>
          <a:p>
            <a:pPr algn="ctr"/>
            <a:r>
              <a:rPr lang="en" altLang="ja-JP"/>
              <a:t>SAIRU</a:t>
            </a:r>
            <a:endParaRPr kumimoji="1" lang="ja-JP" altLang="en-US"/>
          </a:p>
        </p:txBody>
      </p:sp>
    </p:spTree>
    <p:extLst>
      <p:ext uri="{BB962C8B-B14F-4D97-AF65-F5344CB8AC3E}">
        <p14:creationId xmlns:p14="http://schemas.microsoft.com/office/powerpoint/2010/main" val="78710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説明">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sp>
        <p:nvSpPr>
          <p:cNvPr id="8" name="テキスト プレースホルダー 7">
            <a:extLst>
              <a:ext uri="{FF2B5EF4-FFF2-40B4-BE49-F238E27FC236}">
                <a16:creationId xmlns:a16="http://schemas.microsoft.com/office/drawing/2014/main" id="{D0981807-3FCE-F84B-971A-28D3A78FA01A}"/>
              </a:ext>
            </a:extLst>
          </p:cNvPr>
          <p:cNvSpPr>
            <a:spLocks noGrp="1"/>
          </p:cNvSpPr>
          <p:nvPr>
            <p:ph type="body" sz="quarter" idx="13" hasCustomPrompt="1"/>
          </p:nvPr>
        </p:nvSpPr>
        <p:spPr>
          <a:xfrm>
            <a:off x="612775" y="1080000"/>
            <a:ext cx="7918450" cy="576000"/>
          </a:xfrm>
        </p:spPr>
        <p:txBody>
          <a:bodyPr lIns="36000" tIns="36000" rIns="36000" bIns="36000" anchor="t">
            <a:normAutofit/>
          </a:bodyPr>
          <a:lstStyle>
            <a:lvl1pPr algn="ctr">
              <a:lnSpc>
                <a:spcPct val="100000"/>
              </a:lnSpc>
              <a:spcBef>
                <a:spcPts val="0"/>
              </a:spcBef>
              <a:buNone/>
              <a:defRPr sz="1400"/>
            </a:lvl1pPr>
            <a:lvl2pPr algn="ctr">
              <a:buNone/>
              <a:defRPr/>
            </a:lvl2pPr>
            <a:lvl3pPr algn="ctr">
              <a:buNone/>
              <a:defRPr/>
            </a:lvl3pPr>
            <a:lvl4pPr algn="ctr">
              <a:buNone/>
              <a:defRPr/>
            </a:lvl4pPr>
            <a:lvl5pPr algn="ctr">
              <a:buNone/>
              <a:defRPr/>
            </a:lvl5pPr>
          </a:lstStyle>
          <a:p>
            <a:pPr lvl="0"/>
            <a:r>
              <a:rPr kumimoji="1" lang="ja-JP" altLang="en-US"/>
              <a:t>説明文を</a:t>
            </a:r>
            <a:r>
              <a:rPr kumimoji="1" lang="en-US" altLang="ja-JP" dirty="0"/>
              <a:t>1〜2</a:t>
            </a:r>
            <a:r>
              <a:rPr kumimoji="1" lang="ja-JP" altLang="en-US"/>
              <a:t>行で簡潔に記載する。</a:t>
            </a:r>
          </a:p>
        </p:txBody>
      </p:sp>
      <p:cxnSp>
        <p:nvCxnSpPr>
          <p:cNvPr id="12" name="直線コネクタ 11">
            <a:extLst>
              <a:ext uri="{FF2B5EF4-FFF2-40B4-BE49-F238E27FC236}">
                <a16:creationId xmlns:a16="http://schemas.microsoft.com/office/drawing/2014/main" id="{8C7BBDD3-92C9-C249-8E4E-A414219AA3B2}"/>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877EDDE-8139-6047-9A6B-725F77270FDB}"/>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5A4A9E68-2075-6145-B225-5338B624EEC6}"/>
              </a:ext>
            </a:extLst>
          </p:cNvPr>
          <p:cNvSpPr>
            <a:spLocks noGrp="1"/>
          </p:cNvSpPr>
          <p:nvPr>
            <p:ph type="ftr" sz="quarter" idx="14"/>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7F3777CF-8571-6A4F-891A-06CD4B4A9620}"/>
              </a:ext>
            </a:extLst>
          </p:cNvPr>
          <p:cNvSpPr>
            <a:spLocks noGrp="1"/>
          </p:cNvSpPr>
          <p:nvPr>
            <p:ph type="sldNum" sz="quarter" idx="15"/>
          </p:nvPr>
        </p:nvSpPr>
        <p:spPr/>
        <p:txBody>
          <a:bodyPr/>
          <a:lstStyle/>
          <a:p>
            <a:pPr algn="ctr"/>
            <a:fld id="{2CF39A64-FD95-C144-B37D-DFADB2595A9F}" type="slidenum">
              <a:rPr kumimoji="1" lang="ja-JP" altLang="en-US" smtClean="0"/>
              <a:pPr/>
              <a:t>‹#›</a:t>
            </a:fld>
            <a:endParaRPr kumimoji="1" lang="ja-JP" altLang="en-US"/>
          </a:p>
        </p:txBody>
      </p:sp>
      <p:sp>
        <p:nvSpPr>
          <p:cNvPr id="14" name="テキスト ボックス 13">
            <a:extLst>
              <a:ext uri="{FF2B5EF4-FFF2-40B4-BE49-F238E27FC236}">
                <a16:creationId xmlns:a16="http://schemas.microsoft.com/office/drawing/2014/main" id="{D39C5A11-F0AB-5644-AF02-100DE1C4658F}"/>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5" name="正方形/長方形 14">
            <a:extLst>
              <a:ext uri="{FF2B5EF4-FFF2-40B4-BE49-F238E27FC236}">
                <a16:creationId xmlns:a16="http://schemas.microsoft.com/office/drawing/2014/main" id="{1EC98FFB-D92D-8C4C-89BE-7F2CB84F06FC}"/>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63506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説明">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sp>
        <p:nvSpPr>
          <p:cNvPr id="8" name="テキスト プレースホルダー 7">
            <a:extLst>
              <a:ext uri="{FF2B5EF4-FFF2-40B4-BE49-F238E27FC236}">
                <a16:creationId xmlns:a16="http://schemas.microsoft.com/office/drawing/2014/main" id="{D0981807-3FCE-F84B-971A-28D3A78FA01A}"/>
              </a:ext>
            </a:extLst>
          </p:cNvPr>
          <p:cNvSpPr>
            <a:spLocks noGrp="1"/>
          </p:cNvSpPr>
          <p:nvPr>
            <p:ph type="body" sz="quarter" idx="13" hasCustomPrompt="1"/>
          </p:nvPr>
        </p:nvSpPr>
        <p:spPr>
          <a:xfrm>
            <a:off x="612775" y="1080000"/>
            <a:ext cx="7918450" cy="1080000"/>
          </a:xfrm>
        </p:spPr>
        <p:txBody>
          <a:bodyPr lIns="36000" tIns="36000" rIns="36000" bIns="36000" anchor="t">
            <a:normAutofit/>
          </a:bodyPr>
          <a:lstStyle>
            <a:lvl1pPr marL="0" indent="0" algn="l">
              <a:lnSpc>
                <a:spcPct val="150000"/>
              </a:lnSpc>
              <a:spcBef>
                <a:spcPts val="0"/>
              </a:spcBef>
              <a:spcAft>
                <a:spcPts val="0"/>
              </a:spcAft>
              <a:buNone/>
              <a:defRPr sz="1400"/>
            </a:lvl1pPr>
            <a:lvl2pPr algn="ctr">
              <a:buNone/>
              <a:defRPr/>
            </a:lvl2pPr>
            <a:lvl3pPr algn="ctr">
              <a:buNone/>
              <a:defRPr/>
            </a:lvl3pPr>
            <a:lvl4pPr algn="ctr">
              <a:buNone/>
              <a:defRPr/>
            </a:lvl4pPr>
            <a:lvl5pPr algn="ctr">
              <a:buNone/>
              <a:defRPr/>
            </a:lvl5pPr>
          </a:lstStyle>
          <a:p>
            <a:pPr lvl="0"/>
            <a:r>
              <a:rPr kumimoji="1" lang="ja-JP" altLang="en-US"/>
              <a:t>具体的な解説文を</a:t>
            </a:r>
            <a:r>
              <a:rPr kumimoji="1" lang="en-US" altLang="ja-JP" dirty="0"/>
              <a:t>3</a:t>
            </a:r>
            <a:r>
              <a:rPr kumimoji="1" lang="ja-JP" altLang="en-US"/>
              <a:t>行程度で記載する。</a:t>
            </a:r>
            <a:endParaRPr kumimoji="1" lang="en-US" altLang="ja-JP" dirty="0"/>
          </a:p>
        </p:txBody>
      </p:sp>
      <p:cxnSp>
        <p:nvCxnSpPr>
          <p:cNvPr id="6" name="直線コネクタ 5">
            <a:extLst>
              <a:ext uri="{FF2B5EF4-FFF2-40B4-BE49-F238E27FC236}">
                <a16:creationId xmlns:a16="http://schemas.microsoft.com/office/drawing/2014/main" id="{9FA123F1-872C-D741-B735-20CA103ADC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75CCA61C-99A1-7940-B54D-29C22F200340}"/>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フッター プレースホルダー 2">
            <a:extLst>
              <a:ext uri="{FF2B5EF4-FFF2-40B4-BE49-F238E27FC236}">
                <a16:creationId xmlns:a16="http://schemas.microsoft.com/office/drawing/2014/main" id="{DE33B734-1512-E444-9C33-C6BA9F214513}"/>
              </a:ext>
            </a:extLst>
          </p:cNvPr>
          <p:cNvSpPr>
            <a:spLocks noGrp="1"/>
          </p:cNvSpPr>
          <p:nvPr>
            <p:ph type="ftr" sz="quarter" idx="14"/>
          </p:nvPr>
        </p:nvSpPr>
        <p:spPr/>
        <p:txBody>
          <a:bodyPr/>
          <a:lstStyle/>
          <a:p>
            <a:r>
              <a:rPr lang="en" altLang="ja-JP"/>
              <a:t>SAIRU</a:t>
            </a:r>
            <a:endParaRPr kumimoji="1" lang="ja-JP" altLang="en-US" b="1"/>
          </a:p>
        </p:txBody>
      </p:sp>
      <p:sp>
        <p:nvSpPr>
          <p:cNvPr id="4" name="スライド番号プレースホルダー 3">
            <a:extLst>
              <a:ext uri="{FF2B5EF4-FFF2-40B4-BE49-F238E27FC236}">
                <a16:creationId xmlns:a16="http://schemas.microsoft.com/office/drawing/2014/main" id="{149DD5A1-8080-5447-A4A1-E029927A6A76}"/>
              </a:ext>
            </a:extLst>
          </p:cNvPr>
          <p:cNvSpPr>
            <a:spLocks noGrp="1"/>
          </p:cNvSpPr>
          <p:nvPr>
            <p:ph type="sldNum" sz="quarter" idx="15"/>
          </p:nvPr>
        </p:nvSpPr>
        <p:spPr/>
        <p:txBody>
          <a:bodyPr/>
          <a:lstStyle/>
          <a:p>
            <a:pPr algn="ctr"/>
            <a:fld id="{2CF39A64-FD95-C144-B37D-DFADB2595A9F}" type="slidenum">
              <a:rPr kumimoji="1" lang="ja-JP" altLang="en-US" smtClean="0"/>
              <a:pPr/>
              <a:t>‹#›</a:t>
            </a:fld>
            <a:endParaRPr kumimoji="1" lang="ja-JP" altLang="en-US"/>
          </a:p>
        </p:txBody>
      </p:sp>
      <p:sp>
        <p:nvSpPr>
          <p:cNvPr id="14" name="テキスト ボックス 13">
            <a:extLst>
              <a:ext uri="{FF2B5EF4-FFF2-40B4-BE49-F238E27FC236}">
                <a16:creationId xmlns:a16="http://schemas.microsoft.com/office/drawing/2014/main" id="{02886F82-89FD-5548-A95C-5A73473F217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5" name="正方形/長方形 14">
            <a:extLst>
              <a:ext uri="{FF2B5EF4-FFF2-40B4-BE49-F238E27FC236}">
                <a16:creationId xmlns:a16="http://schemas.microsoft.com/office/drawing/2014/main" id="{440F0831-6A6F-D941-AC56-63F4E049624F}"/>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211780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cxnSp>
        <p:nvCxnSpPr>
          <p:cNvPr id="8" name="直線コネクタ 7">
            <a:extLst>
              <a:ext uri="{FF2B5EF4-FFF2-40B4-BE49-F238E27FC236}">
                <a16:creationId xmlns:a16="http://schemas.microsoft.com/office/drawing/2014/main" id="{77BFC770-47A0-7A44-9354-5E1027C684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AFAB26F-04EB-6540-BBE7-C877A2D3D14D}"/>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A61803C1-777E-D444-A4D9-C72C3494D91A}"/>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88A75EB0-FFCB-274D-8E8D-C07C9396797A}"/>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3" name="テキスト ボックス 12">
            <a:extLst>
              <a:ext uri="{FF2B5EF4-FFF2-40B4-BE49-F238E27FC236}">
                <a16:creationId xmlns:a16="http://schemas.microsoft.com/office/drawing/2014/main" id="{93F3AACD-7B44-2B44-ACB5-4D5267CE87C7}"/>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4" name="正方形/長方形 13">
            <a:extLst>
              <a:ext uri="{FF2B5EF4-FFF2-40B4-BE49-F238E27FC236}">
                <a16:creationId xmlns:a16="http://schemas.microsoft.com/office/drawing/2014/main" id="{205839A7-44DD-F846-8E57-C81D7369491B}"/>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77622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左寄せ）">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360000"/>
            <a:ext cx="5400000" cy="360000"/>
          </a:xfrm>
        </p:spPr>
        <p:txBody>
          <a:bodyPr/>
          <a:lstStyle>
            <a:lvl1pPr algn="l">
              <a:defRPr/>
            </a:lvl1pPr>
          </a:lstStyle>
          <a:p>
            <a:r>
              <a:rPr lang="en-US" dirty="0" err="1"/>
              <a:t>事例紹介（企業名を記入</a:t>
            </a:r>
            <a:r>
              <a:rPr lang="en-US" dirty="0"/>
              <a:t>）</a:t>
            </a:r>
          </a:p>
        </p:txBody>
      </p:sp>
      <p:cxnSp>
        <p:nvCxnSpPr>
          <p:cNvPr id="8" name="直線コネクタ 7">
            <a:extLst>
              <a:ext uri="{FF2B5EF4-FFF2-40B4-BE49-F238E27FC236}">
                <a16:creationId xmlns:a16="http://schemas.microsoft.com/office/drawing/2014/main" id="{77BFC770-47A0-7A44-9354-5E1027C684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F6F05B6-2622-9C4B-AD3B-5E5897E6AACE}"/>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ACEA478E-E339-4F4D-9C15-CD9CB68D7C2A}"/>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6D453F9A-19DE-BE49-AAC6-2B8B2E538AC5}"/>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3" name="テキスト ボックス 12">
            <a:extLst>
              <a:ext uri="{FF2B5EF4-FFF2-40B4-BE49-F238E27FC236}">
                <a16:creationId xmlns:a16="http://schemas.microsoft.com/office/drawing/2014/main" id="{71089593-600B-D448-B593-4EAB9E6CBABE}"/>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4" name="正方形/長方形 13">
            <a:extLst>
              <a:ext uri="{FF2B5EF4-FFF2-40B4-BE49-F238E27FC236}">
                <a16:creationId xmlns:a16="http://schemas.microsoft.com/office/drawing/2014/main" id="{1861BF07-DF20-E54D-AF65-9FE3511F5BDF}"/>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637277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4AFC932B-4B6D-9D46-9386-BEC5A819993D}"/>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01B58009-DC17-FC4E-BA8D-925AD2724F3E}"/>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ED835CDA-96EE-9044-AAEA-3A3193E3575A}"/>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0" name="テキスト ボックス 9">
            <a:extLst>
              <a:ext uri="{FF2B5EF4-FFF2-40B4-BE49-F238E27FC236}">
                <a16:creationId xmlns:a16="http://schemas.microsoft.com/office/drawing/2014/main" id="{4FE52993-3063-9C4B-9D9D-766B4043E5F1}"/>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1" name="正方形/長方形 10">
            <a:extLst>
              <a:ext uri="{FF2B5EF4-FFF2-40B4-BE49-F238E27FC236}">
                <a16:creationId xmlns:a16="http://schemas.microsoft.com/office/drawing/2014/main" id="{3D8496BC-21EE-1B49-B305-91DCBF3C02EE}"/>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400159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360000"/>
            <a:ext cx="7920000" cy="360000"/>
          </a:xfrm>
          <a:prstGeom prst="rect">
            <a:avLst/>
          </a:prstGeom>
        </p:spPr>
        <p:txBody>
          <a:bodyPr vert="horz" wrap="square" lIns="36000" tIns="72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260000"/>
            <a:ext cx="7920000" cy="43200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Footer Placeholder 4"/>
          <p:cNvSpPr>
            <a:spLocks noGrp="1"/>
          </p:cNvSpPr>
          <p:nvPr>
            <p:ph type="ftr" sz="quarter" idx="3"/>
          </p:nvPr>
        </p:nvSpPr>
        <p:spPr>
          <a:xfrm>
            <a:off x="6466203" y="6367112"/>
            <a:ext cx="2160000" cy="365125"/>
          </a:xfrm>
          <a:prstGeom prst="rect">
            <a:avLst/>
          </a:prstGeom>
        </p:spPr>
        <p:txBody>
          <a:bodyPr vert="horz" lIns="36000" tIns="36000" rIns="36000" bIns="36000" rtlCol="0" anchor="ctr"/>
          <a:lstStyle>
            <a:lvl1pPr algn="r">
              <a:defRPr sz="1200" b="1" spc="150" baseline="0">
                <a:solidFill>
                  <a:schemeClr val="tx1"/>
                </a:solidFill>
                <a:latin typeface="ＭＳ Ｐゴシック" panose="020B0600070205080204" pitchFamily="50" charset="-128"/>
                <a:ea typeface="+mn-ea"/>
              </a:defRPr>
            </a:lvl1pPr>
          </a:lstStyle>
          <a:p>
            <a:r>
              <a:rPr lang="en" altLang="ja-JP"/>
              <a:t>SAIRU</a:t>
            </a:r>
            <a:endParaRPr kumimoji="1" lang="ja-JP" altLang="en-US"/>
          </a:p>
        </p:txBody>
      </p:sp>
      <p:sp>
        <p:nvSpPr>
          <p:cNvPr id="6" name="Slide Number Placeholder 5"/>
          <p:cNvSpPr>
            <a:spLocks noGrp="1"/>
          </p:cNvSpPr>
          <p:nvPr>
            <p:ph type="sldNum" sz="quarter" idx="4"/>
          </p:nvPr>
        </p:nvSpPr>
        <p:spPr>
          <a:xfrm>
            <a:off x="8640000" y="6367112"/>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mn-ea"/>
                <a:ea typeface="+mn-ea"/>
              </a:defRPr>
            </a:lvl1pPr>
          </a:lstStyle>
          <a:p>
            <a:pPr algn="ctr"/>
            <a:fld id="{2CF39A64-FD95-C144-B37D-DFADB2595A9F}" type="slidenum">
              <a:rPr kumimoji="1" lang="ja-JP" altLang="en-US" smtClean="0"/>
              <a:pPr/>
              <a:t>‹#›</a:t>
            </a:fld>
            <a:endParaRPr kumimoji="1" lang="ja-JP" altLang="en-US"/>
          </a:p>
        </p:txBody>
      </p:sp>
    </p:spTree>
    <p:extLst>
      <p:ext uri="{BB962C8B-B14F-4D97-AF65-F5344CB8AC3E}">
        <p14:creationId xmlns:p14="http://schemas.microsoft.com/office/powerpoint/2010/main" val="114593982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0" r:id="rId3"/>
    <p:sldLayoutId id="2147483662" r:id="rId4"/>
    <p:sldLayoutId id="2147483668" r:id="rId5"/>
    <p:sldLayoutId id="2147483666" r:id="rId6"/>
    <p:sldLayoutId id="2147483669" r:id="rId7"/>
    <p:sldLayoutId id="2147483667" r:id="rId8"/>
  </p:sldLayoutIdLst>
  <p:hf hdr="0" dt="0"/>
  <p:txStyles>
    <p:titleStyle>
      <a:lvl1pPr algn="ctr" defTabSz="914400" rtl="0" eaLnBrk="1" latinLnBrk="0" hangingPunct="1">
        <a:lnSpc>
          <a:spcPct val="90000"/>
        </a:lnSpc>
        <a:spcBef>
          <a:spcPct val="0"/>
        </a:spcBef>
        <a:buNone/>
        <a:defRPr kumimoji="1" sz="2000" b="1" i="0" kern="1200">
          <a:solidFill>
            <a:schemeClr val="tx1"/>
          </a:solidFill>
          <a:latin typeface="Yu Gothic" panose="020B0400000000000000" pitchFamily="34" charset="-128"/>
          <a:ea typeface="Yu Gothic" panose="020B0400000000000000" pitchFamily="34" charset="-128"/>
          <a:cs typeface="+mj-cs"/>
        </a:defRPr>
      </a:lvl1pPr>
    </p:titleStyle>
    <p:bodyStyle>
      <a:lvl1pPr marL="144000" indent="-216000" algn="l" defTabSz="914400" rtl="0" eaLnBrk="1" latinLnBrk="0" hangingPunct="1">
        <a:lnSpc>
          <a:spcPct val="100000"/>
        </a:lnSpc>
        <a:spcBef>
          <a:spcPts val="1000"/>
        </a:spcBef>
        <a:spcAft>
          <a:spcPts val="400"/>
        </a:spcAft>
        <a:buFont typeface="Wingdings" pitchFamily="2" charset="2"/>
        <a:buChar char="l"/>
        <a:defRPr kumimoji="1" sz="1600" kern="1200">
          <a:solidFill>
            <a:schemeClr val="tx1"/>
          </a:solidFill>
          <a:latin typeface="+mn-ea"/>
          <a:ea typeface="+mn-ea"/>
          <a:cs typeface="+mn-cs"/>
        </a:defRPr>
      </a:lvl1pPr>
      <a:lvl2pPr marL="358775" indent="-165100" algn="l" defTabSz="914400" rtl="0" eaLnBrk="1" latinLnBrk="0" hangingPunct="1">
        <a:lnSpc>
          <a:spcPct val="100000"/>
        </a:lnSpc>
        <a:spcBef>
          <a:spcPts val="500"/>
        </a:spcBef>
        <a:spcAft>
          <a:spcPts val="400"/>
        </a:spcAft>
        <a:buFont typeface="Arial" panose="020B0604020202020204" pitchFamily="34" charset="0"/>
        <a:buChar char="•"/>
        <a:tabLst/>
        <a:defRPr kumimoji="1" sz="1400" kern="1200">
          <a:solidFill>
            <a:schemeClr val="tx1"/>
          </a:solidFill>
          <a:latin typeface="+mn-ea"/>
          <a:ea typeface="+mn-ea"/>
          <a:cs typeface="+mn-cs"/>
        </a:defRPr>
      </a:lvl2pPr>
      <a:lvl3pPr marL="492125" indent="-133350" algn="l" defTabSz="914400" rtl="0" eaLnBrk="1" latinLnBrk="0" hangingPunct="1">
        <a:lnSpc>
          <a:spcPct val="100000"/>
        </a:lnSpc>
        <a:spcBef>
          <a:spcPts val="500"/>
        </a:spcBef>
        <a:spcAft>
          <a:spcPts val="400"/>
        </a:spcAft>
        <a:buFont typeface="Arial" panose="020B0604020202020204" pitchFamily="34" charset="0"/>
        <a:buChar char="•"/>
        <a:tabLst/>
        <a:defRPr kumimoji="1" sz="1400" kern="1200">
          <a:solidFill>
            <a:schemeClr val="tx1"/>
          </a:solidFill>
          <a:latin typeface="+mn-ea"/>
          <a:ea typeface="+mn-ea"/>
          <a:cs typeface="+mn-cs"/>
        </a:defRPr>
      </a:lvl3pPr>
      <a:lvl4pPr marL="668338" indent="-134938" algn="l" defTabSz="914400" rtl="0" eaLnBrk="1" latinLnBrk="0" hangingPunct="1">
        <a:lnSpc>
          <a:spcPct val="100000"/>
        </a:lnSpc>
        <a:spcBef>
          <a:spcPts val="500"/>
        </a:spcBef>
        <a:spcAft>
          <a:spcPts val="400"/>
        </a:spcAft>
        <a:buFont typeface="Arial" panose="020B0604020202020204" pitchFamily="34" charset="0"/>
        <a:buChar char="•"/>
        <a:tabLst/>
        <a:defRPr kumimoji="1" sz="1200" kern="1200">
          <a:solidFill>
            <a:schemeClr val="tx1"/>
          </a:solidFill>
          <a:latin typeface="+mn-ea"/>
          <a:ea typeface="+mn-ea"/>
          <a:cs typeface="+mn-cs"/>
        </a:defRPr>
      </a:lvl4pPr>
      <a:lvl5pPr marL="801688" indent="-133350" algn="l" defTabSz="914400" rtl="0" eaLnBrk="1" latinLnBrk="0" hangingPunct="1">
        <a:lnSpc>
          <a:spcPct val="100000"/>
        </a:lnSpc>
        <a:spcBef>
          <a:spcPts val="500"/>
        </a:spcBef>
        <a:spcAft>
          <a:spcPts val="400"/>
        </a:spcAft>
        <a:buFont typeface="Arial" panose="020B0604020202020204" pitchFamily="34" charset="0"/>
        <a:buChar char="•"/>
        <a:tabLst/>
        <a:defRPr kumimoji="1" sz="12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図 43">
            <a:extLst>
              <a:ext uri="{FF2B5EF4-FFF2-40B4-BE49-F238E27FC236}">
                <a16:creationId xmlns:a16="http://schemas.microsoft.com/office/drawing/2014/main" id="{5F23CB13-A0D9-8F43-B757-259C8A615C6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572000" y="2137934"/>
            <a:ext cx="4572000" cy="3845782"/>
          </a:xfrm>
          <a:prstGeom prst="rect">
            <a:avLst/>
          </a:prstGeom>
        </p:spPr>
      </p:pic>
      <p:sp>
        <p:nvSpPr>
          <p:cNvPr id="6" name="タイトル 5">
            <a:extLst>
              <a:ext uri="{FF2B5EF4-FFF2-40B4-BE49-F238E27FC236}">
                <a16:creationId xmlns:a16="http://schemas.microsoft.com/office/drawing/2014/main" id="{5E503092-ADD3-DD48-91BF-50E0170E0712}"/>
              </a:ext>
            </a:extLst>
          </p:cNvPr>
          <p:cNvSpPr>
            <a:spLocks noGrp="1"/>
          </p:cNvSpPr>
          <p:nvPr>
            <p:ph type="ctrTitle"/>
          </p:nvPr>
        </p:nvSpPr>
        <p:spPr>
          <a:xfrm>
            <a:off x="1080000" y="2880000"/>
            <a:ext cx="3780000" cy="1385945"/>
          </a:xfrm>
        </p:spPr>
        <p:txBody>
          <a:bodyPr>
            <a:normAutofit/>
          </a:bodyPr>
          <a:lstStyle/>
          <a:p>
            <a:r>
              <a:rPr lang="en-US" altLang="ja-JP" dirty="0"/>
              <a:t>●</a:t>
            </a:r>
            <a:r>
              <a:rPr lang="ja-JP" altLang="en-US"/>
              <a:t>●●サービスの</a:t>
            </a:r>
            <a:br>
              <a:rPr lang="en-US" altLang="ja-JP" dirty="0"/>
            </a:br>
            <a:r>
              <a:rPr lang="ja-JP" altLang="en-US"/>
              <a:t>ご紹介</a:t>
            </a:r>
          </a:p>
        </p:txBody>
      </p:sp>
      <p:sp>
        <p:nvSpPr>
          <p:cNvPr id="7" name="字幕 6">
            <a:extLst>
              <a:ext uri="{FF2B5EF4-FFF2-40B4-BE49-F238E27FC236}">
                <a16:creationId xmlns:a16="http://schemas.microsoft.com/office/drawing/2014/main" id="{3D34FE0A-1F0F-9142-BB66-4CA47F81DFCB}"/>
              </a:ext>
            </a:extLst>
          </p:cNvPr>
          <p:cNvSpPr>
            <a:spLocks noGrp="1"/>
          </p:cNvSpPr>
          <p:nvPr>
            <p:ph type="subTitle" idx="1"/>
          </p:nvPr>
        </p:nvSpPr>
        <p:spPr>
          <a:xfrm>
            <a:off x="1080000" y="2160000"/>
            <a:ext cx="3780000" cy="720000"/>
          </a:xfrm>
        </p:spPr>
        <p:txBody>
          <a:bodyPr/>
          <a:lstStyle/>
          <a:p>
            <a:r>
              <a:rPr lang="ja-JP" altLang="en-US"/>
              <a:t>簡単に導入・●●コストを削減</a:t>
            </a:r>
            <a:endParaRPr lang="en-US" altLang="ja-JP" dirty="0"/>
          </a:p>
        </p:txBody>
      </p:sp>
      <p:sp>
        <p:nvSpPr>
          <p:cNvPr id="12" name="正方形/長方形 11">
            <a:extLst>
              <a:ext uri="{FF2B5EF4-FFF2-40B4-BE49-F238E27FC236}">
                <a16:creationId xmlns:a16="http://schemas.microsoft.com/office/drawing/2014/main" id="{3ABEC980-24E4-984E-8ECE-4D84AE807DC6}"/>
              </a:ext>
            </a:extLst>
          </p:cNvPr>
          <p:cNvSpPr/>
          <p:nvPr/>
        </p:nvSpPr>
        <p:spPr>
          <a:xfrm>
            <a:off x="6840000" y="180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pic>
        <p:nvPicPr>
          <p:cNvPr id="41" name="図 40">
            <a:extLst>
              <a:ext uri="{FF2B5EF4-FFF2-40B4-BE49-F238E27FC236}">
                <a16:creationId xmlns:a16="http://schemas.microsoft.com/office/drawing/2014/main" id="{B20496B4-34C5-EF44-9013-0DD7BE37E94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590554" y="2412838"/>
            <a:ext cx="3553445" cy="2983907"/>
          </a:xfrm>
          <a:prstGeom prst="rect">
            <a:avLst/>
          </a:prstGeom>
        </p:spPr>
      </p:pic>
    </p:spTree>
    <p:extLst>
      <p:ext uri="{BB962C8B-B14F-4D97-AF65-F5344CB8AC3E}">
        <p14:creationId xmlns:p14="http://schemas.microsoft.com/office/powerpoint/2010/main" val="176726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a:xfrm>
            <a:off x="612000" y="360000"/>
            <a:ext cx="5400000" cy="360000"/>
          </a:xfrm>
        </p:spPr>
        <p:txBody>
          <a:bodyPr>
            <a:normAutofit fontScale="90000"/>
          </a:bodyPr>
          <a:lstStyle/>
          <a:p>
            <a:r>
              <a:rPr lang="ja-JP" altLang="en-US"/>
              <a:t>株式会社●●●●様の事例</a:t>
            </a:r>
          </a:p>
        </p:txBody>
      </p:sp>
      <p:sp>
        <p:nvSpPr>
          <p:cNvPr id="4" name="フッター プレースホルダー 3">
            <a:extLst>
              <a:ext uri="{FF2B5EF4-FFF2-40B4-BE49-F238E27FC236}">
                <a16:creationId xmlns:a16="http://schemas.microsoft.com/office/drawing/2014/main" id="{318940AB-6311-8C4E-8710-0A773F73F1B3}"/>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A65FB638-02B2-0D45-92B8-01016F1678FF}"/>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9</a:t>
            </a:fld>
            <a:endParaRPr lang="ja-JP" altLang="en-US"/>
          </a:p>
        </p:txBody>
      </p:sp>
      <p:sp>
        <p:nvSpPr>
          <p:cNvPr id="6" name="正方形/長方形 5">
            <a:extLst>
              <a:ext uri="{FF2B5EF4-FFF2-40B4-BE49-F238E27FC236}">
                <a16:creationId xmlns:a16="http://schemas.microsoft.com/office/drawing/2014/main" id="{66F7090F-E057-1B42-862C-21712A57BD00}"/>
              </a:ext>
            </a:extLst>
          </p:cNvPr>
          <p:cNvSpPr/>
          <p:nvPr/>
        </p:nvSpPr>
        <p:spPr>
          <a:xfrm>
            <a:off x="611998" y="2700000"/>
            <a:ext cx="3423532"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5107690" y="2700000"/>
            <a:ext cx="3423533"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611997" y="5278072"/>
            <a:ext cx="3423534" cy="729293"/>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200" dirty="0">
                <a:latin typeface="+mn-ea"/>
              </a:rPr>
              <a:t>〜</a:t>
            </a:r>
            <a:r>
              <a:rPr kumimoji="1" lang="ja-JP" altLang="en-US" sz="1200">
                <a:latin typeface="+mn-ea"/>
              </a:rPr>
              <a:t>の作業に追われ、ミスが増える。</a:t>
            </a:r>
            <a:endParaRPr kumimoji="1" lang="en-US" altLang="ja-JP" sz="1200" dirty="0">
              <a:latin typeface="+mn-ea"/>
            </a:endParaRPr>
          </a:p>
          <a:p>
            <a:pPr marL="171450" indent="-171450">
              <a:spcAft>
                <a:spcPts val="400"/>
              </a:spcAft>
              <a:buFont typeface="Wingdings" pitchFamily="2" charset="2"/>
              <a:buChar char="l"/>
            </a:pPr>
            <a:r>
              <a:rPr kumimoji="1" lang="en-US" altLang="ja-JP" sz="1200" dirty="0">
                <a:latin typeface="+mn-ea"/>
              </a:rPr>
              <a:t>〜</a:t>
            </a:r>
            <a:r>
              <a:rPr kumimoji="1" lang="ja-JP" altLang="en-US" sz="1200">
                <a:latin typeface="+mn-ea"/>
              </a:rPr>
              <a:t>の人材が不足。</a:t>
            </a:r>
            <a:endParaRPr kumimoji="1" lang="en-US" altLang="ja-JP" sz="1200" dirty="0">
              <a:latin typeface="+mn-ea"/>
            </a:endParaRPr>
          </a:p>
          <a:p>
            <a:pPr marL="171450" indent="-171450">
              <a:spcAft>
                <a:spcPts val="400"/>
              </a:spcAft>
              <a:buFont typeface="Wingdings" pitchFamily="2" charset="2"/>
              <a:buChar char="l"/>
            </a:pPr>
            <a:r>
              <a:rPr kumimoji="1" lang="ja-JP" altLang="en-US" sz="1200">
                <a:latin typeface="+mn-ea"/>
              </a:rPr>
              <a:t>本来の業務に集中できず、継続利用者数が低下。</a:t>
            </a:r>
            <a:endParaRPr kumimoji="1" lang="en-US" altLang="ja-JP" sz="12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5106913" y="5278072"/>
            <a:ext cx="3424310" cy="729293"/>
          </a:xfrm>
          <a:prstGeom prst="rect">
            <a:avLst/>
          </a:prstGeom>
          <a:noFill/>
        </p:spPr>
        <p:txBody>
          <a:bodyPr wrap="square" lIns="36000" tIns="36000" rIns="36000" bIns="36000" rtlCol="0">
            <a:spAutoFit/>
          </a:bodyPr>
          <a:lstStyle/>
          <a:p>
            <a:pPr marL="171450" indent="-171450">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の作業ミスが軽減し、</a:t>
            </a:r>
            <a:r>
              <a:rPr kumimoji="1" lang="en-US" altLang="ja-JP" sz="1200" dirty="0">
                <a:latin typeface="+mn-ea"/>
              </a:rPr>
              <a:t>〜</a:t>
            </a:r>
            <a:r>
              <a:rPr kumimoji="1" lang="ja-JP" altLang="en-US" sz="1200">
                <a:latin typeface="+mn-ea"/>
              </a:rPr>
              <a:t>のコスト削減に成功。</a:t>
            </a:r>
            <a:endParaRPr kumimoji="1" lang="en-US" altLang="ja-JP" sz="1200" dirty="0">
              <a:latin typeface="+mn-ea"/>
            </a:endParaRPr>
          </a:p>
          <a:p>
            <a:pPr marL="171450" indent="-171450">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人体制に切り替え、運営が円滑に。</a:t>
            </a:r>
            <a:endParaRPr kumimoji="1" lang="en-US" altLang="ja-JP" sz="1200" dirty="0">
              <a:latin typeface="+mn-ea"/>
            </a:endParaRPr>
          </a:p>
          <a:p>
            <a:pPr marL="171450" indent="-171450">
              <a:spcAft>
                <a:spcPts val="400"/>
              </a:spcAft>
              <a:buClr>
                <a:schemeClr val="accent6"/>
              </a:buClr>
              <a:buFont typeface="Wingdings" pitchFamily="2" charset="2"/>
              <a:buChar char="l"/>
            </a:pPr>
            <a:r>
              <a:rPr kumimoji="1" lang="ja-JP" altLang="en-US" sz="1200">
                <a:latin typeface="+mn-ea"/>
              </a:rPr>
              <a:t>本来の業務に集中。継続利用者数</a:t>
            </a:r>
            <a:r>
              <a:rPr kumimoji="1" lang="en-US" altLang="ja-JP" sz="1200" dirty="0">
                <a:latin typeface="+mn-ea"/>
              </a:rPr>
              <a:t>〜</a:t>
            </a:r>
            <a:r>
              <a:rPr kumimoji="1" lang="ja-JP" altLang="en-US" sz="1200">
                <a:latin typeface="+mn-ea"/>
              </a:rPr>
              <a:t>倍増。</a:t>
            </a:r>
            <a:endParaRPr kumimoji="1" lang="en-US" altLang="ja-JP" sz="1200" dirty="0">
              <a:latin typeface="+mn-ea"/>
            </a:endParaRP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6443225" y="324656"/>
            <a:ext cx="2088000" cy="431776"/>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a:latin typeface="+mn-ea"/>
              </a:rPr>
              <a:t>従業員数</a:t>
            </a:r>
            <a:r>
              <a:rPr kumimoji="1" lang="en-US" altLang="ja-JP" sz="1000" dirty="0">
                <a:latin typeface="+mn-ea"/>
              </a:rPr>
              <a:t>0,000</a:t>
            </a:r>
            <a:r>
              <a:rPr kumimoji="1" lang="ja-JP" altLang="en-US" sz="1000">
                <a:latin typeface="+mn-ea"/>
              </a:rPr>
              <a:t>人</a:t>
            </a:r>
            <a:r>
              <a:rPr kumimoji="1" lang="en-US" altLang="ja-JP" sz="1000" dirty="0">
                <a:latin typeface="+mn-ea"/>
              </a:rPr>
              <a:t> 0000</a:t>
            </a:r>
            <a:r>
              <a:rPr kumimoji="1" lang="ja-JP" altLang="en-US" sz="1000">
                <a:latin typeface="+mn-ea"/>
              </a:rPr>
              <a:t>年</a:t>
            </a:r>
            <a:r>
              <a:rPr kumimoji="1" lang="en-US" altLang="ja-JP" sz="1000" dirty="0">
                <a:latin typeface="+mn-ea"/>
              </a:rPr>
              <a:t>00</a:t>
            </a:r>
            <a:r>
              <a:rPr kumimoji="1" lang="ja-JP" altLang="en-US" sz="1000">
                <a:latin typeface="+mn-ea"/>
              </a:rPr>
              <a:t>月時点</a:t>
            </a:r>
            <a:endParaRPr kumimoji="1" lang="en-US" altLang="ja-JP" sz="1000" dirty="0">
              <a:latin typeface="+mn-ea"/>
            </a:endParaRPr>
          </a:p>
        </p:txBody>
      </p:sp>
      <p:sp>
        <p:nvSpPr>
          <p:cNvPr id="18" name="正方形/長方形 17">
            <a:extLst>
              <a:ext uri="{FF2B5EF4-FFF2-40B4-BE49-F238E27FC236}">
                <a16:creationId xmlns:a16="http://schemas.microsoft.com/office/drawing/2014/main" id="{031C7880-26C3-DD4C-848C-8588AE3064A8}"/>
              </a:ext>
            </a:extLst>
          </p:cNvPr>
          <p:cNvSpPr/>
          <p:nvPr/>
        </p:nvSpPr>
        <p:spPr>
          <a:xfrm>
            <a:off x="611996" y="1332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3166936" y="1332000"/>
            <a:ext cx="5364288" cy="720000"/>
          </a:xfrm>
          <a:prstGeom prst="rect">
            <a:avLst/>
          </a:prstGeom>
          <a:noFill/>
        </p:spPr>
        <p:txBody>
          <a:bodyPr wrap="square" lIns="36000" tIns="36000" rIns="36000" bIns="36000" rtlCol="0" anchor="ctr">
            <a:normAutofit lnSpcReduction="10000"/>
          </a:bodyPr>
          <a:lstStyle/>
          <a:p>
            <a:pPr>
              <a:spcAft>
                <a:spcPts val="400"/>
              </a:spcAft>
            </a:pPr>
            <a:r>
              <a:rPr kumimoji="1" lang="ja-JP" altLang="en-US" sz="2000" b="1">
                <a:latin typeface="Yu Gothic" panose="020B0400000000000000" pitchFamily="34" charset="-128"/>
                <a:ea typeface="Yu Gothic" panose="020B0400000000000000" pitchFamily="34" charset="-128"/>
              </a:rPr>
              <a:t>作業の効率化で</a:t>
            </a:r>
            <a:r>
              <a:rPr kumimoji="1" lang="ja-JP" altLang="en-US" sz="2000" b="1">
                <a:solidFill>
                  <a:schemeClr val="accent6"/>
                </a:solidFill>
                <a:latin typeface="Yu Gothic" panose="020B0400000000000000" pitchFamily="34" charset="-128"/>
                <a:ea typeface="Yu Gothic" panose="020B0400000000000000" pitchFamily="34" charset="-128"/>
              </a:rPr>
              <a:t>●</a:t>
            </a:r>
            <a:r>
              <a:rPr kumimoji="1" lang="en-US" altLang="ja-JP" sz="2000" b="1" dirty="0">
                <a:solidFill>
                  <a:schemeClr val="accent6"/>
                </a:solidFill>
                <a:latin typeface="Yu Gothic" panose="020B0400000000000000" pitchFamily="34" charset="-128"/>
                <a:ea typeface="Yu Gothic" panose="020B0400000000000000" pitchFamily="34" charset="-128"/>
              </a:rPr>
              <a:t>%</a:t>
            </a:r>
            <a:r>
              <a:rPr kumimoji="1" lang="ja-JP" altLang="en-US" sz="2000" b="1">
                <a:solidFill>
                  <a:schemeClr val="accent6"/>
                </a:solidFill>
                <a:latin typeface="Yu Gothic" panose="020B0400000000000000" pitchFamily="34" charset="-128"/>
                <a:ea typeface="Yu Gothic" panose="020B0400000000000000" pitchFamily="34" charset="-128"/>
              </a:rPr>
              <a:t>のコスト削減</a:t>
            </a:r>
            <a:r>
              <a:rPr kumimoji="1" lang="ja-JP" altLang="en-US" sz="2000" b="1">
                <a:latin typeface="Yu Gothic" panose="020B0400000000000000" pitchFamily="34" charset="-128"/>
                <a:ea typeface="Yu Gothic" panose="020B0400000000000000" pitchFamily="34" charset="-128"/>
              </a:rPr>
              <a:t>に成功。</a:t>
            </a:r>
            <a:endParaRPr kumimoji="1" lang="en-US" altLang="ja-JP" sz="2000" b="1" dirty="0">
              <a:latin typeface="Yu Gothic" panose="020B0400000000000000" pitchFamily="34" charset="-128"/>
              <a:ea typeface="Yu Gothic" panose="020B0400000000000000" pitchFamily="34" charset="-128"/>
            </a:endParaRPr>
          </a:p>
          <a:p>
            <a:pPr>
              <a:spcAft>
                <a:spcPts val="400"/>
              </a:spcAft>
            </a:pPr>
            <a:r>
              <a:rPr kumimoji="1" lang="ja-JP" altLang="en-US" sz="2000" b="1">
                <a:latin typeface="Yu Gothic" panose="020B0400000000000000" pitchFamily="34" charset="-128"/>
                <a:ea typeface="Yu Gothic" panose="020B0400000000000000" pitchFamily="34" charset="-128"/>
              </a:rPr>
              <a:t>継続利用者数●倍の副次的成果も。</a:t>
            </a:r>
            <a:endParaRPr kumimoji="1" lang="en-US" altLang="ja-JP" sz="2000" b="1" dirty="0">
              <a:latin typeface="Yu Gothic" panose="020B0400000000000000" pitchFamily="34" charset="-128"/>
              <a:ea typeface="Yu Gothic" panose="020B0400000000000000" pitchFamily="34" charset="-128"/>
            </a:endParaRPr>
          </a:p>
        </p:txBody>
      </p:sp>
      <p:sp>
        <p:nvSpPr>
          <p:cNvPr id="21" name="テキスト ボックス 20">
            <a:extLst>
              <a:ext uri="{FF2B5EF4-FFF2-40B4-BE49-F238E27FC236}">
                <a16:creationId xmlns:a16="http://schemas.microsoft.com/office/drawing/2014/main" id="{E494BA28-D6D6-4E46-8633-00640D6F44DB}"/>
              </a:ext>
            </a:extLst>
          </p:cNvPr>
          <p:cNvSpPr txBox="1"/>
          <p:nvPr/>
        </p:nvSpPr>
        <p:spPr>
          <a:xfrm>
            <a:off x="611994" y="1991494"/>
            <a:ext cx="2160001" cy="324000"/>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4" name="正方形/長方形 13">
            <a:extLst>
              <a:ext uri="{FF2B5EF4-FFF2-40B4-BE49-F238E27FC236}">
                <a16:creationId xmlns:a16="http://schemas.microsoft.com/office/drawing/2014/main" id="{D0E3FD11-A9CA-1649-9683-5B4ADAAF5AD5}"/>
              </a:ext>
            </a:extLst>
          </p:cNvPr>
          <p:cNvSpPr/>
          <p:nvPr/>
        </p:nvSpPr>
        <p:spPr>
          <a:xfrm>
            <a:off x="611994" y="3348000"/>
            <a:ext cx="3423536"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5" name="正方形/長方形 14">
            <a:extLst>
              <a:ext uri="{FF2B5EF4-FFF2-40B4-BE49-F238E27FC236}">
                <a16:creationId xmlns:a16="http://schemas.microsoft.com/office/drawing/2014/main" id="{E06E7B23-A89F-A548-B486-5D182A547E84}"/>
              </a:ext>
            </a:extLst>
          </p:cNvPr>
          <p:cNvSpPr/>
          <p:nvPr/>
        </p:nvSpPr>
        <p:spPr>
          <a:xfrm>
            <a:off x="5106913" y="3312000"/>
            <a:ext cx="3423536"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3" name="右矢印 2">
            <a:extLst>
              <a:ext uri="{FF2B5EF4-FFF2-40B4-BE49-F238E27FC236}">
                <a16:creationId xmlns:a16="http://schemas.microsoft.com/office/drawing/2014/main" id="{EDF95E95-776F-244B-8557-5ED39FE03754}"/>
              </a:ext>
            </a:extLst>
          </p:cNvPr>
          <p:cNvSpPr/>
          <p:nvPr/>
        </p:nvSpPr>
        <p:spPr>
          <a:xfrm>
            <a:off x="4212000" y="3886801"/>
            <a:ext cx="720000" cy="720001"/>
          </a:xfrm>
          <a:prstGeom prst="rightArrow">
            <a:avLst>
              <a:gd name="adj1" fmla="val 50000"/>
              <a:gd name="adj2" fmla="val 538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ＭＳ Ｐゴシック" panose="020B0600070205080204" pitchFamily="50" charset="-128"/>
            </a:endParaRPr>
          </a:p>
        </p:txBody>
      </p:sp>
      <p:sp>
        <p:nvSpPr>
          <p:cNvPr id="22" name="円/楕円 21">
            <a:extLst>
              <a:ext uri="{FF2B5EF4-FFF2-40B4-BE49-F238E27FC236}">
                <a16:creationId xmlns:a16="http://schemas.microsoft.com/office/drawing/2014/main" id="{A084476B-CFFE-3E41-924C-889528B30BBC}"/>
              </a:ext>
            </a:extLst>
          </p:cNvPr>
          <p:cNvSpPr>
            <a:spLocks/>
          </p:cNvSpPr>
          <p:nvPr/>
        </p:nvSpPr>
        <p:spPr>
          <a:xfrm>
            <a:off x="7560000" y="1800000"/>
            <a:ext cx="1152000" cy="1152000"/>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a:t>
            </a:r>
            <a:r>
              <a:rPr kumimoji="1" lang="en-US" altLang="ja-JP" sz="1400" b="1" dirty="0">
                <a:solidFill>
                  <a:schemeClr val="bg1"/>
                </a:solidFill>
                <a:latin typeface="Yu Gothic" panose="020B0400000000000000" pitchFamily="34" charset="-128"/>
                <a:ea typeface="Yu Gothic" panose="020B0400000000000000" pitchFamily="34" charset="-128"/>
              </a:rPr>
              <a:t>%</a:t>
            </a:r>
            <a:r>
              <a:rPr kumimoji="1" lang="ja-JP" altLang="en-US" sz="1400" b="1">
                <a:solidFill>
                  <a:schemeClr val="bg1"/>
                </a:solidFill>
                <a:latin typeface="Yu Gothic" panose="020B0400000000000000" pitchFamily="34" charset="-128"/>
                <a:ea typeface="Yu Gothic" panose="020B0400000000000000" pitchFamily="34" charset="-128"/>
              </a:rPr>
              <a:t>の</a:t>
            </a:r>
            <a:endParaRPr kumimoji="1" lang="en-US" altLang="ja-JP" sz="1400" b="1" dirty="0">
              <a:solidFill>
                <a:schemeClr val="bg1"/>
              </a:solidFill>
              <a:latin typeface="Yu Gothic" panose="020B0400000000000000" pitchFamily="34" charset="-128"/>
              <a:ea typeface="Yu Gothic" panose="020B0400000000000000" pitchFamily="34" charset="-128"/>
            </a:endParaRPr>
          </a:p>
          <a:p>
            <a:pPr algn="ctr"/>
            <a:r>
              <a:rPr kumimoji="1" lang="ja-JP" altLang="en-US" sz="1400" b="1">
                <a:solidFill>
                  <a:schemeClr val="bg1"/>
                </a:solidFill>
                <a:latin typeface="Yu Gothic" panose="020B0400000000000000" pitchFamily="34" charset="-128"/>
                <a:ea typeface="Yu Gothic" panose="020B0400000000000000" pitchFamily="34" charset="-128"/>
              </a:rPr>
              <a:t>コスト削減</a:t>
            </a:r>
            <a:endParaRPr kumimoji="1" lang="en-US" altLang="ja-JP" sz="1400" b="1" dirty="0">
              <a:solidFill>
                <a:schemeClr val="bg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427762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a:xfrm>
            <a:off x="612000" y="360000"/>
            <a:ext cx="7920000" cy="360000"/>
          </a:xfrm>
        </p:spPr>
        <p:txBody>
          <a:bodyPr>
            <a:normAutofit fontScale="90000"/>
          </a:bodyPr>
          <a:lstStyle/>
          <a:p>
            <a:r>
              <a:rPr lang="ja-JP" altLang="en-US"/>
              <a:t>事例一覧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a:xfrm>
            <a:off x="612775" y="1080000"/>
            <a:ext cx="7918450" cy="576000"/>
          </a:xfrm>
        </p:spPr>
        <p:txBody>
          <a:bodyPr>
            <a:normAutofit/>
          </a:bodyPr>
          <a:lstStyle/>
          <a:p>
            <a:r>
              <a:rPr lang="ja-JP" altLang="en-US"/>
              <a:t>●●業界の企業様を中心に</a:t>
            </a:r>
            <a:r>
              <a:rPr lang="en-US" altLang="ja-JP" dirty="0"/>
              <a:t>0,000</a:t>
            </a:r>
            <a:r>
              <a:rPr lang="ja-JP" altLang="en-US"/>
              <a:t>社以上を支援しています。</a:t>
            </a:r>
            <a:endParaRPr lang="en-US" altLang="ja-JP" dirty="0"/>
          </a:p>
        </p:txBody>
      </p:sp>
      <p:sp>
        <p:nvSpPr>
          <p:cNvPr id="4" name="フッター プレースホルダー 3">
            <a:extLst>
              <a:ext uri="{FF2B5EF4-FFF2-40B4-BE49-F238E27FC236}">
                <a16:creationId xmlns:a16="http://schemas.microsoft.com/office/drawing/2014/main" id="{31C994F8-8357-FC49-9631-7AF1F3ABC5A0}"/>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EAA9F5BD-C48F-7345-8E90-BD6582F858A0}"/>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10</a:t>
            </a:fld>
            <a:endParaRPr lang="ja-JP" altLang="en-US"/>
          </a:p>
        </p:txBody>
      </p:sp>
      <p:sp>
        <p:nvSpPr>
          <p:cNvPr id="10" name="正方形/長方形 9">
            <a:extLst>
              <a:ext uri="{FF2B5EF4-FFF2-40B4-BE49-F238E27FC236}">
                <a16:creationId xmlns:a16="http://schemas.microsoft.com/office/drawing/2014/main" id="{90421E25-3DBF-624A-89EC-B2EF49788739}"/>
              </a:ext>
            </a:extLst>
          </p:cNvPr>
          <p:cNvSpPr/>
          <p:nvPr/>
        </p:nvSpPr>
        <p:spPr>
          <a:xfrm>
            <a:off x="611996"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ソフトウェア</a:t>
            </a:r>
          </a:p>
        </p:txBody>
      </p:sp>
      <p:sp>
        <p:nvSpPr>
          <p:cNvPr id="11" name="テキスト ボックス 10">
            <a:extLst>
              <a:ext uri="{FF2B5EF4-FFF2-40B4-BE49-F238E27FC236}">
                <a16:creationId xmlns:a16="http://schemas.microsoft.com/office/drawing/2014/main" id="{D777A7C5-C04F-D647-9B2C-D8A1099F012F}"/>
              </a:ext>
            </a:extLst>
          </p:cNvPr>
          <p:cNvSpPr txBox="1"/>
          <p:nvPr/>
        </p:nvSpPr>
        <p:spPr>
          <a:xfrm>
            <a:off x="611997" y="2520000"/>
            <a:ext cx="2519999"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2" name="正方形/長方形 11">
            <a:extLst>
              <a:ext uri="{FF2B5EF4-FFF2-40B4-BE49-F238E27FC236}">
                <a16:creationId xmlns:a16="http://schemas.microsoft.com/office/drawing/2014/main" id="{E745C59A-204A-5C4D-9E6C-F5C8D4E053FF}"/>
              </a:ext>
            </a:extLst>
          </p:cNvPr>
          <p:cNvSpPr/>
          <p:nvPr/>
        </p:nvSpPr>
        <p:spPr>
          <a:xfrm>
            <a:off x="3312000"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教育</a:t>
            </a:r>
          </a:p>
        </p:txBody>
      </p:sp>
      <p:sp>
        <p:nvSpPr>
          <p:cNvPr id="13" name="テキスト ボックス 12">
            <a:extLst>
              <a:ext uri="{FF2B5EF4-FFF2-40B4-BE49-F238E27FC236}">
                <a16:creationId xmlns:a16="http://schemas.microsoft.com/office/drawing/2014/main" id="{CCD8CF81-60F3-4B43-B065-19FD6F316BDB}"/>
              </a:ext>
            </a:extLst>
          </p:cNvPr>
          <p:cNvSpPr txBox="1"/>
          <p:nvPr/>
        </p:nvSpPr>
        <p:spPr>
          <a:xfrm>
            <a:off x="3311997"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4" name="正方形/長方形 13">
            <a:extLst>
              <a:ext uri="{FF2B5EF4-FFF2-40B4-BE49-F238E27FC236}">
                <a16:creationId xmlns:a16="http://schemas.microsoft.com/office/drawing/2014/main" id="{3AA7D6AE-9EBF-DF45-80E8-54227B3954A1}"/>
              </a:ext>
            </a:extLst>
          </p:cNvPr>
          <p:cNvSpPr/>
          <p:nvPr/>
        </p:nvSpPr>
        <p:spPr>
          <a:xfrm>
            <a:off x="6012001"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金融</a:t>
            </a:r>
          </a:p>
        </p:txBody>
      </p:sp>
      <p:sp>
        <p:nvSpPr>
          <p:cNvPr id="15" name="テキスト ボックス 14">
            <a:extLst>
              <a:ext uri="{FF2B5EF4-FFF2-40B4-BE49-F238E27FC236}">
                <a16:creationId xmlns:a16="http://schemas.microsoft.com/office/drawing/2014/main" id="{C2AB8886-9976-874C-B464-720BC14BDCCC}"/>
              </a:ext>
            </a:extLst>
          </p:cNvPr>
          <p:cNvSpPr txBox="1"/>
          <p:nvPr/>
        </p:nvSpPr>
        <p:spPr>
          <a:xfrm>
            <a:off x="6011998"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6" name="正方形/長方形 15">
            <a:extLst>
              <a:ext uri="{FF2B5EF4-FFF2-40B4-BE49-F238E27FC236}">
                <a16:creationId xmlns:a16="http://schemas.microsoft.com/office/drawing/2014/main" id="{3814A0C4-470D-A742-B863-9127D8731056}"/>
              </a:ext>
            </a:extLst>
          </p:cNvPr>
          <p:cNvSpPr/>
          <p:nvPr/>
        </p:nvSpPr>
        <p:spPr>
          <a:xfrm>
            <a:off x="611220"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通信</a:t>
            </a:r>
          </a:p>
        </p:txBody>
      </p:sp>
      <p:sp>
        <p:nvSpPr>
          <p:cNvPr id="17" name="テキスト ボックス 16">
            <a:extLst>
              <a:ext uri="{FF2B5EF4-FFF2-40B4-BE49-F238E27FC236}">
                <a16:creationId xmlns:a16="http://schemas.microsoft.com/office/drawing/2014/main" id="{1818FE63-C98E-3B42-8B1D-255F986EBB35}"/>
              </a:ext>
            </a:extLst>
          </p:cNvPr>
          <p:cNvSpPr txBox="1"/>
          <p:nvPr/>
        </p:nvSpPr>
        <p:spPr>
          <a:xfrm>
            <a:off x="611221" y="4553275"/>
            <a:ext cx="2519999"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8" name="正方形/長方形 17">
            <a:extLst>
              <a:ext uri="{FF2B5EF4-FFF2-40B4-BE49-F238E27FC236}">
                <a16:creationId xmlns:a16="http://schemas.microsoft.com/office/drawing/2014/main" id="{A242D7DB-2DC6-FA4E-96F9-07D93B0CD402}"/>
              </a:ext>
            </a:extLst>
          </p:cNvPr>
          <p:cNvSpPr/>
          <p:nvPr/>
        </p:nvSpPr>
        <p:spPr>
          <a:xfrm>
            <a:off x="3311224"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製造</a:t>
            </a:r>
          </a:p>
        </p:txBody>
      </p:sp>
      <p:sp>
        <p:nvSpPr>
          <p:cNvPr id="19" name="テキスト ボックス 18">
            <a:extLst>
              <a:ext uri="{FF2B5EF4-FFF2-40B4-BE49-F238E27FC236}">
                <a16:creationId xmlns:a16="http://schemas.microsoft.com/office/drawing/2014/main" id="{2949670C-F8C7-F94E-88A8-73624EECBDFF}"/>
              </a:ext>
            </a:extLst>
          </p:cNvPr>
          <p:cNvSpPr txBox="1"/>
          <p:nvPr/>
        </p:nvSpPr>
        <p:spPr>
          <a:xfrm>
            <a:off x="3311221"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20" name="正方形/長方形 19">
            <a:extLst>
              <a:ext uri="{FF2B5EF4-FFF2-40B4-BE49-F238E27FC236}">
                <a16:creationId xmlns:a16="http://schemas.microsoft.com/office/drawing/2014/main" id="{A69485E6-6296-1C43-9C52-79D1390C77AE}"/>
              </a:ext>
            </a:extLst>
          </p:cNvPr>
          <p:cNvSpPr/>
          <p:nvPr/>
        </p:nvSpPr>
        <p:spPr>
          <a:xfrm>
            <a:off x="6011225"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メディア</a:t>
            </a:r>
          </a:p>
        </p:txBody>
      </p:sp>
      <p:sp>
        <p:nvSpPr>
          <p:cNvPr id="21" name="テキスト ボックス 20">
            <a:extLst>
              <a:ext uri="{FF2B5EF4-FFF2-40B4-BE49-F238E27FC236}">
                <a16:creationId xmlns:a16="http://schemas.microsoft.com/office/drawing/2014/main" id="{E276133D-28FD-6843-816A-5238149A2D64}"/>
              </a:ext>
            </a:extLst>
          </p:cNvPr>
          <p:cNvSpPr txBox="1"/>
          <p:nvPr/>
        </p:nvSpPr>
        <p:spPr>
          <a:xfrm>
            <a:off x="6011222"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Tree>
    <p:extLst>
      <p:ext uri="{BB962C8B-B14F-4D97-AF65-F5344CB8AC3E}">
        <p14:creationId xmlns:p14="http://schemas.microsoft.com/office/powerpoint/2010/main" val="16595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a:xfrm>
            <a:off x="612000" y="360000"/>
            <a:ext cx="7920000" cy="360000"/>
          </a:xfrm>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a:xfrm>
            <a:off x="612775" y="1080000"/>
            <a:ext cx="7918450" cy="576000"/>
          </a:xfrm>
        </p:spPr>
        <p:txBody>
          <a:bodyPr/>
          <a:lstStyle/>
          <a:p>
            <a:r>
              <a:rPr lang="ja-JP" altLang="en-US"/>
              <a:t>基本の料金体系は「初期費用</a:t>
            </a:r>
            <a:r>
              <a:rPr lang="en-US" altLang="ja-JP" dirty="0"/>
              <a:t>0,000</a:t>
            </a:r>
            <a:r>
              <a:rPr lang="ja-JP" altLang="en-US"/>
              <a:t>円」＋「サービス利用料</a:t>
            </a:r>
            <a:r>
              <a:rPr lang="en-US" altLang="ja-JP" dirty="0"/>
              <a:t>/</a:t>
            </a:r>
            <a:r>
              <a:rPr lang="ja-JP" altLang="en-US"/>
              <a:t>月」です。</a:t>
            </a:r>
            <a:endParaRPr lang="en-US" altLang="ja-JP" dirty="0"/>
          </a:p>
          <a:p>
            <a:r>
              <a:rPr lang="ja-JP" altLang="en-US"/>
              <a:t>ご要望に応じてカスタマイズしたプランもご提案できますので、詳しくはお問い合わせください。</a:t>
            </a:r>
            <a:endParaRPr lang="en-US" altLang="ja-JP" dirty="0"/>
          </a:p>
        </p:txBody>
      </p:sp>
      <p:sp>
        <p:nvSpPr>
          <p:cNvPr id="4" name="フッター プレースホルダー 3">
            <a:extLst>
              <a:ext uri="{FF2B5EF4-FFF2-40B4-BE49-F238E27FC236}">
                <a16:creationId xmlns:a16="http://schemas.microsoft.com/office/drawing/2014/main" id="{45509B88-64D7-1C49-B7B0-61FF3FFF6F9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11</a:t>
            </a:fld>
            <a:endParaRPr lang="ja-JP" altLang="en-US"/>
          </a:p>
        </p:txBody>
      </p:sp>
      <p:sp>
        <p:nvSpPr>
          <p:cNvPr id="7" name="正方形/長方形 6">
            <a:extLst>
              <a:ext uri="{FF2B5EF4-FFF2-40B4-BE49-F238E27FC236}">
                <a16:creationId xmlns:a16="http://schemas.microsoft.com/office/drawing/2014/main" id="{65A5CCAF-E039-834D-9665-9F3CEF478A42}"/>
              </a:ext>
            </a:extLst>
          </p:cNvPr>
          <p:cNvSpPr/>
          <p:nvPr/>
        </p:nvSpPr>
        <p:spPr>
          <a:xfrm>
            <a:off x="611996"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プラン</a:t>
            </a:r>
            <a:r>
              <a:rPr kumimoji="1" lang="en-US" altLang="ja-JP" sz="1400" b="1" dirty="0">
                <a:solidFill>
                  <a:schemeClr val="bg1"/>
                </a:solidFill>
                <a:latin typeface="Yu Gothic" panose="020B0400000000000000" pitchFamily="34" charset="-128"/>
                <a:ea typeface="Yu Gothic" panose="020B0400000000000000" pitchFamily="34" charset="-128"/>
              </a:rPr>
              <a:t>A</a:t>
            </a:r>
            <a:endParaRPr kumimoji="1" lang="ja-JP" altLang="en-US" sz="1400" b="1">
              <a:solidFill>
                <a:schemeClr val="bg1"/>
              </a:solidFill>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55314502-46C4-F64B-BE35-23F4BA90D9FA}"/>
              </a:ext>
            </a:extLst>
          </p:cNvPr>
          <p:cNvSpPr/>
          <p:nvPr/>
        </p:nvSpPr>
        <p:spPr>
          <a:xfrm>
            <a:off x="3312000"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プラン</a:t>
            </a:r>
            <a:r>
              <a:rPr kumimoji="1" lang="en-US" altLang="ja-JP" sz="1400" b="1" dirty="0">
                <a:solidFill>
                  <a:schemeClr val="bg1"/>
                </a:solidFill>
                <a:latin typeface="Yu Gothic" panose="020B0400000000000000" pitchFamily="34" charset="-128"/>
                <a:ea typeface="Yu Gothic" panose="020B0400000000000000" pitchFamily="34" charset="-128"/>
              </a:rPr>
              <a:t>B</a:t>
            </a:r>
            <a:endParaRPr kumimoji="1" lang="ja-JP" altLang="en-US" sz="1400" b="1">
              <a:solidFill>
                <a:schemeClr val="bg1"/>
              </a:solidFill>
              <a:latin typeface="Yu Gothic" panose="020B0400000000000000" pitchFamily="34" charset="-128"/>
              <a:ea typeface="Yu Gothic" panose="020B0400000000000000" pitchFamily="34" charset="-128"/>
            </a:endParaRPr>
          </a:p>
        </p:txBody>
      </p:sp>
      <p:sp>
        <p:nvSpPr>
          <p:cNvPr id="9" name="正方形/長方形 8">
            <a:extLst>
              <a:ext uri="{FF2B5EF4-FFF2-40B4-BE49-F238E27FC236}">
                <a16:creationId xmlns:a16="http://schemas.microsoft.com/office/drawing/2014/main" id="{B4BAB1F6-5BC2-4C46-86E6-9DBE88070413}"/>
              </a:ext>
            </a:extLst>
          </p:cNvPr>
          <p:cNvSpPr/>
          <p:nvPr/>
        </p:nvSpPr>
        <p:spPr>
          <a:xfrm>
            <a:off x="6012001"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プラン</a:t>
            </a:r>
            <a:r>
              <a:rPr kumimoji="1" lang="en-US" altLang="ja-JP" sz="1400" b="1" dirty="0">
                <a:solidFill>
                  <a:schemeClr val="bg1"/>
                </a:solidFill>
                <a:latin typeface="Yu Gothic" panose="020B0400000000000000" pitchFamily="34" charset="-128"/>
                <a:ea typeface="Yu Gothic" panose="020B0400000000000000" pitchFamily="34" charset="-128"/>
              </a:rPr>
              <a:t>C</a:t>
            </a:r>
            <a:endParaRPr kumimoji="1" lang="ja-JP" altLang="en-US" sz="1400" b="1">
              <a:solidFill>
                <a:schemeClr val="bg1"/>
              </a:solidFill>
              <a:latin typeface="Yu Gothic" panose="020B0400000000000000" pitchFamily="34" charset="-128"/>
              <a:ea typeface="Yu Gothic" panose="020B0400000000000000" pitchFamily="34" charset="-128"/>
            </a:endParaRPr>
          </a:p>
        </p:txBody>
      </p:sp>
      <p:sp>
        <p:nvSpPr>
          <p:cNvPr id="13" name="テキスト ボックス 12">
            <a:extLst>
              <a:ext uri="{FF2B5EF4-FFF2-40B4-BE49-F238E27FC236}">
                <a16:creationId xmlns:a16="http://schemas.microsoft.com/office/drawing/2014/main" id="{50E6D901-B162-B64D-9940-372B572B3B2A}"/>
              </a:ext>
            </a:extLst>
          </p:cNvPr>
          <p:cNvSpPr txBox="1"/>
          <p:nvPr/>
        </p:nvSpPr>
        <p:spPr>
          <a:xfrm>
            <a:off x="611997" y="3004462"/>
            <a:ext cx="2519999"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4" name="テキスト ボックス 13">
            <a:extLst>
              <a:ext uri="{FF2B5EF4-FFF2-40B4-BE49-F238E27FC236}">
                <a16:creationId xmlns:a16="http://schemas.microsoft.com/office/drawing/2014/main" id="{766A5BAA-BFA8-8A45-AD30-3418B7B07A77}"/>
              </a:ext>
            </a:extLst>
          </p:cNvPr>
          <p:cNvSpPr txBox="1"/>
          <p:nvPr/>
        </p:nvSpPr>
        <p:spPr>
          <a:xfrm>
            <a:off x="3311997" y="3004462"/>
            <a:ext cx="2520000"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5" name="テキスト ボックス 14">
            <a:extLst>
              <a:ext uri="{FF2B5EF4-FFF2-40B4-BE49-F238E27FC236}">
                <a16:creationId xmlns:a16="http://schemas.microsoft.com/office/drawing/2014/main" id="{0E95B38D-8376-784E-A34C-146E930C402A}"/>
              </a:ext>
            </a:extLst>
          </p:cNvPr>
          <p:cNvSpPr txBox="1"/>
          <p:nvPr/>
        </p:nvSpPr>
        <p:spPr>
          <a:xfrm>
            <a:off x="6011998" y="3004462"/>
            <a:ext cx="2520000"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6" name="テキスト ボックス 15">
            <a:extLst>
              <a:ext uri="{FF2B5EF4-FFF2-40B4-BE49-F238E27FC236}">
                <a16:creationId xmlns:a16="http://schemas.microsoft.com/office/drawing/2014/main" id="{596FB383-3A1F-8D4B-8E99-BB41DCBCEBDE}"/>
              </a:ext>
            </a:extLst>
          </p:cNvPr>
          <p:cNvSpPr txBox="1"/>
          <p:nvPr/>
        </p:nvSpPr>
        <p:spPr>
          <a:xfrm>
            <a:off x="611997" y="3316633"/>
            <a:ext cx="2519999"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5</a:t>
            </a:r>
            <a:r>
              <a:rPr kumimoji="1" lang="ja-JP" altLang="en-US" b="1">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p>
        </p:txBody>
      </p:sp>
      <p:sp>
        <p:nvSpPr>
          <p:cNvPr id="17" name="テキスト ボックス 16">
            <a:extLst>
              <a:ext uri="{FF2B5EF4-FFF2-40B4-BE49-F238E27FC236}">
                <a16:creationId xmlns:a16="http://schemas.microsoft.com/office/drawing/2014/main" id="{AB783538-9E3C-EF44-B6EE-1C694F0B1D18}"/>
              </a:ext>
            </a:extLst>
          </p:cNvPr>
          <p:cNvSpPr txBox="1"/>
          <p:nvPr/>
        </p:nvSpPr>
        <p:spPr>
          <a:xfrm>
            <a:off x="3311997" y="3316633"/>
            <a:ext cx="2520000"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10</a:t>
            </a:r>
            <a:r>
              <a:rPr kumimoji="1" lang="ja-JP" altLang="en-US" b="1">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p>
        </p:txBody>
      </p:sp>
      <p:sp>
        <p:nvSpPr>
          <p:cNvPr id="18" name="テキスト ボックス 17">
            <a:extLst>
              <a:ext uri="{FF2B5EF4-FFF2-40B4-BE49-F238E27FC236}">
                <a16:creationId xmlns:a16="http://schemas.microsoft.com/office/drawing/2014/main" id="{0944FB72-55E7-314A-A1D3-A1EE69186735}"/>
              </a:ext>
            </a:extLst>
          </p:cNvPr>
          <p:cNvSpPr txBox="1"/>
          <p:nvPr/>
        </p:nvSpPr>
        <p:spPr>
          <a:xfrm>
            <a:off x="6011998" y="3316633"/>
            <a:ext cx="2520000"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Yu Gothic" panose="020B0400000000000000" pitchFamily="34" charset="-128"/>
                <a:ea typeface="Yu Gothic" panose="020B0400000000000000" pitchFamily="34" charset="-128"/>
              </a:rPr>
              <a:t>30</a:t>
            </a:r>
            <a:r>
              <a:rPr kumimoji="1" lang="ja-JP" altLang="en-US" b="1">
                <a:latin typeface="Yu Gothic" panose="020B0400000000000000" pitchFamily="34" charset="-128"/>
                <a:ea typeface="Yu Gothic" panose="020B0400000000000000" pitchFamily="34" charset="-128"/>
              </a:rPr>
              <a:t>万円</a:t>
            </a:r>
            <a:r>
              <a:rPr kumimoji="1" lang="en-US" altLang="ja-JP" b="1" dirty="0">
                <a:latin typeface="Yu Gothic" panose="020B0400000000000000" pitchFamily="34" charset="-128"/>
                <a:ea typeface="Yu Gothic" panose="020B0400000000000000" pitchFamily="34" charset="-128"/>
              </a:rPr>
              <a:t>/</a:t>
            </a:r>
            <a:r>
              <a:rPr kumimoji="1" lang="ja-JP" altLang="en-US" b="1">
                <a:latin typeface="Yu Gothic" panose="020B0400000000000000" pitchFamily="34" charset="-128"/>
                <a:ea typeface="Yu Gothic" panose="020B0400000000000000" pitchFamily="34" charset="-128"/>
              </a:rPr>
              <a:t>月</a:t>
            </a:r>
            <a:r>
              <a:rPr kumimoji="1" lang="en-US" altLang="ja-JP" b="1" dirty="0">
                <a:latin typeface="Yu Gothic" panose="020B0400000000000000" pitchFamily="34" charset="-128"/>
                <a:ea typeface="Yu Gothic" panose="020B0400000000000000" pitchFamily="34" charset="-128"/>
              </a:rPr>
              <a:t>〜</a:t>
            </a:r>
            <a:endParaRPr kumimoji="1" lang="en-US" altLang="ja-JP" sz="2400" b="1" dirty="0">
              <a:latin typeface="Yu Gothic" panose="020B0400000000000000" pitchFamily="34" charset="-128"/>
              <a:ea typeface="Yu Gothic" panose="020B0400000000000000" pitchFamily="34" charset="-128"/>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611220"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21" name="正方形/長方形 20">
            <a:extLst>
              <a:ext uri="{FF2B5EF4-FFF2-40B4-BE49-F238E27FC236}">
                <a16:creationId xmlns:a16="http://schemas.microsoft.com/office/drawing/2014/main" id="{21C29FE1-3FA3-8843-8925-2471575165B5}"/>
              </a:ext>
            </a:extLst>
          </p:cNvPr>
          <p:cNvSpPr/>
          <p:nvPr/>
        </p:nvSpPr>
        <p:spPr>
          <a:xfrm>
            <a:off x="3311224"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22" name="正方形/長方形 21">
            <a:extLst>
              <a:ext uri="{FF2B5EF4-FFF2-40B4-BE49-F238E27FC236}">
                <a16:creationId xmlns:a16="http://schemas.microsoft.com/office/drawing/2014/main" id="{146FC0CF-E598-FF4C-ADC6-3734A1E9267D}"/>
              </a:ext>
            </a:extLst>
          </p:cNvPr>
          <p:cNvSpPr/>
          <p:nvPr/>
        </p:nvSpPr>
        <p:spPr>
          <a:xfrm>
            <a:off x="6011225"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19" name="テキスト ボックス 18">
            <a:extLst>
              <a:ext uri="{FF2B5EF4-FFF2-40B4-BE49-F238E27FC236}">
                <a16:creationId xmlns:a16="http://schemas.microsoft.com/office/drawing/2014/main" id="{B95228A8-0C69-7344-8254-F1C6A9A8F142}"/>
              </a:ext>
            </a:extLst>
          </p:cNvPr>
          <p:cNvSpPr txBox="1"/>
          <p:nvPr/>
        </p:nvSpPr>
        <p:spPr>
          <a:xfrm>
            <a:off x="611220" y="5438077"/>
            <a:ext cx="7918450" cy="257369"/>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a:latin typeface="+mn-ea"/>
              </a:rPr>
              <a:t>●●●をご希望の方は別途費用がかかります。詳しくはお問い合わせ窓口でご相談ください。</a:t>
            </a:r>
            <a:endParaRPr kumimoji="1" lang="en-US" altLang="ja-JP" sz="1200" dirty="0">
              <a:latin typeface="+mn-ea"/>
            </a:endParaRPr>
          </a:p>
        </p:txBody>
      </p:sp>
      <p:sp>
        <p:nvSpPr>
          <p:cNvPr id="6" name="円/楕円 5">
            <a:extLst>
              <a:ext uri="{FF2B5EF4-FFF2-40B4-BE49-F238E27FC236}">
                <a16:creationId xmlns:a16="http://schemas.microsoft.com/office/drawing/2014/main" id="{85206715-4197-8543-B371-18F972F04730}"/>
              </a:ext>
            </a:extLst>
          </p:cNvPr>
          <p:cNvSpPr/>
          <p:nvPr/>
        </p:nvSpPr>
        <p:spPr>
          <a:xfrm>
            <a:off x="5202001" y="1897061"/>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000">
                <a:latin typeface="ＭＳ Ｐゴシック" panose="020B0600070205080204" pitchFamily="50" charset="-128"/>
              </a:rPr>
              <a:t>おすすめ</a:t>
            </a:r>
          </a:p>
        </p:txBody>
      </p:sp>
    </p:spTree>
    <p:extLst>
      <p:ext uri="{BB962C8B-B14F-4D97-AF65-F5344CB8AC3E}">
        <p14:creationId xmlns:p14="http://schemas.microsoft.com/office/powerpoint/2010/main" val="132852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a:xfrm>
            <a:off x="612000" y="360000"/>
            <a:ext cx="7920000" cy="360000"/>
          </a:xfrm>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a:xfrm>
            <a:off x="612775" y="1080000"/>
            <a:ext cx="7918450" cy="576000"/>
          </a:xfrm>
        </p:spPr>
        <p:txBody>
          <a:bodyPr/>
          <a:lstStyle/>
          <a:p>
            <a:r>
              <a:rPr lang="ja-JP" altLang="en-US"/>
              <a:t>基本の料金体系は「初期費用」＋「サービス利用料</a:t>
            </a:r>
            <a:r>
              <a:rPr lang="en-US" altLang="ja-JP" dirty="0"/>
              <a:t>/</a:t>
            </a:r>
            <a:r>
              <a:rPr lang="ja-JP" altLang="en-US"/>
              <a:t>月」です。</a:t>
            </a:r>
            <a:endParaRPr lang="en-US" altLang="ja-JP" dirty="0"/>
          </a:p>
          <a:p>
            <a:r>
              <a:rPr lang="ja-JP" altLang="en-US"/>
              <a:t>ご要望に応じてカスタマイズしたプランもご提案できますので、詳しくはお問い合わせください。</a:t>
            </a:r>
            <a:endParaRPr lang="en-US" altLang="ja-JP" dirty="0"/>
          </a:p>
        </p:txBody>
      </p:sp>
      <p:sp>
        <p:nvSpPr>
          <p:cNvPr id="4" name="フッター プレースホルダー 3">
            <a:extLst>
              <a:ext uri="{FF2B5EF4-FFF2-40B4-BE49-F238E27FC236}">
                <a16:creationId xmlns:a16="http://schemas.microsoft.com/office/drawing/2014/main" id="{45509B88-64D7-1C49-B7B0-61FF3FFF6F9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12</a:t>
            </a:fld>
            <a:endParaRPr lang="ja-JP" altLang="en-US"/>
          </a:p>
        </p:txBody>
      </p:sp>
      <p:sp>
        <p:nvSpPr>
          <p:cNvPr id="7" name="正方形/長方形 6">
            <a:extLst>
              <a:ext uri="{FF2B5EF4-FFF2-40B4-BE49-F238E27FC236}">
                <a16:creationId xmlns:a16="http://schemas.microsoft.com/office/drawing/2014/main" id="{65A5CCAF-E039-834D-9665-9F3CEF478A42}"/>
              </a:ext>
            </a:extLst>
          </p:cNvPr>
          <p:cNvSpPr/>
          <p:nvPr/>
        </p:nvSpPr>
        <p:spPr>
          <a:xfrm>
            <a:off x="1001541" y="2520000"/>
            <a:ext cx="306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初期費用</a:t>
            </a:r>
          </a:p>
        </p:txBody>
      </p:sp>
      <p:sp>
        <p:nvSpPr>
          <p:cNvPr id="8" name="正方形/長方形 7">
            <a:extLst>
              <a:ext uri="{FF2B5EF4-FFF2-40B4-BE49-F238E27FC236}">
                <a16:creationId xmlns:a16="http://schemas.microsoft.com/office/drawing/2014/main" id="{55314502-46C4-F64B-BE35-23F4BA90D9FA}"/>
              </a:ext>
            </a:extLst>
          </p:cNvPr>
          <p:cNvSpPr/>
          <p:nvPr/>
        </p:nvSpPr>
        <p:spPr>
          <a:xfrm>
            <a:off x="5082461" y="2520000"/>
            <a:ext cx="3060000" cy="43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サービス利用料</a:t>
            </a:r>
          </a:p>
        </p:txBody>
      </p:sp>
      <p:sp>
        <p:nvSpPr>
          <p:cNvPr id="6" name="十字形 5">
            <a:extLst>
              <a:ext uri="{FF2B5EF4-FFF2-40B4-BE49-F238E27FC236}">
                <a16:creationId xmlns:a16="http://schemas.microsoft.com/office/drawing/2014/main" id="{D99E4CDD-0B5D-CF42-9C60-4AA01B52AA50}"/>
              </a:ext>
            </a:extLst>
          </p:cNvPr>
          <p:cNvSpPr/>
          <p:nvPr/>
        </p:nvSpPr>
        <p:spPr>
          <a:xfrm>
            <a:off x="4308227" y="3595950"/>
            <a:ext cx="524435" cy="524435"/>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8" name="正方形/長方形 27">
            <a:extLst>
              <a:ext uri="{FF2B5EF4-FFF2-40B4-BE49-F238E27FC236}">
                <a16:creationId xmlns:a16="http://schemas.microsoft.com/office/drawing/2014/main" id="{6F23E07C-CAAD-7542-A9EB-DF38ED362E25}"/>
              </a:ext>
            </a:extLst>
          </p:cNvPr>
          <p:cNvSpPr/>
          <p:nvPr/>
        </p:nvSpPr>
        <p:spPr>
          <a:xfrm>
            <a:off x="1001539" y="2952000"/>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Yu Gothic" panose="020B0400000000000000" pitchFamily="34" charset="-128"/>
                <a:ea typeface="Yu Gothic" panose="020B0400000000000000" pitchFamily="34" charset="-128"/>
              </a:rPr>
              <a:t>●万円</a:t>
            </a:r>
            <a:r>
              <a:rPr kumimoji="1" lang="ja-JP" altLang="en-US" sz="120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200" dirty="0">
                <a:solidFill>
                  <a:schemeClr val="tx1"/>
                </a:solidFill>
                <a:latin typeface="+mn-ea"/>
              </a:rPr>
              <a:t>〜</a:t>
            </a:r>
            <a:r>
              <a:rPr kumimoji="1" lang="ja-JP" altLang="en-US" sz="1200">
                <a:solidFill>
                  <a:schemeClr val="tx1"/>
                </a:solidFill>
                <a:latin typeface="+mn-ea"/>
              </a:rPr>
              <a:t>の導入にかかる費用です。</a:t>
            </a:r>
            <a:endParaRPr kumimoji="1" lang="en-US" altLang="ja-JP" sz="1200" dirty="0">
              <a:solidFill>
                <a:schemeClr val="tx1"/>
              </a:solidFill>
              <a:latin typeface="+mn-ea"/>
            </a:endParaRPr>
          </a:p>
        </p:txBody>
      </p:sp>
      <p:sp>
        <p:nvSpPr>
          <p:cNvPr id="29" name="正方形/長方形 28">
            <a:extLst>
              <a:ext uri="{FF2B5EF4-FFF2-40B4-BE49-F238E27FC236}">
                <a16:creationId xmlns:a16="http://schemas.microsoft.com/office/drawing/2014/main" id="{68511A64-0EC5-1F47-BB65-C51E6FCBFAD5}"/>
              </a:ext>
            </a:extLst>
          </p:cNvPr>
          <p:cNvSpPr/>
          <p:nvPr/>
        </p:nvSpPr>
        <p:spPr>
          <a:xfrm>
            <a:off x="5082458" y="2951999"/>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Yu Gothic" panose="020B0400000000000000" pitchFamily="34" charset="-128"/>
                <a:ea typeface="Yu Gothic" panose="020B0400000000000000" pitchFamily="34" charset="-128"/>
              </a:rPr>
              <a:t>●万円</a:t>
            </a:r>
            <a:r>
              <a:rPr kumimoji="1" lang="en-US" altLang="ja-JP" sz="2400" b="1" dirty="0">
                <a:solidFill>
                  <a:schemeClr val="tx1"/>
                </a:solidFill>
                <a:latin typeface="Yu Gothic" panose="020B0400000000000000" pitchFamily="34" charset="-128"/>
                <a:ea typeface="Yu Gothic" panose="020B0400000000000000" pitchFamily="34" charset="-128"/>
              </a:rPr>
              <a:t>/</a:t>
            </a:r>
            <a:r>
              <a:rPr kumimoji="1" lang="ja-JP" altLang="en-US" sz="2400" b="1">
                <a:solidFill>
                  <a:schemeClr val="tx1"/>
                </a:solidFill>
                <a:latin typeface="Yu Gothic" panose="020B0400000000000000" pitchFamily="34" charset="-128"/>
                <a:ea typeface="Yu Gothic" panose="020B0400000000000000" pitchFamily="34" charset="-128"/>
              </a:rPr>
              <a:t>月</a:t>
            </a:r>
            <a:r>
              <a:rPr kumimoji="1" lang="ja-JP" altLang="en-US" sz="120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200" dirty="0">
                <a:solidFill>
                  <a:schemeClr val="tx1"/>
                </a:solidFill>
                <a:latin typeface="+mn-ea"/>
              </a:rPr>
              <a:t>〜</a:t>
            </a:r>
            <a:r>
              <a:rPr kumimoji="1" lang="ja-JP" altLang="en-US" sz="1200">
                <a:solidFill>
                  <a:schemeClr val="tx1"/>
                </a:solidFill>
                <a:latin typeface="+mn-ea"/>
              </a:rPr>
              <a:t>の利用にかかる費用です。</a:t>
            </a:r>
            <a:endParaRPr kumimoji="1" lang="en-US" altLang="ja-JP" sz="1200" dirty="0">
              <a:solidFill>
                <a:schemeClr val="tx1"/>
              </a:solidFill>
              <a:latin typeface="+mn-ea"/>
            </a:endParaRPr>
          </a:p>
        </p:txBody>
      </p:sp>
      <p:sp>
        <p:nvSpPr>
          <p:cNvPr id="30" name="テキスト ボックス 29">
            <a:extLst>
              <a:ext uri="{FF2B5EF4-FFF2-40B4-BE49-F238E27FC236}">
                <a16:creationId xmlns:a16="http://schemas.microsoft.com/office/drawing/2014/main" id="{F7BBE454-7009-D24E-AED3-1EF0B5045111}"/>
              </a:ext>
            </a:extLst>
          </p:cNvPr>
          <p:cNvSpPr txBox="1"/>
          <p:nvPr/>
        </p:nvSpPr>
        <p:spPr>
          <a:xfrm>
            <a:off x="611220" y="5194314"/>
            <a:ext cx="7918450" cy="257369"/>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a:latin typeface="+mn-ea"/>
              </a:rPr>
              <a:t>●●●をご希望の方は別途費用がかかります。詳しくはお問い合わせ窓口でご相談ください。</a:t>
            </a:r>
            <a:endParaRPr kumimoji="1" lang="en-US" altLang="ja-JP" sz="1200" dirty="0">
              <a:latin typeface="+mn-ea"/>
            </a:endParaRPr>
          </a:p>
        </p:txBody>
      </p:sp>
    </p:spTree>
    <p:extLst>
      <p:ext uri="{BB962C8B-B14F-4D97-AF65-F5344CB8AC3E}">
        <p14:creationId xmlns:p14="http://schemas.microsoft.com/office/powerpoint/2010/main" val="289473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0E47085-9F07-C740-9CE5-EA76997E5607}"/>
              </a:ext>
            </a:extLst>
          </p:cNvPr>
          <p:cNvSpPr>
            <a:spLocks noGrp="1"/>
          </p:cNvSpPr>
          <p:nvPr>
            <p:ph type="title"/>
          </p:nvPr>
        </p:nvSpPr>
        <p:spPr>
          <a:xfrm>
            <a:off x="612000" y="360000"/>
            <a:ext cx="7920000" cy="360000"/>
          </a:xfrm>
        </p:spPr>
        <p:txBody>
          <a:bodyPr>
            <a:normAutofit fontScale="90000"/>
          </a:bodyPr>
          <a:lstStyle/>
          <a:p>
            <a:r>
              <a:rPr lang="ja-JP" altLang="en-US"/>
              <a:t>ご利用の流れ</a:t>
            </a:r>
          </a:p>
        </p:txBody>
      </p:sp>
      <p:sp>
        <p:nvSpPr>
          <p:cNvPr id="4" name="フッター プレースホルダー 3">
            <a:extLst>
              <a:ext uri="{FF2B5EF4-FFF2-40B4-BE49-F238E27FC236}">
                <a16:creationId xmlns:a16="http://schemas.microsoft.com/office/drawing/2014/main" id="{DB1D3DA5-08A6-BE4E-B9CD-EFECC6CECAEE}"/>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493DDFC2-6FC7-644F-AE73-1A44DE3339BB}"/>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13</a:t>
            </a:fld>
            <a:endParaRPr lang="ja-JP" altLang="en-US"/>
          </a:p>
        </p:txBody>
      </p:sp>
      <p:sp>
        <p:nvSpPr>
          <p:cNvPr id="7" name="正方形/長方形 6">
            <a:extLst>
              <a:ext uri="{FF2B5EF4-FFF2-40B4-BE49-F238E27FC236}">
                <a16:creationId xmlns:a16="http://schemas.microsoft.com/office/drawing/2014/main" id="{42343E51-42E6-1146-8FCE-F30CFEB25181}"/>
              </a:ext>
            </a:extLst>
          </p:cNvPr>
          <p:cNvSpPr/>
          <p:nvPr/>
        </p:nvSpPr>
        <p:spPr>
          <a:xfrm>
            <a:off x="612000" y="1605600"/>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Yu Gothic" panose="020B0400000000000000" pitchFamily="34" charset="-128"/>
                <a:ea typeface="Yu Gothic" panose="020B0400000000000000" pitchFamily="34" charset="-128"/>
              </a:rPr>
              <a:t>お問い合わせ</a:t>
            </a:r>
          </a:p>
        </p:txBody>
      </p:sp>
      <p:sp>
        <p:nvSpPr>
          <p:cNvPr id="8" name="三角形 7">
            <a:extLst>
              <a:ext uri="{FF2B5EF4-FFF2-40B4-BE49-F238E27FC236}">
                <a16:creationId xmlns:a16="http://schemas.microsoft.com/office/drawing/2014/main" id="{4280B197-DBD5-AB4C-931F-B714C9D3B90F}"/>
              </a:ext>
            </a:extLst>
          </p:cNvPr>
          <p:cNvSpPr/>
          <p:nvPr/>
        </p:nvSpPr>
        <p:spPr>
          <a:xfrm rot="10800000">
            <a:off x="1584000" y="2325598"/>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394C6A95-3E1D-ED44-9880-AE69738727B6}"/>
              </a:ext>
            </a:extLst>
          </p:cNvPr>
          <p:cNvSpPr txBox="1"/>
          <p:nvPr/>
        </p:nvSpPr>
        <p:spPr>
          <a:xfrm>
            <a:off x="2772001" y="1605599"/>
            <a:ext cx="5760000" cy="719999"/>
          </a:xfrm>
          <a:prstGeom prst="rect">
            <a:avLst/>
          </a:prstGeom>
          <a:solidFill>
            <a:schemeClr val="bg1">
              <a:lumMod val="95000"/>
            </a:schemeClr>
          </a:solidFill>
        </p:spPr>
        <p:txBody>
          <a:bodyPr wrap="square" lIns="216000" tIns="36000" rIns="216000" bIns="36000" rtlCol="0" anchor="ctr">
            <a:normAutofit/>
          </a:bodyPr>
          <a:lstStyle/>
          <a:p>
            <a:pPr>
              <a:lnSpc>
                <a:spcPct val="120000"/>
              </a:lnSpc>
            </a:pPr>
            <a:r>
              <a:rPr kumimoji="1" lang="ja-JP" altLang="en-US" sz="1200">
                <a:latin typeface="+mn-ea"/>
              </a:rPr>
              <a:t>まずは</a:t>
            </a:r>
            <a:r>
              <a:rPr kumimoji="1" lang="en-US" altLang="ja-JP" sz="1200" dirty="0" err="1">
                <a:latin typeface="+mn-ea"/>
              </a:rPr>
              <a:t>mailaddress</a:t>
            </a:r>
            <a:r>
              <a:rPr kumimoji="1" lang="en-US" altLang="ja-JP" sz="1200" dirty="0">
                <a:latin typeface="+mn-ea"/>
              </a:rPr>
              <a:t>@***</a:t>
            </a:r>
            <a:r>
              <a:rPr kumimoji="1" lang="ja-JP" altLang="en-US" sz="1200">
                <a:latin typeface="+mn-ea"/>
              </a:rPr>
              <a:t>までお問い合わせください。</a:t>
            </a:r>
            <a:endParaRPr kumimoji="1" lang="en-US" altLang="ja-JP" sz="1200" dirty="0">
              <a:latin typeface="+mn-ea"/>
            </a:endParaRPr>
          </a:p>
          <a:p>
            <a:pPr>
              <a:lnSpc>
                <a:spcPct val="120000"/>
              </a:lnSpc>
            </a:pPr>
            <a:r>
              <a:rPr kumimoji="1" lang="ja-JP" altLang="en-US" sz="1200">
                <a:latin typeface="+mn-ea"/>
              </a:rPr>
              <a:t>ご相談内容を確認の上、担当者よりご連絡いたします。</a:t>
            </a:r>
            <a:endParaRPr kumimoji="1" lang="en-US" altLang="ja-JP" sz="1200" dirty="0">
              <a:latin typeface="+mn-ea"/>
            </a:endParaRPr>
          </a:p>
        </p:txBody>
      </p:sp>
      <p:sp>
        <p:nvSpPr>
          <p:cNvPr id="12" name="正方形/長方形 11">
            <a:extLst>
              <a:ext uri="{FF2B5EF4-FFF2-40B4-BE49-F238E27FC236}">
                <a16:creationId xmlns:a16="http://schemas.microsoft.com/office/drawing/2014/main" id="{3BAEE10A-8A44-F44A-A63B-D2B07BAC29FA}"/>
              </a:ext>
            </a:extLst>
          </p:cNvPr>
          <p:cNvSpPr/>
          <p:nvPr/>
        </p:nvSpPr>
        <p:spPr>
          <a:xfrm>
            <a:off x="612000" y="2685597"/>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Yu Gothic" panose="020B0400000000000000" pitchFamily="34" charset="-128"/>
                <a:ea typeface="Yu Gothic" panose="020B0400000000000000" pitchFamily="34" charset="-128"/>
              </a:rPr>
              <a:t>ヒアリング</a:t>
            </a:r>
          </a:p>
        </p:txBody>
      </p:sp>
      <p:sp>
        <p:nvSpPr>
          <p:cNvPr id="13" name="三角形 12">
            <a:extLst>
              <a:ext uri="{FF2B5EF4-FFF2-40B4-BE49-F238E27FC236}">
                <a16:creationId xmlns:a16="http://schemas.microsoft.com/office/drawing/2014/main" id="{9DA93E83-0006-F049-8C5A-CAA8C3478A35}"/>
              </a:ext>
            </a:extLst>
          </p:cNvPr>
          <p:cNvSpPr/>
          <p:nvPr/>
        </p:nvSpPr>
        <p:spPr>
          <a:xfrm rot="10800000">
            <a:off x="1584000" y="3405595"/>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B1308630-67CF-D640-BB11-06E26C7628E4}"/>
              </a:ext>
            </a:extLst>
          </p:cNvPr>
          <p:cNvSpPr txBox="1"/>
          <p:nvPr/>
        </p:nvSpPr>
        <p:spPr>
          <a:xfrm>
            <a:off x="2772001" y="2685596"/>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お客様の現状や課題感を担当者がヒアリングいたします。</a:t>
            </a:r>
            <a:endParaRPr kumimoji="1" lang="en-US" altLang="ja-JP" sz="1200" dirty="0">
              <a:latin typeface="+mn-ea"/>
            </a:endParaRPr>
          </a:p>
          <a:p>
            <a:r>
              <a:rPr kumimoji="1" lang="ja-JP" altLang="en-US" sz="1200">
                <a:latin typeface="+mn-ea"/>
              </a:rPr>
              <a:t>打ち合わせの日時についてご連絡をいたします。</a:t>
            </a:r>
            <a:endParaRPr kumimoji="1" lang="en-US" altLang="ja-JP" sz="1200" dirty="0">
              <a:latin typeface="+mn-ea"/>
            </a:endParaRPr>
          </a:p>
        </p:txBody>
      </p:sp>
      <p:sp>
        <p:nvSpPr>
          <p:cNvPr id="15" name="正方形/長方形 14">
            <a:extLst>
              <a:ext uri="{FF2B5EF4-FFF2-40B4-BE49-F238E27FC236}">
                <a16:creationId xmlns:a16="http://schemas.microsoft.com/office/drawing/2014/main" id="{0CCD7C5C-5F29-CF42-9B30-5E12B03231D3}"/>
              </a:ext>
            </a:extLst>
          </p:cNvPr>
          <p:cNvSpPr/>
          <p:nvPr/>
        </p:nvSpPr>
        <p:spPr>
          <a:xfrm>
            <a:off x="612000" y="3765592"/>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Yu Gothic" panose="020B0400000000000000" pitchFamily="34" charset="-128"/>
                <a:ea typeface="Yu Gothic" panose="020B0400000000000000" pitchFamily="34" charset="-128"/>
              </a:rPr>
              <a:t>プランのご提案</a:t>
            </a:r>
          </a:p>
        </p:txBody>
      </p:sp>
      <p:sp>
        <p:nvSpPr>
          <p:cNvPr id="16" name="三角形 15">
            <a:extLst>
              <a:ext uri="{FF2B5EF4-FFF2-40B4-BE49-F238E27FC236}">
                <a16:creationId xmlns:a16="http://schemas.microsoft.com/office/drawing/2014/main" id="{166E09E7-3999-CE49-BE44-177A09E097D0}"/>
              </a:ext>
            </a:extLst>
          </p:cNvPr>
          <p:cNvSpPr/>
          <p:nvPr/>
        </p:nvSpPr>
        <p:spPr>
          <a:xfrm rot="10800000">
            <a:off x="1584000" y="4485590"/>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767AF90C-BE11-4341-9ECD-0C70C1B90BBF}"/>
              </a:ext>
            </a:extLst>
          </p:cNvPr>
          <p:cNvSpPr txBox="1"/>
          <p:nvPr/>
        </p:nvSpPr>
        <p:spPr>
          <a:xfrm>
            <a:off x="2772001" y="3765591"/>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お客様の課題に対して最適なプランをご提案いたします。</a:t>
            </a:r>
            <a:endParaRPr kumimoji="1" lang="en-US" altLang="ja-JP" sz="1200" dirty="0">
              <a:latin typeface="+mn-ea"/>
            </a:endParaRPr>
          </a:p>
        </p:txBody>
      </p:sp>
      <p:sp>
        <p:nvSpPr>
          <p:cNvPr id="18" name="正方形/長方形 17">
            <a:extLst>
              <a:ext uri="{FF2B5EF4-FFF2-40B4-BE49-F238E27FC236}">
                <a16:creationId xmlns:a16="http://schemas.microsoft.com/office/drawing/2014/main" id="{1A7CBFBB-461C-154A-96B9-E259CFB01874}"/>
              </a:ext>
            </a:extLst>
          </p:cNvPr>
          <p:cNvSpPr/>
          <p:nvPr/>
        </p:nvSpPr>
        <p:spPr>
          <a:xfrm>
            <a:off x="612000" y="4845585"/>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Yu Gothic" panose="020B0400000000000000" pitchFamily="34" charset="-128"/>
                <a:ea typeface="Yu Gothic" panose="020B0400000000000000" pitchFamily="34" charset="-128"/>
              </a:rPr>
              <a:t>契約・利用開始</a:t>
            </a:r>
          </a:p>
        </p:txBody>
      </p:sp>
      <p:sp>
        <p:nvSpPr>
          <p:cNvPr id="20" name="テキスト ボックス 19">
            <a:extLst>
              <a:ext uri="{FF2B5EF4-FFF2-40B4-BE49-F238E27FC236}">
                <a16:creationId xmlns:a16="http://schemas.microsoft.com/office/drawing/2014/main" id="{B92D09B2-0E57-DC4D-8510-37CAAA91C504}"/>
              </a:ext>
            </a:extLst>
          </p:cNvPr>
          <p:cNvSpPr txBox="1"/>
          <p:nvPr/>
        </p:nvSpPr>
        <p:spPr>
          <a:xfrm>
            <a:off x="2772001" y="4845584"/>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契約書のご記入・ご入金をもって利用開始とさせて頂きます。</a:t>
            </a:r>
            <a:endParaRPr kumimoji="1" lang="en-US" altLang="ja-JP" sz="1200" dirty="0">
              <a:latin typeface="+mn-ea"/>
            </a:endParaRPr>
          </a:p>
          <a:p>
            <a:r>
              <a:rPr kumimoji="1" lang="ja-JP" altLang="en-US" sz="1200">
                <a:latin typeface="+mn-ea"/>
              </a:rPr>
              <a:t>導入から運用まで専任の担当者が継続的にサポートいたします。</a:t>
            </a:r>
            <a:endParaRPr kumimoji="1" lang="en-US" altLang="ja-JP" sz="1200" dirty="0">
              <a:latin typeface="+mn-ea"/>
            </a:endParaRPr>
          </a:p>
        </p:txBody>
      </p:sp>
    </p:spTree>
    <p:extLst>
      <p:ext uri="{BB962C8B-B14F-4D97-AF65-F5344CB8AC3E}">
        <p14:creationId xmlns:p14="http://schemas.microsoft.com/office/powerpoint/2010/main" val="237074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B59830-833F-774A-B756-23543B8AF6AC}"/>
              </a:ext>
            </a:extLst>
          </p:cNvPr>
          <p:cNvSpPr>
            <a:spLocks noGrp="1"/>
          </p:cNvSpPr>
          <p:nvPr>
            <p:ph type="title"/>
          </p:nvPr>
        </p:nvSpPr>
        <p:spPr>
          <a:xfrm>
            <a:off x="612000" y="360000"/>
            <a:ext cx="7920000" cy="360000"/>
          </a:xfrm>
        </p:spPr>
        <p:txBody>
          <a:bodyPr/>
          <a:lstStyle/>
          <a:p>
            <a:r>
              <a:rPr lang="ja-JP" altLang="en-US"/>
              <a:t>よくある質問</a:t>
            </a:r>
          </a:p>
        </p:txBody>
      </p:sp>
      <p:sp>
        <p:nvSpPr>
          <p:cNvPr id="3" name="フッター プレースホルダー 2">
            <a:extLst>
              <a:ext uri="{FF2B5EF4-FFF2-40B4-BE49-F238E27FC236}">
                <a16:creationId xmlns:a16="http://schemas.microsoft.com/office/drawing/2014/main" id="{C91A26E5-BB45-C842-8C59-2F386989EC6D}"/>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4" name="スライド番号プレースホルダー 3">
            <a:extLst>
              <a:ext uri="{FF2B5EF4-FFF2-40B4-BE49-F238E27FC236}">
                <a16:creationId xmlns:a16="http://schemas.microsoft.com/office/drawing/2014/main" id="{A03A8160-C9FB-E54E-9F73-C2EE83A93AD4}"/>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14</a:t>
            </a:fld>
            <a:endParaRPr lang="ja-JP" altLang="en-US"/>
          </a:p>
        </p:txBody>
      </p:sp>
      <p:graphicFrame>
        <p:nvGraphicFramePr>
          <p:cNvPr id="5" name="表 5">
            <a:extLst>
              <a:ext uri="{FF2B5EF4-FFF2-40B4-BE49-F238E27FC236}">
                <a16:creationId xmlns:a16="http://schemas.microsoft.com/office/drawing/2014/main" id="{B8F59053-B88D-E846-B051-2C77DD5714D9}"/>
              </a:ext>
            </a:extLst>
          </p:cNvPr>
          <p:cNvGraphicFramePr>
            <a:graphicFrameLocks noGrp="1"/>
          </p:cNvGraphicFramePr>
          <p:nvPr>
            <p:extLst>
              <p:ext uri="{D42A27DB-BD31-4B8C-83A1-F6EECF244321}">
                <p14:modId xmlns:p14="http://schemas.microsoft.com/office/powerpoint/2010/main" val="4288578637"/>
              </p:ext>
            </p:extLst>
          </p:nvPr>
        </p:nvGraphicFramePr>
        <p:xfrm>
          <a:off x="612000" y="1363200"/>
          <a:ext cx="7920000" cy="4293600"/>
        </p:xfrm>
        <a:graphic>
          <a:graphicData uri="http://schemas.openxmlformats.org/drawingml/2006/table">
            <a:tbl>
              <a:tblPr firstRow="1" bandRow="1">
                <a:tableStyleId>{D7AC3CCA-C797-4891-BE02-D94E43425B78}</a:tableStyleId>
              </a:tblPr>
              <a:tblGrid>
                <a:gridCol w="607200">
                  <a:extLst>
                    <a:ext uri="{9D8B030D-6E8A-4147-A177-3AD203B41FA5}">
                      <a16:colId xmlns:a16="http://schemas.microsoft.com/office/drawing/2014/main" val="1072005550"/>
                    </a:ext>
                  </a:extLst>
                </a:gridCol>
                <a:gridCol w="7312800">
                  <a:extLst>
                    <a:ext uri="{9D8B030D-6E8A-4147-A177-3AD203B41FA5}">
                      <a16:colId xmlns:a16="http://schemas.microsoft.com/office/drawing/2014/main" val="2530335533"/>
                    </a:ext>
                  </a:extLst>
                </a:gridCol>
              </a:tblGrid>
              <a:tr h="370840">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b="0">
                          <a:solidFill>
                            <a:schemeClr val="tx1"/>
                          </a:solidFill>
                          <a:latin typeface="MS PGothic" panose="020B0600070205080204" pitchFamily="34" charset="-128"/>
                          <a:ea typeface="MS PGothic" panose="020B0600070205080204" pitchFamily="34" charset="-128"/>
                        </a:rPr>
                        <a:t>●●サービスの業務範囲はどこまでですか？また業務外はありますか？</a:t>
                      </a:r>
                      <a:endParaRPr kumimoji="1" lang="en-US" altLang="ja-JP" sz="1400" b="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370840">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370840">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S PGothic" panose="020B0600070205080204" pitchFamily="34" charset="-128"/>
                          <a:ea typeface="MS PGothic" panose="020B0600070205080204" pitchFamily="34" charset="-128"/>
                        </a:rPr>
                        <a:t>どのような業種のクライアントが多いですか？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370840">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382793">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S PGothic" panose="020B0600070205080204" pitchFamily="34" charset="-128"/>
                          <a:ea typeface="MS PGothic" panose="020B0600070205080204" pitchFamily="34" charset="-128"/>
                        </a:rPr>
                        <a:t>競合でもサービスは受けられますか？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379208">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a:solidFill>
                            <a:schemeClr val="tx1"/>
                          </a:solidFill>
                          <a:latin typeface="MS PGothic" panose="020B0600070205080204" pitchFamily="34" charset="-128"/>
                          <a:ea typeface="MS PGothic" panose="020B0600070205080204" pitchFamily="34" charset="-128"/>
                        </a:rPr>
                        <a:t>途中で解約する場合はどうなりますか？</a:t>
                      </a:r>
                      <a:endParaRPr kumimoji="1" lang="en-US" altLang="ja-JP" sz="140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運用面でも継続的にサポートを依頼できますか？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Tree>
    <p:extLst>
      <p:ext uri="{BB962C8B-B14F-4D97-AF65-F5344CB8AC3E}">
        <p14:creationId xmlns:p14="http://schemas.microsoft.com/office/powerpoint/2010/main" val="362749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90852-8EF2-9949-9140-1104C05A5421}"/>
              </a:ext>
            </a:extLst>
          </p:cNvPr>
          <p:cNvSpPr>
            <a:spLocks noGrp="1"/>
          </p:cNvSpPr>
          <p:nvPr>
            <p:ph type="title"/>
          </p:nvPr>
        </p:nvSpPr>
        <p:spPr>
          <a:xfrm>
            <a:off x="612000" y="360000"/>
            <a:ext cx="7920000" cy="360000"/>
          </a:xfrm>
        </p:spPr>
        <p:txBody>
          <a:bodyPr>
            <a:normAutofit fontScale="90000"/>
          </a:bodyPr>
          <a:lstStyle/>
          <a:p>
            <a:r>
              <a:rPr lang="ja-JP" altLang="en-US"/>
              <a:t>会社概要</a:t>
            </a:r>
          </a:p>
        </p:txBody>
      </p:sp>
      <p:sp>
        <p:nvSpPr>
          <p:cNvPr id="3" name="テキスト プレースホルダー 2">
            <a:extLst>
              <a:ext uri="{FF2B5EF4-FFF2-40B4-BE49-F238E27FC236}">
                <a16:creationId xmlns:a16="http://schemas.microsoft.com/office/drawing/2014/main" id="{BA6FF69B-F627-EF41-B264-EDE57F7D0A88}"/>
              </a:ext>
            </a:extLst>
          </p:cNvPr>
          <p:cNvSpPr>
            <a:spLocks noGrp="1"/>
          </p:cNvSpPr>
          <p:nvPr>
            <p:ph type="body" sz="quarter" idx="13"/>
          </p:nvPr>
        </p:nvSpPr>
        <p:spPr>
          <a:xfrm>
            <a:off x="612775" y="1080000"/>
            <a:ext cx="7918450" cy="576000"/>
          </a:xfrm>
        </p:spPr>
        <p:txBody>
          <a:bodyPr>
            <a:normAutofit/>
          </a:bodyPr>
          <a:lstStyle/>
          <a:p>
            <a:r>
              <a:rPr lang="ja-JP" altLang="en-US"/>
              <a:t>●●するための●●サービスを提供しています。</a:t>
            </a:r>
            <a:endParaRPr lang="en-US" altLang="ja-JP" dirty="0"/>
          </a:p>
        </p:txBody>
      </p:sp>
      <p:sp>
        <p:nvSpPr>
          <p:cNvPr id="4" name="フッター プレースホルダー 3">
            <a:extLst>
              <a:ext uri="{FF2B5EF4-FFF2-40B4-BE49-F238E27FC236}">
                <a16:creationId xmlns:a16="http://schemas.microsoft.com/office/drawing/2014/main" id="{FD3B096E-FF40-8E4D-9A8E-1DE2E8C7B6B8}"/>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85D50256-85AB-EE4C-B285-6DBE96101F9B}"/>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15</a:t>
            </a:fld>
            <a:endParaRPr lang="ja-JP" altLang="en-US"/>
          </a:p>
        </p:txBody>
      </p:sp>
      <p:graphicFrame>
        <p:nvGraphicFramePr>
          <p:cNvPr id="6" name="表 5">
            <a:extLst>
              <a:ext uri="{FF2B5EF4-FFF2-40B4-BE49-F238E27FC236}">
                <a16:creationId xmlns:a16="http://schemas.microsoft.com/office/drawing/2014/main" id="{015EC40A-0C3E-844D-95A3-B93CEFDE2124}"/>
              </a:ext>
            </a:extLst>
          </p:cNvPr>
          <p:cNvGraphicFramePr>
            <a:graphicFrameLocks noGrp="1"/>
          </p:cNvGraphicFramePr>
          <p:nvPr>
            <p:extLst>
              <p:ext uri="{D42A27DB-BD31-4B8C-83A1-F6EECF244321}">
                <p14:modId xmlns:p14="http://schemas.microsoft.com/office/powerpoint/2010/main" val="1715370183"/>
              </p:ext>
            </p:extLst>
          </p:nvPr>
        </p:nvGraphicFramePr>
        <p:xfrm>
          <a:off x="612000" y="2088000"/>
          <a:ext cx="5403318" cy="3484712"/>
        </p:xfrm>
        <a:graphic>
          <a:graphicData uri="http://schemas.openxmlformats.org/drawingml/2006/table">
            <a:tbl>
              <a:tblPr firstRow="1" bandRow="1">
                <a:tableStyleId>{F5AB1C69-6EDB-4FF4-983F-18BD219EF322}</a:tableStyleId>
              </a:tblPr>
              <a:tblGrid>
                <a:gridCol w="1090872">
                  <a:extLst>
                    <a:ext uri="{9D8B030D-6E8A-4147-A177-3AD203B41FA5}">
                      <a16:colId xmlns:a16="http://schemas.microsoft.com/office/drawing/2014/main" val="309013380"/>
                    </a:ext>
                  </a:extLst>
                </a:gridCol>
                <a:gridCol w="4312446">
                  <a:extLst>
                    <a:ext uri="{9D8B030D-6E8A-4147-A177-3AD203B41FA5}">
                      <a16:colId xmlns:a16="http://schemas.microsoft.com/office/drawing/2014/main" val="1400486808"/>
                    </a:ext>
                  </a:extLst>
                </a:gridCol>
              </a:tblGrid>
              <a:tr h="497816">
                <a:tc>
                  <a:txBody>
                    <a:bodyPr/>
                    <a:lstStyle/>
                    <a:p>
                      <a:pPr>
                        <a:spcAft>
                          <a:spcPts val="400"/>
                        </a:spcAft>
                      </a:pPr>
                      <a:r>
                        <a:rPr kumimoji="1" lang="ja-JP" altLang="en-US" sz="1200" b="0" i="0">
                          <a:solidFill>
                            <a:schemeClr val="tx1"/>
                          </a:solidFill>
                          <a:latin typeface="+mn-ea"/>
                          <a:ea typeface="+mn-ea"/>
                        </a:rPr>
                        <a:t>商号</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株式会社●●●●</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497816">
                <a:tc>
                  <a:txBody>
                    <a:bodyPr/>
                    <a:lstStyle/>
                    <a:p>
                      <a:pPr>
                        <a:spcAft>
                          <a:spcPts val="400"/>
                        </a:spcAft>
                      </a:pPr>
                      <a:r>
                        <a:rPr kumimoji="1" lang="ja-JP" altLang="en-US" sz="1200" b="0" i="0">
                          <a:solidFill>
                            <a:schemeClr val="tx1"/>
                          </a:solidFill>
                          <a:latin typeface="+mn-ea"/>
                          <a:ea typeface="+mn-ea"/>
                        </a:rPr>
                        <a:t>代表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代表取締役社長</a:t>
                      </a:r>
                      <a:r>
                        <a:rPr kumimoji="1" lang="en-US" altLang="ja-JP" sz="1200" b="0" i="0" dirty="0">
                          <a:solidFill>
                            <a:schemeClr val="tx1"/>
                          </a:solidFill>
                          <a:latin typeface="+mn-ea"/>
                          <a:ea typeface="+mn-ea"/>
                        </a:rPr>
                        <a:t> </a:t>
                      </a:r>
                      <a:r>
                        <a:rPr kumimoji="1" lang="ja-JP" altLang="en-US" sz="1200" b="0" i="0">
                          <a:solidFill>
                            <a:schemeClr val="tx1"/>
                          </a:solidFill>
                          <a:latin typeface="+mn-ea"/>
                          <a:ea typeface="+mn-ea"/>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497816">
                <a:tc>
                  <a:txBody>
                    <a:bodyPr/>
                    <a:lstStyle/>
                    <a:p>
                      <a:pPr>
                        <a:spcAft>
                          <a:spcPts val="400"/>
                        </a:spcAft>
                      </a:pPr>
                      <a:r>
                        <a:rPr kumimoji="1" lang="ja-JP" altLang="en-US" sz="1200" b="0" i="0">
                          <a:solidFill>
                            <a:schemeClr val="tx1"/>
                          </a:solidFill>
                          <a:latin typeface="+mn-ea"/>
                          <a:ea typeface="+mn-ea"/>
                        </a:rPr>
                        <a:t>事業内容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●●サービス、●●サービス</a:t>
                      </a:r>
                      <a:endParaRPr kumimoji="1" lang="en-US" altLang="ja-JP" sz="1200" b="0" i="0" dirty="0">
                        <a:solidFill>
                          <a:schemeClr val="tx1"/>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497816">
                <a:tc>
                  <a:txBody>
                    <a:bodyPr/>
                    <a:lstStyle/>
                    <a:p>
                      <a:pPr>
                        <a:spcAft>
                          <a:spcPts val="400"/>
                        </a:spcAft>
                      </a:pPr>
                      <a:r>
                        <a:rPr kumimoji="1" lang="ja-JP" altLang="en-US" sz="1200" b="0" i="0">
                          <a:solidFill>
                            <a:schemeClr val="tx1"/>
                          </a:solidFill>
                          <a:latin typeface="+mn-ea"/>
                          <a:ea typeface="+mn-ea"/>
                        </a:rPr>
                        <a:t>資本金</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●万円</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497816">
                <a:tc>
                  <a:txBody>
                    <a:bodyPr/>
                    <a:lstStyle/>
                    <a:p>
                      <a:pPr>
                        <a:spcAft>
                          <a:spcPts val="400"/>
                        </a:spcAft>
                      </a:pPr>
                      <a:r>
                        <a:rPr kumimoji="1" lang="ja-JP" altLang="en-US" sz="1200" b="0" i="0">
                          <a:solidFill>
                            <a:schemeClr val="tx1"/>
                          </a:solidFill>
                          <a:latin typeface="+mn-ea"/>
                          <a:ea typeface="+mn-ea"/>
                        </a:rPr>
                        <a:t>設立</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●年●月●日</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497816">
                <a:tc>
                  <a:txBody>
                    <a:bodyPr/>
                    <a:lstStyle/>
                    <a:p>
                      <a:pPr>
                        <a:spcAft>
                          <a:spcPts val="400"/>
                        </a:spcAft>
                      </a:pPr>
                      <a:r>
                        <a:rPr kumimoji="1" lang="ja-JP" altLang="en-US" sz="1200" b="0" i="0">
                          <a:solidFill>
                            <a:schemeClr val="tx1"/>
                          </a:solidFill>
                          <a:latin typeface="+mn-ea"/>
                          <a:ea typeface="+mn-ea"/>
                        </a:rPr>
                        <a:t>拠点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（本社）東京都●●●●</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497816">
                <a:tc>
                  <a:txBody>
                    <a:bodyPr/>
                    <a:lstStyle/>
                    <a:p>
                      <a:pPr>
                        <a:spcAft>
                          <a:spcPts val="400"/>
                        </a:spcAft>
                      </a:pPr>
                      <a:r>
                        <a:rPr kumimoji="1" lang="en-US" altLang="ja-JP" sz="1200" b="0" i="0" dirty="0">
                          <a:solidFill>
                            <a:schemeClr val="tx1"/>
                          </a:solidFill>
                          <a:latin typeface="+mn-ea"/>
                          <a:ea typeface="+mn-ea"/>
                        </a:rPr>
                        <a:t>Web</a:t>
                      </a:r>
                      <a:r>
                        <a:rPr kumimoji="1" lang="ja-JP" altLang="en-US" sz="1200" b="0" i="0">
                          <a:solidFill>
                            <a:schemeClr val="tx1"/>
                          </a:solidFill>
                          <a:latin typeface="+mn-ea"/>
                          <a:ea typeface="+mn-ea"/>
                        </a:rPr>
                        <a:t>サイト</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200" b="0" i="0" u="sng" dirty="0">
                          <a:solidFill>
                            <a:srgbClr val="0070C0"/>
                          </a:solidFill>
                          <a:latin typeface="+mn-ea"/>
                          <a:ea typeface="+mn-ea"/>
                        </a:rPr>
                        <a:t>https://****</a:t>
                      </a:r>
                      <a:endParaRPr kumimoji="1" lang="ja-JP" altLang="en-US" sz="1200" b="0" i="0" u="sng">
                        <a:solidFill>
                          <a:srgbClr val="0070C0"/>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bl>
          </a:graphicData>
        </a:graphic>
      </p:graphicFrame>
      <p:sp>
        <p:nvSpPr>
          <p:cNvPr id="7" name="正方形/長方形 6">
            <a:extLst>
              <a:ext uri="{FF2B5EF4-FFF2-40B4-BE49-F238E27FC236}">
                <a16:creationId xmlns:a16="http://schemas.microsoft.com/office/drawing/2014/main" id="{6677EC36-AC97-9349-A294-EAABACA554E5}"/>
              </a:ext>
            </a:extLst>
          </p:cNvPr>
          <p:cNvSpPr/>
          <p:nvPr/>
        </p:nvSpPr>
        <p:spPr>
          <a:xfrm>
            <a:off x="6466202" y="2088001"/>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業務風景</a:t>
            </a:r>
            <a:endParaRPr kumimoji="1" lang="en-US" altLang="ja-JP" sz="1600" b="1" dirty="0">
              <a:solidFill>
                <a:schemeClr val="bg1"/>
              </a:solidFill>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99AE71FD-84F0-C84A-B58D-910829A25884}"/>
              </a:ext>
            </a:extLst>
          </p:cNvPr>
          <p:cNvSpPr/>
          <p:nvPr/>
        </p:nvSpPr>
        <p:spPr>
          <a:xfrm>
            <a:off x="6466202" y="3978000"/>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オフィス風景</a:t>
            </a:r>
            <a:endParaRPr kumimoji="1" lang="en-US" altLang="ja-JP" sz="1600" b="1" dirty="0">
              <a:solidFill>
                <a:schemeClr val="bg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31834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FE19E-BC01-8949-80BC-D5130C4E0444}"/>
              </a:ext>
            </a:extLst>
          </p:cNvPr>
          <p:cNvSpPr>
            <a:spLocks noGrp="1"/>
          </p:cNvSpPr>
          <p:nvPr>
            <p:ph type="title"/>
          </p:nvPr>
        </p:nvSpPr>
        <p:spPr>
          <a:xfrm>
            <a:off x="612000" y="360000"/>
            <a:ext cx="7920000" cy="360000"/>
          </a:xfrm>
        </p:spPr>
        <p:txBody>
          <a:bodyPr>
            <a:normAutofit fontScale="90000"/>
          </a:bodyPr>
          <a:lstStyle/>
          <a:p>
            <a:r>
              <a:rPr lang="ja-JP" altLang="en-US"/>
              <a:t>メディア掲載・執筆歴</a:t>
            </a:r>
          </a:p>
        </p:txBody>
      </p:sp>
      <p:sp>
        <p:nvSpPr>
          <p:cNvPr id="3" name="テキスト プレースホルダー 2">
            <a:extLst>
              <a:ext uri="{FF2B5EF4-FFF2-40B4-BE49-F238E27FC236}">
                <a16:creationId xmlns:a16="http://schemas.microsoft.com/office/drawing/2014/main" id="{CF6EFB92-FE0B-E54D-B5BB-E1E1AB31B6B6}"/>
              </a:ext>
            </a:extLst>
          </p:cNvPr>
          <p:cNvSpPr>
            <a:spLocks noGrp="1"/>
          </p:cNvSpPr>
          <p:nvPr>
            <p:ph type="body" sz="quarter" idx="13"/>
          </p:nvPr>
        </p:nvSpPr>
        <p:spPr>
          <a:xfrm>
            <a:off x="612775" y="1080000"/>
            <a:ext cx="7918450" cy="576000"/>
          </a:xfrm>
        </p:spPr>
        <p:txBody>
          <a:bodyPr/>
          <a:lstStyle/>
          <a:p>
            <a:r>
              <a:rPr lang="ja-JP" altLang="en-US"/>
              <a:t>●●業界の専門誌で執筆・寄稿をしています。</a:t>
            </a:r>
            <a:endParaRPr lang="en-US" altLang="ja-JP" dirty="0"/>
          </a:p>
        </p:txBody>
      </p:sp>
      <p:sp>
        <p:nvSpPr>
          <p:cNvPr id="4" name="フッター プレースホルダー 3">
            <a:extLst>
              <a:ext uri="{FF2B5EF4-FFF2-40B4-BE49-F238E27FC236}">
                <a16:creationId xmlns:a16="http://schemas.microsoft.com/office/drawing/2014/main" id="{650E7DCC-CCFE-CF4A-8D0E-A1EC4D27C2B9}"/>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1389AF77-FA3A-8E46-87F9-7C1C285601FD}"/>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16</a:t>
            </a:fld>
            <a:endParaRPr lang="ja-JP" altLang="en-US"/>
          </a:p>
        </p:txBody>
      </p:sp>
      <p:sp>
        <p:nvSpPr>
          <p:cNvPr id="10" name="正方形/長方形 9">
            <a:extLst>
              <a:ext uri="{FF2B5EF4-FFF2-40B4-BE49-F238E27FC236}">
                <a16:creationId xmlns:a16="http://schemas.microsoft.com/office/drawing/2014/main" id="{14BBDE9E-1435-D046-A402-606BB240AA6F}"/>
              </a:ext>
            </a:extLst>
          </p:cNvPr>
          <p:cNvSpPr/>
          <p:nvPr/>
        </p:nvSpPr>
        <p:spPr>
          <a:xfrm>
            <a:off x="3402000"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1" name="正方形/長方形 10">
            <a:extLst>
              <a:ext uri="{FF2B5EF4-FFF2-40B4-BE49-F238E27FC236}">
                <a16:creationId xmlns:a16="http://schemas.microsoft.com/office/drawing/2014/main" id="{1035836F-AC32-6B4F-A965-8DCA86A7C0EF}"/>
              </a:ext>
            </a:extLst>
          </p:cNvPr>
          <p:cNvSpPr/>
          <p:nvPr/>
        </p:nvSpPr>
        <p:spPr>
          <a:xfrm>
            <a:off x="61277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2" name="正方形/長方形 11">
            <a:extLst>
              <a:ext uri="{FF2B5EF4-FFF2-40B4-BE49-F238E27FC236}">
                <a16:creationId xmlns:a16="http://schemas.microsoft.com/office/drawing/2014/main" id="{351B140E-F0CC-794C-B74E-9AA2DFCF12BA}"/>
              </a:ext>
            </a:extLst>
          </p:cNvPr>
          <p:cNvSpPr/>
          <p:nvPr/>
        </p:nvSpPr>
        <p:spPr>
          <a:xfrm>
            <a:off x="619122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13" name="テキスト ボックス 12">
            <a:extLst>
              <a:ext uri="{FF2B5EF4-FFF2-40B4-BE49-F238E27FC236}">
                <a16:creationId xmlns:a16="http://schemas.microsoft.com/office/drawing/2014/main" id="{99F601D3-B42D-A140-BB53-623027846DD3}"/>
              </a:ext>
            </a:extLst>
          </p:cNvPr>
          <p:cNvSpPr txBox="1"/>
          <p:nvPr/>
        </p:nvSpPr>
        <p:spPr>
          <a:xfrm>
            <a:off x="612775"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14" name="テキスト ボックス 13">
            <a:extLst>
              <a:ext uri="{FF2B5EF4-FFF2-40B4-BE49-F238E27FC236}">
                <a16:creationId xmlns:a16="http://schemas.microsoft.com/office/drawing/2014/main" id="{668A8CE0-FAC2-0842-AF95-C57AEE670D26}"/>
              </a:ext>
            </a:extLst>
          </p:cNvPr>
          <p:cNvSpPr txBox="1"/>
          <p:nvPr/>
        </p:nvSpPr>
        <p:spPr>
          <a:xfrm>
            <a:off x="61277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●●●メディア</a:t>
            </a:r>
            <a:endParaRPr kumimoji="1" lang="en-US" altLang="ja-JP" sz="1600" dirty="0">
              <a:latin typeface="+mn-ea"/>
            </a:endParaRPr>
          </a:p>
        </p:txBody>
      </p:sp>
      <p:sp>
        <p:nvSpPr>
          <p:cNvPr id="15" name="テキスト ボックス 14">
            <a:extLst>
              <a:ext uri="{FF2B5EF4-FFF2-40B4-BE49-F238E27FC236}">
                <a16:creationId xmlns:a16="http://schemas.microsoft.com/office/drawing/2014/main" id="{A91B183C-72E1-DC47-9D8B-2629BE5A43D8}"/>
              </a:ext>
            </a:extLst>
          </p:cNvPr>
          <p:cNvSpPr txBox="1"/>
          <p:nvPr/>
        </p:nvSpPr>
        <p:spPr>
          <a:xfrm>
            <a:off x="3402000"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●●●マガジン</a:t>
            </a:r>
            <a:endParaRPr kumimoji="1" lang="en-US" altLang="ja-JP" sz="1600" dirty="0">
              <a:latin typeface="+mn-ea"/>
            </a:endParaRPr>
          </a:p>
        </p:txBody>
      </p:sp>
      <p:sp>
        <p:nvSpPr>
          <p:cNvPr id="16" name="テキスト ボックス 15">
            <a:extLst>
              <a:ext uri="{FF2B5EF4-FFF2-40B4-BE49-F238E27FC236}">
                <a16:creationId xmlns:a16="http://schemas.microsoft.com/office/drawing/2014/main" id="{B80F8145-C158-CD4F-B2EB-1499984D6A10}"/>
              </a:ext>
            </a:extLst>
          </p:cNvPr>
          <p:cNvSpPr txBox="1"/>
          <p:nvPr/>
        </p:nvSpPr>
        <p:spPr>
          <a:xfrm>
            <a:off x="619122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●●●新聞</a:t>
            </a:r>
            <a:endParaRPr kumimoji="1" lang="en-US" altLang="ja-JP" sz="1600" dirty="0">
              <a:latin typeface="+mn-ea"/>
            </a:endParaRPr>
          </a:p>
        </p:txBody>
      </p:sp>
      <p:sp>
        <p:nvSpPr>
          <p:cNvPr id="17" name="テキスト ボックス 16">
            <a:extLst>
              <a:ext uri="{FF2B5EF4-FFF2-40B4-BE49-F238E27FC236}">
                <a16:creationId xmlns:a16="http://schemas.microsoft.com/office/drawing/2014/main" id="{B2C24855-A29C-FC4F-9712-30AB8E144FA7}"/>
              </a:ext>
            </a:extLst>
          </p:cNvPr>
          <p:cNvSpPr txBox="1"/>
          <p:nvPr/>
        </p:nvSpPr>
        <p:spPr>
          <a:xfrm>
            <a:off x="612775" y="422770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●●●●●●●●をテーマに連載しています。</a:t>
            </a:r>
          </a:p>
        </p:txBody>
      </p:sp>
      <p:sp>
        <p:nvSpPr>
          <p:cNvPr id="18" name="テキスト ボックス 17">
            <a:extLst>
              <a:ext uri="{FF2B5EF4-FFF2-40B4-BE49-F238E27FC236}">
                <a16:creationId xmlns:a16="http://schemas.microsoft.com/office/drawing/2014/main" id="{CE63D688-DA79-9E46-B30E-2DCD93A1D776}"/>
              </a:ext>
            </a:extLst>
          </p:cNvPr>
          <p:cNvSpPr txBox="1"/>
          <p:nvPr/>
        </p:nvSpPr>
        <p:spPr>
          <a:xfrm>
            <a:off x="3402000"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19" name="テキスト ボックス 18">
            <a:extLst>
              <a:ext uri="{FF2B5EF4-FFF2-40B4-BE49-F238E27FC236}">
                <a16:creationId xmlns:a16="http://schemas.microsoft.com/office/drawing/2014/main" id="{4C6E7170-FF34-A54F-A1A0-4CDB4BE5C3BE}"/>
              </a:ext>
            </a:extLst>
          </p:cNvPr>
          <p:cNvSpPr txBox="1"/>
          <p:nvPr/>
        </p:nvSpPr>
        <p:spPr>
          <a:xfrm>
            <a:off x="3402000" y="422770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●●●●●●●●をテーマに寄稿しています。</a:t>
            </a:r>
          </a:p>
        </p:txBody>
      </p:sp>
      <p:sp>
        <p:nvSpPr>
          <p:cNvPr id="20" name="テキスト ボックス 19">
            <a:extLst>
              <a:ext uri="{FF2B5EF4-FFF2-40B4-BE49-F238E27FC236}">
                <a16:creationId xmlns:a16="http://schemas.microsoft.com/office/drawing/2014/main" id="{39C0DA0D-4ADD-5941-BF68-AC7803651056}"/>
              </a:ext>
            </a:extLst>
          </p:cNvPr>
          <p:cNvSpPr txBox="1"/>
          <p:nvPr/>
        </p:nvSpPr>
        <p:spPr>
          <a:xfrm>
            <a:off x="6191225" y="490938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21" name="テキスト ボックス 20">
            <a:extLst>
              <a:ext uri="{FF2B5EF4-FFF2-40B4-BE49-F238E27FC236}">
                <a16:creationId xmlns:a16="http://schemas.microsoft.com/office/drawing/2014/main" id="{AA4E7E15-8DB0-4C46-B5D7-75ABC380F02A}"/>
              </a:ext>
            </a:extLst>
          </p:cNvPr>
          <p:cNvSpPr txBox="1"/>
          <p:nvPr/>
        </p:nvSpPr>
        <p:spPr>
          <a:xfrm>
            <a:off x="6191225" y="422303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●●●●●●●●に関する取材レポートです。</a:t>
            </a:r>
          </a:p>
        </p:txBody>
      </p:sp>
    </p:spTree>
    <p:extLst>
      <p:ext uri="{BB962C8B-B14F-4D97-AF65-F5344CB8AC3E}">
        <p14:creationId xmlns:p14="http://schemas.microsoft.com/office/powerpoint/2010/main" val="196263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a:xfrm>
            <a:off x="612000" y="360000"/>
            <a:ext cx="7920000" cy="360000"/>
          </a:xfrm>
        </p:spPr>
        <p:txBody>
          <a:bodyPr>
            <a:normAutofit fontScale="90000"/>
          </a:bodyPr>
          <a:lstStyle/>
          <a:p>
            <a:r>
              <a:rPr lang="ja-JP" altLang="en-US"/>
              <a:t>無料相談受付中</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a:xfrm>
            <a:off x="612775" y="1080000"/>
            <a:ext cx="7918450" cy="576000"/>
          </a:xfrm>
        </p:spPr>
        <p:txBody>
          <a:bodyPr/>
          <a:lstStyle/>
          <a:p>
            <a:r>
              <a:rPr lang="ja-JP" altLang="en-US"/>
              <a:t>●●について相談したい、●●を改善したいという方はご相談ください。</a:t>
            </a:r>
            <a:endParaRPr lang="en-US" altLang="ja-JP" dirty="0"/>
          </a:p>
        </p:txBody>
      </p:sp>
      <p:sp>
        <p:nvSpPr>
          <p:cNvPr id="4" name="フッター プレースホルダー 3">
            <a:extLst>
              <a:ext uri="{FF2B5EF4-FFF2-40B4-BE49-F238E27FC236}">
                <a16:creationId xmlns:a16="http://schemas.microsoft.com/office/drawing/2014/main" id="{1B7DBF1E-E963-8A43-B48A-20E03B03EB9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02A7185C-6D37-9643-8B54-94560B4BF666}"/>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17</a:t>
            </a:fld>
            <a:endParaRPr lang="ja-JP" altLang="en-US"/>
          </a:p>
        </p:txBody>
      </p:sp>
      <p:sp>
        <p:nvSpPr>
          <p:cNvPr id="10" name="正方形/長方形 9">
            <a:extLst>
              <a:ext uri="{FF2B5EF4-FFF2-40B4-BE49-F238E27FC236}">
                <a16:creationId xmlns:a16="http://schemas.microsoft.com/office/drawing/2014/main" id="{17B114E4-7F53-8643-B77B-DD297D6A674F}"/>
              </a:ext>
            </a:extLst>
          </p:cNvPr>
          <p:cNvSpPr/>
          <p:nvPr/>
        </p:nvSpPr>
        <p:spPr>
          <a:xfrm>
            <a:off x="612779" y="2091843"/>
            <a:ext cx="3779996"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電話でのお問い合わせ</a:t>
            </a:r>
          </a:p>
        </p:txBody>
      </p:sp>
      <p:sp>
        <p:nvSpPr>
          <p:cNvPr id="11" name="正方形/長方形 10">
            <a:extLst>
              <a:ext uri="{FF2B5EF4-FFF2-40B4-BE49-F238E27FC236}">
                <a16:creationId xmlns:a16="http://schemas.microsoft.com/office/drawing/2014/main" id="{AD884E16-3142-A849-B6F5-BF084613650D}"/>
              </a:ext>
            </a:extLst>
          </p:cNvPr>
          <p:cNvSpPr/>
          <p:nvPr/>
        </p:nvSpPr>
        <p:spPr>
          <a:xfrm>
            <a:off x="4751220" y="2091843"/>
            <a:ext cx="3780001" cy="43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panose="020B0400000000000000" pitchFamily="34" charset="-128"/>
                <a:ea typeface="Yu Gothic" panose="020B0400000000000000" pitchFamily="34" charset="-128"/>
              </a:rPr>
              <a:t>メールでのお問い合わせ</a:t>
            </a:r>
          </a:p>
        </p:txBody>
      </p:sp>
      <p:sp>
        <p:nvSpPr>
          <p:cNvPr id="12" name="正方形/長方形 11">
            <a:extLst>
              <a:ext uri="{FF2B5EF4-FFF2-40B4-BE49-F238E27FC236}">
                <a16:creationId xmlns:a16="http://schemas.microsoft.com/office/drawing/2014/main" id="{AC4EDC3A-0019-E64F-8E9A-D8E6521A61D8}"/>
              </a:ext>
            </a:extLst>
          </p:cNvPr>
          <p:cNvSpPr/>
          <p:nvPr/>
        </p:nvSpPr>
        <p:spPr>
          <a:xfrm>
            <a:off x="612775" y="2523843"/>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400" b="1" spc="200" dirty="0">
                <a:solidFill>
                  <a:schemeClr val="tx1"/>
                </a:solidFill>
                <a:latin typeface="Yu Gothic" panose="020B0400000000000000" pitchFamily="34" charset="-128"/>
                <a:ea typeface="Yu Gothic" panose="020B0400000000000000" pitchFamily="34" charset="-128"/>
              </a:rPr>
              <a:t>0123-456-7890</a:t>
            </a:r>
            <a:endParaRPr kumimoji="1" lang="en-US" altLang="ja-JP" sz="1200" b="1" spc="200" dirty="0">
              <a:solidFill>
                <a:schemeClr val="tx1"/>
              </a:solidFill>
              <a:latin typeface="Yu Gothic" panose="020B0400000000000000" pitchFamily="34" charset="-128"/>
              <a:ea typeface="Yu Gothic" panose="020B0400000000000000" pitchFamily="34" charset="-128"/>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a:solidFill>
                  <a:schemeClr val="tx1"/>
                </a:solidFill>
                <a:latin typeface="+mn-ea"/>
              </a:rPr>
              <a:t>平日</a:t>
            </a:r>
            <a:r>
              <a:rPr kumimoji="1" lang="en-US" altLang="ja-JP" sz="1400" dirty="0">
                <a:solidFill>
                  <a:schemeClr val="tx1"/>
                </a:solidFill>
                <a:latin typeface="+mn-ea"/>
              </a:rPr>
              <a:t>00:00〜00</a:t>
            </a:r>
            <a:r>
              <a:rPr kumimoji="1" lang="ja-JP" altLang="en-US" sz="1400">
                <a:solidFill>
                  <a:schemeClr val="tx1"/>
                </a:solidFill>
                <a:latin typeface="+mn-ea"/>
              </a:rPr>
              <a:t>：</a:t>
            </a:r>
            <a:r>
              <a:rPr kumimoji="1" lang="en-US" altLang="ja-JP" sz="1400" dirty="0">
                <a:solidFill>
                  <a:schemeClr val="tx1"/>
                </a:solidFill>
                <a:latin typeface="+mn-ea"/>
              </a:rPr>
              <a:t>00</a:t>
            </a:r>
          </a:p>
        </p:txBody>
      </p:sp>
      <p:sp>
        <p:nvSpPr>
          <p:cNvPr id="13" name="正方形/長方形 12">
            <a:extLst>
              <a:ext uri="{FF2B5EF4-FFF2-40B4-BE49-F238E27FC236}">
                <a16:creationId xmlns:a16="http://schemas.microsoft.com/office/drawing/2014/main" id="{DE76AAC1-5060-B344-B375-C7A3B4294A3A}"/>
              </a:ext>
            </a:extLst>
          </p:cNvPr>
          <p:cNvSpPr/>
          <p:nvPr/>
        </p:nvSpPr>
        <p:spPr>
          <a:xfrm>
            <a:off x="4751220" y="2523842"/>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000" spc="100" dirty="0" err="1">
                <a:solidFill>
                  <a:schemeClr val="tx1"/>
                </a:solidFill>
                <a:latin typeface="+mn-ea"/>
              </a:rPr>
              <a:t>mail.address</a:t>
            </a:r>
            <a:r>
              <a:rPr kumimoji="1" lang="ja-JP" altLang="en-US" sz="2000" spc="100">
                <a:solidFill>
                  <a:schemeClr val="tx1"/>
                </a:solidFill>
                <a:latin typeface="+mn-ea"/>
              </a:rPr>
              <a:t>＠</a:t>
            </a:r>
            <a:r>
              <a:rPr kumimoji="1" lang="en-US" altLang="ja-JP" sz="2000" spc="100" dirty="0">
                <a:solidFill>
                  <a:schemeClr val="tx1"/>
                </a:solidFill>
                <a:latin typeface="+mn-ea"/>
              </a:rPr>
              <a:t>****</a:t>
            </a:r>
            <a:endParaRPr kumimoji="1" lang="en-US" altLang="ja-JP" sz="1100" spc="1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会社名・氏名・メールアドレス・電話番号を</a:t>
            </a: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ご記入の上、お問い合わせください</a:t>
            </a:r>
            <a:endParaRPr kumimoji="1" lang="en-US" altLang="ja-JP" sz="1200" dirty="0">
              <a:solidFill>
                <a:schemeClr val="tx1"/>
              </a:solidFill>
              <a:latin typeface="+mn-ea"/>
            </a:endParaRPr>
          </a:p>
        </p:txBody>
      </p:sp>
      <p:sp>
        <p:nvSpPr>
          <p:cNvPr id="14" name="正方形/長方形 13">
            <a:extLst>
              <a:ext uri="{FF2B5EF4-FFF2-40B4-BE49-F238E27FC236}">
                <a16:creationId xmlns:a16="http://schemas.microsoft.com/office/drawing/2014/main" id="{1067F1F2-A379-5C48-AEAC-B19BB79DF9CB}"/>
              </a:ext>
            </a:extLst>
          </p:cNvPr>
          <p:cNvSpPr/>
          <p:nvPr/>
        </p:nvSpPr>
        <p:spPr>
          <a:xfrm>
            <a:off x="612774" y="4747468"/>
            <a:ext cx="7918445" cy="87647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lgn="ctr">
              <a:spcAft>
                <a:spcPts val="400"/>
              </a:spcAft>
            </a:pPr>
            <a:r>
              <a:rPr kumimoji="1" lang="en-US" altLang="ja-JP" dirty="0">
                <a:solidFill>
                  <a:schemeClr val="tx1"/>
                </a:solidFill>
                <a:latin typeface="+mn-ea"/>
              </a:rPr>
              <a:t>https://**********</a:t>
            </a: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当社のホームページでも資料請求・お問い合わせができます。資料の郵送も承ります。</a:t>
            </a:r>
            <a:endParaRPr kumimoji="1" lang="en-US" altLang="ja-JP" sz="1200" dirty="0">
              <a:solidFill>
                <a:schemeClr val="tx1"/>
              </a:solidFill>
              <a:latin typeface="+mn-ea"/>
            </a:endParaRPr>
          </a:p>
        </p:txBody>
      </p:sp>
    </p:spTree>
    <p:extLst>
      <p:ext uri="{BB962C8B-B14F-4D97-AF65-F5344CB8AC3E}">
        <p14:creationId xmlns:p14="http://schemas.microsoft.com/office/powerpoint/2010/main" val="112250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DA9A3E88-AC27-3C66-5F12-AA60AAA12A37}"/>
              </a:ext>
            </a:extLst>
          </p:cNvPr>
          <p:cNvSpPr>
            <a:spLocks noGrp="1"/>
          </p:cNvSpPr>
          <p:nvPr>
            <p:ph type="ctrTitle"/>
          </p:nvPr>
        </p:nvSpPr>
        <p:spPr/>
        <p:txBody>
          <a:bodyPr/>
          <a:lstStyle/>
          <a:p>
            <a:r>
              <a:rPr lang="ja-JP" altLang="en-US" dirty="0"/>
              <a:t>補足用スライド</a:t>
            </a:r>
          </a:p>
        </p:txBody>
      </p:sp>
      <p:sp>
        <p:nvSpPr>
          <p:cNvPr id="4" name="フッター プレースホルダー 3">
            <a:extLst>
              <a:ext uri="{FF2B5EF4-FFF2-40B4-BE49-F238E27FC236}">
                <a16:creationId xmlns:a16="http://schemas.microsoft.com/office/drawing/2014/main" id="{223A54CF-F75A-2FB6-45C4-D58BCC80A55B}"/>
              </a:ext>
            </a:extLst>
          </p:cNvPr>
          <p:cNvSpPr>
            <a:spLocks noGrp="1"/>
          </p:cNvSpPr>
          <p:nvPr>
            <p:ph type="ftr" sz="quarter" idx="10"/>
          </p:nvPr>
        </p:nvSpPr>
        <p:spPr/>
        <p:txBody>
          <a:bodyPr/>
          <a:lstStyle/>
          <a:p>
            <a:r>
              <a:rPr lang="en" altLang="ja-JP"/>
              <a:t>SAIRU</a:t>
            </a:r>
            <a:endParaRPr lang="ja-JP" altLang="en-US"/>
          </a:p>
        </p:txBody>
      </p:sp>
      <p:sp>
        <p:nvSpPr>
          <p:cNvPr id="14" name="字幕 13">
            <a:extLst>
              <a:ext uri="{FF2B5EF4-FFF2-40B4-BE49-F238E27FC236}">
                <a16:creationId xmlns:a16="http://schemas.microsoft.com/office/drawing/2014/main" id="{13ECF0A5-ED8A-A00E-994E-0676E8B7CAB8}"/>
              </a:ext>
            </a:extLst>
          </p:cNvPr>
          <p:cNvSpPr>
            <a:spLocks noGrp="1"/>
          </p:cNvSpPr>
          <p:nvPr>
            <p:ph type="subTitle" idx="1"/>
          </p:nvPr>
        </p:nvSpPr>
        <p:spPr/>
        <p:txBody>
          <a:bodyPr>
            <a:normAutofit lnSpcReduction="10000"/>
          </a:bodyPr>
          <a:lstStyle/>
          <a:p>
            <a:r>
              <a:rPr kumimoji="1" lang="ja-JP" altLang="en-US" sz="1400" dirty="0"/>
              <a:t>以降のスライドは基本説明以外に特に訴求したい内容がある際に適宜</a:t>
            </a:r>
            <a:r>
              <a:rPr lang="ja-JP" altLang="en-US" sz="1400" dirty="0"/>
              <a:t>ご利用ください</a:t>
            </a:r>
            <a:endParaRPr lang="en-US" altLang="ja-JP" sz="1400" dirty="0"/>
          </a:p>
          <a:p>
            <a:r>
              <a:rPr kumimoji="1" lang="ja-JP" altLang="en-US" sz="1400" dirty="0"/>
              <a:t>スライド右上に各スライドの利用が有効なケース解説を記載しています。ご利用時は解説を削除してご利用ください</a:t>
            </a:r>
            <a:endParaRPr kumimoji="1" lang="en-US" altLang="ja-JP" sz="1400" dirty="0"/>
          </a:p>
        </p:txBody>
      </p:sp>
    </p:spTree>
    <p:extLst>
      <p:ext uri="{BB962C8B-B14F-4D97-AF65-F5344CB8AC3E}">
        <p14:creationId xmlns:p14="http://schemas.microsoft.com/office/powerpoint/2010/main" val="20755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a:xfrm>
            <a:off x="612000" y="360000"/>
            <a:ext cx="7920000" cy="360000"/>
          </a:xfrm>
        </p:spPr>
        <p:txBody>
          <a:bodyPr>
            <a:normAutofit fontScale="90000"/>
          </a:bodyPr>
          <a:lstStyle/>
          <a:p>
            <a:r>
              <a:rPr lang="ja-JP" altLang="en-US"/>
              <a:t>●●●サービスとは</a:t>
            </a:r>
          </a:p>
        </p:txBody>
      </p:sp>
      <p:sp>
        <p:nvSpPr>
          <p:cNvPr id="3" name="テキスト プレースホルダー 2">
            <a:extLst>
              <a:ext uri="{FF2B5EF4-FFF2-40B4-BE49-F238E27FC236}">
                <a16:creationId xmlns:a16="http://schemas.microsoft.com/office/drawing/2014/main" id="{E8A0D7AB-0D0B-A14F-B907-A42874ADA0DB}"/>
              </a:ext>
            </a:extLst>
          </p:cNvPr>
          <p:cNvSpPr>
            <a:spLocks noGrp="1"/>
          </p:cNvSpPr>
          <p:nvPr>
            <p:ph type="body" sz="quarter" idx="13"/>
          </p:nvPr>
        </p:nvSpPr>
        <p:spPr>
          <a:xfrm>
            <a:off x="612775" y="1080000"/>
            <a:ext cx="7918450" cy="576000"/>
          </a:xfrm>
        </p:spPr>
        <p:txBody>
          <a:bodyPr/>
          <a:lstStyle/>
          <a:p>
            <a:r>
              <a:rPr lang="ja-JP" altLang="en-US"/>
              <a:t>●●を最適化する●●向けのサービスです。</a:t>
            </a:r>
            <a:endParaRPr lang="en-US" altLang="ja-JP" dirty="0"/>
          </a:p>
          <a:p>
            <a:r>
              <a:rPr lang="ja-JP" altLang="en-US"/>
              <a:t>知識がない方でも簡単に導入でき、コスト削減に繋がります。</a:t>
            </a:r>
          </a:p>
        </p:txBody>
      </p:sp>
      <p:sp>
        <p:nvSpPr>
          <p:cNvPr id="4" name="フッター プレースホルダー 3">
            <a:extLst>
              <a:ext uri="{FF2B5EF4-FFF2-40B4-BE49-F238E27FC236}">
                <a16:creationId xmlns:a16="http://schemas.microsoft.com/office/drawing/2014/main" id="{D5E794CA-CF57-1C4E-8A86-5B5A7484EFAD}"/>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40F318A6-C684-4B48-BD69-06C5E310BA5C}"/>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a:t>
            </a:fld>
            <a:endParaRPr lang="ja-JP" altLang="en-US"/>
          </a:p>
        </p:txBody>
      </p:sp>
      <p:sp>
        <p:nvSpPr>
          <p:cNvPr id="29" name="テキスト ボックス 28">
            <a:extLst>
              <a:ext uri="{FF2B5EF4-FFF2-40B4-BE49-F238E27FC236}">
                <a16:creationId xmlns:a16="http://schemas.microsoft.com/office/drawing/2014/main" id="{E588224F-BF54-6044-9C02-3908BF357A81}"/>
              </a:ext>
            </a:extLst>
          </p:cNvPr>
          <p:cNvSpPr txBox="1"/>
          <p:nvPr/>
        </p:nvSpPr>
        <p:spPr>
          <a:xfrm>
            <a:off x="1106581" y="3086398"/>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の作成・運用・自動更新</a:t>
            </a:r>
          </a:p>
        </p:txBody>
      </p:sp>
      <p:sp>
        <p:nvSpPr>
          <p:cNvPr id="30" name="円/楕円 29">
            <a:extLst>
              <a:ext uri="{FF2B5EF4-FFF2-40B4-BE49-F238E27FC236}">
                <a16:creationId xmlns:a16="http://schemas.microsoft.com/office/drawing/2014/main" id="{EC1B8E70-D285-3C4A-B58F-F2E12DA9CCF1}"/>
              </a:ext>
            </a:extLst>
          </p:cNvPr>
          <p:cNvSpPr>
            <a:spLocks noChangeAspect="1"/>
          </p:cNvSpPr>
          <p:nvPr/>
        </p:nvSpPr>
        <p:spPr>
          <a:xfrm>
            <a:off x="612000" y="3032398"/>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9489BD9A-CA95-EE41-80AB-2571A2116C8C}"/>
              </a:ext>
            </a:extLst>
          </p:cNvPr>
          <p:cNvSpPr txBox="1"/>
          <p:nvPr/>
        </p:nvSpPr>
        <p:spPr>
          <a:xfrm>
            <a:off x="1106581" y="3862686"/>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の編集・共有・公開</a:t>
            </a:r>
          </a:p>
        </p:txBody>
      </p:sp>
      <p:sp>
        <p:nvSpPr>
          <p:cNvPr id="34" name="円/楕円 33">
            <a:extLst>
              <a:ext uri="{FF2B5EF4-FFF2-40B4-BE49-F238E27FC236}">
                <a16:creationId xmlns:a16="http://schemas.microsoft.com/office/drawing/2014/main" id="{F6ADEDE0-2A18-A746-BD00-0DB467261A0A}"/>
              </a:ext>
            </a:extLst>
          </p:cNvPr>
          <p:cNvSpPr>
            <a:spLocks noChangeAspect="1"/>
          </p:cNvSpPr>
          <p:nvPr/>
        </p:nvSpPr>
        <p:spPr>
          <a:xfrm>
            <a:off x="612000" y="3808686"/>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ACF168C5-BD03-4449-873F-EA40C8BA1BD9}"/>
              </a:ext>
            </a:extLst>
          </p:cNvPr>
          <p:cNvSpPr txBox="1"/>
          <p:nvPr/>
        </p:nvSpPr>
        <p:spPr>
          <a:xfrm>
            <a:off x="1106581" y="4638974"/>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の集計・管理・レポート作成</a:t>
            </a:r>
          </a:p>
        </p:txBody>
      </p:sp>
      <p:sp>
        <p:nvSpPr>
          <p:cNvPr id="36" name="円/楕円 35">
            <a:extLst>
              <a:ext uri="{FF2B5EF4-FFF2-40B4-BE49-F238E27FC236}">
                <a16:creationId xmlns:a16="http://schemas.microsoft.com/office/drawing/2014/main" id="{AAFCB742-6B42-A248-8E13-F4732F12945E}"/>
              </a:ext>
            </a:extLst>
          </p:cNvPr>
          <p:cNvSpPr>
            <a:spLocks noChangeAspect="1"/>
          </p:cNvSpPr>
          <p:nvPr/>
        </p:nvSpPr>
        <p:spPr>
          <a:xfrm>
            <a:off x="612000" y="4584974"/>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058D8CAA-132C-CD4C-BAC5-ED26AF6B10AB}"/>
              </a:ext>
            </a:extLst>
          </p:cNvPr>
          <p:cNvSpPr txBox="1"/>
          <p:nvPr/>
        </p:nvSpPr>
        <p:spPr>
          <a:xfrm>
            <a:off x="746581" y="2455254"/>
            <a:ext cx="3240000" cy="360000"/>
          </a:xfrm>
          <a:prstGeom prst="rect">
            <a:avLst/>
          </a:prstGeom>
          <a:noFill/>
        </p:spPr>
        <p:txBody>
          <a:bodyPr wrap="square" lIns="36000" tIns="36000" rIns="36000" bIns="36000" rtlCol="0">
            <a:normAutofit fontScale="85000" lnSpcReduction="10000"/>
          </a:bodyPr>
          <a:lstStyle/>
          <a:p>
            <a:pPr algn="ctr">
              <a:spcAft>
                <a:spcPts val="400"/>
              </a:spcAft>
            </a:pPr>
            <a:r>
              <a:rPr kumimoji="1" lang="ja-JP" altLang="en-US" b="1">
                <a:solidFill>
                  <a:schemeClr val="accent6"/>
                </a:solidFill>
                <a:latin typeface="Yu Gothic" panose="020B0400000000000000" pitchFamily="34" charset="-128"/>
                <a:ea typeface="Yu Gothic" panose="020B0400000000000000" pitchFamily="34" charset="-128"/>
              </a:rPr>
              <a:t>●●から●●まで一元管理できる</a:t>
            </a:r>
          </a:p>
        </p:txBody>
      </p:sp>
      <p:pic>
        <p:nvPicPr>
          <p:cNvPr id="19" name="図 18">
            <a:extLst>
              <a:ext uri="{FF2B5EF4-FFF2-40B4-BE49-F238E27FC236}">
                <a16:creationId xmlns:a16="http://schemas.microsoft.com/office/drawing/2014/main" id="{3F003B6B-8179-3340-9B0C-B7B773603E3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88"/>
          <a:stretch/>
        </p:blipFill>
        <p:spPr>
          <a:xfrm>
            <a:off x="4315745" y="2920649"/>
            <a:ext cx="4310458" cy="2354292"/>
          </a:xfrm>
          <a:prstGeom prst="rect">
            <a:avLst/>
          </a:prstGeom>
        </p:spPr>
      </p:pic>
      <p:pic>
        <p:nvPicPr>
          <p:cNvPr id="20" name="図 19">
            <a:extLst>
              <a:ext uri="{FF2B5EF4-FFF2-40B4-BE49-F238E27FC236}">
                <a16:creationId xmlns:a16="http://schemas.microsoft.com/office/drawing/2014/main" id="{3E58290F-4FC6-DD47-B16D-220A3694FD3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928502" y="3091582"/>
            <a:ext cx="3094629" cy="1826673"/>
          </a:xfrm>
          <a:prstGeom prst="rect">
            <a:avLst/>
          </a:prstGeom>
        </p:spPr>
      </p:pic>
      <p:pic>
        <p:nvPicPr>
          <p:cNvPr id="21" name="図 20">
            <a:extLst>
              <a:ext uri="{FF2B5EF4-FFF2-40B4-BE49-F238E27FC236}">
                <a16:creationId xmlns:a16="http://schemas.microsoft.com/office/drawing/2014/main" id="{9DA2B2ED-0B97-454A-B8DE-2A3E8242E2A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764607" y="4130670"/>
            <a:ext cx="783550" cy="1530289"/>
          </a:xfrm>
          <a:prstGeom prst="rect">
            <a:avLst/>
          </a:prstGeom>
        </p:spPr>
      </p:pic>
      <p:pic>
        <p:nvPicPr>
          <p:cNvPr id="22" name="図 21">
            <a:extLst>
              <a:ext uri="{FF2B5EF4-FFF2-40B4-BE49-F238E27FC236}">
                <a16:creationId xmlns:a16="http://schemas.microsoft.com/office/drawing/2014/main" id="{E267087A-48A6-F04F-B7FD-4D09C9A9720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836895" y="4246922"/>
            <a:ext cx="638990" cy="1319541"/>
          </a:xfrm>
          <a:prstGeom prst="rect">
            <a:avLst/>
          </a:prstGeom>
        </p:spPr>
      </p:pic>
      <p:sp>
        <p:nvSpPr>
          <p:cNvPr id="23" name="円/楕円 22">
            <a:extLst>
              <a:ext uri="{FF2B5EF4-FFF2-40B4-BE49-F238E27FC236}">
                <a16:creationId xmlns:a16="http://schemas.microsoft.com/office/drawing/2014/main" id="{60E6EB9F-C9FB-A44E-B52E-BE56ADA71102}"/>
              </a:ext>
            </a:extLst>
          </p:cNvPr>
          <p:cNvSpPr>
            <a:spLocks noChangeAspect="1"/>
          </p:cNvSpPr>
          <p:nvPr/>
        </p:nvSpPr>
        <p:spPr>
          <a:xfrm>
            <a:off x="7265255" y="2134180"/>
            <a:ext cx="1270024" cy="1270024"/>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a:latin typeface="Yu Gothic" panose="020B0400000000000000" pitchFamily="34" charset="-128"/>
                <a:ea typeface="Yu Gothic" panose="020B0400000000000000" pitchFamily="34" charset="-128"/>
              </a:rPr>
              <a:t>●●型</a:t>
            </a:r>
            <a:endParaRPr kumimoji="1" lang="en-US" altLang="ja-JP" sz="1400" b="1" dirty="0">
              <a:latin typeface="Yu Gothic" panose="020B0400000000000000" pitchFamily="34" charset="-128"/>
              <a:ea typeface="Yu Gothic" panose="020B0400000000000000" pitchFamily="34" charset="-128"/>
            </a:endParaRPr>
          </a:p>
          <a:p>
            <a:pPr algn="ctr"/>
            <a:r>
              <a:rPr kumimoji="1" lang="ja-JP" altLang="en-US" sz="1400" b="1">
                <a:latin typeface="Yu Gothic" panose="020B0400000000000000" pitchFamily="34" charset="-128"/>
                <a:ea typeface="Yu Gothic" panose="020B0400000000000000" pitchFamily="34" charset="-128"/>
              </a:rPr>
              <a:t>●●ツール</a:t>
            </a:r>
            <a:endParaRPr kumimoji="1" lang="en-US" altLang="ja-JP" sz="1400" b="1"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135458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ホームベース 23">
            <a:extLst>
              <a:ext uri="{FF2B5EF4-FFF2-40B4-BE49-F238E27FC236}">
                <a16:creationId xmlns:a16="http://schemas.microsoft.com/office/drawing/2014/main" id="{ABBA1623-2419-E642-815C-FBAE13CEA9FF}"/>
              </a:ext>
            </a:extLst>
          </p:cNvPr>
          <p:cNvSpPr/>
          <p:nvPr/>
        </p:nvSpPr>
        <p:spPr>
          <a:xfrm>
            <a:off x="6779288" y="3719480"/>
            <a:ext cx="1963196"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Yu Gothic" panose="020B0400000000000000" pitchFamily="34" charset="-128"/>
                <a:ea typeface="Yu Gothic" panose="020B0400000000000000" pitchFamily="34" charset="-128"/>
              </a:rPr>
              <a:t>2020</a:t>
            </a:r>
            <a:endParaRPr kumimoji="1" lang="ja-JP" altLang="en-US" sz="1662" b="1">
              <a:solidFill>
                <a:srgbClr val="1A2149"/>
              </a:solidFill>
              <a:latin typeface="Yu Gothic" panose="020B0400000000000000" pitchFamily="34" charset="-128"/>
              <a:ea typeface="Yu Gothic" panose="020B0400000000000000" pitchFamily="34" charset="-128"/>
            </a:endParaRPr>
          </a:p>
        </p:txBody>
      </p:sp>
      <p:sp>
        <p:nvSpPr>
          <p:cNvPr id="23" name="ホームベース 22">
            <a:extLst>
              <a:ext uri="{FF2B5EF4-FFF2-40B4-BE49-F238E27FC236}">
                <a16:creationId xmlns:a16="http://schemas.microsoft.com/office/drawing/2014/main" id="{3F1465D7-A316-8E47-BE0D-EC434B980F95}"/>
              </a:ext>
            </a:extLst>
          </p:cNvPr>
          <p:cNvSpPr/>
          <p:nvPr/>
        </p:nvSpPr>
        <p:spPr>
          <a:xfrm>
            <a:off x="5278734" y="3719480"/>
            <a:ext cx="1783603" cy="531692"/>
          </a:xfrm>
          <a:prstGeom prst="homePlate">
            <a:avLst/>
          </a:prstGeom>
          <a:solidFill>
            <a:srgbClr val="E9E9E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Yu Gothic" panose="020B0400000000000000" pitchFamily="34" charset="-128"/>
                <a:ea typeface="Yu Gothic" panose="020B0400000000000000" pitchFamily="34" charset="-128"/>
              </a:rPr>
              <a:t>2015</a:t>
            </a:r>
            <a:endParaRPr kumimoji="1" lang="ja-JP" altLang="en-US" sz="1662" b="1">
              <a:solidFill>
                <a:srgbClr val="1A2149"/>
              </a:solidFill>
              <a:latin typeface="Yu Gothic" panose="020B0400000000000000" pitchFamily="34" charset="-128"/>
              <a:ea typeface="Yu Gothic" panose="020B0400000000000000" pitchFamily="34" charset="-128"/>
            </a:endParaRPr>
          </a:p>
        </p:txBody>
      </p:sp>
      <p:sp>
        <p:nvSpPr>
          <p:cNvPr id="22" name="ホームベース 21">
            <a:extLst>
              <a:ext uri="{FF2B5EF4-FFF2-40B4-BE49-F238E27FC236}">
                <a16:creationId xmlns:a16="http://schemas.microsoft.com/office/drawing/2014/main" id="{3C95EFF8-34B3-8149-8F4C-E622CD77A775}"/>
              </a:ext>
            </a:extLst>
          </p:cNvPr>
          <p:cNvSpPr/>
          <p:nvPr/>
        </p:nvSpPr>
        <p:spPr>
          <a:xfrm>
            <a:off x="3675168" y="3719480"/>
            <a:ext cx="1880870"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Yu Gothic" panose="020B0400000000000000" pitchFamily="34" charset="-128"/>
                <a:ea typeface="Yu Gothic" panose="020B0400000000000000" pitchFamily="34" charset="-128"/>
              </a:rPr>
              <a:t>2010</a:t>
            </a:r>
            <a:endParaRPr kumimoji="1" lang="ja-JP" altLang="en-US" sz="1662" b="1">
              <a:solidFill>
                <a:srgbClr val="1A2149"/>
              </a:solidFill>
              <a:latin typeface="Yu Gothic" panose="020B0400000000000000" pitchFamily="34" charset="-128"/>
              <a:ea typeface="Yu Gothic" panose="020B0400000000000000" pitchFamily="34" charset="-128"/>
            </a:endParaRPr>
          </a:p>
        </p:txBody>
      </p:sp>
      <p:sp>
        <p:nvSpPr>
          <p:cNvPr id="2" name="タイトル 1">
            <a:extLst>
              <a:ext uri="{FF2B5EF4-FFF2-40B4-BE49-F238E27FC236}">
                <a16:creationId xmlns:a16="http://schemas.microsoft.com/office/drawing/2014/main" id="{29C9BE66-9D6C-46A9-9B30-F8DA9A75B509}"/>
              </a:ext>
            </a:extLst>
          </p:cNvPr>
          <p:cNvSpPr>
            <a:spLocks noGrp="1"/>
          </p:cNvSpPr>
          <p:nvPr>
            <p:ph type="title"/>
          </p:nvPr>
        </p:nvSpPr>
        <p:spPr/>
        <p:txBody>
          <a:bodyPr>
            <a:normAutofit fontScale="90000"/>
          </a:bodyPr>
          <a:lstStyle/>
          <a:p>
            <a:r>
              <a:rPr lang="ja-JP" altLang="en-US"/>
              <a:t>本サービスの沿革</a:t>
            </a:r>
            <a:endParaRPr lang="ja-JP" altLang="en-US" dirty="0"/>
          </a:p>
        </p:txBody>
      </p:sp>
      <p:sp>
        <p:nvSpPr>
          <p:cNvPr id="3" name="テキスト プレースホルダー 2">
            <a:extLst>
              <a:ext uri="{FF2B5EF4-FFF2-40B4-BE49-F238E27FC236}">
                <a16:creationId xmlns:a16="http://schemas.microsoft.com/office/drawing/2014/main" id="{35E55AB3-E9E6-4ACD-804E-BB86E1547CC0}"/>
              </a:ext>
            </a:extLst>
          </p:cNvPr>
          <p:cNvSpPr>
            <a:spLocks noGrp="1"/>
          </p:cNvSpPr>
          <p:nvPr>
            <p:ph type="body" sz="quarter" idx="13"/>
          </p:nvPr>
        </p:nvSpPr>
        <p:spPr/>
        <p:txBody>
          <a:bodyPr>
            <a:normAutofit fontScale="85000" lnSpcReduction="10000"/>
          </a:bodyPr>
          <a:lstStyle/>
          <a:p>
            <a:r>
              <a:rPr lang="ja-JP" altLang="en-US"/>
              <a:t>「〇〇を解消したい」という想いから、〇〇な〇〇を開発</a:t>
            </a:r>
            <a:endParaRPr lang="en-US" altLang="ja-JP" dirty="0"/>
          </a:p>
          <a:p>
            <a:r>
              <a:rPr lang="ja-JP" altLang="en-US"/>
              <a:t>初期に〇〇業界の企業様にご評価いただき、現在では業界問わず〇〇社以上のお客様にご利用いただいています</a:t>
            </a:r>
            <a:endParaRPr lang="en-US" altLang="ja-JP" dirty="0"/>
          </a:p>
        </p:txBody>
      </p:sp>
      <p:sp>
        <p:nvSpPr>
          <p:cNvPr id="5" name="スライド番号プレースホルダー 4">
            <a:extLst>
              <a:ext uri="{FF2B5EF4-FFF2-40B4-BE49-F238E27FC236}">
                <a16:creationId xmlns:a16="http://schemas.microsoft.com/office/drawing/2014/main" id="{0CBC6F62-4586-49BC-A7DC-63CC3E9F00ED}"/>
              </a:ext>
            </a:extLst>
          </p:cNvPr>
          <p:cNvSpPr>
            <a:spLocks noGrp="1"/>
          </p:cNvSpPr>
          <p:nvPr>
            <p:ph type="sldNum" sz="quarter" idx="15"/>
          </p:nvPr>
        </p:nvSpPr>
        <p:spPr/>
        <p:txBody>
          <a:bodyPr>
            <a:normAutofit/>
          </a:bodyPr>
          <a:lstStyle/>
          <a:p>
            <a:fld id="{2CF39A64-FD95-C144-B37D-DFADB2595A9F}" type="slidenum">
              <a:rPr lang="ja-JP" altLang="en-US" smtClean="0"/>
              <a:pPr/>
              <a:t>19</a:t>
            </a:fld>
            <a:endParaRPr lang="ja-JP" altLang="en-US"/>
          </a:p>
        </p:txBody>
      </p:sp>
      <p:sp>
        <p:nvSpPr>
          <p:cNvPr id="21" name="ホームベース 20">
            <a:extLst>
              <a:ext uri="{FF2B5EF4-FFF2-40B4-BE49-F238E27FC236}">
                <a16:creationId xmlns:a16="http://schemas.microsoft.com/office/drawing/2014/main" id="{F56C2106-58B8-4B48-8833-7F54ED022273}"/>
              </a:ext>
            </a:extLst>
          </p:cNvPr>
          <p:cNvSpPr/>
          <p:nvPr/>
        </p:nvSpPr>
        <p:spPr>
          <a:xfrm>
            <a:off x="1923179" y="3722277"/>
            <a:ext cx="2008653" cy="531692"/>
          </a:xfrm>
          <a:prstGeom prst="homePlate">
            <a:avLst/>
          </a:prstGeom>
          <a:solidFill>
            <a:srgbClr val="E9E9E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Yu Gothic" panose="020B0400000000000000" pitchFamily="34" charset="-128"/>
                <a:ea typeface="Yu Gothic" panose="020B0400000000000000" pitchFamily="34" charset="-128"/>
              </a:rPr>
              <a:t>2007</a:t>
            </a:r>
            <a:endParaRPr kumimoji="1" lang="ja-JP" altLang="en-US" sz="1662" b="1">
              <a:solidFill>
                <a:srgbClr val="1A2149"/>
              </a:solidFill>
              <a:latin typeface="Yu Gothic" panose="020B0400000000000000" pitchFamily="34" charset="-128"/>
              <a:ea typeface="Yu Gothic" panose="020B0400000000000000" pitchFamily="34" charset="-128"/>
            </a:endParaRPr>
          </a:p>
        </p:txBody>
      </p:sp>
      <p:sp>
        <p:nvSpPr>
          <p:cNvPr id="34" name="ホームベース 33">
            <a:extLst>
              <a:ext uri="{FF2B5EF4-FFF2-40B4-BE49-F238E27FC236}">
                <a16:creationId xmlns:a16="http://schemas.microsoft.com/office/drawing/2014/main" id="{426075B9-D7D3-4243-85E5-234D0BBE7AE1}"/>
              </a:ext>
            </a:extLst>
          </p:cNvPr>
          <p:cNvSpPr/>
          <p:nvPr/>
        </p:nvSpPr>
        <p:spPr>
          <a:xfrm>
            <a:off x="417636" y="3719480"/>
            <a:ext cx="1761231"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66154" rtlCol="0" anchor="ctr">
            <a:noAutofit/>
          </a:bodyPr>
          <a:lstStyle/>
          <a:p>
            <a:r>
              <a:rPr kumimoji="1" lang="en-US" altLang="ja-JP" sz="1662" b="1" dirty="0">
                <a:solidFill>
                  <a:srgbClr val="1A2149"/>
                </a:solidFill>
                <a:latin typeface="Yu Gothic" panose="020B0400000000000000" pitchFamily="34" charset="-128"/>
                <a:ea typeface="Yu Gothic" panose="020B0400000000000000" pitchFamily="34" charset="-128"/>
                <a:cs typeface="Arial"/>
                <a:sym typeface="Arial"/>
              </a:rPr>
              <a:t>2005</a:t>
            </a:r>
            <a:endParaRPr kumimoji="1" lang="ja-JP" altLang="en-US" sz="1662" b="1">
              <a:latin typeface="Yu Gothic" panose="020B0400000000000000" pitchFamily="34" charset="-128"/>
              <a:ea typeface="Yu Gothic" panose="020B0400000000000000" pitchFamily="34" charset="-128"/>
            </a:endParaRPr>
          </a:p>
        </p:txBody>
      </p:sp>
      <p:sp>
        <p:nvSpPr>
          <p:cNvPr id="25" name="テキスト ボックス 24">
            <a:extLst>
              <a:ext uri="{FF2B5EF4-FFF2-40B4-BE49-F238E27FC236}">
                <a16:creationId xmlns:a16="http://schemas.microsoft.com/office/drawing/2014/main" id="{B690C0CD-9BDC-0646-B1D5-FCCB4C6D89CC}"/>
              </a:ext>
            </a:extLst>
          </p:cNvPr>
          <p:cNvSpPr txBox="1"/>
          <p:nvPr/>
        </p:nvSpPr>
        <p:spPr>
          <a:xfrm>
            <a:off x="417635" y="2257592"/>
            <a:ext cx="2477815" cy="947705"/>
          </a:xfrm>
          <a:prstGeom prst="rect">
            <a:avLst/>
          </a:prstGeom>
          <a:noFill/>
          <a:ln w="12700">
            <a:solidFill>
              <a:srgbClr val="05ACBB"/>
            </a:solidFill>
          </a:ln>
        </p:spPr>
        <p:txBody>
          <a:bodyPr wrap="square" lIns="166154" tIns="265846" rIns="166154" bIns="166154" rtlCol="0" anchor="ctr">
            <a:spAutoFit/>
          </a:bodyPr>
          <a:lstStyle/>
          <a:p>
            <a:pPr algn="just">
              <a:spcAft>
                <a:spcPts val="554"/>
              </a:spcAft>
            </a:pPr>
            <a:r>
              <a:rPr kumimoji="1" lang="ja-JP" altLang="en-US" sz="1108" b="1">
                <a:solidFill>
                  <a:srgbClr val="05ACBB"/>
                </a:solidFill>
                <a:latin typeface="Yu Gothic" panose="020B0400000000000000" pitchFamily="34" charset="-128"/>
                <a:ea typeface="Yu Gothic" panose="020B0400000000000000" pitchFamily="34" charset="-128"/>
              </a:rPr>
              <a:t>代表の〇〇が〇〇業界で勤務する中で感じた〇〇の課題を解消したいと決意し、株式会社〇〇を設立</a:t>
            </a:r>
            <a:endParaRPr kumimoji="1" lang="en-US" altLang="ja-JP" sz="1108" b="1" dirty="0">
              <a:solidFill>
                <a:srgbClr val="05ACBB"/>
              </a:solidFill>
              <a:latin typeface="Yu Gothic" panose="020B0400000000000000" pitchFamily="34" charset="-128"/>
              <a:ea typeface="Yu Gothic" panose="020B0400000000000000" pitchFamily="34" charset="-128"/>
            </a:endParaRPr>
          </a:p>
        </p:txBody>
      </p:sp>
      <p:sp>
        <p:nvSpPr>
          <p:cNvPr id="39" name="Google Shape;557;p48">
            <a:extLst>
              <a:ext uri="{FF2B5EF4-FFF2-40B4-BE49-F238E27FC236}">
                <a16:creationId xmlns:a16="http://schemas.microsoft.com/office/drawing/2014/main" id="{60F5B17A-B5EF-7C4B-A7D9-01D89E6AEDC4}"/>
              </a:ext>
            </a:extLst>
          </p:cNvPr>
          <p:cNvSpPr txBox="1"/>
          <p:nvPr/>
        </p:nvSpPr>
        <p:spPr>
          <a:xfrm>
            <a:off x="321949" y="2039979"/>
            <a:ext cx="1334594" cy="419780"/>
          </a:xfrm>
          <a:prstGeom prst="rect">
            <a:avLst/>
          </a:prstGeom>
          <a:solidFill>
            <a:schemeClr val="bg1"/>
          </a:solidFill>
          <a:ln>
            <a:noFill/>
          </a:ln>
        </p:spPr>
        <p:txBody>
          <a:bodyPr spcFirstLastPara="1" wrap="square" lIns="33231" tIns="33231" rIns="33231" bIns="33231" anchor="ctr" anchorCtr="0">
            <a:noAutofit/>
          </a:bodyPr>
          <a:lstStyle/>
          <a:p>
            <a:pPr algn="ctr">
              <a:spcAft>
                <a:spcPts val="369"/>
              </a:spcAft>
              <a:buClr>
                <a:schemeClr val="lt1"/>
              </a:buClr>
              <a:buSzPts val="1400"/>
            </a:pPr>
            <a:r>
              <a:rPr lang="ja-JP" altLang="en-US" sz="1477" b="1">
                <a:solidFill>
                  <a:srgbClr val="05ACBB"/>
                </a:solidFill>
                <a:latin typeface="Yu Gothic" panose="020B0400000000000000" pitchFamily="34" charset="-128"/>
                <a:ea typeface="Yu Gothic" panose="020B0400000000000000" pitchFamily="34" charset="-128"/>
                <a:cs typeface="Arial"/>
                <a:sym typeface="Arial"/>
              </a:rPr>
              <a:t>会社設立</a:t>
            </a:r>
            <a:endParaRPr kumimoji="1" lang="en-US" altLang="ja-JP" sz="1846" b="1" dirty="0">
              <a:solidFill>
                <a:srgbClr val="05ACBB"/>
              </a:solidFill>
              <a:latin typeface="Yu Gothic" panose="020B0400000000000000" pitchFamily="34" charset="-128"/>
              <a:ea typeface="Yu Gothic" panose="020B0400000000000000" pitchFamily="34" charset="-128"/>
              <a:cs typeface="Arial"/>
              <a:sym typeface="Arial"/>
            </a:endParaRPr>
          </a:p>
        </p:txBody>
      </p:sp>
      <p:grpSp>
        <p:nvGrpSpPr>
          <p:cNvPr id="11" name="グループ化 10">
            <a:extLst>
              <a:ext uri="{FF2B5EF4-FFF2-40B4-BE49-F238E27FC236}">
                <a16:creationId xmlns:a16="http://schemas.microsoft.com/office/drawing/2014/main" id="{15B25FFB-A988-6E49-B130-9945A728103F}"/>
              </a:ext>
            </a:extLst>
          </p:cNvPr>
          <p:cNvGrpSpPr/>
          <p:nvPr/>
        </p:nvGrpSpPr>
        <p:grpSpPr>
          <a:xfrm>
            <a:off x="1528567" y="3222022"/>
            <a:ext cx="74038" cy="811484"/>
            <a:chOff x="1340641" y="3447176"/>
            <a:chExt cx="80208" cy="879108"/>
          </a:xfrm>
        </p:grpSpPr>
        <p:cxnSp>
          <p:nvCxnSpPr>
            <p:cNvPr id="6" name="直線コネクタ 5">
              <a:extLst>
                <a:ext uri="{FF2B5EF4-FFF2-40B4-BE49-F238E27FC236}">
                  <a16:creationId xmlns:a16="http://schemas.microsoft.com/office/drawing/2014/main" id="{E7D156F8-882E-0E46-8BE8-FA40A89D58D4}"/>
                </a:ext>
              </a:extLst>
            </p:cNvPr>
            <p:cNvCxnSpPr>
              <a:cxnSpLocks/>
            </p:cNvCxnSpPr>
            <p:nvPr/>
          </p:nvCxnSpPr>
          <p:spPr>
            <a:xfrm>
              <a:off x="1380745" y="3447176"/>
              <a:ext cx="0" cy="860697"/>
            </a:xfrm>
            <a:prstGeom prst="line">
              <a:avLst/>
            </a:prstGeom>
            <a:ln w="12700">
              <a:solidFill>
                <a:srgbClr val="05ACBB"/>
              </a:solidFill>
            </a:ln>
          </p:spPr>
          <p:style>
            <a:lnRef idx="1">
              <a:schemeClr val="accent1"/>
            </a:lnRef>
            <a:fillRef idx="0">
              <a:schemeClr val="accent1"/>
            </a:fillRef>
            <a:effectRef idx="0">
              <a:schemeClr val="accent1"/>
            </a:effectRef>
            <a:fontRef idx="minor">
              <a:schemeClr val="tx1"/>
            </a:fontRef>
          </p:style>
        </p:cxnSp>
        <p:sp>
          <p:nvSpPr>
            <p:cNvPr id="10" name="円/楕円 9">
              <a:extLst>
                <a:ext uri="{FF2B5EF4-FFF2-40B4-BE49-F238E27FC236}">
                  <a16:creationId xmlns:a16="http://schemas.microsoft.com/office/drawing/2014/main" id="{6D8F0AE6-6B98-3D48-A795-2FDE19347CDF}"/>
                </a:ext>
              </a:extLst>
            </p:cNvPr>
            <p:cNvSpPr/>
            <p:nvPr/>
          </p:nvSpPr>
          <p:spPr>
            <a:xfrm>
              <a:off x="1340641" y="4246076"/>
              <a:ext cx="80208" cy="80208"/>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47" name="テキスト ボックス 46">
            <a:extLst>
              <a:ext uri="{FF2B5EF4-FFF2-40B4-BE49-F238E27FC236}">
                <a16:creationId xmlns:a16="http://schemas.microsoft.com/office/drawing/2014/main" id="{38F82038-4AF5-7B46-BE34-4D6EE7E8293E}"/>
              </a:ext>
            </a:extLst>
          </p:cNvPr>
          <p:cNvSpPr txBox="1"/>
          <p:nvPr/>
        </p:nvSpPr>
        <p:spPr>
          <a:xfrm>
            <a:off x="1454016" y="4737469"/>
            <a:ext cx="2477815" cy="1024650"/>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〇〇を解消するサービスとして〇〇をローンチ</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大手〇〇企業など〇社に導入</a:t>
            </a:r>
            <a:endParaRPr kumimoji="1" lang="en-US" altLang="ja-JP" sz="1108" dirty="0">
              <a:latin typeface="ＭＳ Ｐゴシック" panose="020B0600070205080204" pitchFamily="50" charset="-128"/>
            </a:endParaRPr>
          </a:p>
        </p:txBody>
      </p:sp>
      <p:grpSp>
        <p:nvGrpSpPr>
          <p:cNvPr id="49" name="グループ化 48">
            <a:extLst>
              <a:ext uri="{FF2B5EF4-FFF2-40B4-BE49-F238E27FC236}">
                <a16:creationId xmlns:a16="http://schemas.microsoft.com/office/drawing/2014/main" id="{786188FE-C57E-744B-B9D3-1F0C61F5F610}"/>
              </a:ext>
            </a:extLst>
          </p:cNvPr>
          <p:cNvGrpSpPr/>
          <p:nvPr/>
        </p:nvGrpSpPr>
        <p:grpSpPr>
          <a:xfrm flipV="1">
            <a:off x="3272424" y="3975625"/>
            <a:ext cx="74038" cy="748078"/>
            <a:chOff x="1340641" y="3382483"/>
            <a:chExt cx="80208" cy="810418"/>
          </a:xfrm>
        </p:grpSpPr>
        <p:cxnSp>
          <p:nvCxnSpPr>
            <p:cNvPr id="50" name="直線コネクタ 49">
              <a:extLst>
                <a:ext uri="{FF2B5EF4-FFF2-40B4-BE49-F238E27FC236}">
                  <a16:creationId xmlns:a16="http://schemas.microsoft.com/office/drawing/2014/main" id="{097DCA2B-DD53-6E48-965A-9D1B26D66AAC}"/>
                </a:ext>
              </a:extLst>
            </p:cNvPr>
            <p:cNvCxnSpPr>
              <a:cxnSpLocks/>
            </p:cNvCxnSpPr>
            <p:nvPr/>
          </p:nvCxnSpPr>
          <p:spPr>
            <a:xfrm>
              <a:off x="1380745" y="3382483"/>
              <a:ext cx="0" cy="771068"/>
            </a:xfrm>
            <a:prstGeom prst="line">
              <a:avLst/>
            </a:prstGeom>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51" name="円/楕円 50">
              <a:extLst>
                <a:ext uri="{FF2B5EF4-FFF2-40B4-BE49-F238E27FC236}">
                  <a16:creationId xmlns:a16="http://schemas.microsoft.com/office/drawing/2014/main" id="{B5CA4D81-D7A9-2C47-A65C-9D4BA6434DF6}"/>
                </a:ext>
              </a:extLst>
            </p:cNvPr>
            <p:cNvSpPr/>
            <p:nvPr/>
          </p:nvSpPr>
          <p:spPr>
            <a:xfrm>
              <a:off x="1340641" y="4112693"/>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52" name="テキスト ボックス 51">
            <a:extLst>
              <a:ext uri="{FF2B5EF4-FFF2-40B4-BE49-F238E27FC236}">
                <a16:creationId xmlns:a16="http://schemas.microsoft.com/office/drawing/2014/main" id="{D77A461B-3B28-BF44-90CD-6CDA9F06DE97}"/>
              </a:ext>
            </a:extLst>
          </p:cNvPr>
          <p:cNvSpPr txBox="1"/>
          <p:nvPr/>
        </p:nvSpPr>
        <p:spPr>
          <a:xfrm>
            <a:off x="3395109" y="2239360"/>
            <a:ext cx="2477815" cy="1195144"/>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ローンチから〇年で導入企業数〇社を突破</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シリーズ〇にて調達した〇億円を〇〇の機能強化に投資</a:t>
            </a:r>
            <a:endParaRPr kumimoji="1" lang="en-US" altLang="ja-JP" sz="1108" dirty="0">
              <a:latin typeface="ＭＳ Ｐゴシック" panose="020B0600070205080204" pitchFamily="50" charset="-128"/>
            </a:endParaRPr>
          </a:p>
        </p:txBody>
      </p:sp>
      <p:sp>
        <p:nvSpPr>
          <p:cNvPr id="53" name="Google Shape;557;p48">
            <a:extLst>
              <a:ext uri="{FF2B5EF4-FFF2-40B4-BE49-F238E27FC236}">
                <a16:creationId xmlns:a16="http://schemas.microsoft.com/office/drawing/2014/main" id="{DEDAE0A5-0E25-AB4A-9194-5E8C9C73CA28}"/>
              </a:ext>
            </a:extLst>
          </p:cNvPr>
          <p:cNvSpPr txBox="1"/>
          <p:nvPr/>
        </p:nvSpPr>
        <p:spPr>
          <a:xfrm>
            <a:off x="3311922" y="2039979"/>
            <a:ext cx="2287670" cy="419780"/>
          </a:xfrm>
          <a:prstGeom prst="rect">
            <a:avLst/>
          </a:prstGeom>
          <a:solidFill>
            <a:schemeClr val="bg1"/>
          </a:solidFill>
          <a:ln>
            <a:solidFill>
              <a:schemeClr val="bg1"/>
            </a:solidFill>
          </a:ln>
        </p:spPr>
        <p:txBody>
          <a:bodyPr spcFirstLastPara="1" wrap="square" lIns="33231" tIns="33231" rIns="33231" bIns="33231" anchor="ctr" anchorCtr="0">
            <a:noAutofit/>
          </a:bodyPr>
          <a:lstStyle/>
          <a:p>
            <a:pPr>
              <a:spcAft>
                <a:spcPts val="369"/>
              </a:spcAft>
              <a:buClr>
                <a:schemeClr val="lt1"/>
              </a:buClr>
              <a:buSzPts val="1400"/>
            </a:pPr>
            <a:r>
              <a:rPr kumimoji="1" lang="ja-JP" altLang="en-US" sz="1477" b="1">
                <a:solidFill>
                  <a:srgbClr val="1A2149"/>
                </a:solidFill>
                <a:latin typeface="Yu Gothic" panose="020B0400000000000000" pitchFamily="34" charset="-128"/>
                <a:ea typeface="Yu Gothic" panose="020B0400000000000000" pitchFamily="34" charset="-128"/>
              </a:rPr>
              <a:t>導入企業数</a:t>
            </a:r>
            <a:r>
              <a:rPr kumimoji="1" lang="ja-JP" altLang="en-US" sz="1477" b="1">
                <a:solidFill>
                  <a:schemeClr val="accent6"/>
                </a:solidFill>
                <a:latin typeface="Yu Gothic" panose="020B0400000000000000" pitchFamily="34" charset="-128"/>
                <a:ea typeface="Yu Gothic" panose="020B0400000000000000" pitchFamily="34" charset="-128"/>
              </a:rPr>
              <a:t>〇〇社</a:t>
            </a:r>
            <a:r>
              <a:rPr kumimoji="1" lang="ja-JP" altLang="en-US" sz="1477" b="1">
                <a:solidFill>
                  <a:srgbClr val="1A2149"/>
                </a:solidFill>
                <a:latin typeface="Yu Gothic" panose="020B0400000000000000" pitchFamily="34" charset="-128"/>
                <a:ea typeface="Yu Gothic" panose="020B0400000000000000" pitchFamily="34" charset="-128"/>
              </a:rPr>
              <a:t>を突破</a:t>
            </a:r>
            <a:endParaRPr kumimoji="1" lang="en-US" altLang="ja-JP" sz="1477" b="1" dirty="0">
              <a:solidFill>
                <a:srgbClr val="1A2149"/>
              </a:solidFill>
              <a:latin typeface="Yu Gothic" panose="020B0400000000000000" pitchFamily="34" charset="-128"/>
              <a:ea typeface="Yu Gothic" panose="020B0400000000000000" pitchFamily="34" charset="-128"/>
            </a:endParaRPr>
          </a:p>
        </p:txBody>
      </p:sp>
      <p:grpSp>
        <p:nvGrpSpPr>
          <p:cNvPr id="54" name="グループ化 53">
            <a:extLst>
              <a:ext uri="{FF2B5EF4-FFF2-40B4-BE49-F238E27FC236}">
                <a16:creationId xmlns:a16="http://schemas.microsoft.com/office/drawing/2014/main" id="{F24E9574-47E5-BD4E-A3BF-41083D4C7A98}"/>
              </a:ext>
            </a:extLst>
          </p:cNvPr>
          <p:cNvGrpSpPr/>
          <p:nvPr/>
        </p:nvGrpSpPr>
        <p:grpSpPr>
          <a:xfrm>
            <a:off x="4733590" y="3431476"/>
            <a:ext cx="74038" cy="602031"/>
            <a:chOff x="1340641" y="3674084"/>
            <a:chExt cx="80208" cy="652200"/>
          </a:xfrm>
        </p:grpSpPr>
        <p:cxnSp>
          <p:nvCxnSpPr>
            <p:cNvPr id="55" name="直線コネクタ 54">
              <a:extLst>
                <a:ext uri="{FF2B5EF4-FFF2-40B4-BE49-F238E27FC236}">
                  <a16:creationId xmlns:a16="http://schemas.microsoft.com/office/drawing/2014/main" id="{A695758D-DC73-9848-AA4C-BE55479FB64F}"/>
                </a:ext>
              </a:extLst>
            </p:cNvPr>
            <p:cNvCxnSpPr>
              <a:cxnSpLocks/>
            </p:cNvCxnSpPr>
            <p:nvPr/>
          </p:nvCxnSpPr>
          <p:spPr>
            <a:xfrm>
              <a:off x="1380745" y="3674084"/>
              <a:ext cx="0" cy="633789"/>
            </a:xfrm>
            <a:prstGeom prst="line">
              <a:avLst/>
            </a:prstGeom>
            <a:solidFill>
              <a:srgbClr val="1A2149"/>
            </a:solidFill>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56" name="円/楕円 55">
              <a:extLst>
                <a:ext uri="{FF2B5EF4-FFF2-40B4-BE49-F238E27FC236}">
                  <a16:creationId xmlns:a16="http://schemas.microsoft.com/office/drawing/2014/main" id="{D26342AE-3FF8-FC4F-B4D6-5BAC1FE706D2}"/>
                </a:ext>
              </a:extLst>
            </p:cNvPr>
            <p:cNvSpPr/>
            <p:nvPr/>
          </p:nvSpPr>
          <p:spPr>
            <a:xfrm>
              <a:off x="1340641" y="4246076"/>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57" name="テキスト ボックス 56">
            <a:extLst>
              <a:ext uri="{FF2B5EF4-FFF2-40B4-BE49-F238E27FC236}">
                <a16:creationId xmlns:a16="http://schemas.microsoft.com/office/drawing/2014/main" id="{0FC68B8F-58ED-5544-BB77-AD99286DC650}"/>
              </a:ext>
            </a:extLst>
          </p:cNvPr>
          <p:cNvSpPr txBox="1"/>
          <p:nvPr/>
        </p:nvSpPr>
        <p:spPr>
          <a:xfrm>
            <a:off x="4670805" y="4725727"/>
            <a:ext cx="2932630" cy="848166"/>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継続的な機能強化により解約率が低下</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en-US" altLang="ja-JP" sz="1108" dirty="0">
                <a:latin typeface="ＭＳ Ｐゴシック" panose="020B0600070205080204" pitchFamily="50" charset="-128"/>
              </a:rPr>
              <a:t>2010</a:t>
            </a:r>
            <a:r>
              <a:rPr kumimoji="1" lang="ja-JP" altLang="en-US" sz="1108">
                <a:latin typeface="ＭＳ Ｐゴシック" panose="020B0600070205080204" pitchFamily="50" charset="-128"/>
              </a:rPr>
              <a:t>年時点の〇</a:t>
            </a:r>
            <a:r>
              <a:rPr kumimoji="1" lang="en-US" altLang="ja-JP" sz="1108" dirty="0">
                <a:latin typeface="ＭＳ Ｐゴシック" panose="020B0600070205080204" pitchFamily="50" charset="-128"/>
              </a:rPr>
              <a:t>%</a:t>
            </a:r>
            <a:r>
              <a:rPr kumimoji="1" lang="ja-JP" altLang="en-US" sz="1108">
                <a:latin typeface="ＭＳ Ｐゴシック" panose="020B0600070205080204" pitchFamily="50" charset="-128"/>
              </a:rPr>
              <a:t>→〇％に改善</a:t>
            </a:r>
            <a:endParaRPr kumimoji="1" lang="en-US" altLang="ja-JP" sz="1108" dirty="0">
              <a:latin typeface="ＭＳ Ｐゴシック" panose="020B0600070205080204" pitchFamily="50" charset="-128"/>
            </a:endParaRPr>
          </a:p>
        </p:txBody>
      </p:sp>
      <p:grpSp>
        <p:nvGrpSpPr>
          <p:cNvPr id="59" name="グループ化 58">
            <a:extLst>
              <a:ext uri="{FF2B5EF4-FFF2-40B4-BE49-F238E27FC236}">
                <a16:creationId xmlns:a16="http://schemas.microsoft.com/office/drawing/2014/main" id="{17155151-E2A0-DD49-9E04-3F951C162257}"/>
              </a:ext>
            </a:extLst>
          </p:cNvPr>
          <p:cNvGrpSpPr/>
          <p:nvPr/>
        </p:nvGrpSpPr>
        <p:grpSpPr>
          <a:xfrm flipV="1">
            <a:off x="6501262" y="3974803"/>
            <a:ext cx="74038" cy="748078"/>
            <a:chOff x="1340641" y="3382483"/>
            <a:chExt cx="80208" cy="810418"/>
          </a:xfrm>
        </p:grpSpPr>
        <p:cxnSp>
          <p:nvCxnSpPr>
            <p:cNvPr id="60" name="直線コネクタ 59">
              <a:extLst>
                <a:ext uri="{FF2B5EF4-FFF2-40B4-BE49-F238E27FC236}">
                  <a16:creationId xmlns:a16="http://schemas.microsoft.com/office/drawing/2014/main" id="{2F0E4766-2B99-0342-BD3D-4BDE874B3564}"/>
                </a:ext>
              </a:extLst>
            </p:cNvPr>
            <p:cNvCxnSpPr>
              <a:cxnSpLocks/>
            </p:cNvCxnSpPr>
            <p:nvPr/>
          </p:nvCxnSpPr>
          <p:spPr>
            <a:xfrm>
              <a:off x="1380745" y="3382483"/>
              <a:ext cx="0" cy="771068"/>
            </a:xfrm>
            <a:prstGeom prst="line">
              <a:avLst/>
            </a:prstGeom>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61" name="円/楕円 60">
              <a:extLst>
                <a:ext uri="{FF2B5EF4-FFF2-40B4-BE49-F238E27FC236}">
                  <a16:creationId xmlns:a16="http://schemas.microsoft.com/office/drawing/2014/main" id="{4AFE636E-71B8-824D-8BC6-3A72435F5E4B}"/>
                </a:ext>
              </a:extLst>
            </p:cNvPr>
            <p:cNvSpPr/>
            <p:nvPr/>
          </p:nvSpPr>
          <p:spPr>
            <a:xfrm>
              <a:off x="1340641" y="4112693"/>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62" name="テキスト ボックス 61">
            <a:extLst>
              <a:ext uri="{FF2B5EF4-FFF2-40B4-BE49-F238E27FC236}">
                <a16:creationId xmlns:a16="http://schemas.microsoft.com/office/drawing/2014/main" id="{699DCAD7-00B7-834B-A990-2C56D9659604}"/>
              </a:ext>
            </a:extLst>
          </p:cNvPr>
          <p:cNvSpPr txBox="1"/>
          <p:nvPr/>
        </p:nvSpPr>
        <p:spPr>
          <a:xfrm>
            <a:off x="4615603" y="4532843"/>
            <a:ext cx="1681673" cy="428637"/>
          </a:xfrm>
          <a:prstGeom prst="rect">
            <a:avLst/>
          </a:prstGeom>
          <a:solidFill>
            <a:schemeClr val="bg1"/>
          </a:solidFill>
          <a:ln w="12700">
            <a:noFill/>
          </a:ln>
        </p:spPr>
        <p:txBody>
          <a:bodyPr wrap="square" lIns="166154" tIns="99692" rIns="166154" bIns="99692" rtlCol="0" anchor="ctr">
            <a:spAutoFit/>
          </a:bodyPr>
          <a:lstStyle/>
          <a:p>
            <a:pPr>
              <a:spcAft>
                <a:spcPts val="554"/>
              </a:spcAft>
            </a:pPr>
            <a:r>
              <a:rPr kumimoji="1" lang="ja-JP" altLang="en-US" sz="1477" b="1">
                <a:solidFill>
                  <a:srgbClr val="1A2149"/>
                </a:solidFill>
                <a:latin typeface="Yu Gothic" panose="020B0400000000000000" pitchFamily="34" charset="-128"/>
                <a:ea typeface="Yu Gothic" panose="020B0400000000000000" pitchFamily="34" charset="-128"/>
              </a:rPr>
              <a:t>解約率が</a:t>
            </a:r>
            <a:r>
              <a:rPr kumimoji="1" lang="ja-JP" altLang="en-US" sz="1477" b="1">
                <a:solidFill>
                  <a:schemeClr val="accent6"/>
                </a:solidFill>
                <a:latin typeface="Yu Gothic" panose="020B0400000000000000" pitchFamily="34" charset="-128"/>
                <a:ea typeface="Yu Gothic" panose="020B0400000000000000" pitchFamily="34" charset="-128"/>
              </a:rPr>
              <a:t>〇％</a:t>
            </a:r>
            <a:r>
              <a:rPr kumimoji="1" lang="ja-JP" altLang="en-US" sz="1477" b="1">
                <a:solidFill>
                  <a:srgbClr val="1A2149"/>
                </a:solidFill>
                <a:latin typeface="Yu Gothic" panose="020B0400000000000000" pitchFamily="34" charset="-128"/>
                <a:ea typeface="Yu Gothic" panose="020B0400000000000000" pitchFamily="34" charset="-128"/>
              </a:rPr>
              <a:t>に</a:t>
            </a:r>
            <a:endParaRPr kumimoji="1" lang="en-US" altLang="ja-JP" sz="1477" b="1" dirty="0">
              <a:solidFill>
                <a:srgbClr val="1A2149"/>
              </a:solidFill>
              <a:latin typeface="Yu Gothic" panose="020B0400000000000000" pitchFamily="34" charset="-128"/>
              <a:ea typeface="Yu Gothic" panose="020B0400000000000000" pitchFamily="34" charset="-128"/>
            </a:endParaRPr>
          </a:p>
        </p:txBody>
      </p:sp>
      <p:sp>
        <p:nvSpPr>
          <p:cNvPr id="63" name="テキスト ボックス 62">
            <a:extLst>
              <a:ext uri="{FF2B5EF4-FFF2-40B4-BE49-F238E27FC236}">
                <a16:creationId xmlns:a16="http://schemas.microsoft.com/office/drawing/2014/main" id="{33889F2D-7990-4449-9115-0C2E015DCD29}"/>
              </a:ext>
            </a:extLst>
          </p:cNvPr>
          <p:cNvSpPr txBox="1"/>
          <p:nvPr/>
        </p:nvSpPr>
        <p:spPr>
          <a:xfrm>
            <a:off x="798131" y="4507974"/>
            <a:ext cx="2416177" cy="428637"/>
          </a:xfrm>
          <a:prstGeom prst="rect">
            <a:avLst/>
          </a:prstGeom>
          <a:solidFill>
            <a:schemeClr val="bg1"/>
          </a:solidFill>
          <a:ln w="12700">
            <a:noFill/>
          </a:ln>
        </p:spPr>
        <p:txBody>
          <a:bodyPr wrap="square" lIns="166154" tIns="99692" rIns="166154" bIns="99692" rtlCol="0" anchor="ctr">
            <a:spAutoFit/>
          </a:bodyPr>
          <a:lstStyle/>
          <a:p>
            <a:pPr>
              <a:spcAft>
                <a:spcPts val="369"/>
              </a:spcAft>
              <a:buClr>
                <a:schemeClr val="lt1"/>
              </a:buClr>
              <a:buSzPts val="1400"/>
            </a:pPr>
            <a:r>
              <a:rPr kumimoji="1" lang="ja-JP" altLang="en-US" sz="1477" b="1">
                <a:solidFill>
                  <a:srgbClr val="1A2149"/>
                </a:solidFill>
                <a:latin typeface="Yu Gothic" panose="020B0400000000000000" pitchFamily="34" charset="-128"/>
                <a:ea typeface="Yu Gothic" panose="020B0400000000000000" pitchFamily="34" charset="-128"/>
              </a:rPr>
              <a:t>〇〇をローンチ・初導入</a:t>
            </a:r>
            <a:endParaRPr kumimoji="1" lang="en-US" altLang="ja-JP" sz="1477" b="1" dirty="0">
              <a:solidFill>
                <a:srgbClr val="1A2149"/>
              </a:solidFill>
              <a:latin typeface="Yu Gothic" panose="020B0400000000000000" pitchFamily="34" charset="-128"/>
              <a:ea typeface="Yu Gothic" panose="020B0400000000000000" pitchFamily="34" charset="-128"/>
            </a:endParaRPr>
          </a:p>
        </p:txBody>
      </p:sp>
      <p:sp>
        <p:nvSpPr>
          <p:cNvPr id="64" name="テキスト ボックス 63">
            <a:extLst>
              <a:ext uri="{FF2B5EF4-FFF2-40B4-BE49-F238E27FC236}">
                <a16:creationId xmlns:a16="http://schemas.microsoft.com/office/drawing/2014/main" id="{F5B544B3-5CB3-3F40-9C44-6B4DAD716514}"/>
              </a:ext>
            </a:extLst>
          </p:cNvPr>
          <p:cNvSpPr txBox="1"/>
          <p:nvPr/>
        </p:nvSpPr>
        <p:spPr>
          <a:xfrm>
            <a:off x="6310004" y="2513333"/>
            <a:ext cx="2477814" cy="848166"/>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導入企業数〇社を突破</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利用ユーザー数は〇万人を突破</a:t>
            </a:r>
            <a:endParaRPr kumimoji="1" lang="en-US" altLang="ja-JP" sz="1108" dirty="0">
              <a:latin typeface="ＭＳ Ｐゴシック" panose="020B0600070205080204" pitchFamily="50" charset="-128"/>
            </a:endParaRPr>
          </a:p>
        </p:txBody>
      </p:sp>
      <p:grpSp>
        <p:nvGrpSpPr>
          <p:cNvPr id="66" name="グループ化 65">
            <a:extLst>
              <a:ext uri="{FF2B5EF4-FFF2-40B4-BE49-F238E27FC236}">
                <a16:creationId xmlns:a16="http://schemas.microsoft.com/office/drawing/2014/main" id="{9AEA4929-BDCC-A547-869A-E9AED4B8F3F0}"/>
              </a:ext>
            </a:extLst>
          </p:cNvPr>
          <p:cNvGrpSpPr/>
          <p:nvPr/>
        </p:nvGrpSpPr>
        <p:grpSpPr>
          <a:xfrm>
            <a:off x="7924555" y="3431476"/>
            <a:ext cx="74038" cy="602031"/>
            <a:chOff x="1340641" y="3674084"/>
            <a:chExt cx="80208" cy="652200"/>
          </a:xfrm>
        </p:grpSpPr>
        <p:cxnSp>
          <p:nvCxnSpPr>
            <p:cNvPr id="67" name="直線コネクタ 66">
              <a:extLst>
                <a:ext uri="{FF2B5EF4-FFF2-40B4-BE49-F238E27FC236}">
                  <a16:creationId xmlns:a16="http://schemas.microsoft.com/office/drawing/2014/main" id="{B2312A9E-AC1E-454B-8DD2-2E559F4DBD33}"/>
                </a:ext>
              </a:extLst>
            </p:cNvPr>
            <p:cNvCxnSpPr>
              <a:cxnSpLocks/>
            </p:cNvCxnSpPr>
            <p:nvPr/>
          </p:nvCxnSpPr>
          <p:spPr>
            <a:xfrm>
              <a:off x="1380745" y="3674084"/>
              <a:ext cx="0" cy="633789"/>
            </a:xfrm>
            <a:prstGeom prst="line">
              <a:avLst/>
            </a:prstGeom>
            <a:solidFill>
              <a:srgbClr val="1A2149"/>
            </a:solidFill>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68" name="円/楕円 67">
              <a:extLst>
                <a:ext uri="{FF2B5EF4-FFF2-40B4-BE49-F238E27FC236}">
                  <a16:creationId xmlns:a16="http://schemas.microsoft.com/office/drawing/2014/main" id="{7CA9A50F-B2FF-5B4E-8E38-D825A9635EB3}"/>
                </a:ext>
              </a:extLst>
            </p:cNvPr>
            <p:cNvSpPr/>
            <p:nvPr/>
          </p:nvSpPr>
          <p:spPr>
            <a:xfrm>
              <a:off x="1340641" y="4246076"/>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69" name="テキスト ボックス 68">
            <a:extLst>
              <a:ext uri="{FF2B5EF4-FFF2-40B4-BE49-F238E27FC236}">
                <a16:creationId xmlns:a16="http://schemas.microsoft.com/office/drawing/2014/main" id="{500048FE-A8C0-9648-9600-EBC870201F02}"/>
              </a:ext>
            </a:extLst>
          </p:cNvPr>
          <p:cNvSpPr txBox="1"/>
          <p:nvPr/>
        </p:nvSpPr>
        <p:spPr>
          <a:xfrm>
            <a:off x="6156458" y="2026042"/>
            <a:ext cx="2828017" cy="707239"/>
          </a:xfrm>
          <a:prstGeom prst="rect">
            <a:avLst/>
          </a:prstGeom>
          <a:solidFill>
            <a:schemeClr val="bg1"/>
          </a:solidFill>
          <a:ln w="12700">
            <a:noFill/>
          </a:ln>
        </p:spPr>
        <p:txBody>
          <a:bodyPr wrap="square" lIns="166154" tIns="99692" rIns="166154" bIns="99692" rtlCol="0" anchor="ctr">
            <a:spAutoFit/>
          </a:bodyPr>
          <a:lstStyle/>
          <a:p>
            <a:pPr>
              <a:spcAft>
                <a:spcPts val="369"/>
              </a:spcAft>
              <a:buClr>
                <a:schemeClr val="lt1"/>
              </a:buClr>
              <a:buSzPts val="1400"/>
            </a:pPr>
            <a:r>
              <a:rPr kumimoji="1" lang="ja-JP" altLang="en-US" sz="1477" b="1">
                <a:solidFill>
                  <a:srgbClr val="1A2149"/>
                </a:solidFill>
                <a:latin typeface="Yu Gothic" panose="020B0400000000000000" pitchFamily="34" charset="-128"/>
                <a:ea typeface="Yu Gothic" panose="020B0400000000000000" pitchFamily="34" charset="-128"/>
              </a:rPr>
              <a:t>導入企業数</a:t>
            </a:r>
            <a:r>
              <a:rPr kumimoji="1" lang="ja-JP" altLang="en-US" sz="1477" b="1">
                <a:solidFill>
                  <a:schemeClr val="accent6"/>
                </a:solidFill>
                <a:latin typeface="Yu Gothic" panose="020B0400000000000000" pitchFamily="34" charset="-128"/>
                <a:ea typeface="Yu Gothic" panose="020B0400000000000000" pitchFamily="34" charset="-128"/>
              </a:rPr>
              <a:t>〇〇社</a:t>
            </a:r>
            <a:endParaRPr kumimoji="1" lang="en-US" altLang="ja-JP" sz="1477" b="1" dirty="0">
              <a:solidFill>
                <a:schemeClr val="accent6"/>
              </a:solidFill>
              <a:latin typeface="Yu Gothic" panose="020B0400000000000000" pitchFamily="34" charset="-128"/>
              <a:ea typeface="Yu Gothic" panose="020B0400000000000000" pitchFamily="34" charset="-128"/>
            </a:endParaRPr>
          </a:p>
          <a:p>
            <a:pPr>
              <a:spcAft>
                <a:spcPts val="369"/>
              </a:spcAft>
              <a:buClr>
                <a:schemeClr val="lt1"/>
              </a:buClr>
              <a:buSzPts val="1400"/>
            </a:pPr>
            <a:r>
              <a:rPr kumimoji="1" lang="ja-JP" altLang="en-US" sz="1477" b="1">
                <a:solidFill>
                  <a:srgbClr val="1A2149"/>
                </a:solidFill>
                <a:latin typeface="Yu Gothic" panose="020B0400000000000000" pitchFamily="34" charset="-128"/>
                <a:ea typeface="Yu Gothic" panose="020B0400000000000000" pitchFamily="34" charset="-128"/>
              </a:rPr>
              <a:t>利用ユーザー</a:t>
            </a:r>
            <a:r>
              <a:rPr kumimoji="1" lang="ja-JP" altLang="en-US" sz="1477" b="1">
                <a:solidFill>
                  <a:schemeClr val="accent6"/>
                </a:solidFill>
                <a:latin typeface="Yu Gothic" panose="020B0400000000000000" pitchFamily="34" charset="-128"/>
                <a:ea typeface="Yu Gothic" panose="020B0400000000000000" pitchFamily="34" charset="-128"/>
              </a:rPr>
              <a:t>数〇万人</a:t>
            </a:r>
            <a:r>
              <a:rPr kumimoji="1" lang="ja-JP" altLang="en-US" sz="1477" b="1">
                <a:solidFill>
                  <a:srgbClr val="1A2149"/>
                </a:solidFill>
                <a:latin typeface="Yu Gothic" panose="020B0400000000000000" pitchFamily="34" charset="-128"/>
                <a:ea typeface="Yu Gothic" panose="020B0400000000000000" pitchFamily="34" charset="-128"/>
              </a:rPr>
              <a:t>を突破</a:t>
            </a:r>
            <a:endParaRPr kumimoji="1" lang="en-US" altLang="ja-JP" sz="1477" b="1" dirty="0">
              <a:solidFill>
                <a:srgbClr val="1A2149"/>
              </a:solidFill>
              <a:latin typeface="Yu Gothic" panose="020B0400000000000000" pitchFamily="34" charset="-128"/>
              <a:ea typeface="Yu Gothic" panose="020B0400000000000000" pitchFamily="34" charset="-128"/>
            </a:endParaRPr>
          </a:p>
        </p:txBody>
      </p:sp>
      <p:sp>
        <p:nvSpPr>
          <p:cNvPr id="4" name="正方形/長方形 3">
            <a:extLst>
              <a:ext uri="{FF2B5EF4-FFF2-40B4-BE49-F238E27FC236}">
                <a16:creationId xmlns:a16="http://schemas.microsoft.com/office/drawing/2014/main" id="{4DB5E185-8AE5-9B60-71AC-A13FB6A2FCAA}"/>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企業の成り立ちや本業などに商材の強みに</a:t>
            </a:r>
            <a:br>
              <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rPr>
            </a:b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つながる要素がある場合、サービスの開発・成長の経緯を</a:t>
            </a:r>
            <a:r>
              <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rPr>
              <a:t>PR</a:t>
            </a: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したい場合などに有効です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7" name="フッター プレースホルダー 3">
            <a:extLst>
              <a:ext uri="{FF2B5EF4-FFF2-40B4-BE49-F238E27FC236}">
                <a16:creationId xmlns:a16="http://schemas.microsoft.com/office/drawing/2014/main" id="{AD0FECBA-B7D2-43CC-E1B3-6506875FA0B5}"/>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787961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F3D53-D1E0-45F3-B4B9-8B18683049A1}"/>
              </a:ext>
            </a:extLst>
          </p:cNvPr>
          <p:cNvSpPr>
            <a:spLocks noGrp="1"/>
          </p:cNvSpPr>
          <p:nvPr>
            <p:ph type="title"/>
          </p:nvPr>
        </p:nvSpPr>
        <p:spPr/>
        <p:txBody>
          <a:bodyPr>
            <a:normAutofit fontScale="90000"/>
          </a:bodyPr>
          <a:lstStyle/>
          <a:p>
            <a:r>
              <a:rPr lang="ja-JP" altLang="en-US"/>
              <a:t>強みの背景</a:t>
            </a:r>
            <a:endParaRPr lang="ja-JP" altLang="en-US" dirty="0"/>
          </a:p>
        </p:txBody>
      </p:sp>
      <p:sp>
        <p:nvSpPr>
          <p:cNvPr id="3" name="テキスト プレースホルダー 2">
            <a:extLst>
              <a:ext uri="{FF2B5EF4-FFF2-40B4-BE49-F238E27FC236}">
                <a16:creationId xmlns:a16="http://schemas.microsoft.com/office/drawing/2014/main" id="{5577377C-D717-40E4-A1D7-2ECF05E77F46}"/>
              </a:ext>
            </a:extLst>
          </p:cNvPr>
          <p:cNvSpPr>
            <a:spLocks noGrp="1"/>
          </p:cNvSpPr>
          <p:nvPr>
            <p:ph type="body" sz="quarter" idx="13"/>
          </p:nvPr>
        </p:nvSpPr>
        <p:spPr/>
        <p:txBody>
          <a:bodyPr/>
          <a:lstStyle/>
          <a:p>
            <a:r>
              <a:rPr lang="ja-JP" altLang="en-US" dirty="0"/>
              <a:t>サービスの強みの背景には競合他社とは異なる当社の特長があります</a:t>
            </a:r>
          </a:p>
        </p:txBody>
      </p:sp>
      <p:sp>
        <p:nvSpPr>
          <p:cNvPr id="5" name="スライド番号プレースホルダー 4">
            <a:extLst>
              <a:ext uri="{FF2B5EF4-FFF2-40B4-BE49-F238E27FC236}">
                <a16:creationId xmlns:a16="http://schemas.microsoft.com/office/drawing/2014/main" id="{4A591549-6B50-4FE7-8E11-464C8A15B99F}"/>
              </a:ext>
            </a:extLst>
          </p:cNvPr>
          <p:cNvSpPr>
            <a:spLocks noGrp="1"/>
          </p:cNvSpPr>
          <p:nvPr>
            <p:ph type="sldNum" sz="quarter" idx="15"/>
          </p:nvPr>
        </p:nvSpPr>
        <p:spPr/>
        <p:txBody>
          <a:bodyPr>
            <a:normAutofit/>
          </a:bodyPr>
          <a:lstStyle/>
          <a:p>
            <a:fld id="{2CF39A64-FD95-C144-B37D-DFADB2595A9F}" type="slidenum">
              <a:rPr lang="ja-JP" altLang="en-US" smtClean="0"/>
              <a:pPr/>
              <a:t>20</a:t>
            </a:fld>
            <a:endParaRPr lang="ja-JP" altLang="en-US"/>
          </a:p>
        </p:txBody>
      </p:sp>
      <p:sp>
        <p:nvSpPr>
          <p:cNvPr id="60" name="正方形/長方形 59">
            <a:extLst>
              <a:ext uri="{FF2B5EF4-FFF2-40B4-BE49-F238E27FC236}">
                <a16:creationId xmlns:a16="http://schemas.microsoft.com/office/drawing/2014/main" id="{4968034C-6437-FA4B-A36F-63079A07AF0A}"/>
              </a:ext>
            </a:extLst>
          </p:cNvPr>
          <p:cNvSpPr/>
          <p:nvPr/>
        </p:nvSpPr>
        <p:spPr>
          <a:xfrm>
            <a:off x="435220"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62" name="テキスト ボックス 61">
            <a:extLst>
              <a:ext uri="{FF2B5EF4-FFF2-40B4-BE49-F238E27FC236}">
                <a16:creationId xmlns:a16="http://schemas.microsoft.com/office/drawing/2014/main" id="{CE6C65C3-CAF7-F14A-9A01-CBFDD7E16E52}"/>
              </a:ext>
            </a:extLst>
          </p:cNvPr>
          <p:cNvSpPr txBox="1"/>
          <p:nvPr/>
        </p:nvSpPr>
        <p:spPr>
          <a:xfrm>
            <a:off x="435220"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dirty="0">
                <a:solidFill>
                  <a:schemeClr val="dk1"/>
                </a:solidFill>
                <a:latin typeface="Yu Gothic" panose="020B0400000000000000" pitchFamily="34" charset="-128"/>
                <a:ea typeface="Yu Gothic" panose="020B0400000000000000" pitchFamily="34" charset="-128"/>
                <a:cs typeface="Arial"/>
                <a:sym typeface="Arial"/>
              </a:rPr>
              <a:t>創業事業にて〇〇業界で〇〇年以上サービスを提供しており、業界に精通</a:t>
            </a:r>
          </a:p>
          <a:p>
            <a:pPr marL="158265" indent="-158265">
              <a:spcBef>
                <a:spcPts val="1108"/>
              </a:spcBef>
              <a:buClr>
                <a:srgbClr val="000000"/>
              </a:buClr>
              <a:buSzPts val="1200"/>
              <a:buFont typeface="Arial"/>
              <a:buChar char="•"/>
            </a:pPr>
            <a:r>
              <a:rPr lang="ja-JP" altLang="en-US" sz="1200" dirty="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63" name="正方形/長方形 62">
            <a:extLst>
              <a:ext uri="{FF2B5EF4-FFF2-40B4-BE49-F238E27FC236}">
                <a16:creationId xmlns:a16="http://schemas.microsoft.com/office/drawing/2014/main" id="{254554B7-4D29-A342-A851-48C12E9ADE24}"/>
              </a:ext>
            </a:extLst>
          </p:cNvPr>
          <p:cNvSpPr/>
          <p:nvPr/>
        </p:nvSpPr>
        <p:spPr>
          <a:xfrm>
            <a:off x="440285"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25869">
              <a:lnSpc>
                <a:spcPct val="130000"/>
              </a:lnSpc>
              <a:defRPr/>
            </a:pPr>
            <a:r>
              <a:rPr kumimoji="1" lang="ja-JP" altLang="en-US" sz="1292" b="1" kern="0" dirty="0">
                <a:solidFill>
                  <a:schemeClr val="bg1"/>
                </a:solidFill>
                <a:latin typeface="Yu Gothic" panose="020B0400000000000000" pitchFamily="34" charset="-128"/>
                <a:ea typeface="Yu Gothic" panose="020B0400000000000000" pitchFamily="34" charset="-128"/>
              </a:rPr>
              <a:t>業界における</a:t>
            </a:r>
            <a:br>
              <a:rPr kumimoji="1" lang="en-US" altLang="ja-JP" sz="1292" b="1" kern="0" dirty="0">
                <a:solidFill>
                  <a:schemeClr val="bg1"/>
                </a:solidFill>
                <a:latin typeface="Yu Gothic" panose="020B0400000000000000" pitchFamily="34" charset="-128"/>
                <a:ea typeface="Yu Gothic" panose="020B0400000000000000" pitchFamily="34" charset="-128"/>
              </a:rPr>
            </a:br>
            <a:r>
              <a:rPr kumimoji="1" lang="ja-JP" altLang="en-US" sz="1292" b="1" kern="0" dirty="0">
                <a:solidFill>
                  <a:schemeClr val="bg1"/>
                </a:solidFill>
                <a:latin typeface="Yu Gothic" panose="020B0400000000000000" pitchFamily="34" charset="-128"/>
                <a:ea typeface="Yu Gothic" panose="020B0400000000000000" pitchFamily="34" charset="-128"/>
              </a:rPr>
              <a:t>●●年以上の実績</a:t>
            </a:r>
          </a:p>
        </p:txBody>
      </p:sp>
      <p:sp>
        <p:nvSpPr>
          <p:cNvPr id="65" name="正方形/長方形 64">
            <a:extLst>
              <a:ext uri="{FF2B5EF4-FFF2-40B4-BE49-F238E27FC236}">
                <a16:creationId xmlns:a16="http://schemas.microsoft.com/office/drawing/2014/main" id="{C0D54E1A-3F54-6742-905B-69E5A0D9CCF2}"/>
              </a:ext>
            </a:extLst>
          </p:cNvPr>
          <p:cNvSpPr/>
          <p:nvPr/>
        </p:nvSpPr>
        <p:spPr>
          <a:xfrm>
            <a:off x="3292616"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68" name="テキスト ボックス 67">
            <a:extLst>
              <a:ext uri="{FF2B5EF4-FFF2-40B4-BE49-F238E27FC236}">
                <a16:creationId xmlns:a16="http://schemas.microsoft.com/office/drawing/2014/main" id="{6BD4010C-F65D-9844-A505-4B46B06A080B}"/>
              </a:ext>
            </a:extLst>
          </p:cNvPr>
          <p:cNvSpPr txBox="1"/>
          <p:nvPr/>
        </p:nvSpPr>
        <p:spPr>
          <a:xfrm>
            <a:off x="3292616"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〇〇エンジニアを年間〇〇名採用。育成にも投資し強力な開発体制を構築</a:t>
            </a:r>
          </a:p>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69" name="正方形/長方形 68">
            <a:extLst>
              <a:ext uri="{FF2B5EF4-FFF2-40B4-BE49-F238E27FC236}">
                <a16:creationId xmlns:a16="http://schemas.microsoft.com/office/drawing/2014/main" id="{725D0AD2-FC46-7C4A-8F50-6AFFD339FB93}"/>
              </a:ext>
            </a:extLst>
          </p:cNvPr>
          <p:cNvSpPr/>
          <p:nvPr/>
        </p:nvSpPr>
        <p:spPr>
          <a:xfrm>
            <a:off x="3297680"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92" b="1">
                <a:latin typeface="Yu Gothic" panose="020B0400000000000000" pitchFamily="34" charset="-128"/>
                <a:ea typeface="Yu Gothic" panose="020B0400000000000000" pitchFamily="34" charset="-128"/>
              </a:rPr>
              <a:t>業界屈指の採用力</a:t>
            </a:r>
            <a:endParaRPr kumimoji="1" lang="ja-JP" altLang="en-US" sz="1292" b="1" dirty="0">
              <a:latin typeface="Yu Gothic" panose="020B0400000000000000" pitchFamily="34" charset="-128"/>
              <a:ea typeface="Yu Gothic" panose="020B0400000000000000" pitchFamily="34" charset="-128"/>
            </a:endParaRPr>
          </a:p>
        </p:txBody>
      </p:sp>
      <p:sp>
        <p:nvSpPr>
          <p:cNvPr id="70" name="正方形/長方形 69">
            <a:extLst>
              <a:ext uri="{FF2B5EF4-FFF2-40B4-BE49-F238E27FC236}">
                <a16:creationId xmlns:a16="http://schemas.microsoft.com/office/drawing/2014/main" id="{E304E1FE-BCC1-DF4E-AEED-F565773C193C}"/>
              </a:ext>
            </a:extLst>
          </p:cNvPr>
          <p:cNvSpPr/>
          <p:nvPr/>
        </p:nvSpPr>
        <p:spPr>
          <a:xfrm>
            <a:off x="6162532"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71" name="テキスト ボックス 70">
            <a:extLst>
              <a:ext uri="{FF2B5EF4-FFF2-40B4-BE49-F238E27FC236}">
                <a16:creationId xmlns:a16="http://schemas.microsoft.com/office/drawing/2014/main" id="{AA0E6088-C87C-6C4D-B848-2480F23BF42B}"/>
              </a:ext>
            </a:extLst>
          </p:cNvPr>
          <p:cNvSpPr txBox="1"/>
          <p:nvPr/>
        </p:nvSpPr>
        <p:spPr>
          <a:xfrm>
            <a:off x="6162532"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毎月既存顧客〇社に対しインタビューを実施し、顧客の声を元に</a:t>
            </a:r>
            <a:r>
              <a:rPr lang="en" altLang="ja-JP" sz="1200" dirty="0">
                <a:solidFill>
                  <a:schemeClr val="dk1"/>
                </a:solidFill>
                <a:latin typeface="Yu Gothic" panose="020B0400000000000000" pitchFamily="34" charset="-128"/>
                <a:ea typeface="Yu Gothic" panose="020B0400000000000000" pitchFamily="34" charset="-128"/>
                <a:cs typeface="Arial"/>
                <a:sym typeface="Arial"/>
              </a:rPr>
              <a:t>UI</a:t>
            </a:r>
            <a:r>
              <a:rPr lang="ja-JP" altLang="en-US" sz="1200">
                <a:solidFill>
                  <a:schemeClr val="dk1"/>
                </a:solidFill>
                <a:latin typeface="Yu Gothic" panose="020B0400000000000000" pitchFamily="34" charset="-128"/>
                <a:ea typeface="Yu Gothic" panose="020B0400000000000000" pitchFamily="34" charset="-128"/>
                <a:cs typeface="Arial"/>
                <a:sym typeface="Arial"/>
              </a:rPr>
              <a:t>を改善</a:t>
            </a:r>
          </a:p>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72" name="正方形/長方形 71">
            <a:extLst>
              <a:ext uri="{FF2B5EF4-FFF2-40B4-BE49-F238E27FC236}">
                <a16:creationId xmlns:a16="http://schemas.microsoft.com/office/drawing/2014/main" id="{DA7ACE18-ABB6-5947-9B16-22239ECADE38}"/>
              </a:ext>
            </a:extLst>
          </p:cNvPr>
          <p:cNvSpPr/>
          <p:nvPr/>
        </p:nvSpPr>
        <p:spPr>
          <a:xfrm>
            <a:off x="6167597"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92" b="1">
                <a:latin typeface="Yu Gothic" panose="020B0400000000000000" pitchFamily="34" charset="-128"/>
                <a:ea typeface="Yu Gothic" panose="020B0400000000000000" pitchFamily="34" charset="-128"/>
              </a:rPr>
              <a:t>頻繁なユーザ調査</a:t>
            </a:r>
            <a:endParaRPr kumimoji="1" lang="ja-JP" altLang="en-US" sz="1292" b="1" dirty="0">
              <a:latin typeface="Yu Gothic" panose="020B0400000000000000" pitchFamily="34" charset="-128"/>
              <a:ea typeface="Yu Gothic" panose="020B0400000000000000" pitchFamily="34" charset="-128"/>
            </a:endParaRPr>
          </a:p>
        </p:txBody>
      </p:sp>
      <p:sp>
        <p:nvSpPr>
          <p:cNvPr id="4" name="正方形/長方形 3">
            <a:extLst>
              <a:ext uri="{FF2B5EF4-FFF2-40B4-BE49-F238E27FC236}">
                <a16:creationId xmlns:a16="http://schemas.microsoft.com/office/drawing/2014/main" id="{AEBC7B17-0B10-F2A9-08A7-1122EFA5B7B8}"/>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「商材の強みをなぜ実現できているの</a:t>
            </a:r>
            <a:r>
              <a:rPr kumimoji="1" lang="ja-JP" altLang="en-US" sz="1000">
                <a:solidFill>
                  <a:schemeClr val="bg1">
                    <a:lumMod val="50000"/>
                  </a:schemeClr>
                </a:solidFill>
                <a:latin typeface="ＭＳ Ｐゴシック" panose="020B0600070205080204" pitchFamily="50" charset="-128"/>
                <a:ea typeface="ＭＳ Ｐゴシック" panose="020B0600070205080204" pitchFamily="50" charset="-128"/>
              </a:rPr>
              <a:t>か」</a:t>
            </a:r>
            <a:br>
              <a:rPr kumimoji="1" lang="en-US" altLang="ja-JP" sz="1000">
                <a:solidFill>
                  <a:schemeClr val="bg1">
                    <a:lumMod val="50000"/>
                  </a:schemeClr>
                </a:solidFill>
                <a:latin typeface="ＭＳ Ｐゴシック" panose="020B0600070205080204" pitchFamily="50" charset="-128"/>
                <a:ea typeface="ＭＳ Ｐゴシック" panose="020B0600070205080204" pitchFamily="50" charset="-128"/>
              </a:rPr>
            </a:br>
            <a:r>
              <a:rPr kumimoji="1" lang="ja-JP" altLang="en-US" sz="1000">
                <a:solidFill>
                  <a:schemeClr val="bg1">
                    <a:lumMod val="50000"/>
                  </a:schemeClr>
                </a:solidFill>
                <a:latin typeface="ＭＳ Ｐゴシック" panose="020B0600070205080204" pitchFamily="50" charset="-128"/>
                <a:ea typeface="ＭＳ Ｐゴシック" panose="020B0600070205080204" pitchFamily="50" charset="-128"/>
              </a:rPr>
              <a:t>を</a:t>
            </a: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語り、説得力を増したい場合に有効です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6" name="フッター プレースホルダー 3">
            <a:extLst>
              <a:ext uri="{FF2B5EF4-FFF2-40B4-BE49-F238E27FC236}">
                <a16:creationId xmlns:a16="http://schemas.microsoft.com/office/drawing/2014/main" id="{AFD53198-8100-A7E5-E69B-95A1A653284C}"/>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955098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p:txBody>
          <a:bodyPr>
            <a:normAutofit fontScale="90000"/>
          </a:bodyPr>
          <a:lstStyle/>
          <a:p>
            <a:r>
              <a:rPr lang="ja-JP" altLang="en-US"/>
              <a:t>数字で見る〇〇〇</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p:txBody>
          <a:bodyPr/>
          <a:lstStyle/>
          <a:p>
            <a:r>
              <a:rPr lang="en-US" altLang="ja-JP" dirty="0"/>
              <a:t>15</a:t>
            </a:r>
            <a:r>
              <a:rPr lang="ja-JP" altLang="en-US"/>
              <a:t>年間蓄積したノウハウとエンジニア採用の強化により、</a:t>
            </a:r>
            <a:endParaRPr lang="en-US" altLang="ja-JP" dirty="0"/>
          </a:p>
          <a:p>
            <a:r>
              <a:rPr lang="ja-JP" altLang="en-US"/>
              <a:t>多くのお客様にご評価いただいております</a:t>
            </a:r>
            <a:endParaRPr lang="ja-JP" altLang="en-US" dirty="0"/>
          </a:p>
        </p:txBody>
      </p:sp>
      <p:sp>
        <p:nvSpPr>
          <p:cNvPr id="5" name="スライド番号プレースホルダー 4">
            <a:extLst>
              <a:ext uri="{FF2B5EF4-FFF2-40B4-BE49-F238E27FC236}">
                <a16:creationId xmlns:a16="http://schemas.microsoft.com/office/drawing/2014/main" id="{02A7185C-6D37-9643-8B54-94560B4BF666}"/>
              </a:ext>
            </a:extLst>
          </p:cNvPr>
          <p:cNvSpPr>
            <a:spLocks noGrp="1"/>
          </p:cNvSpPr>
          <p:nvPr>
            <p:ph type="sldNum" sz="quarter" idx="15"/>
          </p:nvPr>
        </p:nvSpPr>
        <p:spPr/>
        <p:txBody>
          <a:bodyPr/>
          <a:lstStyle/>
          <a:p>
            <a:fld id="{2CF39A64-FD95-C144-B37D-DFADB2595A9F}" type="slidenum">
              <a:rPr lang="ja-JP" altLang="en-US" smtClean="0"/>
              <a:pPr/>
              <a:t>21</a:t>
            </a:fld>
            <a:endParaRPr lang="ja-JP" altLang="en-US"/>
          </a:p>
        </p:txBody>
      </p:sp>
      <p:sp>
        <p:nvSpPr>
          <p:cNvPr id="12" name="正方形/長方形 11">
            <a:extLst>
              <a:ext uri="{FF2B5EF4-FFF2-40B4-BE49-F238E27FC236}">
                <a16:creationId xmlns:a16="http://schemas.microsoft.com/office/drawing/2014/main" id="{AC4EDC3A-0019-E64F-8E9A-D8E6521A61D8}"/>
              </a:ext>
            </a:extLst>
          </p:cNvPr>
          <p:cNvSpPr/>
          <p:nvPr/>
        </p:nvSpPr>
        <p:spPr>
          <a:xfrm>
            <a:off x="425103" y="2067559"/>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cs typeface="Meiryo"/>
                <a:sym typeface="Meiryo"/>
              </a:rPr>
              <a:t>累計導入者数</a:t>
            </a:r>
          </a:p>
          <a:p>
            <a:pPr lvl="0" algn="ctr">
              <a:lnSpc>
                <a:spcPct val="130000"/>
              </a:lnSpc>
              <a:buClr>
                <a:srgbClr val="0070C0"/>
              </a:buClr>
              <a:buSzPts val="4800"/>
            </a:pPr>
            <a:r>
              <a:rPr lang="en-US" altLang="ja-JP" sz="3323" b="1" dirty="0">
                <a:solidFill>
                  <a:srgbClr val="05ACBB"/>
                </a:solidFill>
                <a:latin typeface="Yu Gothic" panose="020B0400000000000000" pitchFamily="34" charset="-128"/>
                <a:ea typeface="Yu Gothic" panose="020B0400000000000000" pitchFamily="34" charset="-128"/>
                <a:cs typeface="Meiryo"/>
                <a:sym typeface="Meiryo"/>
              </a:rPr>
              <a:t>1,000</a:t>
            </a:r>
            <a:r>
              <a:rPr lang="en-US" altLang="ja-JP" sz="1477" b="1" dirty="0">
                <a:solidFill>
                  <a:srgbClr val="05ACBB"/>
                </a:solidFill>
                <a:latin typeface="Yu Gothic" panose="020B0400000000000000" pitchFamily="34" charset="-128"/>
                <a:ea typeface="Yu Gothic" panose="020B0400000000000000" pitchFamily="34" charset="-128"/>
                <a:cs typeface="Meiryo"/>
                <a:sym typeface="Meiryo"/>
              </a:rPr>
              <a:t> </a:t>
            </a:r>
            <a:r>
              <a:rPr lang="ja-JP" altLang="en-US" sz="1846" b="1">
                <a:solidFill>
                  <a:srgbClr val="05ACBB"/>
                </a:solidFill>
                <a:latin typeface="Yu Gothic" panose="020B0400000000000000" pitchFamily="34" charset="-128"/>
                <a:ea typeface="Yu Gothic" panose="020B0400000000000000" pitchFamily="34" charset="-128"/>
                <a:cs typeface="Meiryo"/>
                <a:sym typeface="Meiryo"/>
              </a:rPr>
              <a:t>社</a:t>
            </a:r>
            <a:r>
              <a:rPr lang="ja-JP" altLang="en-US" sz="1846" b="1">
                <a:solidFill>
                  <a:schemeClr val="accent1"/>
                </a:solidFill>
                <a:latin typeface="Yu Gothic" panose="020B0400000000000000" pitchFamily="34" charset="-128"/>
                <a:ea typeface="Yu Gothic" panose="020B0400000000000000" pitchFamily="34" charset="-128"/>
                <a:cs typeface="Meiryo"/>
                <a:sym typeface="Meiryo"/>
              </a:rPr>
              <a:t>以上</a:t>
            </a:r>
            <a:r>
              <a:rPr lang="en-US" altLang="ja-JP" sz="1477" b="1" baseline="30000" dirty="0">
                <a:solidFill>
                  <a:schemeClr val="accent1"/>
                </a:solidFill>
                <a:latin typeface="Yu Gothic" panose="020B0400000000000000" pitchFamily="34" charset="-128"/>
                <a:ea typeface="Yu Gothic" panose="020B0400000000000000" pitchFamily="34" charset="-128"/>
                <a:cs typeface="Meiryo"/>
                <a:sym typeface="Meiryo"/>
              </a:rPr>
              <a:t>※1</a:t>
            </a:r>
            <a:endParaRPr lang="ja-JP" altLang="en-US" sz="969" b="1" baseline="30000">
              <a:solidFill>
                <a:schemeClr val="accent1"/>
              </a:solidFill>
              <a:latin typeface="Yu Gothic" panose="020B0400000000000000" pitchFamily="34" charset="-128"/>
              <a:ea typeface="Yu Gothic" panose="020B0400000000000000" pitchFamily="34" charset="-128"/>
            </a:endParaRPr>
          </a:p>
        </p:txBody>
      </p:sp>
      <p:sp>
        <p:nvSpPr>
          <p:cNvPr id="15" name="正方形/長方形 14">
            <a:extLst>
              <a:ext uri="{FF2B5EF4-FFF2-40B4-BE49-F238E27FC236}">
                <a16:creationId xmlns:a16="http://schemas.microsoft.com/office/drawing/2014/main" id="{7F78FD03-4940-D845-B3EF-26E80EB32B13}"/>
              </a:ext>
            </a:extLst>
          </p:cNvPr>
          <p:cNvSpPr/>
          <p:nvPr/>
        </p:nvSpPr>
        <p:spPr>
          <a:xfrm>
            <a:off x="3267747" y="2067559"/>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cs typeface="Meiryo"/>
                <a:sym typeface="Meiryo"/>
              </a:rPr>
              <a:t>累計利用者数</a:t>
            </a:r>
          </a:p>
          <a:p>
            <a:pPr lvl="0" algn="ctr">
              <a:lnSpc>
                <a:spcPct val="130000"/>
              </a:lnSpc>
              <a:buClr>
                <a:srgbClr val="0070C0"/>
              </a:buClr>
              <a:buSzPts val="4800"/>
            </a:pPr>
            <a:r>
              <a:rPr lang="en-US" altLang="ja-JP" sz="3323" b="1" dirty="0">
                <a:solidFill>
                  <a:srgbClr val="05ACBB"/>
                </a:solidFill>
                <a:latin typeface="Yu Gothic" panose="020B0400000000000000" pitchFamily="34" charset="-128"/>
                <a:ea typeface="Yu Gothic" panose="020B0400000000000000" pitchFamily="34" charset="-128"/>
                <a:cs typeface="Meiryo"/>
                <a:sym typeface="Meiryo"/>
              </a:rPr>
              <a:t>10</a:t>
            </a:r>
            <a:r>
              <a:rPr lang="en-US" altLang="ja-JP" sz="1477" b="1" dirty="0">
                <a:solidFill>
                  <a:srgbClr val="05ACBB"/>
                </a:solidFill>
                <a:latin typeface="Yu Gothic" panose="020B0400000000000000" pitchFamily="34" charset="-128"/>
                <a:ea typeface="Yu Gothic" panose="020B0400000000000000" pitchFamily="34" charset="-128"/>
                <a:cs typeface="Meiryo"/>
                <a:sym typeface="Meiryo"/>
              </a:rPr>
              <a:t> </a:t>
            </a:r>
            <a:r>
              <a:rPr lang="ja-JP" altLang="en-US" sz="1846" b="1">
                <a:solidFill>
                  <a:srgbClr val="05ACBB"/>
                </a:solidFill>
                <a:latin typeface="Yu Gothic" panose="020B0400000000000000" pitchFamily="34" charset="-128"/>
                <a:ea typeface="Yu Gothic" panose="020B0400000000000000" pitchFamily="34" charset="-128"/>
                <a:cs typeface="Meiryo"/>
                <a:sym typeface="Meiryo"/>
              </a:rPr>
              <a:t>万名</a:t>
            </a:r>
            <a:r>
              <a:rPr lang="ja-JP" altLang="en-US" sz="1846" b="1">
                <a:solidFill>
                  <a:schemeClr val="accent1"/>
                </a:solidFill>
                <a:latin typeface="Yu Gothic" panose="020B0400000000000000" pitchFamily="34" charset="-128"/>
                <a:ea typeface="Yu Gothic" panose="020B0400000000000000" pitchFamily="34" charset="-128"/>
                <a:cs typeface="Meiryo"/>
                <a:sym typeface="Meiryo"/>
              </a:rPr>
              <a:t>以上</a:t>
            </a:r>
            <a:r>
              <a:rPr lang="en-US" altLang="ja-JP" sz="1477" b="1" baseline="30000" dirty="0">
                <a:solidFill>
                  <a:schemeClr val="accent1"/>
                </a:solidFill>
                <a:latin typeface="Yu Gothic" panose="020B0400000000000000" pitchFamily="34" charset="-128"/>
                <a:ea typeface="Yu Gothic" panose="020B0400000000000000" pitchFamily="34" charset="-128"/>
                <a:cs typeface="Meiryo"/>
                <a:sym typeface="Meiryo"/>
              </a:rPr>
              <a:t>※1</a:t>
            </a:r>
            <a:endParaRPr lang="ja-JP" altLang="en-US" sz="1477" b="1" dirty="0">
              <a:solidFill>
                <a:schemeClr val="accent1"/>
              </a:solidFill>
              <a:latin typeface="Yu Gothic" panose="020B0400000000000000" pitchFamily="34" charset="-128"/>
              <a:ea typeface="Yu Gothic" panose="020B0400000000000000" pitchFamily="34" charset="-128"/>
              <a:cs typeface="Meiryo"/>
              <a:sym typeface="Meiryo"/>
            </a:endParaRPr>
          </a:p>
        </p:txBody>
      </p:sp>
      <p:sp>
        <p:nvSpPr>
          <p:cNvPr id="16" name="正方形/長方形 15">
            <a:extLst>
              <a:ext uri="{FF2B5EF4-FFF2-40B4-BE49-F238E27FC236}">
                <a16:creationId xmlns:a16="http://schemas.microsoft.com/office/drawing/2014/main" id="{1B5BCF40-B9B8-1648-B7C3-55FE56C2B0DA}"/>
              </a:ext>
            </a:extLst>
          </p:cNvPr>
          <p:cNvSpPr/>
          <p:nvPr/>
        </p:nvSpPr>
        <p:spPr>
          <a:xfrm>
            <a:off x="6114281" y="2067558"/>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cs typeface="Meiryo"/>
                <a:sym typeface="Meiryo"/>
              </a:rPr>
              <a:t>機能アップデート</a:t>
            </a:r>
          </a:p>
          <a:p>
            <a:pPr lvl="0" algn="ctr">
              <a:lnSpc>
                <a:spcPct val="130000"/>
              </a:lnSpc>
              <a:buClr>
                <a:srgbClr val="0070C0"/>
              </a:buClr>
              <a:buSzPts val="4800"/>
            </a:pPr>
            <a:r>
              <a:rPr lang="en-US" altLang="ja-JP" sz="3323" b="1" dirty="0">
                <a:solidFill>
                  <a:srgbClr val="05ACBB"/>
                </a:solidFill>
                <a:latin typeface="Yu Gothic" panose="020B0400000000000000" pitchFamily="34" charset="-128"/>
                <a:ea typeface="Yu Gothic" panose="020B0400000000000000" pitchFamily="34" charset="-128"/>
                <a:sym typeface="Meiryo"/>
              </a:rPr>
              <a:t>6</a:t>
            </a:r>
            <a:r>
              <a:rPr lang="en-US" altLang="ja-JP" sz="1477" b="1" dirty="0">
                <a:solidFill>
                  <a:srgbClr val="05ACBB"/>
                </a:solidFill>
                <a:latin typeface="Yu Gothic" panose="020B0400000000000000" pitchFamily="34" charset="-128"/>
                <a:ea typeface="Yu Gothic" panose="020B0400000000000000" pitchFamily="34" charset="-128"/>
                <a:sym typeface="Meiryo"/>
              </a:rPr>
              <a:t> </a:t>
            </a:r>
            <a:r>
              <a:rPr lang="ja-JP" altLang="en-US" sz="1846" b="1">
                <a:solidFill>
                  <a:srgbClr val="05ACBB"/>
                </a:solidFill>
                <a:latin typeface="Yu Gothic" panose="020B0400000000000000" pitchFamily="34" charset="-128"/>
                <a:ea typeface="Yu Gothic" panose="020B0400000000000000" pitchFamily="34" charset="-128"/>
                <a:sym typeface="Meiryo"/>
              </a:rPr>
              <a:t>回</a:t>
            </a:r>
            <a:r>
              <a:rPr lang="ja-JP" altLang="en-US" sz="1846" b="1" kern="0">
                <a:solidFill>
                  <a:schemeClr val="accent1"/>
                </a:solidFill>
                <a:latin typeface="Yu Gothic" panose="020B0400000000000000" pitchFamily="34" charset="-128"/>
                <a:ea typeface="Yu Gothic" panose="020B0400000000000000" pitchFamily="34" charset="-128"/>
                <a:cs typeface="Meiryo"/>
                <a:sym typeface="Meiryo"/>
              </a:rPr>
              <a:t>／年</a:t>
            </a:r>
            <a:r>
              <a:rPr lang="en-US" altLang="ja-JP" sz="1477" b="1" kern="0" baseline="30000" dirty="0">
                <a:solidFill>
                  <a:schemeClr val="accent1"/>
                </a:solidFill>
                <a:latin typeface="Yu Gothic" panose="020B0400000000000000" pitchFamily="34" charset="-128"/>
                <a:ea typeface="Yu Gothic" panose="020B0400000000000000" pitchFamily="34" charset="-128"/>
                <a:cs typeface="Meiryo"/>
                <a:sym typeface="Meiryo"/>
              </a:rPr>
              <a:t>※2</a:t>
            </a:r>
            <a:endParaRPr lang="ja-JP" altLang="en-US" sz="969" b="1" dirty="0">
              <a:solidFill>
                <a:schemeClr val="accent1"/>
              </a:solidFill>
              <a:latin typeface="Yu Gothic" panose="020B0400000000000000" pitchFamily="34" charset="-128"/>
              <a:ea typeface="Yu Gothic" panose="020B0400000000000000" pitchFamily="34" charset="-128"/>
            </a:endParaRPr>
          </a:p>
        </p:txBody>
      </p:sp>
      <p:sp>
        <p:nvSpPr>
          <p:cNvPr id="17" name="正方形/長方形 16">
            <a:extLst>
              <a:ext uri="{FF2B5EF4-FFF2-40B4-BE49-F238E27FC236}">
                <a16:creationId xmlns:a16="http://schemas.microsoft.com/office/drawing/2014/main" id="{6B5F83AE-CBEE-7A47-9A4E-4EEE81569580}"/>
              </a:ext>
            </a:extLst>
          </p:cNvPr>
          <p:cNvSpPr/>
          <p:nvPr/>
        </p:nvSpPr>
        <p:spPr>
          <a:xfrm>
            <a:off x="425103" y="3720834"/>
            <a:ext cx="2618502"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cs typeface="Meiryo"/>
                <a:sym typeface="Meiryo"/>
              </a:rPr>
              <a:t>年間解約率</a:t>
            </a:r>
          </a:p>
          <a:p>
            <a:pPr lvl="0" algn="ctr">
              <a:lnSpc>
                <a:spcPct val="130000"/>
              </a:lnSpc>
              <a:buClr>
                <a:srgbClr val="0070C0"/>
              </a:buClr>
              <a:buSzPts val="4800"/>
            </a:pPr>
            <a:r>
              <a:rPr lang="en-US" altLang="ja-JP" sz="3323" b="1" dirty="0">
                <a:solidFill>
                  <a:srgbClr val="05ACBB"/>
                </a:solidFill>
                <a:latin typeface="Yu Gothic" panose="020B0400000000000000" pitchFamily="34" charset="-128"/>
                <a:ea typeface="Yu Gothic" panose="020B0400000000000000" pitchFamily="34" charset="-128"/>
                <a:sym typeface="Meiryo"/>
              </a:rPr>
              <a:t>10</a:t>
            </a:r>
            <a:r>
              <a:rPr lang="en-US" altLang="ja-JP" sz="1477" b="1" dirty="0">
                <a:solidFill>
                  <a:srgbClr val="05ACBB"/>
                </a:solidFill>
                <a:latin typeface="Yu Gothic" panose="020B0400000000000000" pitchFamily="34" charset="-128"/>
                <a:ea typeface="Yu Gothic" panose="020B0400000000000000" pitchFamily="34" charset="-128"/>
                <a:sym typeface="Meiryo"/>
              </a:rPr>
              <a:t> </a:t>
            </a:r>
            <a:r>
              <a:rPr lang="ja-JP" altLang="en-US" sz="1846" b="1">
                <a:solidFill>
                  <a:srgbClr val="05ACBB"/>
                </a:solidFill>
                <a:latin typeface="Yu Gothic" panose="020B0400000000000000" pitchFamily="34" charset="-128"/>
                <a:ea typeface="Yu Gothic" panose="020B0400000000000000" pitchFamily="34" charset="-128"/>
                <a:sym typeface="Meiryo"/>
              </a:rPr>
              <a:t>％</a:t>
            </a:r>
            <a:r>
              <a:rPr lang="ja-JP" altLang="en-US" sz="1846" b="1">
                <a:solidFill>
                  <a:schemeClr val="accent1"/>
                </a:solidFill>
                <a:latin typeface="Yu Gothic" panose="020B0400000000000000" pitchFamily="34" charset="-128"/>
                <a:ea typeface="Yu Gothic" panose="020B0400000000000000" pitchFamily="34" charset="-128"/>
                <a:sym typeface="Meiryo"/>
              </a:rPr>
              <a:t>未満</a:t>
            </a:r>
            <a:r>
              <a:rPr lang="en-US" altLang="ja-JP" sz="1477" b="1" kern="0" baseline="30000" dirty="0">
                <a:solidFill>
                  <a:schemeClr val="accent1"/>
                </a:solidFill>
                <a:latin typeface="Yu Gothic" panose="020B0400000000000000" pitchFamily="34" charset="-128"/>
                <a:ea typeface="Yu Gothic" panose="020B0400000000000000" pitchFamily="34" charset="-128"/>
                <a:cs typeface="Meiryo"/>
                <a:sym typeface="Meiryo"/>
              </a:rPr>
              <a:t>※3</a:t>
            </a:r>
            <a:endParaRPr lang="ja-JP" altLang="en-US" sz="1477" b="1">
              <a:solidFill>
                <a:schemeClr val="accent1"/>
              </a:solidFill>
              <a:latin typeface="Yu Gothic" panose="020B0400000000000000" pitchFamily="34" charset="-128"/>
              <a:ea typeface="Yu Gothic" panose="020B0400000000000000" pitchFamily="34" charset="-128"/>
            </a:endParaRPr>
          </a:p>
        </p:txBody>
      </p:sp>
      <p:sp>
        <p:nvSpPr>
          <p:cNvPr id="18" name="正方形/長方形 17">
            <a:extLst>
              <a:ext uri="{FF2B5EF4-FFF2-40B4-BE49-F238E27FC236}">
                <a16:creationId xmlns:a16="http://schemas.microsoft.com/office/drawing/2014/main" id="{E937B35D-7386-6B4F-A89A-E14A4D450115}"/>
              </a:ext>
            </a:extLst>
          </p:cNvPr>
          <p:cNvSpPr/>
          <p:nvPr/>
        </p:nvSpPr>
        <p:spPr>
          <a:xfrm>
            <a:off x="3265513" y="3720834"/>
            <a:ext cx="2618502"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sym typeface="Meiryo"/>
              </a:rPr>
              <a:t>〇〇資格者数</a:t>
            </a:r>
            <a:endParaRPr lang="ja-JP" altLang="en-US" sz="969" b="1">
              <a:solidFill>
                <a:schemeClr val="accent1"/>
              </a:solidFill>
              <a:latin typeface="Yu Gothic" panose="020B0400000000000000" pitchFamily="34" charset="-128"/>
              <a:ea typeface="Yu Gothic" panose="020B0400000000000000" pitchFamily="34" charset="-128"/>
              <a:sym typeface="Meiryo"/>
            </a:endParaRPr>
          </a:p>
          <a:p>
            <a:pPr lvl="0" algn="ctr">
              <a:lnSpc>
                <a:spcPct val="130000"/>
              </a:lnSpc>
              <a:buClr>
                <a:srgbClr val="0070C0"/>
              </a:buClr>
              <a:buSzPts val="2400"/>
            </a:pPr>
            <a:r>
              <a:rPr lang="en-US" altLang="ja-JP" sz="3323" b="1" dirty="0">
                <a:solidFill>
                  <a:srgbClr val="05ACBB"/>
                </a:solidFill>
                <a:latin typeface="Yu Gothic" panose="020B0400000000000000" pitchFamily="34" charset="-128"/>
                <a:ea typeface="Yu Gothic" panose="020B0400000000000000" pitchFamily="34" charset="-128"/>
                <a:sym typeface="Meiryo"/>
              </a:rPr>
              <a:t>100</a:t>
            </a:r>
            <a:r>
              <a:rPr lang="en-US" altLang="ja-JP" sz="1477" b="1" dirty="0">
                <a:solidFill>
                  <a:srgbClr val="05ACBB"/>
                </a:solidFill>
                <a:latin typeface="Yu Gothic" panose="020B0400000000000000" pitchFamily="34" charset="-128"/>
                <a:ea typeface="Yu Gothic" panose="020B0400000000000000" pitchFamily="34" charset="-128"/>
                <a:sym typeface="Meiryo"/>
              </a:rPr>
              <a:t> </a:t>
            </a:r>
            <a:r>
              <a:rPr lang="ja-JP" altLang="en-US" sz="1846" b="1">
                <a:solidFill>
                  <a:srgbClr val="05ACBB"/>
                </a:solidFill>
                <a:latin typeface="Yu Gothic" panose="020B0400000000000000" pitchFamily="34" charset="-128"/>
                <a:ea typeface="Yu Gothic" panose="020B0400000000000000" pitchFamily="34" charset="-128"/>
                <a:sym typeface="Meiryo"/>
              </a:rPr>
              <a:t>名</a:t>
            </a:r>
            <a:r>
              <a:rPr lang="ja-JP" altLang="en-US" sz="1846" b="1">
                <a:solidFill>
                  <a:schemeClr val="accent1"/>
                </a:solidFill>
                <a:latin typeface="Yu Gothic" panose="020B0400000000000000" pitchFamily="34" charset="-128"/>
                <a:ea typeface="Yu Gothic" panose="020B0400000000000000" pitchFamily="34" charset="-128"/>
                <a:sym typeface="Meiryo"/>
              </a:rPr>
              <a:t>以上</a:t>
            </a:r>
            <a:r>
              <a:rPr lang="en-US" altLang="ja-JP" sz="1477" b="1" baseline="30000" dirty="0">
                <a:solidFill>
                  <a:schemeClr val="accent1"/>
                </a:solidFill>
                <a:latin typeface="Yu Gothic" panose="020B0400000000000000" pitchFamily="34" charset="-128"/>
                <a:ea typeface="Yu Gothic" panose="020B0400000000000000" pitchFamily="34" charset="-128"/>
                <a:cs typeface="Meiryo" panose="020B0604030504040204" pitchFamily="50" charset="-128"/>
              </a:rPr>
              <a:t>※4</a:t>
            </a:r>
            <a:endParaRPr lang="ja-JP" altLang="en-US" sz="1477" b="1" dirty="0">
              <a:solidFill>
                <a:schemeClr val="accent1"/>
              </a:solidFill>
              <a:latin typeface="Yu Gothic" panose="020B0400000000000000" pitchFamily="34" charset="-128"/>
              <a:ea typeface="Yu Gothic" panose="020B0400000000000000" pitchFamily="34" charset="-128"/>
            </a:endParaRPr>
          </a:p>
        </p:txBody>
      </p:sp>
      <p:sp>
        <p:nvSpPr>
          <p:cNvPr id="19" name="正方形/長方形 18">
            <a:extLst>
              <a:ext uri="{FF2B5EF4-FFF2-40B4-BE49-F238E27FC236}">
                <a16:creationId xmlns:a16="http://schemas.microsoft.com/office/drawing/2014/main" id="{FE180A04-3DB2-FB4A-BF87-85AF59BA659A}"/>
              </a:ext>
            </a:extLst>
          </p:cNvPr>
          <p:cNvSpPr/>
          <p:nvPr/>
        </p:nvSpPr>
        <p:spPr>
          <a:xfrm>
            <a:off x="6112048" y="3716875"/>
            <a:ext cx="2612083"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Yu Gothic" panose="020B0400000000000000" pitchFamily="34" charset="-128"/>
                <a:ea typeface="Yu Gothic" panose="020B0400000000000000" pitchFamily="34" charset="-128"/>
                <a:sym typeface="Meiryo"/>
              </a:rPr>
              <a:t>サービス提供歴</a:t>
            </a:r>
            <a:endParaRPr lang="ja-JP" altLang="en-US" sz="969" b="1">
              <a:solidFill>
                <a:schemeClr val="accent1"/>
              </a:solidFill>
              <a:latin typeface="Yu Gothic" panose="020B0400000000000000" pitchFamily="34" charset="-128"/>
              <a:ea typeface="Yu Gothic" panose="020B0400000000000000" pitchFamily="34" charset="-128"/>
              <a:sym typeface="Meiryo"/>
            </a:endParaRPr>
          </a:p>
          <a:p>
            <a:pPr lvl="0" algn="ctr">
              <a:lnSpc>
                <a:spcPct val="130000"/>
              </a:lnSpc>
              <a:buClr>
                <a:srgbClr val="0070C0"/>
              </a:buClr>
              <a:buSzPts val="2400"/>
            </a:pPr>
            <a:r>
              <a:rPr lang="en-US" altLang="ja-JP" sz="3323" b="1" dirty="0">
                <a:solidFill>
                  <a:srgbClr val="05ACBB"/>
                </a:solidFill>
                <a:latin typeface="Yu Gothic" panose="020B0400000000000000" pitchFamily="34" charset="-128"/>
                <a:ea typeface="Yu Gothic" panose="020B0400000000000000" pitchFamily="34" charset="-128"/>
                <a:sym typeface="Meiryo"/>
              </a:rPr>
              <a:t>15</a:t>
            </a:r>
            <a:r>
              <a:rPr lang="en-US" altLang="ja-JP" sz="1477" b="1" dirty="0">
                <a:solidFill>
                  <a:schemeClr val="accent1"/>
                </a:solidFill>
                <a:latin typeface="Yu Gothic" panose="020B0400000000000000" pitchFamily="34" charset="-128"/>
                <a:ea typeface="Yu Gothic" panose="020B0400000000000000" pitchFamily="34" charset="-128"/>
                <a:sym typeface="Meiryo"/>
              </a:rPr>
              <a:t> </a:t>
            </a:r>
            <a:r>
              <a:rPr lang="ja-JP" altLang="en-US" sz="1846" b="1">
                <a:solidFill>
                  <a:schemeClr val="accent1"/>
                </a:solidFill>
                <a:latin typeface="Yu Gothic" panose="020B0400000000000000" pitchFamily="34" charset="-128"/>
                <a:ea typeface="Yu Gothic" panose="020B0400000000000000" pitchFamily="34" charset="-128"/>
                <a:sym typeface="Meiryo"/>
              </a:rPr>
              <a:t>年</a:t>
            </a:r>
            <a:r>
              <a:rPr lang="en-US" altLang="ja-JP" sz="1477" b="1" baseline="30000" dirty="0">
                <a:solidFill>
                  <a:schemeClr val="accent1"/>
                </a:solidFill>
                <a:latin typeface="Yu Gothic" panose="020B0400000000000000" pitchFamily="34" charset="-128"/>
                <a:ea typeface="Yu Gothic" panose="020B0400000000000000" pitchFamily="34" charset="-128"/>
                <a:cs typeface="Meiryo" panose="020B0604030504040204" pitchFamily="50" charset="-128"/>
              </a:rPr>
              <a:t>※1</a:t>
            </a:r>
            <a:endParaRPr lang="ja-JP" altLang="en-US" sz="1477" b="1" dirty="0">
              <a:solidFill>
                <a:schemeClr val="accent1"/>
              </a:solidFill>
              <a:latin typeface="Yu Gothic" panose="020B0400000000000000" pitchFamily="34" charset="-128"/>
              <a:ea typeface="Yu Gothic" panose="020B0400000000000000" pitchFamily="34" charset="-128"/>
            </a:endParaRPr>
          </a:p>
        </p:txBody>
      </p:sp>
      <p:sp>
        <p:nvSpPr>
          <p:cNvPr id="9" name="正方形/長方形 8">
            <a:extLst>
              <a:ext uri="{FF2B5EF4-FFF2-40B4-BE49-F238E27FC236}">
                <a16:creationId xmlns:a16="http://schemas.microsoft.com/office/drawing/2014/main" id="{DB6BB0CD-50D7-3241-8AF2-BDCC6F61017C}"/>
              </a:ext>
            </a:extLst>
          </p:cNvPr>
          <p:cNvSpPr/>
          <p:nvPr/>
        </p:nvSpPr>
        <p:spPr>
          <a:xfrm>
            <a:off x="6100397" y="5326778"/>
            <a:ext cx="2612083" cy="717119"/>
          </a:xfrm>
          <a:prstGeom prst="rect">
            <a:avLst/>
          </a:prstGeom>
        </p:spPr>
        <p:txBody>
          <a:bodyPr wrap="square">
            <a:spAutoFit/>
          </a:bodyPr>
          <a:lstStyle/>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3</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月</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日現在</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年度実績</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※3</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年度実績。解約社数ベース</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※4</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月</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日現在</a:t>
            </a:r>
          </a:p>
        </p:txBody>
      </p:sp>
      <p:sp>
        <p:nvSpPr>
          <p:cNvPr id="6" name="正方形/長方形 5">
            <a:extLst>
              <a:ext uri="{FF2B5EF4-FFF2-40B4-BE49-F238E27FC236}">
                <a16:creationId xmlns:a16="http://schemas.microsoft.com/office/drawing/2014/main" id="{2B68BA13-F48C-C34C-6AD3-B5534D5412AE}"/>
              </a:ext>
            </a:extLst>
          </p:cNvPr>
          <p:cNvSpPr/>
          <p:nvPr/>
        </p:nvSpPr>
        <p:spPr>
          <a:xfrm>
            <a:off x="6360056" y="1829"/>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コモディティ化が進んだ商材で、特長が競合と重なる場合、実績やサポート体制など</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自社の強みを数字で明示することが有効です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8CA2BE9B-2123-439F-AFF3-19EFD6BC6712}"/>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891822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a:t>メンバー紹介</a:t>
            </a:r>
            <a:endParaRPr lang="ja-JP" altLang="en-US" dirty="0"/>
          </a:p>
        </p:txBody>
      </p:sp>
      <p:sp>
        <p:nvSpPr>
          <p:cNvPr id="8" name="テキスト プレースホルダー 7">
            <a:extLst>
              <a:ext uri="{FF2B5EF4-FFF2-40B4-BE49-F238E27FC236}">
                <a16:creationId xmlns:a16="http://schemas.microsoft.com/office/drawing/2014/main" id="{71D40C1A-FB24-47E3-955E-B0E2A164A26C}"/>
              </a:ext>
            </a:extLst>
          </p:cNvPr>
          <p:cNvSpPr>
            <a:spLocks noGrp="1"/>
          </p:cNvSpPr>
          <p:nvPr>
            <p:ph type="body" sz="quarter" idx="13"/>
          </p:nvPr>
        </p:nvSpPr>
        <p:spPr/>
        <p:txBody>
          <a:bodyPr>
            <a:normAutofit/>
          </a:bodyPr>
          <a:lstStyle/>
          <a:p>
            <a:r>
              <a:rPr lang="ja-JP" altLang="en-US"/>
              <a:t>〇〇に精通したメンバーが中心となりサービスを開発</a:t>
            </a:r>
            <a:endParaRPr lang="en-US" altLang="ja-JP" dirty="0"/>
          </a:p>
          <a:p>
            <a:r>
              <a:rPr lang="ja-JP" altLang="en-US"/>
              <a:t>業界や業務を深く理解した人材が多い点がサービスの強みにつながっています</a:t>
            </a:r>
            <a:endParaRPr lang="ja-JP" altLang="en-US" dirty="0"/>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p:txBody>
          <a:bodyPr>
            <a:normAutofit/>
          </a:bodyPr>
          <a:lstStyle/>
          <a:p>
            <a:fld id="{2CF39A64-FD95-C144-B37D-DFADB2595A9F}" type="slidenum">
              <a:rPr lang="ja-JP" altLang="en-US" smtClean="0"/>
              <a:pPr/>
              <a:t>22</a:t>
            </a:fld>
            <a:endParaRPr lang="ja-JP" altLang="en-US"/>
          </a:p>
        </p:txBody>
      </p:sp>
      <p:grpSp>
        <p:nvGrpSpPr>
          <p:cNvPr id="11" name="グループ化 10">
            <a:extLst>
              <a:ext uri="{FF2B5EF4-FFF2-40B4-BE49-F238E27FC236}">
                <a16:creationId xmlns:a16="http://schemas.microsoft.com/office/drawing/2014/main" id="{DC106E94-47E3-9CC8-2252-DA9D9CE52196}"/>
              </a:ext>
            </a:extLst>
          </p:cNvPr>
          <p:cNvGrpSpPr/>
          <p:nvPr/>
        </p:nvGrpSpPr>
        <p:grpSpPr>
          <a:xfrm>
            <a:off x="730941" y="1980420"/>
            <a:ext cx="3740118" cy="1954413"/>
            <a:chOff x="630001" y="1947578"/>
            <a:chExt cx="3740118" cy="1954413"/>
          </a:xfrm>
        </p:grpSpPr>
        <p:sp>
          <p:nvSpPr>
            <p:cNvPr id="3" name="円/楕円 21">
              <a:extLst>
                <a:ext uri="{FF2B5EF4-FFF2-40B4-BE49-F238E27FC236}">
                  <a16:creationId xmlns:a16="http://schemas.microsoft.com/office/drawing/2014/main" id="{F981A965-C34A-2C36-0E43-57A37381C44A}"/>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Yu Gothic" panose="020B0400000000000000" pitchFamily="34" charset="-128"/>
                  <a:ea typeface="Yu Gothic" panose="020B0400000000000000" pitchFamily="34" charset="-128"/>
                </a:rPr>
                <a:t>顔写真</a:t>
              </a:r>
            </a:p>
          </p:txBody>
        </p:sp>
        <p:sp>
          <p:nvSpPr>
            <p:cNvPr id="4" name="テキスト ボックス 3">
              <a:extLst>
                <a:ext uri="{FF2B5EF4-FFF2-40B4-BE49-F238E27FC236}">
                  <a16:creationId xmlns:a16="http://schemas.microsoft.com/office/drawing/2014/main" id="{17103F03-8FE7-1505-6E30-AC37AB8AB23C}"/>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氏名　太郎</a:t>
              </a:r>
              <a:endParaRPr kumimoji="1" lang="en-US" altLang="ja-JP" sz="1477" b="1" dirty="0">
                <a:latin typeface="Yu Gothic" panose="020B0400000000000000" pitchFamily="34" charset="-128"/>
                <a:ea typeface="Yu Gothic" panose="020B0400000000000000" pitchFamily="34" charset="-128"/>
              </a:endParaRPr>
            </a:p>
          </p:txBody>
        </p:sp>
        <p:sp>
          <p:nvSpPr>
            <p:cNvPr id="6" name="テキスト ボックス 5">
              <a:extLst>
                <a:ext uri="{FF2B5EF4-FFF2-40B4-BE49-F238E27FC236}">
                  <a16:creationId xmlns:a16="http://schemas.microsoft.com/office/drawing/2014/main" id="{46161C95-6D57-4671-025A-AED787EDDF60}"/>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7" name="テキスト ボックス 6">
              <a:extLst>
                <a:ext uri="{FF2B5EF4-FFF2-40B4-BE49-F238E27FC236}">
                  <a16:creationId xmlns:a16="http://schemas.microsoft.com/office/drawing/2014/main" id="{DA018564-F59D-156C-F00B-374A398D8228}"/>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sp>
          <p:nvSpPr>
            <p:cNvPr id="10" name="テキスト ボックス 9">
              <a:extLst>
                <a:ext uri="{FF2B5EF4-FFF2-40B4-BE49-F238E27FC236}">
                  <a16:creationId xmlns:a16="http://schemas.microsoft.com/office/drawing/2014/main" id="{BD61DECE-C043-41F6-A50A-4712EB1A96AA}"/>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grpSp>
      <p:grpSp>
        <p:nvGrpSpPr>
          <p:cNvPr id="12" name="グループ化 11">
            <a:extLst>
              <a:ext uri="{FF2B5EF4-FFF2-40B4-BE49-F238E27FC236}">
                <a16:creationId xmlns:a16="http://schemas.microsoft.com/office/drawing/2014/main" id="{BAA89075-B5A5-C8E8-618D-462E3DF0A7D9}"/>
              </a:ext>
            </a:extLst>
          </p:cNvPr>
          <p:cNvGrpSpPr/>
          <p:nvPr/>
        </p:nvGrpSpPr>
        <p:grpSpPr>
          <a:xfrm>
            <a:off x="4672940" y="1980420"/>
            <a:ext cx="3740118" cy="1954413"/>
            <a:chOff x="630001" y="1947578"/>
            <a:chExt cx="3740118" cy="1954413"/>
          </a:xfrm>
        </p:grpSpPr>
        <p:sp>
          <p:nvSpPr>
            <p:cNvPr id="13" name="円/楕円 21">
              <a:extLst>
                <a:ext uri="{FF2B5EF4-FFF2-40B4-BE49-F238E27FC236}">
                  <a16:creationId xmlns:a16="http://schemas.microsoft.com/office/drawing/2014/main" id="{63EA9375-F9DA-7DE0-C733-35AFF1025AF5}"/>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Yu Gothic" panose="020B0400000000000000" pitchFamily="34" charset="-128"/>
                  <a:ea typeface="Yu Gothic" panose="020B0400000000000000" pitchFamily="34" charset="-128"/>
                </a:rPr>
                <a:t>顔写真</a:t>
              </a:r>
            </a:p>
          </p:txBody>
        </p:sp>
        <p:sp>
          <p:nvSpPr>
            <p:cNvPr id="14" name="テキスト ボックス 13">
              <a:extLst>
                <a:ext uri="{FF2B5EF4-FFF2-40B4-BE49-F238E27FC236}">
                  <a16:creationId xmlns:a16="http://schemas.microsoft.com/office/drawing/2014/main" id="{1BCC6DD7-76EA-70DA-C5FC-122D5C0ED32D}"/>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氏名　太郎</a:t>
              </a:r>
              <a:endParaRPr kumimoji="1" lang="en-US" altLang="ja-JP" sz="1477" b="1" dirty="0">
                <a:latin typeface="Yu Gothic" panose="020B0400000000000000" pitchFamily="34" charset="-128"/>
                <a:ea typeface="Yu Gothic" panose="020B0400000000000000" pitchFamily="34" charset="-128"/>
              </a:endParaRPr>
            </a:p>
          </p:txBody>
        </p:sp>
        <p:sp>
          <p:nvSpPr>
            <p:cNvPr id="15" name="テキスト ボックス 14">
              <a:extLst>
                <a:ext uri="{FF2B5EF4-FFF2-40B4-BE49-F238E27FC236}">
                  <a16:creationId xmlns:a16="http://schemas.microsoft.com/office/drawing/2014/main" id="{33B08679-DA82-0403-FB6F-DDFB28031C82}"/>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16" name="テキスト ボックス 15">
              <a:extLst>
                <a:ext uri="{FF2B5EF4-FFF2-40B4-BE49-F238E27FC236}">
                  <a16:creationId xmlns:a16="http://schemas.microsoft.com/office/drawing/2014/main" id="{E3C595F6-685D-1468-857B-8B0A0AB47EA4}"/>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sp>
          <p:nvSpPr>
            <p:cNvPr id="17" name="テキスト ボックス 16">
              <a:extLst>
                <a:ext uri="{FF2B5EF4-FFF2-40B4-BE49-F238E27FC236}">
                  <a16:creationId xmlns:a16="http://schemas.microsoft.com/office/drawing/2014/main" id="{3C000018-F2C8-07C4-A782-B90585142FFC}"/>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grpSp>
      <p:grpSp>
        <p:nvGrpSpPr>
          <p:cNvPr id="24" name="グループ化 23">
            <a:extLst>
              <a:ext uri="{FF2B5EF4-FFF2-40B4-BE49-F238E27FC236}">
                <a16:creationId xmlns:a16="http://schemas.microsoft.com/office/drawing/2014/main" id="{34C67FA7-52AA-E0A8-F6F8-4C7516CF6C66}"/>
              </a:ext>
            </a:extLst>
          </p:cNvPr>
          <p:cNvGrpSpPr/>
          <p:nvPr/>
        </p:nvGrpSpPr>
        <p:grpSpPr>
          <a:xfrm>
            <a:off x="730941" y="4133812"/>
            <a:ext cx="3740118" cy="1954413"/>
            <a:chOff x="630001" y="1947578"/>
            <a:chExt cx="3740118" cy="1954413"/>
          </a:xfrm>
        </p:grpSpPr>
        <p:sp>
          <p:nvSpPr>
            <p:cNvPr id="25" name="円/楕円 21">
              <a:extLst>
                <a:ext uri="{FF2B5EF4-FFF2-40B4-BE49-F238E27FC236}">
                  <a16:creationId xmlns:a16="http://schemas.microsoft.com/office/drawing/2014/main" id="{3D9DD9EB-BE3A-1018-E37E-BEFA8B54ED19}"/>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Yu Gothic" panose="020B0400000000000000" pitchFamily="34" charset="-128"/>
                  <a:ea typeface="Yu Gothic" panose="020B0400000000000000" pitchFamily="34" charset="-128"/>
                </a:rPr>
                <a:t>顔写真</a:t>
              </a:r>
            </a:p>
          </p:txBody>
        </p:sp>
        <p:sp>
          <p:nvSpPr>
            <p:cNvPr id="28" name="テキスト ボックス 27">
              <a:extLst>
                <a:ext uri="{FF2B5EF4-FFF2-40B4-BE49-F238E27FC236}">
                  <a16:creationId xmlns:a16="http://schemas.microsoft.com/office/drawing/2014/main" id="{B4D43D62-66B2-979C-64AE-3CA026BB4FD1}"/>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氏名　太郎</a:t>
              </a:r>
              <a:endParaRPr kumimoji="1" lang="en-US" altLang="ja-JP" sz="1477" b="1" dirty="0">
                <a:latin typeface="Yu Gothic" panose="020B0400000000000000" pitchFamily="34" charset="-128"/>
                <a:ea typeface="Yu Gothic" panose="020B0400000000000000" pitchFamily="34" charset="-128"/>
              </a:endParaRPr>
            </a:p>
          </p:txBody>
        </p:sp>
        <p:sp>
          <p:nvSpPr>
            <p:cNvPr id="29" name="テキスト ボックス 28">
              <a:extLst>
                <a:ext uri="{FF2B5EF4-FFF2-40B4-BE49-F238E27FC236}">
                  <a16:creationId xmlns:a16="http://schemas.microsoft.com/office/drawing/2014/main" id="{8BA7F714-7718-A24D-8F9C-B6A9D373DED6}"/>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30" name="テキスト ボックス 29">
              <a:extLst>
                <a:ext uri="{FF2B5EF4-FFF2-40B4-BE49-F238E27FC236}">
                  <a16:creationId xmlns:a16="http://schemas.microsoft.com/office/drawing/2014/main" id="{890CCD1C-591F-FC27-4710-56F0F5073BEA}"/>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sp>
          <p:nvSpPr>
            <p:cNvPr id="31" name="テキスト ボックス 30">
              <a:extLst>
                <a:ext uri="{FF2B5EF4-FFF2-40B4-BE49-F238E27FC236}">
                  <a16:creationId xmlns:a16="http://schemas.microsoft.com/office/drawing/2014/main" id="{26C7B937-5D0A-E4BA-AAFA-F4C59C5FBC8F}"/>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grpSp>
      <p:grpSp>
        <p:nvGrpSpPr>
          <p:cNvPr id="32" name="グループ化 31">
            <a:extLst>
              <a:ext uri="{FF2B5EF4-FFF2-40B4-BE49-F238E27FC236}">
                <a16:creationId xmlns:a16="http://schemas.microsoft.com/office/drawing/2014/main" id="{ADEFE3E1-EC03-4B99-946B-17AA16860D3D}"/>
              </a:ext>
            </a:extLst>
          </p:cNvPr>
          <p:cNvGrpSpPr/>
          <p:nvPr/>
        </p:nvGrpSpPr>
        <p:grpSpPr>
          <a:xfrm>
            <a:off x="4672940" y="4133812"/>
            <a:ext cx="3740118" cy="1954413"/>
            <a:chOff x="630001" y="1947578"/>
            <a:chExt cx="3740118" cy="1954413"/>
          </a:xfrm>
        </p:grpSpPr>
        <p:sp>
          <p:nvSpPr>
            <p:cNvPr id="33" name="円/楕円 21">
              <a:extLst>
                <a:ext uri="{FF2B5EF4-FFF2-40B4-BE49-F238E27FC236}">
                  <a16:creationId xmlns:a16="http://schemas.microsoft.com/office/drawing/2014/main" id="{614C9DA8-2694-1F8B-74F0-700634CF270A}"/>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Yu Gothic" panose="020B0400000000000000" pitchFamily="34" charset="-128"/>
                  <a:ea typeface="Yu Gothic" panose="020B0400000000000000" pitchFamily="34" charset="-128"/>
                </a:rPr>
                <a:t>顔写真</a:t>
              </a:r>
            </a:p>
          </p:txBody>
        </p:sp>
        <p:sp>
          <p:nvSpPr>
            <p:cNvPr id="34" name="テキスト ボックス 33">
              <a:extLst>
                <a:ext uri="{FF2B5EF4-FFF2-40B4-BE49-F238E27FC236}">
                  <a16:creationId xmlns:a16="http://schemas.microsoft.com/office/drawing/2014/main" id="{E9984CDB-94D5-E8B4-CA47-402C53FA79DD}"/>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氏名　太郎</a:t>
              </a:r>
              <a:endParaRPr kumimoji="1" lang="en-US" altLang="ja-JP" sz="1477" b="1" dirty="0">
                <a:latin typeface="Yu Gothic" panose="020B0400000000000000" pitchFamily="34" charset="-128"/>
                <a:ea typeface="Yu Gothic" panose="020B0400000000000000" pitchFamily="34" charset="-128"/>
              </a:endParaRPr>
            </a:p>
          </p:txBody>
        </p:sp>
        <p:sp>
          <p:nvSpPr>
            <p:cNvPr id="35" name="テキスト ボックス 34">
              <a:extLst>
                <a:ext uri="{FF2B5EF4-FFF2-40B4-BE49-F238E27FC236}">
                  <a16:creationId xmlns:a16="http://schemas.microsoft.com/office/drawing/2014/main" id="{830000D4-896F-F089-7D69-841B5BE7C54B}"/>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36" name="テキスト ボックス 35">
              <a:extLst>
                <a:ext uri="{FF2B5EF4-FFF2-40B4-BE49-F238E27FC236}">
                  <a16:creationId xmlns:a16="http://schemas.microsoft.com/office/drawing/2014/main" id="{275ECB85-3B1F-DF53-5D39-A9AAD85D50EA}"/>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sp>
          <p:nvSpPr>
            <p:cNvPr id="37" name="テキスト ボックス 36">
              <a:extLst>
                <a:ext uri="{FF2B5EF4-FFF2-40B4-BE49-F238E27FC236}">
                  <a16:creationId xmlns:a16="http://schemas.microsoft.com/office/drawing/2014/main" id="{3E21E772-7CCF-A38F-8C97-CA9DE131AA90}"/>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Yu Gothic" panose="020B0400000000000000" pitchFamily="34" charset="-128"/>
                  <a:ea typeface="Yu Gothic" panose="020B0400000000000000" pitchFamily="34" charset="-128"/>
                </a:rPr>
                <a:t>属性（役職・専門領域など）</a:t>
              </a:r>
              <a:endParaRPr kumimoji="1" lang="en-US" altLang="ja-JP" sz="1108" b="1" dirty="0">
                <a:latin typeface="Yu Gothic" panose="020B0400000000000000" pitchFamily="34" charset="-128"/>
                <a:ea typeface="Yu Gothic" panose="020B0400000000000000" pitchFamily="34" charset="-128"/>
              </a:endParaRPr>
            </a:p>
          </p:txBody>
        </p:sp>
      </p:grpSp>
      <p:sp>
        <p:nvSpPr>
          <p:cNvPr id="39" name="正方形/長方形 38">
            <a:extLst>
              <a:ext uri="{FF2B5EF4-FFF2-40B4-BE49-F238E27FC236}">
                <a16:creationId xmlns:a16="http://schemas.microsoft.com/office/drawing/2014/main" id="{09FF19A8-77A0-87F7-4FBB-1EB2724D9F7B}"/>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サービス提供者や開発者など、人材の質が</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問われる場合、メンバーの経歴や実績を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見える化することが有効です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9" name="フッター プレースホルダー 3">
            <a:extLst>
              <a:ext uri="{FF2B5EF4-FFF2-40B4-BE49-F238E27FC236}">
                <a16:creationId xmlns:a16="http://schemas.microsoft.com/office/drawing/2014/main" id="{A740F16C-A37E-DEB1-1536-C7765DE0BA7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2562627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p:txBody>
          <a:bodyPr>
            <a:normAutofit fontScale="90000"/>
          </a:bodyPr>
          <a:lstStyle/>
          <a:p>
            <a:r>
              <a:rPr lang="ja-JP" altLang="en-US"/>
              <a:t>取引先一覧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p:txBody>
          <a:bodyPr>
            <a:normAutofit/>
          </a:bodyPr>
          <a:lstStyle/>
          <a:p>
            <a:r>
              <a:rPr lang="ja-JP" altLang="en-US" dirty="0"/>
              <a:t>●●●業界の企業様を中心に●●●社以上とお取引しております</a:t>
            </a:r>
            <a:endParaRPr lang="en-US" altLang="ja-JP" dirty="0"/>
          </a:p>
        </p:txBody>
      </p:sp>
      <p:sp>
        <p:nvSpPr>
          <p:cNvPr id="5" name="スライド番号プレースホルダー 4">
            <a:extLst>
              <a:ext uri="{FF2B5EF4-FFF2-40B4-BE49-F238E27FC236}">
                <a16:creationId xmlns:a16="http://schemas.microsoft.com/office/drawing/2014/main" id="{EAA9F5BD-C48F-7345-8E90-BD6582F858A0}"/>
              </a:ext>
            </a:extLst>
          </p:cNvPr>
          <p:cNvSpPr>
            <a:spLocks noGrp="1"/>
          </p:cNvSpPr>
          <p:nvPr>
            <p:ph type="sldNum" sz="quarter" idx="15"/>
          </p:nvPr>
        </p:nvSpPr>
        <p:spPr/>
        <p:txBody>
          <a:bodyPr/>
          <a:lstStyle/>
          <a:p>
            <a:fld id="{2CF39A64-FD95-C144-B37D-DFADB2595A9F}" type="slidenum">
              <a:rPr lang="ja-JP" altLang="en-US" smtClean="0"/>
              <a:pPr/>
              <a:t>23</a:t>
            </a:fld>
            <a:endParaRPr lang="ja-JP" altLang="en-US"/>
          </a:p>
        </p:txBody>
      </p:sp>
      <p:sp>
        <p:nvSpPr>
          <p:cNvPr id="10" name="正方形/長方形 9">
            <a:extLst>
              <a:ext uri="{FF2B5EF4-FFF2-40B4-BE49-F238E27FC236}">
                <a16:creationId xmlns:a16="http://schemas.microsoft.com/office/drawing/2014/main" id="{90421E25-3DBF-624A-89EC-B2EF49788739}"/>
              </a:ext>
            </a:extLst>
          </p:cNvPr>
          <p:cNvSpPr/>
          <p:nvPr/>
        </p:nvSpPr>
        <p:spPr>
          <a:xfrm>
            <a:off x="422225" y="176771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292" b="1" dirty="0">
                <a:solidFill>
                  <a:schemeClr val="bg1"/>
                </a:solidFill>
                <a:latin typeface="Yu Gothic" panose="020B0400000000000000" pitchFamily="34" charset="-128"/>
                <a:ea typeface="Yu Gothic" panose="020B0400000000000000" pitchFamily="34" charset="-128"/>
              </a:rPr>
              <a:t>IT</a:t>
            </a:r>
            <a:r>
              <a:rPr kumimoji="1" lang="ja-JP" altLang="en-US" sz="1292" b="1">
                <a:solidFill>
                  <a:schemeClr val="bg1"/>
                </a:solidFill>
                <a:latin typeface="Yu Gothic" panose="020B0400000000000000" pitchFamily="34" charset="-128"/>
                <a:ea typeface="Yu Gothic" panose="020B0400000000000000" pitchFamily="34" charset="-128"/>
              </a:rPr>
              <a:t>サービス</a:t>
            </a:r>
          </a:p>
        </p:txBody>
      </p:sp>
      <p:sp>
        <p:nvSpPr>
          <p:cNvPr id="18" name="正方形/長方形 17">
            <a:extLst>
              <a:ext uri="{FF2B5EF4-FFF2-40B4-BE49-F238E27FC236}">
                <a16:creationId xmlns:a16="http://schemas.microsoft.com/office/drawing/2014/main" id="{A242D7DB-2DC6-FA4E-96F9-07D93B0CD402}"/>
              </a:ext>
            </a:extLst>
          </p:cNvPr>
          <p:cNvSpPr/>
          <p:nvPr/>
        </p:nvSpPr>
        <p:spPr>
          <a:xfrm>
            <a:off x="417636" y="4975378"/>
            <a:ext cx="8307265"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92" b="1">
                <a:solidFill>
                  <a:schemeClr val="bg1"/>
                </a:solidFill>
                <a:latin typeface="Yu Gothic" panose="020B0400000000000000" pitchFamily="34" charset="-128"/>
                <a:ea typeface="Yu Gothic" panose="020B0400000000000000" pitchFamily="34" charset="-128"/>
              </a:rPr>
              <a:t>その他</a:t>
            </a:r>
          </a:p>
        </p:txBody>
      </p:sp>
      <p:sp>
        <p:nvSpPr>
          <p:cNvPr id="22" name="Google Shape;541;p6">
            <a:extLst>
              <a:ext uri="{FF2B5EF4-FFF2-40B4-BE49-F238E27FC236}">
                <a16:creationId xmlns:a16="http://schemas.microsoft.com/office/drawing/2014/main" id="{4CD1EE54-3498-7749-B804-23FE285BE763}"/>
              </a:ext>
            </a:extLst>
          </p:cNvPr>
          <p:cNvSpPr/>
          <p:nvPr/>
        </p:nvSpPr>
        <p:spPr>
          <a:xfrm>
            <a:off x="422226" y="23381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23" name="Google Shape;541;p6">
            <a:extLst>
              <a:ext uri="{FF2B5EF4-FFF2-40B4-BE49-F238E27FC236}">
                <a16:creationId xmlns:a16="http://schemas.microsoft.com/office/drawing/2014/main" id="{27B308BC-BFBA-8A42-AD29-92C6F74AD205}"/>
              </a:ext>
            </a:extLst>
          </p:cNvPr>
          <p:cNvSpPr/>
          <p:nvPr/>
        </p:nvSpPr>
        <p:spPr>
          <a:xfrm>
            <a:off x="1794246" y="233929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24" name="Google Shape;541;p6">
            <a:extLst>
              <a:ext uri="{FF2B5EF4-FFF2-40B4-BE49-F238E27FC236}">
                <a16:creationId xmlns:a16="http://schemas.microsoft.com/office/drawing/2014/main" id="{822CC715-B9B9-6549-9C9A-49193E95CFD1}"/>
              </a:ext>
            </a:extLst>
          </p:cNvPr>
          <p:cNvSpPr/>
          <p:nvPr/>
        </p:nvSpPr>
        <p:spPr>
          <a:xfrm>
            <a:off x="3162890" y="233230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25" name="Google Shape;541;p6">
            <a:extLst>
              <a:ext uri="{FF2B5EF4-FFF2-40B4-BE49-F238E27FC236}">
                <a16:creationId xmlns:a16="http://schemas.microsoft.com/office/drawing/2014/main" id="{8C770A53-E18A-3E49-89AA-C16DB7E899F8}"/>
              </a:ext>
            </a:extLst>
          </p:cNvPr>
          <p:cNvSpPr/>
          <p:nvPr/>
        </p:nvSpPr>
        <p:spPr>
          <a:xfrm>
            <a:off x="422226"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26" name="Google Shape;541;p6">
            <a:extLst>
              <a:ext uri="{FF2B5EF4-FFF2-40B4-BE49-F238E27FC236}">
                <a16:creationId xmlns:a16="http://schemas.microsoft.com/office/drawing/2014/main" id="{91F547EA-157E-FB44-B87C-9B3A327B7E21}"/>
              </a:ext>
            </a:extLst>
          </p:cNvPr>
          <p:cNvSpPr/>
          <p:nvPr/>
        </p:nvSpPr>
        <p:spPr>
          <a:xfrm>
            <a:off x="1794245" y="281002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27" name="Google Shape;541;p6">
            <a:extLst>
              <a:ext uri="{FF2B5EF4-FFF2-40B4-BE49-F238E27FC236}">
                <a16:creationId xmlns:a16="http://schemas.microsoft.com/office/drawing/2014/main" id="{A6BCBD99-DE33-2141-B1BF-0790ED672DEB}"/>
              </a:ext>
            </a:extLst>
          </p:cNvPr>
          <p:cNvSpPr/>
          <p:nvPr/>
        </p:nvSpPr>
        <p:spPr>
          <a:xfrm>
            <a:off x="3162889"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46" name="正方形/長方形 45">
            <a:extLst>
              <a:ext uri="{FF2B5EF4-FFF2-40B4-BE49-F238E27FC236}">
                <a16:creationId xmlns:a16="http://schemas.microsoft.com/office/drawing/2014/main" id="{CA20643A-E5FB-9643-8AF0-EF51D9FAC20F}"/>
              </a:ext>
            </a:extLst>
          </p:cNvPr>
          <p:cNvSpPr/>
          <p:nvPr/>
        </p:nvSpPr>
        <p:spPr>
          <a:xfrm>
            <a:off x="4820986" y="176771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92" b="1">
                <a:solidFill>
                  <a:schemeClr val="bg1"/>
                </a:solidFill>
                <a:latin typeface="Yu Gothic" panose="020B0400000000000000" pitchFamily="34" charset="-128"/>
                <a:ea typeface="Yu Gothic" panose="020B0400000000000000" pitchFamily="34" charset="-128"/>
              </a:rPr>
              <a:t>コンサルティング</a:t>
            </a:r>
          </a:p>
        </p:txBody>
      </p:sp>
      <p:sp>
        <p:nvSpPr>
          <p:cNvPr id="47" name="Google Shape;541;p6">
            <a:extLst>
              <a:ext uri="{FF2B5EF4-FFF2-40B4-BE49-F238E27FC236}">
                <a16:creationId xmlns:a16="http://schemas.microsoft.com/office/drawing/2014/main" id="{C628ECA8-A284-ED4C-B529-7968AA65351A}"/>
              </a:ext>
            </a:extLst>
          </p:cNvPr>
          <p:cNvSpPr/>
          <p:nvPr/>
        </p:nvSpPr>
        <p:spPr>
          <a:xfrm>
            <a:off x="4820987" y="23381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48" name="Google Shape;541;p6">
            <a:extLst>
              <a:ext uri="{FF2B5EF4-FFF2-40B4-BE49-F238E27FC236}">
                <a16:creationId xmlns:a16="http://schemas.microsoft.com/office/drawing/2014/main" id="{AF7DB238-FEE9-0C46-812E-032F039E4541}"/>
              </a:ext>
            </a:extLst>
          </p:cNvPr>
          <p:cNvSpPr/>
          <p:nvPr/>
        </p:nvSpPr>
        <p:spPr>
          <a:xfrm>
            <a:off x="6193007" y="233929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49" name="Google Shape;541;p6">
            <a:extLst>
              <a:ext uri="{FF2B5EF4-FFF2-40B4-BE49-F238E27FC236}">
                <a16:creationId xmlns:a16="http://schemas.microsoft.com/office/drawing/2014/main" id="{ACE1364D-A46F-7A42-AFAD-1740A22C7DA4}"/>
              </a:ext>
            </a:extLst>
          </p:cNvPr>
          <p:cNvSpPr/>
          <p:nvPr/>
        </p:nvSpPr>
        <p:spPr>
          <a:xfrm>
            <a:off x="7561650" y="233230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0" name="Google Shape;541;p6">
            <a:extLst>
              <a:ext uri="{FF2B5EF4-FFF2-40B4-BE49-F238E27FC236}">
                <a16:creationId xmlns:a16="http://schemas.microsoft.com/office/drawing/2014/main" id="{11D4118D-2A25-804B-9F02-E271DCB09D4D}"/>
              </a:ext>
            </a:extLst>
          </p:cNvPr>
          <p:cNvSpPr/>
          <p:nvPr/>
        </p:nvSpPr>
        <p:spPr>
          <a:xfrm>
            <a:off x="4820987"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1" name="Google Shape;541;p6">
            <a:extLst>
              <a:ext uri="{FF2B5EF4-FFF2-40B4-BE49-F238E27FC236}">
                <a16:creationId xmlns:a16="http://schemas.microsoft.com/office/drawing/2014/main" id="{98CC4FA8-9397-A144-8602-2323E843AD01}"/>
              </a:ext>
            </a:extLst>
          </p:cNvPr>
          <p:cNvSpPr/>
          <p:nvPr/>
        </p:nvSpPr>
        <p:spPr>
          <a:xfrm>
            <a:off x="6193006" y="281002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2" name="Google Shape;541;p6">
            <a:extLst>
              <a:ext uri="{FF2B5EF4-FFF2-40B4-BE49-F238E27FC236}">
                <a16:creationId xmlns:a16="http://schemas.microsoft.com/office/drawing/2014/main" id="{E8995BE0-8DA4-8B44-B87A-90D677D71499}"/>
              </a:ext>
            </a:extLst>
          </p:cNvPr>
          <p:cNvSpPr/>
          <p:nvPr/>
        </p:nvSpPr>
        <p:spPr>
          <a:xfrm>
            <a:off x="7561649"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3" name="正方形/長方形 52">
            <a:extLst>
              <a:ext uri="{FF2B5EF4-FFF2-40B4-BE49-F238E27FC236}">
                <a16:creationId xmlns:a16="http://schemas.microsoft.com/office/drawing/2014/main" id="{B6572D58-9E8A-5840-80A8-5A308B555A08}"/>
              </a:ext>
            </a:extLst>
          </p:cNvPr>
          <p:cNvSpPr/>
          <p:nvPr/>
        </p:nvSpPr>
        <p:spPr>
          <a:xfrm>
            <a:off x="434805" y="337154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92" b="1">
                <a:solidFill>
                  <a:schemeClr val="bg1"/>
                </a:solidFill>
                <a:latin typeface="Yu Gothic" panose="020B0400000000000000" pitchFamily="34" charset="-128"/>
                <a:ea typeface="Yu Gothic" panose="020B0400000000000000" pitchFamily="34" charset="-128"/>
              </a:rPr>
              <a:t>人材</a:t>
            </a:r>
          </a:p>
        </p:txBody>
      </p:sp>
      <p:sp>
        <p:nvSpPr>
          <p:cNvPr id="54" name="Google Shape;541;p6">
            <a:extLst>
              <a:ext uri="{FF2B5EF4-FFF2-40B4-BE49-F238E27FC236}">
                <a16:creationId xmlns:a16="http://schemas.microsoft.com/office/drawing/2014/main" id="{001E1A4B-825F-D046-BF97-DDCA16D36704}"/>
              </a:ext>
            </a:extLst>
          </p:cNvPr>
          <p:cNvSpPr/>
          <p:nvPr/>
        </p:nvSpPr>
        <p:spPr>
          <a:xfrm>
            <a:off x="434806" y="39419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5" name="Google Shape;541;p6">
            <a:extLst>
              <a:ext uri="{FF2B5EF4-FFF2-40B4-BE49-F238E27FC236}">
                <a16:creationId xmlns:a16="http://schemas.microsoft.com/office/drawing/2014/main" id="{B644C154-6A1E-A246-9068-A477E72D67E5}"/>
              </a:ext>
            </a:extLst>
          </p:cNvPr>
          <p:cNvSpPr/>
          <p:nvPr/>
        </p:nvSpPr>
        <p:spPr>
          <a:xfrm>
            <a:off x="1806826" y="394312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6" name="Google Shape;541;p6">
            <a:extLst>
              <a:ext uri="{FF2B5EF4-FFF2-40B4-BE49-F238E27FC236}">
                <a16:creationId xmlns:a16="http://schemas.microsoft.com/office/drawing/2014/main" id="{2C5E5ED1-0BB8-994B-9A15-189F824BF556}"/>
              </a:ext>
            </a:extLst>
          </p:cNvPr>
          <p:cNvSpPr/>
          <p:nvPr/>
        </p:nvSpPr>
        <p:spPr>
          <a:xfrm>
            <a:off x="3175469" y="393613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7" name="Google Shape;541;p6">
            <a:extLst>
              <a:ext uri="{FF2B5EF4-FFF2-40B4-BE49-F238E27FC236}">
                <a16:creationId xmlns:a16="http://schemas.microsoft.com/office/drawing/2014/main" id="{B737B846-B9EC-9B47-8471-D911A87FB0A4}"/>
              </a:ext>
            </a:extLst>
          </p:cNvPr>
          <p:cNvSpPr/>
          <p:nvPr/>
        </p:nvSpPr>
        <p:spPr>
          <a:xfrm>
            <a:off x="434806"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8" name="Google Shape;541;p6">
            <a:extLst>
              <a:ext uri="{FF2B5EF4-FFF2-40B4-BE49-F238E27FC236}">
                <a16:creationId xmlns:a16="http://schemas.microsoft.com/office/drawing/2014/main" id="{48510AC0-C684-B64C-99C1-CEC19F7ACD7B}"/>
              </a:ext>
            </a:extLst>
          </p:cNvPr>
          <p:cNvSpPr/>
          <p:nvPr/>
        </p:nvSpPr>
        <p:spPr>
          <a:xfrm>
            <a:off x="1806825" y="441385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59" name="Google Shape;541;p6">
            <a:extLst>
              <a:ext uri="{FF2B5EF4-FFF2-40B4-BE49-F238E27FC236}">
                <a16:creationId xmlns:a16="http://schemas.microsoft.com/office/drawing/2014/main" id="{898F7BAA-7EBC-9343-8386-7FA726B21CD1}"/>
              </a:ext>
            </a:extLst>
          </p:cNvPr>
          <p:cNvSpPr/>
          <p:nvPr/>
        </p:nvSpPr>
        <p:spPr>
          <a:xfrm>
            <a:off x="3175468"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0" name="正方形/長方形 59">
            <a:extLst>
              <a:ext uri="{FF2B5EF4-FFF2-40B4-BE49-F238E27FC236}">
                <a16:creationId xmlns:a16="http://schemas.microsoft.com/office/drawing/2014/main" id="{2E31E389-C91D-D04F-BD06-24D2DFB3BA37}"/>
              </a:ext>
            </a:extLst>
          </p:cNvPr>
          <p:cNvSpPr/>
          <p:nvPr/>
        </p:nvSpPr>
        <p:spPr>
          <a:xfrm>
            <a:off x="4820986" y="337154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92" b="1">
                <a:solidFill>
                  <a:schemeClr val="bg1"/>
                </a:solidFill>
                <a:latin typeface="Yu Gothic" panose="020B0400000000000000" pitchFamily="34" charset="-128"/>
                <a:ea typeface="Yu Gothic" panose="020B0400000000000000" pitchFamily="34" charset="-128"/>
              </a:rPr>
              <a:t>製造</a:t>
            </a:r>
          </a:p>
        </p:txBody>
      </p:sp>
      <p:sp>
        <p:nvSpPr>
          <p:cNvPr id="61" name="Google Shape;541;p6">
            <a:extLst>
              <a:ext uri="{FF2B5EF4-FFF2-40B4-BE49-F238E27FC236}">
                <a16:creationId xmlns:a16="http://schemas.microsoft.com/office/drawing/2014/main" id="{BE105314-6494-454E-A88A-DF3EF721597A}"/>
              </a:ext>
            </a:extLst>
          </p:cNvPr>
          <p:cNvSpPr/>
          <p:nvPr/>
        </p:nvSpPr>
        <p:spPr>
          <a:xfrm>
            <a:off x="4820987" y="39419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2" name="Google Shape;541;p6">
            <a:extLst>
              <a:ext uri="{FF2B5EF4-FFF2-40B4-BE49-F238E27FC236}">
                <a16:creationId xmlns:a16="http://schemas.microsoft.com/office/drawing/2014/main" id="{131E7C92-6D85-4A43-BC7C-D13F6019733F}"/>
              </a:ext>
            </a:extLst>
          </p:cNvPr>
          <p:cNvSpPr/>
          <p:nvPr/>
        </p:nvSpPr>
        <p:spPr>
          <a:xfrm>
            <a:off x="6193007" y="394312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3" name="Google Shape;541;p6">
            <a:extLst>
              <a:ext uri="{FF2B5EF4-FFF2-40B4-BE49-F238E27FC236}">
                <a16:creationId xmlns:a16="http://schemas.microsoft.com/office/drawing/2014/main" id="{352BB059-5D50-0F49-836D-8A69DE98206E}"/>
              </a:ext>
            </a:extLst>
          </p:cNvPr>
          <p:cNvSpPr/>
          <p:nvPr/>
        </p:nvSpPr>
        <p:spPr>
          <a:xfrm>
            <a:off x="7561650" y="393613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4" name="Google Shape;541;p6">
            <a:extLst>
              <a:ext uri="{FF2B5EF4-FFF2-40B4-BE49-F238E27FC236}">
                <a16:creationId xmlns:a16="http://schemas.microsoft.com/office/drawing/2014/main" id="{57761505-E8F5-6A4D-887F-922D85B65516}"/>
              </a:ext>
            </a:extLst>
          </p:cNvPr>
          <p:cNvSpPr/>
          <p:nvPr/>
        </p:nvSpPr>
        <p:spPr>
          <a:xfrm>
            <a:off x="4820987"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5" name="Google Shape;541;p6">
            <a:extLst>
              <a:ext uri="{FF2B5EF4-FFF2-40B4-BE49-F238E27FC236}">
                <a16:creationId xmlns:a16="http://schemas.microsoft.com/office/drawing/2014/main" id="{6157CE2D-AC8D-E042-AA3E-1382722C715C}"/>
              </a:ext>
            </a:extLst>
          </p:cNvPr>
          <p:cNvSpPr/>
          <p:nvPr/>
        </p:nvSpPr>
        <p:spPr>
          <a:xfrm>
            <a:off x="6193006" y="441385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6" name="Google Shape;541;p6">
            <a:extLst>
              <a:ext uri="{FF2B5EF4-FFF2-40B4-BE49-F238E27FC236}">
                <a16:creationId xmlns:a16="http://schemas.microsoft.com/office/drawing/2014/main" id="{1DA16942-B56E-C140-BF43-90D9B63C3A2C}"/>
              </a:ext>
            </a:extLst>
          </p:cNvPr>
          <p:cNvSpPr/>
          <p:nvPr/>
        </p:nvSpPr>
        <p:spPr>
          <a:xfrm>
            <a:off x="7561649"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7" name="Google Shape;541;p6">
            <a:extLst>
              <a:ext uri="{FF2B5EF4-FFF2-40B4-BE49-F238E27FC236}">
                <a16:creationId xmlns:a16="http://schemas.microsoft.com/office/drawing/2014/main" id="{FF267244-44AA-E142-95A4-807F3BB872FA}"/>
              </a:ext>
            </a:extLst>
          </p:cNvPr>
          <p:cNvSpPr/>
          <p:nvPr/>
        </p:nvSpPr>
        <p:spPr>
          <a:xfrm>
            <a:off x="434806"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8" name="Google Shape;541;p6">
            <a:extLst>
              <a:ext uri="{FF2B5EF4-FFF2-40B4-BE49-F238E27FC236}">
                <a16:creationId xmlns:a16="http://schemas.microsoft.com/office/drawing/2014/main" id="{EF21124D-6798-2049-A5EF-977486F2B9A5}"/>
              </a:ext>
            </a:extLst>
          </p:cNvPr>
          <p:cNvSpPr/>
          <p:nvPr/>
        </p:nvSpPr>
        <p:spPr>
          <a:xfrm>
            <a:off x="1806825" y="5550197"/>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69" name="Google Shape;541;p6">
            <a:extLst>
              <a:ext uri="{FF2B5EF4-FFF2-40B4-BE49-F238E27FC236}">
                <a16:creationId xmlns:a16="http://schemas.microsoft.com/office/drawing/2014/main" id="{74E2C092-58F6-E644-BDFE-3E5D81241B7B}"/>
              </a:ext>
            </a:extLst>
          </p:cNvPr>
          <p:cNvSpPr/>
          <p:nvPr/>
        </p:nvSpPr>
        <p:spPr>
          <a:xfrm>
            <a:off x="3175468"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70" name="Google Shape;541;p6">
            <a:extLst>
              <a:ext uri="{FF2B5EF4-FFF2-40B4-BE49-F238E27FC236}">
                <a16:creationId xmlns:a16="http://schemas.microsoft.com/office/drawing/2014/main" id="{2F6408E5-DD38-DF4F-9765-BE09FF10E9B4}"/>
              </a:ext>
            </a:extLst>
          </p:cNvPr>
          <p:cNvSpPr/>
          <p:nvPr/>
        </p:nvSpPr>
        <p:spPr>
          <a:xfrm>
            <a:off x="4820987"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71" name="Google Shape;541;p6">
            <a:extLst>
              <a:ext uri="{FF2B5EF4-FFF2-40B4-BE49-F238E27FC236}">
                <a16:creationId xmlns:a16="http://schemas.microsoft.com/office/drawing/2014/main" id="{78C7052B-489C-2742-B19D-64A588082F06}"/>
              </a:ext>
            </a:extLst>
          </p:cNvPr>
          <p:cNvSpPr/>
          <p:nvPr/>
        </p:nvSpPr>
        <p:spPr>
          <a:xfrm>
            <a:off x="6193006" y="5550197"/>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72" name="Google Shape;541;p6">
            <a:extLst>
              <a:ext uri="{FF2B5EF4-FFF2-40B4-BE49-F238E27FC236}">
                <a16:creationId xmlns:a16="http://schemas.microsoft.com/office/drawing/2014/main" id="{FBDEE225-1284-4B4F-8DA3-497452E41AB0}"/>
              </a:ext>
            </a:extLst>
          </p:cNvPr>
          <p:cNvSpPr/>
          <p:nvPr/>
        </p:nvSpPr>
        <p:spPr>
          <a:xfrm>
            <a:off x="7561649"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Yu Gothic" panose="020B0400000000000000" pitchFamily="34" charset="-128"/>
                <a:ea typeface="Yu Gothic" panose="020B0400000000000000" pitchFamily="34" charset="-128"/>
                <a:sym typeface="Arial"/>
              </a:rPr>
              <a:t>LOGO</a:t>
            </a:r>
            <a:endParaRPr lang="ja-JP" altLang="en-US" sz="1292" b="1" dirty="0">
              <a:solidFill>
                <a:schemeClr val="bg1">
                  <a:lumMod val="75000"/>
                </a:schemeClr>
              </a:solidFill>
              <a:latin typeface="Yu Gothic" panose="020B0400000000000000" pitchFamily="34" charset="-128"/>
              <a:ea typeface="Yu Gothic" panose="020B0400000000000000" pitchFamily="34" charset="-128"/>
              <a:sym typeface="Arial"/>
            </a:endParaRPr>
          </a:p>
        </p:txBody>
      </p:sp>
      <p:sp>
        <p:nvSpPr>
          <p:cNvPr id="4" name="正方形/長方形 3">
            <a:extLst>
              <a:ext uri="{FF2B5EF4-FFF2-40B4-BE49-F238E27FC236}">
                <a16:creationId xmlns:a16="http://schemas.microsoft.com/office/drawing/2014/main" id="{638DB6A8-4C6D-7594-B237-FD938972A73F}"/>
              </a:ext>
            </a:extLst>
          </p:cNvPr>
          <p:cNvSpPr/>
          <p:nvPr/>
        </p:nvSpPr>
        <p:spPr>
          <a:xfrm>
            <a:off x="6360056" y="2049"/>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有名企業の実績が十分にあることを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顧客の印象に残したい場合に有効です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6" name="フッター プレースホルダー 3">
            <a:extLst>
              <a:ext uri="{FF2B5EF4-FFF2-40B4-BE49-F238E27FC236}">
                <a16:creationId xmlns:a16="http://schemas.microsoft.com/office/drawing/2014/main" id="{E0AACA7E-C7B2-7485-AF71-A029D46045B1}"/>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470946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EF197154-0699-7843-B234-F200D5F33ED7}"/>
              </a:ext>
            </a:extLst>
          </p:cNvPr>
          <p:cNvSpPr/>
          <p:nvPr/>
        </p:nvSpPr>
        <p:spPr>
          <a:xfrm>
            <a:off x="6107431" y="2898163"/>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42" name="正方形/長方形 41">
            <a:extLst>
              <a:ext uri="{FF2B5EF4-FFF2-40B4-BE49-F238E27FC236}">
                <a16:creationId xmlns:a16="http://schemas.microsoft.com/office/drawing/2014/main" id="{01A332D6-7A24-254F-A74B-5345CFC7374F}"/>
              </a:ext>
            </a:extLst>
          </p:cNvPr>
          <p:cNvSpPr/>
          <p:nvPr/>
        </p:nvSpPr>
        <p:spPr>
          <a:xfrm>
            <a:off x="3266522" y="2898163"/>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9" name="正方形/長方形 28">
            <a:extLst>
              <a:ext uri="{FF2B5EF4-FFF2-40B4-BE49-F238E27FC236}">
                <a16:creationId xmlns:a16="http://schemas.microsoft.com/office/drawing/2014/main" id="{E3BC682E-8F35-2847-A7D9-85010BF235C0}"/>
              </a:ext>
            </a:extLst>
          </p:cNvPr>
          <p:cNvSpPr/>
          <p:nvPr/>
        </p:nvSpPr>
        <p:spPr>
          <a:xfrm>
            <a:off x="424669" y="2905779"/>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a:t>お客様の声</a:t>
            </a:r>
            <a:endParaRPr lang="ja-JP" altLang="en-US" dirty="0"/>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rmAutofit/>
          </a:bodyPr>
          <a:lstStyle/>
          <a:p>
            <a:r>
              <a:rPr lang="ja-JP" altLang="en-US"/>
              <a:t>既存のお客様からいただくことが多い感想・ご評価をまとめました</a:t>
            </a:r>
            <a:endParaRPr lang="ja-JP" altLang="en-US" dirty="0"/>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p:txBody>
          <a:bodyPr/>
          <a:lstStyle/>
          <a:p>
            <a:fld id="{2CF39A64-FD95-C144-B37D-DFADB2595A9F}" type="slidenum">
              <a:rPr lang="ja-JP" altLang="en-US" smtClean="0"/>
              <a:pPr/>
              <a:t>24</a:t>
            </a:fld>
            <a:endParaRPr lang="ja-JP" altLang="en-US"/>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434963" y="3061952"/>
            <a:ext cx="2608642" cy="664615"/>
          </a:xfrm>
          <a:prstGeom prst="rect">
            <a:avLst/>
          </a:prstGeom>
          <a:noFill/>
        </p:spPr>
        <p:txBody>
          <a:bodyPr wrap="square" lIns="36000" tIns="36000" rIns="36000" bIns="36000" rtlCol="0" anchor="ctr">
            <a:normAutofit fontScale="92500"/>
          </a:bodyPr>
          <a:lstStyle/>
          <a:p>
            <a:pPr algn="ctr">
              <a:spcAft>
                <a:spcPts val="554"/>
              </a:spcAft>
            </a:pPr>
            <a:r>
              <a:rPr kumimoji="1" lang="ja-JP" altLang="en-US" sz="1477" b="1">
                <a:latin typeface="Yu Gothic" panose="020B0400000000000000" pitchFamily="34" charset="-128"/>
                <a:ea typeface="Yu Gothic" panose="020B0400000000000000" pitchFamily="34" charset="-128"/>
              </a:rPr>
              <a:t>ビジネス理解が想像以上に深く</a:t>
            </a:r>
          </a:p>
          <a:p>
            <a:pPr algn="ctr">
              <a:spcAft>
                <a:spcPts val="554"/>
              </a:spcAft>
            </a:pPr>
            <a:r>
              <a:rPr kumimoji="1" lang="ja-JP" altLang="en-US" sz="1477" b="1">
                <a:latin typeface="Yu Gothic" panose="020B0400000000000000" pitchFamily="34" charset="-128"/>
                <a:ea typeface="Yu Gothic" panose="020B0400000000000000" pitchFamily="34" charset="-128"/>
              </a:rPr>
              <a:t>同じ目線で取り組めた</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434804" y="4009485"/>
            <a:ext cx="2608800"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dirty="0">
                <a:latin typeface="+mn-ea"/>
              </a:rPr>
              <a:t>エンジニア、カスタマーサクセスの方々の当社ビジネスに対する理解度が非常に深く、驚きました。プロダクトの機能的にも満足していますが、当社の業務にあわせた使い方を提案いただき、オンボーディングまで支援いただけた点を特に評価しています。</a:t>
            </a:r>
          </a:p>
        </p:txBody>
      </p:sp>
      <p:sp>
        <p:nvSpPr>
          <p:cNvPr id="19" name="円/楕円 25">
            <a:extLst>
              <a:ext uri="{FF2B5EF4-FFF2-40B4-BE49-F238E27FC236}">
                <a16:creationId xmlns:a16="http://schemas.microsoft.com/office/drawing/2014/main" id="{493BBE2C-90B1-0D45-BECF-EDEB08C2870B}"/>
              </a:ext>
            </a:extLst>
          </p:cNvPr>
          <p:cNvSpPr>
            <a:spLocks noChangeAspect="1"/>
          </p:cNvSpPr>
          <p:nvPr/>
        </p:nvSpPr>
        <p:spPr>
          <a:xfrm>
            <a:off x="2274628"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20" name="グラフィックス 19" descr="オフィス ワーカー (男性) 枠線">
            <a:extLst>
              <a:ext uri="{FF2B5EF4-FFF2-40B4-BE49-F238E27FC236}">
                <a16:creationId xmlns:a16="http://schemas.microsoft.com/office/drawing/2014/main" id="{20794E75-4395-9D41-9A76-ECEE3895BC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08691" y="2121757"/>
            <a:ext cx="494342" cy="494342"/>
          </a:xfrm>
          <a:prstGeom prst="rect">
            <a:avLst/>
          </a:prstGeom>
        </p:spPr>
      </p:pic>
      <p:sp>
        <p:nvSpPr>
          <p:cNvPr id="21" name="テキスト ボックス 20">
            <a:extLst>
              <a:ext uri="{FF2B5EF4-FFF2-40B4-BE49-F238E27FC236}">
                <a16:creationId xmlns:a16="http://schemas.microsoft.com/office/drawing/2014/main" id="{472EA611-165A-5949-A581-2F6695C662EF}"/>
              </a:ext>
            </a:extLst>
          </p:cNvPr>
          <p:cNvSpPr txBox="1"/>
          <p:nvPr/>
        </p:nvSpPr>
        <p:spPr>
          <a:xfrm>
            <a:off x="424669" y="2084992"/>
            <a:ext cx="1699095"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株式会社〇〇</a:t>
            </a:r>
          </a:p>
          <a:p>
            <a:pPr algn="ctr">
              <a:spcAft>
                <a:spcPts val="554"/>
              </a:spcAft>
            </a:pPr>
            <a:r>
              <a:rPr kumimoji="1" lang="en" altLang="ja-JP" sz="1292" b="1" dirty="0">
                <a:latin typeface="Yu Gothic" panose="020B0400000000000000" pitchFamily="34" charset="-128"/>
                <a:ea typeface="Yu Gothic" panose="020B0400000000000000" pitchFamily="34" charset="-128"/>
              </a:rPr>
              <a:t>CEO</a:t>
            </a:r>
          </a:p>
        </p:txBody>
      </p:sp>
      <p:sp>
        <p:nvSpPr>
          <p:cNvPr id="23" name="テキスト ボックス 22">
            <a:extLst>
              <a:ext uri="{FF2B5EF4-FFF2-40B4-BE49-F238E27FC236}">
                <a16:creationId xmlns:a16="http://schemas.microsoft.com/office/drawing/2014/main" id="{770B1646-858B-BB45-8C1E-044A2579B3A7}"/>
              </a:ext>
            </a:extLst>
          </p:cNvPr>
          <p:cNvSpPr txBox="1"/>
          <p:nvPr/>
        </p:nvSpPr>
        <p:spPr>
          <a:xfrm>
            <a:off x="3266522" y="3061952"/>
            <a:ext cx="2608642"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〇〇が〇〇で</a:t>
            </a:r>
          </a:p>
          <a:p>
            <a:pPr algn="ctr">
              <a:spcAft>
                <a:spcPts val="554"/>
              </a:spcAft>
            </a:pPr>
            <a:r>
              <a:rPr kumimoji="1" lang="ja-JP" altLang="en-US" sz="1477" b="1">
                <a:latin typeface="Yu Gothic" panose="020B0400000000000000" pitchFamily="34" charset="-128"/>
                <a:ea typeface="Yu Gothic" panose="020B0400000000000000" pitchFamily="34" charset="-128"/>
              </a:rPr>
              <a:t>〇〇だった</a:t>
            </a:r>
          </a:p>
        </p:txBody>
      </p:sp>
      <p:sp>
        <p:nvSpPr>
          <p:cNvPr id="25" name="円/楕円 25">
            <a:extLst>
              <a:ext uri="{FF2B5EF4-FFF2-40B4-BE49-F238E27FC236}">
                <a16:creationId xmlns:a16="http://schemas.microsoft.com/office/drawing/2014/main" id="{7E2F3A6F-1020-3547-8F19-68D1351ABFC2}"/>
              </a:ext>
            </a:extLst>
          </p:cNvPr>
          <p:cNvSpPr>
            <a:spLocks noChangeAspect="1"/>
          </p:cNvSpPr>
          <p:nvPr/>
        </p:nvSpPr>
        <p:spPr>
          <a:xfrm>
            <a:off x="5106187"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33" name="グラフィックス 32" descr="オフィス ワーカー (男性) 枠線">
            <a:extLst>
              <a:ext uri="{FF2B5EF4-FFF2-40B4-BE49-F238E27FC236}">
                <a16:creationId xmlns:a16="http://schemas.microsoft.com/office/drawing/2014/main" id="{678BE0DC-51D0-8942-A6C3-417DE1BD36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40251" y="2121757"/>
            <a:ext cx="494342" cy="494342"/>
          </a:xfrm>
          <a:prstGeom prst="rect">
            <a:avLst/>
          </a:prstGeom>
        </p:spPr>
      </p:pic>
      <p:sp>
        <p:nvSpPr>
          <p:cNvPr id="34" name="テキスト ボックス 33">
            <a:extLst>
              <a:ext uri="{FF2B5EF4-FFF2-40B4-BE49-F238E27FC236}">
                <a16:creationId xmlns:a16="http://schemas.microsoft.com/office/drawing/2014/main" id="{87BCC84A-D2AA-8E49-B5CE-0851C2645C9C}"/>
              </a:ext>
            </a:extLst>
          </p:cNvPr>
          <p:cNvSpPr txBox="1"/>
          <p:nvPr/>
        </p:nvSpPr>
        <p:spPr>
          <a:xfrm>
            <a:off x="3266522" y="2084992"/>
            <a:ext cx="1688801"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株式会社〇〇</a:t>
            </a:r>
          </a:p>
          <a:p>
            <a:pPr algn="ctr">
              <a:spcAft>
                <a:spcPts val="554"/>
              </a:spcAft>
            </a:pPr>
            <a:r>
              <a:rPr kumimoji="1" lang="ja-JP" altLang="en-US" sz="1292" b="1">
                <a:latin typeface="Yu Gothic" panose="020B0400000000000000" pitchFamily="34" charset="-128"/>
                <a:ea typeface="Yu Gothic" panose="020B0400000000000000" pitchFamily="34" charset="-128"/>
              </a:rPr>
              <a:t>〇〇部　部長</a:t>
            </a:r>
          </a:p>
        </p:txBody>
      </p:sp>
      <p:sp>
        <p:nvSpPr>
          <p:cNvPr id="35" name="テキスト ボックス 34">
            <a:extLst>
              <a:ext uri="{FF2B5EF4-FFF2-40B4-BE49-F238E27FC236}">
                <a16:creationId xmlns:a16="http://schemas.microsoft.com/office/drawing/2014/main" id="{CDF2CDB8-8562-B642-98CC-9CC544E219CF}"/>
              </a:ext>
            </a:extLst>
          </p:cNvPr>
          <p:cNvSpPr txBox="1"/>
          <p:nvPr/>
        </p:nvSpPr>
        <p:spPr>
          <a:xfrm>
            <a:off x="6117724" y="3061952"/>
            <a:ext cx="2608642"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〇〇が〇〇で</a:t>
            </a:r>
          </a:p>
          <a:p>
            <a:pPr algn="ctr">
              <a:spcAft>
                <a:spcPts val="554"/>
              </a:spcAft>
            </a:pPr>
            <a:r>
              <a:rPr kumimoji="1" lang="ja-JP" altLang="en-US" sz="1477" b="1">
                <a:latin typeface="Yu Gothic" panose="020B0400000000000000" pitchFamily="34" charset="-128"/>
                <a:ea typeface="Yu Gothic" panose="020B0400000000000000" pitchFamily="34" charset="-128"/>
              </a:rPr>
              <a:t>〇〇だった</a:t>
            </a:r>
          </a:p>
        </p:txBody>
      </p:sp>
      <p:sp>
        <p:nvSpPr>
          <p:cNvPr id="37" name="円/楕円 25">
            <a:extLst>
              <a:ext uri="{FF2B5EF4-FFF2-40B4-BE49-F238E27FC236}">
                <a16:creationId xmlns:a16="http://schemas.microsoft.com/office/drawing/2014/main" id="{A24AA85E-F4CA-1848-9E13-D70AAAD661AC}"/>
              </a:ext>
            </a:extLst>
          </p:cNvPr>
          <p:cNvSpPr>
            <a:spLocks noChangeAspect="1"/>
          </p:cNvSpPr>
          <p:nvPr/>
        </p:nvSpPr>
        <p:spPr>
          <a:xfrm>
            <a:off x="7957389"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38" name="グラフィックス 37" descr="オフィス ワーカー (男性) 枠線">
            <a:extLst>
              <a:ext uri="{FF2B5EF4-FFF2-40B4-BE49-F238E27FC236}">
                <a16:creationId xmlns:a16="http://schemas.microsoft.com/office/drawing/2014/main" id="{F89B7A53-4AD2-7142-B833-4480931A181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91453" y="2121757"/>
            <a:ext cx="494342" cy="494342"/>
          </a:xfrm>
          <a:prstGeom prst="rect">
            <a:avLst/>
          </a:prstGeom>
        </p:spPr>
      </p:pic>
      <p:sp>
        <p:nvSpPr>
          <p:cNvPr id="39" name="テキスト ボックス 38">
            <a:extLst>
              <a:ext uri="{FF2B5EF4-FFF2-40B4-BE49-F238E27FC236}">
                <a16:creationId xmlns:a16="http://schemas.microsoft.com/office/drawing/2014/main" id="{74260F82-8FD4-A347-9C70-1906C9FC07C0}"/>
              </a:ext>
            </a:extLst>
          </p:cNvPr>
          <p:cNvSpPr txBox="1"/>
          <p:nvPr/>
        </p:nvSpPr>
        <p:spPr>
          <a:xfrm>
            <a:off x="6107431" y="2084992"/>
            <a:ext cx="1699094"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株式会社〇〇</a:t>
            </a:r>
          </a:p>
          <a:p>
            <a:pPr algn="ctr">
              <a:spcAft>
                <a:spcPts val="554"/>
              </a:spcAft>
            </a:pPr>
            <a:r>
              <a:rPr kumimoji="1" lang="ja-JP" altLang="en-US" sz="1292" b="1">
                <a:latin typeface="Yu Gothic" panose="020B0400000000000000" pitchFamily="34" charset="-128"/>
                <a:ea typeface="Yu Gothic" panose="020B0400000000000000" pitchFamily="34" charset="-128"/>
              </a:rPr>
              <a:t>〇〇部　リーダー</a:t>
            </a:r>
          </a:p>
        </p:txBody>
      </p:sp>
      <p:sp>
        <p:nvSpPr>
          <p:cNvPr id="40" name="テキスト ボックス 39">
            <a:extLst>
              <a:ext uri="{FF2B5EF4-FFF2-40B4-BE49-F238E27FC236}">
                <a16:creationId xmlns:a16="http://schemas.microsoft.com/office/drawing/2014/main" id="{71B438C0-08AC-6B4D-BE2A-853CD024CF5E}"/>
              </a:ext>
            </a:extLst>
          </p:cNvPr>
          <p:cNvSpPr txBox="1"/>
          <p:nvPr/>
        </p:nvSpPr>
        <p:spPr>
          <a:xfrm>
            <a:off x="3266522" y="4009485"/>
            <a:ext cx="2608642"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a:latin typeface="+mn-ea"/>
              </a:rPr>
              <a:t>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p:txBody>
      </p:sp>
      <p:sp>
        <p:nvSpPr>
          <p:cNvPr id="41" name="テキスト ボックス 40">
            <a:extLst>
              <a:ext uri="{FF2B5EF4-FFF2-40B4-BE49-F238E27FC236}">
                <a16:creationId xmlns:a16="http://schemas.microsoft.com/office/drawing/2014/main" id="{6416C49C-BFA6-784E-933F-9DFD71643495}"/>
              </a:ext>
            </a:extLst>
          </p:cNvPr>
          <p:cNvSpPr txBox="1"/>
          <p:nvPr/>
        </p:nvSpPr>
        <p:spPr>
          <a:xfrm>
            <a:off x="6107430" y="4009485"/>
            <a:ext cx="2635066"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a:latin typeface="+mn-ea"/>
              </a:rPr>
              <a:t>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p:txBody>
      </p:sp>
      <p:sp>
        <p:nvSpPr>
          <p:cNvPr id="2" name="正方形/長方形 1">
            <a:extLst>
              <a:ext uri="{FF2B5EF4-FFF2-40B4-BE49-F238E27FC236}">
                <a16:creationId xmlns:a16="http://schemas.microsoft.com/office/drawing/2014/main" id="{1C7F0AF5-C45D-3371-AD6A-5AC23BD007C5}"/>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商材の強みを、顧客の声やエピソードを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通して語りたい場合に有効です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0FAFA603-FD8B-2230-29DB-3543BCD1D827}"/>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391974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dirty="0"/>
              <a:t>業務フロー</a:t>
            </a:r>
            <a:r>
              <a:rPr lang="en-US" altLang="ja-JP" dirty="0"/>
              <a:t> Before/After</a:t>
            </a:r>
            <a:endParaRPr lang="ja-JP" altLang="en-US" dirty="0"/>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normAutofit/>
          </a:bodyPr>
          <a:lstStyle/>
          <a:p>
            <a:r>
              <a:rPr lang="ja-JP" altLang="en-US" dirty="0"/>
              <a:t>電子契約ツール</a:t>
            </a:r>
            <a:r>
              <a:rPr lang="ja-JP" altLang="en-US" b="1" dirty="0"/>
              <a:t>●●●</a:t>
            </a:r>
            <a:r>
              <a:rPr lang="ja-JP" altLang="en-US" dirty="0"/>
              <a:t>を用いることで、契約締結までの工程を大幅に短縮します</a:t>
            </a:r>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p:txBody>
          <a:bodyPr/>
          <a:lstStyle/>
          <a:p>
            <a:fld id="{2CF39A64-FD95-C144-B37D-DFADB2595A9F}" type="slidenum">
              <a:rPr lang="ja-JP" altLang="en-US" smtClean="0"/>
              <a:pPr/>
              <a:t>25</a:t>
            </a:fld>
            <a:endParaRPr lang="ja-JP" altLang="en-US"/>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434804" y="4169014"/>
            <a:ext cx="4144316" cy="288147"/>
          </a:xfrm>
          <a:prstGeom prst="rect">
            <a:avLst/>
          </a:prstGeom>
          <a:noFill/>
        </p:spPr>
        <p:txBody>
          <a:bodyPr wrap="square" lIns="36000" tIns="36000" rIns="36000" bIns="36000" rtlCol="0">
            <a:spAutoFit/>
          </a:bodyPr>
          <a:lstStyle/>
          <a:p>
            <a:pPr>
              <a:spcAft>
                <a:spcPts val="400"/>
              </a:spcAft>
            </a:pPr>
            <a:r>
              <a:rPr kumimoji="1" lang="ja-JP" altLang="en-US" sz="1400" b="1" dirty="0">
                <a:solidFill>
                  <a:schemeClr val="accent6"/>
                </a:solidFill>
                <a:latin typeface="Yu Gothic" panose="020B0400000000000000" pitchFamily="34" charset="-128"/>
                <a:ea typeface="Yu Gothic" panose="020B0400000000000000" pitchFamily="34" charset="-128"/>
              </a:rPr>
              <a:t>電子ツール●●●による契約締結</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427929" y="2146380"/>
            <a:ext cx="4144068" cy="288147"/>
          </a:xfrm>
          <a:prstGeom prst="rect">
            <a:avLst/>
          </a:prstGeom>
          <a:noFill/>
        </p:spPr>
        <p:txBody>
          <a:bodyPr wrap="square" lIns="36000" tIns="36000" rIns="36000" bIns="36000" rtlCol="0">
            <a:spAutoFit/>
          </a:bodyPr>
          <a:lstStyle/>
          <a:p>
            <a:pPr>
              <a:spcAft>
                <a:spcPts val="400"/>
              </a:spcAft>
            </a:pPr>
            <a:r>
              <a:rPr kumimoji="1" lang="ja-JP" altLang="en-US" sz="1400" b="1">
                <a:latin typeface="Yu Gothic" panose="020B0400000000000000" pitchFamily="34" charset="-128"/>
                <a:ea typeface="Yu Gothic" panose="020B0400000000000000" pitchFamily="34" charset="-128"/>
              </a:rPr>
              <a:t>これまでの契約締結</a:t>
            </a:r>
            <a:endParaRPr kumimoji="1" lang="ja-JP" altLang="en-US" sz="1400" b="1" dirty="0">
              <a:latin typeface="Yu Gothic" panose="020B0400000000000000" pitchFamily="34" charset="-128"/>
              <a:ea typeface="Yu Gothic" panose="020B0400000000000000" pitchFamily="34" charset="-128"/>
            </a:endParaRPr>
          </a:p>
        </p:txBody>
      </p:sp>
      <p:sp>
        <p:nvSpPr>
          <p:cNvPr id="32" name="四角形吹き出し 31">
            <a:extLst>
              <a:ext uri="{FF2B5EF4-FFF2-40B4-BE49-F238E27FC236}">
                <a16:creationId xmlns:a16="http://schemas.microsoft.com/office/drawing/2014/main" id="{10D75880-D5AE-874B-B7A5-9D52D3FF6D0B}"/>
              </a:ext>
            </a:extLst>
          </p:cNvPr>
          <p:cNvSpPr/>
          <p:nvPr/>
        </p:nvSpPr>
        <p:spPr>
          <a:xfrm>
            <a:off x="4321420" y="3756755"/>
            <a:ext cx="1778977" cy="830304"/>
          </a:xfrm>
          <a:prstGeom prst="wedgeRectCallout">
            <a:avLst>
              <a:gd name="adj1" fmla="val -71201"/>
              <a:gd name="adj2" fmla="val 5040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69"/>
              </a:spcAft>
            </a:pPr>
            <a:r>
              <a:rPr kumimoji="1" lang="en-US" altLang="ja-JP" sz="1292" b="1" dirty="0">
                <a:latin typeface="Yu Gothic" panose="020B0400000000000000" pitchFamily="34" charset="-128"/>
                <a:ea typeface="Yu Gothic" panose="020B0400000000000000" pitchFamily="34" charset="-128"/>
              </a:rPr>
              <a:t>Web</a:t>
            </a:r>
            <a:r>
              <a:rPr kumimoji="1" lang="ja-JP" altLang="en-US" sz="1292" b="1">
                <a:latin typeface="Yu Gothic" panose="020B0400000000000000" pitchFamily="34" charset="-128"/>
                <a:ea typeface="Yu Gothic" panose="020B0400000000000000" pitchFamily="34" charset="-128"/>
              </a:rPr>
              <a:t>でスムーズに</a:t>
            </a:r>
            <a:br>
              <a:rPr kumimoji="1" lang="en-US" altLang="ja-JP" sz="1292" b="1" dirty="0">
                <a:latin typeface="Yu Gothic" panose="020B0400000000000000" pitchFamily="34" charset="-128"/>
                <a:ea typeface="Yu Gothic" panose="020B0400000000000000" pitchFamily="34" charset="-128"/>
              </a:rPr>
            </a:br>
            <a:r>
              <a:rPr kumimoji="1" lang="en-US" altLang="ja-JP" sz="1292" b="1" dirty="0">
                <a:latin typeface="Yu Gothic" panose="020B0400000000000000" pitchFamily="34" charset="-128"/>
                <a:ea typeface="Yu Gothic" panose="020B0400000000000000" pitchFamily="34" charset="-128"/>
              </a:rPr>
              <a:t>3</a:t>
            </a:r>
            <a:r>
              <a:rPr kumimoji="1" lang="ja-JP" altLang="en-US" sz="1292" b="1">
                <a:latin typeface="Yu Gothic" panose="020B0400000000000000" pitchFamily="34" charset="-128"/>
                <a:ea typeface="Yu Gothic" panose="020B0400000000000000" pitchFamily="34" charset="-128"/>
              </a:rPr>
              <a:t>つの工程を削減</a:t>
            </a:r>
            <a:endParaRPr kumimoji="1" lang="en-US" altLang="ja-JP" sz="1292" b="1" dirty="0">
              <a:latin typeface="Yu Gothic" panose="020B0400000000000000" pitchFamily="34" charset="-128"/>
              <a:ea typeface="Yu Gothic" panose="020B0400000000000000" pitchFamily="34" charset="-128"/>
            </a:endParaRPr>
          </a:p>
        </p:txBody>
      </p:sp>
      <p:graphicFrame>
        <p:nvGraphicFramePr>
          <p:cNvPr id="30" name="図表 29">
            <a:extLst>
              <a:ext uri="{FF2B5EF4-FFF2-40B4-BE49-F238E27FC236}">
                <a16:creationId xmlns:a16="http://schemas.microsoft.com/office/drawing/2014/main" id="{2B8A1237-63C5-2D44-9FC9-7BEAE693DA17}"/>
              </a:ext>
            </a:extLst>
          </p:cNvPr>
          <p:cNvGraphicFramePr/>
          <p:nvPr>
            <p:extLst>
              <p:ext uri="{D42A27DB-BD31-4B8C-83A1-F6EECF244321}">
                <p14:modId xmlns:p14="http://schemas.microsoft.com/office/powerpoint/2010/main" val="2451214811"/>
              </p:ext>
            </p:extLst>
          </p:nvPr>
        </p:nvGraphicFramePr>
        <p:xfrm>
          <a:off x="424756" y="4598932"/>
          <a:ext cx="8789582" cy="83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図表 14">
            <a:extLst>
              <a:ext uri="{FF2B5EF4-FFF2-40B4-BE49-F238E27FC236}">
                <a16:creationId xmlns:a16="http://schemas.microsoft.com/office/drawing/2014/main" id="{AE9D4F4E-D261-8F43-98D2-73BB4018FDBC}"/>
              </a:ext>
            </a:extLst>
          </p:cNvPr>
          <p:cNvGraphicFramePr/>
          <p:nvPr>
            <p:extLst>
              <p:ext uri="{D42A27DB-BD31-4B8C-83A1-F6EECF244321}">
                <p14:modId xmlns:p14="http://schemas.microsoft.com/office/powerpoint/2010/main" val="3623086101"/>
              </p:ext>
            </p:extLst>
          </p:nvPr>
        </p:nvGraphicFramePr>
        <p:xfrm>
          <a:off x="424510" y="2576298"/>
          <a:ext cx="8324862" cy="830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正方形/長方形 2">
            <a:extLst>
              <a:ext uri="{FF2B5EF4-FFF2-40B4-BE49-F238E27FC236}">
                <a16:creationId xmlns:a16="http://schemas.microsoft.com/office/drawing/2014/main" id="{B25CB939-C767-DC49-D06C-5C242FB06D5C}"/>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顧客に「業務がどう変わるのか」のイメージを持ってもらいたい場合に有効です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12D54C49-48C1-1994-3118-E4994A44E16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669782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9C8D2-9BE7-406C-B7C0-4D2889688EA3}"/>
              </a:ext>
            </a:extLst>
          </p:cNvPr>
          <p:cNvSpPr>
            <a:spLocks noGrp="1"/>
          </p:cNvSpPr>
          <p:nvPr>
            <p:ph type="title"/>
          </p:nvPr>
        </p:nvSpPr>
        <p:spPr/>
        <p:txBody>
          <a:bodyPr>
            <a:normAutofit/>
          </a:bodyPr>
          <a:lstStyle/>
          <a:p>
            <a:r>
              <a:rPr lang="ja-JP" altLang="en-US" dirty="0"/>
              <a:t>他社との違い</a:t>
            </a:r>
          </a:p>
        </p:txBody>
      </p:sp>
      <p:sp>
        <p:nvSpPr>
          <p:cNvPr id="3" name="テキスト プレースホルダー 2">
            <a:extLst>
              <a:ext uri="{FF2B5EF4-FFF2-40B4-BE49-F238E27FC236}">
                <a16:creationId xmlns:a16="http://schemas.microsoft.com/office/drawing/2014/main" id="{11BE4232-4BAB-4B8B-965A-C67CEAD6C0A7}"/>
              </a:ext>
            </a:extLst>
          </p:cNvPr>
          <p:cNvSpPr>
            <a:spLocks noGrp="1"/>
          </p:cNvSpPr>
          <p:nvPr>
            <p:ph type="body" sz="quarter" idx="13"/>
          </p:nvPr>
        </p:nvSpPr>
        <p:spPr/>
        <p:txBody>
          <a:bodyPr/>
          <a:lstStyle/>
          <a:p>
            <a:r>
              <a:rPr lang="ja-JP" altLang="en-US" dirty="0"/>
              <a:t>特に</a:t>
            </a:r>
            <a:r>
              <a:rPr lang="en-US" altLang="ja-JP" dirty="0"/>
              <a:t>●●</a:t>
            </a:r>
            <a:r>
              <a:rPr lang="ja-JP" altLang="en-US" dirty="0"/>
              <a:t>、</a:t>
            </a:r>
            <a:r>
              <a:rPr lang="en-US" altLang="ja-JP" dirty="0"/>
              <a:t> ●●</a:t>
            </a:r>
            <a:r>
              <a:rPr lang="ja-JP" altLang="en-US" dirty="0"/>
              <a:t>、</a:t>
            </a:r>
            <a:r>
              <a:rPr lang="en-US" altLang="ja-JP" dirty="0"/>
              <a:t> ●●</a:t>
            </a:r>
            <a:r>
              <a:rPr lang="ja-JP" altLang="en-US" dirty="0"/>
              <a:t>において幅広く対応している点が当社の強みです</a:t>
            </a:r>
            <a:endParaRPr lang="en-US" altLang="ja-JP" dirty="0"/>
          </a:p>
        </p:txBody>
      </p:sp>
      <p:sp>
        <p:nvSpPr>
          <p:cNvPr id="5" name="スライド番号プレースホルダー 4">
            <a:extLst>
              <a:ext uri="{FF2B5EF4-FFF2-40B4-BE49-F238E27FC236}">
                <a16:creationId xmlns:a16="http://schemas.microsoft.com/office/drawing/2014/main" id="{484D396F-8EEB-42CD-AEC1-3C2C1C2EA1B6}"/>
              </a:ext>
            </a:extLst>
          </p:cNvPr>
          <p:cNvSpPr>
            <a:spLocks noGrp="1"/>
          </p:cNvSpPr>
          <p:nvPr>
            <p:ph type="sldNum" sz="quarter" idx="15"/>
          </p:nvPr>
        </p:nvSpPr>
        <p:spPr/>
        <p:txBody>
          <a:bodyPr>
            <a:normAutofit/>
          </a:bodyPr>
          <a:lstStyle/>
          <a:p>
            <a:fld id="{2CF39A64-FD95-C144-B37D-DFADB2595A9F}" type="slidenum">
              <a:rPr lang="ja-JP" altLang="en-US" smtClean="0"/>
              <a:pPr/>
              <a:t>26</a:t>
            </a:fld>
            <a:endParaRPr lang="ja-JP" altLang="en-US"/>
          </a:p>
        </p:txBody>
      </p:sp>
      <p:sp>
        <p:nvSpPr>
          <p:cNvPr id="4" name="正方形/長方形 3">
            <a:extLst>
              <a:ext uri="{FF2B5EF4-FFF2-40B4-BE49-F238E27FC236}">
                <a16:creationId xmlns:a16="http://schemas.microsoft.com/office/drawing/2014/main" id="{7ED20137-5744-93ED-93CB-1E35E6819ED8}"/>
              </a:ext>
            </a:extLst>
          </p:cNvPr>
          <p:cNvSpPr/>
          <p:nvPr/>
        </p:nvSpPr>
        <p:spPr>
          <a:xfrm>
            <a:off x="6360056" y="8024"/>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自社の強みについての</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他社比較の視点で語る場合に有効です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7" name="フッター プレースホルダー 3">
            <a:extLst>
              <a:ext uri="{FF2B5EF4-FFF2-40B4-BE49-F238E27FC236}">
                <a16:creationId xmlns:a16="http://schemas.microsoft.com/office/drawing/2014/main" id="{CBE0E9BA-D7C3-FA7A-292B-CA9C796FB9A8}"/>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graphicFrame>
        <p:nvGraphicFramePr>
          <p:cNvPr id="8" name="表 7">
            <a:extLst>
              <a:ext uri="{FF2B5EF4-FFF2-40B4-BE49-F238E27FC236}">
                <a16:creationId xmlns:a16="http://schemas.microsoft.com/office/drawing/2014/main" id="{E3E71DA3-D689-A8F3-1A7D-C051660FD1E5}"/>
              </a:ext>
            </a:extLst>
          </p:cNvPr>
          <p:cNvGraphicFramePr>
            <a:graphicFrameLocks noGrp="1"/>
          </p:cNvGraphicFramePr>
          <p:nvPr>
            <p:extLst>
              <p:ext uri="{D42A27DB-BD31-4B8C-83A1-F6EECF244321}">
                <p14:modId xmlns:p14="http://schemas.microsoft.com/office/powerpoint/2010/main" val="3542969693"/>
              </p:ext>
            </p:extLst>
          </p:nvPr>
        </p:nvGraphicFramePr>
        <p:xfrm>
          <a:off x="308847" y="1643307"/>
          <a:ext cx="8526305" cy="4324887"/>
        </p:xfrm>
        <a:graphic>
          <a:graphicData uri="http://schemas.openxmlformats.org/drawingml/2006/table">
            <a:tbl>
              <a:tblPr/>
              <a:tblGrid>
                <a:gridCol w="1832090">
                  <a:extLst>
                    <a:ext uri="{9D8B030D-6E8A-4147-A177-3AD203B41FA5}">
                      <a16:colId xmlns:a16="http://schemas.microsoft.com/office/drawing/2014/main" val="1608518171"/>
                    </a:ext>
                  </a:extLst>
                </a:gridCol>
                <a:gridCol w="595041">
                  <a:extLst>
                    <a:ext uri="{9D8B030D-6E8A-4147-A177-3AD203B41FA5}">
                      <a16:colId xmlns:a16="http://schemas.microsoft.com/office/drawing/2014/main" val="4232445525"/>
                    </a:ext>
                  </a:extLst>
                </a:gridCol>
                <a:gridCol w="1636364">
                  <a:extLst>
                    <a:ext uri="{9D8B030D-6E8A-4147-A177-3AD203B41FA5}">
                      <a16:colId xmlns:a16="http://schemas.microsoft.com/office/drawing/2014/main" val="60264240"/>
                    </a:ext>
                  </a:extLst>
                </a:gridCol>
                <a:gridCol w="595041">
                  <a:extLst>
                    <a:ext uri="{9D8B030D-6E8A-4147-A177-3AD203B41FA5}">
                      <a16:colId xmlns:a16="http://schemas.microsoft.com/office/drawing/2014/main" val="2229511834"/>
                    </a:ext>
                  </a:extLst>
                </a:gridCol>
                <a:gridCol w="1636364">
                  <a:extLst>
                    <a:ext uri="{9D8B030D-6E8A-4147-A177-3AD203B41FA5}">
                      <a16:colId xmlns:a16="http://schemas.microsoft.com/office/drawing/2014/main" val="3774328570"/>
                    </a:ext>
                  </a:extLst>
                </a:gridCol>
                <a:gridCol w="595041">
                  <a:extLst>
                    <a:ext uri="{9D8B030D-6E8A-4147-A177-3AD203B41FA5}">
                      <a16:colId xmlns:a16="http://schemas.microsoft.com/office/drawing/2014/main" val="1080979487"/>
                    </a:ext>
                  </a:extLst>
                </a:gridCol>
                <a:gridCol w="1636364">
                  <a:extLst>
                    <a:ext uri="{9D8B030D-6E8A-4147-A177-3AD203B41FA5}">
                      <a16:colId xmlns:a16="http://schemas.microsoft.com/office/drawing/2014/main" val="2390574634"/>
                    </a:ext>
                  </a:extLst>
                </a:gridCol>
              </a:tblGrid>
              <a:tr h="347255">
                <a:tc>
                  <a:txBody>
                    <a:bodyPr/>
                    <a:lstStyle/>
                    <a:p>
                      <a:pPr rtl="0" fontAlgn="b"/>
                      <a:endParaRPr lang="ja-JP" altLang="en-US" sz="900" b="0" i="0">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rtl="0" fontAlgn="b"/>
                      <a:r>
                        <a:rPr lang="ja-JP" altLang="en-US" sz="1000" b="1" i="0">
                          <a:solidFill>
                            <a:srgbClr val="FDFDFD"/>
                          </a:solidFill>
                          <a:effectLst/>
                          <a:latin typeface="Yu Gothic" panose="020B0400000000000000" pitchFamily="34" charset="-128"/>
                          <a:ea typeface="Yu Gothic" panose="020B0400000000000000" pitchFamily="34" charset="-128"/>
                        </a:rPr>
                        <a:t>弊社</a:t>
                      </a: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endParaRPr kumimoji="1" lang="ja-JP" altLang="en-US"/>
                    </a:p>
                  </a:txBody>
                  <a:tcPr/>
                </a:tc>
                <a:tc gridSpan="2">
                  <a:txBody>
                    <a:bodyPr/>
                    <a:lstStyle/>
                    <a:p>
                      <a:pPr algn="ctr" rtl="0" fontAlgn="b"/>
                      <a:r>
                        <a:rPr lang="en-US" altLang="ja-JP" sz="1000" b="1" i="0" dirty="0">
                          <a:solidFill>
                            <a:srgbClr val="FDFDFD"/>
                          </a:solidFill>
                          <a:effectLst/>
                          <a:latin typeface="Yu Gothic" panose="020B0400000000000000" pitchFamily="34" charset="-128"/>
                          <a:ea typeface="Yu Gothic" panose="020B0400000000000000" pitchFamily="34" charset="-128"/>
                        </a:rPr>
                        <a:t>A</a:t>
                      </a:r>
                      <a:r>
                        <a:rPr lang="ja-JP" altLang="en-US" sz="1000" b="1" i="0">
                          <a:solidFill>
                            <a:srgbClr val="FDFDFD"/>
                          </a:solidFill>
                          <a:effectLst/>
                          <a:latin typeface="Yu Gothic" panose="020B0400000000000000" pitchFamily="34" charset="-128"/>
                          <a:ea typeface="Yu Gothic" panose="020B0400000000000000" pitchFamily="34" charset="-128"/>
                        </a:rPr>
                        <a:t>社</a:t>
                      </a:r>
                      <a:endParaRPr lang="en" sz="1000" b="1" i="0" dirty="0">
                        <a:solidFill>
                          <a:srgbClr val="FDFDFD"/>
                        </a:solidFill>
                        <a:effectLst/>
                        <a:latin typeface="Yu Gothic" panose="020B0400000000000000" pitchFamily="34" charset="-128"/>
                        <a:ea typeface="Yu Gothic" panose="020B0400000000000000" pitchFamily="34" charset="-128"/>
                      </a:endParaRP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tc gridSpan="2">
                  <a:txBody>
                    <a:bodyPr/>
                    <a:lstStyle/>
                    <a:p>
                      <a:pPr algn="ctr" rtl="0" fontAlgn="b"/>
                      <a:r>
                        <a:rPr lang="en-US" altLang="ja-JP" sz="1000" b="1" i="0" dirty="0">
                          <a:solidFill>
                            <a:srgbClr val="FDFDFD"/>
                          </a:solidFill>
                          <a:effectLst/>
                          <a:latin typeface="Yu Gothic" panose="020B0400000000000000" pitchFamily="34" charset="-128"/>
                          <a:ea typeface="Yu Gothic" panose="020B0400000000000000" pitchFamily="34" charset="-128"/>
                        </a:rPr>
                        <a:t>B</a:t>
                      </a:r>
                      <a:r>
                        <a:rPr lang="ja-JP" altLang="en-US" sz="1000" b="1" i="0">
                          <a:solidFill>
                            <a:srgbClr val="FDFDFD"/>
                          </a:solidFill>
                          <a:effectLst/>
                          <a:latin typeface="Yu Gothic" panose="020B0400000000000000" pitchFamily="34" charset="-128"/>
                          <a:ea typeface="Yu Gothic" panose="020B0400000000000000" pitchFamily="34" charset="-128"/>
                        </a:rPr>
                        <a:t>社</a:t>
                      </a:r>
                      <a:endParaRPr lang="en" sz="1000" b="1" i="0" dirty="0">
                        <a:solidFill>
                          <a:srgbClr val="FDFDFD"/>
                        </a:solidFill>
                        <a:effectLst/>
                        <a:latin typeface="Yu Gothic" panose="020B0400000000000000" pitchFamily="34" charset="-128"/>
                        <a:ea typeface="Yu Gothic" panose="020B0400000000000000" pitchFamily="34" charset="-128"/>
                      </a:endParaRP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extLst>
                  <a:ext uri="{0D108BD9-81ED-4DB2-BD59-A6C34878D82A}">
                    <a16:rowId xmlns:a16="http://schemas.microsoft.com/office/drawing/2014/main" val="990958717"/>
                  </a:ext>
                </a:extLst>
              </a:tr>
              <a:tr h="613408">
                <a:tc>
                  <a:txBody>
                    <a:bodyPr/>
                    <a:lstStyle/>
                    <a:p>
                      <a:pPr algn="ctr" rtl="0" fontAlgn="b"/>
                      <a:r>
                        <a:rPr lang="ja-JP" altLang="en-US" sz="1100" b="0" i="0">
                          <a:solidFill>
                            <a:schemeClr val="bg1"/>
                          </a:solidFill>
                          <a:effectLst/>
                          <a:latin typeface="+mn-ea"/>
                          <a:ea typeface="+mn-ea"/>
                        </a:rPr>
                        <a:t>初期コスト</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比較的高額</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初期コスト</a:t>
                      </a:r>
                      <a:r>
                        <a:rPr lang="en-US" altLang="ja-JP" sz="900" b="0" i="0">
                          <a:solidFill>
                            <a:schemeClr val="tx1"/>
                          </a:solidFill>
                          <a:effectLst/>
                          <a:latin typeface="+mn-ea"/>
                          <a:ea typeface="+mn-ea"/>
                        </a:rPr>
                        <a:t>0</a:t>
                      </a:r>
                      <a:r>
                        <a:rPr lang="ja-JP" altLang="en-US" sz="900" b="0" i="0">
                          <a:solidFill>
                            <a:schemeClr val="tx1"/>
                          </a:solidFill>
                          <a:effectLst/>
                          <a:latin typeface="+mn-ea"/>
                          <a:ea typeface="+mn-ea"/>
                        </a:rPr>
                        <a:t>円</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初期コストが弊社の約</a:t>
                      </a:r>
                      <a:r>
                        <a:rPr lang="en-US" altLang="ja-JP" sz="900" b="0" i="0">
                          <a:solidFill>
                            <a:schemeClr val="tx1"/>
                          </a:solidFill>
                          <a:effectLst/>
                          <a:latin typeface="+mn-ea"/>
                          <a:ea typeface="+mn-ea"/>
                        </a:rPr>
                        <a:t>2/3</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760881"/>
                  </a:ext>
                </a:extLst>
              </a:tr>
              <a:tr h="692727">
                <a:tc>
                  <a:txBody>
                    <a:bodyPr/>
                    <a:lstStyle/>
                    <a:p>
                      <a:pPr algn="ctr" rtl="0" fontAlgn="b"/>
                      <a:r>
                        <a:rPr lang="ja-JP" altLang="en-US" sz="1100" b="0" i="0">
                          <a:solidFill>
                            <a:schemeClr val="bg1"/>
                          </a:solidFill>
                          <a:effectLst/>
                          <a:latin typeface="+mn-ea"/>
                          <a:ea typeface="+mn-ea"/>
                        </a:rPr>
                        <a:t>導入の手間</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貴社固有要件を想定して、</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導入サポート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en-US" altLang="ja-JP" sz="900" b="0" i="0">
                          <a:solidFill>
                            <a:schemeClr val="tx1"/>
                          </a:solidFill>
                          <a:effectLst/>
                          <a:latin typeface="+mn-ea"/>
                          <a:ea typeface="+mn-ea"/>
                        </a:rPr>
                        <a:t>2</a:t>
                      </a:r>
                      <a:r>
                        <a:rPr lang="ja-JP" altLang="en-US" sz="900" b="0" i="0">
                          <a:solidFill>
                            <a:schemeClr val="tx1"/>
                          </a:solidFill>
                          <a:effectLst/>
                          <a:latin typeface="+mn-ea"/>
                          <a:ea typeface="+mn-ea"/>
                        </a:rPr>
                        <a:t>日間のオンサイト支援で</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初期</a:t>
                      </a:r>
                      <a:r>
                        <a:rPr lang="en-US" altLang="ja-JP" sz="900" b="0" i="0">
                          <a:solidFill>
                            <a:schemeClr val="tx1"/>
                          </a:solidFill>
                          <a:effectLst/>
                          <a:latin typeface="+mn-ea"/>
                          <a:ea typeface="+mn-ea"/>
                        </a:rPr>
                        <a:t>QA</a:t>
                      </a:r>
                      <a:r>
                        <a:rPr lang="ja-JP" altLang="en-US" sz="900" b="0" i="0">
                          <a:solidFill>
                            <a:schemeClr val="tx1"/>
                          </a:solidFill>
                          <a:effectLst/>
                          <a:latin typeface="+mn-ea"/>
                          <a:ea typeface="+mn-ea"/>
                        </a:rPr>
                        <a:t>にも手厚く対応</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マニュアル配布のみ</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自力での設定作業で、運用開始後の後戻りが発生しやすい</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マニュアル配布とサポートセンター対応</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189715"/>
                  </a:ext>
                </a:extLst>
              </a:tr>
              <a:tr h="831273">
                <a:tc>
                  <a:txBody>
                    <a:bodyPr/>
                    <a:lstStyle/>
                    <a:p>
                      <a:pPr algn="ctr" rtl="0" fontAlgn="b"/>
                      <a:r>
                        <a:rPr lang="ja-JP" altLang="en-US" sz="1100" b="0" i="0">
                          <a:solidFill>
                            <a:schemeClr val="bg1"/>
                          </a:solidFill>
                          <a:effectLst/>
                          <a:latin typeface="+mn-ea"/>
                          <a:ea typeface="+mn-ea"/>
                        </a:rPr>
                        <a:t>運用コスト</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基本利用料は一般的価格</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オプション利用や従量による</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変動費の幅が非常に小さい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オプション料金や従量課金による収益化を図るビジネスモデル</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想定外の出費が発生しやすい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基本利用料は比較的低い</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オプション機能が弱く、個別開発によるコストが増加しやすい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4649995"/>
                  </a:ext>
                </a:extLst>
              </a:tr>
              <a:tr h="613408">
                <a:tc>
                  <a:txBody>
                    <a:bodyPr/>
                    <a:lstStyle/>
                    <a:p>
                      <a:pPr algn="ctr" rtl="0" fontAlgn="b"/>
                      <a:r>
                        <a:rPr lang="ja-JP" altLang="en-US" sz="1100" b="0" i="0">
                          <a:solidFill>
                            <a:schemeClr val="bg1"/>
                          </a:solidFill>
                          <a:effectLst/>
                          <a:latin typeface="+mn-ea"/>
                          <a:ea typeface="+mn-ea"/>
                        </a:rPr>
                        <a:t>拡張性</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年</a:t>
                      </a:r>
                      <a:r>
                        <a:rPr lang="en-US" altLang="ja-JP" sz="900" b="0" i="0">
                          <a:solidFill>
                            <a:schemeClr val="tx1"/>
                          </a:solidFill>
                          <a:effectLst/>
                          <a:latin typeface="+mn-ea"/>
                          <a:ea typeface="+mn-ea"/>
                        </a:rPr>
                        <a:t>4</a:t>
                      </a:r>
                      <a:r>
                        <a:rPr lang="ja-JP" altLang="en-US" sz="900" b="0" i="0">
                          <a:solidFill>
                            <a:schemeClr val="tx1"/>
                          </a:solidFill>
                          <a:effectLst/>
                          <a:latin typeface="+mn-ea"/>
                          <a:ea typeface="+mn-ea"/>
                        </a:rPr>
                        <a:t>回のアップデート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法改正対応が速い</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帳票類のカスタマイズ性が高い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年</a:t>
                      </a:r>
                      <a:r>
                        <a:rPr lang="en-US" altLang="ja-JP" sz="900" b="0" i="0">
                          <a:solidFill>
                            <a:schemeClr val="tx1"/>
                          </a:solidFill>
                          <a:effectLst/>
                          <a:latin typeface="+mn-ea"/>
                          <a:ea typeface="+mn-ea"/>
                        </a:rPr>
                        <a:t>6</a:t>
                      </a:r>
                      <a:r>
                        <a:rPr lang="ja-JP" altLang="en-US" sz="900" b="0" i="0">
                          <a:solidFill>
                            <a:schemeClr val="tx1"/>
                          </a:solidFill>
                          <a:effectLst/>
                          <a:latin typeface="+mn-ea"/>
                          <a:ea typeface="+mn-ea"/>
                        </a:rPr>
                        <a:t>回のアップデート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新規機能開発が充実しているが、周辺機能も多い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アップデート頻度不明</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163739"/>
                  </a:ext>
                </a:extLst>
              </a:tr>
              <a:tr h="613408">
                <a:tc>
                  <a:txBody>
                    <a:bodyPr/>
                    <a:lstStyle/>
                    <a:p>
                      <a:pPr algn="ctr" rtl="0" fontAlgn="b"/>
                      <a:r>
                        <a:rPr lang="ja-JP" altLang="en-US" sz="1100" b="0" i="0">
                          <a:solidFill>
                            <a:schemeClr val="bg1"/>
                          </a:solidFill>
                          <a:effectLst/>
                          <a:latin typeface="+mn-ea"/>
                          <a:ea typeface="+mn-ea"/>
                        </a:rPr>
                        <a:t>他システム連携</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主要な基幹システムとの</a:t>
                      </a:r>
                      <a:br>
                        <a:rPr lang="en-US" altLang="ja-JP" sz="900" b="0" i="0">
                          <a:solidFill>
                            <a:schemeClr val="tx1"/>
                          </a:solidFill>
                          <a:effectLst/>
                          <a:latin typeface="+mn-ea"/>
                          <a:ea typeface="+mn-ea"/>
                        </a:rPr>
                      </a:b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〇</a:t>
                      </a:r>
                      <a:endParaRPr lang="en-US" altLang="ja-JP" sz="15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主要な基幹システムとの</a:t>
                      </a:r>
                      <a:br>
                        <a:rPr lang="en-US" altLang="ja-JP" sz="900" b="0" i="0">
                          <a:solidFill>
                            <a:schemeClr val="tx1"/>
                          </a:solidFill>
                          <a:effectLst/>
                          <a:latin typeface="+mn-ea"/>
                          <a:ea typeface="+mn-ea"/>
                        </a:rPr>
                      </a:b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連携で、それ以外は</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772607"/>
                  </a:ext>
                </a:extLst>
              </a:tr>
              <a:tr h="613408">
                <a:tc>
                  <a:txBody>
                    <a:bodyPr/>
                    <a:lstStyle/>
                    <a:p>
                      <a:pPr algn="ctr" rtl="0" fontAlgn="b"/>
                      <a:r>
                        <a:rPr lang="ja-JP" altLang="en-US" sz="1100" b="0" i="0">
                          <a:solidFill>
                            <a:schemeClr val="bg1"/>
                          </a:solidFill>
                          <a:effectLst/>
                          <a:latin typeface="+mn-ea"/>
                          <a:ea typeface="+mn-ea"/>
                        </a:rPr>
                        <a:t>内部統制</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主要顧客が大企業であり、厳しい要求に対応してきたノウハウ・機能が豊富</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スタートアップの顧客からビジネスをスタートしており、大企業水準ではない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監査法人向けのシステムも手掛けることから、ノウハウ・機能ともに強固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0249725"/>
                  </a:ext>
                </a:extLst>
              </a:tr>
            </a:tbl>
          </a:graphicData>
        </a:graphic>
      </p:graphicFrame>
    </p:spTree>
    <p:extLst>
      <p:ext uri="{BB962C8B-B14F-4D97-AF65-F5344CB8AC3E}">
        <p14:creationId xmlns:p14="http://schemas.microsoft.com/office/powerpoint/2010/main" val="3108398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9EB112C-8E34-4C42-BD84-49A7228094E4}"/>
              </a:ext>
            </a:extLst>
          </p:cNvPr>
          <p:cNvSpPr>
            <a:spLocks noGrp="1"/>
          </p:cNvSpPr>
          <p:nvPr>
            <p:ph type="title"/>
          </p:nvPr>
        </p:nvSpPr>
        <p:spPr/>
        <p:txBody>
          <a:bodyPr>
            <a:normAutofit/>
          </a:bodyPr>
          <a:lstStyle/>
          <a:p>
            <a:r>
              <a:rPr kumimoji="1" lang="ja-JP" altLang="en-US"/>
              <a:t>ポジショニングマップ</a:t>
            </a:r>
          </a:p>
        </p:txBody>
      </p:sp>
      <p:sp>
        <p:nvSpPr>
          <p:cNvPr id="7" name="テキスト プレースホルダー 6">
            <a:extLst>
              <a:ext uri="{FF2B5EF4-FFF2-40B4-BE49-F238E27FC236}">
                <a16:creationId xmlns:a16="http://schemas.microsoft.com/office/drawing/2014/main" id="{1F269E2A-2FB9-AB52-3D60-09BD5FE8979F}"/>
              </a:ext>
            </a:extLst>
          </p:cNvPr>
          <p:cNvSpPr>
            <a:spLocks noGrp="1"/>
          </p:cNvSpPr>
          <p:nvPr>
            <p:ph type="body" sz="quarter" idx="13"/>
          </p:nvPr>
        </p:nvSpPr>
        <p:spPr/>
        <p:txBody>
          <a:bodyPr/>
          <a:lstStyle/>
          <a:p>
            <a:r>
              <a:rPr lang="ja-JP" altLang="en-US" dirty="0"/>
              <a:t>当社は他社とくらべ、●●と●●に強みを持っており、</a:t>
            </a:r>
            <a:endParaRPr lang="en-US" altLang="ja-JP" dirty="0"/>
          </a:p>
          <a:p>
            <a:r>
              <a:rPr lang="ja-JP" altLang="en-US" dirty="0"/>
              <a:t>●●を重視する企業様に選ばれています</a:t>
            </a:r>
          </a:p>
        </p:txBody>
      </p:sp>
      <p:sp>
        <p:nvSpPr>
          <p:cNvPr id="3" name="スライド番号プレースホルダー 2">
            <a:extLst>
              <a:ext uri="{FF2B5EF4-FFF2-40B4-BE49-F238E27FC236}">
                <a16:creationId xmlns:a16="http://schemas.microsoft.com/office/drawing/2014/main" id="{A27B7AEA-3927-B741-ADEA-FCC7526E374D}"/>
              </a:ext>
            </a:extLst>
          </p:cNvPr>
          <p:cNvSpPr>
            <a:spLocks noGrp="1"/>
          </p:cNvSpPr>
          <p:nvPr>
            <p:ph type="sldNum" sz="quarter" idx="15"/>
          </p:nvPr>
        </p:nvSpPr>
        <p:spPr/>
        <p:txBody>
          <a:bodyPr/>
          <a:lstStyle/>
          <a:p>
            <a:fld id="{2CF39A64-FD95-C144-B37D-DFADB2595A9F}" type="slidenum">
              <a:rPr kumimoji="1" lang="ja-JP" altLang="en-US" smtClean="0"/>
              <a:pPr/>
              <a:t>27</a:t>
            </a:fld>
            <a:endParaRPr kumimoji="1" lang="ja-JP" altLang="en-US" sz="1400"/>
          </a:p>
        </p:txBody>
      </p:sp>
      <p:sp>
        <p:nvSpPr>
          <p:cNvPr id="6" name="角丸四角形 33">
            <a:extLst>
              <a:ext uri="{FF2B5EF4-FFF2-40B4-BE49-F238E27FC236}">
                <a16:creationId xmlns:a16="http://schemas.microsoft.com/office/drawing/2014/main" id="{AD68E93F-1AE2-C549-B65A-A55036E8639D}"/>
              </a:ext>
            </a:extLst>
          </p:cNvPr>
          <p:cNvSpPr/>
          <p:nvPr/>
        </p:nvSpPr>
        <p:spPr>
          <a:xfrm>
            <a:off x="1390663" y="2197632"/>
            <a:ext cx="6395971" cy="3269453"/>
          </a:xfrm>
          <a:prstGeom prst="roundRect">
            <a:avLst>
              <a:gd name="adj" fmla="val 1556"/>
            </a:avLst>
          </a:prstGeom>
          <a:solidFill>
            <a:srgbClr val="F2F2F2">
              <a:alpha val="60000"/>
            </a:srgbClr>
          </a:solidFill>
          <a:ln w="9525" cap="flat" cmpd="sng" algn="ctr">
            <a:noFill/>
            <a:prstDash val="solid"/>
          </a:ln>
          <a:effectLst/>
        </p:spPr>
        <p:txBody>
          <a:bodyPr rot="0" spcFirstLastPara="0" vertOverflow="overflow" horzOverflow="overflow" vert="horz" wrap="square" lIns="66462" tIns="232614" rIns="66462" bIns="66462" numCol="1" spcCol="0" rtlCol="0" fromWordArt="0" anchor="ctr" anchorCtr="0" forceAA="0" compatLnSpc="1">
            <a:prstTxWarp prst="textNoShape">
              <a:avLst/>
            </a:prstTxWarp>
            <a:noAutofit/>
          </a:bodyPr>
          <a:lstStyle/>
          <a:p>
            <a:pPr algn="ctr" defTabSz="925869">
              <a:defRPr/>
            </a:pPr>
            <a:endParaRPr kumimoji="1" lang="ja-JP" altLang="en-US" sz="1662" b="1" kern="0" spc="100" dirty="0">
              <a:solidFill>
                <a:srgbClr val="00ACBA"/>
              </a:solidFill>
              <a:latin typeface="ＭＳ Ｐゴシック" panose="020B0600070205080204" pitchFamily="50" charset="-128"/>
              <a:ea typeface="Yu Gothic" panose="020B0400000000000000" pitchFamily="34" charset="-128"/>
              <a:cs typeface="Meiryo UI" panose="020B0604030504040204" pitchFamily="50" charset="-128"/>
            </a:endParaRPr>
          </a:p>
        </p:txBody>
      </p:sp>
      <p:cxnSp>
        <p:nvCxnSpPr>
          <p:cNvPr id="12" name="直線矢印コネクタ 11">
            <a:extLst>
              <a:ext uri="{FF2B5EF4-FFF2-40B4-BE49-F238E27FC236}">
                <a16:creationId xmlns:a16="http://schemas.microsoft.com/office/drawing/2014/main" id="{9E8C66C9-E6F6-1E4A-9EC5-AA9447CEEBA4}"/>
              </a:ext>
            </a:extLst>
          </p:cNvPr>
          <p:cNvCxnSpPr>
            <a:cxnSpLocks/>
            <a:stCxn id="6" idx="1"/>
            <a:endCxn id="6" idx="3"/>
          </p:cNvCxnSpPr>
          <p:nvPr/>
        </p:nvCxnSpPr>
        <p:spPr>
          <a:xfrm>
            <a:off x="1390663" y="3832359"/>
            <a:ext cx="6395971" cy="0"/>
          </a:xfrm>
          <a:prstGeom prst="straightConnector1">
            <a:avLst/>
          </a:prstGeom>
          <a:ln w="127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081DEAD-2D87-0E49-AB88-D227E1D71C2A}"/>
              </a:ext>
            </a:extLst>
          </p:cNvPr>
          <p:cNvCxnSpPr>
            <a:cxnSpLocks/>
            <a:stCxn id="6" idx="0"/>
            <a:endCxn id="6" idx="2"/>
          </p:cNvCxnSpPr>
          <p:nvPr/>
        </p:nvCxnSpPr>
        <p:spPr>
          <a:xfrm>
            <a:off x="4588649" y="2197632"/>
            <a:ext cx="0" cy="3269453"/>
          </a:xfrm>
          <a:prstGeom prst="straightConnector1">
            <a:avLst/>
          </a:prstGeom>
          <a:ln w="127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プレースホルダー 1">
            <a:extLst>
              <a:ext uri="{FF2B5EF4-FFF2-40B4-BE49-F238E27FC236}">
                <a16:creationId xmlns:a16="http://schemas.microsoft.com/office/drawing/2014/main" id="{AF56A6F8-B7D2-7044-96A6-229B9246CC89}"/>
              </a:ext>
            </a:extLst>
          </p:cNvPr>
          <p:cNvSpPr txBox="1">
            <a:spLocks/>
          </p:cNvSpPr>
          <p:nvPr/>
        </p:nvSpPr>
        <p:spPr>
          <a:xfrm>
            <a:off x="1232102" y="1899516"/>
            <a:ext cx="6713096" cy="265842"/>
          </a:xfrm>
          <a:prstGeom prst="rect">
            <a:avLst/>
          </a:prstGeom>
        </p:spPr>
        <p:txBody>
          <a:bodyPr vert="horz" lIns="33231" tIns="33231" rIns="33231" bIns="33231" rtlCol="0" anchor="t">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Yu Gothic" panose="020B0400000000000000" pitchFamily="34" charset="-128"/>
                <a:ea typeface="Yu Gothic" panose="020B0400000000000000" pitchFamily="34" charset="-128"/>
              </a:rPr>
              <a:t>内部統制重視</a:t>
            </a:r>
          </a:p>
        </p:txBody>
      </p:sp>
      <p:sp>
        <p:nvSpPr>
          <p:cNvPr id="16" name="テキスト プレースホルダー 1">
            <a:extLst>
              <a:ext uri="{FF2B5EF4-FFF2-40B4-BE49-F238E27FC236}">
                <a16:creationId xmlns:a16="http://schemas.microsoft.com/office/drawing/2014/main" id="{1CBE7802-9259-7F4C-90E3-BDC5F5EBFAD3}"/>
              </a:ext>
            </a:extLst>
          </p:cNvPr>
          <p:cNvSpPr txBox="1">
            <a:spLocks/>
          </p:cNvSpPr>
          <p:nvPr/>
        </p:nvSpPr>
        <p:spPr>
          <a:xfrm>
            <a:off x="1232102" y="5499359"/>
            <a:ext cx="6713096" cy="265842"/>
          </a:xfrm>
          <a:prstGeom prst="rect">
            <a:avLst/>
          </a:prstGeom>
        </p:spPr>
        <p:txBody>
          <a:bodyPr vert="horz" lIns="33231" tIns="33231" rIns="33231" bIns="33231" rtlCol="0" anchor="t">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Yu Gothic" panose="020B0400000000000000" pitchFamily="34" charset="-128"/>
                <a:ea typeface="Yu Gothic" panose="020B0400000000000000" pitchFamily="34" charset="-128"/>
              </a:rPr>
              <a:t>利便性重視</a:t>
            </a:r>
          </a:p>
        </p:txBody>
      </p:sp>
      <p:sp>
        <p:nvSpPr>
          <p:cNvPr id="17" name="テキスト プレースホルダー 1">
            <a:extLst>
              <a:ext uri="{FF2B5EF4-FFF2-40B4-BE49-F238E27FC236}">
                <a16:creationId xmlns:a16="http://schemas.microsoft.com/office/drawing/2014/main" id="{7C24387D-08BD-5445-BC78-3B2C22BF6BC1}"/>
              </a:ext>
            </a:extLst>
          </p:cNvPr>
          <p:cNvSpPr txBox="1">
            <a:spLocks/>
          </p:cNvSpPr>
          <p:nvPr/>
        </p:nvSpPr>
        <p:spPr>
          <a:xfrm>
            <a:off x="223132" y="2221299"/>
            <a:ext cx="1134234" cy="3245785"/>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Yu Gothic" panose="020B0400000000000000" pitchFamily="34" charset="-128"/>
                <a:ea typeface="Yu Gothic" panose="020B0400000000000000" pitchFamily="34" charset="-128"/>
              </a:rPr>
              <a:t>日本の商習慣に強い</a:t>
            </a:r>
          </a:p>
        </p:txBody>
      </p:sp>
      <p:sp>
        <p:nvSpPr>
          <p:cNvPr id="22" name="テキスト プレースホルダー 1">
            <a:extLst>
              <a:ext uri="{FF2B5EF4-FFF2-40B4-BE49-F238E27FC236}">
                <a16:creationId xmlns:a16="http://schemas.microsoft.com/office/drawing/2014/main" id="{A8FC226A-0C76-F54D-ADC4-3B09913FDE5E}"/>
              </a:ext>
            </a:extLst>
          </p:cNvPr>
          <p:cNvSpPr txBox="1">
            <a:spLocks/>
          </p:cNvSpPr>
          <p:nvPr/>
        </p:nvSpPr>
        <p:spPr>
          <a:xfrm>
            <a:off x="7793031" y="2199711"/>
            <a:ext cx="1224536" cy="3245785"/>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Yu Gothic" panose="020B0400000000000000" pitchFamily="34" charset="-128"/>
                <a:ea typeface="Yu Gothic" panose="020B0400000000000000" pitchFamily="34" charset="-128"/>
              </a:rPr>
              <a:t>グローバル</a:t>
            </a:r>
            <a:endParaRPr lang="en-US" altLang="ja-JP" sz="1292" b="1" dirty="0">
              <a:latin typeface="Yu Gothic" panose="020B0400000000000000" pitchFamily="34" charset="-128"/>
              <a:ea typeface="Yu Gothic" panose="020B0400000000000000" pitchFamily="34" charset="-128"/>
            </a:endParaRPr>
          </a:p>
          <a:p>
            <a:r>
              <a:rPr lang="ja-JP" altLang="en-US" sz="1292" b="1">
                <a:latin typeface="Yu Gothic" panose="020B0400000000000000" pitchFamily="34" charset="-128"/>
                <a:ea typeface="Yu Gothic" panose="020B0400000000000000" pitchFamily="34" charset="-128"/>
              </a:rPr>
              <a:t>スタンダード</a:t>
            </a:r>
          </a:p>
        </p:txBody>
      </p:sp>
      <p:sp>
        <p:nvSpPr>
          <p:cNvPr id="23" name="Google Shape;541;p6">
            <a:extLst>
              <a:ext uri="{FF2B5EF4-FFF2-40B4-BE49-F238E27FC236}">
                <a16:creationId xmlns:a16="http://schemas.microsoft.com/office/drawing/2014/main" id="{3DBBDCA2-A01F-004B-8954-7943B3B5625D}"/>
              </a:ext>
            </a:extLst>
          </p:cNvPr>
          <p:cNvSpPr/>
          <p:nvPr/>
        </p:nvSpPr>
        <p:spPr>
          <a:xfrm>
            <a:off x="1399285" y="3280916"/>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G</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24" name="Google Shape;541;p6">
            <a:extLst>
              <a:ext uri="{FF2B5EF4-FFF2-40B4-BE49-F238E27FC236}">
                <a16:creationId xmlns:a16="http://schemas.microsoft.com/office/drawing/2014/main" id="{AC975BB2-678F-A74C-ADDB-9F3DC071E328}"/>
              </a:ext>
            </a:extLst>
          </p:cNvPr>
          <p:cNvSpPr/>
          <p:nvPr/>
        </p:nvSpPr>
        <p:spPr>
          <a:xfrm>
            <a:off x="3610940" y="3697604"/>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D</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25" name="Google Shape;541;p6">
            <a:extLst>
              <a:ext uri="{FF2B5EF4-FFF2-40B4-BE49-F238E27FC236}">
                <a16:creationId xmlns:a16="http://schemas.microsoft.com/office/drawing/2014/main" id="{0DE4ED7E-0E39-DA46-B293-BAA96219EC36}"/>
              </a:ext>
            </a:extLst>
          </p:cNvPr>
          <p:cNvSpPr/>
          <p:nvPr/>
        </p:nvSpPr>
        <p:spPr>
          <a:xfrm>
            <a:off x="6752131" y="2212483"/>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A</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26" name="Google Shape;541;p6">
            <a:extLst>
              <a:ext uri="{FF2B5EF4-FFF2-40B4-BE49-F238E27FC236}">
                <a16:creationId xmlns:a16="http://schemas.microsoft.com/office/drawing/2014/main" id="{778A459D-4F0D-864C-839C-421D96171579}"/>
              </a:ext>
            </a:extLst>
          </p:cNvPr>
          <p:cNvSpPr/>
          <p:nvPr/>
        </p:nvSpPr>
        <p:spPr>
          <a:xfrm>
            <a:off x="6741446" y="2981754"/>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B</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28" name="Google Shape;541;p6">
            <a:extLst>
              <a:ext uri="{FF2B5EF4-FFF2-40B4-BE49-F238E27FC236}">
                <a16:creationId xmlns:a16="http://schemas.microsoft.com/office/drawing/2014/main" id="{42F50CE0-3278-C14F-9ED9-4C08599991EE}"/>
              </a:ext>
            </a:extLst>
          </p:cNvPr>
          <p:cNvSpPr/>
          <p:nvPr/>
        </p:nvSpPr>
        <p:spPr>
          <a:xfrm>
            <a:off x="6752131" y="4103607"/>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C</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32" name="Google Shape;1371;p83">
            <a:extLst>
              <a:ext uri="{FF2B5EF4-FFF2-40B4-BE49-F238E27FC236}">
                <a16:creationId xmlns:a16="http://schemas.microsoft.com/office/drawing/2014/main" id="{6D2FE47F-89A4-8543-9B57-DFF7C1610F82}"/>
              </a:ext>
            </a:extLst>
          </p:cNvPr>
          <p:cNvSpPr/>
          <p:nvPr/>
        </p:nvSpPr>
        <p:spPr>
          <a:xfrm>
            <a:off x="2819941" y="4694479"/>
            <a:ext cx="440231" cy="436327"/>
          </a:xfrm>
          <a:prstGeom prst="ellipse">
            <a:avLst/>
          </a:prstGeom>
          <a:solidFill>
            <a:schemeClr val="accent6">
              <a:lumMod val="40000"/>
              <a:lumOff val="60000"/>
              <a:alpha val="40000"/>
            </a:schemeClr>
          </a:solidFill>
          <a:ln>
            <a:noFill/>
          </a:ln>
        </p:spPr>
        <p:txBody>
          <a:bodyPr spcFirstLastPara="1" wrap="square" lIns="84392" tIns="42185" rIns="84392" bIns="42185" anchor="ctr" anchorCtr="0">
            <a:noAutofit/>
          </a:bodyPr>
          <a:lstStyle/>
          <a:p>
            <a:pPr algn="ctr"/>
            <a:endParaRPr sz="1292">
              <a:solidFill>
                <a:schemeClr val="lt1"/>
              </a:solidFill>
              <a:latin typeface="ＭＳ Ｐゴシック" panose="020B0600070205080204" pitchFamily="50" charset="-128"/>
              <a:ea typeface="ＭＳ Ｐゴシック" panose="020B0600070205080204" pitchFamily="50" charset="-128"/>
              <a:cs typeface="Arial"/>
              <a:sym typeface="Arial"/>
            </a:endParaRPr>
          </a:p>
        </p:txBody>
      </p:sp>
      <p:sp>
        <p:nvSpPr>
          <p:cNvPr id="29" name="Google Shape;541;p6">
            <a:extLst>
              <a:ext uri="{FF2B5EF4-FFF2-40B4-BE49-F238E27FC236}">
                <a16:creationId xmlns:a16="http://schemas.microsoft.com/office/drawing/2014/main" id="{AA24C98A-BDBE-4F43-B599-36B491BCC3EF}"/>
              </a:ext>
            </a:extLst>
          </p:cNvPr>
          <p:cNvSpPr/>
          <p:nvPr/>
        </p:nvSpPr>
        <p:spPr>
          <a:xfrm>
            <a:off x="2524580" y="4492882"/>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F</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30" name="Google Shape;541;p6">
            <a:extLst>
              <a:ext uri="{FF2B5EF4-FFF2-40B4-BE49-F238E27FC236}">
                <a16:creationId xmlns:a16="http://schemas.microsoft.com/office/drawing/2014/main" id="{839F2BA4-1BAA-1B4D-BB92-081B625DCEAF}"/>
              </a:ext>
            </a:extLst>
          </p:cNvPr>
          <p:cNvSpPr/>
          <p:nvPr/>
        </p:nvSpPr>
        <p:spPr>
          <a:xfrm>
            <a:off x="1936942" y="4984361"/>
            <a:ext cx="1038049" cy="296168"/>
          </a:xfrm>
          <a:prstGeom prst="rect">
            <a:avLst/>
          </a:prstGeom>
          <a:solidFill>
            <a:schemeClr val="accent6"/>
          </a:solidFill>
          <a:ln>
            <a:noFill/>
          </a:ln>
        </p:spPr>
        <p:txBody>
          <a:bodyPr spcFirstLastPara="1" wrap="square" lIns="0" tIns="0" rIns="0" bIns="0" anchor="ctr" anchorCtr="0">
            <a:noAutofit/>
          </a:bodyPr>
          <a:lstStyle/>
          <a:p>
            <a:pPr algn="ct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当社</a:t>
            </a:r>
          </a:p>
        </p:txBody>
      </p:sp>
      <p:sp>
        <p:nvSpPr>
          <p:cNvPr id="31" name="Google Shape;541;p6">
            <a:extLst>
              <a:ext uri="{FF2B5EF4-FFF2-40B4-BE49-F238E27FC236}">
                <a16:creationId xmlns:a16="http://schemas.microsoft.com/office/drawing/2014/main" id="{D3E72E51-8AD1-2A46-BDBC-CE361E4E18B8}"/>
              </a:ext>
            </a:extLst>
          </p:cNvPr>
          <p:cNvSpPr/>
          <p:nvPr/>
        </p:nvSpPr>
        <p:spPr>
          <a:xfrm>
            <a:off x="3122496" y="4984361"/>
            <a:ext cx="1038049" cy="296168"/>
          </a:xfrm>
          <a:prstGeom prst="rect">
            <a:avLst/>
          </a:prstGeom>
          <a:solidFill>
            <a:schemeClr val="bg1">
              <a:lumMod val="65000"/>
            </a:schemeClr>
          </a:solidFill>
          <a:ln>
            <a:noFill/>
          </a:ln>
        </p:spPr>
        <p:txBody>
          <a:bodyPr spcFirstLastPara="1" wrap="square" lIns="0" tIns="0" rIns="0" bIns="0" anchor="ctr" anchorCtr="0">
            <a:noAutofit/>
          </a:bodyPr>
          <a:lstStyle/>
          <a:p>
            <a:pPr algn="ctr"/>
            <a:r>
              <a:rPr lang="en-US" altLang="ja-JP" sz="1108" b="1" dirty="0">
                <a:solidFill>
                  <a:schemeClr val="bg1">
                    <a:lumMod val="95000"/>
                  </a:schemeClr>
                </a:solidFill>
                <a:latin typeface="Yu Gothic" panose="020B0400000000000000" pitchFamily="34" charset="-128"/>
                <a:ea typeface="Yu Gothic" panose="020B0400000000000000" pitchFamily="34" charset="-128"/>
                <a:sym typeface="Arial"/>
              </a:rPr>
              <a:t>E</a:t>
            </a:r>
            <a:r>
              <a:rPr lang="ja-JP" altLang="en-US" sz="1108" b="1" dirty="0">
                <a:solidFill>
                  <a:schemeClr val="bg1">
                    <a:lumMod val="95000"/>
                  </a:schemeClr>
                </a:solidFill>
                <a:latin typeface="Yu Gothic" panose="020B0400000000000000" pitchFamily="34" charset="-128"/>
                <a:ea typeface="Yu Gothic" panose="020B0400000000000000" pitchFamily="34" charset="-128"/>
                <a:sym typeface="Arial"/>
              </a:rPr>
              <a:t>社</a:t>
            </a:r>
          </a:p>
        </p:txBody>
      </p:sp>
      <p:sp>
        <p:nvSpPr>
          <p:cNvPr id="8" name="正方形/長方形 7">
            <a:extLst>
              <a:ext uri="{FF2B5EF4-FFF2-40B4-BE49-F238E27FC236}">
                <a16:creationId xmlns:a16="http://schemas.microsoft.com/office/drawing/2014/main" id="{61662FFB-5C26-5401-A6C9-7B298DAFBE31}"/>
              </a:ext>
            </a:extLst>
          </p:cNvPr>
          <p:cNvSpPr/>
          <p:nvPr/>
        </p:nvSpPr>
        <p:spPr>
          <a:xfrm>
            <a:off x="4210476" y="5870796"/>
            <a:ext cx="4429524" cy="248530"/>
          </a:xfrm>
          <a:prstGeom prst="rect">
            <a:avLst/>
          </a:prstGeom>
        </p:spPr>
        <p:txBody>
          <a:bodyPr wrap="square">
            <a:spAutoFit/>
          </a:bodyPr>
          <a:lstStyle/>
          <a:p>
            <a:pPr lvl="0" algn="r">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あくまで当社の見解ですので、参考情報としてご理解ください</a:t>
            </a:r>
          </a:p>
        </p:txBody>
      </p:sp>
      <p:sp>
        <p:nvSpPr>
          <p:cNvPr id="9" name="正方形/長方形 8">
            <a:extLst>
              <a:ext uri="{FF2B5EF4-FFF2-40B4-BE49-F238E27FC236}">
                <a16:creationId xmlns:a16="http://schemas.microsoft.com/office/drawing/2014/main" id="{3D2C227A-40CD-D411-8973-FE431C0F4FCD}"/>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自社の強みについての</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他社比較の視点で語る場合に有効です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2" name="フッター プレースホルダー 3">
            <a:extLst>
              <a:ext uri="{FF2B5EF4-FFF2-40B4-BE49-F238E27FC236}">
                <a16:creationId xmlns:a16="http://schemas.microsoft.com/office/drawing/2014/main" id="{E8C8B84D-5FAD-A352-A43B-B73BA427F0C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23545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a:bodyPr>
          <a:lstStyle/>
          <a:p>
            <a:r>
              <a:rPr lang="ja-JP" altLang="en-US"/>
              <a:t>導入検討に関するサポート</a:t>
            </a:r>
            <a:endParaRPr lang="ja-JP" altLang="en-US" dirty="0"/>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p:txBody>
          <a:bodyPr/>
          <a:lstStyle/>
          <a:p>
            <a:fld id="{2CF39A64-FD95-C144-B37D-DFADB2595A9F}" type="slidenum">
              <a:rPr lang="ja-JP" altLang="en-US" smtClean="0"/>
              <a:pPr/>
              <a:t>28</a:t>
            </a:fld>
            <a:endParaRPr lang="ja-JP" altLang="en-US"/>
          </a:p>
        </p:txBody>
      </p:sp>
      <p:sp>
        <p:nvSpPr>
          <p:cNvPr id="34" name="テキスト ボックス 33">
            <a:extLst>
              <a:ext uri="{FF2B5EF4-FFF2-40B4-BE49-F238E27FC236}">
                <a16:creationId xmlns:a16="http://schemas.microsoft.com/office/drawing/2014/main" id="{7F0E24EE-BF8F-4F47-AA37-35FA52323A0F}"/>
              </a:ext>
            </a:extLst>
          </p:cNvPr>
          <p:cNvSpPr txBox="1"/>
          <p:nvPr/>
        </p:nvSpPr>
        <p:spPr>
          <a:xfrm>
            <a:off x="517978" y="1638678"/>
            <a:ext cx="3108387" cy="765843"/>
          </a:xfrm>
          <a:prstGeom prst="rect">
            <a:avLst/>
          </a:prstGeom>
          <a:solidFill>
            <a:schemeClr val="bg1">
              <a:lumMod val="95000"/>
            </a:schemeClr>
          </a:solid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詳細デモの実施</a:t>
            </a:r>
          </a:p>
        </p:txBody>
      </p:sp>
      <p:sp>
        <p:nvSpPr>
          <p:cNvPr id="35" name="テキスト ボックス 34">
            <a:extLst>
              <a:ext uri="{FF2B5EF4-FFF2-40B4-BE49-F238E27FC236}">
                <a16:creationId xmlns:a16="http://schemas.microsoft.com/office/drawing/2014/main" id="{0B7F103C-1468-DD41-8C75-FF4ADE47F15C}"/>
              </a:ext>
            </a:extLst>
          </p:cNvPr>
          <p:cNvSpPr txBox="1"/>
          <p:nvPr/>
        </p:nvSpPr>
        <p:spPr>
          <a:xfrm>
            <a:off x="4721406" y="1638678"/>
            <a:ext cx="3109150" cy="765843"/>
          </a:xfrm>
          <a:prstGeom prst="rect">
            <a:avLst/>
          </a:prstGeom>
          <a:solidFill>
            <a:schemeClr val="bg1">
              <a:lumMod val="95000"/>
            </a:schemeClr>
          </a:solidFill>
        </p:spPr>
        <p:txBody>
          <a:bodyPr wrap="square" lIns="36000" tIns="36000" rIns="36000" bIns="36000" rtlCol="0" anchor="ctr">
            <a:normAutofit/>
          </a:bodyPr>
          <a:lstStyle/>
          <a:p>
            <a:pPr lvl="0" algn="ctr"/>
            <a:r>
              <a:rPr lang="ja-JP" altLang="en-US" sz="1477" b="1">
                <a:solidFill>
                  <a:srgbClr val="1A2149"/>
                </a:solidFill>
                <a:latin typeface="Yu Gothic" panose="020B0400000000000000" pitchFamily="34" charset="-128"/>
                <a:ea typeface="Yu Gothic" panose="020B0400000000000000" pitchFamily="34" charset="-128"/>
              </a:rPr>
              <a:t>個別勉強会の実施</a:t>
            </a:r>
            <a:endParaRPr lang="ja-JP" altLang="en-US" sz="1477" b="1" dirty="0">
              <a:solidFill>
                <a:srgbClr val="1A2149"/>
              </a:solidFill>
              <a:latin typeface="Yu Gothic" panose="020B0400000000000000" pitchFamily="34" charset="-128"/>
              <a:ea typeface="Yu Gothic" panose="020B0400000000000000" pitchFamily="34" charset="-128"/>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522023" y="2607526"/>
            <a:ext cx="3900509" cy="765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使用感をイメージいただくため、ご要望いただいた業務</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フローに沿ったデモを実施いたします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必要に応じて現場ユーザー向けにも実施いたします</a:t>
            </a:r>
            <a:endParaRPr lang="ja-JP" altLang="en-US" sz="1108">
              <a:latin typeface="+mn-ea"/>
            </a:endParaRPr>
          </a:p>
        </p:txBody>
      </p:sp>
      <p:sp>
        <p:nvSpPr>
          <p:cNvPr id="26" name="円/楕円 25">
            <a:extLst>
              <a:ext uri="{FF2B5EF4-FFF2-40B4-BE49-F238E27FC236}">
                <a16:creationId xmlns:a16="http://schemas.microsoft.com/office/drawing/2014/main" id="{B240632C-1D69-384F-9E83-82F55D1538EC}"/>
              </a:ext>
            </a:extLst>
          </p:cNvPr>
          <p:cNvSpPr/>
          <p:nvPr/>
        </p:nvSpPr>
        <p:spPr>
          <a:xfrm>
            <a:off x="3425609" y="1523137"/>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Yu Gothic" panose="020B0400000000000000" pitchFamily="34" charset="-128"/>
                <a:ea typeface="Yu Gothic" panose="020B0400000000000000" pitchFamily="34" charset="-128"/>
              </a:rPr>
              <a:t>icon</a:t>
            </a:r>
            <a:endParaRPr kumimoji="1" lang="ja-JP" altLang="en-US" sz="1108" b="1">
              <a:solidFill>
                <a:schemeClr val="bg1"/>
              </a:solidFill>
              <a:latin typeface="Yu Gothic" panose="020B0400000000000000" pitchFamily="34" charset="-128"/>
              <a:ea typeface="Yu Gothic" panose="020B0400000000000000" pitchFamily="34" charset="-128"/>
            </a:endParaRPr>
          </a:p>
        </p:txBody>
      </p:sp>
      <p:sp>
        <p:nvSpPr>
          <p:cNvPr id="28" name="正方形/長方形 27">
            <a:extLst>
              <a:ext uri="{FF2B5EF4-FFF2-40B4-BE49-F238E27FC236}">
                <a16:creationId xmlns:a16="http://schemas.microsoft.com/office/drawing/2014/main" id="{9FAB1435-24B0-A447-A5FD-87C95E0313F5}"/>
              </a:ext>
            </a:extLst>
          </p:cNvPr>
          <p:cNvSpPr/>
          <p:nvPr/>
        </p:nvSpPr>
        <p:spPr>
          <a:xfrm>
            <a:off x="4721406" y="2607526"/>
            <a:ext cx="3904615" cy="936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rPr>
              <a:t>〇〇</a:t>
            </a:r>
            <a:r>
              <a:rPr lang="ja-JP" altLang="en-US" sz="1108">
                <a:solidFill>
                  <a:schemeClr val="dk1"/>
                </a:solidFill>
                <a:latin typeface="+mn-ea"/>
                <a:cs typeface="Arial"/>
                <a:sym typeface="Arial"/>
              </a:rPr>
              <a:t>を実現するためのステップやスケジュール、予算等の検討を勉強会を通じて支援させていただきます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ディスカッション機会を頂戴し、他社事例等の参考情報も提供させていただきます</a:t>
            </a:r>
            <a:endParaRPr lang="ja-JP" altLang="en-US" sz="1108" dirty="0">
              <a:latin typeface="+mn-ea"/>
            </a:endParaRPr>
          </a:p>
        </p:txBody>
      </p:sp>
      <p:sp>
        <p:nvSpPr>
          <p:cNvPr id="37" name="円/楕円 36">
            <a:extLst>
              <a:ext uri="{FF2B5EF4-FFF2-40B4-BE49-F238E27FC236}">
                <a16:creationId xmlns:a16="http://schemas.microsoft.com/office/drawing/2014/main" id="{68C34EF6-4689-B44B-9BA2-6388BB22D222}"/>
              </a:ext>
            </a:extLst>
          </p:cNvPr>
          <p:cNvSpPr/>
          <p:nvPr/>
        </p:nvSpPr>
        <p:spPr>
          <a:xfrm>
            <a:off x="7629098" y="1517721"/>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Yu Gothic" panose="020B0400000000000000" pitchFamily="34" charset="-128"/>
                <a:ea typeface="Yu Gothic" panose="020B0400000000000000" pitchFamily="34" charset="-128"/>
              </a:rPr>
              <a:t>icon</a:t>
            </a:r>
            <a:endParaRPr kumimoji="1" lang="ja-JP" altLang="en-US" sz="1108" b="1">
              <a:solidFill>
                <a:schemeClr val="bg1"/>
              </a:solidFill>
              <a:latin typeface="Yu Gothic" panose="020B0400000000000000" pitchFamily="34" charset="-128"/>
              <a:ea typeface="Yu Gothic" panose="020B0400000000000000" pitchFamily="34" charset="-128"/>
            </a:endParaRPr>
          </a:p>
        </p:txBody>
      </p:sp>
      <p:sp>
        <p:nvSpPr>
          <p:cNvPr id="39" name="テキスト ボックス 38">
            <a:extLst>
              <a:ext uri="{FF2B5EF4-FFF2-40B4-BE49-F238E27FC236}">
                <a16:creationId xmlns:a16="http://schemas.microsoft.com/office/drawing/2014/main" id="{28328665-BACE-1946-94C8-E46F19D1520F}"/>
              </a:ext>
            </a:extLst>
          </p:cNvPr>
          <p:cNvSpPr txBox="1"/>
          <p:nvPr/>
        </p:nvSpPr>
        <p:spPr>
          <a:xfrm>
            <a:off x="517978" y="3700099"/>
            <a:ext cx="3108387" cy="765843"/>
          </a:xfrm>
          <a:prstGeom prst="rect">
            <a:avLst/>
          </a:prstGeom>
          <a:solidFill>
            <a:schemeClr val="bg1">
              <a:lumMod val="95000"/>
            </a:schemeClr>
          </a:solidFill>
        </p:spPr>
        <p:txBody>
          <a:bodyPr wrap="square" lIns="36000" tIns="36000" rIns="36000" bIns="36000" rtlCol="0" anchor="ctr">
            <a:normAutofit/>
          </a:bodyPr>
          <a:lstStyle/>
          <a:p>
            <a:pPr algn="ctr">
              <a:spcAft>
                <a:spcPts val="554"/>
              </a:spcAft>
            </a:pPr>
            <a:r>
              <a:rPr kumimoji="1" lang="ja-JP" altLang="en-US" sz="1477" b="1">
                <a:latin typeface="Yu Gothic" panose="020B0400000000000000" pitchFamily="34" charset="-128"/>
                <a:ea typeface="Yu Gothic" panose="020B0400000000000000" pitchFamily="34" charset="-128"/>
              </a:rPr>
              <a:t>要件整理シートの提供</a:t>
            </a:r>
          </a:p>
        </p:txBody>
      </p:sp>
      <p:sp>
        <p:nvSpPr>
          <p:cNvPr id="40" name="テキスト ボックス 39">
            <a:extLst>
              <a:ext uri="{FF2B5EF4-FFF2-40B4-BE49-F238E27FC236}">
                <a16:creationId xmlns:a16="http://schemas.microsoft.com/office/drawing/2014/main" id="{83102895-EE68-D846-9E65-CBA7DC15EF5A}"/>
              </a:ext>
            </a:extLst>
          </p:cNvPr>
          <p:cNvSpPr txBox="1"/>
          <p:nvPr/>
        </p:nvSpPr>
        <p:spPr>
          <a:xfrm>
            <a:off x="4721406" y="3700099"/>
            <a:ext cx="3109150" cy="765843"/>
          </a:xfrm>
          <a:prstGeom prst="rect">
            <a:avLst/>
          </a:prstGeom>
          <a:solidFill>
            <a:schemeClr val="bg1">
              <a:lumMod val="95000"/>
            </a:schemeClr>
          </a:solidFill>
        </p:spPr>
        <p:txBody>
          <a:bodyPr wrap="square" lIns="36000" tIns="36000" rIns="36000" bIns="36000" rtlCol="0" anchor="ctr">
            <a:normAutofit/>
          </a:bodyPr>
          <a:lstStyle/>
          <a:p>
            <a:pPr lvl="0" algn="ctr"/>
            <a:r>
              <a:rPr lang="ja-JP" altLang="en-US" sz="1477" b="1">
                <a:solidFill>
                  <a:srgbClr val="1A2149"/>
                </a:solidFill>
                <a:latin typeface="Yu Gothic" panose="020B0400000000000000" pitchFamily="34" charset="-128"/>
                <a:ea typeface="Yu Gothic" panose="020B0400000000000000" pitchFamily="34" charset="-128"/>
              </a:rPr>
              <a:t>想定ユーザーとの質疑応答</a:t>
            </a:r>
          </a:p>
        </p:txBody>
      </p:sp>
      <p:sp>
        <p:nvSpPr>
          <p:cNvPr id="41" name="正方形/長方形 40">
            <a:extLst>
              <a:ext uri="{FF2B5EF4-FFF2-40B4-BE49-F238E27FC236}">
                <a16:creationId xmlns:a16="http://schemas.microsoft.com/office/drawing/2014/main" id="{FB3F6C37-CD35-5146-9851-B50B73341C61}"/>
              </a:ext>
            </a:extLst>
          </p:cNvPr>
          <p:cNvSpPr/>
          <p:nvPr/>
        </p:nvSpPr>
        <p:spPr>
          <a:xfrm>
            <a:off x="522023" y="4668947"/>
            <a:ext cx="3900509" cy="936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「各拠点のシステム状況の整理から始めなければならない」というお声を多くいただくため、各拠点の情報を整理する簡易的なヒアリングシートをご用意しております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要件整理の進め方・ポイントを助言させていただきます</a:t>
            </a:r>
            <a:endParaRPr lang="ja-JP" altLang="en-US" sz="1108" dirty="0">
              <a:latin typeface="+mn-ea"/>
            </a:endParaRPr>
          </a:p>
        </p:txBody>
      </p:sp>
      <p:sp>
        <p:nvSpPr>
          <p:cNvPr id="42" name="円/楕円 41">
            <a:extLst>
              <a:ext uri="{FF2B5EF4-FFF2-40B4-BE49-F238E27FC236}">
                <a16:creationId xmlns:a16="http://schemas.microsoft.com/office/drawing/2014/main" id="{A97539DF-2743-EA48-AE61-71F80E689BE0}"/>
              </a:ext>
            </a:extLst>
          </p:cNvPr>
          <p:cNvSpPr/>
          <p:nvPr/>
        </p:nvSpPr>
        <p:spPr>
          <a:xfrm>
            <a:off x="3425609" y="3584558"/>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Yu Gothic" panose="020B0400000000000000" pitchFamily="34" charset="-128"/>
                <a:ea typeface="Yu Gothic" panose="020B0400000000000000" pitchFamily="34" charset="-128"/>
              </a:rPr>
              <a:t>icon</a:t>
            </a:r>
            <a:endParaRPr kumimoji="1" lang="ja-JP" altLang="en-US" sz="1108" b="1">
              <a:solidFill>
                <a:schemeClr val="bg1"/>
              </a:solidFill>
              <a:latin typeface="Yu Gothic" panose="020B0400000000000000" pitchFamily="34" charset="-128"/>
              <a:ea typeface="Yu Gothic" panose="020B0400000000000000" pitchFamily="34" charset="-128"/>
            </a:endParaRPr>
          </a:p>
        </p:txBody>
      </p:sp>
      <p:sp>
        <p:nvSpPr>
          <p:cNvPr id="43" name="正方形/長方形 42">
            <a:extLst>
              <a:ext uri="{FF2B5EF4-FFF2-40B4-BE49-F238E27FC236}">
                <a16:creationId xmlns:a16="http://schemas.microsoft.com/office/drawing/2014/main" id="{EB28F087-9BE0-EE45-A51C-8A4C5284CC20}"/>
              </a:ext>
            </a:extLst>
          </p:cNvPr>
          <p:cNvSpPr/>
          <p:nvPr/>
        </p:nvSpPr>
        <p:spPr>
          <a:xfrm>
            <a:off x="4721406" y="4668947"/>
            <a:ext cx="3904615" cy="1106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想定されるユーザーに事前に特徴や操作性を</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ご説明させていただきます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また、その場で質疑応答に対応させていただき、</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疑問点を払拭したうえでご検討いただけるよう</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ご支援いたします</a:t>
            </a:r>
            <a:endParaRPr lang="ja-JP" altLang="en-US" sz="1108" dirty="0">
              <a:latin typeface="+mn-ea"/>
            </a:endParaRPr>
          </a:p>
        </p:txBody>
      </p:sp>
      <p:sp>
        <p:nvSpPr>
          <p:cNvPr id="44" name="円/楕円 43">
            <a:extLst>
              <a:ext uri="{FF2B5EF4-FFF2-40B4-BE49-F238E27FC236}">
                <a16:creationId xmlns:a16="http://schemas.microsoft.com/office/drawing/2014/main" id="{2899577F-6600-5F4F-8E28-6662E0E0FBC0}"/>
              </a:ext>
            </a:extLst>
          </p:cNvPr>
          <p:cNvSpPr/>
          <p:nvPr/>
        </p:nvSpPr>
        <p:spPr>
          <a:xfrm>
            <a:off x="7629098" y="3579142"/>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Yu Gothic" panose="020B0400000000000000" pitchFamily="34" charset="-128"/>
                <a:ea typeface="Yu Gothic" panose="020B0400000000000000" pitchFamily="34" charset="-128"/>
              </a:rPr>
              <a:t>icon</a:t>
            </a:r>
            <a:endParaRPr kumimoji="1" lang="ja-JP" altLang="en-US" sz="1108" b="1">
              <a:solidFill>
                <a:schemeClr val="bg1"/>
              </a:solidFill>
              <a:latin typeface="Yu Gothic" panose="020B0400000000000000" pitchFamily="34" charset="-128"/>
              <a:ea typeface="Yu Gothic" panose="020B0400000000000000" pitchFamily="34" charset="-128"/>
            </a:endParaRPr>
          </a:p>
        </p:txBody>
      </p:sp>
      <p:sp>
        <p:nvSpPr>
          <p:cNvPr id="6" name="正方形/長方形 5">
            <a:extLst>
              <a:ext uri="{FF2B5EF4-FFF2-40B4-BE49-F238E27FC236}">
                <a16:creationId xmlns:a16="http://schemas.microsoft.com/office/drawing/2014/main" id="{3102D3BC-71A2-9436-6F67-673426D45326}"/>
              </a:ext>
            </a:extLst>
          </p:cNvPr>
          <p:cNvSpPr/>
          <p:nvPr/>
        </p:nvSpPr>
        <p:spPr>
          <a:xfrm>
            <a:off x="6365607"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顧客との接点を持ち続けたい場合、自然な</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流れで次の約束を得たい場合に有効です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B23720C0-0E41-A510-E9D1-08AA6D7D26D0}"/>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89457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normAutofit fontScale="90000"/>
          </a:bodyPr>
          <a:lstStyle/>
          <a:p>
            <a:r>
              <a:rPr lang="ja-JP" altLang="en-US"/>
              <a:t>よくある課題</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●●●の現場において、このような失敗がありませんか？</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2</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コストがかかる</a:t>
            </a: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人材が不足</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売上が伸びない</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Tree>
    <p:extLst>
      <p:ext uri="{BB962C8B-B14F-4D97-AF65-F5344CB8AC3E}">
        <p14:creationId xmlns:p14="http://schemas.microsoft.com/office/powerpoint/2010/main" val="231681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normAutofit fontScale="90000"/>
          </a:bodyPr>
          <a:lstStyle/>
          <a:p>
            <a:r>
              <a:rPr lang="ja-JP" altLang="en-US"/>
              <a:t>サービス紹介</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●●作業を効率化でき、●●の運営にかかるコストを削減できます。</a:t>
            </a:r>
            <a:endParaRPr lang="en-US" altLang="ja-JP" dirty="0"/>
          </a:p>
          <a:p>
            <a:r>
              <a:rPr lang="ja-JP" altLang="en-US"/>
              <a:t>高次のサービス提供へリソースシフトでき、新規顧客獲得、売上拡大へ繋がります。</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3</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コスト削減</a:t>
            </a: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作業効率アップ</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売上拡大</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Tree>
    <p:extLst>
      <p:ext uri="{BB962C8B-B14F-4D97-AF65-F5344CB8AC3E}">
        <p14:creationId xmlns:p14="http://schemas.microsoft.com/office/powerpoint/2010/main" val="167449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a:xfrm>
            <a:off x="612000" y="360000"/>
            <a:ext cx="7920000" cy="360000"/>
          </a:xfrm>
        </p:spPr>
        <p:txBody>
          <a:bodyPr>
            <a:normAutofit fontScale="90000"/>
          </a:bodyPr>
          <a:lstStyle/>
          <a:p>
            <a:r>
              <a:rPr lang="ja-JP" altLang="en-US"/>
              <a:t>特長</a:t>
            </a:r>
            <a:r>
              <a:rPr lang="en-US" altLang="ja-JP" dirty="0"/>
              <a:t>1.</a:t>
            </a:r>
            <a:r>
              <a:rPr lang="ja-JP" altLang="en-US"/>
              <a:t>●●コスト削減</a:t>
            </a:r>
          </a:p>
        </p:txBody>
      </p:sp>
      <p:sp>
        <p:nvSpPr>
          <p:cNvPr id="12" name="テキスト プレースホルダー 11">
            <a:extLst>
              <a:ext uri="{FF2B5EF4-FFF2-40B4-BE49-F238E27FC236}">
                <a16:creationId xmlns:a16="http://schemas.microsoft.com/office/drawing/2014/main" id="{92688D38-63EF-2248-B304-30B9109B63A1}"/>
              </a:ext>
            </a:extLst>
          </p:cNvPr>
          <p:cNvSpPr>
            <a:spLocks noGrp="1"/>
          </p:cNvSpPr>
          <p:nvPr>
            <p:ph type="body" sz="quarter" idx="13"/>
          </p:nvPr>
        </p:nvSpPr>
        <p:spPr/>
        <p:txBody>
          <a:bodyPr/>
          <a:lstStyle/>
          <a:p>
            <a:endParaRPr lang="ja-JP" altLang="en-US"/>
          </a:p>
        </p:txBody>
      </p:sp>
      <p:sp>
        <p:nvSpPr>
          <p:cNvPr id="4" name="フッター プレースホルダー 3">
            <a:extLst>
              <a:ext uri="{FF2B5EF4-FFF2-40B4-BE49-F238E27FC236}">
                <a16:creationId xmlns:a16="http://schemas.microsoft.com/office/drawing/2014/main" id="{282E1915-D567-DF4D-A74A-3CBB5FDF17D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D0920979-2FE4-8348-BCA7-426D4B07E494}"/>
              </a:ext>
            </a:extLst>
          </p:cNvPr>
          <p:cNvSpPr/>
          <p:nvPr/>
        </p:nvSpPr>
        <p:spPr>
          <a:xfrm>
            <a:off x="611998" y="2160000"/>
            <a:ext cx="360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一般的にかかるコスト</a:t>
            </a:r>
          </a:p>
        </p:txBody>
      </p:sp>
      <p:sp>
        <p:nvSpPr>
          <p:cNvPr id="7" name="正方形/長方形 6">
            <a:extLst>
              <a:ext uri="{FF2B5EF4-FFF2-40B4-BE49-F238E27FC236}">
                <a16:creationId xmlns:a16="http://schemas.microsoft.com/office/drawing/2014/main" id="{F575605A-31B5-3F41-8B5C-53EC99289BD8}"/>
              </a:ext>
            </a:extLst>
          </p:cNvPr>
          <p:cNvSpPr/>
          <p:nvPr/>
        </p:nvSpPr>
        <p:spPr>
          <a:xfrm>
            <a:off x="4932002" y="2160000"/>
            <a:ext cx="360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●●サービス導入後の効果</a:t>
            </a:r>
          </a:p>
        </p:txBody>
      </p:sp>
      <p:sp>
        <p:nvSpPr>
          <p:cNvPr id="8" name="正方形/長方形 7">
            <a:extLst>
              <a:ext uri="{FF2B5EF4-FFF2-40B4-BE49-F238E27FC236}">
                <a16:creationId xmlns:a16="http://schemas.microsoft.com/office/drawing/2014/main" id="{464A3899-FB43-4D40-9D9B-CAA5E25B24CA}"/>
              </a:ext>
            </a:extLst>
          </p:cNvPr>
          <p:cNvSpPr/>
          <p:nvPr/>
        </p:nvSpPr>
        <p:spPr>
          <a:xfrm>
            <a:off x="1151998" y="4680000"/>
            <a:ext cx="2520000" cy="108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●●人件費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9" name="正方形/長方形 8">
            <a:extLst>
              <a:ext uri="{FF2B5EF4-FFF2-40B4-BE49-F238E27FC236}">
                <a16:creationId xmlns:a16="http://schemas.microsoft.com/office/drawing/2014/main" id="{ED3BF256-C06B-B142-8DF0-4CECE5A7890A}"/>
              </a:ext>
            </a:extLst>
          </p:cNvPr>
          <p:cNvSpPr/>
          <p:nvPr/>
        </p:nvSpPr>
        <p:spPr>
          <a:xfrm>
            <a:off x="1151998" y="4140000"/>
            <a:ext cx="2520000" cy="54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●●実施費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15" name="正方形/長方形 14">
            <a:extLst>
              <a:ext uri="{FF2B5EF4-FFF2-40B4-BE49-F238E27FC236}">
                <a16:creationId xmlns:a16="http://schemas.microsoft.com/office/drawing/2014/main" id="{B6819EF3-03B9-704E-869F-8A51668993FC}"/>
              </a:ext>
            </a:extLst>
          </p:cNvPr>
          <p:cNvSpPr/>
          <p:nvPr/>
        </p:nvSpPr>
        <p:spPr>
          <a:xfrm>
            <a:off x="1151998" y="3600000"/>
            <a:ext cx="2520000" cy="54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●●調査費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23" name="正方形/長方形 22">
            <a:extLst>
              <a:ext uri="{FF2B5EF4-FFF2-40B4-BE49-F238E27FC236}">
                <a16:creationId xmlns:a16="http://schemas.microsoft.com/office/drawing/2014/main" id="{9E59FDC1-4F55-3146-AC14-48507A9FE5CF}"/>
              </a:ext>
            </a:extLst>
          </p:cNvPr>
          <p:cNvSpPr/>
          <p:nvPr/>
        </p:nvSpPr>
        <p:spPr>
          <a:xfrm>
            <a:off x="5472004" y="3600000"/>
            <a:ext cx="2520000" cy="1080000"/>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a:solidFill>
                  <a:schemeClr val="accent6"/>
                </a:solidFill>
                <a:latin typeface="Yu Gothic" panose="020B0400000000000000" pitchFamily="34" charset="-128"/>
                <a:ea typeface="Yu Gothic" panose="020B0400000000000000" pitchFamily="34" charset="-128"/>
              </a:rPr>
              <a:t>●●</a:t>
            </a:r>
            <a:r>
              <a:rPr kumimoji="1" lang="en-US" altLang="ja-JP" b="1" dirty="0">
                <a:solidFill>
                  <a:schemeClr val="accent6"/>
                </a:solidFill>
                <a:latin typeface="Yu Gothic" panose="020B0400000000000000" pitchFamily="34" charset="-128"/>
                <a:ea typeface="Yu Gothic" panose="020B0400000000000000" pitchFamily="34" charset="-128"/>
              </a:rPr>
              <a:t>%</a:t>
            </a:r>
          </a:p>
          <a:p>
            <a:pPr algn="ctr"/>
            <a:r>
              <a:rPr kumimoji="1" lang="ja-JP" altLang="en-US" b="1">
                <a:solidFill>
                  <a:schemeClr val="accent6"/>
                </a:solidFill>
                <a:latin typeface="Yu Gothic" panose="020B0400000000000000" pitchFamily="34" charset="-128"/>
                <a:ea typeface="Yu Gothic" panose="020B0400000000000000" pitchFamily="34" charset="-128"/>
              </a:rPr>
              <a:t>コスト削減</a:t>
            </a:r>
          </a:p>
        </p:txBody>
      </p:sp>
      <p:sp>
        <p:nvSpPr>
          <p:cNvPr id="24" name="正方形/長方形 23">
            <a:extLst>
              <a:ext uri="{FF2B5EF4-FFF2-40B4-BE49-F238E27FC236}">
                <a16:creationId xmlns:a16="http://schemas.microsoft.com/office/drawing/2014/main" id="{F7BE747D-B582-5C48-9FB2-28C1B838D07E}"/>
              </a:ext>
            </a:extLst>
          </p:cNvPr>
          <p:cNvSpPr/>
          <p:nvPr/>
        </p:nvSpPr>
        <p:spPr>
          <a:xfrm>
            <a:off x="5472004" y="4680000"/>
            <a:ext cx="2520000" cy="108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●●人件費</a:t>
            </a:r>
            <a:r>
              <a:rPr kumimoji="1" lang="en-US" altLang="ja-JP" sz="1200" dirty="0">
                <a:solidFill>
                  <a:schemeClr val="tx1"/>
                </a:solidFill>
                <a:latin typeface="+mn-ea"/>
              </a:rPr>
              <a:t> 0,000</a:t>
            </a:r>
            <a:r>
              <a:rPr kumimoji="1" lang="ja-JP" altLang="en-US" sz="1200">
                <a:solidFill>
                  <a:schemeClr val="tx1"/>
                </a:solidFill>
                <a:latin typeface="+mn-ea"/>
              </a:rPr>
              <a:t>円</a:t>
            </a:r>
            <a:r>
              <a:rPr kumimoji="1" lang="en-US" altLang="ja-JP" sz="1200" dirty="0">
                <a:solidFill>
                  <a:schemeClr val="tx1"/>
                </a:solidFill>
                <a:latin typeface="+mn-ea"/>
              </a:rPr>
              <a:t>/</a:t>
            </a:r>
            <a:r>
              <a:rPr kumimoji="1" lang="ja-JP" altLang="en-US" sz="1200">
                <a:solidFill>
                  <a:schemeClr val="tx1"/>
                </a:solidFill>
                <a:latin typeface="+mn-ea"/>
              </a:rPr>
              <a:t>月</a:t>
            </a:r>
          </a:p>
        </p:txBody>
      </p:sp>
      <p:cxnSp>
        <p:nvCxnSpPr>
          <p:cNvPr id="26" name="直線コネクタ 25">
            <a:extLst>
              <a:ext uri="{FF2B5EF4-FFF2-40B4-BE49-F238E27FC236}">
                <a16:creationId xmlns:a16="http://schemas.microsoft.com/office/drawing/2014/main" id="{D52FAB2A-E811-4B47-BD7D-CFA6150A1A2A}"/>
              </a:ext>
            </a:extLst>
          </p:cNvPr>
          <p:cNvCxnSpPr>
            <a:cxnSpLocks/>
          </p:cNvCxnSpPr>
          <p:nvPr/>
        </p:nvCxnSpPr>
        <p:spPr>
          <a:xfrm>
            <a:off x="3671998" y="3600000"/>
            <a:ext cx="1715790" cy="1079999"/>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28" name="円/楕円 27">
            <a:extLst>
              <a:ext uri="{FF2B5EF4-FFF2-40B4-BE49-F238E27FC236}">
                <a16:creationId xmlns:a16="http://schemas.microsoft.com/office/drawing/2014/main" id="{B3DDB046-19AE-914D-8EC3-485823B44877}"/>
              </a:ext>
            </a:extLst>
          </p:cNvPr>
          <p:cNvSpPr>
            <a:spLocks/>
          </p:cNvSpPr>
          <p:nvPr/>
        </p:nvSpPr>
        <p:spPr>
          <a:xfrm>
            <a:off x="7379225" y="2994211"/>
            <a:ext cx="1152000" cy="1152000"/>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0,000</a:t>
            </a:r>
            <a:r>
              <a:rPr kumimoji="1" lang="ja-JP" altLang="en-US" sz="1600" b="1">
                <a:solidFill>
                  <a:schemeClr val="bg1"/>
                </a:solidFill>
                <a:latin typeface="Yu Gothic" panose="020B0400000000000000" pitchFamily="34" charset="-128"/>
                <a:ea typeface="Yu Gothic" panose="020B0400000000000000" pitchFamily="34" charset="-128"/>
              </a:rPr>
              <a:t>万</a:t>
            </a:r>
            <a:endParaRPr kumimoji="1" lang="en-US" altLang="ja-JP" sz="1600" b="1" dirty="0">
              <a:solidFill>
                <a:schemeClr val="bg1"/>
              </a:solidFill>
              <a:latin typeface="Yu Gothic" panose="020B0400000000000000" pitchFamily="34" charset="-128"/>
              <a:ea typeface="Yu Gothic" panose="020B0400000000000000" pitchFamily="34" charset="-128"/>
            </a:endParaRPr>
          </a:p>
          <a:p>
            <a:pPr algn="ctr"/>
            <a:r>
              <a:rPr kumimoji="1" lang="ja-JP" altLang="en-US" sz="1400" b="1">
                <a:solidFill>
                  <a:schemeClr val="bg1"/>
                </a:solidFill>
                <a:latin typeface="Yu Gothic" panose="020B0400000000000000" pitchFamily="34" charset="-128"/>
                <a:ea typeface="Yu Gothic" panose="020B0400000000000000" pitchFamily="34" charset="-128"/>
              </a:rPr>
              <a:t>円</a:t>
            </a:r>
            <a:r>
              <a:rPr kumimoji="1" lang="en-US" altLang="ja-JP" sz="1400" b="1" dirty="0">
                <a:solidFill>
                  <a:schemeClr val="bg1"/>
                </a:solidFill>
                <a:latin typeface="Yu Gothic" panose="020B0400000000000000" pitchFamily="34" charset="-128"/>
                <a:ea typeface="Yu Gothic" panose="020B0400000000000000" pitchFamily="34" charset="-128"/>
              </a:rPr>
              <a:t>/</a:t>
            </a:r>
            <a:r>
              <a:rPr kumimoji="1" lang="ja-JP" altLang="en-US" sz="1400" b="1">
                <a:solidFill>
                  <a:schemeClr val="bg1"/>
                </a:solidFill>
                <a:latin typeface="Yu Gothic" panose="020B0400000000000000" pitchFamily="34" charset="-128"/>
                <a:ea typeface="Yu Gothic" panose="020B0400000000000000" pitchFamily="34" charset="-128"/>
              </a:rPr>
              <a:t>月削減</a:t>
            </a:r>
          </a:p>
        </p:txBody>
      </p:sp>
      <p:cxnSp>
        <p:nvCxnSpPr>
          <p:cNvPr id="34" name="直線コネクタ 33">
            <a:extLst>
              <a:ext uri="{FF2B5EF4-FFF2-40B4-BE49-F238E27FC236}">
                <a16:creationId xmlns:a16="http://schemas.microsoft.com/office/drawing/2014/main" id="{C7A712F8-9C60-4A45-B2DB-725F095299E3}"/>
              </a:ext>
            </a:extLst>
          </p:cNvPr>
          <p:cNvCxnSpPr/>
          <p:nvPr/>
        </p:nvCxnSpPr>
        <p:spPr>
          <a:xfrm>
            <a:off x="611998" y="5760000"/>
            <a:ext cx="360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D50BE4F2-2FE0-9942-938E-5C5AF0C02D90}"/>
              </a:ext>
            </a:extLst>
          </p:cNvPr>
          <p:cNvCxnSpPr/>
          <p:nvPr/>
        </p:nvCxnSpPr>
        <p:spPr>
          <a:xfrm>
            <a:off x="4932000" y="5760000"/>
            <a:ext cx="3600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3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a:xfrm>
            <a:off x="612000" y="360000"/>
            <a:ext cx="7920000" cy="360000"/>
          </a:xfrm>
        </p:spPr>
        <p:txBody>
          <a:bodyPr>
            <a:normAutofit fontScale="90000"/>
          </a:bodyPr>
          <a:lstStyle/>
          <a:p>
            <a:r>
              <a:rPr lang="ja-JP" altLang="en-US"/>
              <a:t>特長</a:t>
            </a:r>
            <a:r>
              <a:rPr lang="en-US" altLang="ja-JP" dirty="0"/>
              <a:t>2.</a:t>
            </a:r>
            <a:r>
              <a:rPr lang="ja-JP" altLang="en-US"/>
              <a:t>●●で作業効率アップ</a:t>
            </a:r>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lstStyle/>
          <a:p>
            <a:endParaRPr lang="ja-JP" altLang="en-US"/>
          </a:p>
        </p:txBody>
      </p:sp>
      <p:sp>
        <p:nvSpPr>
          <p:cNvPr id="4" name="フッター プレースホルダー 3">
            <a:extLst>
              <a:ext uri="{FF2B5EF4-FFF2-40B4-BE49-F238E27FC236}">
                <a16:creationId xmlns:a16="http://schemas.microsoft.com/office/drawing/2014/main" id="{282E1915-D567-DF4D-A74A-3CBB5FDF17D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5</a:t>
            </a:fld>
            <a:endParaRPr lang="ja-JP" altLang="en-US"/>
          </a:p>
        </p:txBody>
      </p:sp>
      <p:cxnSp>
        <p:nvCxnSpPr>
          <p:cNvPr id="45" name="直線コネクタ 44">
            <a:extLst>
              <a:ext uri="{FF2B5EF4-FFF2-40B4-BE49-F238E27FC236}">
                <a16:creationId xmlns:a16="http://schemas.microsoft.com/office/drawing/2014/main" id="{577B0DAD-7201-C246-8449-6569D1D55B38}"/>
              </a:ext>
            </a:extLst>
          </p:cNvPr>
          <p:cNvCxnSpPr>
            <a:cxnSpLocks/>
          </p:cNvCxnSpPr>
          <p:nvPr/>
        </p:nvCxnSpPr>
        <p:spPr>
          <a:xfrm>
            <a:off x="3273548"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7E1B8AB-5638-EB41-81EE-845B2292061A}"/>
              </a:ext>
            </a:extLst>
          </p:cNvPr>
          <p:cNvCxnSpPr>
            <a:cxnSpLocks/>
          </p:cNvCxnSpPr>
          <p:nvPr/>
        </p:nvCxnSpPr>
        <p:spPr>
          <a:xfrm>
            <a:off x="4901245"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A1F76C9-17B6-264D-A377-5A13B8FF1D1B}"/>
              </a:ext>
            </a:extLst>
          </p:cNvPr>
          <p:cNvCxnSpPr>
            <a:cxnSpLocks/>
          </p:cNvCxnSpPr>
          <p:nvPr/>
        </p:nvCxnSpPr>
        <p:spPr>
          <a:xfrm>
            <a:off x="6473791"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0DA43F3-31DF-E040-BE1E-7CEACE41F087}"/>
              </a:ext>
            </a:extLst>
          </p:cNvPr>
          <p:cNvCxnSpPr>
            <a:cxnSpLocks/>
          </p:cNvCxnSpPr>
          <p:nvPr/>
        </p:nvCxnSpPr>
        <p:spPr>
          <a:xfrm>
            <a:off x="8082956"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6" name="図表 15">
            <a:extLst>
              <a:ext uri="{FF2B5EF4-FFF2-40B4-BE49-F238E27FC236}">
                <a16:creationId xmlns:a16="http://schemas.microsoft.com/office/drawing/2014/main" id="{CEC3C378-DAFD-8C49-814B-6D83C1FE6278}"/>
              </a:ext>
            </a:extLst>
          </p:cNvPr>
          <p:cNvGraphicFramePr/>
          <p:nvPr>
            <p:extLst>
              <p:ext uri="{D42A27DB-BD31-4B8C-83A1-F6EECF244321}">
                <p14:modId xmlns:p14="http://schemas.microsoft.com/office/powerpoint/2010/main" val="1219136969"/>
              </p:ext>
            </p:extLst>
          </p:nvPr>
        </p:nvGraphicFramePr>
        <p:xfrm>
          <a:off x="1646295" y="2654965"/>
          <a:ext cx="6882491" cy="83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図表 18">
            <a:extLst>
              <a:ext uri="{FF2B5EF4-FFF2-40B4-BE49-F238E27FC236}">
                <a16:creationId xmlns:a16="http://schemas.microsoft.com/office/drawing/2014/main" id="{427C7A7A-FE67-184B-8774-F0D119E812B9}"/>
              </a:ext>
            </a:extLst>
          </p:cNvPr>
          <p:cNvGraphicFramePr/>
          <p:nvPr>
            <p:extLst>
              <p:ext uri="{D42A27DB-BD31-4B8C-83A1-F6EECF244321}">
                <p14:modId xmlns:p14="http://schemas.microsoft.com/office/powerpoint/2010/main" val="2689827993"/>
              </p:ext>
            </p:extLst>
          </p:nvPr>
        </p:nvGraphicFramePr>
        <p:xfrm>
          <a:off x="1646296" y="4126176"/>
          <a:ext cx="3673132" cy="830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四角形吹き出し 2">
            <a:extLst>
              <a:ext uri="{FF2B5EF4-FFF2-40B4-BE49-F238E27FC236}">
                <a16:creationId xmlns:a16="http://schemas.microsoft.com/office/drawing/2014/main" id="{45E22E7D-80FA-7D45-9B3B-B5C474A01BC8}"/>
              </a:ext>
            </a:extLst>
          </p:cNvPr>
          <p:cNvSpPr/>
          <p:nvPr/>
        </p:nvSpPr>
        <p:spPr>
          <a:xfrm>
            <a:off x="6188786" y="4126176"/>
            <a:ext cx="2340000" cy="830304"/>
          </a:xfrm>
          <a:prstGeom prst="wedgeRectCallout">
            <a:avLst>
              <a:gd name="adj1" fmla="val -70562"/>
              <a:gd name="adj2" fmla="val 44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latin typeface="+mn-ea"/>
              </a:rPr>
              <a:t>●●日で実施可能</a:t>
            </a:r>
          </a:p>
        </p:txBody>
      </p:sp>
      <p:sp>
        <p:nvSpPr>
          <p:cNvPr id="23" name="テキスト ボックス 22">
            <a:extLst>
              <a:ext uri="{FF2B5EF4-FFF2-40B4-BE49-F238E27FC236}">
                <a16:creationId xmlns:a16="http://schemas.microsoft.com/office/drawing/2014/main" id="{8E7278E2-AE68-034F-B0E8-F0FF041BF5F6}"/>
              </a:ext>
            </a:extLst>
          </p:cNvPr>
          <p:cNvSpPr txBox="1"/>
          <p:nvPr/>
        </p:nvSpPr>
        <p:spPr>
          <a:xfrm>
            <a:off x="3057661"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4" name="テキスト ボックス 23">
            <a:extLst>
              <a:ext uri="{FF2B5EF4-FFF2-40B4-BE49-F238E27FC236}">
                <a16:creationId xmlns:a16="http://schemas.microsoft.com/office/drawing/2014/main" id="{AA337F4A-B62D-9A4E-B1F9-87ACA399C183}"/>
              </a:ext>
            </a:extLst>
          </p:cNvPr>
          <p:cNvSpPr txBox="1"/>
          <p:nvPr/>
        </p:nvSpPr>
        <p:spPr>
          <a:xfrm>
            <a:off x="4685357"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5" name="テキスト ボックス 24">
            <a:extLst>
              <a:ext uri="{FF2B5EF4-FFF2-40B4-BE49-F238E27FC236}">
                <a16:creationId xmlns:a16="http://schemas.microsoft.com/office/drawing/2014/main" id="{7118DFEC-9EA9-1746-A60B-8D12D938700E}"/>
              </a:ext>
            </a:extLst>
          </p:cNvPr>
          <p:cNvSpPr txBox="1"/>
          <p:nvPr/>
        </p:nvSpPr>
        <p:spPr>
          <a:xfrm>
            <a:off x="6257902"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6" name="テキスト ボックス 25">
            <a:extLst>
              <a:ext uri="{FF2B5EF4-FFF2-40B4-BE49-F238E27FC236}">
                <a16:creationId xmlns:a16="http://schemas.microsoft.com/office/drawing/2014/main" id="{D4E76476-3BD0-0A45-819F-07DFDD43B11B}"/>
              </a:ext>
            </a:extLst>
          </p:cNvPr>
          <p:cNvSpPr txBox="1"/>
          <p:nvPr/>
        </p:nvSpPr>
        <p:spPr>
          <a:xfrm>
            <a:off x="7867067"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7" name="テキスト ボックス 26">
            <a:extLst>
              <a:ext uri="{FF2B5EF4-FFF2-40B4-BE49-F238E27FC236}">
                <a16:creationId xmlns:a16="http://schemas.microsoft.com/office/drawing/2014/main" id="{7FD4F927-FA46-F347-B96F-4B5E21373684}"/>
              </a:ext>
            </a:extLst>
          </p:cNvPr>
          <p:cNvSpPr txBox="1"/>
          <p:nvPr/>
        </p:nvSpPr>
        <p:spPr>
          <a:xfrm>
            <a:off x="1430406" y="5563804"/>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日数</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353872" y="4319131"/>
            <a:ext cx="1149921" cy="554886"/>
          </a:xfrm>
          <a:prstGeom prst="rect">
            <a:avLst/>
          </a:prstGeom>
          <a:noFill/>
        </p:spPr>
        <p:txBody>
          <a:bodyPr wrap="none" lIns="36000" tIns="36000" rIns="36000" bIns="36000" rtlCol="0">
            <a:spAutoFit/>
          </a:bodyPr>
          <a:lstStyle/>
          <a:p>
            <a:pPr algn="r">
              <a:spcAft>
                <a:spcPts val="400"/>
              </a:spcAft>
            </a:pPr>
            <a:r>
              <a:rPr kumimoji="1" lang="ja-JP" altLang="en-US" sz="1400" b="1">
                <a:solidFill>
                  <a:schemeClr val="accent6"/>
                </a:solidFill>
                <a:latin typeface="Yu Gothic" panose="020B0400000000000000" pitchFamily="34" charset="-128"/>
                <a:ea typeface="Yu Gothic" panose="020B0400000000000000" pitchFamily="34" charset="-128"/>
              </a:rPr>
              <a:t>●●導入後の</a:t>
            </a:r>
            <a:endParaRPr kumimoji="1" lang="en-US" altLang="ja-JP" sz="1400" b="1" dirty="0">
              <a:solidFill>
                <a:schemeClr val="accent6"/>
              </a:solidFill>
              <a:latin typeface="Yu Gothic" panose="020B0400000000000000" pitchFamily="34" charset="-128"/>
              <a:ea typeface="Yu Gothic" panose="020B0400000000000000" pitchFamily="34" charset="-128"/>
            </a:endParaRPr>
          </a:p>
          <a:p>
            <a:pPr algn="r">
              <a:spcAft>
                <a:spcPts val="400"/>
              </a:spcAft>
            </a:pPr>
            <a:r>
              <a:rPr kumimoji="1" lang="ja-JP" altLang="en-US" sz="1400" b="1">
                <a:solidFill>
                  <a:schemeClr val="accent6"/>
                </a:solidFill>
                <a:latin typeface="Yu Gothic" panose="020B0400000000000000" pitchFamily="34" charset="-128"/>
                <a:ea typeface="Yu Gothic" panose="020B0400000000000000" pitchFamily="34" charset="-128"/>
              </a:rPr>
              <a:t>作業フロー</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547052" y="2814382"/>
            <a:ext cx="970385" cy="554886"/>
          </a:xfrm>
          <a:prstGeom prst="rect">
            <a:avLst/>
          </a:prstGeom>
          <a:noFill/>
        </p:spPr>
        <p:txBody>
          <a:bodyPr wrap="none" lIns="36000" tIns="36000" rIns="36000" bIns="36000" rtlCol="0">
            <a:spAutoFit/>
          </a:bodyPr>
          <a:lstStyle/>
          <a:p>
            <a:pPr algn="r">
              <a:spcAft>
                <a:spcPts val="400"/>
              </a:spcAft>
            </a:pPr>
            <a:r>
              <a:rPr kumimoji="1" lang="ja-JP" altLang="en-US" sz="1400" b="1">
                <a:latin typeface="Yu Gothic" panose="020B0400000000000000" pitchFamily="34" charset="-128"/>
                <a:ea typeface="Yu Gothic" panose="020B0400000000000000" pitchFamily="34" charset="-128"/>
              </a:rPr>
              <a:t>一般的な</a:t>
            </a:r>
            <a:endParaRPr kumimoji="1" lang="en-US" altLang="ja-JP" sz="1400" b="1" dirty="0">
              <a:latin typeface="Yu Gothic" panose="020B0400000000000000" pitchFamily="34" charset="-128"/>
              <a:ea typeface="Yu Gothic" panose="020B0400000000000000" pitchFamily="34" charset="-128"/>
            </a:endParaRPr>
          </a:p>
          <a:p>
            <a:pPr algn="r">
              <a:spcAft>
                <a:spcPts val="400"/>
              </a:spcAft>
            </a:pPr>
            <a:r>
              <a:rPr kumimoji="1" lang="ja-JP" altLang="en-US" sz="1400" b="1">
                <a:latin typeface="Yu Gothic" panose="020B0400000000000000" pitchFamily="34" charset="-128"/>
                <a:ea typeface="Yu Gothic" panose="020B0400000000000000" pitchFamily="34" charset="-128"/>
              </a:rPr>
              <a:t>作業フロー</a:t>
            </a:r>
          </a:p>
        </p:txBody>
      </p:sp>
      <p:cxnSp>
        <p:nvCxnSpPr>
          <p:cNvPr id="21" name="直線コネクタ 20">
            <a:extLst>
              <a:ext uri="{FF2B5EF4-FFF2-40B4-BE49-F238E27FC236}">
                <a16:creationId xmlns:a16="http://schemas.microsoft.com/office/drawing/2014/main" id="{E212FE1C-ED1A-124F-B300-3D644C09436A}"/>
              </a:ext>
            </a:extLst>
          </p:cNvPr>
          <p:cNvCxnSpPr>
            <a:cxnSpLocks/>
          </p:cNvCxnSpPr>
          <p:nvPr/>
        </p:nvCxnSpPr>
        <p:spPr>
          <a:xfrm>
            <a:off x="1654045" y="2227305"/>
            <a:ext cx="0" cy="32400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38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C06A0-617D-7A40-ACF0-12D3268D8B3F}"/>
              </a:ext>
            </a:extLst>
          </p:cNvPr>
          <p:cNvSpPr>
            <a:spLocks noGrp="1"/>
          </p:cNvSpPr>
          <p:nvPr>
            <p:ph type="title"/>
          </p:nvPr>
        </p:nvSpPr>
        <p:spPr/>
        <p:txBody>
          <a:bodyPr>
            <a:normAutofit fontScale="90000"/>
          </a:bodyPr>
          <a:lstStyle/>
          <a:p>
            <a:r>
              <a:rPr lang="ja-JP" altLang="en-US"/>
              <a:t>特長</a:t>
            </a:r>
            <a:r>
              <a:rPr lang="en-US" altLang="ja-JP" dirty="0"/>
              <a:t>3.</a:t>
            </a:r>
            <a:r>
              <a:rPr lang="ja-JP" altLang="en-US"/>
              <a:t>●●で売上拡大</a:t>
            </a:r>
            <a:endParaRPr kumimoji="1" lang="ja-JP" altLang="en-US"/>
          </a:p>
        </p:txBody>
      </p:sp>
      <p:sp>
        <p:nvSpPr>
          <p:cNvPr id="3" name="テキスト プレースホルダー 2">
            <a:extLst>
              <a:ext uri="{FF2B5EF4-FFF2-40B4-BE49-F238E27FC236}">
                <a16:creationId xmlns:a16="http://schemas.microsoft.com/office/drawing/2014/main" id="{3DD57F5B-AFD8-234C-8D71-7B12997FB8B6}"/>
              </a:ext>
            </a:extLst>
          </p:cNvPr>
          <p:cNvSpPr>
            <a:spLocks noGrp="1"/>
          </p:cNvSpPr>
          <p:nvPr>
            <p:ph type="body" sz="quarter" idx="13"/>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D6243FD3-877C-B846-929F-767D0AB92C8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CA6DFC9E-AB1C-2E4E-AAF8-3F7AA506CB7B}"/>
              </a:ext>
            </a:extLst>
          </p:cNvPr>
          <p:cNvSpPr>
            <a:spLocks noGrp="1"/>
          </p:cNvSpPr>
          <p:nvPr>
            <p:ph type="sldNum" sz="quarter" idx="15"/>
          </p:nvPr>
        </p:nvSpPr>
        <p:spPr>
          <a:xfrm>
            <a:off x="8640000" y="6367112"/>
            <a:ext cx="360000" cy="360000"/>
          </a:xfrm>
        </p:spPr>
        <p:txBody>
          <a:bodyPr/>
          <a:lstStyle/>
          <a:p>
            <a:pPr algn="ctr"/>
            <a:fld id="{2CF39A64-FD95-C144-B37D-DFADB2595A9F}" type="slidenum">
              <a:rPr kumimoji="1" lang="ja-JP" altLang="en-US" smtClean="0"/>
              <a:pPr algn="ctr"/>
              <a:t>6</a:t>
            </a:fld>
            <a:endParaRPr kumimoji="1" lang="ja-JP" altLang="en-US"/>
          </a:p>
        </p:txBody>
      </p:sp>
      <p:sp>
        <p:nvSpPr>
          <p:cNvPr id="10" name="テキスト ボックス 9">
            <a:extLst>
              <a:ext uri="{FF2B5EF4-FFF2-40B4-BE49-F238E27FC236}">
                <a16:creationId xmlns:a16="http://schemas.microsoft.com/office/drawing/2014/main" id="{7856C70E-9A44-B241-99AE-2B2F7465F756}"/>
              </a:ext>
            </a:extLst>
          </p:cNvPr>
          <p:cNvSpPr txBox="1"/>
          <p:nvPr/>
        </p:nvSpPr>
        <p:spPr>
          <a:xfrm>
            <a:off x="3215722" y="5592562"/>
            <a:ext cx="1106641" cy="318924"/>
          </a:xfrm>
          <a:prstGeom prst="rect">
            <a:avLst/>
          </a:prstGeom>
          <a:noFill/>
        </p:spPr>
        <p:txBody>
          <a:bodyPr wrap="none" lIns="36000" tIns="36000" rIns="36000" bIns="36000" rtlCol="0">
            <a:spAutoFit/>
          </a:bodyPr>
          <a:lstStyle/>
          <a:p>
            <a:pPr algn="ctr">
              <a:spcAft>
                <a:spcPts val="400"/>
              </a:spcAft>
            </a:pPr>
            <a:r>
              <a:rPr kumimoji="1" lang="ja-JP" altLang="en-US" sz="1600" b="1">
                <a:latin typeface="Yu Gothic" panose="020B0400000000000000" pitchFamily="34" charset="-128"/>
                <a:ea typeface="Yu Gothic" panose="020B0400000000000000" pitchFamily="34" charset="-128"/>
              </a:rPr>
              <a:t>●●導入前</a:t>
            </a:r>
          </a:p>
        </p:txBody>
      </p:sp>
      <p:cxnSp>
        <p:nvCxnSpPr>
          <p:cNvPr id="11" name="直線コネクタ 10">
            <a:extLst>
              <a:ext uri="{FF2B5EF4-FFF2-40B4-BE49-F238E27FC236}">
                <a16:creationId xmlns:a16="http://schemas.microsoft.com/office/drawing/2014/main" id="{345F67D3-B33A-9C4C-A403-0ED08D6D2931}"/>
              </a:ext>
            </a:extLst>
          </p:cNvPr>
          <p:cNvCxnSpPr>
            <a:cxnSpLocks/>
          </p:cNvCxnSpPr>
          <p:nvPr/>
        </p:nvCxnSpPr>
        <p:spPr>
          <a:xfrm flipH="1">
            <a:off x="2381909" y="5171222"/>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401F219A-DF7B-D14B-A32B-23A83D5F85DC}"/>
              </a:ext>
            </a:extLst>
          </p:cNvPr>
          <p:cNvCxnSpPr>
            <a:cxnSpLocks/>
          </p:cNvCxnSpPr>
          <p:nvPr/>
        </p:nvCxnSpPr>
        <p:spPr>
          <a:xfrm flipH="1">
            <a:off x="2381909" y="2596255"/>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B01C4CB4-05A9-974C-A0A4-DF49AA57306E}"/>
              </a:ext>
            </a:extLst>
          </p:cNvPr>
          <p:cNvCxnSpPr>
            <a:cxnSpLocks/>
          </p:cNvCxnSpPr>
          <p:nvPr/>
        </p:nvCxnSpPr>
        <p:spPr>
          <a:xfrm flipH="1">
            <a:off x="2381909" y="4885111"/>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FAD8120-4382-754B-9AE4-C40F3663ABBB}"/>
              </a:ext>
            </a:extLst>
          </p:cNvPr>
          <p:cNvCxnSpPr>
            <a:cxnSpLocks/>
          </p:cNvCxnSpPr>
          <p:nvPr/>
        </p:nvCxnSpPr>
        <p:spPr>
          <a:xfrm flipH="1">
            <a:off x="2381909" y="4599004"/>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7671CD1-99FB-3448-BA29-B89D7E5A36F8}"/>
              </a:ext>
            </a:extLst>
          </p:cNvPr>
          <p:cNvCxnSpPr>
            <a:cxnSpLocks/>
          </p:cNvCxnSpPr>
          <p:nvPr/>
        </p:nvCxnSpPr>
        <p:spPr>
          <a:xfrm flipH="1">
            <a:off x="2381909" y="4312897"/>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E4F9146-718C-F04B-9BB8-B58860DD225C}"/>
              </a:ext>
            </a:extLst>
          </p:cNvPr>
          <p:cNvCxnSpPr>
            <a:cxnSpLocks/>
          </p:cNvCxnSpPr>
          <p:nvPr/>
        </p:nvCxnSpPr>
        <p:spPr>
          <a:xfrm flipH="1">
            <a:off x="2381909" y="4026790"/>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6CAB896-0E04-C84B-AD5D-A7462965B2E1}"/>
              </a:ext>
            </a:extLst>
          </p:cNvPr>
          <p:cNvCxnSpPr>
            <a:cxnSpLocks/>
          </p:cNvCxnSpPr>
          <p:nvPr/>
        </p:nvCxnSpPr>
        <p:spPr>
          <a:xfrm flipH="1">
            <a:off x="2381909" y="3740683"/>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B45EF62A-A974-B943-9A12-3923732F7225}"/>
              </a:ext>
            </a:extLst>
          </p:cNvPr>
          <p:cNvCxnSpPr>
            <a:cxnSpLocks/>
          </p:cNvCxnSpPr>
          <p:nvPr/>
        </p:nvCxnSpPr>
        <p:spPr>
          <a:xfrm flipH="1">
            <a:off x="2381909" y="3454576"/>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F0366F3-9EFA-1D45-A39A-9D579D3A7FB8}"/>
              </a:ext>
            </a:extLst>
          </p:cNvPr>
          <p:cNvCxnSpPr>
            <a:cxnSpLocks/>
          </p:cNvCxnSpPr>
          <p:nvPr/>
        </p:nvCxnSpPr>
        <p:spPr>
          <a:xfrm flipH="1">
            <a:off x="2381909" y="3168469"/>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DAE240-43BB-6A41-A24B-F1BF91B94BD3}"/>
              </a:ext>
            </a:extLst>
          </p:cNvPr>
          <p:cNvSpPr txBox="1"/>
          <p:nvPr/>
        </p:nvSpPr>
        <p:spPr>
          <a:xfrm>
            <a:off x="5239949" y="5592562"/>
            <a:ext cx="1106641" cy="318924"/>
          </a:xfrm>
          <a:prstGeom prst="rect">
            <a:avLst/>
          </a:prstGeom>
          <a:noFill/>
        </p:spPr>
        <p:txBody>
          <a:bodyPr wrap="none" lIns="36000" tIns="36000" rIns="36000" bIns="36000" rtlCol="0">
            <a:spAutoFit/>
          </a:bodyPr>
          <a:lstStyle/>
          <a:p>
            <a:pPr algn="ctr">
              <a:spcAft>
                <a:spcPts val="400"/>
              </a:spcAft>
            </a:pPr>
            <a:r>
              <a:rPr kumimoji="1" lang="ja-JP" altLang="en-US" sz="1600" b="1">
                <a:solidFill>
                  <a:schemeClr val="accent6"/>
                </a:solidFill>
                <a:latin typeface="Yu Gothic" panose="020B0400000000000000" pitchFamily="34" charset="-128"/>
                <a:ea typeface="Yu Gothic" panose="020B0400000000000000" pitchFamily="34" charset="-128"/>
              </a:rPr>
              <a:t>●●導入後</a:t>
            </a:r>
          </a:p>
        </p:txBody>
      </p:sp>
      <p:sp>
        <p:nvSpPr>
          <p:cNvPr id="23" name="テキスト ボックス 22">
            <a:extLst>
              <a:ext uri="{FF2B5EF4-FFF2-40B4-BE49-F238E27FC236}">
                <a16:creationId xmlns:a16="http://schemas.microsoft.com/office/drawing/2014/main" id="{3F30808E-8AE5-6E44-8464-97C6096355AD}"/>
              </a:ext>
            </a:extLst>
          </p:cNvPr>
          <p:cNvSpPr txBox="1"/>
          <p:nvPr/>
        </p:nvSpPr>
        <p:spPr>
          <a:xfrm>
            <a:off x="1722090" y="2140870"/>
            <a:ext cx="576046" cy="3504412"/>
          </a:xfrm>
          <a:prstGeom prst="rect">
            <a:avLst/>
          </a:prstGeom>
          <a:noFill/>
        </p:spPr>
        <p:txBody>
          <a:bodyPr wrap="none" lIns="36000" tIns="36000" rIns="36000" bIns="36000" rtlCol="0">
            <a:spAutoFit/>
          </a:bodyPr>
          <a:lstStyle/>
          <a:p>
            <a:pPr algn="r">
              <a:spcAft>
                <a:spcPts val="600"/>
              </a:spcAft>
            </a:pPr>
            <a:r>
              <a:rPr kumimoji="1" lang="en-US" altLang="ja-JP" sz="1400" dirty="0">
                <a:latin typeface="+mn-ea"/>
              </a:rPr>
              <a:t>(</a:t>
            </a:r>
            <a:r>
              <a:rPr kumimoji="1" lang="ja-JP" altLang="en-US" sz="1400">
                <a:latin typeface="+mn-ea"/>
              </a:rPr>
              <a:t>万円）</a:t>
            </a:r>
            <a:endParaRPr kumimoji="1" lang="en-US" altLang="ja-JP" sz="1400" dirty="0">
              <a:latin typeface="+mn-ea"/>
            </a:endParaRPr>
          </a:p>
          <a:p>
            <a:pPr algn="r">
              <a:spcAft>
                <a:spcPts val="600"/>
              </a:spcAft>
            </a:pPr>
            <a:r>
              <a:rPr kumimoji="1" lang="en-US" altLang="ja-JP" sz="1400" dirty="0">
                <a:latin typeface="+mn-ea"/>
              </a:rPr>
              <a:t>1,000</a:t>
            </a:r>
          </a:p>
          <a:p>
            <a:pPr algn="r">
              <a:spcAft>
                <a:spcPts val="600"/>
              </a:spcAft>
            </a:pPr>
            <a:r>
              <a:rPr kumimoji="1" lang="en-US" altLang="ja-JP" sz="1400" dirty="0">
                <a:latin typeface="+mn-ea"/>
              </a:rPr>
              <a:t>900</a:t>
            </a:r>
          </a:p>
          <a:p>
            <a:pPr algn="r">
              <a:spcAft>
                <a:spcPts val="600"/>
              </a:spcAft>
            </a:pPr>
            <a:r>
              <a:rPr kumimoji="1" lang="en-US" altLang="ja-JP" sz="1400" dirty="0">
                <a:latin typeface="+mn-ea"/>
              </a:rPr>
              <a:t>800</a:t>
            </a:r>
          </a:p>
          <a:p>
            <a:pPr algn="r">
              <a:spcAft>
                <a:spcPts val="600"/>
              </a:spcAft>
            </a:pPr>
            <a:r>
              <a:rPr kumimoji="1" lang="en-US" altLang="ja-JP" sz="1400" dirty="0">
                <a:latin typeface="+mn-ea"/>
              </a:rPr>
              <a:t>700</a:t>
            </a:r>
          </a:p>
          <a:p>
            <a:pPr algn="r">
              <a:spcAft>
                <a:spcPts val="600"/>
              </a:spcAft>
            </a:pPr>
            <a:r>
              <a:rPr kumimoji="1" lang="en-US" altLang="ja-JP" sz="1400" dirty="0">
                <a:latin typeface="+mn-ea"/>
              </a:rPr>
              <a:t>600</a:t>
            </a:r>
          </a:p>
          <a:p>
            <a:pPr algn="r">
              <a:spcAft>
                <a:spcPts val="600"/>
              </a:spcAft>
            </a:pPr>
            <a:r>
              <a:rPr kumimoji="1" lang="en-US" altLang="ja-JP" sz="1400" dirty="0">
                <a:latin typeface="+mn-ea"/>
              </a:rPr>
              <a:t>500</a:t>
            </a:r>
          </a:p>
          <a:p>
            <a:pPr algn="r">
              <a:spcAft>
                <a:spcPts val="600"/>
              </a:spcAft>
            </a:pPr>
            <a:r>
              <a:rPr kumimoji="1" lang="en-US" altLang="ja-JP" sz="1400" dirty="0">
                <a:latin typeface="+mn-ea"/>
              </a:rPr>
              <a:t>400</a:t>
            </a:r>
          </a:p>
          <a:p>
            <a:pPr algn="r">
              <a:spcAft>
                <a:spcPts val="600"/>
              </a:spcAft>
            </a:pPr>
            <a:r>
              <a:rPr kumimoji="1" lang="en-US" altLang="ja-JP" sz="1400" dirty="0">
                <a:latin typeface="+mn-ea"/>
              </a:rPr>
              <a:t>300</a:t>
            </a:r>
          </a:p>
          <a:p>
            <a:pPr algn="r">
              <a:spcAft>
                <a:spcPts val="600"/>
              </a:spcAft>
            </a:pPr>
            <a:r>
              <a:rPr kumimoji="1" lang="en-US" altLang="ja-JP" sz="1400" dirty="0">
                <a:latin typeface="+mn-ea"/>
              </a:rPr>
              <a:t>200</a:t>
            </a:r>
          </a:p>
          <a:p>
            <a:pPr algn="r">
              <a:spcAft>
                <a:spcPts val="600"/>
              </a:spcAft>
            </a:pPr>
            <a:r>
              <a:rPr kumimoji="1" lang="en-US" altLang="ja-JP" sz="1400" dirty="0">
                <a:latin typeface="+mn-ea"/>
              </a:rPr>
              <a:t>100</a:t>
            </a:r>
          </a:p>
          <a:p>
            <a:pPr algn="r">
              <a:spcAft>
                <a:spcPts val="600"/>
              </a:spcAft>
            </a:pPr>
            <a:r>
              <a:rPr kumimoji="1" lang="en-US" altLang="ja-JP" sz="1400" dirty="0">
                <a:latin typeface="+mn-ea"/>
              </a:rPr>
              <a:t>0</a:t>
            </a:r>
          </a:p>
        </p:txBody>
      </p:sp>
      <p:cxnSp>
        <p:nvCxnSpPr>
          <p:cNvPr id="29" name="直線コネクタ 28">
            <a:extLst>
              <a:ext uri="{FF2B5EF4-FFF2-40B4-BE49-F238E27FC236}">
                <a16:creationId xmlns:a16="http://schemas.microsoft.com/office/drawing/2014/main" id="{EB10D4CF-C432-7D49-922F-E226AD03000F}"/>
              </a:ext>
            </a:extLst>
          </p:cNvPr>
          <p:cNvCxnSpPr>
            <a:cxnSpLocks/>
          </p:cNvCxnSpPr>
          <p:nvPr/>
        </p:nvCxnSpPr>
        <p:spPr>
          <a:xfrm flipH="1">
            <a:off x="2381909" y="2882362"/>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51B4136-DC69-D74A-AB38-74EA033BF5F4}"/>
              </a:ext>
            </a:extLst>
          </p:cNvPr>
          <p:cNvSpPr/>
          <p:nvPr/>
        </p:nvSpPr>
        <p:spPr>
          <a:xfrm>
            <a:off x="5298634" y="2596255"/>
            <a:ext cx="1044000" cy="2879999"/>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latin typeface="+mn-ea"/>
              </a:rPr>
              <a:t>1,000</a:t>
            </a:r>
            <a:br>
              <a:rPr kumimoji="1" lang="en-US" altLang="ja-JP" sz="1200" dirty="0">
                <a:solidFill>
                  <a:schemeClr val="bg1"/>
                </a:solidFill>
                <a:latin typeface="+mn-ea"/>
              </a:rPr>
            </a:br>
            <a:r>
              <a:rPr kumimoji="1" lang="ja-JP" altLang="en-US" sz="1200">
                <a:solidFill>
                  <a:schemeClr val="bg1"/>
                </a:solidFill>
                <a:latin typeface="+mn-ea"/>
              </a:rPr>
              <a:t>万円</a:t>
            </a:r>
            <a:endParaRPr kumimoji="1" lang="ja-JP" altLang="en-US" sz="1600">
              <a:solidFill>
                <a:schemeClr val="bg1"/>
              </a:solidFill>
              <a:latin typeface="+mn-ea"/>
            </a:endParaRPr>
          </a:p>
        </p:txBody>
      </p:sp>
      <p:sp>
        <p:nvSpPr>
          <p:cNvPr id="32" name="正方形/長方形 31">
            <a:extLst>
              <a:ext uri="{FF2B5EF4-FFF2-40B4-BE49-F238E27FC236}">
                <a16:creationId xmlns:a16="http://schemas.microsoft.com/office/drawing/2014/main" id="{CF0A4B9E-E156-8D47-85A7-F0321FA21569}"/>
              </a:ext>
            </a:extLst>
          </p:cNvPr>
          <p:cNvSpPr/>
          <p:nvPr/>
        </p:nvSpPr>
        <p:spPr>
          <a:xfrm>
            <a:off x="3278363" y="4037127"/>
            <a:ext cx="1044000" cy="1440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latin typeface="+mn-ea"/>
              </a:rPr>
              <a:t>500</a:t>
            </a:r>
            <a:br>
              <a:rPr kumimoji="1" lang="en-US" altLang="ja-JP" sz="1200" dirty="0">
                <a:latin typeface="+mn-ea"/>
              </a:rPr>
            </a:br>
            <a:r>
              <a:rPr kumimoji="1" lang="ja-JP" altLang="en-US" sz="1200">
                <a:latin typeface="+mn-ea"/>
              </a:rPr>
              <a:t>万円</a:t>
            </a:r>
            <a:endParaRPr kumimoji="1" lang="ja-JP" altLang="en-US" sz="1600">
              <a:latin typeface="+mn-ea"/>
            </a:endParaRPr>
          </a:p>
        </p:txBody>
      </p:sp>
      <p:cxnSp>
        <p:nvCxnSpPr>
          <p:cNvPr id="33" name="直線コネクタ 32">
            <a:extLst>
              <a:ext uri="{FF2B5EF4-FFF2-40B4-BE49-F238E27FC236}">
                <a16:creationId xmlns:a16="http://schemas.microsoft.com/office/drawing/2014/main" id="{247D63AB-09F0-1B4A-8D23-927BD7C65737}"/>
              </a:ext>
            </a:extLst>
          </p:cNvPr>
          <p:cNvCxnSpPr>
            <a:cxnSpLocks/>
          </p:cNvCxnSpPr>
          <p:nvPr/>
        </p:nvCxnSpPr>
        <p:spPr>
          <a:xfrm flipV="1">
            <a:off x="4322363" y="2679156"/>
            <a:ext cx="892498" cy="1342466"/>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6" name="円/楕円 35">
            <a:extLst>
              <a:ext uri="{FF2B5EF4-FFF2-40B4-BE49-F238E27FC236}">
                <a16:creationId xmlns:a16="http://schemas.microsoft.com/office/drawing/2014/main" id="{CF1D4C50-4A11-AC43-A94A-D3E227E714D5}"/>
              </a:ext>
            </a:extLst>
          </p:cNvPr>
          <p:cNvSpPr>
            <a:spLocks/>
          </p:cNvSpPr>
          <p:nvPr/>
        </p:nvSpPr>
        <p:spPr>
          <a:xfrm>
            <a:off x="6127326" y="2139156"/>
            <a:ext cx="1080000" cy="1080000"/>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売上</a:t>
            </a:r>
            <a:endParaRPr kumimoji="1" lang="en-US" altLang="ja-JP" sz="1600" b="1" dirty="0">
              <a:solidFill>
                <a:schemeClr val="bg1"/>
              </a:solidFill>
              <a:latin typeface="Yu Gothic" panose="020B0400000000000000" pitchFamily="34" charset="-128"/>
              <a:ea typeface="Yu Gothic" panose="020B0400000000000000" pitchFamily="34" charset="-128"/>
            </a:endParaRPr>
          </a:p>
          <a:p>
            <a:pPr algn="ctr"/>
            <a:r>
              <a:rPr kumimoji="1" lang="ja-JP" altLang="en-US" sz="1600" b="1">
                <a:solidFill>
                  <a:schemeClr val="bg1"/>
                </a:solidFill>
                <a:latin typeface="Yu Gothic" panose="020B0400000000000000" pitchFamily="34" charset="-128"/>
                <a:ea typeface="Yu Gothic" panose="020B0400000000000000" pitchFamily="34" charset="-128"/>
              </a:rPr>
              <a:t>２倍</a:t>
            </a:r>
            <a:endParaRPr kumimoji="1" lang="ja-JP" altLang="en-US" sz="1400" b="1">
              <a:solidFill>
                <a:schemeClr val="bg1"/>
              </a:solidFill>
              <a:latin typeface="Yu Gothic" panose="020B0400000000000000" pitchFamily="34" charset="-128"/>
              <a:ea typeface="Yu Gothic" panose="020B0400000000000000" pitchFamily="34" charset="-128"/>
            </a:endParaRPr>
          </a:p>
        </p:txBody>
      </p:sp>
      <p:cxnSp>
        <p:nvCxnSpPr>
          <p:cNvPr id="37" name="直線コネクタ 36">
            <a:extLst>
              <a:ext uri="{FF2B5EF4-FFF2-40B4-BE49-F238E27FC236}">
                <a16:creationId xmlns:a16="http://schemas.microsoft.com/office/drawing/2014/main" id="{2EF3A534-5106-504B-BF7F-4E1C28F6DEB8}"/>
              </a:ext>
            </a:extLst>
          </p:cNvPr>
          <p:cNvCxnSpPr>
            <a:cxnSpLocks/>
          </p:cNvCxnSpPr>
          <p:nvPr/>
        </p:nvCxnSpPr>
        <p:spPr>
          <a:xfrm flipH="1">
            <a:off x="2381909" y="5476254"/>
            <a:ext cx="5040000"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5C5CAFF5-BC93-5548-ABAA-6EEB58230BD5}"/>
              </a:ext>
            </a:extLst>
          </p:cNvPr>
          <p:cNvSpPr txBox="1"/>
          <p:nvPr/>
        </p:nvSpPr>
        <p:spPr>
          <a:xfrm>
            <a:off x="2374057" y="2129226"/>
            <a:ext cx="2472398" cy="288147"/>
          </a:xfrm>
          <a:prstGeom prst="rect">
            <a:avLst/>
          </a:prstGeom>
          <a:noFill/>
        </p:spPr>
        <p:txBody>
          <a:bodyPr wrap="none" lIns="36000" tIns="36000" rIns="36000" bIns="36000" rtlCol="0" anchor="ctr">
            <a:spAutoFit/>
          </a:bodyPr>
          <a:lstStyle/>
          <a:p>
            <a:pPr algn="ctr">
              <a:spcAft>
                <a:spcPts val="400"/>
              </a:spcAft>
            </a:pPr>
            <a:r>
              <a:rPr kumimoji="1" lang="en-US" altLang="ja-JP" sz="1400" dirty="0">
                <a:latin typeface="+mn-ea"/>
              </a:rPr>
              <a:t>A</a:t>
            </a:r>
            <a:r>
              <a:rPr kumimoji="1" lang="ja-JP" altLang="en-US" sz="1400">
                <a:latin typeface="+mn-ea"/>
              </a:rPr>
              <a:t>社様●●サービスの売上推移</a:t>
            </a:r>
          </a:p>
        </p:txBody>
      </p:sp>
    </p:spTree>
    <p:extLst>
      <p:ext uri="{BB962C8B-B14F-4D97-AF65-F5344CB8AC3E}">
        <p14:creationId xmlns:p14="http://schemas.microsoft.com/office/powerpoint/2010/main" val="194130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normAutofit fontScale="90000"/>
          </a:bodyPr>
          <a:lstStyle/>
          <a:p>
            <a:r>
              <a:rPr lang="ja-JP" altLang="en-US"/>
              <a:t>選ばれる理由</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●●領域に専門特化したサービスで、国内</a:t>
            </a:r>
            <a:r>
              <a:rPr lang="en-US" altLang="ja-JP" dirty="0"/>
              <a:t>No.1</a:t>
            </a:r>
            <a:r>
              <a:rPr lang="ja-JP" altLang="en-US"/>
              <a:t>の導入実績があります。</a:t>
            </a:r>
            <a:endParaRPr lang="en-US" altLang="ja-JP" dirty="0"/>
          </a:p>
          <a:p>
            <a:r>
              <a:rPr lang="ja-JP" altLang="en-US"/>
              <a:t>価格、操作性、導入後のサポート体制において高い評価をいただいております。</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7</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●●で国内</a:t>
            </a:r>
            <a:r>
              <a:rPr kumimoji="1" lang="en-US" altLang="ja-JP" b="1" dirty="0">
                <a:latin typeface="Yu Gothic" panose="020B0400000000000000" pitchFamily="34" charset="-128"/>
                <a:ea typeface="Yu Gothic" panose="020B0400000000000000" pitchFamily="34" charset="-128"/>
              </a:rPr>
              <a:t>No.1</a:t>
            </a:r>
          </a:p>
          <a:p>
            <a:pPr algn="ctr">
              <a:spcAft>
                <a:spcPts val="400"/>
              </a:spcAft>
            </a:pPr>
            <a:r>
              <a:rPr kumimoji="1" lang="en-US" altLang="ja-JP" b="1" dirty="0">
                <a:latin typeface="Yu Gothic" panose="020B0400000000000000" pitchFamily="34" charset="-128"/>
                <a:ea typeface="Yu Gothic" panose="020B0400000000000000" pitchFamily="34" charset="-128"/>
              </a:rPr>
              <a:t>10,000</a:t>
            </a:r>
            <a:r>
              <a:rPr kumimoji="1" lang="ja-JP" altLang="en-US" b="1">
                <a:latin typeface="Yu Gothic" panose="020B0400000000000000" pitchFamily="34" charset="-128"/>
                <a:ea typeface="Yu Gothic" panose="020B0400000000000000" pitchFamily="34" charset="-128"/>
              </a:rPr>
              <a:t>社導入実績</a:t>
            </a:r>
            <a:endParaRPr kumimoji="1" lang="en-US" altLang="ja-JP" b="1" dirty="0">
              <a:latin typeface="Yu Gothic" panose="020B0400000000000000" pitchFamily="34" charset="-128"/>
              <a:ea typeface="Yu Gothic" panose="020B0400000000000000" pitchFamily="34"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誰でも簡単操作。</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最短１日で導入可能</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Yu Gothic" panose="020B0400000000000000" pitchFamily="34" charset="-128"/>
                <a:ea typeface="Yu Gothic" panose="020B0400000000000000" pitchFamily="34" charset="-128"/>
              </a:rPr>
              <a:t>サポート体制万全。</a:t>
            </a:r>
            <a:endParaRPr kumimoji="1" lang="en-US" altLang="ja-JP" b="1" dirty="0">
              <a:latin typeface="Yu Gothic" panose="020B0400000000000000" pitchFamily="34" charset="-128"/>
              <a:ea typeface="Yu Gothic" panose="020B0400000000000000" pitchFamily="34" charset="-128"/>
            </a:endParaRPr>
          </a:p>
          <a:p>
            <a:pPr algn="ctr">
              <a:spcAft>
                <a:spcPts val="400"/>
              </a:spcAft>
            </a:pPr>
            <a:r>
              <a:rPr kumimoji="1" lang="ja-JP" altLang="en-US" b="1">
                <a:latin typeface="Yu Gothic" panose="020B0400000000000000" pitchFamily="34" charset="-128"/>
                <a:ea typeface="Yu Gothic" panose="020B0400000000000000" pitchFamily="34" charset="-128"/>
              </a:rPr>
              <a:t>ご利用満足度</a:t>
            </a:r>
            <a:r>
              <a:rPr kumimoji="1" lang="en-US" altLang="ja-JP" b="1" dirty="0">
                <a:latin typeface="Yu Gothic" panose="020B0400000000000000" pitchFamily="34" charset="-128"/>
                <a:ea typeface="Yu Gothic" panose="020B0400000000000000" pitchFamily="34" charset="-128"/>
              </a:rPr>
              <a:t>95%</a:t>
            </a:r>
            <a:endParaRPr kumimoji="1" lang="ja-JP" altLang="en-US" b="1">
              <a:latin typeface="Yu Gothic" panose="020B0400000000000000" pitchFamily="34" charset="-128"/>
              <a:ea typeface="Yu Gothic" panose="020B0400000000000000" pitchFamily="34" charset="-128"/>
            </a:endParaRP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Tree>
    <p:extLst>
      <p:ext uri="{BB962C8B-B14F-4D97-AF65-F5344CB8AC3E}">
        <p14:creationId xmlns:p14="http://schemas.microsoft.com/office/powerpoint/2010/main" val="257742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a:xfrm>
            <a:off x="612000" y="360000"/>
            <a:ext cx="5400000" cy="360000"/>
          </a:xfrm>
        </p:spPr>
        <p:txBody>
          <a:bodyPr>
            <a:normAutofit fontScale="90000"/>
          </a:bodyPr>
          <a:lstStyle/>
          <a:p>
            <a:r>
              <a:rPr lang="ja-JP" altLang="en-US"/>
              <a:t>株式会社●●●●様の事例</a:t>
            </a:r>
          </a:p>
        </p:txBody>
      </p:sp>
      <p:sp>
        <p:nvSpPr>
          <p:cNvPr id="4" name="フッター プレースホルダー 3">
            <a:extLst>
              <a:ext uri="{FF2B5EF4-FFF2-40B4-BE49-F238E27FC236}">
                <a16:creationId xmlns:a16="http://schemas.microsoft.com/office/drawing/2014/main" id="{318940AB-6311-8C4E-8710-0A773F73F1B3}"/>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A65FB638-02B2-0D45-92B8-01016F1678FF}"/>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8</a:t>
            </a:fld>
            <a:endParaRPr lang="ja-JP" altLang="en-US"/>
          </a:p>
        </p:txBody>
      </p:sp>
      <p:sp>
        <p:nvSpPr>
          <p:cNvPr id="6" name="正方形/長方形 5">
            <a:extLst>
              <a:ext uri="{FF2B5EF4-FFF2-40B4-BE49-F238E27FC236}">
                <a16:creationId xmlns:a16="http://schemas.microsoft.com/office/drawing/2014/main" id="{66F7090F-E057-1B42-862C-21712A57BD00}"/>
              </a:ext>
            </a:extLst>
          </p:cNvPr>
          <p:cNvSpPr/>
          <p:nvPr/>
        </p:nvSpPr>
        <p:spPr>
          <a:xfrm>
            <a:off x="611998" y="4140000"/>
            <a:ext cx="378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4751224" y="4140000"/>
            <a:ext cx="378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600" b="1">
                <a:solidFill>
                  <a:schemeClr val="bg1"/>
                </a:solidFill>
                <a:latin typeface="Yu Gothic" panose="020B0400000000000000" pitchFamily="34" charset="-128"/>
                <a:ea typeface="Yu Gothic" panose="020B0400000000000000" pitchFamily="34"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611996" y="4860000"/>
            <a:ext cx="3779999" cy="963011"/>
          </a:xfrm>
          <a:prstGeom prst="rect">
            <a:avLst/>
          </a:prstGeom>
          <a:noFill/>
        </p:spPr>
        <p:txBody>
          <a:bodyPr wrap="square" lIns="36000" tIns="36000" rIns="36000" bIns="36000" rtlCol="0">
            <a:spAutoFit/>
          </a:bodyPr>
          <a:lstStyle/>
          <a:p>
            <a:pPr marL="171450" indent="-171450">
              <a:lnSpc>
                <a:spcPct val="150000"/>
              </a:lnSpc>
              <a:spcAft>
                <a:spcPts val="400"/>
              </a:spcAft>
              <a:buFont typeface="Wingdings" pitchFamily="2" charset="2"/>
              <a:buChar char="l"/>
            </a:pPr>
            <a:r>
              <a:rPr kumimoji="1" lang="en-US" altLang="ja-JP" sz="1200" dirty="0">
                <a:latin typeface="+mn-ea"/>
              </a:rPr>
              <a:t>〜</a:t>
            </a: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71450" indent="-171450">
              <a:lnSpc>
                <a:spcPct val="150000"/>
              </a:lnSpc>
              <a:spcAft>
                <a:spcPts val="400"/>
              </a:spcAft>
              <a:buFont typeface="Wingdings" pitchFamily="2" charset="2"/>
              <a:buChar char="l"/>
            </a:pPr>
            <a:r>
              <a:rPr kumimoji="1" lang="ja-JP" altLang="en-US" sz="1200">
                <a:latin typeface="+mn-ea"/>
              </a:rPr>
              <a:t>担当者は兼務で忙しく、</a:t>
            </a:r>
            <a:r>
              <a:rPr kumimoji="1" lang="en-US" altLang="ja-JP" sz="1200" dirty="0">
                <a:latin typeface="+mn-ea"/>
              </a:rPr>
              <a:t>〜</a:t>
            </a:r>
            <a:r>
              <a:rPr kumimoji="1" lang="ja-JP" altLang="en-US" sz="1200">
                <a:latin typeface="+mn-ea"/>
              </a:rPr>
              <a:t>の改善が進まない。</a:t>
            </a:r>
          </a:p>
          <a:p>
            <a:pPr marL="171450" indent="-171450">
              <a:lnSpc>
                <a:spcPct val="150000"/>
              </a:lnSpc>
              <a:spcAft>
                <a:spcPts val="400"/>
              </a:spcAft>
              <a:buFont typeface="Wingdings" pitchFamily="2" charset="2"/>
              <a:buChar char="l"/>
            </a:pPr>
            <a:r>
              <a:rPr kumimoji="1" lang="en-US" altLang="ja-JP" sz="1200" dirty="0">
                <a:latin typeface="+mn-ea"/>
              </a:rPr>
              <a:t>〜</a:t>
            </a:r>
            <a:r>
              <a:rPr kumimoji="1" lang="ja-JP" altLang="en-US" sz="1200">
                <a:latin typeface="+mn-ea"/>
              </a:rPr>
              <a:t>の作業が煩雑になり、ミスが増える。</a:t>
            </a:r>
            <a:endParaRPr kumimoji="1" lang="en-US" altLang="ja-JP" sz="12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4751224" y="4860000"/>
            <a:ext cx="3780776" cy="963011"/>
          </a:xfrm>
          <a:prstGeom prst="rect">
            <a:avLst/>
          </a:prstGeom>
          <a:noFill/>
        </p:spPr>
        <p:txBody>
          <a:bodyPr wrap="square" lIns="36000" tIns="36000" rIns="36000" bIns="36000" rtlCol="0">
            <a:spAutoFit/>
          </a:bodyPr>
          <a:lstStyle/>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の作業まで一気通貫。最短</a:t>
            </a:r>
            <a:r>
              <a:rPr kumimoji="1" lang="en-US" altLang="ja-JP" sz="1200" dirty="0">
                <a:latin typeface="+mn-ea"/>
              </a:rPr>
              <a:t>1</a:t>
            </a:r>
            <a:r>
              <a:rPr kumimoji="1" lang="ja-JP" altLang="en-US" sz="1200">
                <a:latin typeface="+mn-ea"/>
              </a:rPr>
              <a:t>日で完了できる。</a:t>
            </a:r>
            <a:endParaRPr kumimoji="1" lang="en-US" altLang="ja-JP" sz="1200" dirty="0">
              <a:latin typeface="+mn-ea"/>
            </a:endParaRPr>
          </a:p>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の改善が進み、新規顧客の獲得</a:t>
            </a:r>
            <a:r>
              <a:rPr kumimoji="1" lang="en-US" altLang="ja-JP" sz="1200" dirty="0">
                <a:latin typeface="+mn-ea"/>
              </a:rPr>
              <a:t>〜</a:t>
            </a:r>
            <a:r>
              <a:rPr kumimoji="1" lang="ja-JP" altLang="en-US" sz="1200">
                <a:latin typeface="+mn-ea"/>
              </a:rPr>
              <a:t>倍を達成。</a:t>
            </a:r>
            <a:endParaRPr kumimoji="1" lang="en-US" altLang="ja-JP" sz="1200" dirty="0">
              <a:latin typeface="+mn-ea"/>
            </a:endParaRPr>
          </a:p>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の作業フローが効率化され、ミスを軽減。</a:t>
            </a:r>
            <a:endParaRPr kumimoji="1" lang="en-US" altLang="ja-JP" sz="1200" dirty="0">
              <a:latin typeface="+mn-ea"/>
            </a:endParaRP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6372225"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a:latin typeface="+mn-ea"/>
              </a:rPr>
              <a:t>従業員数</a:t>
            </a:r>
            <a:r>
              <a:rPr kumimoji="1" lang="en-US" altLang="ja-JP" sz="1000" dirty="0">
                <a:latin typeface="+mn-ea"/>
              </a:rPr>
              <a:t>0,000</a:t>
            </a:r>
            <a:r>
              <a:rPr kumimoji="1" lang="ja-JP" altLang="en-US" sz="1000">
                <a:latin typeface="+mn-ea"/>
              </a:rPr>
              <a:t>人</a:t>
            </a:r>
            <a:r>
              <a:rPr kumimoji="1" lang="en-US" altLang="ja-JP" sz="1000" dirty="0">
                <a:latin typeface="+mn-ea"/>
              </a:rPr>
              <a:t> 0000</a:t>
            </a:r>
            <a:r>
              <a:rPr kumimoji="1" lang="ja-JP" altLang="en-US" sz="1000">
                <a:latin typeface="+mn-ea"/>
              </a:rPr>
              <a:t>年</a:t>
            </a:r>
            <a:r>
              <a:rPr kumimoji="1" lang="en-US" altLang="ja-JP" sz="1000" dirty="0">
                <a:latin typeface="+mn-ea"/>
              </a:rPr>
              <a:t>00</a:t>
            </a:r>
            <a:r>
              <a:rPr kumimoji="1" lang="ja-JP" altLang="en-US" sz="1000">
                <a:latin typeface="+mn-ea"/>
              </a:rPr>
              <a:t>月時点</a:t>
            </a:r>
            <a:endParaRPr kumimoji="1" lang="en-US" altLang="ja-JP" sz="1000" dirty="0">
              <a:latin typeface="+mn-ea"/>
            </a:endParaRPr>
          </a:p>
        </p:txBody>
      </p:sp>
      <p:sp>
        <p:nvSpPr>
          <p:cNvPr id="18" name="正方形/長方形 17">
            <a:extLst>
              <a:ext uri="{FF2B5EF4-FFF2-40B4-BE49-F238E27FC236}">
                <a16:creationId xmlns:a16="http://schemas.microsoft.com/office/drawing/2014/main" id="{031C7880-26C3-DD4C-848C-8588AE3064A8}"/>
              </a:ext>
            </a:extLst>
          </p:cNvPr>
          <p:cNvSpPr/>
          <p:nvPr/>
        </p:nvSpPr>
        <p:spPr>
          <a:xfrm>
            <a:off x="611996" y="1332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LOGO</a:t>
            </a:r>
            <a:endParaRPr kumimoji="1" lang="ja-JP" altLang="en-US" sz="1600" b="1">
              <a:solidFill>
                <a:schemeClr val="bg1"/>
              </a:solidFill>
              <a:latin typeface="Yu Gothic" panose="020B0400000000000000" pitchFamily="34" charset="-128"/>
              <a:ea typeface="Yu Gothic" panose="020B0400000000000000" pitchFamily="34" charset="-128"/>
            </a:endParaRPr>
          </a:p>
        </p:txBody>
      </p:sp>
      <p:sp>
        <p:nvSpPr>
          <p:cNvPr id="19" name="正方形/長方形 18">
            <a:extLst>
              <a:ext uri="{FF2B5EF4-FFF2-40B4-BE49-F238E27FC236}">
                <a16:creationId xmlns:a16="http://schemas.microsoft.com/office/drawing/2014/main" id="{3BBADE63-884B-B74C-95BB-85C79803C7CC}"/>
              </a:ext>
            </a:extLst>
          </p:cNvPr>
          <p:cNvSpPr/>
          <p:nvPr/>
        </p:nvSpPr>
        <p:spPr>
          <a:xfrm>
            <a:off x="4751224" y="1332000"/>
            <a:ext cx="3780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IMG</a:t>
            </a: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611995" y="2340377"/>
            <a:ext cx="3779999" cy="1332000"/>
          </a:xfrm>
          <a:prstGeom prst="rect">
            <a:avLst/>
          </a:prstGeom>
          <a:noFill/>
        </p:spPr>
        <p:txBody>
          <a:bodyPr wrap="square" lIns="36000" tIns="36000" rIns="36000" bIns="36000" rtlCol="0" anchor="ctr">
            <a:normAutofit/>
          </a:bodyPr>
          <a:lstStyle/>
          <a:p>
            <a:pPr>
              <a:spcAft>
                <a:spcPts val="400"/>
              </a:spcAft>
            </a:pPr>
            <a:r>
              <a:rPr kumimoji="1" lang="ja-JP" altLang="en-US" sz="2400" b="1">
                <a:latin typeface="Yu Gothic" panose="020B0400000000000000" pitchFamily="34" charset="-128"/>
                <a:ea typeface="Yu Gothic" panose="020B0400000000000000" pitchFamily="34" charset="-128"/>
              </a:rPr>
              <a:t>●●効率化でコスト削減。</a:t>
            </a:r>
            <a:endParaRPr kumimoji="1" lang="en-US" altLang="ja-JP" sz="2400" b="1" dirty="0">
              <a:latin typeface="Yu Gothic" panose="020B0400000000000000" pitchFamily="34" charset="-128"/>
              <a:ea typeface="Yu Gothic" panose="020B0400000000000000" pitchFamily="34" charset="-128"/>
            </a:endParaRPr>
          </a:p>
          <a:p>
            <a:pPr>
              <a:spcAft>
                <a:spcPts val="400"/>
              </a:spcAft>
            </a:pPr>
            <a:r>
              <a:rPr kumimoji="1" lang="ja-JP" altLang="en-US" sz="2400" b="1">
                <a:latin typeface="Yu Gothic" panose="020B0400000000000000" pitchFamily="34" charset="-128"/>
                <a:ea typeface="Yu Gothic" panose="020B0400000000000000" pitchFamily="34" charset="-128"/>
              </a:rPr>
              <a:t>新規顧客の獲得●倍の</a:t>
            </a:r>
            <a:endParaRPr kumimoji="1" lang="en-US" altLang="ja-JP" sz="2400" b="1" dirty="0">
              <a:latin typeface="Yu Gothic" panose="020B0400000000000000" pitchFamily="34" charset="-128"/>
              <a:ea typeface="Yu Gothic" panose="020B0400000000000000" pitchFamily="34" charset="-128"/>
            </a:endParaRPr>
          </a:p>
          <a:p>
            <a:pPr>
              <a:spcAft>
                <a:spcPts val="400"/>
              </a:spcAft>
            </a:pPr>
            <a:r>
              <a:rPr kumimoji="1" lang="ja-JP" altLang="en-US" sz="2400" b="1">
                <a:latin typeface="Yu Gothic" panose="020B0400000000000000" pitchFamily="34" charset="-128"/>
                <a:ea typeface="Yu Gothic" panose="020B0400000000000000" pitchFamily="34" charset="-128"/>
              </a:rPr>
              <a:t>成果を創出。</a:t>
            </a:r>
            <a:endParaRPr kumimoji="1" lang="en-US" altLang="ja-JP" sz="2400" b="1" dirty="0">
              <a:latin typeface="Yu Gothic" panose="020B0400000000000000" pitchFamily="34" charset="-128"/>
              <a:ea typeface="Yu Gothic" panose="020B0400000000000000" pitchFamily="34" charset="-128"/>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611993" y="1944000"/>
            <a:ext cx="3779999" cy="288000"/>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Tree>
    <p:extLst>
      <p:ext uri="{BB962C8B-B14F-4D97-AF65-F5344CB8AC3E}">
        <p14:creationId xmlns:p14="http://schemas.microsoft.com/office/powerpoint/2010/main" val="1824650357"/>
      </p:ext>
    </p:extLst>
  </p:cSld>
  <p:clrMapOvr>
    <a:masterClrMapping/>
  </p:clrMapOvr>
</p:sld>
</file>

<file path=ppt/theme/theme1.xml><?xml version="1.0" encoding="utf-8"?>
<a:theme xmlns:a="http://schemas.openxmlformats.org/drawingml/2006/main" name="Office テーマ">
  <a:themeElements>
    <a:clrScheme name="SAIRU color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563C1"/>
      </a:hlink>
      <a:folHlink>
        <a:srgbClr val="00AC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3558</Words>
  <Application>Microsoft Macintosh PowerPoint</Application>
  <PresentationFormat>画面に合わせる (4:3)</PresentationFormat>
  <Paragraphs>620</Paragraphs>
  <Slides>29</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Meiryo UI</vt:lpstr>
      <vt:lpstr>ＭＳ Ｐゴシック</vt:lpstr>
      <vt:lpstr>ＭＳ Ｐゴシック</vt:lpstr>
      <vt:lpstr>Noto Sans Symbols</vt:lpstr>
      <vt:lpstr>Yu Gothic</vt:lpstr>
      <vt:lpstr>Arial</vt:lpstr>
      <vt:lpstr>Wingdings</vt:lpstr>
      <vt:lpstr>Office テーマ</vt:lpstr>
      <vt:lpstr>●●●サービスの ご紹介</vt:lpstr>
      <vt:lpstr>●●●サービスとは</vt:lpstr>
      <vt:lpstr>よくある課題</vt:lpstr>
      <vt:lpstr>サービス紹介</vt:lpstr>
      <vt:lpstr>特長1.●●コスト削減</vt:lpstr>
      <vt:lpstr>特長2.●●で作業効率アップ</vt:lpstr>
      <vt:lpstr>特長3.●●で売上拡大</vt:lpstr>
      <vt:lpstr>選ばれる理由</vt:lpstr>
      <vt:lpstr>株式会社●●●●様の事例</vt:lpstr>
      <vt:lpstr>株式会社●●●●様の事例</vt:lpstr>
      <vt:lpstr>事例一覧</vt:lpstr>
      <vt:lpstr>料金</vt:lpstr>
      <vt:lpstr>料金</vt:lpstr>
      <vt:lpstr>ご利用の流れ</vt:lpstr>
      <vt:lpstr>よくある質問</vt:lpstr>
      <vt:lpstr>会社概要</vt:lpstr>
      <vt:lpstr>メディア掲載・執筆歴</vt:lpstr>
      <vt:lpstr>無料相談受付中</vt:lpstr>
      <vt:lpstr>補足用スライド</vt:lpstr>
      <vt:lpstr>本サービスの沿革</vt:lpstr>
      <vt:lpstr>強みの背景</vt:lpstr>
      <vt:lpstr>数字で見る〇〇〇</vt:lpstr>
      <vt:lpstr>メンバー紹介</vt:lpstr>
      <vt:lpstr>取引先一覧</vt:lpstr>
      <vt:lpstr>お客様の声</vt:lpstr>
      <vt:lpstr>業務フロー Before/After</vt:lpstr>
      <vt:lpstr>他社との違い</vt:lpstr>
      <vt:lpstr>ポジショニングマップ</vt:lpstr>
      <vt:lpstr>導入検討に関するサポート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2022-11-02T01:06:07Z</dcterms:created>
  <dcterms:modified xsi:type="dcterms:W3CDTF">2022-11-14T07:17:10Z</dcterms:modified>
  <cp:category/>
</cp:coreProperties>
</file>