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F60"/>
    <a:srgbClr val="0DACBD"/>
    <a:srgbClr val="F9F9F9"/>
    <a:srgbClr val="00206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0"/>
    <p:restoredTop sz="94694"/>
  </p:normalViewPr>
  <p:slideViewPr>
    <p:cSldViewPr snapToGrid="0">
      <p:cViewPr varScale="1">
        <p:scale>
          <a:sx n="161" d="100"/>
          <a:sy n="161" d="100"/>
        </p:scale>
        <p:origin x="28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5456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8786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418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5702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508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2621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2438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3212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8233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1667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e64ce72d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e64ce72d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6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aaaaa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il.address@mai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F273EF9-1632-3456-C1E5-E8A7C361F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224" y="146776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24CAC336-CCAC-E449-E12D-349FBA7E5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456" y="672184"/>
            <a:ext cx="4887310" cy="41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B10D5E3-D00F-9C71-A2EE-49B21AF7E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961" y="979816"/>
            <a:ext cx="3762273" cy="31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524D72-0B49-58AB-B22D-3D10B9841A98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3F010-B330-F479-A0DC-0B9C98E82377}"/>
              </a:ext>
            </a:extLst>
          </p:cNvPr>
          <p:cNvSpPr txBox="1"/>
          <p:nvPr/>
        </p:nvSpPr>
        <p:spPr>
          <a:xfrm>
            <a:off x="1095037" y="2233885"/>
            <a:ext cx="2749471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4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取引実績の</a:t>
            </a:r>
            <a:endParaRPr kumimoji="1" lang="en-US" altLang="ja-JP" sz="4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4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ご紹介</a:t>
            </a:r>
            <a:endParaRPr kumimoji="1" lang="en-US" altLang="ja-JP" sz="4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8420A5-30E5-E765-3F20-133455FB0E7F}"/>
              </a:ext>
            </a:extLst>
          </p:cNvPr>
          <p:cNvSpPr txBox="1"/>
          <p:nvPr/>
        </p:nvSpPr>
        <p:spPr>
          <a:xfrm>
            <a:off x="992445" y="1446161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240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○○グループ様向け</a:t>
            </a:r>
            <a:endParaRPr kumimoji="1" lang="en-US" altLang="ja-JP" sz="24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69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197264" y="25266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●●（自社名）の強み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3223C9B-CB3C-F424-535D-5DE73E93E796}"/>
              </a:ext>
            </a:extLst>
          </p:cNvPr>
          <p:cNvGrpSpPr/>
          <p:nvPr/>
        </p:nvGrpSpPr>
        <p:grpSpPr>
          <a:xfrm>
            <a:off x="2005573" y="1037159"/>
            <a:ext cx="5132854" cy="427945"/>
            <a:chOff x="2048964" y="677930"/>
            <a:chExt cx="5132854" cy="427945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3DEF41AC-50C5-D3C1-7A01-462245768E37}"/>
                </a:ext>
              </a:extLst>
            </p:cNvPr>
            <p:cNvSpPr/>
            <p:nvPr/>
          </p:nvSpPr>
          <p:spPr>
            <a:xfrm>
              <a:off x="2048964" y="677930"/>
              <a:ext cx="5132854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7D4E93B-5B90-169B-463D-1D777EF12CED}"/>
                </a:ext>
              </a:extLst>
            </p:cNvPr>
            <p:cNvSpPr txBox="1"/>
            <p:nvPr/>
          </p:nvSpPr>
          <p:spPr>
            <a:xfrm>
              <a:off x="2072727" y="753404"/>
              <a:ext cx="5109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サービスの強みの背景には、競合他社とは異なる当社の特徴があります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E185FDE-A44C-0174-8820-FC308F2F4532}"/>
              </a:ext>
            </a:extLst>
          </p:cNvPr>
          <p:cNvGrpSpPr/>
          <p:nvPr/>
        </p:nvGrpSpPr>
        <p:grpSpPr>
          <a:xfrm>
            <a:off x="258949" y="1731122"/>
            <a:ext cx="2721756" cy="3228446"/>
            <a:chOff x="270824" y="1843935"/>
            <a:chExt cx="2721756" cy="3228446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DCD71B3-3281-29A7-3C25-B86B79D25BFC}"/>
                </a:ext>
              </a:extLst>
            </p:cNvPr>
            <p:cNvSpPr/>
            <p:nvPr/>
          </p:nvSpPr>
          <p:spPr>
            <a:xfrm>
              <a:off x="270824" y="1843936"/>
              <a:ext cx="2674257" cy="31436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5761612-E9E6-445A-FC83-D3BDFB9787EE}"/>
                </a:ext>
              </a:extLst>
            </p:cNvPr>
            <p:cNvSpPr/>
            <p:nvPr/>
          </p:nvSpPr>
          <p:spPr>
            <a:xfrm>
              <a:off x="270824" y="1843935"/>
              <a:ext cx="2674257" cy="530863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09F5B16-C9E1-7D94-E7EC-1EAB5BA8C501}"/>
                </a:ext>
              </a:extLst>
            </p:cNvPr>
            <p:cNvSpPr txBox="1"/>
            <p:nvPr/>
          </p:nvSpPr>
          <p:spPr>
            <a:xfrm>
              <a:off x="449154" y="1971120"/>
              <a:ext cx="23391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業界における●●年以上の実績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7468FEC-A548-63C9-DA8E-98526E15ABBD}"/>
                </a:ext>
              </a:extLst>
            </p:cNvPr>
            <p:cNvSpPr txBox="1"/>
            <p:nvPr/>
          </p:nvSpPr>
          <p:spPr>
            <a:xfrm>
              <a:off x="349897" y="3990847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・創業事業にて〇〇業界で〇〇年以上サービスを提供しており、業界に精通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352E57B4-6208-2C98-BFE8-68FF22DEE636}"/>
                </a:ext>
              </a:extLst>
            </p:cNvPr>
            <p:cNvSpPr/>
            <p:nvPr/>
          </p:nvSpPr>
          <p:spPr>
            <a:xfrm>
              <a:off x="467672" y="2570231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5F07471-02D1-2702-BF8D-57BCEDFDB6F3}"/>
                </a:ext>
              </a:extLst>
            </p:cNvPr>
            <p:cNvSpPr txBox="1"/>
            <p:nvPr/>
          </p:nvSpPr>
          <p:spPr>
            <a:xfrm>
              <a:off x="1343123" y="304618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E7279F0-5F26-1275-9E4C-3183A233B80C}"/>
                </a:ext>
              </a:extLst>
            </p:cNvPr>
            <p:cNvSpPr txBox="1"/>
            <p:nvPr/>
          </p:nvSpPr>
          <p:spPr>
            <a:xfrm>
              <a:off x="338021" y="4418356"/>
              <a:ext cx="2654559" cy="6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・○○○○○○○○○○○○○○○○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　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6FBE9B4F-E1B2-ED17-6C68-0B1270EA329C}"/>
              </a:ext>
            </a:extLst>
          </p:cNvPr>
          <p:cNvGrpSpPr/>
          <p:nvPr/>
        </p:nvGrpSpPr>
        <p:grpSpPr>
          <a:xfrm>
            <a:off x="3211222" y="1731122"/>
            <a:ext cx="2721756" cy="3228446"/>
            <a:chOff x="270824" y="1843935"/>
            <a:chExt cx="2721756" cy="3228446"/>
          </a:xfrm>
        </p:grpSpPr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66FF61C4-D830-7B7D-869A-44EC7912DDCD}"/>
                </a:ext>
              </a:extLst>
            </p:cNvPr>
            <p:cNvSpPr/>
            <p:nvPr/>
          </p:nvSpPr>
          <p:spPr>
            <a:xfrm>
              <a:off x="270824" y="1843936"/>
              <a:ext cx="2674257" cy="31436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F81EEF12-DF30-0B72-54B8-268BC5F6169F}"/>
                </a:ext>
              </a:extLst>
            </p:cNvPr>
            <p:cNvSpPr/>
            <p:nvPr/>
          </p:nvSpPr>
          <p:spPr>
            <a:xfrm>
              <a:off x="270824" y="1843935"/>
              <a:ext cx="2674257" cy="530863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E24272B-4ECA-0B52-9E55-02C5AA9E63D0}"/>
                </a:ext>
              </a:extLst>
            </p:cNvPr>
            <p:cNvSpPr txBox="1"/>
            <p:nvPr/>
          </p:nvSpPr>
          <p:spPr>
            <a:xfrm>
              <a:off x="910820" y="1971120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業界屈指の採用力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45BD6AD4-86A2-488C-6DC8-CE7BE090FBE6}"/>
                </a:ext>
              </a:extLst>
            </p:cNvPr>
            <p:cNvSpPr txBox="1"/>
            <p:nvPr/>
          </p:nvSpPr>
          <p:spPr>
            <a:xfrm>
              <a:off x="349897" y="3990847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・〇〇エンジニアを年間〇〇名採用。育成にも投資し強力な開発体制を構築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D7768B23-A7EC-3506-C394-453ECD098AFF}"/>
                </a:ext>
              </a:extLst>
            </p:cNvPr>
            <p:cNvSpPr/>
            <p:nvPr/>
          </p:nvSpPr>
          <p:spPr>
            <a:xfrm>
              <a:off x="467672" y="2570231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BA28B8A4-22F1-40CD-8C55-B96510FBBC94}"/>
                </a:ext>
              </a:extLst>
            </p:cNvPr>
            <p:cNvSpPr txBox="1"/>
            <p:nvPr/>
          </p:nvSpPr>
          <p:spPr>
            <a:xfrm>
              <a:off x="1343123" y="304618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019F65A9-5836-F133-868B-60F026D092B3}"/>
                </a:ext>
              </a:extLst>
            </p:cNvPr>
            <p:cNvSpPr txBox="1"/>
            <p:nvPr/>
          </p:nvSpPr>
          <p:spPr>
            <a:xfrm>
              <a:off x="338021" y="4418356"/>
              <a:ext cx="2654559" cy="6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・○○○○○○○○○○○○○○○○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　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4F3E0ED9-DF3F-505D-C6A6-F1286E7409F9}"/>
              </a:ext>
            </a:extLst>
          </p:cNvPr>
          <p:cNvGrpSpPr/>
          <p:nvPr/>
        </p:nvGrpSpPr>
        <p:grpSpPr>
          <a:xfrm>
            <a:off x="6163495" y="1731122"/>
            <a:ext cx="2721756" cy="3228446"/>
            <a:chOff x="270824" y="1843935"/>
            <a:chExt cx="2721756" cy="3228446"/>
          </a:xfrm>
        </p:grpSpPr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3B86E00B-6305-F375-04BF-084FF3F12AF0}"/>
                </a:ext>
              </a:extLst>
            </p:cNvPr>
            <p:cNvSpPr/>
            <p:nvPr/>
          </p:nvSpPr>
          <p:spPr>
            <a:xfrm>
              <a:off x="270824" y="1843936"/>
              <a:ext cx="2674257" cy="31436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E6C27C6C-BC3C-FB7D-E6F0-FD0B715C37C0}"/>
                </a:ext>
              </a:extLst>
            </p:cNvPr>
            <p:cNvSpPr/>
            <p:nvPr/>
          </p:nvSpPr>
          <p:spPr>
            <a:xfrm>
              <a:off x="270824" y="1843935"/>
              <a:ext cx="2674257" cy="530863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9124CD97-ADE9-6727-6E73-3F7D9BDCAA38}"/>
                </a:ext>
              </a:extLst>
            </p:cNvPr>
            <p:cNvSpPr txBox="1"/>
            <p:nvPr/>
          </p:nvSpPr>
          <p:spPr>
            <a:xfrm>
              <a:off x="910820" y="1971120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頻繁なユーザ調査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B2C5BCAA-4C7D-F958-125D-591B5A76A0E6}"/>
                </a:ext>
              </a:extLst>
            </p:cNvPr>
            <p:cNvSpPr txBox="1"/>
            <p:nvPr/>
          </p:nvSpPr>
          <p:spPr>
            <a:xfrm>
              <a:off x="349897" y="3990847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・毎月既存顧客〇社に対しインタビューを実施し、顧客の声を元に</a:t>
              </a:r>
              <a:r>
                <a:rPr kumimoji="1" lang="en" altLang="ja-JP" sz="105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UI</a:t>
              </a: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を改善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147E63EC-AFA3-BFF3-D7D4-12B8829EAC40}"/>
                </a:ext>
              </a:extLst>
            </p:cNvPr>
            <p:cNvSpPr/>
            <p:nvPr/>
          </p:nvSpPr>
          <p:spPr>
            <a:xfrm>
              <a:off x="467672" y="2570231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5C85E9B-9EF8-108D-9B91-C90E94547CF4}"/>
                </a:ext>
              </a:extLst>
            </p:cNvPr>
            <p:cNvSpPr txBox="1"/>
            <p:nvPr/>
          </p:nvSpPr>
          <p:spPr>
            <a:xfrm>
              <a:off x="1343123" y="304618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D905C62-A36E-5E26-A866-3DFF10D7084D}"/>
                </a:ext>
              </a:extLst>
            </p:cNvPr>
            <p:cNvSpPr txBox="1"/>
            <p:nvPr/>
          </p:nvSpPr>
          <p:spPr>
            <a:xfrm>
              <a:off x="338021" y="4418356"/>
              <a:ext cx="2654559" cy="6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・○○○○○○○○○○○○○○○○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　○○○○○○○○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880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032377" y="245110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メディア掲載・登壇実績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3223C9B-CB3C-F424-535D-5DE73E93E796}"/>
              </a:ext>
            </a:extLst>
          </p:cNvPr>
          <p:cNvGrpSpPr/>
          <p:nvPr/>
        </p:nvGrpSpPr>
        <p:grpSpPr>
          <a:xfrm>
            <a:off x="2005573" y="1037159"/>
            <a:ext cx="5132854" cy="427945"/>
            <a:chOff x="2048964" y="677930"/>
            <a:chExt cx="5132854" cy="427945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3DEF41AC-50C5-D3C1-7A01-462245768E37}"/>
                </a:ext>
              </a:extLst>
            </p:cNvPr>
            <p:cNvSpPr/>
            <p:nvPr/>
          </p:nvSpPr>
          <p:spPr>
            <a:xfrm>
              <a:off x="2048964" y="677930"/>
              <a:ext cx="5132854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7D4E93B-5B90-169B-463D-1D777EF12CED}"/>
                </a:ext>
              </a:extLst>
            </p:cNvPr>
            <p:cNvSpPr txBox="1"/>
            <p:nvPr/>
          </p:nvSpPr>
          <p:spPr>
            <a:xfrm>
              <a:off x="2072727" y="753404"/>
              <a:ext cx="5109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●●業界の専門誌での執筆・寄稿や●●イベントへ登壇しています。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9C5F59C-0C10-DFB3-0F6F-B906E156BABF}"/>
              </a:ext>
            </a:extLst>
          </p:cNvPr>
          <p:cNvGrpSpPr/>
          <p:nvPr/>
        </p:nvGrpSpPr>
        <p:grpSpPr>
          <a:xfrm>
            <a:off x="270824" y="1917866"/>
            <a:ext cx="2674257" cy="2962894"/>
            <a:chOff x="258949" y="1911928"/>
            <a:chExt cx="2674257" cy="2962894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48C38502-CB50-F450-1BFB-7D335409AD0A}"/>
                </a:ext>
              </a:extLst>
            </p:cNvPr>
            <p:cNvSpPr/>
            <p:nvPr/>
          </p:nvSpPr>
          <p:spPr>
            <a:xfrm>
              <a:off x="258949" y="1911928"/>
              <a:ext cx="2674257" cy="296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09F5B16-C9E1-7D94-E7EC-1EAB5BA8C501}"/>
                </a:ext>
              </a:extLst>
            </p:cNvPr>
            <p:cNvSpPr txBox="1"/>
            <p:nvPr/>
          </p:nvSpPr>
          <p:spPr>
            <a:xfrm>
              <a:off x="348991" y="2159594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>
                  <a:solidFill>
                    <a:srgbClr val="011F60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●●●メディア</a:t>
              </a:r>
              <a:endParaRPr kumimoji="1" lang="en-US" altLang="ja-JP" sz="1600" b="1" dirty="0">
                <a:solidFill>
                  <a:srgbClr val="011F60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7468FEC-A548-63C9-DA8E-98526E15ABBD}"/>
                </a:ext>
              </a:extLst>
            </p:cNvPr>
            <p:cNvSpPr txBox="1"/>
            <p:nvPr/>
          </p:nvSpPr>
          <p:spPr>
            <a:xfrm>
              <a:off x="360796" y="3996789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●●●●●●●●をテーマに寄稿しています。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352E57B4-6208-2C98-BFE8-68FF22DEE636}"/>
                </a:ext>
              </a:extLst>
            </p:cNvPr>
            <p:cNvSpPr/>
            <p:nvPr/>
          </p:nvSpPr>
          <p:spPr>
            <a:xfrm>
              <a:off x="455797" y="2611798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5F07471-02D1-2702-BF8D-57BCEDFDB6F3}"/>
                </a:ext>
              </a:extLst>
            </p:cNvPr>
            <p:cNvSpPr txBox="1"/>
            <p:nvPr/>
          </p:nvSpPr>
          <p:spPr>
            <a:xfrm>
              <a:off x="1331248" y="3087751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74EB71A-05CF-2D2E-6A8C-2F5B0544F56A}"/>
                </a:ext>
              </a:extLst>
            </p:cNvPr>
            <p:cNvSpPr txBox="1"/>
            <p:nvPr/>
          </p:nvSpPr>
          <p:spPr>
            <a:xfrm>
              <a:off x="372672" y="4436176"/>
              <a:ext cx="250018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en-US" altLang="ja-JP" sz="105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  <a:hlinkClick r:id="rId3"/>
                </a:rPr>
                <a:t>https://aaaaaaa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1793BA5-2226-E76A-D3A6-68E0E1CFA610}"/>
              </a:ext>
            </a:extLst>
          </p:cNvPr>
          <p:cNvGrpSpPr/>
          <p:nvPr/>
        </p:nvGrpSpPr>
        <p:grpSpPr>
          <a:xfrm>
            <a:off x="3227780" y="1917866"/>
            <a:ext cx="2674257" cy="2962894"/>
            <a:chOff x="258949" y="1911928"/>
            <a:chExt cx="2674257" cy="2962894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4447251-5093-8396-B9EE-B19C2BFEE277}"/>
                </a:ext>
              </a:extLst>
            </p:cNvPr>
            <p:cNvSpPr/>
            <p:nvPr/>
          </p:nvSpPr>
          <p:spPr>
            <a:xfrm>
              <a:off x="258949" y="1911928"/>
              <a:ext cx="2674257" cy="296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2EB08AA-7759-3A05-6BD6-C5BDFBF169E0}"/>
                </a:ext>
              </a:extLst>
            </p:cNvPr>
            <p:cNvSpPr txBox="1"/>
            <p:nvPr/>
          </p:nvSpPr>
          <p:spPr>
            <a:xfrm>
              <a:off x="348991" y="2159594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>
                  <a:solidFill>
                    <a:srgbClr val="011F60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●●●社</a:t>
              </a:r>
              <a:endParaRPr kumimoji="1" lang="en-US" altLang="ja-JP" sz="1600" b="1" dirty="0">
                <a:solidFill>
                  <a:srgbClr val="011F60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E4BE68E-B55B-55D7-D5E8-7F4E7BCC90FE}"/>
                </a:ext>
              </a:extLst>
            </p:cNvPr>
            <p:cNvSpPr txBox="1"/>
            <p:nvPr/>
          </p:nvSpPr>
          <p:spPr>
            <a:xfrm>
              <a:off x="360796" y="3996789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●●●●●●●●をテーマに寄稿しています。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8ADCE2F-F36C-06FF-DABE-6C3A5395B6D1}"/>
                </a:ext>
              </a:extLst>
            </p:cNvPr>
            <p:cNvSpPr/>
            <p:nvPr/>
          </p:nvSpPr>
          <p:spPr>
            <a:xfrm>
              <a:off x="455797" y="2611798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9D384D7B-7D5A-1D98-1AEF-497097D20F6E}"/>
                </a:ext>
              </a:extLst>
            </p:cNvPr>
            <p:cNvSpPr txBox="1"/>
            <p:nvPr/>
          </p:nvSpPr>
          <p:spPr>
            <a:xfrm>
              <a:off x="1331248" y="3087751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487392D-49E1-B9AA-D831-1E136B56667C}"/>
                </a:ext>
              </a:extLst>
            </p:cNvPr>
            <p:cNvSpPr txBox="1"/>
            <p:nvPr/>
          </p:nvSpPr>
          <p:spPr>
            <a:xfrm>
              <a:off x="372672" y="4436176"/>
              <a:ext cx="250018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en-US" altLang="ja-JP" sz="105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  <a:hlinkClick r:id="rId3"/>
                </a:rPr>
                <a:t>https://aaaaaaa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EEC6B4A-7CD2-FC3E-F699-F5448BA2D940}"/>
              </a:ext>
            </a:extLst>
          </p:cNvPr>
          <p:cNvGrpSpPr/>
          <p:nvPr/>
        </p:nvGrpSpPr>
        <p:grpSpPr>
          <a:xfrm>
            <a:off x="6184736" y="1917866"/>
            <a:ext cx="2674257" cy="2962894"/>
            <a:chOff x="258949" y="1911928"/>
            <a:chExt cx="2674257" cy="2962894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244E53F-F1DA-78FF-8595-5CB7BFB5516F}"/>
                </a:ext>
              </a:extLst>
            </p:cNvPr>
            <p:cNvSpPr/>
            <p:nvPr/>
          </p:nvSpPr>
          <p:spPr>
            <a:xfrm>
              <a:off x="258949" y="1911928"/>
              <a:ext cx="2674257" cy="296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3108548-58F7-B1AA-724B-F695AD36F1D3}"/>
                </a:ext>
              </a:extLst>
            </p:cNvPr>
            <p:cNvSpPr txBox="1"/>
            <p:nvPr/>
          </p:nvSpPr>
          <p:spPr>
            <a:xfrm>
              <a:off x="348991" y="2159594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>
                  <a:solidFill>
                    <a:srgbClr val="011F60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●●●新聞</a:t>
              </a:r>
              <a:endParaRPr kumimoji="1" lang="en-US" altLang="ja-JP" sz="1600" b="1" dirty="0">
                <a:solidFill>
                  <a:srgbClr val="011F60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076B272-EB07-B4D4-D467-107CD924A2AD}"/>
                </a:ext>
              </a:extLst>
            </p:cNvPr>
            <p:cNvSpPr txBox="1"/>
            <p:nvPr/>
          </p:nvSpPr>
          <p:spPr>
            <a:xfrm>
              <a:off x="360796" y="3996789"/>
              <a:ext cx="250018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●●●●●●●●をテーマに寄稿しています。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45CB71A-F97E-8F1C-60F2-F4E19FEEC9D9}"/>
                </a:ext>
              </a:extLst>
            </p:cNvPr>
            <p:cNvSpPr/>
            <p:nvPr/>
          </p:nvSpPr>
          <p:spPr>
            <a:xfrm>
              <a:off x="455797" y="2611798"/>
              <a:ext cx="2296835" cy="125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F6D194E-3371-CA35-3E32-93E1AEE904D8}"/>
                </a:ext>
              </a:extLst>
            </p:cNvPr>
            <p:cNvSpPr txBox="1"/>
            <p:nvPr/>
          </p:nvSpPr>
          <p:spPr>
            <a:xfrm>
              <a:off x="1331248" y="3087751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img</a:t>
              </a:r>
              <a:endParaRPr kumimoji="1" lang="en-US" altLang="ja-JP" dirty="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B1E97730-6D8D-CD72-36A3-99FE671260A5}"/>
                </a:ext>
              </a:extLst>
            </p:cNvPr>
            <p:cNvSpPr txBox="1"/>
            <p:nvPr/>
          </p:nvSpPr>
          <p:spPr>
            <a:xfrm>
              <a:off x="372672" y="4436176"/>
              <a:ext cx="250018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en-US" altLang="ja-JP" sz="105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  <a:hlinkClick r:id="rId3"/>
                </a:rPr>
                <a:t>https://aaaaaaa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386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820948C9-8998-58AD-53F1-2D9258815009}"/>
              </a:ext>
            </a:extLst>
          </p:cNvPr>
          <p:cNvGrpSpPr/>
          <p:nvPr/>
        </p:nvGrpSpPr>
        <p:grpSpPr>
          <a:xfrm>
            <a:off x="743067" y="1037159"/>
            <a:ext cx="7657867" cy="427945"/>
            <a:chOff x="798333" y="677930"/>
            <a:chExt cx="7657867" cy="427945"/>
          </a:xfrm>
        </p:grpSpPr>
        <p:sp>
          <p:nvSpPr>
            <p:cNvPr id="141" name="角丸四角形 140">
              <a:extLst>
                <a:ext uri="{FF2B5EF4-FFF2-40B4-BE49-F238E27FC236}">
                  <a16:creationId xmlns:a16="http://schemas.microsoft.com/office/drawing/2014/main" id="{A8060041-0B1A-EE7D-EC3D-695FC316123A}"/>
                </a:ext>
              </a:extLst>
            </p:cNvPr>
            <p:cNvSpPr/>
            <p:nvPr/>
          </p:nvSpPr>
          <p:spPr>
            <a:xfrm>
              <a:off x="798334" y="677930"/>
              <a:ext cx="7657866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D9E018C8-68BD-919C-DBD0-965C3C7457F8}"/>
                </a:ext>
              </a:extLst>
            </p:cNvPr>
            <p:cNvSpPr txBox="1"/>
            <p:nvPr/>
          </p:nvSpPr>
          <p:spPr>
            <a:xfrm>
              <a:off x="798333" y="753404"/>
              <a:ext cx="765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●●年から●年以上にわたり、 ●●や●●、 ●●などのお仕事で幅広くご支援させていただいております。</a:t>
              </a:r>
              <a:endParaRPr kumimoji="1" lang="en-US" altLang="ja-JP" sz="12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499D0B94-6995-31A1-D3E5-D76ACD66000A}"/>
              </a:ext>
            </a:extLst>
          </p:cNvPr>
          <p:cNvGrpSpPr/>
          <p:nvPr/>
        </p:nvGrpSpPr>
        <p:grpSpPr>
          <a:xfrm>
            <a:off x="743067" y="1943142"/>
            <a:ext cx="2117533" cy="717629"/>
            <a:chOff x="163892" y="1396837"/>
            <a:chExt cx="2117533" cy="717629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78477490-B419-0439-D108-BE39EDC8F89E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3" name="角丸四角形 2">
                <a:extLst>
                  <a:ext uri="{FF2B5EF4-FFF2-40B4-BE49-F238E27FC236}">
                    <a16:creationId xmlns:a16="http://schemas.microsoft.com/office/drawing/2014/main" id="{93D1AE36-12D6-C35F-F325-433FC4C7A06A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F4827A8-5F43-18A2-54A5-E7A344A02C1B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46A1C5AD-23EB-5120-13F4-23F493F1BF00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45" name="円/楕円 44">
                <a:extLst>
                  <a:ext uri="{FF2B5EF4-FFF2-40B4-BE49-F238E27FC236}">
                    <a16:creationId xmlns:a16="http://schemas.microsoft.com/office/drawing/2014/main" id="{E0847E5A-219C-75D8-BBDA-B05C4F8E24C3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27EB227-7B34-0CC7-78EC-E5E6F686B2A4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sp>
        <p:nvSpPr>
          <p:cNvPr id="63" name="ホームベース 62">
            <a:extLst>
              <a:ext uri="{FF2B5EF4-FFF2-40B4-BE49-F238E27FC236}">
                <a16:creationId xmlns:a16="http://schemas.microsoft.com/office/drawing/2014/main" id="{516DC25A-AA3E-35F9-5B0C-5F7178411206}"/>
              </a:ext>
            </a:extLst>
          </p:cNvPr>
          <p:cNvSpPr/>
          <p:nvPr/>
        </p:nvSpPr>
        <p:spPr>
          <a:xfrm>
            <a:off x="6633941" y="3056039"/>
            <a:ext cx="1755584" cy="583934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ホームベース 70">
            <a:extLst>
              <a:ext uri="{FF2B5EF4-FFF2-40B4-BE49-F238E27FC236}">
                <a16:creationId xmlns:a16="http://schemas.microsoft.com/office/drawing/2014/main" id="{D0215DEF-A355-E152-AEA8-88388EC4D5CC}"/>
              </a:ext>
            </a:extLst>
          </p:cNvPr>
          <p:cNvSpPr/>
          <p:nvPr/>
        </p:nvSpPr>
        <p:spPr>
          <a:xfrm>
            <a:off x="5164076" y="3056039"/>
            <a:ext cx="1755584" cy="583934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ホームベース 71">
            <a:extLst>
              <a:ext uri="{FF2B5EF4-FFF2-40B4-BE49-F238E27FC236}">
                <a16:creationId xmlns:a16="http://schemas.microsoft.com/office/drawing/2014/main" id="{056A860E-D815-B2C5-1B91-4F9143282999}"/>
              </a:ext>
            </a:extLst>
          </p:cNvPr>
          <p:cNvSpPr/>
          <p:nvPr/>
        </p:nvSpPr>
        <p:spPr>
          <a:xfrm>
            <a:off x="3694209" y="3056039"/>
            <a:ext cx="1755584" cy="583934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ホームベース 72">
            <a:extLst>
              <a:ext uri="{FF2B5EF4-FFF2-40B4-BE49-F238E27FC236}">
                <a16:creationId xmlns:a16="http://schemas.microsoft.com/office/drawing/2014/main" id="{6FA7F787-7E16-9B9E-CC42-4CEDA5ED2B1F}"/>
              </a:ext>
            </a:extLst>
          </p:cNvPr>
          <p:cNvSpPr/>
          <p:nvPr/>
        </p:nvSpPr>
        <p:spPr>
          <a:xfrm>
            <a:off x="2224342" y="3056039"/>
            <a:ext cx="1755584" cy="583934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ホームベース 73">
            <a:extLst>
              <a:ext uri="{FF2B5EF4-FFF2-40B4-BE49-F238E27FC236}">
                <a16:creationId xmlns:a16="http://schemas.microsoft.com/office/drawing/2014/main" id="{AADD6C36-5186-270B-8926-28A24EE00DBE}"/>
              </a:ext>
            </a:extLst>
          </p:cNvPr>
          <p:cNvSpPr/>
          <p:nvPr/>
        </p:nvSpPr>
        <p:spPr>
          <a:xfrm>
            <a:off x="754475" y="3056039"/>
            <a:ext cx="1755584" cy="583934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A1530E2E-9737-E98D-B6E6-04F702D48CE5}"/>
              </a:ext>
            </a:extLst>
          </p:cNvPr>
          <p:cNvGrpSpPr/>
          <p:nvPr/>
        </p:nvGrpSpPr>
        <p:grpSpPr>
          <a:xfrm>
            <a:off x="3513234" y="1943142"/>
            <a:ext cx="2117533" cy="717629"/>
            <a:chOff x="163892" y="1396837"/>
            <a:chExt cx="2117533" cy="717629"/>
          </a:xfrm>
        </p:grpSpPr>
        <p:grpSp>
          <p:nvGrpSpPr>
            <p:cNvPr id="76" name="グループ化 75">
              <a:extLst>
                <a:ext uri="{FF2B5EF4-FFF2-40B4-BE49-F238E27FC236}">
                  <a16:creationId xmlns:a16="http://schemas.microsoft.com/office/drawing/2014/main" id="{C6841EAC-A825-F2E5-D410-3C24172502F4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80" name="角丸四角形 79">
                <a:extLst>
                  <a:ext uri="{FF2B5EF4-FFF2-40B4-BE49-F238E27FC236}">
                    <a16:creationId xmlns:a16="http://schemas.microsoft.com/office/drawing/2014/main" id="{94CB88E0-9E2A-FD13-6913-53B80EE46130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4E55C81-36B7-9449-132B-DE3E25A4EE48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933345A4-D4A5-CE60-EC55-4D6CBEE6C195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78" name="円/楕円 77">
                <a:extLst>
                  <a:ext uri="{FF2B5EF4-FFF2-40B4-BE49-F238E27FC236}">
                    <a16:creationId xmlns:a16="http://schemas.microsoft.com/office/drawing/2014/main" id="{33B44E83-DCDB-9170-E2B3-56080E3D8DE1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64FCEE96-1C27-7AB8-6133-821AF21C1BD4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85BEF609-1981-3E53-BBAD-0A4CB1B2BFDA}"/>
              </a:ext>
            </a:extLst>
          </p:cNvPr>
          <p:cNvGrpSpPr/>
          <p:nvPr/>
        </p:nvGrpSpPr>
        <p:grpSpPr>
          <a:xfrm>
            <a:off x="6283400" y="1943142"/>
            <a:ext cx="2117533" cy="717629"/>
            <a:chOff x="163892" y="1396837"/>
            <a:chExt cx="2117533" cy="717629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9EF82EBB-33B0-8586-00F2-2720F138DCD0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87" name="角丸四角形 86">
                <a:extLst>
                  <a:ext uri="{FF2B5EF4-FFF2-40B4-BE49-F238E27FC236}">
                    <a16:creationId xmlns:a16="http://schemas.microsoft.com/office/drawing/2014/main" id="{6D1E4A5A-3C1F-ABD3-7CDB-E47A39699A60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0CC172DA-FAA1-2C9D-8B9F-DA6340467D7B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solidFill>
                <a:srgbClr val="011F6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59C07D8F-7CB9-8C2B-AC8F-F253F550B484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85" name="円/楕円 84">
                <a:extLst>
                  <a:ext uri="{FF2B5EF4-FFF2-40B4-BE49-F238E27FC236}">
                    <a16:creationId xmlns:a16="http://schemas.microsoft.com/office/drawing/2014/main" id="{E7D1A6CA-EE23-A8AF-CA87-111AADA70B2E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9B95C650-E59E-CE65-0BA7-3CB5CC2A615F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E1938BCA-5910-6165-25B2-8CCECAEE49AF}"/>
              </a:ext>
            </a:extLst>
          </p:cNvPr>
          <p:cNvSpPr txBox="1"/>
          <p:nvPr/>
        </p:nvSpPr>
        <p:spPr>
          <a:xfrm>
            <a:off x="1196997" y="3206245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0000</a:t>
            </a:r>
            <a:r>
              <a:rPr kumimoji="1" lang="ja-JP" altLang="en-US" sz="12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年</a:t>
            </a:r>
            <a:endParaRPr kumimoji="1" lang="en-US" altLang="ja-JP" sz="12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A01E92D-1A31-B620-3A7B-5422ABCCA1B1}"/>
              </a:ext>
            </a:extLst>
          </p:cNvPr>
          <p:cNvSpPr txBox="1"/>
          <p:nvPr/>
        </p:nvSpPr>
        <p:spPr>
          <a:xfrm>
            <a:off x="2823779" y="3206245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0000</a:t>
            </a:r>
            <a:r>
              <a:rPr kumimoji="1" lang="ja-JP" altLang="en-US" sz="12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年</a:t>
            </a:r>
            <a:endParaRPr kumimoji="1" lang="en-US" altLang="ja-JP" sz="12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7DC8FEC5-9F7F-9845-A0B3-C7EC6847C75A}"/>
              </a:ext>
            </a:extLst>
          </p:cNvPr>
          <p:cNvSpPr txBox="1"/>
          <p:nvPr/>
        </p:nvSpPr>
        <p:spPr>
          <a:xfrm>
            <a:off x="4269806" y="3206245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0000</a:t>
            </a:r>
            <a:r>
              <a:rPr kumimoji="1" lang="ja-JP" altLang="en-US" sz="12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年</a:t>
            </a:r>
            <a:endParaRPr kumimoji="1" lang="en-US" altLang="ja-JP" sz="12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9ED2284-6126-1A35-62E9-F103CDB6481D}"/>
              </a:ext>
            </a:extLst>
          </p:cNvPr>
          <p:cNvSpPr txBox="1"/>
          <p:nvPr/>
        </p:nvSpPr>
        <p:spPr>
          <a:xfrm>
            <a:off x="5726468" y="3206245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0000</a:t>
            </a:r>
            <a:r>
              <a:rPr kumimoji="1" lang="ja-JP" altLang="en-US" sz="12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年</a:t>
            </a:r>
            <a:endParaRPr kumimoji="1" lang="en-US" altLang="ja-JP" sz="12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6C209A8-501D-0D60-9EE6-231F1415BD43}"/>
              </a:ext>
            </a:extLst>
          </p:cNvPr>
          <p:cNvSpPr txBox="1"/>
          <p:nvPr/>
        </p:nvSpPr>
        <p:spPr>
          <a:xfrm>
            <a:off x="7225658" y="3206245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0000</a:t>
            </a:r>
            <a:r>
              <a:rPr kumimoji="1" lang="ja-JP" altLang="en-US" sz="12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年</a:t>
            </a:r>
            <a:endParaRPr kumimoji="1" lang="en-US" altLang="ja-JP" sz="12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BDCBEBCA-EA01-E198-F5D7-4D4763E764BD}"/>
              </a:ext>
            </a:extLst>
          </p:cNvPr>
          <p:cNvGrpSpPr/>
          <p:nvPr/>
        </p:nvGrpSpPr>
        <p:grpSpPr>
          <a:xfrm>
            <a:off x="1116129" y="2634381"/>
            <a:ext cx="99820" cy="610396"/>
            <a:chOff x="1116129" y="2168855"/>
            <a:chExt cx="99820" cy="610396"/>
          </a:xfrm>
        </p:grpSpPr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BF0B7E38-F620-17A8-908D-2EF2C0852277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円/楕円 42">
              <a:extLst>
                <a:ext uri="{FF2B5EF4-FFF2-40B4-BE49-F238E27FC236}">
                  <a16:creationId xmlns:a16="http://schemas.microsoft.com/office/drawing/2014/main" id="{81DA2544-E0E8-DBBD-DDC4-BD099FACEDA4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789F527A-32E0-ABA1-7849-92F87751AD98}"/>
              </a:ext>
            </a:extLst>
          </p:cNvPr>
          <p:cNvGrpSpPr/>
          <p:nvPr/>
        </p:nvGrpSpPr>
        <p:grpSpPr>
          <a:xfrm>
            <a:off x="4074480" y="2634381"/>
            <a:ext cx="99820" cy="610396"/>
            <a:chOff x="1116129" y="2168855"/>
            <a:chExt cx="99820" cy="610396"/>
          </a:xfrm>
        </p:grpSpPr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DEE79637-03F8-ABBC-D692-7B08D8E72771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円/楕円 99">
              <a:extLst>
                <a:ext uri="{FF2B5EF4-FFF2-40B4-BE49-F238E27FC236}">
                  <a16:creationId xmlns:a16="http://schemas.microsoft.com/office/drawing/2014/main" id="{E45C3D5A-4B03-6550-27A6-9A0D71A8A79A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D8BB610-F988-D7FE-1E22-0F3ECFD556C6}"/>
              </a:ext>
            </a:extLst>
          </p:cNvPr>
          <p:cNvGrpSpPr/>
          <p:nvPr/>
        </p:nvGrpSpPr>
        <p:grpSpPr>
          <a:xfrm>
            <a:off x="7005940" y="2634381"/>
            <a:ext cx="99820" cy="610396"/>
            <a:chOff x="1116129" y="2168855"/>
            <a:chExt cx="99820" cy="610396"/>
          </a:xfrm>
        </p:grpSpPr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B051ABE1-DA9C-EF74-4AC1-485831D4208A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円/楕円 102">
              <a:extLst>
                <a:ext uri="{FF2B5EF4-FFF2-40B4-BE49-F238E27FC236}">
                  <a16:creationId xmlns:a16="http://schemas.microsoft.com/office/drawing/2014/main" id="{72DD8546-4BA6-6D90-6E60-0365E510CFE8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749ED04F-DFEE-0783-EEEA-4A5DC49EADE7}"/>
              </a:ext>
            </a:extLst>
          </p:cNvPr>
          <p:cNvGrpSpPr/>
          <p:nvPr/>
        </p:nvGrpSpPr>
        <p:grpSpPr>
          <a:xfrm>
            <a:off x="743065" y="4058843"/>
            <a:ext cx="2117533" cy="717629"/>
            <a:chOff x="163892" y="1396837"/>
            <a:chExt cx="2117533" cy="717629"/>
          </a:xfrm>
        </p:grpSpPr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D6E7618F-F015-F63D-C09F-12B545CCFACE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109" name="角丸四角形 108">
                <a:extLst>
                  <a:ext uri="{FF2B5EF4-FFF2-40B4-BE49-F238E27FC236}">
                    <a16:creationId xmlns:a16="http://schemas.microsoft.com/office/drawing/2014/main" id="{9F0E78E8-2356-1E2E-4314-BEBC5F54F4A5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テキスト ボックス 109">
                <a:extLst>
                  <a:ext uri="{FF2B5EF4-FFF2-40B4-BE49-F238E27FC236}">
                    <a16:creationId xmlns:a16="http://schemas.microsoft.com/office/drawing/2014/main" id="{122D5D2F-6538-A7E6-53F6-B20CE73B204C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083DB94E-1B02-422B-53E3-88869C9E9674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107" name="円/楕円 106">
                <a:extLst>
                  <a:ext uri="{FF2B5EF4-FFF2-40B4-BE49-F238E27FC236}">
                    <a16:creationId xmlns:a16="http://schemas.microsoft.com/office/drawing/2014/main" id="{66C12753-81CF-AFFD-7D1E-B17758CEB755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C1F469E5-CD22-2CBA-7BC2-4DB76F1AEBC8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17ADC15-FDC2-CA09-FDCA-8D0735B53697}"/>
              </a:ext>
            </a:extLst>
          </p:cNvPr>
          <p:cNvGrpSpPr/>
          <p:nvPr/>
        </p:nvGrpSpPr>
        <p:grpSpPr>
          <a:xfrm>
            <a:off x="3197545" y="4058843"/>
            <a:ext cx="2117533" cy="717629"/>
            <a:chOff x="163892" y="1396837"/>
            <a:chExt cx="2117533" cy="717629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F02BAFFD-BFFA-927E-7E01-022CD0D8A6AC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116" name="角丸四角形 115">
                <a:extLst>
                  <a:ext uri="{FF2B5EF4-FFF2-40B4-BE49-F238E27FC236}">
                    <a16:creationId xmlns:a16="http://schemas.microsoft.com/office/drawing/2014/main" id="{7A7085E6-56B7-234B-DD9E-E2E2D8B06E7E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2DE0ABDB-080F-7F7B-59D4-FC2325C5D6B1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D84F0567-45F3-D229-9F75-4444723C884D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114" name="円/楕円 113">
                <a:extLst>
                  <a:ext uri="{FF2B5EF4-FFF2-40B4-BE49-F238E27FC236}">
                    <a16:creationId xmlns:a16="http://schemas.microsoft.com/office/drawing/2014/main" id="{9B7F3335-D0BA-FBF7-DBC0-A7979DEC8574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6DEBC208-8EE2-FBE9-99EE-2E0C948E3F53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27A2309E-DA6D-CB7F-6AE1-DE55D3EC70C6}"/>
              </a:ext>
            </a:extLst>
          </p:cNvPr>
          <p:cNvGrpSpPr/>
          <p:nvPr/>
        </p:nvGrpSpPr>
        <p:grpSpPr>
          <a:xfrm>
            <a:off x="6043912" y="4058843"/>
            <a:ext cx="2117533" cy="717629"/>
            <a:chOff x="163892" y="1396837"/>
            <a:chExt cx="2117533" cy="717629"/>
          </a:xfrm>
        </p:grpSpPr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D16798C8-CB05-7B96-747A-3637E18CF646}"/>
                </a:ext>
              </a:extLst>
            </p:cNvPr>
            <p:cNvGrpSpPr/>
            <p:nvPr/>
          </p:nvGrpSpPr>
          <p:grpSpPr>
            <a:xfrm>
              <a:off x="406326" y="1396837"/>
              <a:ext cx="1875099" cy="717629"/>
              <a:chOff x="289367" y="1423687"/>
              <a:chExt cx="1875099" cy="717629"/>
            </a:xfrm>
          </p:grpSpPr>
          <p:sp>
            <p:nvSpPr>
              <p:cNvPr id="123" name="角丸四角形 122">
                <a:extLst>
                  <a:ext uri="{FF2B5EF4-FFF2-40B4-BE49-F238E27FC236}">
                    <a16:creationId xmlns:a16="http://schemas.microsoft.com/office/drawing/2014/main" id="{084A7F8D-9DFD-BDD7-EA5A-3662ADA75F4A}"/>
                  </a:ext>
                </a:extLst>
              </p:cNvPr>
              <p:cNvSpPr/>
              <p:nvPr/>
            </p:nvSpPr>
            <p:spPr>
              <a:xfrm>
                <a:off x="289367" y="1423687"/>
                <a:ext cx="1875099" cy="717629"/>
              </a:xfrm>
              <a:prstGeom prst="roundRect">
                <a:avLst/>
              </a:prstGeom>
              <a:solidFill>
                <a:srgbClr val="011F60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612BDFDB-DAA6-1C2A-2BDA-37A49A63FB50}"/>
                  </a:ext>
                </a:extLst>
              </p:cNvPr>
              <p:cNvSpPr txBox="1"/>
              <p:nvPr/>
            </p:nvSpPr>
            <p:spPr>
              <a:xfrm>
                <a:off x="615037" y="1551668"/>
                <a:ext cx="1431802" cy="461665"/>
              </a:xfrm>
              <a:prstGeom prst="rect">
                <a:avLst/>
              </a:prstGeom>
              <a:solidFill>
                <a:srgbClr val="011F6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主な取引内容を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2〜3</a:t>
                </a:r>
                <a:r>
                  <a:rPr kumimoji="1" lang="ja-JP" altLang="en-US" sz="1200">
                    <a:solidFill>
                      <a:schemeClr val="bg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行程度で記載</a:t>
                </a:r>
                <a:endParaRPr kumimoji="1" lang="en-US" altLang="ja-JP" sz="1200" dirty="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9086371E-0A6A-4F60-8C98-CEB9F7CD7380}"/>
                </a:ext>
              </a:extLst>
            </p:cNvPr>
            <p:cNvGrpSpPr/>
            <p:nvPr/>
          </p:nvGrpSpPr>
          <p:grpSpPr>
            <a:xfrm>
              <a:off x="163892" y="1524818"/>
              <a:ext cx="489098" cy="489098"/>
              <a:chOff x="1940511" y="1832776"/>
              <a:chExt cx="489098" cy="489098"/>
            </a:xfrm>
          </p:grpSpPr>
          <p:sp>
            <p:nvSpPr>
              <p:cNvPr id="121" name="円/楕円 120">
                <a:extLst>
                  <a:ext uri="{FF2B5EF4-FFF2-40B4-BE49-F238E27FC236}">
                    <a16:creationId xmlns:a16="http://schemas.microsoft.com/office/drawing/2014/main" id="{A33CD4BD-5678-9263-FABF-2EDE0EC1978C}"/>
                  </a:ext>
                </a:extLst>
              </p:cNvPr>
              <p:cNvSpPr/>
              <p:nvPr/>
            </p:nvSpPr>
            <p:spPr>
              <a:xfrm>
                <a:off x="1940511" y="1832776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1E6BE588-BA46-4B1E-B8F0-76212E9A8E8B}"/>
                  </a:ext>
                </a:extLst>
              </p:cNvPr>
              <p:cNvSpPr txBox="1"/>
              <p:nvPr/>
            </p:nvSpPr>
            <p:spPr>
              <a:xfrm>
                <a:off x="1978943" y="1969474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1CFF26BA-3394-4481-C376-58DE62426DBA}"/>
              </a:ext>
            </a:extLst>
          </p:cNvPr>
          <p:cNvGrpSpPr/>
          <p:nvPr/>
        </p:nvGrpSpPr>
        <p:grpSpPr>
          <a:xfrm rot="10800000">
            <a:off x="1214740" y="3477064"/>
            <a:ext cx="99820" cy="610396"/>
            <a:chOff x="1116129" y="2168855"/>
            <a:chExt cx="99820" cy="610396"/>
          </a:xfrm>
        </p:grpSpPr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EBA04B6A-8A5C-A6F5-7E7A-94B18E693BDB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円/楕円 126">
              <a:extLst>
                <a:ext uri="{FF2B5EF4-FFF2-40B4-BE49-F238E27FC236}">
                  <a16:creationId xmlns:a16="http://schemas.microsoft.com/office/drawing/2014/main" id="{13AAB460-F2C8-B272-B296-DAEC80870628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58B057F9-158F-0699-01CA-051BC9AB5008}"/>
              </a:ext>
            </a:extLst>
          </p:cNvPr>
          <p:cNvGrpSpPr/>
          <p:nvPr/>
        </p:nvGrpSpPr>
        <p:grpSpPr>
          <a:xfrm rot="10800000">
            <a:off x="3533395" y="3477064"/>
            <a:ext cx="99820" cy="610396"/>
            <a:chOff x="1116129" y="2168855"/>
            <a:chExt cx="99820" cy="610396"/>
          </a:xfrm>
        </p:grpSpPr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FCB014A4-A707-30FC-2662-99F7FAAF531C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円/楕円 129">
              <a:extLst>
                <a:ext uri="{FF2B5EF4-FFF2-40B4-BE49-F238E27FC236}">
                  <a16:creationId xmlns:a16="http://schemas.microsoft.com/office/drawing/2014/main" id="{F11E918F-FF92-9E92-1EBE-E7A6CECE6472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AF57F5EB-629A-149A-3B9D-3D5286600BFA}"/>
              </a:ext>
            </a:extLst>
          </p:cNvPr>
          <p:cNvGrpSpPr/>
          <p:nvPr/>
        </p:nvGrpSpPr>
        <p:grpSpPr>
          <a:xfrm rot="10800000">
            <a:off x="6385454" y="3477064"/>
            <a:ext cx="99820" cy="610396"/>
            <a:chOff x="1116129" y="2168855"/>
            <a:chExt cx="99820" cy="610396"/>
          </a:xfrm>
        </p:grpSpPr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5FDD31FB-9B2F-791A-1FC3-6C4360DD2AAF}"/>
                </a:ext>
              </a:extLst>
            </p:cNvPr>
            <p:cNvCxnSpPr>
              <a:cxnSpLocks/>
            </p:cNvCxnSpPr>
            <p:nvPr/>
          </p:nvCxnSpPr>
          <p:spPr>
            <a:xfrm>
              <a:off x="1164669" y="2168855"/>
              <a:ext cx="0" cy="558417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円/楕円 132">
              <a:extLst>
                <a:ext uri="{FF2B5EF4-FFF2-40B4-BE49-F238E27FC236}">
                  <a16:creationId xmlns:a16="http://schemas.microsoft.com/office/drawing/2014/main" id="{BA62D8D3-3287-B453-3B27-433F1E9C6245}"/>
                </a:ext>
              </a:extLst>
            </p:cNvPr>
            <p:cNvSpPr/>
            <p:nvPr/>
          </p:nvSpPr>
          <p:spPr>
            <a:xfrm>
              <a:off x="1116129" y="2679431"/>
              <a:ext cx="99820" cy="99820"/>
            </a:xfrm>
            <a:prstGeom prst="ellipse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1A967A82-2CF1-DD7A-4D29-E621354A6863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E91023BA-15A0-62A6-FF64-9130BF369E40}"/>
              </a:ext>
            </a:extLst>
          </p:cNvPr>
          <p:cNvSpPr txBox="1"/>
          <p:nvPr/>
        </p:nvSpPr>
        <p:spPr>
          <a:xfrm>
            <a:off x="1786626" y="239903"/>
            <a:ext cx="5570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●●●（顧客名）様と◯◯（自社）の取引実績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9B64057D-1819-1A49-5A1F-40B5FB467D03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4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5C8C30A-8F61-791D-D29C-C2044888EB10}"/>
              </a:ext>
            </a:extLst>
          </p:cNvPr>
          <p:cNvGrpSpPr/>
          <p:nvPr/>
        </p:nvGrpSpPr>
        <p:grpSpPr>
          <a:xfrm>
            <a:off x="2248294" y="1037159"/>
            <a:ext cx="4647426" cy="427945"/>
            <a:chOff x="2303560" y="677930"/>
            <a:chExt cx="4647426" cy="42794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20F20AFD-8C6D-099E-F17E-6821AEEEB9AB}"/>
                </a:ext>
              </a:extLst>
            </p:cNvPr>
            <p:cNvSpPr/>
            <p:nvPr/>
          </p:nvSpPr>
          <p:spPr>
            <a:xfrm>
              <a:off x="2363036" y="677930"/>
              <a:ext cx="4434061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73A0DFC-0B29-7E6E-5616-952E317FF446}"/>
                </a:ext>
              </a:extLst>
            </p:cNvPr>
            <p:cNvSpPr txBox="1"/>
            <p:nvPr/>
          </p:nvSpPr>
          <p:spPr>
            <a:xfrm>
              <a:off x="2303560" y="753404"/>
              <a:ext cx="46474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直近では貴社と以下のような取り引きをいただいております。</a:t>
              </a:r>
              <a:endParaRPr kumimoji="1" lang="en-US" altLang="ja-JP" sz="12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B1B9A3-DAC4-92B8-AB56-B30291EDA66D}"/>
              </a:ext>
            </a:extLst>
          </p:cNvPr>
          <p:cNvSpPr/>
          <p:nvPr/>
        </p:nvSpPr>
        <p:spPr>
          <a:xfrm>
            <a:off x="715626" y="1781424"/>
            <a:ext cx="7708392" cy="544352"/>
          </a:xfrm>
          <a:prstGeom prst="rect">
            <a:avLst/>
          </a:prstGeom>
          <a:solidFill>
            <a:srgbClr val="01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E0A160-B4E2-7E6E-98DC-5C846C641504}"/>
              </a:ext>
            </a:extLst>
          </p:cNvPr>
          <p:cNvSpPr txBox="1"/>
          <p:nvPr/>
        </p:nvSpPr>
        <p:spPr>
          <a:xfrm>
            <a:off x="2177433" y="2409769"/>
            <a:ext cx="1851789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・●●ソリューションのライ</a:t>
            </a:r>
            <a:endParaRPr kumimoji="1" lang="en-US" altLang="ja-JP" sz="1000" dirty="0">
              <a:solidFill>
                <a:srgbClr val="00206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センス購入</a:t>
            </a:r>
            <a:endParaRPr kumimoji="1" lang="en-US" altLang="ja-JP" sz="1000" dirty="0">
              <a:solidFill>
                <a:srgbClr val="00206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・導入支援</a:t>
            </a:r>
            <a:endParaRPr kumimoji="1" lang="en-US" altLang="ja-JP" sz="1000" dirty="0">
              <a:solidFill>
                <a:srgbClr val="00206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・保守対応</a:t>
            </a:r>
            <a:endParaRPr kumimoji="1" lang="en-US" altLang="ja-JP" sz="1000" dirty="0">
              <a:solidFill>
                <a:srgbClr val="00206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5AD997E-B323-DE79-E168-7EF9B6BD53A8}"/>
              </a:ext>
            </a:extLst>
          </p:cNvPr>
          <p:cNvSpPr txBox="1"/>
          <p:nvPr/>
        </p:nvSpPr>
        <p:spPr>
          <a:xfrm>
            <a:off x="1177484" y="1905730"/>
            <a:ext cx="530916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900">
                <a:solidFill>
                  <a:schemeClr val="bg1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テーマ</a:t>
            </a:r>
            <a:endParaRPr kumimoji="1" lang="en-US" altLang="ja-JP" sz="900" dirty="0">
              <a:solidFill>
                <a:schemeClr val="bg1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AC4F69-3385-2B65-7CBD-FF6E6C75DA4A}"/>
              </a:ext>
            </a:extLst>
          </p:cNvPr>
          <p:cNvSpPr txBox="1"/>
          <p:nvPr/>
        </p:nvSpPr>
        <p:spPr>
          <a:xfrm>
            <a:off x="2745360" y="1929936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>
                <a:solidFill>
                  <a:schemeClr val="bg1"/>
                </a:solidFill>
                <a:latin typeface="+mn-lt"/>
                <a:ea typeface="Yu Gothic" panose="020B0400000000000000" pitchFamily="34" charset="-128"/>
                <a:cs typeface="Arial" panose="020B0604020202020204" pitchFamily="34" charset="0"/>
              </a:rPr>
              <a:t>お取引内容</a:t>
            </a:r>
            <a:endParaRPr kumimoji="1" lang="en-US" altLang="ja-JP" sz="900" dirty="0">
              <a:solidFill>
                <a:schemeClr val="bg1"/>
              </a:solidFill>
              <a:latin typeface="+mn-lt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DB34C06-6A9B-3A7F-5EDA-1953518E84E4}"/>
              </a:ext>
            </a:extLst>
          </p:cNvPr>
          <p:cNvSpPr txBox="1"/>
          <p:nvPr/>
        </p:nvSpPr>
        <p:spPr>
          <a:xfrm>
            <a:off x="4580411" y="192993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>
                <a:solidFill>
                  <a:schemeClr val="bg1"/>
                </a:solidFill>
                <a:latin typeface="+mn-lt"/>
                <a:ea typeface="Yu Gothic" panose="020B0400000000000000" pitchFamily="34" charset="-128"/>
                <a:cs typeface="Arial" panose="020B0604020202020204" pitchFamily="34" charset="0"/>
              </a:rPr>
              <a:t>期間</a:t>
            </a:r>
            <a:endParaRPr kumimoji="1" lang="en-US" altLang="ja-JP" sz="900" dirty="0">
              <a:solidFill>
                <a:schemeClr val="bg1"/>
              </a:solidFill>
              <a:latin typeface="+mn-lt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EF91016-038B-DCE2-22D3-625338DA889C}"/>
              </a:ext>
            </a:extLst>
          </p:cNvPr>
          <p:cNvSpPr txBox="1"/>
          <p:nvPr/>
        </p:nvSpPr>
        <p:spPr>
          <a:xfrm>
            <a:off x="5901910" y="192993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>
                <a:solidFill>
                  <a:schemeClr val="bg1"/>
                </a:solidFill>
                <a:latin typeface="+mn-lt"/>
                <a:ea typeface="Yu Gothic" panose="020B0400000000000000" pitchFamily="34" charset="-128"/>
                <a:cs typeface="Arial" panose="020B0604020202020204" pitchFamily="34" charset="0"/>
              </a:rPr>
              <a:t>貴社担当</a:t>
            </a:r>
            <a:endParaRPr kumimoji="1" lang="en-US" altLang="ja-JP" sz="900" dirty="0">
              <a:solidFill>
                <a:schemeClr val="bg1"/>
              </a:solidFill>
              <a:latin typeface="+mn-lt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B9025FB-44FD-2052-F7DA-E92E7E50BF00}"/>
              </a:ext>
            </a:extLst>
          </p:cNvPr>
          <p:cNvSpPr txBox="1"/>
          <p:nvPr/>
        </p:nvSpPr>
        <p:spPr>
          <a:xfrm>
            <a:off x="7376847" y="192993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>
                <a:solidFill>
                  <a:schemeClr val="bg1"/>
                </a:solidFill>
                <a:latin typeface="+mn-lt"/>
                <a:ea typeface="Yu Gothic" panose="020B0400000000000000" pitchFamily="34" charset="-128"/>
                <a:cs typeface="Arial" panose="020B0604020202020204" pitchFamily="34" charset="0"/>
              </a:rPr>
              <a:t>弊社担当</a:t>
            </a:r>
            <a:endParaRPr kumimoji="1" lang="en-US" altLang="ja-JP" sz="900" dirty="0">
              <a:solidFill>
                <a:schemeClr val="bg1"/>
              </a:solidFill>
              <a:latin typeface="+mn-lt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6DD15FC-FC78-9E81-6E34-161BA4980461}"/>
              </a:ext>
            </a:extLst>
          </p:cNvPr>
          <p:cNvSpPr/>
          <p:nvPr/>
        </p:nvSpPr>
        <p:spPr>
          <a:xfrm>
            <a:off x="715626" y="2336914"/>
            <a:ext cx="1454633" cy="24334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2E26821E-AE7B-9AB8-AF61-9A12CF72DB2A}"/>
              </a:ext>
            </a:extLst>
          </p:cNvPr>
          <p:cNvCxnSpPr>
            <a:cxnSpLocks/>
          </p:cNvCxnSpPr>
          <p:nvPr/>
        </p:nvCxnSpPr>
        <p:spPr>
          <a:xfrm flipH="1">
            <a:off x="719982" y="3371375"/>
            <a:ext cx="77083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8CD64A65-1FDD-FBD6-10E4-72175067DB8C}"/>
              </a:ext>
            </a:extLst>
          </p:cNvPr>
          <p:cNvCxnSpPr>
            <a:cxnSpLocks/>
          </p:cNvCxnSpPr>
          <p:nvPr/>
        </p:nvCxnSpPr>
        <p:spPr>
          <a:xfrm flipH="1">
            <a:off x="719982" y="3721896"/>
            <a:ext cx="77083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DFC83732-BE86-1DA0-D92A-BE482C548E6B}"/>
              </a:ext>
            </a:extLst>
          </p:cNvPr>
          <p:cNvCxnSpPr>
            <a:cxnSpLocks/>
          </p:cNvCxnSpPr>
          <p:nvPr/>
        </p:nvCxnSpPr>
        <p:spPr>
          <a:xfrm flipH="1">
            <a:off x="719982" y="4072417"/>
            <a:ext cx="77083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17938D1C-8F43-174F-23C2-A08C84018A18}"/>
              </a:ext>
            </a:extLst>
          </p:cNvPr>
          <p:cNvCxnSpPr>
            <a:cxnSpLocks/>
          </p:cNvCxnSpPr>
          <p:nvPr/>
        </p:nvCxnSpPr>
        <p:spPr>
          <a:xfrm flipH="1">
            <a:off x="719982" y="4422938"/>
            <a:ext cx="77083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50F3C7-B17B-F6D6-E701-BDF168832372}"/>
              </a:ext>
            </a:extLst>
          </p:cNvPr>
          <p:cNvCxnSpPr>
            <a:cxnSpLocks/>
          </p:cNvCxnSpPr>
          <p:nvPr/>
        </p:nvCxnSpPr>
        <p:spPr>
          <a:xfrm>
            <a:off x="2170259" y="2321356"/>
            <a:ext cx="0" cy="24490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C8C79EC-E817-0578-8508-62714E5EB56E}"/>
              </a:ext>
            </a:extLst>
          </p:cNvPr>
          <p:cNvCxnSpPr>
            <a:cxnSpLocks/>
          </p:cNvCxnSpPr>
          <p:nvPr/>
        </p:nvCxnSpPr>
        <p:spPr>
          <a:xfrm>
            <a:off x="4075256" y="2321356"/>
            <a:ext cx="0" cy="24581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9D88769-87E6-F13D-9D0B-9F9825633E83}"/>
              </a:ext>
            </a:extLst>
          </p:cNvPr>
          <p:cNvCxnSpPr>
            <a:cxnSpLocks/>
          </p:cNvCxnSpPr>
          <p:nvPr/>
        </p:nvCxnSpPr>
        <p:spPr>
          <a:xfrm flipH="1">
            <a:off x="5501281" y="2312648"/>
            <a:ext cx="1" cy="2466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E98C57B-5614-8214-C5FF-160DF3231113}"/>
              </a:ext>
            </a:extLst>
          </p:cNvPr>
          <p:cNvCxnSpPr>
            <a:cxnSpLocks/>
          </p:cNvCxnSpPr>
          <p:nvPr/>
        </p:nvCxnSpPr>
        <p:spPr>
          <a:xfrm>
            <a:off x="6970855" y="2312648"/>
            <a:ext cx="0" cy="2466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D28EDE7-B0B0-851E-963F-FA762537840E}"/>
              </a:ext>
            </a:extLst>
          </p:cNvPr>
          <p:cNvSpPr/>
          <p:nvPr/>
        </p:nvSpPr>
        <p:spPr>
          <a:xfrm>
            <a:off x="715626" y="1781425"/>
            <a:ext cx="7708392" cy="299809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DD64EC2A-77DE-56E4-0B30-D9E6822DEB3E}"/>
              </a:ext>
            </a:extLst>
          </p:cNvPr>
          <p:cNvCxnSpPr>
            <a:cxnSpLocks/>
          </p:cNvCxnSpPr>
          <p:nvPr/>
        </p:nvCxnSpPr>
        <p:spPr>
          <a:xfrm>
            <a:off x="2170259" y="1772281"/>
            <a:ext cx="0" cy="55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AB6B29B8-7239-3A1A-0370-4C2CE437A802}"/>
              </a:ext>
            </a:extLst>
          </p:cNvPr>
          <p:cNvCxnSpPr>
            <a:cxnSpLocks/>
          </p:cNvCxnSpPr>
          <p:nvPr/>
        </p:nvCxnSpPr>
        <p:spPr>
          <a:xfrm>
            <a:off x="4075473" y="1772281"/>
            <a:ext cx="0" cy="55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9A6F653-02A2-81AB-D404-30904959B126}"/>
              </a:ext>
            </a:extLst>
          </p:cNvPr>
          <p:cNvCxnSpPr>
            <a:cxnSpLocks/>
          </p:cNvCxnSpPr>
          <p:nvPr/>
        </p:nvCxnSpPr>
        <p:spPr>
          <a:xfrm>
            <a:off x="5501281" y="1772281"/>
            <a:ext cx="0" cy="55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D2BAA163-4A5F-C3F0-A7AD-6591540B4053}"/>
              </a:ext>
            </a:extLst>
          </p:cNvPr>
          <p:cNvCxnSpPr>
            <a:cxnSpLocks/>
          </p:cNvCxnSpPr>
          <p:nvPr/>
        </p:nvCxnSpPr>
        <p:spPr>
          <a:xfrm>
            <a:off x="6970636" y="1772281"/>
            <a:ext cx="0" cy="5554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E99295A-304D-C71C-EEDE-13F49D04891B}"/>
              </a:ext>
            </a:extLst>
          </p:cNvPr>
          <p:cNvSpPr txBox="1"/>
          <p:nvPr/>
        </p:nvSpPr>
        <p:spPr>
          <a:xfrm>
            <a:off x="717904" y="24097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1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●●業務の効率化</a:t>
            </a:r>
            <a:endParaRPr kumimoji="1" lang="en-US" altLang="ja-JP" sz="1000" dirty="0">
              <a:solidFill>
                <a:srgbClr val="002060"/>
              </a:solidFill>
              <a:latin typeface="Arial" panose="020B06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D5B78C4-D3BA-287B-480C-0E04B5BA3780}"/>
              </a:ext>
            </a:extLst>
          </p:cNvPr>
          <p:cNvSpPr txBox="1"/>
          <p:nvPr/>
        </p:nvSpPr>
        <p:spPr>
          <a:xfrm>
            <a:off x="4075040" y="2409769"/>
            <a:ext cx="13580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1000" dirty="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2022.02〜2023.04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3291B0D-54B3-D949-EBC0-7F19B444DF9A}"/>
              </a:ext>
            </a:extLst>
          </p:cNvPr>
          <p:cNvSpPr txBox="1"/>
          <p:nvPr/>
        </p:nvSpPr>
        <p:spPr>
          <a:xfrm>
            <a:off x="5511955" y="2409769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●●部●●様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C198F7E-A939-B632-1D46-D8AE433505F0}"/>
              </a:ext>
            </a:extLst>
          </p:cNvPr>
          <p:cNvSpPr txBox="1"/>
          <p:nvPr/>
        </p:nvSpPr>
        <p:spPr>
          <a:xfrm>
            <a:off x="6970641" y="2409769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sz="1000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●●部●●様</a:t>
            </a:r>
            <a:endParaRPr kumimoji="1" lang="en-US" altLang="ja-JP" sz="1000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325510" y="23990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直近の主な取引実績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52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DC21439-B229-80DF-4682-4838917A933F}"/>
              </a:ext>
            </a:extLst>
          </p:cNvPr>
          <p:cNvSpPr/>
          <p:nvPr/>
        </p:nvSpPr>
        <p:spPr>
          <a:xfrm>
            <a:off x="828962" y="3015344"/>
            <a:ext cx="3029059" cy="1764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726449" y="240803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●●部門における●●案件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6493AF-0BF8-DC33-87FD-FB26FC851033}"/>
              </a:ext>
            </a:extLst>
          </p:cNvPr>
          <p:cNvSpPr txBox="1"/>
          <p:nvPr/>
        </p:nvSpPr>
        <p:spPr>
          <a:xfrm>
            <a:off x="726449" y="1801172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●●効率化でコスト削減。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新規顧客の獲得●倍の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成果を創出。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D38FAE-8D7A-C4BA-98A2-CAB7C217BFFC}"/>
              </a:ext>
            </a:extLst>
          </p:cNvPr>
          <p:cNvSpPr/>
          <p:nvPr/>
        </p:nvSpPr>
        <p:spPr>
          <a:xfrm>
            <a:off x="4688692" y="797668"/>
            <a:ext cx="4455308" cy="434583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CBA899-793C-C4C6-73C7-3202DDCF04D7}"/>
              </a:ext>
            </a:extLst>
          </p:cNvPr>
          <p:cNvSpPr txBox="1"/>
          <p:nvPr/>
        </p:nvSpPr>
        <p:spPr>
          <a:xfrm>
            <a:off x="2091659" y="374345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img</a:t>
            </a:r>
            <a:endParaRPr kumimoji="1" lang="en-US" altLang="ja-JP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39FE10D-2257-E15A-7101-ED3796F9F250}"/>
              </a:ext>
            </a:extLst>
          </p:cNvPr>
          <p:cNvGrpSpPr/>
          <p:nvPr/>
        </p:nvGrpSpPr>
        <p:grpSpPr>
          <a:xfrm>
            <a:off x="5087422" y="1176401"/>
            <a:ext cx="3679372" cy="1670341"/>
            <a:chOff x="4777179" y="1165515"/>
            <a:chExt cx="3679372" cy="1670341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DCD71B3-3281-29A7-3C25-B86B79D25BFC}"/>
                </a:ext>
              </a:extLst>
            </p:cNvPr>
            <p:cNvSpPr/>
            <p:nvPr/>
          </p:nvSpPr>
          <p:spPr>
            <a:xfrm>
              <a:off x="4777179" y="1178192"/>
              <a:ext cx="3679372" cy="16576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5761612-E9E6-445A-FC83-D3BDFB9787EE}"/>
                </a:ext>
              </a:extLst>
            </p:cNvPr>
            <p:cNvSpPr/>
            <p:nvPr/>
          </p:nvSpPr>
          <p:spPr>
            <a:xfrm>
              <a:off x="4777179" y="1165515"/>
              <a:ext cx="3679372" cy="543538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09F5B16-C9E1-7D94-E7EC-1EAB5BA8C501}"/>
                </a:ext>
              </a:extLst>
            </p:cNvPr>
            <p:cNvSpPr txBox="1"/>
            <p:nvPr/>
          </p:nvSpPr>
          <p:spPr>
            <a:xfrm>
              <a:off x="5806386" y="1299723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弊社採用前の課題</a:t>
              </a:r>
              <a:endParaRPr kumimoji="1" lang="en-US" altLang="ja-JP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7468FEC-A548-63C9-DA8E-98526E15ABBD}"/>
                </a:ext>
              </a:extLst>
            </p:cNvPr>
            <p:cNvSpPr txBox="1"/>
            <p:nvPr/>
          </p:nvSpPr>
          <p:spPr>
            <a:xfrm>
              <a:off x="4832502" y="1905006"/>
              <a:ext cx="3416320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の確認から実施まで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ヶ月以上かかる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・担当者は兼務で忙しく、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の改善が進まない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の作業が煩雑になり、ミスが増える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B96379F-16B0-7255-14F4-6D33720B0CB6}"/>
              </a:ext>
            </a:extLst>
          </p:cNvPr>
          <p:cNvGrpSpPr/>
          <p:nvPr/>
        </p:nvGrpSpPr>
        <p:grpSpPr>
          <a:xfrm>
            <a:off x="5087422" y="3114060"/>
            <a:ext cx="3679372" cy="1670341"/>
            <a:chOff x="4766293" y="3059630"/>
            <a:chExt cx="3679372" cy="1670341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3E5265D-EB80-668E-F3DA-62F8EEE27C57}"/>
                </a:ext>
              </a:extLst>
            </p:cNvPr>
            <p:cNvSpPr/>
            <p:nvPr/>
          </p:nvSpPr>
          <p:spPr>
            <a:xfrm>
              <a:off x="4766293" y="3072307"/>
              <a:ext cx="3679372" cy="16576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DA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850B2AE9-AE31-C591-1AA3-1B7A2D45998F}"/>
                </a:ext>
              </a:extLst>
            </p:cNvPr>
            <p:cNvSpPr/>
            <p:nvPr/>
          </p:nvSpPr>
          <p:spPr>
            <a:xfrm>
              <a:off x="4766293" y="3059630"/>
              <a:ext cx="3679372" cy="543538"/>
            </a:xfrm>
            <a:prstGeom prst="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5F6D39D-E215-8812-C505-60C31EA31CA6}"/>
                </a:ext>
              </a:extLst>
            </p:cNvPr>
            <p:cNvSpPr txBox="1"/>
            <p:nvPr/>
          </p:nvSpPr>
          <p:spPr>
            <a:xfrm>
              <a:off x="5985922" y="3206818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採用後の効果</a:t>
              </a:r>
              <a:endParaRPr kumimoji="1" lang="en-US" altLang="ja-JP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F877020-1E11-3FE3-DD57-A240AA41AFA3}"/>
                </a:ext>
              </a:extLst>
            </p:cNvPr>
            <p:cNvSpPr txBox="1"/>
            <p:nvPr/>
          </p:nvSpPr>
          <p:spPr>
            <a:xfrm>
              <a:off x="4821616" y="3799121"/>
              <a:ext cx="3570208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の作業まで一気通貫。最短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日で完了できる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の改善が進み、新規顧客の獲得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倍を達成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・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〜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の作業フローが効率化され、ミスを軽減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E26B2B3-59EA-5A1A-D440-2D030A9933C7}"/>
              </a:ext>
            </a:extLst>
          </p:cNvPr>
          <p:cNvGrpSpPr/>
          <p:nvPr/>
        </p:nvGrpSpPr>
        <p:grpSpPr>
          <a:xfrm>
            <a:off x="828962" y="1168970"/>
            <a:ext cx="489098" cy="489098"/>
            <a:chOff x="743067" y="2071123"/>
            <a:chExt cx="489098" cy="489098"/>
          </a:xfrm>
        </p:grpSpPr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D9E42307-03AD-41CF-FB4E-38A95050AA19}"/>
                </a:ext>
              </a:extLst>
            </p:cNvPr>
            <p:cNvSpPr/>
            <p:nvPr/>
          </p:nvSpPr>
          <p:spPr>
            <a:xfrm>
              <a:off x="743067" y="2071123"/>
              <a:ext cx="489098" cy="48909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64500C89-6291-F1DB-CB68-1CC33078494D}"/>
                </a:ext>
              </a:extLst>
            </p:cNvPr>
            <p:cNvSpPr txBox="1"/>
            <p:nvPr/>
          </p:nvSpPr>
          <p:spPr>
            <a:xfrm>
              <a:off x="786308" y="2207821"/>
              <a:ext cx="40588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logo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71BE885-FD1B-0535-E544-90E7637FB2CF}"/>
              </a:ext>
            </a:extLst>
          </p:cNvPr>
          <p:cNvSpPr txBox="1"/>
          <p:nvPr/>
        </p:nvSpPr>
        <p:spPr>
          <a:xfrm>
            <a:off x="6681537" y="194607"/>
            <a:ext cx="2264495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ja-JP" sz="1000" u="none" strike="noStrike" dirty="0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 〜</a:t>
            </a:r>
            <a:r>
              <a:rPr lang="ja-JP" altLang="en-US" sz="1000" u="none" strike="noStrike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製品を扱う部門</a:t>
            </a:r>
          </a:p>
          <a:p>
            <a:pPr rtl="0" fontAlgn="base">
              <a:spcBef>
                <a:spcPts val="4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ja-JP" sz="1000" u="none" strike="noStrike" dirty="0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en-US" sz="1000" u="none" strike="noStrike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弊社の●●ソリューションを採用</a:t>
            </a:r>
          </a:p>
        </p:txBody>
      </p:sp>
    </p:spTree>
    <p:extLst>
      <p:ext uri="{BB962C8B-B14F-4D97-AF65-F5344CB8AC3E}">
        <p14:creationId xmlns:p14="http://schemas.microsoft.com/office/powerpoint/2010/main" val="120768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726449" y="240803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●●部門における●●案件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6493AF-0BF8-DC33-87FD-FB26FC851033}"/>
              </a:ext>
            </a:extLst>
          </p:cNvPr>
          <p:cNvSpPr txBox="1"/>
          <p:nvPr/>
        </p:nvSpPr>
        <p:spPr>
          <a:xfrm>
            <a:off x="1480021" y="949557"/>
            <a:ext cx="5017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作業の効率化</a:t>
            </a:r>
            <a:r>
              <a:rPr kumimoji="1" lang="ja-JP" altLang="en-US" sz="2000" b="1">
                <a:solidFill>
                  <a:srgbClr val="011F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で</a:t>
            </a:r>
            <a:r>
              <a:rPr kumimoji="1" lang="ja-JP" altLang="en-US" sz="2000" b="1">
                <a:solidFill>
                  <a:srgbClr val="0DACBD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●</a:t>
            </a:r>
            <a:r>
              <a:rPr kumimoji="1" lang="en-US" altLang="ja-JP" sz="2000" b="1" dirty="0">
                <a:solidFill>
                  <a:srgbClr val="0DACBD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%</a:t>
            </a:r>
            <a:r>
              <a:rPr kumimoji="1" lang="ja-JP" altLang="en-US" sz="2000" b="1">
                <a:solidFill>
                  <a:srgbClr val="0DACBD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のコスト削減</a:t>
            </a:r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に成功。</a:t>
            </a:r>
          </a:p>
          <a:p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継続利用者数●倍の副次的成果も。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D38FAE-8D7A-C4BA-98A2-CAB7C217BFFC}"/>
              </a:ext>
            </a:extLst>
          </p:cNvPr>
          <p:cNvSpPr/>
          <p:nvPr/>
        </p:nvSpPr>
        <p:spPr>
          <a:xfrm>
            <a:off x="0" y="1809331"/>
            <a:ext cx="9144000" cy="3334169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CD71B3-3281-29A7-3C25-B86B79D25BFC}"/>
              </a:ext>
            </a:extLst>
          </p:cNvPr>
          <p:cNvSpPr/>
          <p:nvPr/>
        </p:nvSpPr>
        <p:spPr>
          <a:xfrm>
            <a:off x="828962" y="2045817"/>
            <a:ext cx="3460915" cy="2856880"/>
          </a:xfrm>
          <a:prstGeom prst="rect">
            <a:avLst/>
          </a:prstGeom>
          <a:solidFill>
            <a:schemeClr val="bg1"/>
          </a:solidFill>
          <a:ln w="9525">
            <a:solidFill>
              <a:srgbClr val="011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5761612-E9E6-445A-FC83-D3BDFB9787EE}"/>
              </a:ext>
            </a:extLst>
          </p:cNvPr>
          <p:cNvSpPr/>
          <p:nvPr/>
        </p:nvSpPr>
        <p:spPr>
          <a:xfrm>
            <a:off x="828962" y="2033141"/>
            <a:ext cx="3460915" cy="543538"/>
          </a:xfrm>
          <a:prstGeom prst="rect">
            <a:avLst/>
          </a:prstGeom>
          <a:solidFill>
            <a:srgbClr val="01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9F5B16-C9E1-7D94-E7EC-1EAB5BA8C501}"/>
              </a:ext>
            </a:extLst>
          </p:cNvPr>
          <p:cNvSpPr txBox="1"/>
          <p:nvPr/>
        </p:nvSpPr>
        <p:spPr>
          <a:xfrm>
            <a:off x="1748941" y="2167349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弊社採用前の課題</a:t>
            </a:r>
            <a:endParaRPr kumimoji="1" lang="en-US" altLang="ja-JP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468FEC-A548-63C9-DA8E-98526E15ABBD}"/>
              </a:ext>
            </a:extLst>
          </p:cNvPr>
          <p:cNvSpPr txBox="1"/>
          <p:nvPr/>
        </p:nvSpPr>
        <p:spPr>
          <a:xfrm>
            <a:off x="884285" y="4133348"/>
            <a:ext cx="32880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の作業に追われ、ミスが増える</a:t>
            </a:r>
          </a:p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 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の人材が不足</a:t>
            </a:r>
          </a:p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・本来の業務に集中できず、継続利用者数が低下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E26B2B3-59EA-5A1A-D440-2D030A9933C7}"/>
              </a:ext>
            </a:extLst>
          </p:cNvPr>
          <p:cNvGrpSpPr/>
          <p:nvPr/>
        </p:nvGrpSpPr>
        <p:grpSpPr>
          <a:xfrm>
            <a:off x="828962" y="1060111"/>
            <a:ext cx="489098" cy="489098"/>
            <a:chOff x="743067" y="2071123"/>
            <a:chExt cx="489098" cy="489098"/>
          </a:xfrm>
        </p:grpSpPr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D9E42307-03AD-41CF-FB4E-38A95050AA19}"/>
                </a:ext>
              </a:extLst>
            </p:cNvPr>
            <p:cNvSpPr/>
            <p:nvPr/>
          </p:nvSpPr>
          <p:spPr>
            <a:xfrm>
              <a:off x="743067" y="2071123"/>
              <a:ext cx="489098" cy="48909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64500C89-6291-F1DB-CB68-1CC33078494D}"/>
                </a:ext>
              </a:extLst>
            </p:cNvPr>
            <p:cNvSpPr txBox="1"/>
            <p:nvPr/>
          </p:nvSpPr>
          <p:spPr>
            <a:xfrm>
              <a:off x="786308" y="2207821"/>
              <a:ext cx="40588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logo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71BE885-FD1B-0535-E544-90E7637FB2CF}"/>
              </a:ext>
            </a:extLst>
          </p:cNvPr>
          <p:cNvSpPr txBox="1"/>
          <p:nvPr/>
        </p:nvSpPr>
        <p:spPr>
          <a:xfrm>
            <a:off x="6681537" y="194607"/>
            <a:ext cx="2264495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ja-JP" sz="1000" u="none" strike="noStrike" dirty="0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 〜</a:t>
            </a:r>
            <a:r>
              <a:rPr lang="ja-JP" altLang="en-US" sz="1000" u="none" strike="noStrike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製品を扱う部門</a:t>
            </a:r>
          </a:p>
          <a:p>
            <a:pPr rtl="0" fontAlgn="base">
              <a:spcBef>
                <a:spcPts val="4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ja-JP" sz="1000" u="none" strike="noStrike" dirty="0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en-US" sz="1000" u="none" strike="noStrike">
                <a:solidFill>
                  <a:srgbClr val="1B224C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</a:rPr>
              <a:t>弊社の●●ソリューションを採用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52E57B4-6208-2C98-BFE8-68FF22DEE636}"/>
              </a:ext>
            </a:extLst>
          </p:cNvPr>
          <p:cNvSpPr/>
          <p:nvPr/>
        </p:nvSpPr>
        <p:spPr>
          <a:xfrm>
            <a:off x="1025810" y="2772111"/>
            <a:ext cx="3090746" cy="12596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F07471-02D1-2702-BF8D-57BCEDFDB6F3}"/>
              </a:ext>
            </a:extLst>
          </p:cNvPr>
          <p:cNvSpPr txBox="1"/>
          <p:nvPr/>
        </p:nvSpPr>
        <p:spPr>
          <a:xfrm>
            <a:off x="2319351" y="324806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img</a:t>
            </a:r>
            <a:endParaRPr kumimoji="1" lang="en-US" altLang="ja-JP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18498-EA28-E458-A1A3-EDB715640739}"/>
              </a:ext>
            </a:extLst>
          </p:cNvPr>
          <p:cNvSpPr/>
          <p:nvPr/>
        </p:nvSpPr>
        <p:spPr>
          <a:xfrm>
            <a:off x="4916766" y="2040888"/>
            <a:ext cx="3460915" cy="2856880"/>
          </a:xfrm>
          <a:prstGeom prst="rect">
            <a:avLst/>
          </a:prstGeom>
          <a:solidFill>
            <a:schemeClr val="bg1"/>
          </a:solidFill>
          <a:ln w="9525">
            <a:solidFill>
              <a:srgbClr val="0DA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7AAE2F-2557-74CA-4A25-537D8790D905}"/>
              </a:ext>
            </a:extLst>
          </p:cNvPr>
          <p:cNvSpPr/>
          <p:nvPr/>
        </p:nvSpPr>
        <p:spPr>
          <a:xfrm>
            <a:off x="4916766" y="2028212"/>
            <a:ext cx="3460915" cy="543538"/>
          </a:xfrm>
          <a:prstGeom prst="rect">
            <a:avLst/>
          </a:prstGeom>
          <a:solidFill>
            <a:srgbClr val="0DA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3D5713-0FB9-8E58-8126-CC0C6ECBE083}"/>
              </a:ext>
            </a:extLst>
          </p:cNvPr>
          <p:cNvSpPr txBox="1"/>
          <p:nvPr/>
        </p:nvSpPr>
        <p:spPr>
          <a:xfrm>
            <a:off x="6050595" y="216734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採用後の効果</a:t>
            </a:r>
            <a:endParaRPr kumimoji="1" lang="en-US" altLang="ja-JP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E00BB1-D024-9F3C-5709-FB511CF331F8}"/>
              </a:ext>
            </a:extLst>
          </p:cNvPr>
          <p:cNvSpPr txBox="1"/>
          <p:nvPr/>
        </p:nvSpPr>
        <p:spPr>
          <a:xfrm>
            <a:off x="4972089" y="4128419"/>
            <a:ext cx="32880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の作業ミスが軽減し、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のコスト削減に成功</a:t>
            </a:r>
          </a:p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 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人体制に切り替え、運営が円滑に</a:t>
            </a:r>
          </a:p>
          <a:p>
            <a:pPr>
              <a:spcAft>
                <a:spcPts val="30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・本来の業務に集中。継続利用者数</a:t>
            </a: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倍増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AE547AB-42C6-9B2A-8B19-4D48C3A5754D}"/>
              </a:ext>
            </a:extLst>
          </p:cNvPr>
          <p:cNvSpPr/>
          <p:nvPr/>
        </p:nvSpPr>
        <p:spPr>
          <a:xfrm>
            <a:off x="5113614" y="2767182"/>
            <a:ext cx="3090746" cy="12596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061F77-9FC0-1DBB-82BF-29461F094F65}"/>
              </a:ext>
            </a:extLst>
          </p:cNvPr>
          <p:cNvSpPr txBox="1"/>
          <p:nvPr/>
        </p:nvSpPr>
        <p:spPr>
          <a:xfrm>
            <a:off x="6407155" y="324313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img</a:t>
            </a:r>
            <a:endParaRPr kumimoji="1" lang="en-US" altLang="ja-JP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F43A016E-40CB-DF6D-EFA2-8FFEAA850739}"/>
              </a:ext>
            </a:extLst>
          </p:cNvPr>
          <p:cNvSpPr/>
          <p:nvPr/>
        </p:nvSpPr>
        <p:spPr>
          <a:xfrm>
            <a:off x="4418264" y="3413270"/>
            <a:ext cx="370115" cy="347663"/>
          </a:xfrm>
          <a:prstGeom prst="rightArrow">
            <a:avLst/>
          </a:prstGeom>
          <a:solidFill>
            <a:srgbClr val="01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593C411-9DFF-0F7A-E7CE-579FCCC8C7E4}"/>
              </a:ext>
            </a:extLst>
          </p:cNvPr>
          <p:cNvGrpSpPr/>
          <p:nvPr/>
        </p:nvGrpSpPr>
        <p:grpSpPr>
          <a:xfrm>
            <a:off x="7941031" y="1488604"/>
            <a:ext cx="857927" cy="805542"/>
            <a:chOff x="7973688" y="1466832"/>
            <a:chExt cx="857927" cy="805542"/>
          </a:xfrm>
        </p:grpSpPr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C8F9044B-0AD7-6270-14B6-88D5C1094164}"/>
                </a:ext>
              </a:extLst>
            </p:cNvPr>
            <p:cNvSpPr/>
            <p:nvPr/>
          </p:nvSpPr>
          <p:spPr>
            <a:xfrm>
              <a:off x="7999881" y="1466832"/>
              <a:ext cx="805542" cy="8055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DA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06D65DC-10F3-70A6-E612-025E44D68C72}"/>
                </a:ext>
              </a:extLst>
            </p:cNvPr>
            <p:cNvSpPr txBox="1"/>
            <p:nvPr/>
          </p:nvSpPr>
          <p:spPr>
            <a:xfrm>
              <a:off x="7973688" y="1648170"/>
              <a:ext cx="85792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50" b="1">
                  <a:solidFill>
                    <a:srgbClr val="0DACBD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</a:t>
              </a:r>
              <a:r>
                <a:rPr kumimoji="1" lang="en-US" altLang="ja-JP" sz="1050" b="1" dirty="0">
                  <a:solidFill>
                    <a:srgbClr val="0DACBD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%</a:t>
              </a:r>
              <a:r>
                <a:rPr kumimoji="1" lang="ja-JP" altLang="en-US" sz="1050" b="1">
                  <a:solidFill>
                    <a:srgbClr val="0DACBD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の</a:t>
              </a:r>
              <a:endParaRPr kumimoji="1" lang="en-US" altLang="ja-JP" sz="1050" b="1" dirty="0">
                <a:solidFill>
                  <a:srgbClr val="0DACBD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  <a:p>
              <a:pPr algn="ctr"/>
              <a:r>
                <a:rPr kumimoji="1" lang="ja-JP" altLang="en-US" sz="1050" b="1">
                  <a:solidFill>
                    <a:srgbClr val="0DACBD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コスト削減</a:t>
              </a:r>
              <a:endParaRPr kumimoji="1" lang="en-US" altLang="ja-JP" sz="1050" b="1" dirty="0">
                <a:solidFill>
                  <a:srgbClr val="0DACBD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06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5C8C30A-8F61-791D-D29C-C2044888EB10}"/>
              </a:ext>
            </a:extLst>
          </p:cNvPr>
          <p:cNvGrpSpPr/>
          <p:nvPr/>
        </p:nvGrpSpPr>
        <p:grpSpPr>
          <a:xfrm>
            <a:off x="2307770" y="1037159"/>
            <a:ext cx="4434062" cy="427945"/>
            <a:chOff x="2363036" y="677930"/>
            <a:chExt cx="4434062" cy="42794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20F20AFD-8C6D-099E-F17E-6821AEEEB9AB}"/>
                </a:ext>
              </a:extLst>
            </p:cNvPr>
            <p:cNvSpPr/>
            <p:nvPr/>
          </p:nvSpPr>
          <p:spPr>
            <a:xfrm>
              <a:off x="2363036" y="677930"/>
              <a:ext cx="4434061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73A0DFC-0B29-7E6E-5616-952E317FF446}"/>
                </a:ext>
              </a:extLst>
            </p:cNvPr>
            <p:cNvSpPr txBox="1"/>
            <p:nvPr/>
          </p:nvSpPr>
          <p:spPr>
            <a:xfrm>
              <a:off x="2457447" y="753404"/>
              <a:ext cx="43396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貴社内でいただくことが多い感想・ご評価をまとめました。</a:t>
              </a:r>
              <a:endParaRPr kumimoji="1" lang="en-US" altLang="ja-JP" sz="12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838471" y="239903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お客様の声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840EB90-7681-79E4-D4E9-0F9037BC2999}"/>
              </a:ext>
            </a:extLst>
          </p:cNvPr>
          <p:cNvGrpSpPr/>
          <p:nvPr/>
        </p:nvGrpSpPr>
        <p:grpSpPr>
          <a:xfrm>
            <a:off x="426191" y="1828103"/>
            <a:ext cx="2556495" cy="2939831"/>
            <a:chOff x="437077" y="1936959"/>
            <a:chExt cx="2556495" cy="293983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3E02E85-D2C9-2B3A-2C7F-6C145AEDE363}"/>
                </a:ext>
              </a:extLst>
            </p:cNvPr>
            <p:cNvSpPr/>
            <p:nvPr/>
          </p:nvSpPr>
          <p:spPr>
            <a:xfrm>
              <a:off x="437077" y="1936959"/>
              <a:ext cx="2556494" cy="29398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FBDE3E93-C367-3A7A-531B-F1BB58893318}"/>
                </a:ext>
              </a:extLst>
            </p:cNvPr>
            <p:cNvSpPr txBox="1"/>
            <p:nvPr/>
          </p:nvSpPr>
          <p:spPr>
            <a:xfrm>
              <a:off x="459741" y="3586178"/>
              <a:ext cx="2501172" cy="1223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エンジニア、カスタマーサクセスの方々の当社ビジネスに対する理解度が非常に深く、驚きました。プロダクトの機能的にも満足していますが、当社の業務にあわせた使い方を提案いただき、オンボーディングまで支援いただけた点を特に評価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588DFD60-AFC1-992E-738A-7C8CA43B2CA0}"/>
                </a:ext>
              </a:extLst>
            </p:cNvPr>
            <p:cNvGrpSpPr/>
            <p:nvPr/>
          </p:nvGrpSpPr>
          <p:grpSpPr>
            <a:xfrm>
              <a:off x="579781" y="2082652"/>
              <a:ext cx="489098" cy="489098"/>
              <a:chOff x="743067" y="2071123"/>
              <a:chExt cx="489098" cy="489098"/>
            </a:xfrm>
          </p:grpSpPr>
          <p:sp>
            <p:nvSpPr>
              <p:cNvPr id="15" name="円/楕円 14">
                <a:extLst>
                  <a:ext uri="{FF2B5EF4-FFF2-40B4-BE49-F238E27FC236}">
                    <a16:creationId xmlns:a16="http://schemas.microsoft.com/office/drawing/2014/main" id="{250B4C7E-3274-5AB0-A195-0CA8241A3BAD}"/>
                  </a:ext>
                </a:extLst>
              </p:cNvPr>
              <p:cNvSpPr/>
              <p:nvPr/>
            </p:nvSpPr>
            <p:spPr>
              <a:xfrm>
                <a:off x="743067" y="2071123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2AF8915-06EA-B612-AE2D-D7968BCF807D}"/>
                  </a:ext>
                </a:extLst>
              </p:cNvPr>
              <p:cNvSpPr txBox="1"/>
              <p:nvPr/>
            </p:nvSpPr>
            <p:spPr>
              <a:xfrm>
                <a:off x="781499" y="2207821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36A6827-B755-CD06-0ED7-9DECE5EC0DEF}"/>
                </a:ext>
              </a:extLst>
            </p:cNvPr>
            <p:cNvSpPr txBox="1"/>
            <p:nvPr/>
          </p:nvSpPr>
          <p:spPr>
            <a:xfrm>
              <a:off x="1139969" y="2087233"/>
              <a:ext cx="997389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●●部門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部長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 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●●様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1401F07-EEFB-3180-A1C7-3E2753897897}"/>
                </a:ext>
              </a:extLst>
            </p:cNvPr>
            <p:cNvSpPr/>
            <p:nvPr/>
          </p:nvSpPr>
          <p:spPr>
            <a:xfrm>
              <a:off x="437078" y="2704884"/>
              <a:ext cx="2556494" cy="759725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6E60D05-1338-EBEB-CDB2-B59CFA54E35E}"/>
                </a:ext>
              </a:extLst>
            </p:cNvPr>
            <p:cNvSpPr txBox="1"/>
            <p:nvPr/>
          </p:nvSpPr>
          <p:spPr>
            <a:xfrm>
              <a:off x="560223" y="2855927"/>
              <a:ext cx="2339102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ビジネス利用が想像以上に深く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同じ目線で取り組めた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32D64D1-BFAD-46C4-BEE3-35407D2C0A2A}"/>
              </a:ext>
            </a:extLst>
          </p:cNvPr>
          <p:cNvGrpSpPr/>
          <p:nvPr/>
        </p:nvGrpSpPr>
        <p:grpSpPr>
          <a:xfrm>
            <a:off x="3300020" y="1828103"/>
            <a:ext cx="2556495" cy="2939831"/>
            <a:chOff x="437077" y="1936959"/>
            <a:chExt cx="2556495" cy="2939831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4FF15765-F2B8-DE04-98B3-0EF80907B004}"/>
                </a:ext>
              </a:extLst>
            </p:cNvPr>
            <p:cNvSpPr/>
            <p:nvPr/>
          </p:nvSpPr>
          <p:spPr>
            <a:xfrm>
              <a:off x="437077" y="1936959"/>
              <a:ext cx="2556494" cy="29398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3C104AA-A293-CD7E-DBE3-47B580BC7985}"/>
                </a:ext>
              </a:extLst>
            </p:cNvPr>
            <p:cNvSpPr txBox="1"/>
            <p:nvPr/>
          </p:nvSpPr>
          <p:spPr>
            <a:xfrm>
              <a:off x="459741" y="3586178"/>
              <a:ext cx="2501172" cy="1223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エンジニア、カスタマーサクセスの方々の当社ビジネスに対する理解度が非常に深く、驚きました。プロダクトの機能的にも満足していますが、当社の業務にあわせた使い方を提案いただき、オンボーディングまで支援いただけた点を特に評価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91DC70F4-7BAC-3109-A1F2-A72B1D61866D}"/>
                </a:ext>
              </a:extLst>
            </p:cNvPr>
            <p:cNvGrpSpPr/>
            <p:nvPr/>
          </p:nvGrpSpPr>
          <p:grpSpPr>
            <a:xfrm>
              <a:off x="579781" y="2082652"/>
              <a:ext cx="489098" cy="489098"/>
              <a:chOff x="743067" y="2071123"/>
              <a:chExt cx="489098" cy="489098"/>
            </a:xfrm>
          </p:grpSpPr>
          <p:sp>
            <p:nvSpPr>
              <p:cNvPr id="34" name="円/楕円 33">
                <a:extLst>
                  <a:ext uri="{FF2B5EF4-FFF2-40B4-BE49-F238E27FC236}">
                    <a16:creationId xmlns:a16="http://schemas.microsoft.com/office/drawing/2014/main" id="{A2C1C08D-BFFD-1A8E-A32F-82A04D97968A}"/>
                  </a:ext>
                </a:extLst>
              </p:cNvPr>
              <p:cNvSpPr/>
              <p:nvPr/>
            </p:nvSpPr>
            <p:spPr>
              <a:xfrm>
                <a:off x="743067" y="2071123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F5273DE-4C96-F393-685B-709A5FEF8314}"/>
                  </a:ext>
                </a:extLst>
              </p:cNvPr>
              <p:cNvSpPr txBox="1"/>
              <p:nvPr/>
            </p:nvSpPr>
            <p:spPr>
              <a:xfrm>
                <a:off x="781499" y="2207821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D8A93B0D-93BE-C7AF-B2C2-2560CA7704FE}"/>
                </a:ext>
              </a:extLst>
            </p:cNvPr>
            <p:cNvSpPr txBox="1"/>
            <p:nvPr/>
          </p:nvSpPr>
          <p:spPr>
            <a:xfrm>
              <a:off x="1139969" y="2087233"/>
              <a:ext cx="997389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●●部門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部長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 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●●様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6ABDD2CA-5E0D-DE0B-3DF2-C5229C070607}"/>
                </a:ext>
              </a:extLst>
            </p:cNvPr>
            <p:cNvSpPr/>
            <p:nvPr/>
          </p:nvSpPr>
          <p:spPr>
            <a:xfrm>
              <a:off x="437078" y="2704884"/>
              <a:ext cx="2556494" cy="759725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0867CB2D-1684-E005-DC8B-864EAC41C9D0}"/>
                </a:ext>
              </a:extLst>
            </p:cNvPr>
            <p:cNvSpPr txBox="1"/>
            <p:nvPr/>
          </p:nvSpPr>
          <p:spPr>
            <a:xfrm>
              <a:off x="1175776" y="2855927"/>
              <a:ext cx="1107996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●●が●●で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●●だった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856DC5D-30AD-DC6A-079A-23072C5C304D}"/>
              </a:ext>
            </a:extLst>
          </p:cNvPr>
          <p:cNvGrpSpPr/>
          <p:nvPr/>
        </p:nvGrpSpPr>
        <p:grpSpPr>
          <a:xfrm>
            <a:off x="6173848" y="1828103"/>
            <a:ext cx="2556495" cy="2939831"/>
            <a:chOff x="437077" y="1936959"/>
            <a:chExt cx="2556495" cy="2939831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63E52A97-CA52-CE64-F431-4F627CDD8754}"/>
                </a:ext>
              </a:extLst>
            </p:cNvPr>
            <p:cNvSpPr/>
            <p:nvPr/>
          </p:nvSpPr>
          <p:spPr>
            <a:xfrm>
              <a:off x="437077" y="1936959"/>
              <a:ext cx="2556494" cy="29398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071CF11-7089-893C-AC15-C674A685B6A2}"/>
                </a:ext>
              </a:extLst>
            </p:cNvPr>
            <p:cNvSpPr txBox="1"/>
            <p:nvPr/>
          </p:nvSpPr>
          <p:spPr>
            <a:xfrm>
              <a:off x="459741" y="3586178"/>
              <a:ext cx="2501172" cy="1223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5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エンジニア、カスタマーサクセスの方々の当社ビジネスに対する理解度が非常に深く、驚きました。プロダクトの機能的にも満足していますが、当社の業務にあわせた使い方を提案いただき、オンボーディングまで支援いただけた点を特に評価しています。</a:t>
              </a:r>
              <a:endParaRPr kumimoji="1" lang="en-US" altLang="ja-JP" sz="105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EB71083B-34B8-6984-67FC-A7C15B8D8F3B}"/>
                </a:ext>
              </a:extLst>
            </p:cNvPr>
            <p:cNvGrpSpPr/>
            <p:nvPr/>
          </p:nvGrpSpPr>
          <p:grpSpPr>
            <a:xfrm>
              <a:off x="579781" y="2082652"/>
              <a:ext cx="489098" cy="489098"/>
              <a:chOff x="743067" y="2071123"/>
              <a:chExt cx="489098" cy="489098"/>
            </a:xfrm>
          </p:grpSpPr>
          <p:sp>
            <p:nvSpPr>
              <p:cNvPr id="49" name="円/楕円 48">
                <a:extLst>
                  <a:ext uri="{FF2B5EF4-FFF2-40B4-BE49-F238E27FC236}">
                    <a16:creationId xmlns:a16="http://schemas.microsoft.com/office/drawing/2014/main" id="{D007E268-24A5-C53C-044A-5DD15D328CD1}"/>
                  </a:ext>
                </a:extLst>
              </p:cNvPr>
              <p:cNvSpPr/>
              <p:nvPr/>
            </p:nvSpPr>
            <p:spPr>
              <a:xfrm>
                <a:off x="743067" y="2071123"/>
                <a:ext cx="489098" cy="4890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11F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62C0A333-4F7C-9240-B859-ADC5A2C13260}"/>
                  </a:ext>
                </a:extLst>
              </p:cNvPr>
              <p:cNvSpPr txBox="1"/>
              <p:nvPr/>
            </p:nvSpPr>
            <p:spPr>
              <a:xfrm>
                <a:off x="781499" y="2207821"/>
                <a:ext cx="41549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900">
                    <a:solidFill>
                      <a:srgbClr val="002060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写真</a:t>
                </a:r>
                <a:endParaRPr kumimoji="1" lang="en-US" altLang="ja-JP" sz="900" dirty="0">
                  <a:solidFill>
                    <a:srgbClr val="0020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CACE97C-A381-C51F-1E33-D184013CF976}"/>
                </a:ext>
              </a:extLst>
            </p:cNvPr>
            <p:cNvSpPr txBox="1"/>
            <p:nvPr/>
          </p:nvSpPr>
          <p:spPr>
            <a:xfrm>
              <a:off x="1139969" y="2087233"/>
              <a:ext cx="997389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●●部門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300"/>
                </a:spcAft>
              </a:pP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部長</a:t>
              </a:r>
              <a:r>
                <a:rPr kumimoji="1" lang="en-US" altLang="ja-JP" sz="1200" dirty="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 </a:t>
              </a:r>
              <a:r>
                <a:rPr kumimoji="1" lang="ja-JP" altLang="en-US" sz="12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●●様</a:t>
              </a:r>
              <a:endParaRPr kumimoji="1" lang="en-US" altLang="ja-JP" sz="12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7B1E5B9-A2ED-F6E5-95B4-D2A6128EF2BB}"/>
                </a:ext>
              </a:extLst>
            </p:cNvPr>
            <p:cNvSpPr/>
            <p:nvPr/>
          </p:nvSpPr>
          <p:spPr>
            <a:xfrm>
              <a:off x="437078" y="2704884"/>
              <a:ext cx="2556494" cy="759725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DD3A077-4B06-12EA-307A-454FC80BD7A5}"/>
                </a:ext>
              </a:extLst>
            </p:cNvPr>
            <p:cNvSpPr txBox="1"/>
            <p:nvPr/>
          </p:nvSpPr>
          <p:spPr>
            <a:xfrm>
              <a:off x="1175776" y="2855927"/>
              <a:ext cx="1107996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●●が●●で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  <a:p>
              <a:pPr algn="ctr">
                <a:spcAft>
                  <a:spcPts val="300"/>
                </a:spcAft>
              </a:pPr>
              <a:r>
                <a:rPr kumimoji="1" lang="ja-JP" altLang="en-US" sz="1200" b="1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●●だった</a:t>
              </a:r>
              <a:endParaRPr kumimoji="1" lang="en-US" altLang="ja-JP" sz="12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237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5C8C30A-8F61-791D-D29C-C2044888EB10}"/>
              </a:ext>
            </a:extLst>
          </p:cNvPr>
          <p:cNvGrpSpPr/>
          <p:nvPr/>
        </p:nvGrpSpPr>
        <p:grpSpPr>
          <a:xfrm>
            <a:off x="1022825" y="1037159"/>
            <a:ext cx="7035072" cy="427945"/>
            <a:chOff x="1078091" y="677930"/>
            <a:chExt cx="7035072" cy="42794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20F20AFD-8C6D-099E-F17E-6821AEEEB9AB}"/>
                </a:ext>
              </a:extLst>
            </p:cNvPr>
            <p:cNvSpPr/>
            <p:nvPr/>
          </p:nvSpPr>
          <p:spPr>
            <a:xfrm>
              <a:off x="1078091" y="677930"/>
              <a:ext cx="7035057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73A0DFC-0B29-7E6E-5616-952E317FF446}"/>
                </a:ext>
              </a:extLst>
            </p:cNvPr>
            <p:cNvSpPr txBox="1"/>
            <p:nvPr/>
          </p:nvSpPr>
          <p:spPr>
            <a:xfrm>
              <a:off x="1141383" y="753404"/>
              <a:ext cx="6971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貴社グループ会社も含め、</a:t>
              </a:r>
              <a:r>
                <a:rPr kumimoji="1" lang="en-US" altLang="ja-JP" sz="12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00</a:t>
              </a:r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件以上の案件でご支援、ソリューションを採用いただいております。</a:t>
              </a:r>
            </a:p>
          </p:txBody>
        </p:sp>
      </p:grp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453753" y="239903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その他の事例一覧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CD9FA7E3-EE4C-C415-CF1D-75815E8EBAF1}"/>
              </a:ext>
            </a:extLst>
          </p:cNvPr>
          <p:cNvGrpSpPr/>
          <p:nvPr/>
        </p:nvGrpSpPr>
        <p:grpSpPr>
          <a:xfrm>
            <a:off x="486724" y="1822502"/>
            <a:ext cx="2556494" cy="1350703"/>
            <a:chOff x="439224" y="1697811"/>
            <a:chExt cx="2556494" cy="135070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C2DBC5F-F907-D959-88F0-14AB2ED2BFBD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94FFA36-90F6-B3E9-82A0-1576DD1104E4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955682F-4B15-79B7-1D73-EF4981FB7452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●●事業部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02A5D61-045D-9A92-7440-F2FF120886DA}"/>
                </a:ext>
              </a:extLst>
            </p:cNvPr>
            <p:cNvSpPr txBox="1"/>
            <p:nvPr/>
          </p:nvSpPr>
          <p:spPr>
            <a:xfrm>
              <a:off x="494547" y="2256936"/>
              <a:ext cx="23647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A843CF5-A26B-C1CE-214B-C862891A7F56}"/>
              </a:ext>
            </a:extLst>
          </p:cNvPr>
          <p:cNvGrpSpPr/>
          <p:nvPr/>
        </p:nvGrpSpPr>
        <p:grpSpPr>
          <a:xfrm>
            <a:off x="3307114" y="1822502"/>
            <a:ext cx="2556494" cy="1350703"/>
            <a:chOff x="439224" y="1697811"/>
            <a:chExt cx="2556494" cy="1350703"/>
          </a:xfrm>
        </p:grpSpPr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59328746-14EB-DCB9-E857-C74593AE7831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ED8FCEA5-A5C4-7141-2FE4-46DB08D00536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B1260B9E-9003-3FDD-2A30-53F7C7C2ADCA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●●事業部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EF10DF56-1B74-6985-B78F-44BCFB1E75EC}"/>
                </a:ext>
              </a:extLst>
            </p:cNvPr>
            <p:cNvSpPr txBox="1"/>
            <p:nvPr/>
          </p:nvSpPr>
          <p:spPr>
            <a:xfrm>
              <a:off x="494547" y="2256936"/>
              <a:ext cx="23647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8A2FF9C-28DE-B5A5-AFA2-6BE7BB5256A1}"/>
              </a:ext>
            </a:extLst>
          </p:cNvPr>
          <p:cNvGrpSpPr/>
          <p:nvPr/>
        </p:nvGrpSpPr>
        <p:grpSpPr>
          <a:xfrm>
            <a:off x="6127503" y="1822502"/>
            <a:ext cx="2556494" cy="1350703"/>
            <a:chOff x="439224" y="1697811"/>
            <a:chExt cx="2556494" cy="1350703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8360C84C-04BC-970B-7F3C-06B0A0EB7AD5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ADA2F2A6-2C86-9C43-06BC-549D6702E662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5E0C110C-AAFD-1818-800F-29A27E76B1E1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●●事業部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E95253C6-3206-70CD-92C6-AF98E66247A7}"/>
                </a:ext>
              </a:extLst>
            </p:cNvPr>
            <p:cNvSpPr txBox="1"/>
            <p:nvPr/>
          </p:nvSpPr>
          <p:spPr>
            <a:xfrm>
              <a:off x="494547" y="2256936"/>
              <a:ext cx="23647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●●●部門●●●サービス採用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0BCAB4E7-F032-D073-7E60-6FD5CA84F9D7}"/>
              </a:ext>
            </a:extLst>
          </p:cNvPr>
          <p:cNvGrpSpPr/>
          <p:nvPr/>
        </p:nvGrpSpPr>
        <p:grpSpPr>
          <a:xfrm>
            <a:off x="486724" y="3461298"/>
            <a:ext cx="2556494" cy="1350703"/>
            <a:chOff x="439224" y="1697811"/>
            <a:chExt cx="2556494" cy="1350703"/>
          </a:xfrm>
        </p:grpSpPr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00E0C7A2-A61A-3757-6C69-6558869CB18F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1D7B67DC-2477-41C4-0C70-6136A7C889E5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A53C3198-D22B-ADFD-4DCD-384CDF5EA95A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子会社●●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C62A7066-53C4-9F55-76B4-0CE6ADEF005A}"/>
                </a:ext>
              </a:extLst>
            </p:cNvPr>
            <p:cNvSpPr txBox="1"/>
            <p:nvPr/>
          </p:nvSpPr>
          <p:spPr>
            <a:xfrm>
              <a:off x="494547" y="2256936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09EA5B83-8C54-7640-4A85-3FCF3C93CCD1}"/>
              </a:ext>
            </a:extLst>
          </p:cNvPr>
          <p:cNvGrpSpPr/>
          <p:nvPr/>
        </p:nvGrpSpPr>
        <p:grpSpPr>
          <a:xfrm>
            <a:off x="3307114" y="3461298"/>
            <a:ext cx="2556494" cy="1350703"/>
            <a:chOff x="439224" y="1697811"/>
            <a:chExt cx="2556494" cy="1350703"/>
          </a:xfrm>
        </p:grpSpPr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FAF60979-7334-2E95-D144-94F7C940611C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646215CC-E28A-C12A-7B94-3741882CEC31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5021B45-4528-7C66-912A-16122CBDECC3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子会社●●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46B8C69B-B5F8-8163-601B-C06ABCC46059}"/>
                </a:ext>
              </a:extLst>
            </p:cNvPr>
            <p:cNvSpPr txBox="1"/>
            <p:nvPr/>
          </p:nvSpPr>
          <p:spPr>
            <a:xfrm>
              <a:off x="494547" y="2256936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78D1518B-CB0B-8710-D96E-2875C532CC99}"/>
              </a:ext>
            </a:extLst>
          </p:cNvPr>
          <p:cNvGrpSpPr/>
          <p:nvPr/>
        </p:nvGrpSpPr>
        <p:grpSpPr>
          <a:xfrm>
            <a:off x="6127503" y="3461298"/>
            <a:ext cx="2556494" cy="1350703"/>
            <a:chOff x="439224" y="1697811"/>
            <a:chExt cx="2556494" cy="1350703"/>
          </a:xfrm>
        </p:grpSpPr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6ECE6068-E048-18EE-6727-DFFE726B17C1}"/>
                </a:ext>
              </a:extLst>
            </p:cNvPr>
            <p:cNvSpPr/>
            <p:nvPr/>
          </p:nvSpPr>
          <p:spPr>
            <a:xfrm>
              <a:off x="439224" y="1710490"/>
              <a:ext cx="2556494" cy="1338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11F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984CDD42-C561-910E-EDB7-4C048E729301}"/>
                </a:ext>
              </a:extLst>
            </p:cNvPr>
            <p:cNvSpPr/>
            <p:nvPr/>
          </p:nvSpPr>
          <p:spPr>
            <a:xfrm>
              <a:off x="439224" y="1697811"/>
              <a:ext cx="2556494" cy="450560"/>
            </a:xfrm>
            <a:prstGeom prst="rect">
              <a:avLst/>
            </a:prstGeom>
            <a:solidFill>
              <a:srgbClr val="011F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4A8B0AC0-3D21-725D-40A8-A964EA9A460A}"/>
                </a:ext>
              </a:extLst>
            </p:cNvPr>
            <p:cNvSpPr txBox="1"/>
            <p:nvPr/>
          </p:nvSpPr>
          <p:spPr>
            <a:xfrm>
              <a:off x="1240417" y="180825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子会社●●</a:t>
              </a:r>
              <a:endParaRPr kumimoji="1" lang="en-US" altLang="ja-JP" sz="12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DB5068E4-5C60-678B-ADF6-1DFD594F1130}"/>
                </a:ext>
              </a:extLst>
            </p:cNvPr>
            <p:cNvSpPr txBox="1"/>
            <p:nvPr/>
          </p:nvSpPr>
          <p:spPr>
            <a:xfrm>
              <a:off x="494547" y="2256936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●●●プロジェクト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●●●ソリューション導入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>
                  <a:solidFill>
                    <a:srgbClr val="011F60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●●●サービス採用</a:t>
              </a:r>
              <a:endPara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529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5C8C30A-8F61-791D-D29C-C2044888EB10}"/>
              </a:ext>
            </a:extLst>
          </p:cNvPr>
          <p:cNvGrpSpPr/>
          <p:nvPr/>
        </p:nvGrpSpPr>
        <p:grpSpPr>
          <a:xfrm>
            <a:off x="413495" y="1037159"/>
            <a:ext cx="8340760" cy="427945"/>
            <a:chOff x="456886" y="677930"/>
            <a:chExt cx="8340760" cy="42794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20F20AFD-8C6D-099E-F17E-6821AEEEB9AB}"/>
                </a:ext>
              </a:extLst>
            </p:cNvPr>
            <p:cNvSpPr/>
            <p:nvPr/>
          </p:nvSpPr>
          <p:spPr>
            <a:xfrm>
              <a:off x="456886" y="677930"/>
              <a:ext cx="8340746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73A0DFC-0B29-7E6E-5616-952E317FF446}"/>
                </a:ext>
              </a:extLst>
            </p:cNvPr>
            <p:cNvSpPr txBox="1"/>
            <p:nvPr/>
          </p:nvSpPr>
          <p:spPr>
            <a:xfrm>
              <a:off x="456900" y="753404"/>
              <a:ext cx="83407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貴社を担当させていただきます●●部●●です。●●には自信がございますので、お気軽にご連絡、ご相談ください。</a:t>
              </a:r>
            </a:p>
          </p:txBody>
        </p:sp>
      </p:grp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2556076" y="239903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お気軽にご連絡・ご相談ください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FB196E4-EB82-792E-5B9F-EFA81E4C5DFD}"/>
              </a:ext>
            </a:extLst>
          </p:cNvPr>
          <p:cNvSpPr/>
          <p:nvPr/>
        </p:nvSpPr>
        <p:spPr>
          <a:xfrm>
            <a:off x="486724" y="1835181"/>
            <a:ext cx="5407580" cy="1338024"/>
          </a:xfrm>
          <a:prstGeom prst="rect">
            <a:avLst/>
          </a:prstGeom>
          <a:solidFill>
            <a:schemeClr val="bg1"/>
          </a:solidFill>
          <a:ln w="9525">
            <a:solidFill>
              <a:srgbClr val="011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DE2B237-EE1F-62CB-B0CC-12759C2F889E}"/>
              </a:ext>
            </a:extLst>
          </p:cNvPr>
          <p:cNvSpPr/>
          <p:nvPr/>
        </p:nvSpPr>
        <p:spPr>
          <a:xfrm>
            <a:off x="486724" y="1822502"/>
            <a:ext cx="5407580" cy="450560"/>
          </a:xfrm>
          <a:prstGeom prst="rect">
            <a:avLst/>
          </a:prstGeom>
          <a:solidFill>
            <a:srgbClr val="01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DEFEBD-C732-A144-A0E1-BCC6B8C97DE7}"/>
              </a:ext>
            </a:extLst>
          </p:cNvPr>
          <p:cNvSpPr txBox="1"/>
          <p:nvPr/>
        </p:nvSpPr>
        <p:spPr>
          <a:xfrm>
            <a:off x="2867349" y="193294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連絡先</a:t>
            </a:r>
            <a:endParaRPr kumimoji="1" lang="en-US" altLang="ja-JP" sz="12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26C42F-C74D-5658-4F9B-FD52206FF341}"/>
              </a:ext>
            </a:extLst>
          </p:cNvPr>
          <p:cNvSpPr txBox="1"/>
          <p:nvPr/>
        </p:nvSpPr>
        <p:spPr>
          <a:xfrm>
            <a:off x="2202904" y="2400115"/>
            <a:ext cx="1975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2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012-3456-7890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F46E51-DE26-DADE-D650-DEF3AD7D51E7}"/>
              </a:ext>
            </a:extLst>
          </p:cNvPr>
          <p:cNvSpPr txBox="1"/>
          <p:nvPr/>
        </p:nvSpPr>
        <p:spPr>
          <a:xfrm>
            <a:off x="2398470" y="2806564"/>
            <a:ext cx="15840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10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hlinkClick r:id="rId3"/>
              </a:rPr>
              <a:t>Mail.address@mail.com</a:t>
            </a:r>
            <a:endParaRPr kumimoji="1" lang="en-US" altLang="ja-JP" sz="10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ED56031-CE1B-EDD2-4B4C-1AD986E96ECB}"/>
              </a:ext>
            </a:extLst>
          </p:cNvPr>
          <p:cNvSpPr/>
          <p:nvPr/>
        </p:nvSpPr>
        <p:spPr>
          <a:xfrm>
            <a:off x="486723" y="3450225"/>
            <a:ext cx="5407581" cy="1453372"/>
          </a:xfrm>
          <a:prstGeom prst="rect">
            <a:avLst/>
          </a:prstGeom>
          <a:solidFill>
            <a:schemeClr val="bg1"/>
          </a:solidFill>
          <a:ln w="9525">
            <a:solidFill>
              <a:srgbClr val="011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EC33BCA-2CD9-4EEC-6371-9419DFB35500}"/>
              </a:ext>
            </a:extLst>
          </p:cNvPr>
          <p:cNvSpPr/>
          <p:nvPr/>
        </p:nvSpPr>
        <p:spPr>
          <a:xfrm>
            <a:off x="486724" y="3437546"/>
            <a:ext cx="5407580" cy="450560"/>
          </a:xfrm>
          <a:prstGeom prst="rect">
            <a:avLst/>
          </a:prstGeom>
          <a:solidFill>
            <a:srgbClr val="011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A5BD986-6078-5D21-9241-7F45C2020680}"/>
              </a:ext>
            </a:extLst>
          </p:cNvPr>
          <p:cNvSpPr txBox="1"/>
          <p:nvPr/>
        </p:nvSpPr>
        <p:spPr>
          <a:xfrm>
            <a:off x="2790405" y="354798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自己紹介</a:t>
            </a:r>
            <a:endParaRPr kumimoji="1" lang="en-US" altLang="ja-JP" sz="12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7A9E66D-F467-6156-C0D9-A84F5CF6BC1E}"/>
              </a:ext>
            </a:extLst>
          </p:cNvPr>
          <p:cNvSpPr/>
          <p:nvPr/>
        </p:nvSpPr>
        <p:spPr>
          <a:xfrm>
            <a:off x="6184941" y="1817419"/>
            <a:ext cx="2569300" cy="30861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5CBFFEC-7D62-E0C2-7228-87CAB2FB10E4}"/>
              </a:ext>
            </a:extLst>
          </p:cNvPr>
          <p:cNvSpPr txBox="1"/>
          <p:nvPr/>
        </p:nvSpPr>
        <p:spPr>
          <a:xfrm>
            <a:off x="7217759" y="320661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img</a:t>
            </a:r>
            <a:endParaRPr kumimoji="1" lang="en-US" altLang="ja-JP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6EC976-E98F-9A41-2B11-3E7DD51C805C}"/>
              </a:ext>
            </a:extLst>
          </p:cNvPr>
          <p:cNvSpPr txBox="1"/>
          <p:nvPr/>
        </p:nvSpPr>
        <p:spPr>
          <a:xfrm>
            <a:off x="580030" y="4065658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●●出身、●●株式会社で●●を経験後、 ●●会社に転職</a:t>
            </a:r>
          </a:p>
          <a:p>
            <a:pPr>
              <a:spcAft>
                <a:spcPts val="600"/>
              </a:spcAft>
            </a:pPr>
            <a:r>
              <a:rPr kumimoji="1" lang="ja-JP" altLang="en-US" sz="10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●●、●●領域には強みがございますので、貴社のお力になれるよう、尽力いたします！</a:t>
            </a:r>
          </a:p>
          <a:p>
            <a:pPr>
              <a:spcAft>
                <a:spcPts val="600"/>
              </a:spcAft>
            </a:pPr>
            <a:r>
              <a:rPr kumimoji="1" lang="ja-JP" altLang="en-US" sz="10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趣味は●●、●●です</a:t>
            </a:r>
            <a:endParaRPr kumimoji="1" lang="en-US" altLang="ja-JP" sz="10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636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02D35FE-B406-7A42-1F89-438C0D20A256}"/>
              </a:ext>
            </a:extLst>
          </p:cNvPr>
          <p:cNvSpPr/>
          <p:nvPr/>
        </p:nvSpPr>
        <p:spPr>
          <a:xfrm>
            <a:off x="2458192" y="1728346"/>
            <a:ext cx="3298020" cy="318781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5C8C30A-8F61-791D-D29C-C2044888EB10}"/>
              </a:ext>
            </a:extLst>
          </p:cNvPr>
          <p:cNvGrpSpPr/>
          <p:nvPr/>
        </p:nvGrpSpPr>
        <p:grpSpPr>
          <a:xfrm>
            <a:off x="2735354" y="1037159"/>
            <a:ext cx="3673293" cy="427945"/>
            <a:chOff x="2739090" y="677930"/>
            <a:chExt cx="3673293" cy="427945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20F20AFD-8C6D-099E-F17E-6821AEEEB9AB}"/>
                </a:ext>
              </a:extLst>
            </p:cNvPr>
            <p:cNvSpPr/>
            <p:nvPr/>
          </p:nvSpPr>
          <p:spPr>
            <a:xfrm>
              <a:off x="2739090" y="677930"/>
              <a:ext cx="3673292" cy="427945"/>
            </a:xfrm>
            <a:prstGeom prst="roundRect">
              <a:avLst/>
            </a:prstGeom>
            <a:solidFill>
              <a:srgbClr val="0DAC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73A0DFC-0B29-7E6E-5616-952E317FF446}"/>
                </a:ext>
              </a:extLst>
            </p:cNvPr>
            <p:cNvSpPr txBox="1"/>
            <p:nvPr/>
          </p:nvSpPr>
          <p:spPr>
            <a:xfrm>
              <a:off x="2842175" y="753404"/>
              <a:ext cx="35702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●●するための●●サービスを提供しています。</a:t>
              </a:r>
            </a:p>
          </p:txBody>
        </p:sp>
      </p:grp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E432D7D-2A82-6BFC-D732-27138E5DCDC2}"/>
              </a:ext>
            </a:extLst>
          </p:cNvPr>
          <p:cNvSpPr/>
          <p:nvPr/>
        </p:nvSpPr>
        <p:spPr>
          <a:xfrm>
            <a:off x="0" y="0"/>
            <a:ext cx="9144000" cy="778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7AB71B9-14D0-4F54-A02D-8F8B5DCF3E07}"/>
              </a:ext>
            </a:extLst>
          </p:cNvPr>
          <p:cNvSpPr txBox="1"/>
          <p:nvPr/>
        </p:nvSpPr>
        <p:spPr>
          <a:xfrm>
            <a:off x="3966720" y="23990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00206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会社概要</a:t>
            </a:r>
            <a:endParaRPr kumimoji="1" lang="en-US" altLang="ja-JP" sz="2000" b="1" dirty="0">
              <a:solidFill>
                <a:srgbClr val="00206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A7BD152-0A1B-8FBF-E577-E65FF0E8B609}"/>
              </a:ext>
            </a:extLst>
          </p:cNvPr>
          <p:cNvCxnSpPr/>
          <p:nvPr/>
        </p:nvCxnSpPr>
        <p:spPr>
          <a:xfrm>
            <a:off x="0" y="797668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7A9E66D-F467-6156-C0D9-A84F5CF6BC1E}"/>
              </a:ext>
            </a:extLst>
          </p:cNvPr>
          <p:cNvSpPr/>
          <p:nvPr/>
        </p:nvSpPr>
        <p:spPr>
          <a:xfrm>
            <a:off x="6184941" y="1728346"/>
            <a:ext cx="2569300" cy="1513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5CBFFEC-7D62-E0C2-7228-87CAB2FB10E4}"/>
              </a:ext>
            </a:extLst>
          </p:cNvPr>
          <p:cNvSpPr txBox="1"/>
          <p:nvPr/>
        </p:nvSpPr>
        <p:spPr>
          <a:xfrm>
            <a:off x="7095129" y="2389974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業務風景</a:t>
            </a:r>
            <a:endParaRPr kumimoji="1" lang="en-US" altLang="ja-JP" sz="1100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FC620B-1D9E-3B17-C437-F4D0E9AACF3B}"/>
              </a:ext>
            </a:extLst>
          </p:cNvPr>
          <p:cNvSpPr/>
          <p:nvPr/>
        </p:nvSpPr>
        <p:spPr>
          <a:xfrm>
            <a:off x="6184941" y="3402551"/>
            <a:ext cx="2569300" cy="1513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901120-76C0-18DB-1D5A-8F845A84BC97}"/>
              </a:ext>
            </a:extLst>
          </p:cNvPr>
          <p:cNvSpPr txBox="1"/>
          <p:nvPr/>
        </p:nvSpPr>
        <p:spPr>
          <a:xfrm>
            <a:off x="6954067" y="4064179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>
                <a:solidFill>
                  <a:srgbClr val="0020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オフィス風景</a:t>
            </a:r>
            <a:endParaRPr kumimoji="1" lang="en-US" altLang="ja-JP" sz="1100" dirty="0">
              <a:solidFill>
                <a:srgbClr val="0020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6129ED3-79C1-4CCE-EC8B-787337E25586}"/>
              </a:ext>
            </a:extLst>
          </p:cNvPr>
          <p:cNvSpPr/>
          <p:nvPr/>
        </p:nvSpPr>
        <p:spPr>
          <a:xfrm>
            <a:off x="529276" y="1728346"/>
            <a:ext cx="1358901" cy="31878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C8F04F09-2838-ED2F-2D2E-7F71B3AB02DE}"/>
              </a:ext>
            </a:extLst>
          </p:cNvPr>
          <p:cNvCxnSpPr>
            <a:cxnSpLocks/>
          </p:cNvCxnSpPr>
          <p:nvPr/>
        </p:nvCxnSpPr>
        <p:spPr>
          <a:xfrm flipH="1">
            <a:off x="528452" y="2183749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5EAC7EE0-5D64-029A-8B66-1EF4F725AD7C}"/>
              </a:ext>
            </a:extLst>
          </p:cNvPr>
          <p:cNvCxnSpPr>
            <a:cxnSpLocks/>
          </p:cNvCxnSpPr>
          <p:nvPr/>
        </p:nvCxnSpPr>
        <p:spPr>
          <a:xfrm flipH="1">
            <a:off x="528452" y="2639152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3860E5B-F987-7724-BDC4-1D6D6B57BA49}"/>
              </a:ext>
            </a:extLst>
          </p:cNvPr>
          <p:cNvCxnSpPr>
            <a:cxnSpLocks/>
          </p:cNvCxnSpPr>
          <p:nvPr/>
        </p:nvCxnSpPr>
        <p:spPr>
          <a:xfrm flipH="1">
            <a:off x="528452" y="3094555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BEB4FA19-7A8B-B2CD-8794-A572758334FA}"/>
              </a:ext>
            </a:extLst>
          </p:cNvPr>
          <p:cNvCxnSpPr>
            <a:cxnSpLocks/>
          </p:cNvCxnSpPr>
          <p:nvPr/>
        </p:nvCxnSpPr>
        <p:spPr>
          <a:xfrm flipH="1">
            <a:off x="528452" y="3549958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72E6F22-F981-BB53-12AC-61508F31FDA3}"/>
              </a:ext>
            </a:extLst>
          </p:cNvPr>
          <p:cNvCxnSpPr>
            <a:cxnSpLocks/>
          </p:cNvCxnSpPr>
          <p:nvPr/>
        </p:nvCxnSpPr>
        <p:spPr>
          <a:xfrm flipH="1">
            <a:off x="528452" y="4005361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AC6655E-D4D2-6C7B-F009-3D1BE4DC3EE9}"/>
              </a:ext>
            </a:extLst>
          </p:cNvPr>
          <p:cNvCxnSpPr>
            <a:cxnSpLocks/>
          </p:cNvCxnSpPr>
          <p:nvPr/>
        </p:nvCxnSpPr>
        <p:spPr>
          <a:xfrm flipH="1">
            <a:off x="528452" y="4460764"/>
            <a:ext cx="5227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D4F66F4-1CCD-FD36-A7F2-03893EC57DAE}"/>
              </a:ext>
            </a:extLst>
          </p:cNvPr>
          <p:cNvSpPr/>
          <p:nvPr/>
        </p:nvSpPr>
        <p:spPr>
          <a:xfrm>
            <a:off x="529276" y="1728346"/>
            <a:ext cx="5226936" cy="3187819"/>
          </a:xfrm>
          <a:prstGeom prst="rect">
            <a:avLst/>
          </a:prstGeom>
          <a:noFill/>
          <a:ln w="9525">
            <a:solidFill>
              <a:srgbClr val="011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6243A7C-F168-A213-DE56-E7A177D15D66}"/>
              </a:ext>
            </a:extLst>
          </p:cNvPr>
          <p:cNvSpPr txBox="1"/>
          <p:nvPr/>
        </p:nvSpPr>
        <p:spPr>
          <a:xfrm>
            <a:off x="637050" y="1819397"/>
            <a:ext cx="8996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商号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代表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事業内容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資本金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設立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証拠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Web</a:t>
            </a: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サイト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7993B31-C32A-743D-01C1-150F9A006CAB}"/>
              </a:ext>
            </a:extLst>
          </p:cNvPr>
          <p:cNvSpPr txBox="1"/>
          <p:nvPr/>
        </p:nvSpPr>
        <p:spPr>
          <a:xfrm>
            <a:off x="2014593" y="1819397"/>
            <a:ext cx="201850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株式会社●●●●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代表取締役社長●●●●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●●サービス、●●サービス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●万円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●年●月●日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ja-JP" altLang="en-US" sz="110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（本社）東京都●●●●</a:t>
            </a:r>
            <a:endParaRPr kumimoji="1" lang="en-US" altLang="ja-JP" sz="1100" dirty="0">
              <a:solidFill>
                <a:srgbClr val="011F6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>
              <a:spcAft>
                <a:spcPts val="2250"/>
              </a:spcAft>
            </a:pPr>
            <a:r>
              <a:rPr kumimoji="1" lang="en-US" altLang="ja-JP" sz="1100" dirty="0">
                <a:solidFill>
                  <a:srgbClr val="011F6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https://</a:t>
            </a:r>
          </a:p>
        </p:txBody>
      </p:sp>
    </p:spTree>
    <p:extLst>
      <p:ext uri="{BB962C8B-B14F-4D97-AF65-F5344CB8AC3E}">
        <p14:creationId xmlns:p14="http://schemas.microsoft.com/office/powerpoint/2010/main" val="36147555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1262</Words>
  <Application>Microsoft Macintosh PowerPoint</Application>
  <PresentationFormat>画面に合わせる (16:9)</PresentationFormat>
  <Paragraphs>182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Yu Gothic</vt:lpstr>
      <vt:lpstr>Yu Gothic Medium</vt:lpstr>
      <vt:lpstr>Arial</vt:lpstr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コンテンツCVR分析</dc:title>
  <cp:lastModifiedBy>矢野 絢子</cp:lastModifiedBy>
  <cp:revision>65</cp:revision>
  <dcterms:modified xsi:type="dcterms:W3CDTF">2022-12-23T02:42:35Z</dcterms:modified>
</cp:coreProperties>
</file>