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906000" cy="6858000" type="A4"/>
  <p:notesSz cx="7104063" cy="102346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1" roundtripDataSignature="AMtx7mihTJBTb6XOucDyoRuZYHl3EVmbr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BCEC625-B3B1-4691-910C-5EB32E517048}">
  <a:tblStyle styleId="{0BCEC625-B3B1-4691-910C-5EB32E51704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617"/>
    <p:restoredTop sz="94610"/>
  </p:normalViewPr>
  <p:slideViewPr>
    <p:cSldViewPr snapToGrid="0">
      <p:cViewPr varScale="1">
        <p:scale>
          <a:sx n="104" d="100"/>
          <a:sy n="104" d="100"/>
        </p:scale>
        <p:origin x="1350" y="11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21" Type="http://customschemas.google.com/relationships/presentationmetadata" Target="meta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78427" cy="5135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75" tIns="49525" rIns="99075" bIns="49525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4023992" y="0"/>
            <a:ext cx="3078427" cy="5135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75" tIns="49525" rIns="99075" bIns="49525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057275" y="1279525"/>
            <a:ext cx="4989513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75" tIns="49525" rIns="99075" bIns="49525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721107"/>
            <a:ext cx="3078427" cy="5135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75" tIns="49525" rIns="99075" bIns="49525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75" tIns="49525" rIns="99075" bIns="495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3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57275" y="1279525"/>
            <a:ext cx="4989513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3" name="Google Shape;73;p1:notes"/>
          <p:cNvSpPr txBox="1">
            <a:spLocks noGrp="1"/>
          </p:cNvSpPr>
          <p:nvPr>
            <p:ph type="body" idx="1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75" tIns="49525" rIns="99075" bIns="495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S PGothic"/>
              <a:buNone/>
            </a:pPr>
            <a:endParaRPr b="0"/>
          </a:p>
        </p:txBody>
      </p:sp>
      <p:sp>
        <p:nvSpPr>
          <p:cNvPr id="74" name="Google Shape;74;p1:notes"/>
          <p:cNvSpPr txBox="1">
            <a:spLocks noGrp="1"/>
          </p:cNvSpPr>
          <p:nvPr>
            <p:ph type="sldNum" idx="12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75" tIns="49525" rIns="99075" bIns="495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 altLang="ja-JP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57275" y="1279525"/>
            <a:ext cx="4989513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80" name="Google Shape;280;p10:notes"/>
          <p:cNvSpPr txBox="1">
            <a:spLocks noGrp="1"/>
          </p:cNvSpPr>
          <p:nvPr>
            <p:ph type="body" idx="1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75" tIns="49525" rIns="99075" bIns="495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S PGothic"/>
              <a:buNone/>
            </a:pPr>
            <a:endParaRPr b="0"/>
          </a:p>
        </p:txBody>
      </p:sp>
      <p:sp>
        <p:nvSpPr>
          <p:cNvPr id="281" name="Google Shape;281;p10:notes"/>
          <p:cNvSpPr txBox="1">
            <a:spLocks noGrp="1"/>
          </p:cNvSpPr>
          <p:nvPr>
            <p:ph type="sldNum" idx="12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75" tIns="49525" rIns="99075" bIns="495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 altLang="ja-JP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57275" y="1279525"/>
            <a:ext cx="4989513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6" name="Google Shape;296;p11:notes"/>
          <p:cNvSpPr txBox="1">
            <a:spLocks noGrp="1"/>
          </p:cNvSpPr>
          <p:nvPr>
            <p:ph type="body" idx="1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75" tIns="49525" rIns="99075" bIns="495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S PGothic"/>
              <a:buNone/>
            </a:pPr>
            <a:endParaRPr b="0"/>
          </a:p>
        </p:txBody>
      </p:sp>
      <p:sp>
        <p:nvSpPr>
          <p:cNvPr id="297" name="Google Shape;297;p11:notes"/>
          <p:cNvSpPr txBox="1">
            <a:spLocks noGrp="1"/>
          </p:cNvSpPr>
          <p:nvPr>
            <p:ph type="sldNum" idx="12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75" tIns="49525" rIns="99075" bIns="495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 altLang="ja-JP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11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57275" y="1279525"/>
            <a:ext cx="4989513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11" name="Google Shape;311;p12:notes"/>
          <p:cNvSpPr txBox="1">
            <a:spLocks noGrp="1"/>
          </p:cNvSpPr>
          <p:nvPr>
            <p:ph type="body" idx="1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75" tIns="49525" rIns="99075" bIns="495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S PGothic"/>
              <a:buNone/>
            </a:pPr>
            <a:endParaRPr b="0"/>
          </a:p>
        </p:txBody>
      </p:sp>
      <p:sp>
        <p:nvSpPr>
          <p:cNvPr id="312" name="Google Shape;312;p12:notes"/>
          <p:cNvSpPr txBox="1">
            <a:spLocks noGrp="1"/>
          </p:cNvSpPr>
          <p:nvPr>
            <p:ph type="sldNum" idx="12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75" tIns="49525" rIns="99075" bIns="495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 altLang="ja-JP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12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57275" y="1279525"/>
            <a:ext cx="4989513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22" name="Google Shape;322;p13:notes"/>
          <p:cNvSpPr txBox="1">
            <a:spLocks noGrp="1"/>
          </p:cNvSpPr>
          <p:nvPr>
            <p:ph type="body" idx="1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75" tIns="49525" rIns="99075" bIns="495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S PGothic"/>
              <a:buNone/>
            </a:pPr>
            <a:endParaRPr b="0"/>
          </a:p>
        </p:txBody>
      </p:sp>
      <p:sp>
        <p:nvSpPr>
          <p:cNvPr id="323" name="Google Shape;323;p13:notes"/>
          <p:cNvSpPr txBox="1">
            <a:spLocks noGrp="1"/>
          </p:cNvSpPr>
          <p:nvPr>
            <p:ph type="sldNum" idx="12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75" tIns="49525" rIns="99075" bIns="495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 altLang="ja-JP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13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57275" y="1279525"/>
            <a:ext cx="4989513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38" name="Google Shape;338;p14:notes"/>
          <p:cNvSpPr txBox="1">
            <a:spLocks noGrp="1"/>
          </p:cNvSpPr>
          <p:nvPr>
            <p:ph type="body" idx="1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75" tIns="49525" rIns="99075" bIns="495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S PGothic"/>
              <a:buNone/>
            </a:pPr>
            <a:endParaRPr b="0"/>
          </a:p>
        </p:txBody>
      </p:sp>
      <p:sp>
        <p:nvSpPr>
          <p:cNvPr id="339" name="Google Shape;339;p14:notes"/>
          <p:cNvSpPr txBox="1">
            <a:spLocks noGrp="1"/>
          </p:cNvSpPr>
          <p:nvPr>
            <p:ph type="sldNum" idx="12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75" tIns="49525" rIns="99075" bIns="495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 altLang="ja-JP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14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57275" y="1279525"/>
            <a:ext cx="4989513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53" name="Google Shape;353;p15:notes"/>
          <p:cNvSpPr txBox="1">
            <a:spLocks noGrp="1"/>
          </p:cNvSpPr>
          <p:nvPr>
            <p:ph type="body" idx="1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75" tIns="49525" rIns="99075" bIns="495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S PGothic"/>
              <a:buNone/>
            </a:pPr>
            <a:endParaRPr b="0"/>
          </a:p>
        </p:txBody>
      </p:sp>
      <p:sp>
        <p:nvSpPr>
          <p:cNvPr id="354" name="Google Shape;354;p15:notes"/>
          <p:cNvSpPr txBox="1">
            <a:spLocks noGrp="1"/>
          </p:cNvSpPr>
          <p:nvPr>
            <p:ph type="sldNum" idx="12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75" tIns="49525" rIns="99075" bIns="495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 altLang="ja-JP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15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57275" y="1279525"/>
            <a:ext cx="4989513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2" name="Google Shape;102;p2:notes"/>
          <p:cNvSpPr txBox="1">
            <a:spLocks noGrp="1"/>
          </p:cNvSpPr>
          <p:nvPr>
            <p:ph type="body" idx="1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75" tIns="49525" rIns="99075" bIns="495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S PGothic"/>
              <a:buNone/>
            </a:pPr>
            <a:endParaRPr b="0"/>
          </a:p>
        </p:txBody>
      </p:sp>
      <p:sp>
        <p:nvSpPr>
          <p:cNvPr id="103" name="Google Shape;103;p2:notes"/>
          <p:cNvSpPr txBox="1">
            <a:spLocks noGrp="1"/>
          </p:cNvSpPr>
          <p:nvPr>
            <p:ph type="sldNum" idx="12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75" tIns="49525" rIns="99075" bIns="495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 altLang="ja-JP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57275" y="1279525"/>
            <a:ext cx="4989513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7" name="Google Shape;137;p3:notes"/>
          <p:cNvSpPr txBox="1">
            <a:spLocks noGrp="1"/>
          </p:cNvSpPr>
          <p:nvPr>
            <p:ph type="body" idx="1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75" tIns="49525" rIns="99075" bIns="495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S PGothic"/>
              <a:buNone/>
            </a:pPr>
            <a:endParaRPr b="0"/>
          </a:p>
        </p:txBody>
      </p:sp>
      <p:sp>
        <p:nvSpPr>
          <p:cNvPr id="138" name="Google Shape;138;p3:notes"/>
          <p:cNvSpPr txBox="1">
            <a:spLocks noGrp="1"/>
          </p:cNvSpPr>
          <p:nvPr>
            <p:ph type="sldNum" idx="12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75" tIns="49525" rIns="99075" bIns="495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 altLang="ja-JP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57275" y="1279525"/>
            <a:ext cx="4989513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8" name="Google Shape;158;p4:notes"/>
          <p:cNvSpPr txBox="1">
            <a:spLocks noGrp="1"/>
          </p:cNvSpPr>
          <p:nvPr>
            <p:ph type="body" idx="1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75" tIns="49525" rIns="99075" bIns="495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S PGothic"/>
              <a:buNone/>
            </a:pPr>
            <a:endParaRPr b="0"/>
          </a:p>
        </p:txBody>
      </p:sp>
      <p:sp>
        <p:nvSpPr>
          <p:cNvPr id="159" name="Google Shape;159;p4:notes"/>
          <p:cNvSpPr txBox="1">
            <a:spLocks noGrp="1"/>
          </p:cNvSpPr>
          <p:nvPr>
            <p:ph type="sldNum" idx="12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75" tIns="49525" rIns="99075" bIns="495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 altLang="ja-JP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57275" y="1279525"/>
            <a:ext cx="4989513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4" name="Google Shape;174;p5:notes"/>
          <p:cNvSpPr txBox="1">
            <a:spLocks noGrp="1"/>
          </p:cNvSpPr>
          <p:nvPr>
            <p:ph type="body" idx="1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75" tIns="49525" rIns="99075" bIns="495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S PGothic"/>
              <a:buNone/>
            </a:pPr>
            <a:endParaRPr b="0"/>
          </a:p>
        </p:txBody>
      </p:sp>
      <p:sp>
        <p:nvSpPr>
          <p:cNvPr id="175" name="Google Shape;175;p5:notes"/>
          <p:cNvSpPr txBox="1">
            <a:spLocks noGrp="1"/>
          </p:cNvSpPr>
          <p:nvPr>
            <p:ph type="sldNum" idx="12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75" tIns="49525" rIns="99075" bIns="495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 altLang="ja-JP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57275" y="1279525"/>
            <a:ext cx="4989513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9" name="Google Shape;189;p6:notes"/>
          <p:cNvSpPr txBox="1">
            <a:spLocks noGrp="1"/>
          </p:cNvSpPr>
          <p:nvPr>
            <p:ph type="body" idx="1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75" tIns="49525" rIns="99075" bIns="495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S PGothic"/>
              <a:buNone/>
            </a:pPr>
            <a:endParaRPr b="0"/>
          </a:p>
        </p:txBody>
      </p:sp>
      <p:sp>
        <p:nvSpPr>
          <p:cNvPr id="190" name="Google Shape;190;p6:notes"/>
          <p:cNvSpPr txBox="1">
            <a:spLocks noGrp="1"/>
          </p:cNvSpPr>
          <p:nvPr>
            <p:ph type="sldNum" idx="12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75" tIns="49525" rIns="99075" bIns="495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 altLang="ja-JP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6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57275" y="1279525"/>
            <a:ext cx="4989513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1" name="Google Shape;201;p7:notes"/>
          <p:cNvSpPr txBox="1">
            <a:spLocks noGrp="1"/>
          </p:cNvSpPr>
          <p:nvPr>
            <p:ph type="body" idx="1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75" tIns="49525" rIns="99075" bIns="49525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lang="en-US" dirty="0"/>
          </a:p>
        </p:txBody>
      </p:sp>
      <p:sp>
        <p:nvSpPr>
          <p:cNvPr id="202" name="Google Shape;202;p7:notes"/>
          <p:cNvSpPr txBox="1">
            <a:spLocks noGrp="1"/>
          </p:cNvSpPr>
          <p:nvPr>
            <p:ph type="sldNum" idx="12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75" tIns="49525" rIns="99075" bIns="495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MS PGothic"/>
              <a:buNone/>
            </a:pPr>
            <a:fld id="{00000000-1234-1234-1234-123412341234}" type="slidenum">
              <a:rPr lang="en-US" altLang="ja-JP" sz="13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7</a:t>
            </a:fld>
            <a:endParaRPr sz="1300" b="0" i="0" u="none" strike="noStrike" cap="none">
              <a:solidFill>
                <a:schemeClr val="dk1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57275" y="1279525"/>
            <a:ext cx="4989513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7" name="Google Shape;207;p8:notes"/>
          <p:cNvSpPr txBox="1">
            <a:spLocks noGrp="1"/>
          </p:cNvSpPr>
          <p:nvPr>
            <p:ph type="body" idx="1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75" tIns="49525" rIns="99075" bIns="495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S PGothic"/>
              <a:buNone/>
            </a:pPr>
            <a:endParaRPr b="0" dirty="0"/>
          </a:p>
        </p:txBody>
      </p:sp>
      <p:sp>
        <p:nvSpPr>
          <p:cNvPr id="208" name="Google Shape;208;p8:notes"/>
          <p:cNvSpPr txBox="1">
            <a:spLocks noGrp="1"/>
          </p:cNvSpPr>
          <p:nvPr>
            <p:ph type="sldNum" idx="12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75" tIns="49525" rIns="99075" bIns="495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 altLang="ja-JP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8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57275" y="1279525"/>
            <a:ext cx="4989513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45" name="Google Shape;245;p9:notes"/>
          <p:cNvSpPr txBox="1">
            <a:spLocks noGrp="1"/>
          </p:cNvSpPr>
          <p:nvPr>
            <p:ph type="body" idx="1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75" tIns="49525" rIns="99075" bIns="495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S PGothic"/>
              <a:buNone/>
            </a:pPr>
            <a:endParaRPr b="0" dirty="0"/>
          </a:p>
        </p:txBody>
      </p:sp>
      <p:sp>
        <p:nvSpPr>
          <p:cNvPr id="246" name="Google Shape;246;p9:notes"/>
          <p:cNvSpPr txBox="1">
            <a:spLocks noGrp="1"/>
          </p:cNvSpPr>
          <p:nvPr>
            <p:ph type="sldNum" idx="12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75" tIns="49525" rIns="99075" bIns="495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fld id="{00000000-1234-1234-1234-123412341234}" type="slidenum">
              <a:rPr lang="en-US" altLang="ja-JP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重要なメッセージ">
  <p:cSld name="重要なメッセージ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7"/>
          <p:cNvSpPr txBox="1">
            <a:spLocks noGrp="1"/>
          </p:cNvSpPr>
          <p:nvPr>
            <p:ph type="body" idx="1"/>
          </p:nvPr>
        </p:nvSpPr>
        <p:spPr>
          <a:xfrm>
            <a:off x="628650" y="1001043"/>
            <a:ext cx="8647200" cy="772107"/>
          </a:xfrm>
          <a:prstGeom prst="rect">
            <a:avLst/>
          </a:prstGeom>
          <a:noFill/>
          <a:ln w="3175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08000" tIns="108000" rIns="108000" bIns="108000" anchor="ctr" anchorCtr="0">
            <a:normAutofit/>
          </a:bodyPr>
          <a:lstStyle>
            <a:lvl1pPr marL="457200" lvl="0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Noto Sans"/>
              <a:buNone/>
              <a:defRPr sz="18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/>
            </a:lvl2pPr>
            <a:lvl3pPr marL="1371600" lvl="2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3pPr>
            <a:lvl4pPr marL="1828800" lvl="3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4pPr>
            <a:lvl5pPr marL="2286000" lvl="4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7" name="Google Shape;17;p17"/>
          <p:cNvSpPr/>
          <p:nvPr/>
        </p:nvSpPr>
        <p:spPr>
          <a:xfrm>
            <a:off x="0" y="0"/>
            <a:ext cx="9906000" cy="486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18" name="Google Shape;18;p17"/>
          <p:cNvSpPr txBox="1">
            <a:spLocks noGrp="1"/>
          </p:cNvSpPr>
          <p:nvPr>
            <p:ph type="title"/>
          </p:nvPr>
        </p:nvSpPr>
        <p:spPr>
          <a:xfrm>
            <a:off x="628833" y="310088"/>
            <a:ext cx="8648335" cy="384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S PGothic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19" name="Google Shape;19;p17"/>
          <p:cNvCxnSpPr/>
          <p:nvPr/>
        </p:nvCxnSpPr>
        <p:spPr>
          <a:xfrm>
            <a:off x="0" y="790567"/>
            <a:ext cx="99060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0" name="Google Shape;20;p17"/>
          <p:cNvSpPr txBox="1">
            <a:spLocks noGrp="1"/>
          </p:cNvSpPr>
          <p:nvPr>
            <p:ph type="sldNum" idx="12"/>
          </p:nvPr>
        </p:nvSpPr>
        <p:spPr>
          <a:xfrm>
            <a:off x="8134067" y="6492875"/>
            <a:ext cx="177193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事例">
  <p:cSld name="事例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26"/>
          <p:cNvSpPr/>
          <p:nvPr/>
        </p:nvSpPr>
        <p:spPr>
          <a:xfrm>
            <a:off x="0" y="0"/>
            <a:ext cx="9906000" cy="486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8" name="Google Shape;68;p26"/>
          <p:cNvCxnSpPr/>
          <p:nvPr/>
        </p:nvCxnSpPr>
        <p:spPr>
          <a:xfrm>
            <a:off x="0" y="1410000"/>
            <a:ext cx="99060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9" name="Google Shape;69;p26"/>
          <p:cNvSpPr txBox="1">
            <a:spLocks noGrp="1"/>
          </p:cNvSpPr>
          <p:nvPr>
            <p:ph type="title"/>
          </p:nvPr>
        </p:nvSpPr>
        <p:spPr>
          <a:xfrm>
            <a:off x="2369575" y="373148"/>
            <a:ext cx="6907593" cy="384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6"/>
          <p:cNvSpPr txBox="1">
            <a:spLocks noGrp="1"/>
          </p:cNvSpPr>
          <p:nvPr>
            <p:ph type="sldNum" idx="12"/>
          </p:nvPr>
        </p:nvSpPr>
        <p:spPr>
          <a:xfrm>
            <a:off x="8134067" y="6492875"/>
            <a:ext cx="177193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中表紙">
  <p:cSld name="中表紙">
    <p:bg>
      <p:bgPr>
        <a:solidFill>
          <a:srgbClr val="F2F2F2"/>
        </a:solidFill>
        <a:effectLst/>
      </p:bgPr>
    </p:bg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8"/>
          <p:cNvSpPr txBox="1">
            <a:spLocks noGrp="1"/>
          </p:cNvSpPr>
          <p:nvPr>
            <p:ph type="ctrTitle"/>
          </p:nvPr>
        </p:nvSpPr>
        <p:spPr>
          <a:xfrm>
            <a:off x="1251480" y="2169000"/>
            <a:ext cx="7378615" cy="25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MS PGothic"/>
              <a:buNone/>
              <a:defRPr sz="36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8"/>
          <p:cNvSpPr/>
          <p:nvPr/>
        </p:nvSpPr>
        <p:spPr>
          <a:xfrm>
            <a:off x="0" y="0"/>
            <a:ext cx="9906000" cy="486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24" name="Google Shape;24;p18"/>
          <p:cNvSpPr txBox="1">
            <a:spLocks noGrp="1"/>
          </p:cNvSpPr>
          <p:nvPr>
            <p:ph type="sldNum" idx="12"/>
          </p:nvPr>
        </p:nvSpPr>
        <p:spPr>
          <a:xfrm>
            <a:off x="8134067" y="6492875"/>
            <a:ext cx="177193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表紙-B">
  <p:cSld name="表紙-B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Google Shape;26;p19" descr="人, 男性, 立っている, 壁 が含まれている画像&#10;&#10;&#10;&#10;自動的に生成された説明"/>
          <p:cNvPicPr preferRelativeResize="0"/>
          <p:nvPr/>
        </p:nvPicPr>
        <p:blipFill rotWithShape="1">
          <a:blip r:embed="rId2">
            <a:alphaModFix/>
          </a:blip>
          <a:srcRect l="-1"/>
          <a:stretch/>
        </p:blipFill>
        <p:spPr>
          <a:xfrm>
            <a:off x="0" y="0"/>
            <a:ext cx="993244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Google Shape;27;p19"/>
          <p:cNvSpPr/>
          <p:nvPr/>
        </p:nvSpPr>
        <p:spPr>
          <a:xfrm>
            <a:off x="914400" y="1136672"/>
            <a:ext cx="8991600" cy="4401980"/>
          </a:xfrm>
          <a:prstGeom prst="rect">
            <a:avLst/>
          </a:prstGeom>
          <a:solidFill>
            <a:schemeClr val="dk1">
              <a:alpha val="80784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28" name="Google Shape;28;p19"/>
          <p:cNvSpPr txBox="1">
            <a:spLocks noGrp="1"/>
          </p:cNvSpPr>
          <p:nvPr>
            <p:ph type="ctrTitle"/>
          </p:nvPr>
        </p:nvSpPr>
        <p:spPr>
          <a:xfrm>
            <a:off x="1767840" y="2537500"/>
            <a:ext cx="7337924" cy="1324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S PGothic"/>
              <a:buNone/>
              <a:defRPr sz="3600" b="1" i="0">
                <a:solidFill>
                  <a:schemeClr val="lt1"/>
                </a:solidFill>
                <a:latin typeface="MS PGothic"/>
                <a:ea typeface="MS PGothic"/>
                <a:cs typeface="MS PGothic"/>
                <a:sym typeface="MS PGothic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29" name="Google Shape;29;p19"/>
          <p:cNvCxnSpPr/>
          <p:nvPr/>
        </p:nvCxnSpPr>
        <p:spPr>
          <a:xfrm>
            <a:off x="1767840" y="4934483"/>
            <a:ext cx="7337924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30" name="Google Shape;30;p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67840" y="4429908"/>
            <a:ext cx="1353047" cy="281885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Google Shape;31;p19"/>
          <p:cNvSpPr txBox="1"/>
          <p:nvPr/>
        </p:nvSpPr>
        <p:spPr>
          <a:xfrm>
            <a:off x="3358774" y="4482033"/>
            <a:ext cx="1259960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ja-JP" sz="1600" b="0" i="0" u="none" strike="noStrike" cap="none">
                <a:solidFill>
                  <a:schemeClr val="lt1"/>
                </a:solidFill>
                <a:latin typeface="MS PGothic"/>
                <a:ea typeface="MS PGothic"/>
                <a:cs typeface="MS PGothic"/>
                <a:sym typeface="MS PGothic"/>
              </a:rPr>
              <a:t>株式会社才流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アジェンダ">
  <p:cSld name="アジェンダ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20"/>
          <p:cNvSpPr/>
          <p:nvPr/>
        </p:nvSpPr>
        <p:spPr>
          <a:xfrm>
            <a:off x="0" y="0"/>
            <a:ext cx="9906000" cy="486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cxnSp>
        <p:nvCxnSpPr>
          <p:cNvPr id="34" name="Google Shape;34;p20"/>
          <p:cNvCxnSpPr/>
          <p:nvPr/>
        </p:nvCxnSpPr>
        <p:spPr>
          <a:xfrm>
            <a:off x="0" y="790567"/>
            <a:ext cx="99060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5" name="Google Shape;35;p20"/>
          <p:cNvSpPr txBox="1">
            <a:spLocks noGrp="1"/>
          </p:cNvSpPr>
          <p:nvPr>
            <p:ph type="title"/>
          </p:nvPr>
        </p:nvSpPr>
        <p:spPr>
          <a:xfrm>
            <a:off x="628833" y="310088"/>
            <a:ext cx="8648335" cy="384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S PGothic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20"/>
          <p:cNvSpPr txBox="1">
            <a:spLocks noGrp="1"/>
          </p:cNvSpPr>
          <p:nvPr>
            <p:ph type="body" idx="1"/>
          </p:nvPr>
        </p:nvSpPr>
        <p:spPr>
          <a:xfrm>
            <a:off x="628833" y="1019134"/>
            <a:ext cx="8648700" cy="53139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normAutofit/>
          </a:bodyPr>
          <a:lstStyle>
            <a:lvl1pPr marL="457200" lvl="0" indent="-3302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AutoNum type="arabicPeriod"/>
              <a:defRPr sz="1600">
                <a:latin typeface="Arial"/>
                <a:ea typeface="Arial"/>
                <a:cs typeface="Arial"/>
                <a:sym typeface="Arial"/>
              </a:defRPr>
            </a:lvl1pPr>
            <a:lvl2pPr marL="914400" lvl="1" indent="-330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AutoNum type="arabicPeriod"/>
              <a:defRPr/>
            </a:lvl2pPr>
            <a:lvl3pPr marL="1371600" lvl="2" indent="-330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AutoNum type="arabicPeriod"/>
              <a:defRPr/>
            </a:lvl3pPr>
            <a:lvl4pPr marL="1828800" lvl="3" indent="-330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AutoNum type="arabicPeriod"/>
              <a:defRPr/>
            </a:lvl4pPr>
            <a:lvl5pPr marL="2286000" lvl="4" indent="-330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AutoNum type="arabicPeriod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20"/>
          <p:cNvSpPr txBox="1">
            <a:spLocks noGrp="1"/>
          </p:cNvSpPr>
          <p:nvPr>
            <p:ph type="sldNum" idx="12"/>
          </p:nvPr>
        </p:nvSpPr>
        <p:spPr>
          <a:xfrm>
            <a:off x="8134067" y="6492875"/>
            <a:ext cx="177193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表紙-A">
  <p:cSld name="表紙-A">
    <p:bg>
      <p:bgPr>
        <a:solidFill>
          <a:srgbClr val="F2F2F2"/>
        </a:solidFill>
        <a:effectLst/>
      </p:bgPr>
    </p:bg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21"/>
          <p:cNvSpPr/>
          <p:nvPr/>
        </p:nvSpPr>
        <p:spPr>
          <a:xfrm>
            <a:off x="0" y="2529000"/>
            <a:ext cx="9905999" cy="180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40;p21"/>
          <p:cNvSpPr txBox="1">
            <a:spLocks noGrp="1"/>
          </p:cNvSpPr>
          <p:nvPr>
            <p:ph type="ctrTitle"/>
          </p:nvPr>
        </p:nvSpPr>
        <p:spPr>
          <a:xfrm>
            <a:off x="1263692" y="2893138"/>
            <a:ext cx="7378615" cy="11014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MS PGothic"/>
              <a:buNone/>
              <a:defRPr sz="36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21"/>
          <p:cNvSpPr/>
          <p:nvPr/>
        </p:nvSpPr>
        <p:spPr>
          <a:xfrm>
            <a:off x="0" y="0"/>
            <a:ext cx="9906000" cy="486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42" name="Google Shape;42;p21"/>
          <p:cNvSpPr txBox="1">
            <a:spLocks noGrp="1"/>
          </p:cNvSpPr>
          <p:nvPr>
            <p:ph type="sldNum" idx="12"/>
          </p:nvPr>
        </p:nvSpPr>
        <p:spPr>
          <a:xfrm>
            <a:off x="8134067" y="6492875"/>
            <a:ext cx="177193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>
  <p:cSld name="タイトルのみ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22"/>
          <p:cNvSpPr/>
          <p:nvPr/>
        </p:nvSpPr>
        <p:spPr>
          <a:xfrm>
            <a:off x="0" y="0"/>
            <a:ext cx="9906000" cy="486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45" name="Google Shape;45;p22"/>
          <p:cNvSpPr txBox="1">
            <a:spLocks noGrp="1"/>
          </p:cNvSpPr>
          <p:nvPr>
            <p:ph type="title"/>
          </p:nvPr>
        </p:nvSpPr>
        <p:spPr>
          <a:xfrm>
            <a:off x="628833" y="310088"/>
            <a:ext cx="8648335" cy="384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S PGothic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46" name="Google Shape;46;p22"/>
          <p:cNvCxnSpPr/>
          <p:nvPr/>
        </p:nvCxnSpPr>
        <p:spPr>
          <a:xfrm>
            <a:off x="0" y="790567"/>
            <a:ext cx="99060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47" name="Google Shape;47;p22"/>
          <p:cNvSpPr txBox="1">
            <a:spLocks noGrp="1"/>
          </p:cNvSpPr>
          <p:nvPr>
            <p:ph type="sldNum" idx="12"/>
          </p:nvPr>
        </p:nvSpPr>
        <p:spPr>
          <a:xfrm>
            <a:off x="8134067" y="6492875"/>
            <a:ext cx="177193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基本レイアウト">
  <p:cSld name="基本レイアウト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3"/>
          <p:cNvSpPr txBox="1">
            <a:spLocks noGrp="1"/>
          </p:cNvSpPr>
          <p:nvPr>
            <p:ph type="body" idx="1"/>
          </p:nvPr>
        </p:nvSpPr>
        <p:spPr>
          <a:xfrm>
            <a:off x="628830" y="1001310"/>
            <a:ext cx="8648337" cy="590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normAutofit/>
          </a:bodyPr>
          <a:lstStyle>
            <a:lvl1pPr marL="457200" lvl="0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80"/>
              <a:buNone/>
              <a:defRPr sz="16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/>
            </a:lvl2pPr>
            <a:lvl3pPr marL="1371600" lvl="2" indent="-22860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/>
            </a:lvl3pPr>
            <a:lvl4pPr marL="1828800" lvl="3" indent="-22860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/>
            </a:lvl4pPr>
            <a:lvl5pPr marL="2286000" lvl="4" indent="-22860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23"/>
          <p:cNvSpPr/>
          <p:nvPr/>
        </p:nvSpPr>
        <p:spPr>
          <a:xfrm>
            <a:off x="0" y="0"/>
            <a:ext cx="9906000" cy="486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cxnSp>
        <p:nvCxnSpPr>
          <p:cNvPr id="51" name="Google Shape;51;p23"/>
          <p:cNvCxnSpPr/>
          <p:nvPr/>
        </p:nvCxnSpPr>
        <p:spPr>
          <a:xfrm>
            <a:off x="0" y="790567"/>
            <a:ext cx="99060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52" name="Google Shape;52;p23"/>
          <p:cNvSpPr txBox="1">
            <a:spLocks noGrp="1"/>
          </p:cNvSpPr>
          <p:nvPr>
            <p:ph type="title"/>
          </p:nvPr>
        </p:nvSpPr>
        <p:spPr>
          <a:xfrm>
            <a:off x="628833" y="310088"/>
            <a:ext cx="8648335" cy="384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S PGothic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3"/>
          <p:cNvSpPr txBox="1">
            <a:spLocks noGrp="1"/>
          </p:cNvSpPr>
          <p:nvPr>
            <p:ph type="sldNum" idx="12"/>
          </p:nvPr>
        </p:nvSpPr>
        <p:spPr>
          <a:xfrm>
            <a:off x="8134067" y="6492875"/>
            <a:ext cx="177193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重要なメッセージ(箇条書き)">
  <p:cSld name="重要なメッセージ(箇条書き)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4"/>
          <p:cNvSpPr txBox="1">
            <a:spLocks noGrp="1"/>
          </p:cNvSpPr>
          <p:nvPr>
            <p:ph type="body" idx="1"/>
          </p:nvPr>
        </p:nvSpPr>
        <p:spPr>
          <a:xfrm>
            <a:off x="628832" y="1086050"/>
            <a:ext cx="8648336" cy="1049106"/>
          </a:xfrm>
          <a:prstGeom prst="rect">
            <a:avLst/>
          </a:prstGeom>
          <a:noFill/>
          <a:ln w="3175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80000" tIns="108000" rIns="180000" bIns="108000" anchor="t" anchorCtr="0">
            <a:spAutoFit/>
          </a:bodyPr>
          <a:lstStyle>
            <a:lvl1pPr marL="457200" marR="0" lvl="0" indent="-32004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"/>
              <a:buChar char="●"/>
              <a:defRPr sz="1800" b="0" i="0"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/>
            </a:lvl2pPr>
            <a:lvl3pPr marL="1371600" lvl="2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3pPr>
            <a:lvl4pPr marL="1828800" lvl="3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4pPr>
            <a:lvl5pPr marL="2286000" lvl="4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6" name="Google Shape;56;p24"/>
          <p:cNvSpPr txBox="1">
            <a:spLocks noGrp="1"/>
          </p:cNvSpPr>
          <p:nvPr>
            <p:ph type="title"/>
          </p:nvPr>
        </p:nvSpPr>
        <p:spPr>
          <a:xfrm>
            <a:off x="628833" y="310088"/>
            <a:ext cx="8648335" cy="384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S PGothic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24"/>
          <p:cNvSpPr/>
          <p:nvPr/>
        </p:nvSpPr>
        <p:spPr>
          <a:xfrm>
            <a:off x="0" y="0"/>
            <a:ext cx="9906000" cy="486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cxnSp>
        <p:nvCxnSpPr>
          <p:cNvPr id="58" name="Google Shape;58;p24"/>
          <p:cNvCxnSpPr/>
          <p:nvPr/>
        </p:nvCxnSpPr>
        <p:spPr>
          <a:xfrm>
            <a:off x="0" y="790567"/>
            <a:ext cx="99060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59" name="Google Shape;59;p24"/>
          <p:cNvSpPr txBox="1">
            <a:spLocks noGrp="1"/>
          </p:cNvSpPr>
          <p:nvPr>
            <p:ph type="sldNum" idx="12"/>
          </p:nvPr>
        </p:nvSpPr>
        <p:spPr>
          <a:xfrm>
            <a:off x="8134067" y="6492875"/>
            <a:ext cx="177193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表紙-A">
  <p:cSld name="1_表紙-A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25"/>
          <p:cNvSpPr/>
          <p:nvPr/>
        </p:nvSpPr>
        <p:spPr>
          <a:xfrm>
            <a:off x="-1" y="0"/>
            <a:ext cx="9905999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62" name="Google Shape;62;p25"/>
          <p:cNvSpPr txBox="1">
            <a:spLocks noGrp="1"/>
          </p:cNvSpPr>
          <p:nvPr>
            <p:ph type="ctrTitle"/>
          </p:nvPr>
        </p:nvSpPr>
        <p:spPr>
          <a:xfrm>
            <a:off x="1188017" y="2529000"/>
            <a:ext cx="7740000" cy="18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MS PGothic"/>
              <a:buNone/>
              <a:defRPr sz="44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63" name="Google Shape;63;p2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92221" y="5104938"/>
            <a:ext cx="1845199" cy="618141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25"/>
          <p:cNvSpPr txBox="1"/>
          <p:nvPr/>
        </p:nvSpPr>
        <p:spPr>
          <a:xfrm>
            <a:off x="3037840" y="5255588"/>
            <a:ext cx="5923281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ja-JP" sz="2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株式会社才流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p25"/>
          <p:cNvSpPr/>
          <p:nvPr/>
        </p:nvSpPr>
        <p:spPr>
          <a:xfrm>
            <a:off x="1" y="0"/>
            <a:ext cx="95794" cy="6858000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rgbClr val="131837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6"/>
          <p:cNvSpPr txBox="1">
            <a:spLocks noGrp="1"/>
          </p:cNvSpPr>
          <p:nvPr>
            <p:ph type="body" idx="1"/>
          </p:nvPr>
        </p:nvSpPr>
        <p:spPr>
          <a:xfrm>
            <a:off x="628832" y="1187669"/>
            <a:ext cx="8648336" cy="5086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normAutofit/>
          </a:bodyPr>
          <a:lstStyle>
            <a:lvl1pPr marL="457200" marR="0" lvl="0" indent="-32004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"/>
              <a:buChar char="●"/>
              <a:defRPr sz="18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1pPr>
            <a:lvl2pPr marL="914400" marR="0" lvl="1" indent="-3098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2pPr>
            <a:lvl3pPr marL="1371600" marR="0" lvl="2" indent="-3098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3pPr>
            <a:lvl4pPr marL="1828800" marR="0" lvl="3" indent="-3098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4pPr>
            <a:lvl5pPr marL="2286000" marR="0" lvl="4" indent="-309879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6"/>
          <p:cNvSpPr txBox="1">
            <a:spLocks noGrp="1"/>
          </p:cNvSpPr>
          <p:nvPr>
            <p:ph type="title"/>
          </p:nvPr>
        </p:nvSpPr>
        <p:spPr>
          <a:xfrm>
            <a:off x="628833" y="310088"/>
            <a:ext cx="8648335" cy="384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72000" bIns="72000" anchor="ctr" anchorCtr="0">
            <a:norm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S PGothic"/>
              <a:buNone/>
              <a:defRPr sz="20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12" name="Google Shape;12;p16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35561" y="6573606"/>
            <a:ext cx="648000" cy="21708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" name="Google Shape;13;p16"/>
          <p:cNvCxnSpPr/>
          <p:nvPr/>
        </p:nvCxnSpPr>
        <p:spPr>
          <a:xfrm>
            <a:off x="0" y="6484604"/>
            <a:ext cx="9906000" cy="0"/>
          </a:xfrm>
          <a:prstGeom prst="straightConnector1">
            <a:avLst/>
          </a:prstGeom>
          <a:noFill/>
          <a:ln w="9525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4" name="Google Shape;14;p16"/>
          <p:cNvSpPr txBox="1">
            <a:spLocks noGrp="1"/>
          </p:cNvSpPr>
          <p:nvPr>
            <p:ph type="sldNum" idx="12"/>
          </p:nvPr>
        </p:nvSpPr>
        <p:spPr>
          <a:xfrm>
            <a:off x="8134067" y="6492875"/>
            <a:ext cx="177193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"/>
          <p:cNvSpPr txBox="1">
            <a:spLocks noGrp="1"/>
          </p:cNvSpPr>
          <p:nvPr>
            <p:ph type="body" idx="1"/>
          </p:nvPr>
        </p:nvSpPr>
        <p:spPr>
          <a:xfrm>
            <a:off x="628650" y="1001043"/>
            <a:ext cx="8648700" cy="495300"/>
          </a:xfrm>
          <a:prstGeom prst="rect">
            <a:avLst/>
          </a:prstGeom>
          <a:solidFill>
            <a:schemeClr val="lt1"/>
          </a:solidFill>
          <a:ln w="3175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44000" tIns="108000" rIns="144000" bIns="108000" anchor="t" anchorCtr="0">
            <a:spAutoFit/>
          </a:bodyPr>
          <a:lstStyle/>
          <a:p>
            <a:pPr marL="45720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Noto Sans"/>
              <a:buNone/>
            </a:pPr>
            <a:r>
              <a:rPr lang="ja-JP" b="1" dirty="0"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自社が提供でき、競合他社が提供できず、顧客が求める独自の価値</a:t>
            </a:r>
            <a:endParaRPr b="1" dirty="0"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</p:txBody>
      </p:sp>
      <p:sp>
        <p:nvSpPr>
          <p:cNvPr id="77" name="Google Shape;77;p1"/>
          <p:cNvSpPr txBox="1">
            <a:spLocks noGrp="1"/>
          </p:cNvSpPr>
          <p:nvPr>
            <p:ph type="title"/>
          </p:nvPr>
        </p:nvSpPr>
        <p:spPr>
          <a:xfrm>
            <a:off x="628833" y="310088"/>
            <a:ext cx="8648335" cy="384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ja-JP" b="1" dirty="0"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バリュープロポジション</a:t>
            </a:r>
            <a:endParaRPr b="1" dirty="0"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</p:txBody>
      </p:sp>
      <p:grpSp>
        <p:nvGrpSpPr>
          <p:cNvPr id="78" name="Google Shape;78;p1"/>
          <p:cNvGrpSpPr/>
          <p:nvPr/>
        </p:nvGrpSpPr>
        <p:grpSpPr>
          <a:xfrm>
            <a:off x="3035135" y="2002160"/>
            <a:ext cx="3835730" cy="3535119"/>
            <a:chOff x="2908465" y="2278083"/>
            <a:chExt cx="3835730" cy="3535119"/>
          </a:xfrm>
        </p:grpSpPr>
        <p:sp>
          <p:nvSpPr>
            <p:cNvPr id="79" name="Google Shape;79;p1"/>
            <p:cNvSpPr/>
            <p:nvPr/>
          </p:nvSpPr>
          <p:spPr>
            <a:xfrm>
              <a:off x="4822723" y="3711268"/>
              <a:ext cx="987918" cy="653120"/>
            </a:xfrm>
            <a:custGeom>
              <a:avLst/>
              <a:gdLst/>
              <a:ahLst/>
              <a:cxnLst/>
              <a:rect l="l" t="t" r="r" b="b"/>
              <a:pathLst>
                <a:path w="987918" h="653120" extrusionOk="0">
                  <a:moveTo>
                    <a:pt x="876443" y="0"/>
                  </a:moveTo>
                  <a:cubicBezTo>
                    <a:pt x="912515" y="0"/>
                    <a:pt x="948160" y="1828"/>
                    <a:pt x="983291" y="5395"/>
                  </a:cubicBezTo>
                  <a:lnTo>
                    <a:pt x="987918" y="6101"/>
                  </a:lnTo>
                  <a:lnTo>
                    <a:pt x="983337" y="18617"/>
                  </a:lnTo>
                  <a:cubicBezTo>
                    <a:pt x="837913" y="362437"/>
                    <a:pt x="513718" y="612233"/>
                    <a:pt x="127279" y="651478"/>
                  </a:cubicBezTo>
                  <a:lnTo>
                    <a:pt x="94770" y="653120"/>
                  </a:lnTo>
                  <a:lnTo>
                    <a:pt x="93677" y="650132"/>
                  </a:lnTo>
                  <a:cubicBezTo>
                    <a:pt x="80456" y="618876"/>
                    <a:pt x="65758" y="588397"/>
                    <a:pt x="49671" y="558782"/>
                  </a:cubicBezTo>
                  <a:lnTo>
                    <a:pt x="0" y="477020"/>
                  </a:lnTo>
                  <a:lnTo>
                    <a:pt x="9888" y="460743"/>
                  </a:lnTo>
                  <a:cubicBezTo>
                    <a:pt x="197688" y="182764"/>
                    <a:pt x="515722" y="0"/>
                    <a:pt x="876443" y="0"/>
                  </a:cubicBezTo>
                  <a:close/>
                </a:path>
              </a:pathLst>
            </a:custGeom>
            <a:solidFill>
              <a:srgbClr val="F2F2F2"/>
            </a:solidFill>
            <a:ln w="19050" cap="flat" cmpd="sng">
              <a:solidFill>
                <a:srgbClr val="1B224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" name="Google Shape;80;p1"/>
            <p:cNvSpPr/>
            <p:nvPr/>
          </p:nvSpPr>
          <p:spPr>
            <a:xfrm>
              <a:off x="3879156" y="3723144"/>
              <a:ext cx="943567" cy="638896"/>
            </a:xfrm>
            <a:custGeom>
              <a:avLst/>
              <a:gdLst/>
              <a:ahLst/>
              <a:cxnLst/>
              <a:rect l="l" t="t" r="r" b="b"/>
              <a:pathLst>
                <a:path w="943567" h="638896" extrusionOk="0">
                  <a:moveTo>
                    <a:pt x="74338" y="0"/>
                  </a:moveTo>
                  <a:cubicBezTo>
                    <a:pt x="435059" y="0"/>
                    <a:pt x="753093" y="182764"/>
                    <a:pt x="940893" y="460743"/>
                  </a:cubicBezTo>
                  <a:lnTo>
                    <a:pt x="943567" y="465144"/>
                  </a:lnTo>
                  <a:lnTo>
                    <a:pt x="901110" y="535030"/>
                  </a:lnTo>
                  <a:cubicBezTo>
                    <a:pt x="885023" y="564645"/>
                    <a:pt x="870325" y="595124"/>
                    <a:pt x="857105" y="626380"/>
                  </a:cubicBezTo>
                  <a:lnTo>
                    <a:pt x="852524" y="638896"/>
                  </a:lnTo>
                  <a:lnTo>
                    <a:pt x="753388" y="623766"/>
                  </a:lnTo>
                  <a:cubicBezTo>
                    <a:pt x="413244" y="554162"/>
                    <a:pt x="133296" y="319305"/>
                    <a:pt x="1093" y="6741"/>
                  </a:cubicBezTo>
                  <a:lnTo>
                    <a:pt x="0" y="3754"/>
                  </a:lnTo>
                  <a:lnTo>
                    <a:pt x="74338" y="0"/>
                  </a:lnTo>
                  <a:close/>
                </a:path>
              </a:pathLst>
            </a:custGeom>
            <a:solidFill>
              <a:srgbClr val="F2F2F2"/>
            </a:solidFill>
            <a:ln w="19050" cap="flat" cmpd="sng">
              <a:solidFill>
                <a:srgbClr val="1B224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" name="Google Shape;81;p1"/>
            <p:cNvSpPr/>
            <p:nvPr/>
          </p:nvSpPr>
          <p:spPr>
            <a:xfrm>
              <a:off x="4654137" y="4362040"/>
              <a:ext cx="344386" cy="974142"/>
            </a:xfrm>
            <a:custGeom>
              <a:avLst/>
              <a:gdLst/>
              <a:ahLst/>
              <a:cxnLst/>
              <a:rect l="l" t="t" r="r" b="b"/>
              <a:pathLst>
                <a:path w="344386" h="974142" extrusionOk="0">
                  <a:moveTo>
                    <a:pt x="77543" y="0"/>
                  </a:moveTo>
                  <a:lnTo>
                    <a:pt x="82169" y="706"/>
                  </a:lnTo>
                  <a:cubicBezTo>
                    <a:pt x="117300" y="4274"/>
                    <a:pt x="152945" y="6101"/>
                    <a:pt x="189017" y="6101"/>
                  </a:cubicBezTo>
                  <a:lnTo>
                    <a:pt x="263356" y="2348"/>
                  </a:lnTo>
                  <a:lnTo>
                    <a:pt x="297404" y="95373"/>
                  </a:lnTo>
                  <a:cubicBezTo>
                    <a:pt x="327937" y="193542"/>
                    <a:pt x="344386" y="297917"/>
                    <a:pt x="344386" y="406133"/>
                  </a:cubicBezTo>
                  <a:cubicBezTo>
                    <a:pt x="344386" y="586494"/>
                    <a:pt x="298695" y="756183"/>
                    <a:pt x="218257" y="904256"/>
                  </a:cubicBezTo>
                  <a:lnTo>
                    <a:pt x="175800" y="974142"/>
                  </a:lnTo>
                  <a:lnTo>
                    <a:pt x="126129" y="892380"/>
                  </a:lnTo>
                  <a:cubicBezTo>
                    <a:pt x="45691" y="744307"/>
                    <a:pt x="0" y="574618"/>
                    <a:pt x="0" y="394257"/>
                  </a:cubicBezTo>
                  <a:cubicBezTo>
                    <a:pt x="0" y="286041"/>
                    <a:pt x="16449" y="181666"/>
                    <a:pt x="46982" y="83497"/>
                  </a:cubicBezTo>
                  <a:lnTo>
                    <a:pt x="77543" y="0"/>
                  </a:lnTo>
                  <a:close/>
                </a:path>
              </a:pathLst>
            </a:custGeom>
            <a:solidFill>
              <a:srgbClr val="00ACBA"/>
            </a:solidFill>
            <a:ln w="19050" cap="flat" cmpd="sng">
              <a:solidFill>
                <a:srgbClr val="1B224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" name="Google Shape;82;p1"/>
            <p:cNvSpPr/>
            <p:nvPr/>
          </p:nvSpPr>
          <p:spPr>
            <a:xfrm>
              <a:off x="3798124" y="2278083"/>
              <a:ext cx="2090058" cy="1910205"/>
            </a:xfrm>
            <a:custGeom>
              <a:avLst/>
              <a:gdLst/>
              <a:ahLst/>
              <a:cxnLst/>
              <a:rect l="l" t="t" r="r" b="b"/>
              <a:pathLst>
                <a:path w="2090058" h="1910205" extrusionOk="0">
                  <a:moveTo>
                    <a:pt x="1045029" y="0"/>
                  </a:moveTo>
                  <a:cubicBezTo>
                    <a:pt x="1622183" y="0"/>
                    <a:pt x="2090058" y="467875"/>
                    <a:pt x="2090058" y="1045029"/>
                  </a:cubicBezTo>
                  <a:cubicBezTo>
                    <a:pt x="2090058" y="1153246"/>
                    <a:pt x="2073609" y="1257620"/>
                    <a:pt x="2043076" y="1355789"/>
                  </a:cubicBezTo>
                  <a:lnTo>
                    <a:pt x="2012516" y="1439286"/>
                  </a:lnTo>
                  <a:lnTo>
                    <a:pt x="2007889" y="1438580"/>
                  </a:lnTo>
                  <a:cubicBezTo>
                    <a:pt x="1972758" y="1435013"/>
                    <a:pt x="1937113" y="1433185"/>
                    <a:pt x="1901041" y="1433185"/>
                  </a:cubicBezTo>
                  <a:cubicBezTo>
                    <a:pt x="1540320" y="1433185"/>
                    <a:pt x="1222286" y="1615949"/>
                    <a:pt x="1034486" y="1893928"/>
                  </a:cubicBezTo>
                  <a:lnTo>
                    <a:pt x="1024598" y="1910205"/>
                  </a:lnTo>
                  <a:lnTo>
                    <a:pt x="1021924" y="1905804"/>
                  </a:lnTo>
                  <a:cubicBezTo>
                    <a:pt x="834124" y="1627825"/>
                    <a:pt x="516090" y="1445061"/>
                    <a:pt x="155369" y="1445061"/>
                  </a:cubicBezTo>
                  <a:lnTo>
                    <a:pt x="81031" y="1448815"/>
                  </a:lnTo>
                  <a:lnTo>
                    <a:pt x="46982" y="1355789"/>
                  </a:lnTo>
                  <a:cubicBezTo>
                    <a:pt x="16449" y="1257620"/>
                    <a:pt x="0" y="1153246"/>
                    <a:pt x="0" y="1045029"/>
                  </a:cubicBezTo>
                  <a:cubicBezTo>
                    <a:pt x="0" y="467875"/>
                    <a:pt x="467875" y="0"/>
                    <a:pt x="1045029" y="0"/>
                  </a:cubicBezTo>
                  <a:close/>
                </a:path>
              </a:pathLst>
            </a:custGeom>
            <a:solidFill>
              <a:srgbClr val="F2F2F2"/>
            </a:solidFill>
            <a:ln w="19050" cap="flat" cmpd="sng">
              <a:solidFill>
                <a:srgbClr val="1B224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" name="Google Shape;83;p1"/>
            <p:cNvSpPr/>
            <p:nvPr/>
          </p:nvSpPr>
          <p:spPr>
            <a:xfrm>
              <a:off x="4829937" y="3717369"/>
              <a:ext cx="1914258" cy="2083957"/>
            </a:xfrm>
            <a:custGeom>
              <a:avLst/>
              <a:gdLst/>
              <a:ahLst/>
              <a:cxnLst/>
              <a:rect l="l" t="t" r="r" b="b"/>
              <a:pathLst>
                <a:path w="1914258" h="2083957" extrusionOk="0">
                  <a:moveTo>
                    <a:pt x="980704" y="0"/>
                  </a:moveTo>
                  <a:lnTo>
                    <a:pt x="1079839" y="15130"/>
                  </a:lnTo>
                  <a:cubicBezTo>
                    <a:pt x="1556041" y="112575"/>
                    <a:pt x="1914258" y="533918"/>
                    <a:pt x="1914258" y="1038928"/>
                  </a:cubicBezTo>
                  <a:cubicBezTo>
                    <a:pt x="1914258" y="1616082"/>
                    <a:pt x="1446383" y="2083957"/>
                    <a:pt x="869229" y="2083957"/>
                  </a:cubicBezTo>
                  <a:cubicBezTo>
                    <a:pt x="508508" y="2083957"/>
                    <a:pt x="190474" y="1901194"/>
                    <a:pt x="2674" y="1623214"/>
                  </a:cubicBezTo>
                  <a:lnTo>
                    <a:pt x="0" y="1618813"/>
                  </a:lnTo>
                  <a:lnTo>
                    <a:pt x="42457" y="1548927"/>
                  </a:lnTo>
                  <a:cubicBezTo>
                    <a:pt x="122895" y="1400854"/>
                    <a:pt x="168586" y="1231165"/>
                    <a:pt x="168586" y="1050804"/>
                  </a:cubicBezTo>
                  <a:cubicBezTo>
                    <a:pt x="168586" y="942588"/>
                    <a:pt x="152137" y="838213"/>
                    <a:pt x="121604" y="740044"/>
                  </a:cubicBezTo>
                  <a:lnTo>
                    <a:pt x="87556" y="647019"/>
                  </a:lnTo>
                  <a:lnTo>
                    <a:pt x="120065" y="645377"/>
                  </a:lnTo>
                  <a:cubicBezTo>
                    <a:pt x="506504" y="606132"/>
                    <a:pt x="830699" y="356336"/>
                    <a:pt x="976123" y="12516"/>
                  </a:cubicBezTo>
                  <a:lnTo>
                    <a:pt x="980704" y="0"/>
                  </a:lnTo>
                  <a:close/>
                </a:path>
              </a:pathLst>
            </a:custGeom>
            <a:solidFill>
              <a:srgbClr val="F2F2F2"/>
            </a:solidFill>
            <a:ln w="19050" cap="flat" cmpd="sng">
              <a:solidFill>
                <a:srgbClr val="1B224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" name="Google Shape;84;p1"/>
            <p:cNvSpPr/>
            <p:nvPr/>
          </p:nvSpPr>
          <p:spPr>
            <a:xfrm>
              <a:off x="2908465" y="3726898"/>
              <a:ext cx="1921472" cy="2086304"/>
            </a:xfrm>
            <a:custGeom>
              <a:avLst/>
              <a:gdLst/>
              <a:ahLst/>
              <a:cxnLst/>
              <a:rect l="l" t="t" r="r" b="b"/>
              <a:pathLst>
                <a:path w="1921472" h="2086304" extrusionOk="0">
                  <a:moveTo>
                    <a:pt x="970691" y="0"/>
                  </a:moveTo>
                  <a:lnTo>
                    <a:pt x="971784" y="2987"/>
                  </a:lnTo>
                  <a:cubicBezTo>
                    <a:pt x="1103987" y="315551"/>
                    <a:pt x="1383935" y="550408"/>
                    <a:pt x="1724079" y="620012"/>
                  </a:cubicBezTo>
                  <a:lnTo>
                    <a:pt x="1823215" y="635142"/>
                  </a:lnTo>
                  <a:lnTo>
                    <a:pt x="1792654" y="718639"/>
                  </a:lnTo>
                  <a:cubicBezTo>
                    <a:pt x="1762121" y="816808"/>
                    <a:pt x="1745672" y="921183"/>
                    <a:pt x="1745672" y="1029399"/>
                  </a:cubicBezTo>
                  <a:cubicBezTo>
                    <a:pt x="1745672" y="1209760"/>
                    <a:pt x="1791363" y="1379449"/>
                    <a:pt x="1871801" y="1527522"/>
                  </a:cubicBezTo>
                  <a:lnTo>
                    <a:pt x="1921472" y="1609284"/>
                  </a:lnTo>
                  <a:lnTo>
                    <a:pt x="1911584" y="1625561"/>
                  </a:lnTo>
                  <a:cubicBezTo>
                    <a:pt x="1723784" y="1903541"/>
                    <a:pt x="1405750" y="2086304"/>
                    <a:pt x="1045029" y="2086304"/>
                  </a:cubicBezTo>
                  <a:cubicBezTo>
                    <a:pt x="467875" y="2086304"/>
                    <a:pt x="0" y="1618429"/>
                    <a:pt x="0" y="1041275"/>
                  </a:cubicBezTo>
                  <a:cubicBezTo>
                    <a:pt x="0" y="500193"/>
                    <a:pt x="411218" y="55157"/>
                    <a:pt x="938181" y="1641"/>
                  </a:cubicBezTo>
                  <a:lnTo>
                    <a:pt x="970691" y="0"/>
                  </a:lnTo>
                  <a:close/>
                </a:path>
              </a:pathLst>
            </a:custGeom>
            <a:solidFill>
              <a:srgbClr val="F2F2F2"/>
            </a:solidFill>
            <a:ln w="19050" cap="flat" cmpd="sng">
              <a:solidFill>
                <a:srgbClr val="1B224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" name="Google Shape;85;p1"/>
            <p:cNvSpPr/>
            <p:nvPr/>
          </p:nvSpPr>
          <p:spPr>
            <a:xfrm>
              <a:off x="4731680" y="4188288"/>
              <a:ext cx="185813" cy="179853"/>
            </a:xfrm>
            <a:custGeom>
              <a:avLst/>
              <a:gdLst/>
              <a:ahLst/>
              <a:cxnLst/>
              <a:rect l="l" t="t" r="r" b="b"/>
              <a:pathLst>
                <a:path w="185813" h="179853" extrusionOk="0">
                  <a:moveTo>
                    <a:pt x="91043" y="0"/>
                  </a:moveTo>
                  <a:lnTo>
                    <a:pt x="140714" y="81762"/>
                  </a:lnTo>
                  <a:cubicBezTo>
                    <a:pt x="156801" y="111377"/>
                    <a:pt x="171499" y="141856"/>
                    <a:pt x="184720" y="173112"/>
                  </a:cubicBezTo>
                  <a:lnTo>
                    <a:pt x="185813" y="176100"/>
                  </a:lnTo>
                  <a:lnTo>
                    <a:pt x="111474" y="179853"/>
                  </a:lnTo>
                  <a:cubicBezTo>
                    <a:pt x="75402" y="179853"/>
                    <a:pt x="39757" y="178026"/>
                    <a:pt x="4626" y="174458"/>
                  </a:cubicBezTo>
                  <a:lnTo>
                    <a:pt x="0" y="173752"/>
                  </a:lnTo>
                  <a:lnTo>
                    <a:pt x="4581" y="161236"/>
                  </a:lnTo>
                  <a:cubicBezTo>
                    <a:pt x="17801" y="129980"/>
                    <a:pt x="32499" y="99501"/>
                    <a:pt x="48586" y="69886"/>
                  </a:cubicBezTo>
                  <a:lnTo>
                    <a:pt x="91043" y="0"/>
                  </a:lnTo>
                  <a:close/>
                </a:path>
              </a:pathLst>
            </a:custGeom>
            <a:solidFill>
              <a:srgbClr val="F2F2F2"/>
            </a:solidFill>
            <a:ln w="19050" cap="flat" cmpd="sng">
              <a:solidFill>
                <a:srgbClr val="1B224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86" name="Google Shape;86;p1"/>
          <p:cNvSpPr txBox="1"/>
          <p:nvPr/>
        </p:nvSpPr>
        <p:spPr>
          <a:xfrm>
            <a:off x="4341450" y="2598875"/>
            <a:ext cx="1223100" cy="8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6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競合他社が</a:t>
            </a:r>
            <a:endParaRPr sz="1600" b="1" i="0" u="none" strike="noStrike" cap="none" dirty="0">
              <a:solidFill>
                <a:srgbClr val="1B224C"/>
              </a:solidFill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6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提供できる</a:t>
            </a:r>
            <a:endParaRPr sz="1600" b="1" i="0" u="none" strike="noStrike" cap="none" dirty="0">
              <a:solidFill>
                <a:srgbClr val="1B224C"/>
              </a:solidFill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6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価値</a:t>
            </a:r>
            <a:endParaRPr sz="1600" b="1" dirty="0"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</p:txBody>
      </p:sp>
      <p:sp>
        <p:nvSpPr>
          <p:cNvPr id="87" name="Google Shape;87;p1"/>
          <p:cNvSpPr txBox="1"/>
          <p:nvPr/>
        </p:nvSpPr>
        <p:spPr>
          <a:xfrm>
            <a:off x="3470048" y="4090030"/>
            <a:ext cx="1223100" cy="8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6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自社が</a:t>
            </a:r>
            <a:endParaRPr sz="1600" b="1" i="0" u="none" strike="noStrike" cap="none" dirty="0">
              <a:solidFill>
                <a:srgbClr val="1B224C"/>
              </a:solidFill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6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提供できる</a:t>
            </a:r>
            <a:endParaRPr sz="1600" b="1" i="0" u="none" strike="noStrike" cap="none" dirty="0">
              <a:solidFill>
                <a:srgbClr val="1B224C"/>
              </a:solidFill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6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価値</a:t>
            </a:r>
            <a:endParaRPr sz="1600" b="1" dirty="0"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</p:txBody>
      </p:sp>
      <p:sp>
        <p:nvSpPr>
          <p:cNvPr id="88" name="Google Shape;88;p1"/>
          <p:cNvSpPr txBox="1"/>
          <p:nvPr/>
        </p:nvSpPr>
        <p:spPr>
          <a:xfrm>
            <a:off x="5132408" y="4090030"/>
            <a:ext cx="1383900" cy="8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6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顧客が</a:t>
            </a:r>
            <a:endParaRPr sz="1600" b="1" i="0" u="none" strike="noStrike" cap="none" dirty="0">
              <a:solidFill>
                <a:srgbClr val="1B224C"/>
              </a:solidFill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6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望んでいる</a:t>
            </a:r>
            <a:endParaRPr sz="1600" b="1" i="0" u="none" strike="noStrike" cap="none" dirty="0">
              <a:solidFill>
                <a:srgbClr val="1B224C"/>
              </a:solidFill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6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価値</a:t>
            </a:r>
            <a:endParaRPr sz="1600" b="1" dirty="0"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</p:txBody>
      </p:sp>
      <p:cxnSp>
        <p:nvCxnSpPr>
          <p:cNvPr id="89" name="Google Shape;89;p1"/>
          <p:cNvCxnSpPr>
            <a:stCxn id="90" idx="0"/>
          </p:cNvCxnSpPr>
          <p:nvPr/>
        </p:nvCxnSpPr>
        <p:spPr>
          <a:xfrm flipV="1">
            <a:off x="4956600" y="4692500"/>
            <a:ext cx="0" cy="996600"/>
          </a:xfrm>
          <a:prstGeom prst="straightConnector1">
            <a:avLst/>
          </a:prstGeom>
          <a:noFill/>
          <a:ln w="19050" cap="flat" cmpd="sng">
            <a:solidFill>
              <a:srgbClr val="1B224C"/>
            </a:solidFill>
            <a:prstDash val="solid"/>
            <a:miter lim="800000"/>
            <a:headEnd type="none" w="sm" len="sm"/>
            <a:tailEnd type="oval" w="lg" len="lg"/>
          </a:ln>
        </p:spPr>
      </p:cxnSp>
      <p:sp>
        <p:nvSpPr>
          <p:cNvPr id="90" name="Google Shape;90;p1"/>
          <p:cNvSpPr txBox="1"/>
          <p:nvPr/>
        </p:nvSpPr>
        <p:spPr>
          <a:xfrm>
            <a:off x="2833500" y="5689100"/>
            <a:ext cx="424620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6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バリュープロポジション</a:t>
            </a:r>
            <a:endParaRPr sz="1600" b="1" i="0" u="none" strike="noStrike" cap="none" dirty="0">
              <a:solidFill>
                <a:srgbClr val="1B224C"/>
              </a:solidFill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400" b="1" i="0" u="none" strike="noStrike" cap="none" dirty="0">
                <a:solidFill>
                  <a:srgbClr val="00ACBA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結論〜〜〜〜〜〜〜〜</a:t>
            </a:r>
            <a:endParaRPr sz="1400" b="1" i="0" u="none" strike="noStrike" cap="none" dirty="0">
              <a:solidFill>
                <a:srgbClr val="00ACBA"/>
              </a:solidFill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</p:txBody>
      </p:sp>
      <p:grpSp>
        <p:nvGrpSpPr>
          <p:cNvPr id="91" name="Google Shape;91;p1"/>
          <p:cNvGrpSpPr/>
          <p:nvPr/>
        </p:nvGrpSpPr>
        <p:grpSpPr>
          <a:xfrm>
            <a:off x="6134882" y="3361155"/>
            <a:ext cx="463200" cy="463200"/>
            <a:chOff x="1733797" y="2600696"/>
            <a:chExt cx="463200" cy="463200"/>
          </a:xfrm>
        </p:grpSpPr>
        <p:sp>
          <p:nvSpPr>
            <p:cNvPr id="92" name="Google Shape;92;p1"/>
            <p:cNvSpPr/>
            <p:nvPr/>
          </p:nvSpPr>
          <p:spPr>
            <a:xfrm>
              <a:off x="1733797" y="2600696"/>
              <a:ext cx="463200" cy="463200"/>
            </a:xfrm>
            <a:prstGeom prst="ellipse">
              <a:avLst/>
            </a:prstGeom>
            <a:solidFill>
              <a:srgbClr val="1B224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3" name="Google Shape;93;p1"/>
            <p:cNvSpPr txBox="1"/>
            <p:nvPr/>
          </p:nvSpPr>
          <p:spPr>
            <a:xfrm>
              <a:off x="1810492" y="2669736"/>
              <a:ext cx="322200" cy="338700"/>
            </a:xfrm>
            <a:prstGeom prst="rect">
              <a:avLst/>
            </a:prstGeom>
            <a:solidFill>
              <a:srgbClr val="1B224C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ja-JP" sz="1600" b="1" i="0" u="none" strike="noStrike" cap="none">
                  <a:solidFill>
                    <a:srgbClr val="FFFFFF"/>
                  </a:solidFill>
                </a:rPr>
                <a:t>1</a:t>
              </a:r>
              <a:endParaRPr sz="1600" b="1" i="0" u="none" strike="noStrike" cap="none">
                <a:solidFill>
                  <a:srgbClr val="FFFFFF"/>
                </a:solidFill>
              </a:endParaRPr>
            </a:p>
          </p:txBody>
        </p:sp>
      </p:grpSp>
      <p:grpSp>
        <p:nvGrpSpPr>
          <p:cNvPr id="94" name="Google Shape;94;p1"/>
          <p:cNvGrpSpPr/>
          <p:nvPr/>
        </p:nvGrpSpPr>
        <p:grpSpPr>
          <a:xfrm>
            <a:off x="3327915" y="3361155"/>
            <a:ext cx="463200" cy="463200"/>
            <a:chOff x="1733797" y="2600696"/>
            <a:chExt cx="463200" cy="463200"/>
          </a:xfrm>
        </p:grpSpPr>
        <p:sp>
          <p:nvSpPr>
            <p:cNvPr id="95" name="Google Shape;95;p1"/>
            <p:cNvSpPr/>
            <p:nvPr/>
          </p:nvSpPr>
          <p:spPr>
            <a:xfrm>
              <a:off x="1733797" y="2600696"/>
              <a:ext cx="463200" cy="463200"/>
            </a:xfrm>
            <a:prstGeom prst="ellipse">
              <a:avLst/>
            </a:prstGeom>
            <a:solidFill>
              <a:srgbClr val="1B224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6" name="Google Shape;96;p1"/>
            <p:cNvSpPr txBox="1"/>
            <p:nvPr/>
          </p:nvSpPr>
          <p:spPr>
            <a:xfrm>
              <a:off x="1810492" y="2669736"/>
              <a:ext cx="322200" cy="338700"/>
            </a:xfrm>
            <a:prstGeom prst="rect">
              <a:avLst/>
            </a:prstGeom>
            <a:solidFill>
              <a:srgbClr val="1B224C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ja-JP" sz="1600" b="1" i="0" u="none" strike="noStrike" cap="none">
                  <a:solidFill>
                    <a:srgbClr val="FFFFFF"/>
                  </a:solidFill>
                </a:rPr>
                <a:t>2</a:t>
              </a:r>
              <a:endParaRPr sz="1600" b="1" i="0" u="none" strike="noStrike" cap="none">
                <a:solidFill>
                  <a:srgbClr val="FFFFFF"/>
                </a:solidFill>
              </a:endParaRPr>
            </a:p>
          </p:txBody>
        </p:sp>
      </p:grpSp>
      <p:grpSp>
        <p:nvGrpSpPr>
          <p:cNvPr id="97" name="Google Shape;97;p1"/>
          <p:cNvGrpSpPr/>
          <p:nvPr/>
        </p:nvGrpSpPr>
        <p:grpSpPr>
          <a:xfrm>
            <a:off x="4717824" y="1780822"/>
            <a:ext cx="463200" cy="463200"/>
            <a:chOff x="1733797" y="2600696"/>
            <a:chExt cx="463200" cy="463200"/>
          </a:xfrm>
        </p:grpSpPr>
        <p:sp>
          <p:nvSpPr>
            <p:cNvPr id="98" name="Google Shape;98;p1"/>
            <p:cNvSpPr/>
            <p:nvPr/>
          </p:nvSpPr>
          <p:spPr>
            <a:xfrm>
              <a:off x="1733797" y="2600696"/>
              <a:ext cx="463200" cy="463200"/>
            </a:xfrm>
            <a:prstGeom prst="ellipse">
              <a:avLst/>
            </a:prstGeom>
            <a:solidFill>
              <a:srgbClr val="1B224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9" name="Google Shape;99;p1"/>
            <p:cNvSpPr txBox="1"/>
            <p:nvPr/>
          </p:nvSpPr>
          <p:spPr>
            <a:xfrm>
              <a:off x="1810492" y="2669736"/>
              <a:ext cx="322200" cy="307800"/>
            </a:xfrm>
            <a:prstGeom prst="rect">
              <a:avLst/>
            </a:prstGeom>
            <a:solidFill>
              <a:srgbClr val="1B224C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ja-JP" sz="1400" b="1" i="0" u="none" strike="noStrike" cap="none">
                  <a:solidFill>
                    <a:srgbClr val="FFFFFF"/>
                  </a:solidFill>
                </a:rPr>
                <a:t>3</a:t>
              </a:r>
              <a:endParaRPr sz="1600" b="1" i="0" u="none" strike="noStrike" cap="none">
                <a:solidFill>
                  <a:srgbClr val="FFFFFF"/>
                </a:solidFill>
              </a:endParaRP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10"/>
          <p:cNvSpPr txBox="1">
            <a:spLocks noGrp="1"/>
          </p:cNvSpPr>
          <p:nvPr>
            <p:ph type="body" idx="1"/>
          </p:nvPr>
        </p:nvSpPr>
        <p:spPr>
          <a:xfrm>
            <a:off x="628650" y="1001043"/>
            <a:ext cx="8648700" cy="495300"/>
          </a:xfrm>
          <a:prstGeom prst="rect">
            <a:avLst/>
          </a:prstGeom>
          <a:solidFill>
            <a:schemeClr val="lt1"/>
          </a:solidFill>
          <a:ln w="3175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44000" tIns="108000" rIns="144000" bIns="108000" anchor="t" anchorCtr="0">
            <a:spAutoFit/>
          </a:bodyPr>
          <a:lstStyle/>
          <a:p>
            <a: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ACBA"/>
              </a:buClr>
              <a:buSzPts val="1600"/>
              <a:buFont typeface="Noto Sans"/>
              <a:buNone/>
            </a:pPr>
            <a:r>
              <a:rPr lang="ja-JP" sz="1800" b="1" i="0" u="none" strike="noStrike" cap="none">
                <a:solidFill>
                  <a:srgbClr val="1B224C"/>
                </a:solidFill>
              </a:rPr>
              <a:t>顧客が実現したいことに基づいて、</a:t>
            </a:r>
            <a:r>
              <a:rPr lang="ja-JP" b="1">
                <a:solidFill>
                  <a:srgbClr val="1B224C"/>
                </a:solidFill>
              </a:rPr>
              <a:t>自社製品の価値を整理する</a:t>
            </a:r>
            <a:endParaRPr sz="1800" b="1" i="0" u="none" strike="noStrike" cap="none">
              <a:solidFill>
                <a:srgbClr val="1B224C"/>
              </a:solidFill>
            </a:endParaRPr>
          </a:p>
        </p:txBody>
      </p:sp>
      <p:sp>
        <p:nvSpPr>
          <p:cNvPr id="284" name="Google Shape;284;p10"/>
          <p:cNvSpPr txBox="1">
            <a:spLocks noGrp="1"/>
          </p:cNvSpPr>
          <p:nvPr>
            <p:ph type="title"/>
          </p:nvPr>
        </p:nvSpPr>
        <p:spPr>
          <a:xfrm>
            <a:off x="628833" y="233432"/>
            <a:ext cx="86484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 fontScale="90000"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11111"/>
              <a:buFont typeface="MS PGothic"/>
              <a:buNone/>
            </a:pPr>
            <a:r>
              <a:rPr lang="ja-JP" b="1" dirty="0">
                <a:latin typeface="游ゴシック" panose="020B0400000000000000" pitchFamily="34" charset="-128"/>
                <a:ea typeface="游ゴシック" panose="020B0400000000000000" pitchFamily="34" charset="-128"/>
                <a:cs typeface="MS PGothic"/>
                <a:sym typeface="MS PGothic"/>
              </a:rPr>
              <a:t>プロダクトマネージャーカンファレンスの</a:t>
            </a:r>
            <a:br>
              <a:rPr lang="ja-JP" b="1" dirty="0">
                <a:latin typeface="游ゴシック" panose="020B0400000000000000" pitchFamily="34" charset="-128"/>
                <a:ea typeface="游ゴシック" panose="020B0400000000000000" pitchFamily="34" charset="-128"/>
                <a:cs typeface="MS PGothic"/>
                <a:sym typeface="MS PGothic"/>
              </a:rPr>
            </a:br>
            <a:r>
              <a:rPr lang="ja-JP" b="1" dirty="0">
                <a:latin typeface="游ゴシック" panose="020B0400000000000000" pitchFamily="34" charset="-128"/>
                <a:ea typeface="游ゴシック" panose="020B0400000000000000" pitchFamily="34" charset="-128"/>
                <a:cs typeface="MS PGothic"/>
                <a:sym typeface="MS PGothic"/>
              </a:rPr>
              <a:t>バリュープロポジションキャンバス：顧客セグメント</a:t>
            </a:r>
            <a:endParaRPr b="1" dirty="0">
              <a:latin typeface="游ゴシック" panose="020B0400000000000000" pitchFamily="34" charset="-128"/>
              <a:ea typeface="游ゴシック" panose="020B0400000000000000" pitchFamily="34" charset="-128"/>
              <a:cs typeface="MS PGothic"/>
              <a:sym typeface="MS PGothic"/>
            </a:endParaRPr>
          </a:p>
        </p:txBody>
      </p:sp>
      <p:graphicFrame>
        <p:nvGraphicFramePr>
          <p:cNvPr id="2" name="Google Shape;343;p14">
            <a:extLst>
              <a:ext uri="{FF2B5EF4-FFF2-40B4-BE49-F238E27FC236}">
                <a16:creationId xmlns:a16="http://schemas.microsoft.com/office/drawing/2014/main" id="{BEE3047F-FE2C-E12B-378E-0BA6495B214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11124766"/>
              </p:ext>
            </p:extLst>
          </p:nvPr>
        </p:nvGraphicFramePr>
        <p:xfrm>
          <a:off x="4801175" y="1731079"/>
          <a:ext cx="4545330" cy="4143941"/>
        </p:xfrm>
        <a:graphic>
          <a:graphicData uri="http://schemas.openxmlformats.org/drawingml/2006/table">
            <a:tbl>
              <a:tblPr>
                <a:noFill/>
                <a:tableStyleId>{0BCEC625-B3B1-4691-910C-5EB32E517048}</a:tableStyleId>
              </a:tblPr>
              <a:tblGrid>
                <a:gridCol w="45453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26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600" b="1" i="0" u="none" strike="noStrike" cap="none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① 顧客が実現したいこと</a:t>
                      </a:r>
                    </a:p>
                  </a:txBody>
                  <a:tcPr marL="0" marR="91450" marT="45725" marB="45725" anchor="b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2351">
                <a:tc>
                  <a:txBody>
                    <a:bodyPr/>
                    <a:lstStyle/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Wingdings" pitchFamily="2" charset="2"/>
                        <a:buChar char="l"/>
                      </a:pPr>
                      <a:r>
                        <a:rPr lang="ja-JP" altLang="en-US" sz="1200" b="1" i="0" u="none" strike="noStrike" cap="none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実践できる学び・他社の事例を見つける</a:t>
                      </a:r>
                    </a:p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Wingdings" pitchFamily="2" charset="2"/>
                        <a:buChar char="l"/>
                      </a:pPr>
                      <a:r>
                        <a:rPr lang="ja-JP" altLang="en-US" sz="1200" b="1" i="0" u="none" strike="noStrike" cap="none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仲間を見つける</a:t>
                      </a:r>
                    </a:p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Wingdings" pitchFamily="2" charset="2"/>
                        <a:buChar char="l"/>
                      </a:pPr>
                      <a:r>
                        <a:rPr lang="ja-JP" altLang="en-US" sz="1200" b="1" i="0" u="none" strike="noStrike" cap="none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これから何を学べばいいか知る</a:t>
                      </a:r>
                    </a:p>
                  </a:txBody>
                  <a:tcPr marL="0" marR="0" marT="180000" marB="1800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26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2000"/>
                        <a:buFont typeface="Arial"/>
                        <a:buNone/>
                      </a:pPr>
                      <a:r>
                        <a:rPr lang="ja-JP" altLang="en-US" sz="1600" b="1" i="0" u="none" strike="noStrike" cap="none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② ゲイン（メリット・恩恵）</a:t>
                      </a:r>
                    </a:p>
                  </a:txBody>
                  <a:tcPr marL="0" marR="0" marT="45725" marB="45725" anchor="b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1050">
                <a:tc>
                  <a:txBody>
                    <a:bodyPr/>
                    <a:lstStyle/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Wingdings" pitchFamily="2" charset="2"/>
                        <a:buChar char="l"/>
                      </a:pPr>
                      <a:r>
                        <a:rPr lang="ja-JP" altLang="en-US" sz="1200" b="1" i="0" u="none" strike="noStrike" cap="none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成長の実感</a:t>
                      </a:r>
                      <a:endParaRPr sz="1200" b="1" i="0" u="none" strike="noStrike" cap="none" dirty="0">
                        <a:solidFill>
                          <a:srgbClr val="1B224C"/>
                        </a:solidFill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Wingdings" pitchFamily="2" charset="2"/>
                        <a:buChar char="l"/>
                      </a:pPr>
                      <a:r>
                        <a:rPr lang="ja-JP" altLang="en-US" sz="1200" b="1" i="0" u="none" strike="noStrike" cap="none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相談相手が見つかる</a:t>
                      </a:r>
                      <a:endParaRPr sz="1200" b="1" i="0" u="none" strike="noStrike" cap="none" dirty="0">
                        <a:solidFill>
                          <a:srgbClr val="1B224C"/>
                        </a:solidFill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Wingdings" pitchFamily="2" charset="2"/>
                        <a:buChar char="l"/>
                      </a:pPr>
                      <a:r>
                        <a:rPr lang="en" altLang="ja-JP" sz="1200" b="1" i="0" u="none" strike="noStrike" cap="none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KPI</a:t>
                      </a:r>
                      <a:r>
                        <a:rPr lang="ja-JP" altLang="en-US" sz="1200" b="1" i="0" u="none" strike="noStrike" cap="none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達成で会社で認められる</a:t>
                      </a:r>
                    </a:p>
                  </a:txBody>
                  <a:tcPr marL="0" marR="0" marT="180000" marB="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81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2000"/>
                        <a:buFont typeface="Arial"/>
                        <a:buNone/>
                      </a:pPr>
                      <a:r>
                        <a:rPr lang="ja-JP" altLang="en-US" sz="1600" b="1" i="0" u="none" strike="noStrike" cap="none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③ ペイン（障害・リスク）</a:t>
                      </a:r>
                    </a:p>
                  </a:txBody>
                  <a:tcPr marL="0" marR="0" marT="0" marB="45725" anchor="b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18376">
                <a:tc>
                  <a:txBody>
                    <a:bodyPr/>
                    <a:lstStyle/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Wingdings" pitchFamily="2" charset="2"/>
                        <a:buChar char="l"/>
                      </a:pPr>
                      <a:r>
                        <a:rPr lang="ja-JP" altLang="en-US" sz="1200" b="1" i="0" u="none" strike="noStrike" cap="none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自身の課題と話が合わない</a:t>
                      </a:r>
                    </a:p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Wingdings" pitchFamily="2" charset="2"/>
                        <a:buChar char="l"/>
                      </a:pPr>
                      <a:r>
                        <a:rPr lang="ja-JP" altLang="en-US" sz="1200" b="1" i="0" u="none" strike="noStrike" cap="none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事例が大企業前提で自社では真似できない</a:t>
                      </a:r>
                    </a:p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Wingdings" pitchFamily="2" charset="2"/>
                        <a:buChar char="l"/>
                      </a:pPr>
                      <a:r>
                        <a:rPr lang="ja-JP" altLang="en-US" sz="1200" b="1" i="0" u="none" strike="noStrike" cap="none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抽象的な話で具体的なイメージが持てない</a:t>
                      </a:r>
                    </a:p>
                  </a:txBody>
                  <a:tcPr marL="0" marR="0" marT="180000" marB="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3" name="Google Shape;286;p10">
            <a:extLst>
              <a:ext uri="{FF2B5EF4-FFF2-40B4-BE49-F238E27FC236}">
                <a16:creationId xmlns:a16="http://schemas.microsoft.com/office/drawing/2014/main" id="{D70951E6-7292-DEEC-6B61-500A0ABB6B1C}"/>
              </a:ext>
            </a:extLst>
          </p:cNvPr>
          <p:cNvGrpSpPr/>
          <p:nvPr/>
        </p:nvGrpSpPr>
        <p:grpSpPr>
          <a:xfrm>
            <a:off x="628646" y="2180777"/>
            <a:ext cx="3333491" cy="3348181"/>
            <a:chOff x="455023" y="2181051"/>
            <a:chExt cx="3631254" cy="3646064"/>
          </a:xfrm>
        </p:grpSpPr>
        <p:sp>
          <p:nvSpPr>
            <p:cNvPr id="4" name="Google Shape;287;p10">
              <a:extLst>
                <a:ext uri="{FF2B5EF4-FFF2-40B4-BE49-F238E27FC236}">
                  <a16:creationId xmlns:a16="http://schemas.microsoft.com/office/drawing/2014/main" id="{924E0A9D-C899-F002-BE8B-C189A8150555}"/>
                </a:ext>
              </a:extLst>
            </p:cNvPr>
            <p:cNvSpPr/>
            <p:nvPr/>
          </p:nvSpPr>
          <p:spPr>
            <a:xfrm>
              <a:off x="455023" y="2251415"/>
              <a:ext cx="3576000" cy="3575700"/>
            </a:xfrm>
            <a:prstGeom prst="pie">
              <a:avLst>
                <a:gd name="adj1" fmla="val 2959372"/>
                <a:gd name="adj2" fmla="val 10804149"/>
              </a:avLst>
            </a:prstGeom>
            <a:solidFill>
              <a:srgbClr val="F2F2F2"/>
            </a:solidFill>
            <a:ln w="38100" cap="flat" cmpd="sng">
              <a:solidFill>
                <a:srgbClr val="1B224C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0" rIns="900000" bIns="216000" anchor="b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B224C"/>
                </a:buClr>
                <a:buSzPts val="2400"/>
                <a:buFont typeface="Arial"/>
                <a:buNone/>
              </a:pPr>
              <a:r>
                <a:rPr lang="ja-JP" sz="1800" b="1" i="0" u="none" strike="noStrike" cap="none" dirty="0">
                  <a:solidFill>
                    <a:srgbClr val="1B224C"/>
                  </a:solidFill>
                  <a:latin typeface="游ゴシック" panose="020B0400000000000000" pitchFamily="34" charset="-128"/>
                  <a:ea typeface="游ゴシック" panose="020B0400000000000000" pitchFamily="34" charset="-128"/>
                  <a:cs typeface="HiraKakuPro-W3"/>
                  <a:sym typeface="HiraKakuPro-W3"/>
                </a:rPr>
                <a:t>ペ イ ン</a:t>
              </a:r>
              <a:endParaRPr sz="18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endParaRPr>
            </a:p>
          </p:txBody>
        </p:sp>
        <p:sp>
          <p:nvSpPr>
            <p:cNvPr id="5" name="Google Shape;288;p10">
              <a:extLst>
                <a:ext uri="{FF2B5EF4-FFF2-40B4-BE49-F238E27FC236}">
                  <a16:creationId xmlns:a16="http://schemas.microsoft.com/office/drawing/2014/main" id="{0F8EAF23-C4B5-6703-A4F3-2A72C24F34A0}"/>
                </a:ext>
              </a:extLst>
            </p:cNvPr>
            <p:cNvSpPr/>
            <p:nvPr/>
          </p:nvSpPr>
          <p:spPr>
            <a:xfrm>
              <a:off x="511477" y="2223025"/>
              <a:ext cx="3574800" cy="3574800"/>
            </a:xfrm>
            <a:prstGeom prst="pie">
              <a:avLst>
                <a:gd name="adj1" fmla="val 18738049"/>
                <a:gd name="adj2" fmla="val 2928176"/>
              </a:avLst>
            </a:prstGeom>
            <a:solidFill>
              <a:srgbClr val="F2F2F2"/>
            </a:solidFill>
            <a:ln w="38100" cap="flat" cmpd="sng">
              <a:solidFill>
                <a:srgbClr val="1B224C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B224C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1B224C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" name="Google Shape;289;p10">
              <a:extLst>
                <a:ext uri="{FF2B5EF4-FFF2-40B4-BE49-F238E27FC236}">
                  <a16:creationId xmlns:a16="http://schemas.microsoft.com/office/drawing/2014/main" id="{8424D178-7A6A-1BFC-8E68-AC09E92E183B}"/>
                </a:ext>
              </a:extLst>
            </p:cNvPr>
            <p:cNvSpPr/>
            <p:nvPr/>
          </p:nvSpPr>
          <p:spPr>
            <a:xfrm>
              <a:off x="455023" y="2181051"/>
              <a:ext cx="3576000" cy="3575700"/>
            </a:xfrm>
            <a:prstGeom prst="pie">
              <a:avLst>
                <a:gd name="adj1" fmla="val 10814352"/>
                <a:gd name="adj2" fmla="val 18731358"/>
              </a:avLst>
            </a:prstGeom>
            <a:solidFill>
              <a:srgbClr val="F2F2F2"/>
            </a:solidFill>
            <a:ln w="38100" cap="flat" cmpd="sng">
              <a:solidFill>
                <a:srgbClr val="1B224C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216000" tIns="32400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B224C"/>
                </a:buClr>
                <a:buSzPts val="2400"/>
                <a:buFont typeface="Arial"/>
                <a:buNone/>
              </a:pPr>
              <a:r>
                <a:rPr lang="ja-JP" sz="1800" b="1" i="0" u="none" strike="noStrike" cap="none" dirty="0">
                  <a:solidFill>
                    <a:srgbClr val="1B224C"/>
                  </a:solidFill>
                  <a:latin typeface="游ゴシック" panose="020B0400000000000000" pitchFamily="34" charset="-128"/>
                  <a:ea typeface="游ゴシック" panose="020B0400000000000000" pitchFamily="34" charset="-128"/>
                  <a:cs typeface="HiraKakuPro-W3"/>
                  <a:sym typeface="HiraKakuPro-W3"/>
                </a:rPr>
                <a:t>ゲ イ ン</a:t>
              </a:r>
              <a:endParaRPr sz="18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endParaRPr>
            </a:p>
          </p:txBody>
        </p:sp>
        <p:sp>
          <p:nvSpPr>
            <p:cNvPr id="7" name="Google Shape;290;p10">
              <a:extLst>
                <a:ext uri="{FF2B5EF4-FFF2-40B4-BE49-F238E27FC236}">
                  <a16:creationId xmlns:a16="http://schemas.microsoft.com/office/drawing/2014/main" id="{F9AD3CB3-DE81-70F5-576D-1C79690D92E5}"/>
                </a:ext>
              </a:extLst>
            </p:cNvPr>
            <p:cNvSpPr/>
            <p:nvPr/>
          </p:nvSpPr>
          <p:spPr>
            <a:xfrm>
              <a:off x="2655151" y="3780402"/>
              <a:ext cx="1264200" cy="615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1600" b="1" i="0" u="none" strike="noStrike" cap="none" dirty="0">
                  <a:solidFill>
                    <a:srgbClr val="1B224C"/>
                  </a:solidFill>
                  <a:latin typeface="游ゴシック" panose="020B0400000000000000" pitchFamily="34" charset="-128"/>
                  <a:ea typeface="游ゴシック" panose="020B0400000000000000" pitchFamily="34" charset="-128"/>
                  <a:cs typeface="HiraKakuPro-W3"/>
                  <a:sym typeface="HiraKakuPro-W3"/>
                </a:rPr>
                <a:t>顧客が実現</a:t>
              </a:r>
              <a:endParaRPr sz="16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endParaRPr>
            </a:p>
            <a:p>
              <a:pPr marL="0" marR="0" lvl="0" indent="0" algn="ctr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1600" b="1" i="0" u="none" strike="noStrike" cap="none" dirty="0">
                  <a:solidFill>
                    <a:srgbClr val="1B224C"/>
                  </a:solidFill>
                  <a:latin typeface="游ゴシック" panose="020B0400000000000000" pitchFamily="34" charset="-128"/>
                  <a:ea typeface="游ゴシック" panose="020B0400000000000000" pitchFamily="34" charset="-128"/>
                  <a:cs typeface="HiraKakuPro-W3"/>
                  <a:sym typeface="HiraKakuPro-W3"/>
                </a:rPr>
                <a:t>したいこと</a:t>
              </a:r>
              <a:endParaRPr sz="16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endParaRPr>
            </a:p>
          </p:txBody>
        </p:sp>
        <p:sp>
          <p:nvSpPr>
            <p:cNvPr id="8" name="Google Shape;291;p10">
              <a:extLst>
                <a:ext uri="{FF2B5EF4-FFF2-40B4-BE49-F238E27FC236}">
                  <a16:creationId xmlns:a16="http://schemas.microsoft.com/office/drawing/2014/main" id="{36C6BCFF-B51E-D584-BCA8-6FD8A42F8BAC}"/>
                </a:ext>
              </a:extLst>
            </p:cNvPr>
            <p:cNvSpPr/>
            <p:nvPr/>
          </p:nvSpPr>
          <p:spPr>
            <a:xfrm>
              <a:off x="2686469" y="3367446"/>
              <a:ext cx="12642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2200" b="1" i="0" u="none" strike="noStrike" cap="none" dirty="0">
                  <a:solidFill>
                    <a:srgbClr val="1B224C"/>
                  </a:solidFill>
                  <a:latin typeface="游ゴシック" panose="020B0400000000000000" pitchFamily="34" charset="-128"/>
                  <a:ea typeface="游ゴシック" panose="020B0400000000000000" pitchFamily="34" charset="-128"/>
                  <a:cs typeface="HiraKakuPro-W3"/>
                  <a:sym typeface="HiraKakuPro-W3"/>
                </a:rPr>
                <a:t>①</a:t>
              </a:r>
              <a:endParaRPr sz="22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endParaRPr>
            </a:p>
          </p:txBody>
        </p:sp>
        <p:sp>
          <p:nvSpPr>
            <p:cNvPr id="9" name="Google Shape;292;p10">
              <a:extLst>
                <a:ext uri="{FF2B5EF4-FFF2-40B4-BE49-F238E27FC236}">
                  <a16:creationId xmlns:a16="http://schemas.microsoft.com/office/drawing/2014/main" id="{665FC1D5-ED91-9935-6060-90100E3368BF}"/>
                </a:ext>
              </a:extLst>
            </p:cNvPr>
            <p:cNvSpPr/>
            <p:nvPr/>
          </p:nvSpPr>
          <p:spPr>
            <a:xfrm>
              <a:off x="1161468" y="2629196"/>
              <a:ext cx="12642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2200" b="1" i="0" u="none" strike="noStrike" cap="none" dirty="0">
                  <a:solidFill>
                    <a:srgbClr val="1B224C"/>
                  </a:solidFill>
                  <a:latin typeface="游ゴシック" panose="020B0400000000000000" pitchFamily="34" charset="-128"/>
                  <a:ea typeface="游ゴシック" panose="020B0400000000000000" pitchFamily="34" charset="-128"/>
                  <a:cs typeface="HiraKakuPro-W3"/>
                  <a:sym typeface="HiraKakuPro-W3"/>
                </a:rPr>
                <a:t>②</a:t>
              </a:r>
              <a:endParaRPr sz="22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endParaRPr>
            </a:p>
          </p:txBody>
        </p:sp>
        <p:sp>
          <p:nvSpPr>
            <p:cNvPr id="10" name="Google Shape;293;p10">
              <a:extLst>
                <a:ext uri="{FF2B5EF4-FFF2-40B4-BE49-F238E27FC236}">
                  <a16:creationId xmlns:a16="http://schemas.microsoft.com/office/drawing/2014/main" id="{9215D958-20BC-5E0A-6CA9-D5D61B4BC15B}"/>
                </a:ext>
              </a:extLst>
            </p:cNvPr>
            <p:cNvSpPr/>
            <p:nvPr/>
          </p:nvSpPr>
          <p:spPr>
            <a:xfrm>
              <a:off x="1173344" y="4312830"/>
              <a:ext cx="12642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2200" b="1" i="0" u="none" strike="noStrike" cap="none" dirty="0">
                  <a:solidFill>
                    <a:srgbClr val="1B224C"/>
                  </a:solidFill>
                  <a:latin typeface="游ゴシック" panose="020B0400000000000000" pitchFamily="34" charset="-128"/>
                  <a:ea typeface="游ゴシック" panose="020B0400000000000000" pitchFamily="34" charset="-128"/>
                  <a:cs typeface="HiraKakuPro-W3"/>
                  <a:sym typeface="HiraKakuPro-W3"/>
                </a:rPr>
                <a:t>③</a:t>
              </a:r>
              <a:endParaRPr sz="22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endParaRP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11"/>
          <p:cNvSpPr txBox="1">
            <a:spLocks noGrp="1"/>
          </p:cNvSpPr>
          <p:nvPr>
            <p:ph type="body" idx="1"/>
          </p:nvPr>
        </p:nvSpPr>
        <p:spPr>
          <a:xfrm>
            <a:off x="628650" y="1001043"/>
            <a:ext cx="8648700" cy="495300"/>
          </a:xfrm>
          <a:prstGeom prst="rect">
            <a:avLst/>
          </a:prstGeom>
          <a:solidFill>
            <a:schemeClr val="lt1"/>
          </a:solidFill>
          <a:ln w="3175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44000" tIns="108000" rIns="144000" bIns="108000" anchor="t" anchorCtr="0">
            <a:spAutoFit/>
          </a:bodyPr>
          <a:lstStyle/>
          <a:p>
            <a: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ACBA"/>
              </a:buClr>
              <a:buSzPts val="1600"/>
              <a:buFont typeface="Noto Sans"/>
              <a:buNone/>
            </a:pPr>
            <a:r>
              <a:rPr lang="ja-JP" sz="1800" b="1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顧客が実現したいことに基づいて、</a:t>
            </a:r>
            <a:r>
              <a:rPr lang="ja-JP" b="1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自社製品の価値を整理する</a:t>
            </a:r>
            <a:endParaRPr sz="1800" b="1" u="none" strike="noStrike" cap="none" dirty="0">
              <a:solidFill>
                <a:srgbClr val="1B224C"/>
              </a:solidFill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</p:txBody>
      </p:sp>
      <p:sp>
        <p:nvSpPr>
          <p:cNvPr id="300" name="Google Shape;300;p11"/>
          <p:cNvSpPr txBox="1">
            <a:spLocks noGrp="1"/>
          </p:cNvSpPr>
          <p:nvPr>
            <p:ph type="title"/>
          </p:nvPr>
        </p:nvSpPr>
        <p:spPr>
          <a:xfrm>
            <a:off x="628833" y="233584"/>
            <a:ext cx="86484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 fontScale="90000"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11111"/>
              <a:buFont typeface="MS PGothic"/>
              <a:buNone/>
            </a:pPr>
            <a:r>
              <a:rPr lang="ja-JP" b="1" dirty="0"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プロダクトマネージャーカンファレンスの</a:t>
            </a:r>
            <a:br>
              <a:rPr lang="ja-JP" b="1" dirty="0"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</a:br>
            <a:r>
              <a:rPr lang="ja-JP" b="1" dirty="0"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バリュープロポジションキャンバス：顧客への提供価値</a:t>
            </a:r>
            <a:endParaRPr b="1" dirty="0"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</p:txBody>
      </p:sp>
      <p:graphicFrame>
        <p:nvGraphicFramePr>
          <p:cNvPr id="301" name="Google Shape;301;p11"/>
          <p:cNvGraphicFramePr/>
          <p:nvPr>
            <p:extLst>
              <p:ext uri="{D42A27DB-BD31-4B8C-83A1-F6EECF244321}">
                <p14:modId xmlns:p14="http://schemas.microsoft.com/office/powerpoint/2010/main" val="1555368566"/>
              </p:ext>
            </p:extLst>
          </p:nvPr>
        </p:nvGraphicFramePr>
        <p:xfrm>
          <a:off x="4732020" y="1751793"/>
          <a:ext cx="4545330" cy="4405845"/>
        </p:xfrm>
        <a:graphic>
          <a:graphicData uri="http://schemas.openxmlformats.org/drawingml/2006/table">
            <a:tbl>
              <a:tblPr>
                <a:noFill/>
                <a:tableStyleId>{0BCEC625-B3B1-4691-910C-5EB32E517048}</a:tableStyleId>
              </a:tblPr>
              <a:tblGrid>
                <a:gridCol w="45453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26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600" b="1" i="0" u="none" strike="noStrike" cap="none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④ 製品・サービス</a:t>
                      </a:r>
                      <a:endParaRPr sz="1000" dirty="0"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</a:txBody>
                  <a:tcPr marL="0" marR="91450" marT="45725" marB="45725" anchor="b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1050">
                <a:tc>
                  <a:txBody>
                    <a:bodyPr/>
                    <a:lstStyle/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Wingdings" pitchFamily="2" charset="2"/>
                        <a:buChar char="l"/>
                      </a:pPr>
                      <a:r>
                        <a:rPr lang="ja-JP" sz="1200" b="1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トークセッション</a:t>
                      </a:r>
                      <a:endParaRPr sz="1200" b="1" dirty="0">
                        <a:solidFill>
                          <a:srgbClr val="1B224C"/>
                        </a:solidFill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Wingdings" pitchFamily="2" charset="2"/>
                        <a:buChar char="l"/>
                      </a:pPr>
                      <a:r>
                        <a:rPr lang="ja-JP" sz="1200" b="1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パネルセッション</a:t>
                      </a:r>
                      <a:endParaRPr sz="1200" b="1" dirty="0">
                        <a:solidFill>
                          <a:srgbClr val="1B224C"/>
                        </a:solidFill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Wingdings" pitchFamily="2" charset="2"/>
                        <a:buChar char="l"/>
                      </a:pPr>
                      <a:r>
                        <a:rPr lang="ja-JP" sz="1200" b="1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ネットワーキング</a:t>
                      </a:r>
                      <a:endParaRPr sz="1200" b="1" dirty="0">
                        <a:solidFill>
                          <a:srgbClr val="1B224C"/>
                        </a:solidFill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Wingdings" pitchFamily="2" charset="2"/>
                        <a:buChar char="l"/>
                      </a:pPr>
                      <a:r>
                        <a:rPr lang="ja-JP" sz="1200" b="1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スポンサーブース</a:t>
                      </a:r>
                      <a:endParaRPr sz="1200" b="1" dirty="0">
                        <a:solidFill>
                          <a:srgbClr val="1B224C"/>
                        </a:solidFill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</a:txBody>
                  <a:tcPr marL="0" marR="0" marT="180000" marB="1800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26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2000"/>
                        <a:buFont typeface="Arial"/>
                        <a:buNone/>
                      </a:pPr>
                      <a:r>
                        <a:rPr lang="ja-JP" sz="1600" b="1" i="0" u="none" strike="noStrike" cap="none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⑤ ゲインクリエーター</a:t>
                      </a:r>
                      <a:r>
                        <a:rPr lang="ja-JP" sz="1200" b="1" i="0" u="none" strike="noStrike" cap="none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（顧客への利得を与えるもの）</a:t>
                      </a:r>
                      <a:endParaRPr sz="2000" b="1" i="0" u="none" strike="noStrike" cap="none" dirty="0">
                        <a:solidFill>
                          <a:srgbClr val="1B224C"/>
                        </a:solidFill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</a:txBody>
                  <a:tcPr marL="0" marR="0" marT="45725" marB="45725" anchor="b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1050">
                <a:tc>
                  <a:txBody>
                    <a:bodyPr/>
                    <a:lstStyle/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Wingdings" pitchFamily="2" charset="2"/>
                        <a:buChar char="l"/>
                      </a:pPr>
                      <a:r>
                        <a:rPr lang="ja-JP" sz="1200" b="1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尊敬できる人の意見を聞</a:t>
                      </a:r>
                      <a:r>
                        <a:rPr lang="ja-JP" altLang="en-US" sz="1200" b="1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ける</a:t>
                      </a:r>
                      <a:endParaRPr sz="1200" b="1" dirty="0">
                        <a:solidFill>
                          <a:srgbClr val="1B224C"/>
                        </a:solidFill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Wingdings" pitchFamily="2" charset="2"/>
                        <a:buChar char="l"/>
                      </a:pPr>
                      <a:r>
                        <a:rPr lang="ja-JP" sz="1200" b="1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同じ課題を持つ人と知り合う</a:t>
                      </a:r>
                      <a:endParaRPr sz="1200" b="1" dirty="0">
                        <a:solidFill>
                          <a:srgbClr val="1B224C"/>
                        </a:solidFill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Wingdings" pitchFamily="2" charset="2"/>
                        <a:buChar char="l"/>
                      </a:pPr>
                      <a:r>
                        <a:rPr lang="ja-JP" sz="1200" b="1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うまくいった知見を聞ける</a:t>
                      </a:r>
                      <a:endParaRPr sz="1200" b="1" dirty="0">
                        <a:solidFill>
                          <a:srgbClr val="1B224C"/>
                        </a:solidFill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</a:txBody>
                  <a:tcPr marL="0" marR="0" marT="180000" marB="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81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2000"/>
                        <a:buFont typeface="Arial"/>
                        <a:buNone/>
                      </a:pPr>
                      <a:r>
                        <a:rPr lang="ja-JP" sz="1600" b="1" i="0" u="none" strike="noStrike" cap="none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⑥ ペインリリーバー</a:t>
                      </a:r>
                      <a:r>
                        <a:rPr lang="ja-JP" sz="1200" b="1" i="0" u="none" strike="noStrike" cap="none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（顧客の悩み/障害を取り除くもの）</a:t>
                      </a:r>
                      <a:endParaRPr sz="2000" b="1" i="0" u="none" strike="noStrike" cap="none" dirty="0">
                        <a:solidFill>
                          <a:srgbClr val="1B224C"/>
                        </a:solidFill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</a:txBody>
                  <a:tcPr marL="0" marR="0" marT="0" marB="45725" anchor="b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21200">
                <a:tc>
                  <a:txBody>
                    <a:bodyPr/>
                    <a:lstStyle/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Wingdings" pitchFamily="2" charset="2"/>
                        <a:buChar char="l"/>
                      </a:pPr>
                      <a:r>
                        <a:rPr lang="ja-JP" sz="1200" b="1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各々の状態や課題に合わせた解決策のヒントを渡せる</a:t>
                      </a:r>
                      <a:endParaRPr sz="1200" b="1" dirty="0">
                        <a:solidFill>
                          <a:srgbClr val="1B224C"/>
                        </a:solidFill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Wingdings" pitchFamily="2" charset="2"/>
                        <a:buChar char="l"/>
                      </a:pPr>
                      <a:r>
                        <a:rPr lang="ja-JP" sz="1200" b="1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具体的な課題を他人に相談できる</a:t>
                      </a:r>
                      <a:endParaRPr sz="1200" b="1" dirty="0">
                        <a:solidFill>
                          <a:srgbClr val="1B224C"/>
                        </a:solidFill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Wingdings" pitchFamily="2" charset="2"/>
                        <a:buChar char="l"/>
                      </a:pPr>
                      <a:r>
                        <a:rPr lang="ja-JP" sz="1200" b="1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分かりやすく、すぐに試せるTipsを得られる</a:t>
                      </a:r>
                      <a:endParaRPr sz="1200" b="1" dirty="0">
                        <a:solidFill>
                          <a:srgbClr val="1B224C"/>
                        </a:solidFill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</a:txBody>
                  <a:tcPr marL="0" marR="0" marT="180000" marB="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302" name="Google Shape;302;p11"/>
          <p:cNvGrpSpPr/>
          <p:nvPr/>
        </p:nvGrpSpPr>
        <p:grpSpPr>
          <a:xfrm>
            <a:off x="662375" y="2278036"/>
            <a:ext cx="3299803" cy="3232122"/>
            <a:chOff x="662375" y="2278036"/>
            <a:chExt cx="3299803" cy="3232122"/>
          </a:xfrm>
        </p:grpSpPr>
        <p:sp>
          <p:nvSpPr>
            <p:cNvPr id="303" name="Google Shape;303;p11"/>
            <p:cNvSpPr/>
            <p:nvPr/>
          </p:nvSpPr>
          <p:spPr>
            <a:xfrm>
              <a:off x="719083" y="2278036"/>
              <a:ext cx="3243094" cy="1571452"/>
            </a:xfrm>
            <a:custGeom>
              <a:avLst/>
              <a:gdLst/>
              <a:ahLst/>
              <a:cxnLst/>
              <a:rect l="l" t="t" r="r" b="b"/>
              <a:pathLst>
                <a:path w="3695834" h="1821973" extrusionOk="0">
                  <a:moveTo>
                    <a:pt x="1934197" y="1815145"/>
                  </a:moveTo>
                  <a:lnTo>
                    <a:pt x="0" y="0"/>
                  </a:lnTo>
                  <a:lnTo>
                    <a:pt x="3695834" y="5529"/>
                  </a:lnTo>
                  <a:lnTo>
                    <a:pt x="3695834" y="166167"/>
                  </a:lnTo>
                  <a:lnTo>
                    <a:pt x="3695834" y="1821973"/>
                  </a:lnTo>
                  <a:lnTo>
                    <a:pt x="1934197" y="1815145"/>
                  </a:lnTo>
                  <a:close/>
                </a:path>
              </a:pathLst>
            </a:custGeom>
            <a:solidFill>
              <a:srgbClr val="F2F2F2"/>
            </a:solidFill>
            <a:ln w="38100" cap="flat" cmpd="sng">
              <a:solidFill>
                <a:srgbClr val="1B224C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324000" rIns="216000" bIns="0" anchor="t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B224C"/>
                </a:buClr>
                <a:buSzPts val="2000"/>
                <a:buFont typeface="Arial"/>
                <a:buNone/>
              </a:pPr>
              <a:r>
                <a:rPr lang="ja-JP" sz="1800" b="1" i="0" u="none" strike="noStrike" cap="none" dirty="0">
                  <a:solidFill>
                    <a:srgbClr val="1B224C"/>
                  </a:solidFill>
                  <a:latin typeface="游ゴシック" panose="020B0400000000000000" pitchFamily="34" charset="-128"/>
                  <a:ea typeface="游ゴシック" panose="020B0400000000000000" pitchFamily="34" charset="-128"/>
                  <a:cs typeface="HiraKakuPro-W3"/>
                  <a:sym typeface="HiraKakuPro-W3"/>
                </a:rPr>
                <a:t>ゲインクリエーター</a:t>
              </a:r>
              <a:endParaRPr sz="1200" dirty="0"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endParaRPr>
            </a:p>
          </p:txBody>
        </p:sp>
        <p:sp>
          <p:nvSpPr>
            <p:cNvPr id="304" name="Google Shape;304;p11"/>
            <p:cNvSpPr/>
            <p:nvPr/>
          </p:nvSpPr>
          <p:spPr>
            <a:xfrm>
              <a:off x="720248" y="3941931"/>
              <a:ext cx="3241929" cy="1568227"/>
            </a:xfrm>
            <a:custGeom>
              <a:avLst/>
              <a:gdLst/>
              <a:ahLst/>
              <a:cxnLst/>
              <a:rect l="l" t="t" r="r" b="b"/>
              <a:pathLst>
                <a:path w="3705062" h="1767016" extrusionOk="0">
                  <a:moveTo>
                    <a:pt x="0" y="1732011"/>
                  </a:moveTo>
                  <a:lnTo>
                    <a:pt x="1987016" y="5327"/>
                  </a:lnTo>
                  <a:lnTo>
                    <a:pt x="3705062" y="0"/>
                  </a:lnTo>
                  <a:lnTo>
                    <a:pt x="3705062" y="1767016"/>
                  </a:lnTo>
                  <a:lnTo>
                    <a:pt x="0" y="1732011"/>
                  </a:lnTo>
                  <a:close/>
                </a:path>
              </a:pathLst>
            </a:custGeom>
            <a:solidFill>
              <a:srgbClr val="F2F2F2"/>
            </a:solidFill>
            <a:ln w="38100" cap="flat" cmpd="sng">
              <a:solidFill>
                <a:srgbClr val="1B224C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108000" rIns="216000" bIns="396000" anchor="b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B224C"/>
                </a:buClr>
                <a:buSzPts val="2000"/>
                <a:buFont typeface="Arial"/>
                <a:buNone/>
              </a:pPr>
              <a:r>
                <a:rPr lang="ja-JP" sz="1800" b="1" i="0" u="none" strike="noStrike" cap="none" dirty="0">
                  <a:solidFill>
                    <a:srgbClr val="1B224C"/>
                  </a:solidFill>
                  <a:latin typeface="游ゴシック" panose="020B0400000000000000" pitchFamily="34" charset="-128"/>
                  <a:ea typeface="游ゴシック" panose="020B0400000000000000" pitchFamily="34" charset="-128"/>
                  <a:cs typeface="HiraKakuPro-W3"/>
                  <a:sym typeface="HiraKakuPro-W3"/>
                </a:rPr>
                <a:t>ペインリリーバー</a:t>
              </a:r>
              <a:endParaRPr sz="1200" dirty="0"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endParaRPr>
            </a:p>
          </p:txBody>
        </p:sp>
        <p:sp>
          <p:nvSpPr>
            <p:cNvPr id="305" name="Google Shape;305;p11"/>
            <p:cNvSpPr/>
            <p:nvPr/>
          </p:nvSpPr>
          <p:spPr>
            <a:xfrm>
              <a:off x="662375" y="2337922"/>
              <a:ext cx="1714656" cy="3081112"/>
            </a:xfrm>
            <a:custGeom>
              <a:avLst/>
              <a:gdLst/>
              <a:ahLst/>
              <a:cxnLst/>
              <a:rect l="l" t="t" r="r" b="b"/>
              <a:pathLst>
                <a:path w="2005446" h="3667991" extrusionOk="0">
                  <a:moveTo>
                    <a:pt x="0" y="0"/>
                  </a:moveTo>
                  <a:lnTo>
                    <a:pt x="0" y="3667991"/>
                  </a:lnTo>
                  <a:lnTo>
                    <a:pt x="2005446" y="18807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F2F2"/>
            </a:solidFill>
            <a:ln w="38100" cap="flat" cmpd="sng">
              <a:solidFill>
                <a:srgbClr val="1B224C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288000" tIns="0" rIns="0" bIns="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B224C"/>
                </a:buClr>
                <a:buSzPts val="1800"/>
                <a:buFont typeface="Arial"/>
                <a:buNone/>
              </a:pPr>
              <a:r>
                <a:rPr lang="ja-JP" sz="1800" b="1" i="0" u="none" strike="noStrike" cap="none" dirty="0">
                  <a:solidFill>
                    <a:srgbClr val="1B224C"/>
                  </a:solidFill>
                  <a:latin typeface="游ゴシック" panose="020B0400000000000000" pitchFamily="34" charset="-128"/>
                  <a:ea typeface="游ゴシック" panose="020B0400000000000000" pitchFamily="34" charset="-128"/>
                  <a:cs typeface="HiraKakuPro-W3"/>
                  <a:sym typeface="HiraKakuPro-W3"/>
                </a:rPr>
                <a:t>製品・</a:t>
              </a:r>
              <a:endParaRPr sz="18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>
                  <a:srgbClr val="1B224C"/>
                </a:buClr>
                <a:buSzPts val="1800"/>
                <a:buFont typeface="Arial"/>
                <a:buNone/>
              </a:pPr>
              <a:r>
                <a:rPr lang="ja-JP" sz="1800" b="1" i="0" u="none" strike="noStrike" cap="none" dirty="0">
                  <a:solidFill>
                    <a:srgbClr val="1B224C"/>
                  </a:solidFill>
                  <a:latin typeface="游ゴシック" panose="020B0400000000000000" pitchFamily="34" charset="-128"/>
                  <a:ea typeface="游ゴシック" panose="020B0400000000000000" pitchFamily="34" charset="-128"/>
                  <a:cs typeface="HiraKakuPro-W3"/>
                  <a:sym typeface="HiraKakuPro-W3"/>
                </a:rPr>
                <a:t>サービス</a:t>
              </a:r>
              <a:endParaRPr dirty="0"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endParaRPr>
            </a:p>
          </p:txBody>
        </p:sp>
        <p:sp>
          <p:nvSpPr>
            <p:cNvPr id="306" name="Google Shape;306;p11"/>
            <p:cNvSpPr/>
            <p:nvPr/>
          </p:nvSpPr>
          <p:spPr>
            <a:xfrm>
              <a:off x="911625" y="3118800"/>
              <a:ext cx="4578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2200" b="1" i="0" u="none" strike="noStrike" cap="none" dirty="0">
                  <a:solidFill>
                    <a:srgbClr val="1B224C"/>
                  </a:solidFill>
                  <a:latin typeface="游ゴシック" panose="020B0400000000000000" pitchFamily="34" charset="-128"/>
                  <a:ea typeface="游ゴシック" panose="020B0400000000000000" pitchFamily="34" charset="-128"/>
                  <a:cs typeface="HiraKakuPro-W3"/>
                  <a:sym typeface="HiraKakuPro-W3"/>
                </a:rPr>
                <a:t>④</a:t>
              </a:r>
              <a:endParaRPr sz="22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endParaRPr>
            </a:p>
          </p:txBody>
        </p:sp>
        <p:sp>
          <p:nvSpPr>
            <p:cNvPr id="307" name="Google Shape;307;p11"/>
            <p:cNvSpPr/>
            <p:nvPr/>
          </p:nvSpPr>
          <p:spPr>
            <a:xfrm>
              <a:off x="2430075" y="2952800"/>
              <a:ext cx="4578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2200" b="1" dirty="0">
                  <a:solidFill>
                    <a:srgbClr val="1B224C"/>
                  </a:solidFill>
                  <a:latin typeface="游ゴシック" panose="020B0400000000000000" pitchFamily="34" charset="-128"/>
                  <a:ea typeface="游ゴシック" panose="020B0400000000000000" pitchFamily="34" charset="-128"/>
                  <a:cs typeface="HiraKakuPro-W3"/>
                  <a:sym typeface="HiraKakuPro-W3"/>
                </a:rPr>
                <a:t>⑤</a:t>
              </a:r>
              <a:endParaRPr sz="22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endParaRPr>
            </a:p>
          </p:txBody>
        </p:sp>
        <p:sp>
          <p:nvSpPr>
            <p:cNvPr id="308" name="Google Shape;308;p11"/>
            <p:cNvSpPr/>
            <p:nvPr/>
          </p:nvSpPr>
          <p:spPr>
            <a:xfrm>
              <a:off x="2430075" y="4344025"/>
              <a:ext cx="4578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2200" b="1" dirty="0">
                  <a:solidFill>
                    <a:srgbClr val="1B224C"/>
                  </a:solidFill>
                  <a:latin typeface="游ゴシック" panose="020B0400000000000000" pitchFamily="34" charset="-128"/>
                  <a:ea typeface="游ゴシック" panose="020B0400000000000000" pitchFamily="34" charset="-128"/>
                  <a:cs typeface="HiraKakuPro-W3"/>
                  <a:sym typeface="HiraKakuPro-W3"/>
                </a:rPr>
                <a:t>⑥</a:t>
              </a:r>
              <a:endParaRPr sz="2200" b="1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endParaRP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12"/>
          <p:cNvSpPr txBox="1">
            <a:spLocks noGrp="1"/>
          </p:cNvSpPr>
          <p:nvPr>
            <p:ph type="title"/>
          </p:nvPr>
        </p:nvSpPr>
        <p:spPr>
          <a:xfrm>
            <a:off x="628833" y="233888"/>
            <a:ext cx="86484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 fontScale="90000"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ja-JP" b="1" dirty="0"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プロダクトマネージャーカンファレンスの</a:t>
            </a:r>
            <a:br>
              <a:rPr lang="ja-JP" b="1" dirty="0"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</a:br>
            <a:r>
              <a:rPr lang="ja-JP" b="1" dirty="0"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バリュープロポジションキャンバスまとめ</a:t>
            </a:r>
            <a:endParaRPr b="1" dirty="0"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</p:txBody>
      </p:sp>
      <p:sp>
        <p:nvSpPr>
          <p:cNvPr id="315" name="Google Shape;315;p12"/>
          <p:cNvSpPr txBox="1"/>
          <p:nvPr/>
        </p:nvSpPr>
        <p:spPr>
          <a:xfrm>
            <a:off x="2474026" y="4440175"/>
            <a:ext cx="4957800" cy="11633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6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結論</a:t>
            </a:r>
            <a:endParaRPr sz="1600" b="1" i="0" u="none" strike="noStrike" cap="none" dirty="0">
              <a:solidFill>
                <a:srgbClr val="1B224C"/>
              </a:solidFill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400" b="1" i="0" u="none" strike="noStrike" cap="none" dirty="0">
                <a:solidFill>
                  <a:srgbClr val="00ACBA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参加者の具体的な質問に対して</a:t>
            </a:r>
            <a:endParaRPr sz="1400" b="1" i="0" u="none" strike="noStrike" cap="none" dirty="0">
              <a:solidFill>
                <a:srgbClr val="00ACBA"/>
              </a:solidFill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400" b="1" i="0" u="none" strike="noStrike" cap="none" dirty="0">
                <a:solidFill>
                  <a:srgbClr val="00ACBA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知見のある人が丁寧に答えていく</a:t>
            </a:r>
            <a:endParaRPr sz="1400" b="1" i="0" u="none" strike="noStrike" cap="none" dirty="0">
              <a:solidFill>
                <a:srgbClr val="00ACBA"/>
              </a:solidFill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400" b="1" i="0" u="none" strike="noStrike" cap="none" dirty="0">
                <a:solidFill>
                  <a:srgbClr val="00ACBA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知恵袋企画を実施するカンファレンス</a:t>
            </a:r>
            <a:endParaRPr b="1" dirty="0"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</p:txBody>
      </p:sp>
      <p:graphicFrame>
        <p:nvGraphicFramePr>
          <p:cNvPr id="316" name="Google Shape;316;p12"/>
          <p:cNvGraphicFramePr/>
          <p:nvPr>
            <p:extLst>
              <p:ext uri="{D42A27DB-BD31-4B8C-83A1-F6EECF244321}">
                <p14:modId xmlns:p14="http://schemas.microsoft.com/office/powerpoint/2010/main" val="1816743024"/>
              </p:ext>
            </p:extLst>
          </p:nvPr>
        </p:nvGraphicFramePr>
        <p:xfrm>
          <a:off x="6945615" y="1132847"/>
          <a:ext cx="2484000" cy="4284925"/>
        </p:xfrm>
        <a:graphic>
          <a:graphicData uri="http://schemas.openxmlformats.org/drawingml/2006/table">
            <a:tbl>
              <a:tblPr>
                <a:noFill/>
                <a:tableStyleId>{0BCEC625-B3B1-4691-910C-5EB32E517048}</a:tableStyleId>
              </a:tblPr>
              <a:tblGrid>
                <a:gridCol w="248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92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400" b="1" i="0" u="none" strike="noStrike" cap="none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① 顧客が実現したいこと</a:t>
                      </a:r>
                      <a:endParaRPr dirty="0"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</a:txBody>
                  <a:tcPr marL="0" marR="0" marT="0" marB="45725" anchor="b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32675">
                <a:tc>
                  <a:txBody>
                    <a:bodyPr/>
                    <a:lstStyle/>
                    <a:p>
                      <a:pPr marL="176775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050"/>
                        <a:buFont typeface="Wingdings" pitchFamily="2" charset="2"/>
                        <a:buChar char="l"/>
                      </a:pPr>
                      <a:r>
                        <a:rPr lang="ja-JP" sz="1050" b="1" i="0" u="none" strike="noStrike" cap="none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実践できる学び・他社の事例を見つ</a:t>
                      </a:r>
                      <a:br>
                        <a:rPr lang="ja-JP" sz="1050" b="1" i="0" u="none" strike="noStrike" cap="none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</a:br>
                      <a:r>
                        <a:rPr lang="ja-JP" sz="1050" b="1" i="0" u="none" strike="noStrike" cap="none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ける</a:t>
                      </a:r>
                      <a:endParaRPr sz="1050" b="1" i="0" u="none" strike="noStrike" cap="none" dirty="0">
                        <a:solidFill>
                          <a:srgbClr val="1B224C"/>
                        </a:solidFill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  <a:p>
                      <a:pPr marL="176775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050"/>
                        <a:buFont typeface="Wingdings" pitchFamily="2" charset="2"/>
                        <a:buChar char="l"/>
                      </a:pPr>
                      <a:r>
                        <a:rPr lang="ja-JP" sz="1050" b="1" i="0" u="none" strike="noStrike" cap="none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仲間を見つける</a:t>
                      </a:r>
                      <a:endParaRPr sz="1050" b="1" i="0" u="none" strike="noStrike" cap="none" dirty="0">
                        <a:solidFill>
                          <a:srgbClr val="1B224C"/>
                        </a:solidFill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  <a:p>
                      <a:pPr marL="176775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050"/>
                        <a:buFont typeface="Wingdings" pitchFamily="2" charset="2"/>
                        <a:buChar char="l"/>
                      </a:pPr>
                      <a:r>
                        <a:rPr lang="ja-JP" sz="1050" b="1" i="0" u="none" strike="noStrike" cap="none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これから何を学べばいいか知る</a:t>
                      </a:r>
                      <a:endParaRPr sz="1050" b="1" i="0" u="none" strike="noStrike" cap="none" dirty="0">
                        <a:solidFill>
                          <a:srgbClr val="1B224C"/>
                        </a:solidFill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</a:txBody>
                  <a:tcPr marL="0" marR="0" marT="144000" marB="1800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09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400" b="1" i="0" u="none" strike="noStrike" cap="none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② ゲイン（メリット・恩恵）</a:t>
                      </a:r>
                      <a:endParaRPr dirty="0"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</a:txBody>
                  <a:tcPr marL="0" marR="0" marT="45725" marB="45725" anchor="b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0325">
                <a:tc>
                  <a:txBody>
                    <a:bodyPr/>
                    <a:lstStyle/>
                    <a:p>
                      <a:pPr marL="176775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050"/>
                        <a:buFont typeface="Wingdings" pitchFamily="2" charset="2"/>
                        <a:buChar char="l"/>
                      </a:pPr>
                      <a:r>
                        <a:rPr lang="ja-JP" sz="1050" b="1" i="0" u="none" strike="noStrike" cap="none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成長の実感</a:t>
                      </a:r>
                      <a:endParaRPr sz="1050" b="1" i="0" u="none" strike="noStrike" cap="none" dirty="0">
                        <a:solidFill>
                          <a:srgbClr val="1B224C"/>
                        </a:solidFill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  <a:p>
                      <a:pPr marL="176775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050"/>
                        <a:buFont typeface="Wingdings" pitchFamily="2" charset="2"/>
                        <a:buChar char="l"/>
                      </a:pPr>
                      <a:r>
                        <a:rPr lang="ja-JP" sz="1050" b="1" i="0" u="none" strike="noStrike" cap="none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相談相手が見つかる</a:t>
                      </a:r>
                      <a:endParaRPr sz="1050" b="1" i="0" u="none" strike="noStrike" cap="none" dirty="0">
                        <a:solidFill>
                          <a:srgbClr val="1B224C"/>
                        </a:solidFill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  <a:p>
                      <a:pPr marL="176775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050"/>
                        <a:buFont typeface="Wingdings" pitchFamily="2" charset="2"/>
                        <a:buChar char="l"/>
                      </a:pPr>
                      <a:r>
                        <a:rPr lang="ja-JP" sz="1050" b="1" i="0" u="none" strike="noStrike" cap="none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KPI達成で会社で認められる</a:t>
                      </a:r>
                      <a:endParaRPr sz="1050" b="1" i="0" u="none" strike="noStrike" cap="none" dirty="0">
                        <a:solidFill>
                          <a:srgbClr val="1B224C"/>
                        </a:solidFill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</a:txBody>
                  <a:tcPr marL="0" marR="0" marT="144000" marB="1800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3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400" b="1" i="0" u="none" strike="noStrike" cap="none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③ ペイン（障害・リスク）</a:t>
                      </a:r>
                      <a:endParaRPr dirty="0"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</a:txBody>
                  <a:tcPr marL="0" marR="0" marT="45725" marB="45725" anchor="b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10400">
                <a:tc>
                  <a:txBody>
                    <a:bodyPr/>
                    <a:lstStyle/>
                    <a:p>
                      <a:pPr marL="176775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050"/>
                        <a:buFont typeface="Wingdings" pitchFamily="2" charset="2"/>
                        <a:buChar char="l"/>
                      </a:pPr>
                      <a:r>
                        <a:rPr lang="ja-JP" sz="1050" b="1" i="0" u="none" strike="noStrike" cap="none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自身の課題と話が合わない</a:t>
                      </a:r>
                      <a:endParaRPr sz="1050" b="1" i="0" u="none" strike="noStrike" cap="none" dirty="0">
                        <a:solidFill>
                          <a:srgbClr val="1B224C"/>
                        </a:solidFill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  <a:p>
                      <a:pPr marL="176775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050"/>
                        <a:buFont typeface="Wingdings" pitchFamily="2" charset="2"/>
                        <a:buChar char="l"/>
                      </a:pPr>
                      <a:r>
                        <a:rPr lang="ja-JP" sz="1050" b="1" i="0" u="none" strike="noStrike" cap="none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事例が大企業前提で自社では真似できない</a:t>
                      </a:r>
                      <a:endParaRPr sz="1050" b="1" i="0" u="none" strike="noStrike" cap="none" dirty="0">
                        <a:solidFill>
                          <a:srgbClr val="1B224C"/>
                        </a:solidFill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  <a:p>
                      <a:pPr marL="176775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050"/>
                        <a:buFont typeface="Wingdings" pitchFamily="2" charset="2"/>
                        <a:buChar char="l"/>
                      </a:pPr>
                      <a:r>
                        <a:rPr lang="ja-JP" sz="1050" b="1" i="0" u="none" strike="noStrike" cap="none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抽象的な話で具体的なイメージが持てない</a:t>
                      </a:r>
                      <a:endParaRPr sz="1050" b="1" i="0" u="none" strike="noStrike" cap="none" dirty="0">
                        <a:solidFill>
                          <a:srgbClr val="1B224C"/>
                        </a:solidFill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</a:txBody>
                  <a:tcPr marL="0" marR="0" marT="144000" marB="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317" name="Google Shape;317;p12"/>
          <p:cNvGraphicFramePr/>
          <p:nvPr>
            <p:extLst>
              <p:ext uri="{D42A27DB-BD31-4B8C-83A1-F6EECF244321}">
                <p14:modId xmlns:p14="http://schemas.microsoft.com/office/powerpoint/2010/main" val="3156292164"/>
              </p:ext>
            </p:extLst>
          </p:nvPr>
        </p:nvGraphicFramePr>
        <p:xfrm>
          <a:off x="476431" y="1073333"/>
          <a:ext cx="2412000" cy="4661680"/>
        </p:xfrm>
        <a:graphic>
          <a:graphicData uri="http://schemas.openxmlformats.org/drawingml/2006/table">
            <a:tbl>
              <a:tblPr>
                <a:noFill/>
                <a:tableStyleId>{0BCEC625-B3B1-4691-910C-5EB32E517048}</a:tableStyleId>
              </a:tblPr>
              <a:tblGrid>
                <a:gridCol w="241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88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400" b="1" i="0" u="none" strike="noStrike" cap="none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④ 製品・サービス</a:t>
                      </a:r>
                      <a:endParaRPr dirty="0"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</a:txBody>
                  <a:tcPr marL="0" marR="0" marT="0" marB="45725" anchor="b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4150">
                <a:tc>
                  <a:txBody>
                    <a:bodyPr/>
                    <a:lstStyle/>
                    <a:p>
                      <a:pPr marL="176775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050"/>
                        <a:buFont typeface="Wingdings" pitchFamily="2" charset="2"/>
                        <a:buChar char="l"/>
                      </a:pPr>
                      <a:r>
                        <a:rPr lang="ja-JP" sz="1050" b="1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トークセッション</a:t>
                      </a:r>
                      <a:endParaRPr sz="1050" b="1" dirty="0">
                        <a:solidFill>
                          <a:srgbClr val="1B224C"/>
                        </a:solidFill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  <a:p>
                      <a:pPr marL="176775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050"/>
                        <a:buFont typeface="Wingdings" pitchFamily="2" charset="2"/>
                        <a:buChar char="l"/>
                      </a:pPr>
                      <a:r>
                        <a:rPr lang="ja-JP" sz="1050" b="1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パネルセッション</a:t>
                      </a:r>
                      <a:endParaRPr sz="1050" b="1" dirty="0">
                        <a:solidFill>
                          <a:srgbClr val="1B224C"/>
                        </a:solidFill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  <a:p>
                      <a:pPr marL="176775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050"/>
                        <a:buFont typeface="Wingdings" pitchFamily="2" charset="2"/>
                        <a:buChar char="l"/>
                      </a:pPr>
                      <a:r>
                        <a:rPr lang="ja-JP" sz="1050" b="1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ネットワーキング</a:t>
                      </a:r>
                      <a:endParaRPr sz="1050" b="1" dirty="0">
                        <a:solidFill>
                          <a:srgbClr val="1B224C"/>
                        </a:solidFill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  <a:p>
                      <a:pPr marL="176775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050"/>
                        <a:buFont typeface="Wingdings" pitchFamily="2" charset="2"/>
                        <a:buChar char="l"/>
                      </a:pPr>
                      <a:r>
                        <a:rPr lang="ja-JP" sz="1050" b="1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スポンサーブース</a:t>
                      </a:r>
                      <a:endParaRPr sz="1050" b="1" dirty="0">
                        <a:solidFill>
                          <a:srgbClr val="1B224C"/>
                        </a:solidFill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</a:txBody>
                  <a:tcPr marL="0" marR="0" marT="126000" marB="1800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19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400" b="1" i="0" u="none" strike="noStrike" cap="none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⑤ ゲインクリエーター</a:t>
                      </a:r>
                      <a:br>
                        <a:rPr lang="ja-JP" sz="1400" b="1" i="0" u="none" strike="noStrike" cap="none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</a:br>
                      <a:r>
                        <a:rPr lang="ja-JP" sz="1050" b="1" i="0" u="none" strike="noStrike" cap="none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   （顧客への利得を与えるもの）</a:t>
                      </a:r>
                      <a:endParaRPr sz="1050" b="1" i="0" u="none" strike="noStrike" cap="none" dirty="0">
                        <a:solidFill>
                          <a:srgbClr val="1B224C"/>
                        </a:solidFill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</a:txBody>
                  <a:tcPr marL="0" marR="0" marT="45725" marB="45725" anchor="b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6000">
                <a:tc>
                  <a:txBody>
                    <a:bodyPr/>
                    <a:lstStyle/>
                    <a:p>
                      <a:pPr marL="176775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050"/>
                        <a:buFont typeface="Wingdings" pitchFamily="2" charset="2"/>
                        <a:buChar char="l"/>
                      </a:pPr>
                      <a:r>
                        <a:rPr lang="ja-JP" sz="1050" b="1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尊敬できる人の意見を聞</a:t>
                      </a:r>
                      <a:r>
                        <a:rPr lang="ja-JP" altLang="en-US" sz="1050" b="1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ける</a:t>
                      </a:r>
                      <a:endParaRPr sz="1050" b="1" dirty="0">
                        <a:solidFill>
                          <a:srgbClr val="1B224C"/>
                        </a:solidFill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  <a:p>
                      <a:pPr marL="176775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050"/>
                        <a:buFont typeface="Wingdings" pitchFamily="2" charset="2"/>
                        <a:buChar char="l"/>
                      </a:pPr>
                      <a:r>
                        <a:rPr lang="ja-JP" sz="1050" b="1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同じ課題を持つ人と知り合う</a:t>
                      </a:r>
                      <a:endParaRPr sz="1050" b="1" dirty="0">
                        <a:solidFill>
                          <a:srgbClr val="1B224C"/>
                        </a:solidFill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  <a:p>
                      <a:pPr marL="176775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050"/>
                        <a:buFont typeface="Wingdings" pitchFamily="2" charset="2"/>
                        <a:buChar char="l"/>
                      </a:pPr>
                      <a:r>
                        <a:rPr lang="ja-JP" sz="1050" b="1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うまくいった知見を聞ける</a:t>
                      </a:r>
                      <a:endParaRPr sz="1050" b="1" dirty="0">
                        <a:solidFill>
                          <a:srgbClr val="1B224C"/>
                        </a:solidFill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</a:txBody>
                  <a:tcPr marL="0" marR="0" marT="144000" marB="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43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400" b="1" i="0" u="none" strike="noStrike" cap="none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⑥ ペインリリーバー</a:t>
                      </a:r>
                      <a:br>
                        <a:rPr lang="ja-JP" b="1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</a:br>
                      <a:r>
                        <a:rPr lang="ja-JP" sz="1050" b="1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  </a:t>
                      </a:r>
                      <a:r>
                        <a:rPr lang="ja-JP" sz="1050" b="1" i="0" u="none" strike="noStrike" cap="none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（顧客の悩み/障害を取り除くもの）</a:t>
                      </a:r>
                      <a:endParaRPr sz="1050" b="1" i="0" u="none" strike="noStrike" cap="none" dirty="0">
                        <a:solidFill>
                          <a:srgbClr val="1B224C"/>
                        </a:solidFill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</a:txBody>
                  <a:tcPr marL="0" marR="0" marT="45725" marB="45725" anchor="b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75925">
                <a:tc>
                  <a:txBody>
                    <a:bodyPr/>
                    <a:lstStyle/>
                    <a:p>
                      <a:pPr marL="176775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050"/>
                        <a:buFont typeface="Wingdings" pitchFamily="2" charset="2"/>
                        <a:buChar char="l"/>
                      </a:pPr>
                      <a:r>
                        <a:rPr lang="ja-JP" sz="1050" b="1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各々の状態や課題に合わせた解決策</a:t>
                      </a:r>
                      <a:br>
                        <a:rPr lang="ja-JP" sz="1050" b="1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</a:br>
                      <a:r>
                        <a:rPr lang="ja-JP" sz="1050" b="1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のヒントを渡せる</a:t>
                      </a:r>
                      <a:endParaRPr sz="1050" b="1" dirty="0">
                        <a:solidFill>
                          <a:srgbClr val="1B224C"/>
                        </a:solidFill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  <a:p>
                      <a:pPr marL="176775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050"/>
                        <a:buFont typeface="Wingdings" pitchFamily="2" charset="2"/>
                        <a:buChar char="l"/>
                      </a:pPr>
                      <a:r>
                        <a:rPr lang="ja-JP" sz="1050" b="1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具体的な課題を他人に相談できる</a:t>
                      </a:r>
                      <a:endParaRPr sz="1050" b="1" dirty="0">
                        <a:solidFill>
                          <a:srgbClr val="1B224C"/>
                        </a:solidFill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  <a:p>
                      <a:pPr marL="176775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050"/>
                        <a:buFont typeface="Wingdings" pitchFamily="2" charset="2"/>
                        <a:buChar char="l"/>
                      </a:pPr>
                      <a:r>
                        <a:rPr lang="ja-JP" sz="1050" b="1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分かりやすく、すぐに試せるTips</a:t>
                      </a:r>
                      <a:br>
                        <a:rPr lang="ja-JP" sz="1050" b="1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</a:br>
                      <a:r>
                        <a:rPr lang="ja-JP" sz="1050" b="1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を得られる</a:t>
                      </a:r>
                      <a:endParaRPr sz="1050" b="1" dirty="0">
                        <a:solidFill>
                          <a:srgbClr val="1B224C"/>
                        </a:solidFill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</a:txBody>
                  <a:tcPr marL="0" marR="0" marT="144000" marB="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318" name="Google Shape;318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312411" y="2697668"/>
            <a:ext cx="1488200" cy="1462664"/>
          </a:xfrm>
          <a:prstGeom prst="rect">
            <a:avLst/>
          </a:prstGeom>
          <a:noFill/>
          <a:ln>
            <a:noFill/>
          </a:ln>
        </p:spPr>
      </p:pic>
      <p:pic>
        <p:nvPicPr>
          <p:cNvPr id="319" name="Google Shape;319;p12"/>
          <p:cNvPicPr preferRelativeResize="0"/>
          <p:nvPr/>
        </p:nvPicPr>
        <p:blipFill rotWithShape="1">
          <a:blip r:embed="rId4">
            <a:alphaModFix/>
          </a:blip>
          <a:srcRect l="39" r="39"/>
          <a:stretch/>
        </p:blipFill>
        <p:spPr>
          <a:xfrm>
            <a:off x="5105406" y="2698200"/>
            <a:ext cx="1440053" cy="1461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13"/>
          <p:cNvSpPr txBox="1">
            <a:spLocks noGrp="1"/>
          </p:cNvSpPr>
          <p:nvPr>
            <p:ph type="body" idx="1"/>
          </p:nvPr>
        </p:nvSpPr>
        <p:spPr>
          <a:xfrm>
            <a:off x="628650" y="1001043"/>
            <a:ext cx="8648700" cy="495300"/>
          </a:xfrm>
          <a:prstGeom prst="rect">
            <a:avLst/>
          </a:prstGeom>
          <a:solidFill>
            <a:schemeClr val="lt1"/>
          </a:solidFill>
          <a:ln w="3175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44000" tIns="108000" rIns="144000" bIns="108000" anchor="t" anchorCtr="0">
            <a:spAutoFit/>
          </a:bodyPr>
          <a:lstStyle/>
          <a:p>
            <a: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ACBA"/>
              </a:buClr>
              <a:buSzPts val="1600"/>
              <a:buFont typeface="Noto Sans"/>
              <a:buNone/>
            </a:pPr>
            <a:r>
              <a:rPr lang="ja-JP" sz="1800" b="1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顧客が実現したいことに基づいて、</a:t>
            </a:r>
            <a:r>
              <a:rPr lang="ja-JP" b="1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自社製品の価値を整理する</a:t>
            </a:r>
            <a:endParaRPr sz="1800" b="1" u="none" strike="noStrike" cap="none" dirty="0">
              <a:solidFill>
                <a:srgbClr val="1B224C"/>
              </a:solidFill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</p:txBody>
      </p:sp>
      <p:sp>
        <p:nvSpPr>
          <p:cNvPr id="326" name="Google Shape;326;p13"/>
          <p:cNvSpPr txBox="1">
            <a:spLocks noGrp="1"/>
          </p:cNvSpPr>
          <p:nvPr>
            <p:ph type="title"/>
          </p:nvPr>
        </p:nvSpPr>
        <p:spPr>
          <a:xfrm>
            <a:off x="628833" y="233888"/>
            <a:ext cx="86484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 fontScale="90000"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ja-JP" b="1">
                <a:solidFill>
                  <a:schemeClr val="dk1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某</a:t>
            </a:r>
            <a:r>
              <a:rPr lang="ja-JP" altLang="en-US" b="1">
                <a:solidFill>
                  <a:schemeClr val="dk1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マーケティング</a:t>
            </a:r>
            <a:r>
              <a:rPr lang="ja-JP" b="1">
                <a:solidFill>
                  <a:schemeClr val="dk1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ツール</a:t>
            </a:r>
            <a:r>
              <a:rPr lang="ja-JP" b="1" dirty="0">
                <a:solidFill>
                  <a:schemeClr val="dk1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の</a:t>
            </a:r>
            <a:br>
              <a:rPr lang="ja-JP" b="1" dirty="0">
                <a:solidFill>
                  <a:schemeClr val="dk1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</a:br>
            <a:r>
              <a:rPr lang="ja-JP" b="1" dirty="0">
                <a:solidFill>
                  <a:schemeClr val="dk1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バリュープロポジションキャンバス：顧客セグメント</a:t>
            </a:r>
            <a:endParaRPr b="1" dirty="0">
              <a:solidFill>
                <a:schemeClr val="dk1"/>
              </a:solidFill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</p:txBody>
      </p:sp>
      <p:graphicFrame>
        <p:nvGraphicFramePr>
          <p:cNvPr id="3" name="Google Shape;343;p14">
            <a:extLst>
              <a:ext uri="{FF2B5EF4-FFF2-40B4-BE49-F238E27FC236}">
                <a16:creationId xmlns:a16="http://schemas.microsoft.com/office/drawing/2014/main" id="{ECF0F65A-130A-6995-EB3C-DA4D53AFD3F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05590430"/>
              </p:ext>
            </p:extLst>
          </p:nvPr>
        </p:nvGraphicFramePr>
        <p:xfrm>
          <a:off x="4801175" y="1731079"/>
          <a:ext cx="4545330" cy="4432452"/>
        </p:xfrm>
        <a:graphic>
          <a:graphicData uri="http://schemas.openxmlformats.org/drawingml/2006/table">
            <a:tbl>
              <a:tblPr>
                <a:noFill/>
                <a:tableStyleId>{0BCEC625-B3B1-4691-910C-5EB32E517048}</a:tableStyleId>
              </a:tblPr>
              <a:tblGrid>
                <a:gridCol w="45453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26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600" b="1" i="0" u="none" strike="noStrike" cap="none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① 顧客が実現したいこと</a:t>
                      </a:r>
                    </a:p>
                  </a:txBody>
                  <a:tcPr marL="0" marR="91450" marT="45725" marB="45725" anchor="b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2351">
                <a:tc>
                  <a:txBody>
                    <a:bodyPr/>
                    <a:lstStyle/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Wingdings" pitchFamily="2" charset="2"/>
                        <a:buChar char="l"/>
                      </a:pPr>
                      <a:r>
                        <a:rPr lang="ja-JP" altLang="en-US" sz="1200" b="1" i="0" u="none" strike="noStrike" cap="none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売上</a:t>
                      </a:r>
                      <a:r>
                        <a:rPr lang="ja-JP" altLang="en-US" sz="1200" b="1" i="0" u="none" strike="noStrike" cap="none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を増やす</a:t>
                      </a:r>
                    </a:p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Wingdings" pitchFamily="2" charset="2"/>
                        <a:buChar char="l"/>
                      </a:pPr>
                      <a:r>
                        <a:rPr lang="ja-JP" altLang="en-US" sz="1200" b="1" i="0" u="none" strike="noStrike" cap="none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新規顧客を増やす</a:t>
                      </a:r>
                    </a:p>
                  </a:txBody>
                  <a:tcPr marL="0" marR="0" marT="180000" marB="1800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26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2000"/>
                        <a:buFont typeface="Arial"/>
                        <a:buNone/>
                      </a:pPr>
                      <a:r>
                        <a:rPr lang="ja-JP" altLang="en-US" sz="1600" b="1" i="0" u="none" strike="noStrike" cap="none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② ゲイン（メリット・恩恵）</a:t>
                      </a:r>
                    </a:p>
                  </a:txBody>
                  <a:tcPr marL="0" marR="0" marT="45725" marB="45725" anchor="b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1050">
                <a:tc>
                  <a:txBody>
                    <a:bodyPr/>
                    <a:lstStyle/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Wingdings" pitchFamily="2" charset="2"/>
                        <a:buChar char="l"/>
                      </a:pPr>
                      <a:r>
                        <a:rPr lang="en" altLang="ja-JP" sz="1200" b="1" i="0" u="none" strike="noStrike" cap="none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CVR</a:t>
                      </a:r>
                      <a:r>
                        <a:rPr lang="ja-JP" altLang="en-US" sz="1200" b="1" i="0" u="none" strike="noStrike" cap="none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が上がって売上が増える</a:t>
                      </a:r>
                      <a:endParaRPr sz="1200" b="1" i="0" u="none" strike="noStrike" cap="none" dirty="0">
                        <a:solidFill>
                          <a:srgbClr val="1B224C"/>
                        </a:solidFill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Wingdings" pitchFamily="2" charset="2"/>
                        <a:buChar char="l"/>
                      </a:pPr>
                      <a:r>
                        <a:rPr lang="ja-JP" altLang="en-US" sz="1200" b="1" i="0" u="none" strike="noStrike" cap="none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顧客のクチコミを手軽にマーケ施策に活用</a:t>
                      </a:r>
                      <a:r>
                        <a:rPr lang="ja-JP" altLang="en-US" sz="1200" b="1" i="0" u="none" strike="noStrike" cap="none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できる</a:t>
                      </a:r>
                      <a:endParaRPr sz="1200" b="1" i="0" u="none" strike="noStrike" cap="none" dirty="0">
                        <a:solidFill>
                          <a:srgbClr val="1B224C"/>
                        </a:solidFill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Wingdings" pitchFamily="2" charset="2"/>
                        <a:buChar char="l"/>
                      </a:pPr>
                      <a:r>
                        <a:rPr lang="en" altLang="ja-JP" sz="1200" b="1" i="0" u="none" strike="noStrike" cap="none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PDCA</a:t>
                      </a:r>
                      <a:r>
                        <a:rPr lang="ja-JP" altLang="en-US" sz="1200" b="1" i="0" u="none" strike="noStrike" cap="none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をまわして効果が毎月上がっていく</a:t>
                      </a:r>
                    </a:p>
                  </a:txBody>
                  <a:tcPr marL="0" marR="0" marT="180000" marB="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81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2000"/>
                        <a:buFont typeface="Arial"/>
                        <a:buNone/>
                      </a:pPr>
                      <a:r>
                        <a:rPr lang="ja-JP" altLang="en-US" sz="1600" b="1" i="0" u="none" strike="noStrike" cap="none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③ ペイン（障害・リスク）</a:t>
                      </a:r>
                    </a:p>
                  </a:txBody>
                  <a:tcPr marL="0" marR="0" marT="0" marB="45725" anchor="b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55576">
                <a:tc>
                  <a:txBody>
                    <a:bodyPr/>
                    <a:lstStyle/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Wingdings" pitchFamily="2" charset="2"/>
                        <a:buChar char="l"/>
                      </a:pPr>
                      <a:r>
                        <a:rPr lang="ja-JP" altLang="en-US" sz="1200" b="1" i="0" u="none" strike="noStrike" cap="none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サイト改善はたくさん実施しており他に新しい施策が無い</a:t>
                      </a:r>
                      <a:endParaRPr sz="1200" b="1" i="0" u="none" strike="noStrike" cap="none" dirty="0">
                        <a:solidFill>
                          <a:srgbClr val="1B224C"/>
                        </a:solidFill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Wingdings" pitchFamily="2" charset="2"/>
                        <a:buChar char="l"/>
                      </a:pPr>
                      <a:r>
                        <a:rPr lang="ja-JP" altLang="en-US" sz="1200" b="1" i="0" u="none" strike="noStrike" cap="none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企業目線でのコンテンツ作成は限界がある</a:t>
                      </a:r>
                      <a:endParaRPr sz="1200" b="1" i="0" u="none" strike="noStrike" cap="none" dirty="0">
                        <a:solidFill>
                          <a:srgbClr val="1B224C"/>
                        </a:solidFill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Wingdings" pitchFamily="2" charset="2"/>
                        <a:buChar char="l"/>
                      </a:pPr>
                      <a:r>
                        <a:rPr lang="ja-JP" altLang="en-US" sz="1200" b="1" i="0" u="none" strike="noStrike" cap="none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広告クリエイティブの枯渇、作成に手</a:t>
                      </a:r>
                      <a:r>
                        <a:rPr lang="ja-JP" altLang="en-US" sz="1200" b="1" i="0" u="none" strike="noStrike" cap="none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がまわらない</a:t>
                      </a:r>
                      <a:endParaRPr sz="1200" b="1" i="0" u="none" strike="noStrike" cap="none" dirty="0">
                        <a:solidFill>
                          <a:srgbClr val="1B224C"/>
                        </a:solidFill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</a:txBody>
                  <a:tcPr marL="0" marR="0" marT="180000" marB="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4" name="Google Shape;286;p10">
            <a:extLst>
              <a:ext uri="{FF2B5EF4-FFF2-40B4-BE49-F238E27FC236}">
                <a16:creationId xmlns:a16="http://schemas.microsoft.com/office/drawing/2014/main" id="{CE012BAD-9FB4-4A20-65E1-FDD7BFC7216C}"/>
              </a:ext>
            </a:extLst>
          </p:cNvPr>
          <p:cNvGrpSpPr/>
          <p:nvPr/>
        </p:nvGrpSpPr>
        <p:grpSpPr>
          <a:xfrm>
            <a:off x="628646" y="2180777"/>
            <a:ext cx="3333491" cy="3348181"/>
            <a:chOff x="455023" y="2181051"/>
            <a:chExt cx="3631254" cy="3646064"/>
          </a:xfrm>
        </p:grpSpPr>
        <p:sp>
          <p:nvSpPr>
            <p:cNvPr id="5" name="Google Shape;287;p10">
              <a:extLst>
                <a:ext uri="{FF2B5EF4-FFF2-40B4-BE49-F238E27FC236}">
                  <a16:creationId xmlns:a16="http://schemas.microsoft.com/office/drawing/2014/main" id="{9D13E4E1-BE95-BD3F-0B7D-35DCD7C13BD6}"/>
                </a:ext>
              </a:extLst>
            </p:cNvPr>
            <p:cNvSpPr/>
            <p:nvPr/>
          </p:nvSpPr>
          <p:spPr>
            <a:xfrm>
              <a:off x="455023" y="2251415"/>
              <a:ext cx="3576000" cy="3575700"/>
            </a:xfrm>
            <a:prstGeom prst="pie">
              <a:avLst>
                <a:gd name="adj1" fmla="val 2959372"/>
                <a:gd name="adj2" fmla="val 10804149"/>
              </a:avLst>
            </a:prstGeom>
            <a:solidFill>
              <a:srgbClr val="F2F2F2"/>
            </a:solidFill>
            <a:ln w="38100" cap="flat" cmpd="sng">
              <a:solidFill>
                <a:srgbClr val="1B224C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0" rIns="900000" bIns="216000" anchor="b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B224C"/>
                </a:buClr>
                <a:buSzPts val="2400"/>
                <a:buFont typeface="Arial"/>
                <a:buNone/>
              </a:pPr>
              <a:r>
                <a:rPr lang="ja-JP" sz="1800" b="1" i="0" u="none" strike="noStrike" cap="none" dirty="0">
                  <a:solidFill>
                    <a:srgbClr val="1B224C"/>
                  </a:solidFill>
                  <a:latin typeface="游ゴシック" panose="020B0400000000000000" pitchFamily="34" charset="-128"/>
                  <a:ea typeface="游ゴシック" panose="020B0400000000000000" pitchFamily="34" charset="-128"/>
                  <a:cs typeface="HiraKakuPro-W3"/>
                  <a:sym typeface="HiraKakuPro-W3"/>
                </a:rPr>
                <a:t>ペ イ ン</a:t>
              </a:r>
              <a:endParaRPr sz="18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endParaRPr>
            </a:p>
          </p:txBody>
        </p:sp>
        <p:sp>
          <p:nvSpPr>
            <p:cNvPr id="6" name="Google Shape;288;p10">
              <a:extLst>
                <a:ext uri="{FF2B5EF4-FFF2-40B4-BE49-F238E27FC236}">
                  <a16:creationId xmlns:a16="http://schemas.microsoft.com/office/drawing/2014/main" id="{F89FC037-1717-4810-C4E6-49A75564A26F}"/>
                </a:ext>
              </a:extLst>
            </p:cNvPr>
            <p:cNvSpPr/>
            <p:nvPr/>
          </p:nvSpPr>
          <p:spPr>
            <a:xfrm>
              <a:off x="511477" y="2223025"/>
              <a:ext cx="3574800" cy="3574800"/>
            </a:xfrm>
            <a:prstGeom prst="pie">
              <a:avLst>
                <a:gd name="adj1" fmla="val 18738049"/>
                <a:gd name="adj2" fmla="val 2928176"/>
              </a:avLst>
            </a:prstGeom>
            <a:solidFill>
              <a:srgbClr val="F2F2F2"/>
            </a:solidFill>
            <a:ln w="38100" cap="flat" cmpd="sng">
              <a:solidFill>
                <a:srgbClr val="1B224C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B224C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1B224C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" name="Google Shape;289;p10">
              <a:extLst>
                <a:ext uri="{FF2B5EF4-FFF2-40B4-BE49-F238E27FC236}">
                  <a16:creationId xmlns:a16="http://schemas.microsoft.com/office/drawing/2014/main" id="{9A12428C-FD42-E578-B791-9769CDFF6161}"/>
                </a:ext>
              </a:extLst>
            </p:cNvPr>
            <p:cNvSpPr/>
            <p:nvPr/>
          </p:nvSpPr>
          <p:spPr>
            <a:xfrm>
              <a:off x="455023" y="2181051"/>
              <a:ext cx="3576000" cy="3575700"/>
            </a:xfrm>
            <a:prstGeom prst="pie">
              <a:avLst>
                <a:gd name="adj1" fmla="val 10814352"/>
                <a:gd name="adj2" fmla="val 18731358"/>
              </a:avLst>
            </a:prstGeom>
            <a:solidFill>
              <a:srgbClr val="F2F2F2"/>
            </a:solidFill>
            <a:ln w="38100" cap="flat" cmpd="sng">
              <a:solidFill>
                <a:srgbClr val="1B224C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216000" tIns="32400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B224C"/>
                </a:buClr>
                <a:buSzPts val="2400"/>
                <a:buFont typeface="Arial"/>
                <a:buNone/>
              </a:pPr>
              <a:r>
                <a:rPr lang="ja-JP" sz="1800" b="1" i="0" u="none" strike="noStrike" cap="none" dirty="0">
                  <a:solidFill>
                    <a:srgbClr val="1B224C"/>
                  </a:solidFill>
                  <a:latin typeface="游ゴシック" panose="020B0400000000000000" pitchFamily="34" charset="-128"/>
                  <a:ea typeface="游ゴシック" panose="020B0400000000000000" pitchFamily="34" charset="-128"/>
                  <a:cs typeface="HiraKakuPro-W3"/>
                  <a:sym typeface="HiraKakuPro-W3"/>
                </a:rPr>
                <a:t>ゲ イ ン</a:t>
              </a:r>
              <a:endParaRPr sz="18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endParaRPr>
            </a:p>
          </p:txBody>
        </p:sp>
        <p:sp>
          <p:nvSpPr>
            <p:cNvPr id="8" name="Google Shape;290;p10">
              <a:extLst>
                <a:ext uri="{FF2B5EF4-FFF2-40B4-BE49-F238E27FC236}">
                  <a16:creationId xmlns:a16="http://schemas.microsoft.com/office/drawing/2014/main" id="{AA174091-2F89-F2EB-EE35-E24F65EC13BF}"/>
                </a:ext>
              </a:extLst>
            </p:cNvPr>
            <p:cNvSpPr/>
            <p:nvPr/>
          </p:nvSpPr>
          <p:spPr>
            <a:xfrm>
              <a:off x="2655151" y="3780402"/>
              <a:ext cx="1264200" cy="615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1600" b="1" i="0" u="none" strike="noStrike" cap="none" dirty="0">
                  <a:solidFill>
                    <a:srgbClr val="1B224C"/>
                  </a:solidFill>
                  <a:latin typeface="游ゴシック" panose="020B0400000000000000" pitchFamily="34" charset="-128"/>
                  <a:ea typeface="游ゴシック" panose="020B0400000000000000" pitchFamily="34" charset="-128"/>
                  <a:cs typeface="HiraKakuPro-W3"/>
                  <a:sym typeface="HiraKakuPro-W3"/>
                </a:rPr>
                <a:t>顧客が実現</a:t>
              </a:r>
              <a:endParaRPr sz="16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endParaRPr>
            </a:p>
            <a:p>
              <a:pPr marL="0" marR="0" lvl="0" indent="0" algn="ctr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1600" b="1" i="0" u="none" strike="noStrike" cap="none" dirty="0">
                  <a:solidFill>
                    <a:srgbClr val="1B224C"/>
                  </a:solidFill>
                  <a:latin typeface="游ゴシック" panose="020B0400000000000000" pitchFamily="34" charset="-128"/>
                  <a:ea typeface="游ゴシック" panose="020B0400000000000000" pitchFamily="34" charset="-128"/>
                  <a:cs typeface="HiraKakuPro-W3"/>
                  <a:sym typeface="HiraKakuPro-W3"/>
                </a:rPr>
                <a:t>したいこと</a:t>
              </a:r>
              <a:endParaRPr sz="16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endParaRPr>
            </a:p>
          </p:txBody>
        </p:sp>
        <p:sp>
          <p:nvSpPr>
            <p:cNvPr id="9" name="Google Shape;291;p10">
              <a:extLst>
                <a:ext uri="{FF2B5EF4-FFF2-40B4-BE49-F238E27FC236}">
                  <a16:creationId xmlns:a16="http://schemas.microsoft.com/office/drawing/2014/main" id="{48C294FA-35BB-6ACF-9669-04647B1DFD93}"/>
                </a:ext>
              </a:extLst>
            </p:cNvPr>
            <p:cNvSpPr/>
            <p:nvPr/>
          </p:nvSpPr>
          <p:spPr>
            <a:xfrm>
              <a:off x="2686469" y="3367446"/>
              <a:ext cx="12642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2200" b="1" i="0" u="none" strike="noStrike" cap="none" dirty="0">
                  <a:solidFill>
                    <a:srgbClr val="1B224C"/>
                  </a:solidFill>
                  <a:latin typeface="游ゴシック" panose="020B0400000000000000" pitchFamily="34" charset="-128"/>
                  <a:ea typeface="游ゴシック" panose="020B0400000000000000" pitchFamily="34" charset="-128"/>
                  <a:cs typeface="HiraKakuPro-W3"/>
                  <a:sym typeface="HiraKakuPro-W3"/>
                </a:rPr>
                <a:t>①</a:t>
              </a:r>
              <a:endParaRPr sz="22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endParaRPr>
            </a:p>
          </p:txBody>
        </p:sp>
        <p:sp>
          <p:nvSpPr>
            <p:cNvPr id="10" name="Google Shape;292;p10">
              <a:extLst>
                <a:ext uri="{FF2B5EF4-FFF2-40B4-BE49-F238E27FC236}">
                  <a16:creationId xmlns:a16="http://schemas.microsoft.com/office/drawing/2014/main" id="{033412A6-6008-4D66-269B-0666ED568D45}"/>
                </a:ext>
              </a:extLst>
            </p:cNvPr>
            <p:cNvSpPr/>
            <p:nvPr/>
          </p:nvSpPr>
          <p:spPr>
            <a:xfrm>
              <a:off x="1161468" y="2629196"/>
              <a:ext cx="12642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2200" b="1" i="0" u="none" strike="noStrike" cap="none" dirty="0">
                  <a:solidFill>
                    <a:srgbClr val="1B224C"/>
                  </a:solidFill>
                  <a:latin typeface="游ゴシック" panose="020B0400000000000000" pitchFamily="34" charset="-128"/>
                  <a:ea typeface="游ゴシック" panose="020B0400000000000000" pitchFamily="34" charset="-128"/>
                  <a:cs typeface="HiraKakuPro-W3"/>
                  <a:sym typeface="HiraKakuPro-W3"/>
                </a:rPr>
                <a:t>②</a:t>
              </a:r>
              <a:endParaRPr sz="22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endParaRPr>
            </a:p>
          </p:txBody>
        </p:sp>
        <p:sp>
          <p:nvSpPr>
            <p:cNvPr id="11" name="Google Shape;293;p10">
              <a:extLst>
                <a:ext uri="{FF2B5EF4-FFF2-40B4-BE49-F238E27FC236}">
                  <a16:creationId xmlns:a16="http://schemas.microsoft.com/office/drawing/2014/main" id="{B499F608-36A4-B102-0D79-1A5B369AD249}"/>
                </a:ext>
              </a:extLst>
            </p:cNvPr>
            <p:cNvSpPr/>
            <p:nvPr/>
          </p:nvSpPr>
          <p:spPr>
            <a:xfrm>
              <a:off x="1173344" y="4312830"/>
              <a:ext cx="12642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2200" b="1" i="0" u="none" strike="noStrike" cap="none" dirty="0">
                  <a:solidFill>
                    <a:srgbClr val="1B224C"/>
                  </a:solidFill>
                  <a:latin typeface="游ゴシック" panose="020B0400000000000000" pitchFamily="34" charset="-128"/>
                  <a:ea typeface="游ゴシック" panose="020B0400000000000000" pitchFamily="34" charset="-128"/>
                  <a:cs typeface="HiraKakuPro-W3"/>
                  <a:sym typeface="HiraKakuPro-W3"/>
                </a:rPr>
                <a:t>③</a:t>
              </a:r>
              <a:endParaRPr sz="22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endParaRPr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p14"/>
          <p:cNvSpPr txBox="1">
            <a:spLocks noGrp="1"/>
          </p:cNvSpPr>
          <p:nvPr>
            <p:ph type="body" idx="1"/>
          </p:nvPr>
        </p:nvSpPr>
        <p:spPr>
          <a:xfrm>
            <a:off x="628650" y="1001043"/>
            <a:ext cx="8648700" cy="495300"/>
          </a:xfrm>
          <a:prstGeom prst="rect">
            <a:avLst/>
          </a:prstGeom>
          <a:solidFill>
            <a:schemeClr val="lt1"/>
          </a:solidFill>
          <a:ln w="3175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44000" tIns="108000" rIns="144000" bIns="108000" anchor="t" anchorCtr="0">
            <a:spAutoFit/>
          </a:bodyPr>
          <a:lstStyle/>
          <a:p>
            <a: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ACBA"/>
              </a:buClr>
              <a:buSzPts val="1600"/>
              <a:buFont typeface="Noto Sans"/>
              <a:buNone/>
            </a:pPr>
            <a:r>
              <a:rPr lang="ja-JP" sz="1800" b="1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顧客が実現したいことに基づいて、</a:t>
            </a:r>
            <a:r>
              <a:rPr lang="ja-JP" b="1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自社製品の価値を整理する</a:t>
            </a:r>
            <a:endParaRPr sz="1800" b="1" u="none" strike="noStrike" cap="none" dirty="0">
              <a:solidFill>
                <a:srgbClr val="1B224C"/>
              </a:solidFill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</p:txBody>
      </p:sp>
      <p:sp>
        <p:nvSpPr>
          <p:cNvPr id="342" name="Google Shape;342;p14"/>
          <p:cNvSpPr txBox="1">
            <a:spLocks noGrp="1"/>
          </p:cNvSpPr>
          <p:nvPr>
            <p:ph type="title"/>
          </p:nvPr>
        </p:nvSpPr>
        <p:spPr>
          <a:xfrm>
            <a:off x="628833" y="233888"/>
            <a:ext cx="86484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 fontScale="90000"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ja-JP" b="1">
                <a:solidFill>
                  <a:schemeClr val="dk1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某</a:t>
            </a:r>
            <a:r>
              <a:rPr lang="ja-JP" altLang="en-US" b="1">
                <a:solidFill>
                  <a:schemeClr val="dk1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マーケティング</a:t>
            </a:r>
            <a:r>
              <a:rPr lang="ja-JP" b="1">
                <a:solidFill>
                  <a:schemeClr val="dk1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ツール</a:t>
            </a:r>
            <a:r>
              <a:rPr lang="ja-JP" b="1" dirty="0">
                <a:solidFill>
                  <a:schemeClr val="dk1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の</a:t>
            </a:r>
            <a:br>
              <a:rPr lang="ja-JP" b="1" dirty="0"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</a:br>
            <a:r>
              <a:rPr lang="ja-JP" b="1" dirty="0"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バリュープロポジションキャンバス：顧客セグメント</a:t>
            </a:r>
            <a:endParaRPr b="1" dirty="0"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</p:txBody>
      </p:sp>
      <p:graphicFrame>
        <p:nvGraphicFramePr>
          <p:cNvPr id="343" name="Google Shape;343;p14"/>
          <p:cNvGraphicFramePr/>
          <p:nvPr>
            <p:extLst>
              <p:ext uri="{D42A27DB-BD31-4B8C-83A1-F6EECF244321}">
                <p14:modId xmlns:p14="http://schemas.microsoft.com/office/powerpoint/2010/main" val="3904692747"/>
              </p:ext>
            </p:extLst>
          </p:nvPr>
        </p:nvGraphicFramePr>
        <p:xfrm>
          <a:off x="4732020" y="1675593"/>
          <a:ext cx="4545330" cy="4967375"/>
        </p:xfrm>
        <a:graphic>
          <a:graphicData uri="http://schemas.openxmlformats.org/drawingml/2006/table">
            <a:tbl>
              <a:tblPr>
                <a:noFill/>
                <a:tableStyleId>{0BCEC625-B3B1-4691-910C-5EB32E517048}</a:tableStyleId>
              </a:tblPr>
              <a:tblGrid>
                <a:gridCol w="45453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26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600" b="1" i="0" u="none" strike="noStrike" cap="none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④ 製品・サービス</a:t>
                      </a:r>
                      <a:endParaRPr sz="1000" dirty="0"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</a:txBody>
                  <a:tcPr marL="0" marR="91450" marT="45725" marB="45725" anchor="b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1050">
                <a:tc>
                  <a:txBody>
                    <a:bodyPr/>
                    <a:lstStyle/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Wingdings" pitchFamily="2" charset="2"/>
                        <a:buChar char="l"/>
                      </a:pPr>
                      <a:r>
                        <a:rPr lang="ja-JP" altLang="en-US" sz="1200" b="1" i="0" u="none" strike="noStrike" cap="none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顧客のクチコミを</a:t>
                      </a:r>
                      <a:r>
                        <a:rPr lang="ja-JP" sz="1200" b="1" i="0" u="none" strike="noStrike" cap="none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自社サイトに掲載できるプラグイン</a:t>
                      </a:r>
                      <a:endParaRPr sz="1200" b="1" i="0" u="none" strike="noStrike" cap="none" dirty="0">
                        <a:solidFill>
                          <a:srgbClr val="1B224C"/>
                        </a:solidFill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Wingdings" pitchFamily="2" charset="2"/>
                        <a:buChar char="l"/>
                      </a:pPr>
                      <a:r>
                        <a:rPr lang="ja-JP" sz="1200" b="1" i="0" u="none" strike="noStrike" cap="none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効果</a:t>
                      </a:r>
                      <a:r>
                        <a:rPr lang="ja-JP" sz="1200" b="1" i="0" u="none" strike="noStrike" cap="none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測定ツール</a:t>
                      </a:r>
                      <a:endParaRPr sz="1200" b="1" i="0" u="none" strike="noStrike" cap="none" dirty="0">
                        <a:solidFill>
                          <a:srgbClr val="1B224C"/>
                        </a:solidFill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</a:txBody>
                  <a:tcPr marL="0" marR="0" marT="180000" marB="1800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26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2000"/>
                        <a:buFont typeface="Arial"/>
                        <a:buNone/>
                      </a:pPr>
                      <a:r>
                        <a:rPr lang="ja-JP" sz="1600" b="1" i="0" u="none" strike="noStrike" cap="none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⑤ ゲインクリエーター</a:t>
                      </a:r>
                      <a:r>
                        <a:rPr lang="ja-JP" sz="1200" b="1" i="0" u="none" strike="noStrike" cap="none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（顧客への利得を与えるもの）</a:t>
                      </a:r>
                      <a:endParaRPr sz="2000" b="1" i="0" u="none" strike="noStrike" cap="none" dirty="0">
                        <a:solidFill>
                          <a:srgbClr val="1B224C"/>
                        </a:solidFill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</a:txBody>
                  <a:tcPr marL="0" marR="0" marT="45725" marB="45725" anchor="b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1050">
                <a:tc>
                  <a:txBody>
                    <a:bodyPr/>
                    <a:lstStyle/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Wingdings" pitchFamily="2" charset="2"/>
                        <a:buChar char="l"/>
                      </a:pPr>
                      <a:r>
                        <a:rPr lang="ja-JP" altLang="en-US" sz="1200" b="1" i="0" u="none" strike="noStrike" cap="none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顧客のクチコミを</a:t>
                      </a:r>
                      <a:r>
                        <a:rPr lang="ja-JP" sz="1200" b="1" i="0" u="none" strike="noStrike" cap="none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サイト</a:t>
                      </a:r>
                      <a:r>
                        <a:rPr lang="ja-JP" sz="1200" b="1" i="0" u="none" strike="noStrike" cap="none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に簡単に組み込める</a:t>
                      </a:r>
                      <a:endParaRPr sz="1200" b="1" i="0" u="none" strike="noStrike" cap="none" dirty="0">
                        <a:solidFill>
                          <a:srgbClr val="1B224C"/>
                        </a:solidFill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Wingdings" pitchFamily="2" charset="2"/>
                        <a:buChar char="l"/>
                      </a:pPr>
                      <a:r>
                        <a:rPr lang="ja-JP" sz="1200" b="1" i="0" u="none" strike="noStrike" cap="none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施策</a:t>
                      </a:r>
                      <a:r>
                        <a:rPr lang="ja-JP" sz="1200" b="1" i="0" u="none" strike="noStrike" cap="none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の数値管理が簡単にでき、PDCAを早く回せる</a:t>
                      </a:r>
                      <a:endParaRPr sz="1200" b="1" i="0" u="none" strike="noStrike" cap="none" dirty="0">
                        <a:solidFill>
                          <a:srgbClr val="1B224C"/>
                        </a:solidFill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Wingdings" pitchFamily="2" charset="2"/>
                        <a:buChar char="l"/>
                      </a:pPr>
                      <a:r>
                        <a:rPr lang="ja-JP" sz="1200" b="1" i="0" u="none" strike="noStrike" cap="none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成果を上げるためのネクストアクションを提示する</a:t>
                      </a:r>
                      <a:endParaRPr sz="1200" dirty="0"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</a:txBody>
                  <a:tcPr marL="0" marR="0" marT="180000" marB="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81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2000"/>
                        <a:buFont typeface="Arial"/>
                        <a:buNone/>
                      </a:pPr>
                      <a:r>
                        <a:rPr lang="ja-JP" sz="1600" b="1" i="0" u="none" strike="noStrike" cap="none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⑥ ペインリリーバー</a:t>
                      </a:r>
                      <a:r>
                        <a:rPr lang="ja-JP" sz="1200" b="1" i="0" u="none" strike="noStrike" cap="none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（顧客の悩み/障害を取り除くもの）</a:t>
                      </a:r>
                      <a:endParaRPr sz="2000" b="1" i="0" u="none" strike="noStrike" cap="none" dirty="0">
                        <a:solidFill>
                          <a:srgbClr val="1B224C"/>
                        </a:solidFill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</a:txBody>
                  <a:tcPr marL="0" marR="0" marT="0" marB="45725" anchor="b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41800">
                <a:tc>
                  <a:txBody>
                    <a:bodyPr/>
                    <a:lstStyle/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Wingdings" pitchFamily="2" charset="2"/>
                        <a:buChar char="l"/>
                      </a:pPr>
                      <a:r>
                        <a:rPr lang="ja-JP" altLang="en-US" sz="1200" b="1" i="0" u="none" strike="noStrike" cap="none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クチコミ</a:t>
                      </a:r>
                      <a:r>
                        <a:rPr lang="ja-JP" sz="1200" b="1" i="0" u="none" strike="noStrike" cap="none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をWebサイト</a:t>
                      </a:r>
                      <a:r>
                        <a:rPr lang="ja-JP" altLang="en-US" sz="1200" b="1" i="0" u="none" strike="noStrike" cap="none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で</a:t>
                      </a:r>
                      <a:r>
                        <a:rPr lang="ja-JP" sz="1200" b="1" i="0" u="none" strike="noStrike" cap="none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活用</a:t>
                      </a:r>
                      <a:r>
                        <a:rPr lang="ja-JP" sz="1200" b="1" i="0" u="none" strike="noStrike" cap="none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してCVRが改善する</a:t>
                      </a:r>
                      <a:endParaRPr sz="1200" b="1" i="0" u="none" strike="noStrike" cap="none" dirty="0">
                        <a:solidFill>
                          <a:srgbClr val="1B224C"/>
                        </a:solidFill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Wingdings" pitchFamily="2" charset="2"/>
                        <a:buChar char="l"/>
                      </a:pPr>
                      <a:r>
                        <a:rPr lang="ja-JP" sz="1200" b="1" i="0" u="none" strike="noStrike" cap="none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ユーザー目線のコンテンツが作れる</a:t>
                      </a:r>
                      <a:endParaRPr sz="1200" b="1" i="0" u="none" strike="noStrike" cap="none" dirty="0">
                        <a:solidFill>
                          <a:srgbClr val="1B224C"/>
                        </a:solidFill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Wingdings" pitchFamily="2" charset="2"/>
                        <a:buChar char="l"/>
                      </a:pPr>
                      <a:r>
                        <a:rPr lang="ja-JP" sz="1200" b="1" i="0" u="none" strike="noStrike" cap="none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広告クリエイティブが無限に手に入る</a:t>
                      </a:r>
                      <a:endParaRPr sz="1200" b="1" i="0" u="none" strike="noStrike" cap="none" dirty="0">
                        <a:solidFill>
                          <a:srgbClr val="1B224C"/>
                        </a:solidFill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Wingdings" pitchFamily="2" charset="2"/>
                        <a:buChar char="l"/>
                      </a:pPr>
                      <a:r>
                        <a:rPr lang="ja-JP" altLang="en-US" sz="1200" b="1" i="0" u="none" strike="noStrike" cap="none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初めてのクチコミ活用でも</a:t>
                      </a:r>
                      <a:r>
                        <a:rPr lang="ja-JP" sz="1200" b="1" i="0" u="none" strike="noStrike" cap="none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支援してもらえる</a:t>
                      </a:r>
                      <a:endParaRPr sz="1200" b="1" i="0" u="none" strike="noStrike" cap="none" dirty="0">
                        <a:solidFill>
                          <a:srgbClr val="1B224C"/>
                        </a:solidFill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</a:txBody>
                  <a:tcPr marL="0" marR="0" marT="180000" marB="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344" name="Google Shape;344;p14"/>
          <p:cNvGrpSpPr/>
          <p:nvPr/>
        </p:nvGrpSpPr>
        <p:grpSpPr>
          <a:xfrm>
            <a:off x="662375" y="2278036"/>
            <a:ext cx="3299803" cy="3232122"/>
            <a:chOff x="662375" y="2278036"/>
            <a:chExt cx="3299803" cy="3232122"/>
          </a:xfrm>
        </p:grpSpPr>
        <p:sp>
          <p:nvSpPr>
            <p:cNvPr id="345" name="Google Shape;345;p14"/>
            <p:cNvSpPr/>
            <p:nvPr/>
          </p:nvSpPr>
          <p:spPr>
            <a:xfrm>
              <a:off x="719083" y="2278036"/>
              <a:ext cx="3243094" cy="1571452"/>
            </a:xfrm>
            <a:custGeom>
              <a:avLst/>
              <a:gdLst/>
              <a:ahLst/>
              <a:cxnLst/>
              <a:rect l="l" t="t" r="r" b="b"/>
              <a:pathLst>
                <a:path w="3695834" h="1821973" extrusionOk="0">
                  <a:moveTo>
                    <a:pt x="1934197" y="1815145"/>
                  </a:moveTo>
                  <a:lnTo>
                    <a:pt x="0" y="0"/>
                  </a:lnTo>
                  <a:lnTo>
                    <a:pt x="3695834" y="5529"/>
                  </a:lnTo>
                  <a:lnTo>
                    <a:pt x="3695834" y="166167"/>
                  </a:lnTo>
                  <a:lnTo>
                    <a:pt x="3695834" y="1821973"/>
                  </a:lnTo>
                  <a:lnTo>
                    <a:pt x="1934197" y="1815145"/>
                  </a:lnTo>
                  <a:close/>
                </a:path>
              </a:pathLst>
            </a:custGeom>
            <a:solidFill>
              <a:srgbClr val="F2F2F2"/>
            </a:solidFill>
            <a:ln w="38100" cap="flat" cmpd="sng">
              <a:solidFill>
                <a:srgbClr val="1B224C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324000" rIns="216000" bIns="0" anchor="t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B224C"/>
                </a:buClr>
                <a:buSzPts val="2000"/>
                <a:buFont typeface="Arial"/>
                <a:buNone/>
              </a:pPr>
              <a:r>
                <a:rPr lang="ja-JP" sz="1800" b="1" i="0" u="none" strike="noStrike" cap="none" dirty="0">
                  <a:solidFill>
                    <a:srgbClr val="1B224C"/>
                  </a:solidFill>
                  <a:latin typeface="游ゴシック" panose="020B0400000000000000" pitchFamily="34" charset="-128"/>
                  <a:ea typeface="游ゴシック" panose="020B0400000000000000" pitchFamily="34" charset="-128"/>
                  <a:cs typeface="HiraKakuPro-W3"/>
                  <a:sym typeface="HiraKakuPro-W3"/>
                </a:rPr>
                <a:t>ゲインクリエーター</a:t>
              </a:r>
              <a:endParaRPr sz="1200" dirty="0"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endParaRPr>
            </a:p>
          </p:txBody>
        </p:sp>
        <p:sp>
          <p:nvSpPr>
            <p:cNvPr id="346" name="Google Shape;346;p14"/>
            <p:cNvSpPr/>
            <p:nvPr/>
          </p:nvSpPr>
          <p:spPr>
            <a:xfrm>
              <a:off x="720248" y="3941931"/>
              <a:ext cx="3241929" cy="1568227"/>
            </a:xfrm>
            <a:custGeom>
              <a:avLst/>
              <a:gdLst/>
              <a:ahLst/>
              <a:cxnLst/>
              <a:rect l="l" t="t" r="r" b="b"/>
              <a:pathLst>
                <a:path w="3705062" h="1767016" extrusionOk="0">
                  <a:moveTo>
                    <a:pt x="0" y="1732011"/>
                  </a:moveTo>
                  <a:lnTo>
                    <a:pt x="1987016" y="5327"/>
                  </a:lnTo>
                  <a:lnTo>
                    <a:pt x="3705062" y="0"/>
                  </a:lnTo>
                  <a:lnTo>
                    <a:pt x="3705062" y="1767016"/>
                  </a:lnTo>
                  <a:lnTo>
                    <a:pt x="0" y="1732011"/>
                  </a:lnTo>
                  <a:close/>
                </a:path>
              </a:pathLst>
            </a:custGeom>
            <a:solidFill>
              <a:srgbClr val="F2F2F2"/>
            </a:solidFill>
            <a:ln w="38100" cap="flat" cmpd="sng">
              <a:solidFill>
                <a:srgbClr val="1B224C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108000" rIns="216000" bIns="396000" anchor="b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B224C"/>
                </a:buClr>
                <a:buSzPts val="2000"/>
                <a:buFont typeface="Arial"/>
                <a:buNone/>
              </a:pPr>
              <a:r>
                <a:rPr lang="ja-JP" sz="1800" b="1" i="0" u="none" strike="noStrike" cap="none" dirty="0">
                  <a:solidFill>
                    <a:srgbClr val="1B224C"/>
                  </a:solidFill>
                  <a:latin typeface="游ゴシック" panose="020B0400000000000000" pitchFamily="34" charset="-128"/>
                  <a:ea typeface="游ゴシック" panose="020B0400000000000000" pitchFamily="34" charset="-128"/>
                  <a:cs typeface="HiraKakuPro-W3"/>
                  <a:sym typeface="HiraKakuPro-W3"/>
                </a:rPr>
                <a:t>ペインリリーバー</a:t>
              </a:r>
              <a:endParaRPr sz="1200" dirty="0"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endParaRPr>
            </a:p>
          </p:txBody>
        </p:sp>
        <p:sp>
          <p:nvSpPr>
            <p:cNvPr id="347" name="Google Shape;347;p14"/>
            <p:cNvSpPr/>
            <p:nvPr/>
          </p:nvSpPr>
          <p:spPr>
            <a:xfrm>
              <a:off x="662375" y="2337922"/>
              <a:ext cx="1714656" cy="3081112"/>
            </a:xfrm>
            <a:custGeom>
              <a:avLst/>
              <a:gdLst/>
              <a:ahLst/>
              <a:cxnLst/>
              <a:rect l="l" t="t" r="r" b="b"/>
              <a:pathLst>
                <a:path w="2005446" h="3667991" extrusionOk="0">
                  <a:moveTo>
                    <a:pt x="0" y="0"/>
                  </a:moveTo>
                  <a:lnTo>
                    <a:pt x="0" y="3667991"/>
                  </a:lnTo>
                  <a:lnTo>
                    <a:pt x="2005446" y="18807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F2F2"/>
            </a:solidFill>
            <a:ln w="38100" cap="flat" cmpd="sng">
              <a:solidFill>
                <a:srgbClr val="1B224C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288000" tIns="0" rIns="0" bIns="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B224C"/>
                </a:buClr>
                <a:buSzPts val="1800"/>
                <a:buFont typeface="Arial"/>
                <a:buNone/>
              </a:pPr>
              <a:r>
                <a:rPr lang="ja-JP" sz="1800" b="1" i="0" u="none" strike="noStrike" cap="none" dirty="0">
                  <a:solidFill>
                    <a:srgbClr val="1B224C"/>
                  </a:solidFill>
                  <a:latin typeface="游ゴシック" panose="020B0400000000000000" pitchFamily="34" charset="-128"/>
                  <a:ea typeface="游ゴシック" panose="020B0400000000000000" pitchFamily="34" charset="-128"/>
                  <a:cs typeface="HiraKakuPro-W3"/>
                  <a:sym typeface="HiraKakuPro-W3"/>
                </a:rPr>
                <a:t>製品・</a:t>
              </a:r>
              <a:endParaRPr sz="18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>
                  <a:srgbClr val="1B224C"/>
                </a:buClr>
                <a:buSzPts val="1800"/>
                <a:buFont typeface="Arial"/>
                <a:buNone/>
              </a:pPr>
              <a:r>
                <a:rPr lang="ja-JP" sz="1800" b="1" i="0" u="none" strike="noStrike" cap="none" dirty="0">
                  <a:solidFill>
                    <a:srgbClr val="1B224C"/>
                  </a:solidFill>
                  <a:latin typeface="游ゴシック" panose="020B0400000000000000" pitchFamily="34" charset="-128"/>
                  <a:ea typeface="游ゴシック" panose="020B0400000000000000" pitchFamily="34" charset="-128"/>
                  <a:cs typeface="HiraKakuPro-W3"/>
                  <a:sym typeface="HiraKakuPro-W3"/>
                </a:rPr>
                <a:t>サービス</a:t>
              </a:r>
              <a:endParaRPr dirty="0"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endParaRPr>
            </a:p>
          </p:txBody>
        </p:sp>
        <p:sp>
          <p:nvSpPr>
            <p:cNvPr id="348" name="Google Shape;348;p14"/>
            <p:cNvSpPr/>
            <p:nvPr/>
          </p:nvSpPr>
          <p:spPr>
            <a:xfrm>
              <a:off x="911625" y="3118800"/>
              <a:ext cx="4578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2200" b="1" i="0" u="none" strike="noStrike" cap="none" dirty="0">
                  <a:solidFill>
                    <a:srgbClr val="1B224C"/>
                  </a:solidFill>
                  <a:latin typeface="游ゴシック" panose="020B0400000000000000" pitchFamily="34" charset="-128"/>
                  <a:ea typeface="游ゴシック" panose="020B0400000000000000" pitchFamily="34" charset="-128"/>
                  <a:cs typeface="HiraKakuPro-W3"/>
                  <a:sym typeface="HiraKakuPro-W3"/>
                </a:rPr>
                <a:t>④</a:t>
              </a:r>
              <a:endParaRPr sz="22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endParaRPr>
            </a:p>
          </p:txBody>
        </p:sp>
        <p:sp>
          <p:nvSpPr>
            <p:cNvPr id="349" name="Google Shape;349;p14"/>
            <p:cNvSpPr/>
            <p:nvPr/>
          </p:nvSpPr>
          <p:spPr>
            <a:xfrm>
              <a:off x="2430075" y="2952800"/>
              <a:ext cx="4578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2200" b="1" dirty="0">
                  <a:solidFill>
                    <a:srgbClr val="1B224C"/>
                  </a:solidFill>
                  <a:latin typeface="游ゴシック" panose="020B0400000000000000" pitchFamily="34" charset="-128"/>
                  <a:ea typeface="游ゴシック" panose="020B0400000000000000" pitchFamily="34" charset="-128"/>
                  <a:cs typeface="HiraKakuPro-W3"/>
                  <a:sym typeface="HiraKakuPro-W3"/>
                </a:rPr>
                <a:t>⑤</a:t>
              </a:r>
              <a:endParaRPr sz="22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endParaRPr>
            </a:p>
          </p:txBody>
        </p:sp>
        <p:sp>
          <p:nvSpPr>
            <p:cNvPr id="350" name="Google Shape;350;p14"/>
            <p:cNvSpPr/>
            <p:nvPr/>
          </p:nvSpPr>
          <p:spPr>
            <a:xfrm>
              <a:off x="2430075" y="4344025"/>
              <a:ext cx="4578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2200" b="1" dirty="0">
                  <a:solidFill>
                    <a:srgbClr val="1B224C"/>
                  </a:solidFill>
                  <a:latin typeface="游ゴシック" panose="020B0400000000000000" pitchFamily="34" charset="-128"/>
                  <a:ea typeface="游ゴシック" panose="020B0400000000000000" pitchFamily="34" charset="-128"/>
                  <a:cs typeface="HiraKakuPro-W3"/>
                  <a:sym typeface="HiraKakuPro-W3"/>
                </a:rPr>
                <a:t>⑥</a:t>
              </a:r>
              <a:endParaRPr sz="2200" b="1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endParaRPr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p15"/>
          <p:cNvSpPr txBox="1">
            <a:spLocks noGrp="1"/>
          </p:cNvSpPr>
          <p:nvPr>
            <p:ph type="title"/>
          </p:nvPr>
        </p:nvSpPr>
        <p:spPr>
          <a:xfrm>
            <a:off x="628833" y="233888"/>
            <a:ext cx="86484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 fontScale="90000"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ja-JP" b="1">
                <a:solidFill>
                  <a:schemeClr val="dk1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某</a:t>
            </a:r>
            <a:r>
              <a:rPr lang="ja-JP" altLang="en-US" b="1">
                <a:solidFill>
                  <a:schemeClr val="dk1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マーケティング</a:t>
            </a:r>
            <a:r>
              <a:rPr lang="ja-JP" b="1">
                <a:solidFill>
                  <a:schemeClr val="dk1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ツール</a:t>
            </a:r>
            <a:r>
              <a:rPr lang="ja-JP" b="1" dirty="0">
                <a:solidFill>
                  <a:schemeClr val="dk1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の</a:t>
            </a:r>
            <a:br>
              <a:rPr lang="ja-JP" b="1" dirty="0"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</a:br>
            <a:r>
              <a:rPr lang="ja-JP" b="1" dirty="0"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バリュープロポジションキャンバスまとめ</a:t>
            </a:r>
            <a:endParaRPr b="1" dirty="0"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</p:txBody>
      </p:sp>
      <p:sp>
        <p:nvSpPr>
          <p:cNvPr id="357" name="Google Shape;357;p15"/>
          <p:cNvSpPr txBox="1"/>
          <p:nvPr/>
        </p:nvSpPr>
        <p:spPr>
          <a:xfrm>
            <a:off x="3021750" y="4440175"/>
            <a:ext cx="3862500" cy="193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6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結論</a:t>
            </a:r>
            <a:endParaRPr sz="1600" b="1" i="0" u="none" strike="noStrike" cap="none" dirty="0">
              <a:solidFill>
                <a:srgbClr val="1B224C"/>
              </a:solidFill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altLang="en-US" sz="1400" b="1" i="0" u="none" strike="noStrike" cap="none">
                <a:solidFill>
                  <a:srgbClr val="00ACBA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顧客のクチコミ</a:t>
            </a:r>
            <a:r>
              <a:rPr lang="ja-JP" sz="1400" b="1" i="0" u="none" strike="noStrike" cap="none">
                <a:solidFill>
                  <a:srgbClr val="00ACBA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を</a:t>
            </a:r>
            <a:r>
              <a:rPr lang="ja-JP" sz="1400" b="1" i="0" u="none" strike="noStrike" cap="none" dirty="0">
                <a:solidFill>
                  <a:srgbClr val="00ACBA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活用する</a:t>
            </a:r>
            <a:r>
              <a:rPr lang="ja-JP" sz="1400" b="1" i="0" u="none" strike="noStrike" cap="none">
                <a:solidFill>
                  <a:srgbClr val="00ACBA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ことで</a:t>
            </a:r>
            <a:endParaRPr lang="en-US" altLang="ja-JP" sz="1400" b="1" i="0" u="none" strike="noStrike" cap="none" dirty="0">
              <a:solidFill>
                <a:srgbClr val="00ACBA"/>
              </a:solidFill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400" b="1" i="0" u="none" strike="noStrike" cap="none">
                <a:solidFill>
                  <a:srgbClr val="00ACBA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CVR</a:t>
            </a:r>
            <a:r>
              <a:rPr lang="ja-JP" altLang="en-US" b="1">
                <a:solidFill>
                  <a:srgbClr val="00ACBA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を</a:t>
            </a:r>
            <a:r>
              <a:rPr lang="ja-JP" sz="1400" b="1" i="0" u="none" strike="noStrike" cap="none">
                <a:solidFill>
                  <a:srgbClr val="00ACBA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改善し、売上</a:t>
            </a:r>
            <a:r>
              <a:rPr lang="ja-JP" sz="1400" b="1" i="0" u="none" strike="noStrike" cap="none" dirty="0">
                <a:solidFill>
                  <a:srgbClr val="00ACBA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アップに貢献する。</a:t>
            </a:r>
            <a:endParaRPr sz="1400" b="1" i="0" u="none" strike="noStrike" cap="none" dirty="0">
              <a:solidFill>
                <a:srgbClr val="00ACBA"/>
              </a:solidFill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altLang="en-US" b="1">
                <a:solidFill>
                  <a:srgbClr val="00ACBA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顧客のクチコミの</a:t>
            </a:r>
            <a:r>
              <a:rPr lang="ja-JP" sz="1400" b="1" i="0" u="none" strike="noStrike" cap="none">
                <a:solidFill>
                  <a:srgbClr val="00ACBA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活用・管理</a:t>
            </a:r>
            <a:r>
              <a:rPr lang="ja-JP" altLang="en-US" sz="1400" b="1" i="0" u="none" strike="noStrike" cap="none">
                <a:solidFill>
                  <a:srgbClr val="00ACBA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・</a:t>
            </a:r>
            <a:r>
              <a:rPr lang="ja-JP" sz="1400" b="1" i="0" u="none" strike="noStrike" cap="none">
                <a:solidFill>
                  <a:srgbClr val="00ACBA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効果測定</a:t>
            </a:r>
            <a:endParaRPr lang="en-US" altLang="ja-JP" sz="1400" b="1" i="0" u="none" strike="noStrike" cap="none" dirty="0">
              <a:solidFill>
                <a:srgbClr val="00ACBA"/>
              </a:solidFill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altLang="en-US" sz="1400" b="1" i="0" u="none" strike="noStrike" cap="none">
                <a:solidFill>
                  <a:srgbClr val="00ACBA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が用意されており、</a:t>
            </a:r>
            <a:endParaRPr sz="1400" b="1" i="0" u="none" strike="noStrike" cap="none" dirty="0">
              <a:solidFill>
                <a:srgbClr val="00ACBA"/>
              </a:solidFill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altLang="en-US" sz="1400" b="1" i="0" u="none" strike="noStrike" cap="none">
                <a:solidFill>
                  <a:srgbClr val="00ACBA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マーケ施策</a:t>
            </a:r>
            <a:r>
              <a:rPr lang="ja-JP" altLang="en-US" b="1">
                <a:solidFill>
                  <a:srgbClr val="00ACBA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の</a:t>
            </a:r>
            <a:r>
              <a:rPr lang="en-US" altLang="ja-JP" b="1" dirty="0">
                <a:solidFill>
                  <a:srgbClr val="00ACBA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PDCA</a:t>
            </a:r>
            <a:r>
              <a:rPr lang="ja-JP" altLang="en-US" b="1">
                <a:solidFill>
                  <a:srgbClr val="00ACBA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を継続的に</a:t>
            </a:r>
            <a:endParaRPr lang="en-US" altLang="ja-JP" b="1" dirty="0">
              <a:solidFill>
                <a:srgbClr val="00ACBA"/>
              </a:solidFill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altLang="en-US" b="1">
                <a:solidFill>
                  <a:srgbClr val="00ACBA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行う</a:t>
            </a:r>
            <a:r>
              <a:rPr lang="ja-JP" sz="1400" b="1" i="0" u="none" strike="noStrike" cap="none">
                <a:solidFill>
                  <a:srgbClr val="00ACBA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こと</a:t>
            </a:r>
            <a:r>
              <a:rPr lang="ja-JP" sz="1400" b="1" i="0" u="none" strike="noStrike" cap="none" dirty="0">
                <a:solidFill>
                  <a:srgbClr val="00ACBA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ができる</a:t>
            </a:r>
            <a:endParaRPr b="1" dirty="0"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</p:txBody>
      </p:sp>
      <p:graphicFrame>
        <p:nvGraphicFramePr>
          <p:cNvPr id="358" name="Google Shape;358;p15"/>
          <p:cNvGraphicFramePr/>
          <p:nvPr>
            <p:extLst>
              <p:ext uri="{D42A27DB-BD31-4B8C-83A1-F6EECF244321}">
                <p14:modId xmlns:p14="http://schemas.microsoft.com/office/powerpoint/2010/main" val="3694279403"/>
              </p:ext>
            </p:extLst>
          </p:nvPr>
        </p:nvGraphicFramePr>
        <p:xfrm>
          <a:off x="6945615" y="1132847"/>
          <a:ext cx="2484000" cy="4956625"/>
        </p:xfrm>
        <a:graphic>
          <a:graphicData uri="http://schemas.openxmlformats.org/drawingml/2006/table">
            <a:tbl>
              <a:tblPr>
                <a:noFill/>
                <a:tableStyleId>{0BCEC625-B3B1-4691-910C-5EB32E517048}</a:tableStyleId>
              </a:tblPr>
              <a:tblGrid>
                <a:gridCol w="248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4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400" b="1" i="0" u="none" strike="noStrike" cap="none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① 顧客が実現したいこと</a:t>
                      </a:r>
                      <a:endParaRPr dirty="0"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</a:txBody>
                  <a:tcPr marL="0" marR="0" marT="0" marB="45725" anchor="b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2350">
                <a:tc>
                  <a:txBody>
                    <a:bodyPr/>
                    <a:lstStyle/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Wingdings" pitchFamily="2" charset="2"/>
                        <a:buChar char="l"/>
                      </a:pPr>
                      <a:r>
                        <a:rPr lang="ja-JP" altLang="en-US" sz="1050" b="1" i="0" u="none" strike="noStrike" cap="none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売上を増やす</a:t>
                      </a:r>
                    </a:p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Wingdings" pitchFamily="2" charset="2"/>
                        <a:buChar char="l"/>
                      </a:pPr>
                      <a:r>
                        <a:rPr lang="ja-JP" altLang="en-US" sz="1050" b="1" i="0" u="none" strike="noStrike" cap="none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新規顧客を増やす</a:t>
                      </a:r>
                      <a:endParaRPr lang="ja-JP" altLang="en-US" sz="1050" b="1" i="0" u="none" strike="noStrike" cap="none" dirty="0">
                        <a:solidFill>
                          <a:srgbClr val="1B224C"/>
                        </a:solidFill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</a:txBody>
                  <a:tcPr marL="0" marR="0" marT="144000" marB="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38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400" b="1" i="0" u="none" strike="noStrike" cap="none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② ゲイン（メリット・恩恵）</a:t>
                      </a:r>
                      <a:endParaRPr dirty="0"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</a:txBody>
                  <a:tcPr marL="0" marR="0" marT="0" marB="45725" anchor="b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50125">
                <a:tc>
                  <a:txBody>
                    <a:bodyPr/>
                    <a:lstStyle/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Wingdings" pitchFamily="2" charset="2"/>
                        <a:buChar char="l"/>
                      </a:pPr>
                      <a:r>
                        <a:rPr lang="en" altLang="ja-JP" sz="1050" b="1" i="0" u="none" strike="noStrike" cap="none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CVR</a:t>
                      </a:r>
                      <a:r>
                        <a:rPr lang="ja-JP" altLang="en-US" sz="1050" b="1" i="0" u="none" strike="noStrike" cap="none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が上がって売上が増える</a:t>
                      </a:r>
                    </a:p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Wingdings" pitchFamily="2" charset="2"/>
                        <a:buChar char="l"/>
                      </a:pPr>
                      <a:r>
                        <a:rPr lang="ja-JP" altLang="en-US" sz="1050" b="1" i="0" u="none" strike="noStrike" cap="none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顧客のクチコミを手軽にマーケ施策に活用できる</a:t>
                      </a:r>
                    </a:p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Wingdings" pitchFamily="2" charset="2"/>
                        <a:buChar char="l"/>
                      </a:pPr>
                      <a:r>
                        <a:rPr lang="en" altLang="ja-JP" sz="1050" b="1" i="0" u="none" strike="noStrike" cap="none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PDCA</a:t>
                      </a:r>
                      <a:r>
                        <a:rPr lang="ja-JP" altLang="en-US" sz="1050" b="1" i="0" u="none" strike="noStrike" cap="none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をまわして効果が毎月上がっていく</a:t>
                      </a:r>
                      <a:endParaRPr lang="ja-JP" altLang="en-US" sz="1050" b="1" i="0" u="none" strike="noStrike" cap="none" dirty="0">
                        <a:solidFill>
                          <a:srgbClr val="1B224C"/>
                        </a:solidFill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</a:txBody>
                  <a:tcPr marL="0" marR="0" marT="144000" marB="1800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26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400" b="1" i="0" u="none" strike="noStrike" cap="none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③ ペイン（障害・リスク）</a:t>
                      </a:r>
                      <a:endParaRPr dirty="0"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</a:txBody>
                  <a:tcPr marL="0" marR="0" marT="45725" marB="45725" anchor="b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7375">
                <a:tc>
                  <a:txBody>
                    <a:bodyPr/>
                    <a:lstStyle/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Wingdings" pitchFamily="2" charset="2"/>
                        <a:buChar char="l"/>
                      </a:pPr>
                      <a:r>
                        <a:rPr lang="ja-JP" altLang="en-US" sz="1050" b="1" i="0" u="none" strike="noStrike" cap="none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サイト改善はたくさん実施しており他に新しい施策が無い</a:t>
                      </a:r>
                    </a:p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Wingdings" pitchFamily="2" charset="2"/>
                        <a:buChar char="l"/>
                      </a:pPr>
                      <a:r>
                        <a:rPr lang="ja-JP" altLang="en-US" sz="1050" b="1" i="0" u="none" strike="noStrike" cap="none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企業目線でのコンテンツ作成は限界がある</a:t>
                      </a:r>
                    </a:p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Wingdings" pitchFamily="2" charset="2"/>
                        <a:buChar char="l"/>
                      </a:pPr>
                      <a:r>
                        <a:rPr lang="ja-JP" altLang="en-US" sz="1050" b="1" i="0" u="none" strike="noStrike" cap="none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広告クリエイティブの枯渇、作成に手がまわらない</a:t>
                      </a:r>
                    </a:p>
                    <a:p>
                      <a:pPr marL="176775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050"/>
                        <a:buFont typeface="Wingdings" pitchFamily="2" charset="2"/>
                        <a:buChar char="l"/>
                      </a:pPr>
                      <a:endParaRPr sz="1050" b="1" i="0" u="none" strike="noStrike" cap="none" dirty="0">
                        <a:solidFill>
                          <a:srgbClr val="1B224C"/>
                        </a:solidFill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</a:txBody>
                  <a:tcPr marL="0" marR="0" marT="144000" marB="2520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359" name="Google Shape;359;p15"/>
          <p:cNvGraphicFramePr/>
          <p:nvPr>
            <p:extLst>
              <p:ext uri="{D42A27DB-BD31-4B8C-83A1-F6EECF244321}">
                <p14:modId xmlns:p14="http://schemas.microsoft.com/office/powerpoint/2010/main" val="1723761880"/>
              </p:ext>
            </p:extLst>
          </p:nvPr>
        </p:nvGraphicFramePr>
        <p:xfrm>
          <a:off x="476431" y="1073333"/>
          <a:ext cx="2412000" cy="5353105"/>
        </p:xfrm>
        <a:graphic>
          <a:graphicData uri="http://schemas.openxmlformats.org/drawingml/2006/table">
            <a:tbl>
              <a:tblPr>
                <a:noFill/>
                <a:tableStyleId>{0BCEC625-B3B1-4691-910C-5EB32E517048}</a:tableStyleId>
              </a:tblPr>
              <a:tblGrid>
                <a:gridCol w="241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99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400" b="1" i="0" u="none" strike="noStrike" cap="none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④ 製品・サービス</a:t>
                      </a:r>
                      <a:endParaRPr dirty="0"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</a:txBody>
                  <a:tcPr marL="0" marR="0" marT="0" marB="45725" anchor="b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7725">
                <a:tc>
                  <a:txBody>
                    <a:bodyPr/>
                    <a:lstStyle/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Wingdings" pitchFamily="2" charset="2"/>
                        <a:buChar char="l"/>
                      </a:pPr>
                      <a:r>
                        <a:rPr lang="ja-JP" altLang="en-US" sz="1050" b="1" i="0" u="none" strike="noStrike" cap="none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顧客のクチコミを自社サイトに掲載できるプラグイン</a:t>
                      </a:r>
                    </a:p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Wingdings" pitchFamily="2" charset="2"/>
                        <a:buChar char="l"/>
                      </a:pPr>
                      <a:r>
                        <a:rPr lang="ja-JP" altLang="en-US" sz="1050" b="1" i="0" u="none" strike="noStrike" cap="none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効果測定ツール</a:t>
                      </a:r>
                      <a:endParaRPr lang="ja-JP" altLang="en-US" sz="1050" b="1" i="0" u="none" strike="noStrike" cap="none" dirty="0">
                        <a:solidFill>
                          <a:srgbClr val="1B224C"/>
                        </a:solidFill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</a:txBody>
                  <a:tcPr marL="0" marR="0" marT="126000" marB="1800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60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400" b="1" i="0" u="none" strike="noStrike" cap="none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⑤ ゲインクリエーター</a:t>
                      </a:r>
                      <a:br>
                        <a:rPr lang="ja-JP" sz="1400" b="1" i="0" u="none" strike="noStrike" cap="none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</a:br>
                      <a:r>
                        <a:rPr lang="ja-JP" sz="1050" b="1" i="0" u="none" strike="noStrike" cap="none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   （顧客への利得を与えるもの）</a:t>
                      </a:r>
                      <a:endParaRPr sz="1050" b="1" i="0" u="none" strike="noStrike" cap="none" dirty="0">
                        <a:solidFill>
                          <a:srgbClr val="1B224C"/>
                        </a:solidFill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</a:txBody>
                  <a:tcPr marL="0" marR="0" marT="45725" marB="45725" anchor="b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09950">
                <a:tc>
                  <a:txBody>
                    <a:bodyPr/>
                    <a:lstStyle/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Wingdings" pitchFamily="2" charset="2"/>
                        <a:buChar char="l"/>
                      </a:pPr>
                      <a:r>
                        <a:rPr lang="ja-JP" altLang="en-US" sz="1050" b="1" i="0" u="none" strike="noStrike" cap="none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顧客のクチコミをサイトに簡単に組み込める</a:t>
                      </a:r>
                    </a:p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Wingdings" pitchFamily="2" charset="2"/>
                        <a:buChar char="l"/>
                      </a:pPr>
                      <a:r>
                        <a:rPr lang="ja-JP" altLang="en-US" sz="1050" b="1" i="0" u="none" strike="noStrike" cap="none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施策の数値管理が簡単にでき、</a:t>
                      </a:r>
                      <a:r>
                        <a:rPr lang="en" altLang="ja-JP" sz="1050" b="1" i="0" u="none" strike="noStrike" cap="none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PDCA</a:t>
                      </a:r>
                      <a:r>
                        <a:rPr lang="ja-JP" altLang="en-US" sz="1050" b="1" i="0" u="none" strike="noStrike" cap="none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を早く回せる</a:t>
                      </a:r>
                    </a:p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Wingdings" pitchFamily="2" charset="2"/>
                        <a:buChar char="l"/>
                      </a:pPr>
                      <a:r>
                        <a:rPr lang="ja-JP" altLang="en-US" sz="1050" b="1" i="0" u="none" strike="noStrike" cap="none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成果を上げるためのネクストアクションを提示する</a:t>
                      </a:r>
                      <a:endParaRPr lang="ja-JP" altLang="en-US" sz="1050" dirty="0"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</a:txBody>
                  <a:tcPr marL="0" marR="0" marT="144000" marB="1800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60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400" b="1" i="0" u="none" strike="noStrike" cap="none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⑥ ペインリリーバー</a:t>
                      </a:r>
                      <a:br>
                        <a:rPr lang="ja-JP" b="1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</a:br>
                      <a:r>
                        <a:rPr lang="ja-JP" sz="1050" b="1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  </a:t>
                      </a:r>
                      <a:r>
                        <a:rPr lang="ja-JP" sz="1050" b="1" i="0" u="none" strike="noStrike" cap="none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（顧客の悩み/障害を取り除くもの）</a:t>
                      </a:r>
                      <a:endParaRPr sz="1050" b="1" i="0" u="none" strike="noStrike" cap="none" dirty="0">
                        <a:solidFill>
                          <a:srgbClr val="1B224C"/>
                        </a:solidFill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</a:txBody>
                  <a:tcPr marL="0" marR="0" marT="45725" marB="45725" anchor="b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39275">
                <a:tc>
                  <a:txBody>
                    <a:bodyPr/>
                    <a:lstStyle/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Wingdings" pitchFamily="2" charset="2"/>
                        <a:buChar char="l"/>
                      </a:pPr>
                      <a:r>
                        <a:rPr lang="ja-JP" altLang="en-US" sz="1050" b="1" i="0" u="none" strike="noStrike" cap="none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クチコミを</a:t>
                      </a:r>
                      <a:r>
                        <a:rPr lang="en-US" altLang="ja-JP" sz="1050" b="1" i="0" u="none" strike="noStrike" cap="none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Web</a:t>
                      </a:r>
                      <a:r>
                        <a:rPr lang="ja-JP" altLang="en-US" sz="1050" b="1" i="0" u="none" strike="noStrike" cap="none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サイトで活用して</a:t>
                      </a:r>
                      <a:r>
                        <a:rPr lang="en-US" altLang="ja-JP" sz="1050" b="1" i="0" u="none" strike="noStrike" cap="none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CVR</a:t>
                      </a:r>
                      <a:r>
                        <a:rPr lang="ja-JP" altLang="en-US" sz="1050" b="1" i="0" u="none" strike="noStrike" cap="none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が改善する</a:t>
                      </a:r>
                    </a:p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Wingdings" pitchFamily="2" charset="2"/>
                        <a:buChar char="l"/>
                      </a:pPr>
                      <a:r>
                        <a:rPr lang="ja-JP" altLang="en-US" sz="1050" b="1" i="0" u="none" strike="noStrike" cap="none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ユーザー目線のコンテンツが作れる</a:t>
                      </a:r>
                    </a:p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Wingdings" pitchFamily="2" charset="2"/>
                        <a:buChar char="l"/>
                      </a:pPr>
                      <a:r>
                        <a:rPr lang="ja-JP" altLang="en-US" sz="1050" b="1" i="0" u="none" strike="noStrike" cap="none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広告クリエイティブが無限に手に入る</a:t>
                      </a:r>
                    </a:p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Wingdings" pitchFamily="2" charset="2"/>
                        <a:buChar char="l"/>
                      </a:pPr>
                      <a:r>
                        <a:rPr lang="ja-JP" altLang="en-US" sz="1050" b="1" i="0" u="none" strike="noStrike" cap="none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初めてのクチコミ活用でも支援してもらえる</a:t>
                      </a:r>
                    </a:p>
                  </a:txBody>
                  <a:tcPr marL="0" marR="0" marT="144000" marB="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360" name="Google Shape;360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312411" y="2697668"/>
            <a:ext cx="1488200" cy="1462664"/>
          </a:xfrm>
          <a:prstGeom prst="rect">
            <a:avLst/>
          </a:prstGeom>
          <a:noFill/>
          <a:ln>
            <a:noFill/>
          </a:ln>
        </p:spPr>
      </p:pic>
      <p:pic>
        <p:nvPicPr>
          <p:cNvPr id="361" name="Google Shape;361;p15"/>
          <p:cNvPicPr preferRelativeResize="0"/>
          <p:nvPr/>
        </p:nvPicPr>
        <p:blipFill rotWithShape="1">
          <a:blip r:embed="rId4">
            <a:alphaModFix/>
          </a:blip>
          <a:srcRect l="39" r="39"/>
          <a:stretch/>
        </p:blipFill>
        <p:spPr>
          <a:xfrm>
            <a:off x="5105406" y="2698200"/>
            <a:ext cx="1440053" cy="1461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"/>
          <p:cNvSpPr txBox="1">
            <a:spLocks noGrp="1"/>
          </p:cNvSpPr>
          <p:nvPr>
            <p:ph type="body" idx="1"/>
          </p:nvPr>
        </p:nvSpPr>
        <p:spPr>
          <a:xfrm>
            <a:off x="628650" y="1001043"/>
            <a:ext cx="8648700" cy="495300"/>
          </a:xfrm>
          <a:prstGeom prst="rect">
            <a:avLst/>
          </a:prstGeom>
          <a:solidFill>
            <a:schemeClr val="lt1"/>
          </a:solidFill>
          <a:ln w="3175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44000" tIns="108000" rIns="144000" bIns="108000" anchor="t" anchorCtr="0">
            <a:spAutoFit/>
          </a:bodyPr>
          <a:lstStyle/>
          <a:p>
            <a:pPr marL="45720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Noto Sans"/>
              <a:buNone/>
            </a:pPr>
            <a:r>
              <a:rPr lang="ja-JP" b="1" dirty="0"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自社が提供でき、競合他社が提供できず、顧客が求める独自の価値</a:t>
            </a:r>
            <a:endParaRPr b="1" dirty="0"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</p:txBody>
      </p:sp>
      <p:sp>
        <p:nvSpPr>
          <p:cNvPr id="106" name="Google Shape;106;p2"/>
          <p:cNvSpPr txBox="1">
            <a:spLocks noGrp="1"/>
          </p:cNvSpPr>
          <p:nvPr>
            <p:ph type="title"/>
          </p:nvPr>
        </p:nvSpPr>
        <p:spPr>
          <a:xfrm>
            <a:off x="628833" y="310088"/>
            <a:ext cx="8648335" cy="384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ja-JP" b="1" dirty="0"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バリュープロポジション</a:t>
            </a:r>
            <a:endParaRPr b="1" dirty="0"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</p:txBody>
      </p:sp>
      <p:grpSp>
        <p:nvGrpSpPr>
          <p:cNvPr id="107" name="Google Shape;107;p2"/>
          <p:cNvGrpSpPr/>
          <p:nvPr/>
        </p:nvGrpSpPr>
        <p:grpSpPr>
          <a:xfrm>
            <a:off x="3035135" y="2002160"/>
            <a:ext cx="3835730" cy="3535119"/>
            <a:chOff x="2908465" y="2278083"/>
            <a:chExt cx="3835730" cy="3535119"/>
          </a:xfrm>
        </p:grpSpPr>
        <p:sp>
          <p:nvSpPr>
            <p:cNvPr id="108" name="Google Shape;108;p2"/>
            <p:cNvSpPr/>
            <p:nvPr/>
          </p:nvSpPr>
          <p:spPr>
            <a:xfrm>
              <a:off x="4822723" y="3711268"/>
              <a:ext cx="987918" cy="653120"/>
            </a:xfrm>
            <a:custGeom>
              <a:avLst/>
              <a:gdLst/>
              <a:ahLst/>
              <a:cxnLst/>
              <a:rect l="l" t="t" r="r" b="b"/>
              <a:pathLst>
                <a:path w="987918" h="653120" extrusionOk="0">
                  <a:moveTo>
                    <a:pt x="876443" y="0"/>
                  </a:moveTo>
                  <a:cubicBezTo>
                    <a:pt x="912515" y="0"/>
                    <a:pt x="948160" y="1828"/>
                    <a:pt x="983291" y="5395"/>
                  </a:cubicBezTo>
                  <a:lnTo>
                    <a:pt x="987918" y="6101"/>
                  </a:lnTo>
                  <a:lnTo>
                    <a:pt x="983337" y="18617"/>
                  </a:lnTo>
                  <a:cubicBezTo>
                    <a:pt x="837913" y="362437"/>
                    <a:pt x="513718" y="612233"/>
                    <a:pt x="127279" y="651478"/>
                  </a:cubicBezTo>
                  <a:lnTo>
                    <a:pt x="94770" y="653120"/>
                  </a:lnTo>
                  <a:lnTo>
                    <a:pt x="93677" y="650132"/>
                  </a:lnTo>
                  <a:cubicBezTo>
                    <a:pt x="80456" y="618876"/>
                    <a:pt x="65758" y="588397"/>
                    <a:pt x="49671" y="558782"/>
                  </a:cubicBezTo>
                  <a:lnTo>
                    <a:pt x="0" y="477020"/>
                  </a:lnTo>
                  <a:lnTo>
                    <a:pt x="9888" y="460743"/>
                  </a:lnTo>
                  <a:cubicBezTo>
                    <a:pt x="197688" y="182764"/>
                    <a:pt x="515722" y="0"/>
                    <a:pt x="876443" y="0"/>
                  </a:cubicBezTo>
                  <a:close/>
                </a:path>
              </a:pathLst>
            </a:custGeom>
            <a:solidFill>
              <a:srgbClr val="F2F2F2"/>
            </a:solidFill>
            <a:ln w="19050" cap="flat" cmpd="sng">
              <a:solidFill>
                <a:srgbClr val="1B224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9" name="Google Shape;109;p2"/>
            <p:cNvSpPr/>
            <p:nvPr/>
          </p:nvSpPr>
          <p:spPr>
            <a:xfrm>
              <a:off x="3879156" y="3723144"/>
              <a:ext cx="943567" cy="638896"/>
            </a:xfrm>
            <a:custGeom>
              <a:avLst/>
              <a:gdLst/>
              <a:ahLst/>
              <a:cxnLst/>
              <a:rect l="l" t="t" r="r" b="b"/>
              <a:pathLst>
                <a:path w="943567" h="638896" extrusionOk="0">
                  <a:moveTo>
                    <a:pt x="74338" y="0"/>
                  </a:moveTo>
                  <a:cubicBezTo>
                    <a:pt x="435059" y="0"/>
                    <a:pt x="753093" y="182764"/>
                    <a:pt x="940893" y="460743"/>
                  </a:cubicBezTo>
                  <a:lnTo>
                    <a:pt x="943567" y="465144"/>
                  </a:lnTo>
                  <a:lnTo>
                    <a:pt x="901110" y="535030"/>
                  </a:lnTo>
                  <a:cubicBezTo>
                    <a:pt x="885023" y="564645"/>
                    <a:pt x="870325" y="595124"/>
                    <a:pt x="857105" y="626380"/>
                  </a:cubicBezTo>
                  <a:lnTo>
                    <a:pt x="852524" y="638896"/>
                  </a:lnTo>
                  <a:lnTo>
                    <a:pt x="753388" y="623766"/>
                  </a:lnTo>
                  <a:cubicBezTo>
                    <a:pt x="413244" y="554162"/>
                    <a:pt x="133296" y="319305"/>
                    <a:pt x="1093" y="6741"/>
                  </a:cubicBezTo>
                  <a:lnTo>
                    <a:pt x="0" y="3754"/>
                  </a:lnTo>
                  <a:lnTo>
                    <a:pt x="74338" y="0"/>
                  </a:lnTo>
                  <a:close/>
                </a:path>
              </a:pathLst>
            </a:custGeom>
            <a:solidFill>
              <a:srgbClr val="F2F2F2"/>
            </a:solidFill>
            <a:ln w="19050" cap="flat" cmpd="sng">
              <a:solidFill>
                <a:srgbClr val="1B224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0" name="Google Shape;110;p2"/>
            <p:cNvSpPr/>
            <p:nvPr/>
          </p:nvSpPr>
          <p:spPr>
            <a:xfrm>
              <a:off x="4654137" y="4362040"/>
              <a:ext cx="344386" cy="974142"/>
            </a:xfrm>
            <a:custGeom>
              <a:avLst/>
              <a:gdLst/>
              <a:ahLst/>
              <a:cxnLst/>
              <a:rect l="l" t="t" r="r" b="b"/>
              <a:pathLst>
                <a:path w="344386" h="974142" extrusionOk="0">
                  <a:moveTo>
                    <a:pt x="77543" y="0"/>
                  </a:moveTo>
                  <a:lnTo>
                    <a:pt x="82169" y="706"/>
                  </a:lnTo>
                  <a:cubicBezTo>
                    <a:pt x="117300" y="4274"/>
                    <a:pt x="152945" y="6101"/>
                    <a:pt x="189017" y="6101"/>
                  </a:cubicBezTo>
                  <a:lnTo>
                    <a:pt x="263356" y="2348"/>
                  </a:lnTo>
                  <a:lnTo>
                    <a:pt x="297404" y="95373"/>
                  </a:lnTo>
                  <a:cubicBezTo>
                    <a:pt x="327937" y="193542"/>
                    <a:pt x="344386" y="297917"/>
                    <a:pt x="344386" y="406133"/>
                  </a:cubicBezTo>
                  <a:cubicBezTo>
                    <a:pt x="344386" y="586494"/>
                    <a:pt x="298695" y="756183"/>
                    <a:pt x="218257" y="904256"/>
                  </a:cubicBezTo>
                  <a:lnTo>
                    <a:pt x="175800" y="974142"/>
                  </a:lnTo>
                  <a:lnTo>
                    <a:pt x="126129" y="892380"/>
                  </a:lnTo>
                  <a:cubicBezTo>
                    <a:pt x="45691" y="744307"/>
                    <a:pt x="0" y="574618"/>
                    <a:pt x="0" y="394257"/>
                  </a:cubicBezTo>
                  <a:cubicBezTo>
                    <a:pt x="0" y="286041"/>
                    <a:pt x="16449" y="181666"/>
                    <a:pt x="46982" y="83497"/>
                  </a:cubicBezTo>
                  <a:lnTo>
                    <a:pt x="77543" y="0"/>
                  </a:lnTo>
                  <a:close/>
                </a:path>
              </a:pathLst>
            </a:custGeom>
            <a:solidFill>
              <a:srgbClr val="00ACBA"/>
            </a:solidFill>
            <a:ln w="19050" cap="flat" cmpd="sng">
              <a:solidFill>
                <a:srgbClr val="1B224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1" name="Google Shape;111;p2"/>
            <p:cNvSpPr/>
            <p:nvPr/>
          </p:nvSpPr>
          <p:spPr>
            <a:xfrm>
              <a:off x="3798124" y="2278083"/>
              <a:ext cx="2090058" cy="1910205"/>
            </a:xfrm>
            <a:custGeom>
              <a:avLst/>
              <a:gdLst/>
              <a:ahLst/>
              <a:cxnLst/>
              <a:rect l="l" t="t" r="r" b="b"/>
              <a:pathLst>
                <a:path w="2090058" h="1910205" extrusionOk="0">
                  <a:moveTo>
                    <a:pt x="1045029" y="0"/>
                  </a:moveTo>
                  <a:cubicBezTo>
                    <a:pt x="1622183" y="0"/>
                    <a:pt x="2090058" y="467875"/>
                    <a:pt x="2090058" y="1045029"/>
                  </a:cubicBezTo>
                  <a:cubicBezTo>
                    <a:pt x="2090058" y="1153246"/>
                    <a:pt x="2073609" y="1257620"/>
                    <a:pt x="2043076" y="1355789"/>
                  </a:cubicBezTo>
                  <a:lnTo>
                    <a:pt x="2012516" y="1439286"/>
                  </a:lnTo>
                  <a:lnTo>
                    <a:pt x="2007889" y="1438580"/>
                  </a:lnTo>
                  <a:cubicBezTo>
                    <a:pt x="1972758" y="1435013"/>
                    <a:pt x="1937113" y="1433185"/>
                    <a:pt x="1901041" y="1433185"/>
                  </a:cubicBezTo>
                  <a:cubicBezTo>
                    <a:pt x="1540320" y="1433185"/>
                    <a:pt x="1222286" y="1615949"/>
                    <a:pt x="1034486" y="1893928"/>
                  </a:cubicBezTo>
                  <a:lnTo>
                    <a:pt x="1024598" y="1910205"/>
                  </a:lnTo>
                  <a:lnTo>
                    <a:pt x="1021924" y="1905804"/>
                  </a:lnTo>
                  <a:cubicBezTo>
                    <a:pt x="834124" y="1627825"/>
                    <a:pt x="516090" y="1445061"/>
                    <a:pt x="155369" y="1445061"/>
                  </a:cubicBezTo>
                  <a:lnTo>
                    <a:pt x="81031" y="1448815"/>
                  </a:lnTo>
                  <a:lnTo>
                    <a:pt x="46982" y="1355789"/>
                  </a:lnTo>
                  <a:cubicBezTo>
                    <a:pt x="16449" y="1257620"/>
                    <a:pt x="0" y="1153246"/>
                    <a:pt x="0" y="1045029"/>
                  </a:cubicBezTo>
                  <a:cubicBezTo>
                    <a:pt x="0" y="467875"/>
                    <a:pt x="467875" y="0"/>
                    <a:pt x="1045029" y="0"/>
                  </a:cubicBezTo>
                  <a:close/>
                </a:path>
              </a:pathLst>
            </a:custGeom>
            <a:solidFill>
              <a:srgbClr val="F2F2F2"/>
            </a:solidFill>
            <a:ln w="19050" cap="flat" cmpd="sng">
              <a:solidFill>
                <a:srgbClr val="1B224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2" name="Google Shape;112;p2"/>
            <p:cNvSpPr/>
            <p:nvPr/>
          </p:nvSpPr>
          <p:spPr>
            <a:xfrm>
              <a:off x="4829937" y="3717369"/>
              <a:ext cx="1914258" cy="2083957"/>
            </a:xfrm>
            <a:custGeom>
              <a:avLst/>
              <a:gdLst/>
              <a:ahLst/>
              <a:cxnLst/>
              <a:rect l="l" t="t" r="r" b="b"/>
              <a:pathLst>
                <a:path w="1914258" h="2083957" extrusionOk="0">
                  <a:moveTo>
                    <a:pt x="980704" y="0"/>
                  </a:moveTo>
                  <a:lnTo>
                    <a:pt x="1079839" y="15130"/>
                  </a:lnTo>
                  <a:cubicBezTo>
                    <a:pt x="1556041" y="112575"/>
                    <a:pt x="1914258" y="533918"/>
                    <a:pt x="1914258" y="1038928"/>
                  </a:cubicBezTo>
                  <a:cubicBezTo>
                    <a:pt x="1914258" y="1616082"/>
                    <a:pt x="1446383" y="2083957"/>
                    <a:pt x="869229" y="2083957"/>
                  </a:cubicBezTo>
                  <a:cubicBezTo>
                    <a:pt x="508508" y="2083957"/>
                    <a:pt x="190474" y="1901194"/>
                    <a:pt x="2674" y="1623214"/>
                  </a:cubicBezTo>
                  <a:lnTo>
                    <a:pt x="0" y="1618813"/>
                  </a:lnTo>
                  <a:lnTo>
                    <a:pt x="42457" y="1548927"/>
                  </a:lnTo>
                  <a:cubicBezTo>
                    <a:pt x="122895" y="1400854"/>
                    <a:pt x="168586" y="1231165"/>
                    <a:pt x="168586" y="1050804"/>
                  </a:cubicBezTo>
                  <a:cubicBezTo>
                    <a:pt x="168586" y="942588"/>
                    <a:pt x="152137" y="838213"/>
                    <a:pt x="121604" y="740044"/>
                  </a:cubicBezTo>
                  <a:lnTo>
                    <a:pt x="87556" y="647019"/>
                  </a:lnTo>
                  <a:lnTo>
                    <a:pt x="120065" y="645377"/>
                  </a:lnTo>
                  <a:cubicBezTo>
                    <a:pt x="506504" y="606132"/>
                    <a:pt x="830699" y="356336"/>
                    <a:pt x="976123" y="12516"/>
                  </a:cubicBezTo>
                  <a:lnTo>
                    <a:pt x="980704" y="0"/>
                  </a:lnTo>
                  <a:close/>
                </a:path>
              </a:pathLst>
            </a:custGeom>
            <a:solidFill>
              <a:srgbClr val="F2F2F2"/>
            </a:solidFill>
            <a:ln w="19050" cap="flat" cmpd="sng">
              <a:solidFill>
                <a:srgbClr val="1B224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" name="Google Shape;113;p2"/>
            <p:cNvSpPr/>
            <p:nvPr/>
          </p:nvSpPr>
          <p:spPr>
            <a:xfrm>
              <a:off x="2908465" y="3726898"/>
              <a:ext cx="1921472" cy="2086304"/>
            </a:xfrm>
            <a:custGeom>
              <a:avLst/>
              <a:gdLst/>
              <a:ahLst/>
              <a:cxnLst/>
              <a:rect l="l" t="t" r="r" b="b"/>
              <a:pathLst>
                <a:path w="1921472" h="2086304" extrusionOk="0">
                  <a:moveTo>
                    <a:pt x="970691" y="0"/>
                  </a:moveTo>
                  <a:lnTo>
                    <a:pt x="971784" y="2987"/>
                  </a:lnTo>
                  <a:cubicBezTo>
                    <a:pt x="1103987" y="315551"/>
                    <a:pt x="1383935" y="550408"/>
                    <a:pt x="1724079" y="620012"/>
                  </a:cubicBezTo>
                  <a:lnTo>
                    <a:pt x="1823215" y="635142"/>
                  </a:lnTo>
                  <a:lnTo>
                    <a:pt x="1792654" y="718639"/>
                  </a:lnTo>
                  <a:cubicBezTo>
                    <a:pt x="1762121" y="816808"/>
                    <a:pt x="1745672" y="921183"/>
                    <a:pt x="1745672" y="1029399"/>
                  </a:cubicBezTo>
                  <a:cubicBezTo>
                    <a:pt x="1745672" y="1209760"/>
                    <a:pt x="1791363" y="1379449"/>
                    <a:pt x="1871801" y="1527522"/>
                  </a:cubicBezTo>
                  <a:lnTo>
                    <a:pt x="1921472" y="1609284"/>
                  </a:lnTo>
                  <a:lnTo>
                    <a:pt x="1911584" y="1625561"/>
                  </a:lnTo>
                  <a:cubicBezTo>
                    <a:pt x="1723784" y="1903541"/>
                    <a:pt x="1405750" y="2086304"/>
                    <a:pt x="1045029" y="2086304"/>
                  </a:cubicBezTo>
                  <a:cubicBezTo>
                    <a:pt x="467875" y="2086304"/>
                    <a:pt x="0" y="1618429"/>
                    <a:pt x="0" y="1041275"/>
                  </a:cubicBezTo>
                  <a:cubicBezTo>
                    <a:pt x="0" y="500193"/>
                    <a:pt x="411218" y="55157"/>
                    <a:pt x="938181" y="1641"/>
                  </a:cubicBezTo>
                  <a:lnTo>
                    <a:pt x="970691" y="0"/>
                  </a:lnTo>
                  <a:close/>
                </a:path>
              </a:pathLst>
            </a:custGeom>
            <a:solidFill>
              <a:srgbClr val="F2F2F2"/>
            </a:solidFill>
            <a:ln w="19050" cap="flat" cmpd="sng">
              <a:solidFill>
                <a:srgbClr val="1B224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" name="Google Shape;114;p2"/>
            <p:cNvSpPr/>
            <p:nvPr/>
          </p:nvSpPr>
          <p:spPr>
            <a:xfrm>
              <a:off x="4731680" y="4188288"/>
              <a:ext cx="185813" cy="179853"/>
            </a:xfrm>
            <a:custGeom>
              <a:avLst/>
              <a:gdLst/>
              <a:ahLst/>
              <a:cxnLst/>
              <a:rect l="l" t="t" r="r" b="b"/>
              <a:pathLst>
                <a:path w="185813" h="179853" extrusionOk="0">
                  <a:moveTo>
                    <a:pt x="91043" y="0"/>
                  </a:moveTo>
                  <a:lnTo>
                    <a:pt x="140714" y="81762"/>
                  </a:lnTo>
                  <a:cubicBezTo>
                    <a:pt x="156801" y="111377"/>
                    <a:pt x="171499" y="141856"/>
                    <a:pt x="184720" y="173112"/>
                  </a:cubicBezTo>
                  <a:lnTo>
                    <a:pt x="185813" y="176100"/>
                  </a:lnTo>
                  <a:lnTo>
                    <a:pt x="111474" y="179853"/>
                  </a:lnTo>
                  <a:cubicBezTo>
                    <a:pt x="75402" y="179853"/>
                    <a:pt x="39757" y="178026"/>
                    <a:pt x="4626" y="174458"/>
                  </a:cubicBezTo>
                  <a:lnTo>
                    <a:pt x="0" y="173752"/>
                  </a:lnTo>
                  <a:lnTo>
                    <a:pt x="4581" y="161236"/>
                  </a:lnTo>
                  <a:cubicBezTo>
                    <a:pt x="17801" y="129980"/>
                    <a:pt x="32499" y="99501"/>
                    <a:pt x="48586" y="69886"/>
                  </a:cubicBezTo>
                  <a:lnTo>
                    <a:pt x="91043" y="0"/>
                  </a:lnTo>
                  <a:close/>
                </a:path>
              </a:pathLst>
            </a:custGeom>
            <a:solidFill>
              <a:srgbClr val="F2F2F2"/>
            </a:solidFill>
            <a:ln w="19050" cap="flat" cmpd="sng">
              <a:solidFill>
                <a:srgbClr val="1B224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15" name="Google Shape;115;p2"/>
          <p:cNvSpPr txBox="1"/>
          <p:nvPr/>
        </p:nvSpPr>
        <p:spPr>
          <a:xfrm>
            <a:off x="4341450" y="2598875"/>
            <a:ext cx="1223100" cy="8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6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競合他社が</a:t>
            </a:r>
            <a:endParaRPr sz="1600" b="1" i="0" u="none" strike="noStrike" cap="none" dirty="0">
              <a:solidFill>
                <a:srgbClr val="1B224C"/>
              </a:solidFill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6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提供できる</a:t>
            </a:r>
            <a:endParaRPr sz="1600" b="1" i="0" u="none" strike="noStrike" cap="none" dirty="0">
              <a:solidFill>
                <a:srgbClr val="1B224C"/>
              </a:solidFill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6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価値</a:t>
            </a:r>
            <a:endParaRPr sz="1600" b="1" dirty="0"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</p:txBody>
      </p:sp>
      <p:sp>
        <p:nvSpPr>
          <p:cNvPr id="116" name="Google Shape;116;p2"/>
          <p:cNvSpPr txBox="1"/>
          <p:nvPr/>
        </p:nvSpPr>
        <p:spPr>
          <a:xfrm>
            <a:off x="3470048" y="4090030"/>
            <a:ext cx="1223100" cy="8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6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自社が</a:t>
            </a:r>
            <a:endParaRPr sz="1600" b="1" i="0" u="none" strike="noStrike" cap="none" dirty="0">
              <a:solidFill>
                <a:srgbClr val="1B224C"/>
              </a:solidFill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6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提供できる</a:t>
            </a:r>
            <a:endParaRPr sz="1600" b="1" i="0" u="none" strike="noStrike" cap="none" dirty="0">
              <a:solidFill>
                <a:srgbClr val="1B224C"/>
              </a:solidFill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6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価値</a:t>
            </a:r>
            <a:endParaRPr sz="1600" b="1" dirty="0"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</p:txBody>
      </p:sp>
      <p:sp>
        <p:nvSpPr>
          <p:cNvPr id="117" name="Google Shape;117;p2"/>
          <p:cNvSpPr txBox="1"/>
          <p:nvPr/>
        </p:nvSpPr>
        <p:spPr>
          <a:xfrm>
            <a:off x="5132408" y="4090030"/>
            <a:ext cx="1383900" cy="8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6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顧客が</a:t>
            </a:r>
            <a:endParaRPr sz="1600" b="1" i="0" u="none" strike="noStrike" cap="none" dirty="0">
              <a:solidFill>
                <a:srgbClr val="1B224C"/>
              </a:solidFill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6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望んでいる</a:t>
            </a:r>
            <a:endParaRPr sz="1600" b="1" i="0" u="none" strike="noStrike" cap="none" dirty="0">
              <a:solidFill>
                <a:srgbClr val="1B224C"/>
              </a:solidFill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6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価値</a:t>
            </a:r>
            <a:endParaRPr sz="1600" b="1" dirty="0"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</p:txBody>
      </p:sp>
      <p:cxnSp>
        <p:nvCxnSpPr>
          <p:cNvPr id="118" name="Google Shape;118;p2"/>
          <p:cNvCxnSpPr>
            <a:stCxn id="119" idx="0"/>
          </p:cNvCxnSpPr>
          <p:nvPr/>
        </p:nvCxnSpPr>
        <p:spPr>
          <a:xfrm flipV="1">
            <a:off x="4956600" y="4692500"/>
            <a:ext cx="0" cy="996600"/>
          </a:xfrm>
          <a:prstGeom prst="straightConnector1">
            <a:avLst/>
          </a:prstGeom>
          <a:noFill/>
          <a:ln w="19050" cap="flat" cmpd="sng">
            <a:solidFill>
              <a:srgbClr val="1B224C"/>
            </a:solidFill>
            <a:prstDash val="solid"/>
            <a:miter lim="800000"/>
            <a:headEnd type="none" w="sm" len="sm"/>
            <a:tailEnd type="oval" w="lg" len="lg"/>
          </a:ln>
        </p:spPr>
      </p:cxnSp>
      <p:sp>
        <p:nvSpPr>
          <p:cNvPr id="119" name="Google Shape;119;p2"/>
          <p:cNvSpPr txBox="1"/>
          <p:nvPr/>
        </p:nvSpPr>
        <p:spPr>
          <a:xfrm>
            <a:off x="2833500" y="5689100"/>
            <a:ext cx="424620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6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バリュープロポジション</a:t>
            </a:r>
            <a:endParaRPr sz="1600" b="1" i="0" u="none" strike="noStrike" cap="none" dirty="0">
              <a:solidFill>
                <a:srgbClr val="1B224C"/>
              </a:solidFill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400" b="1" i="0" u="none" strike="noStrike" cap="none" dirty="0">
                <a:solidFill>
                  <a:srgbClr val="00ACBA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結論〜〜〜〜〜〜〜〜</a:t>
            </a:r>
            <a:endParaRPr sz="1400" b="1" i="0" u="none" strike="noStrike" cap="none" dirty="0">
              <a:solidFill>
                <a:srgbClr val="00ACBA"/>
              </a:solidFill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</p:txBody>
      </p:sp>
      <p:sp>
        <p:nvSpPr>
          <p:cNvPr id="120" name="Google Shape;120;p2"/>
          <p:cNvSpPr txBox="1"/>
          <p:nvPr/>
        </p:nvSpPr>
        <p:spPr>
          <a:xfrm>
            <a:off x="7086914" y="4921025"/>
            <a:ext cx="2192035" cy="1109498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144000" tIns="144000" rIns="144000" bIns="144000" anchor="t" anchorCtr="0">
            <a:spAutoFit/>
          </a:bodyPr>
          <a:lstStyle/>
          <a:p>
            <a:pPr marL="167250" marR="0" lvl="0" indent="-17145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rgbClr val="1B224C"/>
              </a:buClr>
              <a:buSzPts val="1200"/>
              <a:buFont typeface="Wingdings" pitchFamily="2" charset="2"/>
              <a:buChar char="l"/>
            </a:pPr>
            <a:r>
              <a:rPr lang="ja-JP" sz="12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顧客が望んでいる価値1</a:t>
            </a:r>
            <a:endParaRPr sz="1200" b="1" i="0" u="none" strike="noStrike" cap="none" dirty="0">
              <a:solidFill>
                <a:srgbClr val="1B224C"/>
              </a:solidFill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  <a:p>
            <a:pPr marL="167250" marR="0" lvl="0" indent="-17145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rgbClr val="1B224C"/>
              </a:buClr>
              <a:buSzPts val="1200"/>
              <a:buFont typeface="Wingdings" pitchFamily="2" charset="2"/>
              <a:buChar char="l"/>
            </a:pPr>
            <a:r>
              <a:rPr lang="ja-JP" sz="12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顧客が望んでいる価値2</a:t>
            </a:r>
            <a:endParaRPr b="1" dirty="0">
              <a:solidFill>
                <a:srgbClr val="1B224C"/>
              </a:solidFill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  <a:p>
            <a:pPr marL="167250" marR="0" lvl="0" indent="-17145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rgbClr val="1B224C"/>
              </a:buClr>
              <a:buSzPts val="1200"/>
              <a:buFont typeface="Wingdings" pitchFamily="2" charset="2"/>
              <a:buChar char="l"/>
            </a:pPr>
            <a:r>
              <a:rPr lang="ja-JP" sz="12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顧客が望んでいる価値3</a:t>
            </a:r>
            <a:endParaRPr b="1" dirty="0">
              <a:solidFill>
                <a:srgbClr val="1B224C"/>
              </a:solidFill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</p:txBody>
      </p:sp>
      <p:sp>
        <p:nvSpPr>
          <p:cNvPr id="121" name="Google Shape;121;p2"/>
          <p:cNvSpPr txBox="1"/>
          <p:nvPr/>
        </p:nvSpPr>
        <p:spPr>
          <a:xfrm>
            <a:off x="626400" y="2806413"/>
            <a:ext cx="2448000" cy="1109498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144000" tIns="144000" rIns="144000" bIns="144000" anchor="t" anchorCtr="0">
            <a:spAutoFit/>
          </a:bodyPr>
          <a:lstStyle/>
          <a:p>
            <a:pPr marL="167250" marR="0" lvl="0" indent="-17145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rgbClr val="1B224C"/>
              </a:buClr>
              <a:buSzPts val="1200"/>
              <a:buFont typeface="Wingdings" pitchFamily="2" charset="2"/>
              <a:buChar char="l"/>
            </a:pPr>
            <a:r>
              <a:rPr lang="ja-JP" sz="12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自社だけが提供できる価値1</a:t>
            </a:r>
            <a:endParaRPr sz="1200" b="1" i="0" u="none" strike="noStrike" cap="none" dirty="0">
              <a:solidFill>
                <a:srgbClr val="1B224C"/>
              </a:solidFill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  <a:p>
            <a:pPr marL="167250" marR="0" lvl="0" indent="-17145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rgbClr val="1B224C"/>
              </a:buClr>
              <a:buSzPts val="1200"/>
              <a:buFont typeface="Wingdings" pitchFamily="2" charset="2"/>
              <a:buChar char="l"/>
            </a:pPr>
            <a:r>
              <a:rPr lang="ja-JP" sz="12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自社だけが提供できる価値2</a:t>
            </a:r>
            <a:endParaRPr sz="1200" b="1" i="0" u="none" strike="noStrike" cap="none" dirty="0">
              <a:solidFill>
                <a:srgbClr val="1B224C"/>
              </a:solidFill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  <a:p>
            <a:pPr marL="167250" marR="0" lvl="0" indent="-17145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rgbClr val="1B224C"/>
              </a:buClr>
              <a:buSzPts val="1200"/>
              <a:buFont typeface="Wingdings" pitchFamily="2" charset="2"/>
              <a:buChar char="l"/>
            </a:pPr>
            <a:r>
              <a:rPr lang="ja-JP" sz="12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自社だけが提供できる価値3</a:t>
            </a:r>
            <a:endParaRPr b="1" dirty="0"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</p:txBody>
      </p:sp>
      <p:sp>
        <p:nvSpPr>
          <p:cNvPr id="122" name="Google Shape;122;p2"/>
          <p:cNvSpPr txBox="1"/>
          <p:nvPr/>
        </p:nvSpPr>
        <p:spPr>
          <a:xfrm>
            <a:off x="6829165" y="2002146"/>
            <a:ext cx="2448000" cy="1109498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144000" tIns="144000" rIns="144000" bIns="144000" anchor="t" anchorCtr="0">
            <a:spAutoFit/>
          </a:bodyPr>
          <a:lstStyle/>
          <a:p>
            <a:pPr marL="171450" marR="0" lvl="0" indent="-17145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rgbClr val="1B224C"/>
              </a:buClr>
              <a:buSzPts val="1200"/>
              <a:buFont typeface="Wingdings" pitchFamily="2" charset="2"/>
              <a:buChar char="l"/>
            </a:pPr>
            <a:r>
              <a:rPr lang="ja-JP" sz="12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競合他社が提供できる価値1</a:t>
            </a:r>
            <a:endParaRPr b="1" dirty="0">
              <a:solidFill>
                <a:srgbClr val="1B224C"/>
              </a:solidFill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  <a:p>
            <a:pPr marL="171450" marR="0" lvl="0" indent="-17145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rgbClr val="1B224C"/>
              </a:buClr>
              <a:buSzPts val="1200"/>
              <a:buFont typeface="Wingdings" pitchFamily="2" charset="2"/>
              <a:buChar char="l"/>
            </a:pPr>
            <a:r>
              <a:rPr lang="ja-JP" sz="12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競合他社が提供できる価値2</a:t>
            </a:r>
            <a:endParaRPr b="1" dirty="0">
              <a:solidFill>
                <a:srgbClr val="1B224C"/>
              </a:solidFill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  <a:p>
            <a:pPr marL="171450" marR="0" lvl="0" indent="-17145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rgbClr val="1B224C"/>
              </a:buClr>
              <a:buSzPts val="1200"/>
              <a:buFont typeface="Wingdings" pitchFamily="2" charset="2"/>
              <a:buChar char="l"/>
            </a:pPr>
            <a:r>
              <a:rPr lang="ja-JP" sz="12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競合他社が提供できる価値3</a:t>
            </a:r>
            <a:endParaRPr b="1" dirty="0">
              <a:solidFill>
                <a:srgbClr val="1B224C"/>
              </a:solidFill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</p:txBody>
      </p:sp>
      <p:cxnSp>
        <p:nvCxnSpPr>
          <p:cNvPr id="123" name="Google Shape;123;p2"/>
          <p:cNvCxnSpPr>
            <a:stCxn id="121" idx="2"/>
          </p:cNvCxnSpPr>
          <p:nvPr/>
        </p:nvCxnSpPr>
        <p:spPr>
          <a:xfrm rot="16200000" flipH="1">
            <a:off x="2135749" y="3630562"/>
            <a:ext cx="597502" cy="1168200"/>
          </a:xfrm>
          <a:prstGeom prst="bentConnector2">
            <a:avLst/>
          </a:prstGeom>
          <a:noFill/>
          <a:ln w="19050" cap="flat" cmpd="sng">
            <a:solidFill>
              <a:srgbClr val="1B224C"/>
            </a:solidFill>
            <a:prstDash val="dot"/>
            <a:round/>
            <a:headEnd type="none" w="med" len="med"/>
            <a:tailEnd type="none" w="med" len="med"/>
          </a:ln>
        </p:spPr>
      </p:cxnSp>
      <p:cxnSp>
        <p:nvCxnSpPr>
          <p:cNvPr id="125" name="Google Shape;125;p2"/>
          <p:cNvCxnSpPr>
            <a:cxnSpLocks/>
            <a:stCxn id="120" idx="0"/>
          </p:cNvCxnSpPr>
          <p:nvPr/>
        </p:nvCxnSpPr>
        <p:spPr>
          <a:xfrm rot="16200000" flipV="1">
            <a:off x="7345917" y="4084009"/>
            <a:ext cx="407700" cy="1266331"/>
          </a:xfrm>
          <a:prstGeom prst="bentConnector2">
            <a:avLst/>
          </a:prstGeom>
          <a:noFill/>
          <a:ln w="19050" cap="flat" cmpd="sng">
            <a:solidFill>
              <a:srgbClr val="1B224C"/>
            </a:solidFill>
            <a:prstDash val="dot"/>
            <a:round/>
            <a:headEnd type="none" w="med" len="med"/>
            <a:tailEnd type="none" w="med" len="med"/>
          </a:ln>
        </p:spPr>
      </p:cxnSp>
      <p:grpSp>
        <p:nvGrpSpPr>
          <p:cNvPr id="126" name="Google Shape;126;p2"/>
          <p:cNvGrpSpPr/>
          <p:nvPr/>
        </p:nvGrpSpPr>
        <p:grpSpPr>
          <a:xfrm>
            <a:off x="6134882" y="3361155"/>
            <a:ext cx="463200" cy="463200"/>
            <a:chOff x="1733797" y="2600696"/>
            <a:chExt cx="463200" cy="463200"/>
          </a:xfrm>
        </p:grpSpPr>
        <p:sp>
          <p:nvSpPr>
            <p:cNvPr id="127" name="Google Shape;127;p2"/>
            <p:cNvSpPr/>
            <p:nvPr/>
          </p:nvSpPr>
          <p:spPr>
            <a:xfrm>
              <a:off x="1733797" y="2600696"/>
              <a:ext cx="463200" cy="463200"/>
            </a:xfrm>
            <a:prstGeom prst="ellipse">
              <a:avLst/>
            </a:prstGeom>
            <a:solidFill>
              <a:srgbClr val="1B224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" name="Google Shape;128;p2"/>
            <p:cNvSpPr txBox="1"/>
            <p:nvPr/>
          </p:nvSpPr>
          <p:spPr>
            <a:xfrm>
              <a:off x="1810492" y="2669736"/>
              <a:ext cx="322200" cy="338700"/>
            </a:xfrm>
            <a:prstGeom prst="rect">
              <a:avLst/>
            </a:prstGeom>
            <a:solidFill>
              <a:srgbClr val="1B224C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ja-JP" sz="1600" b="1" i="0" u="none" strike="noStrike" cap="none">
                  <a:solidFill>
                    <a:srgbClr val="FFFFFF"/>
                  </a:solidFill>
                </a:rPr>
                <a:t>1</a:t>
              </a:r>
              <a:endParaRPr sz="1600" b="1" i="0" u="none" strike="noStrike" cap="none">
                <a:solidFill>
                  <a:srgbClr val="FFFFFF"/>
                </a:solidFill>
              </a:endParaRPr>
            </a:p>
          </p:txBody>
        </p:sp>
      </p:grpSp>
      <p:grpSp>
        <p:nvGrpSpPr>
          <p:cNvPr id="129" name="Google Shape;129;p2"/>
          <p:cNvGrpSpPr/>
          <p:nvPr/>
        </p:nvGrpSpPr>
        <p:grpSpPr>
          <a:xfrm>
            <a:off x="3327915" y="3361155"/>
            <a:ext cx="463200" cy="463200"/>
            <a:chOff x="1733797" y="2600696"/>
            <a:chExt cx="463200" cy="463200"/>
          </a:xfrm>
        </p:grpSpPr>
        <p:sp>
          <p:nvSpPr>
            <p:cNvPr id="130" name="Google Shape;130;p2"/>
            <p:cNvSpPr/>
            <p:nvPr/>
          </p:nvSpPr>
          <p:spPr>
            <a:xfrm>
              <a:off x="1733797" y="2600696"/>
              <a:ext cx="463200" cy="463200"/>
            </a:xfrm>
            <a:prstGeom prst="ellipse">
              <a:avLst/>
            </a:prstGeom>
            <a:solidFill>
              <a:srgbClr val="1B224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" name="Google Shape;131;p2"/>
            <p:cNvSpPr txBox="1"/>
            <p:nvPr/>
          </p:nvSpPr>
          <p:spPr>
            <a:xfrm>
              <a:off x="1810492" y="2669736"/>
              <a:ext cx="322200" cy="338700"/>
            </a:xfrm>
            <a:prstGeom prst="rect">
              <a:avLst/>
            </a:prstGeom>
            <a:solidFill>
              <a:srgbClr val="1B224C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ja-JP" sz="1600" b="1" i="0" u="none" strike="noStrike" cap="none">
                  <a:solidFill>
                    <a:srgbClr val="FFFFFF"/>
                  </a:solidFill>
                </a:rPr>
                <a:t>2</a:t>
              </a:r>
              <a:endParaRPr sz="1600" b="1" i="0" u="none" strike="noStrike" cap="none">
                <a:solidFill>
                  <a:srgbClr val="FFFFFF"/>
                </a:solidFill>
              </a:endParaRPr>
            </a:p>
          </p:txBody>
        </p:sp>
      </p:grpSp>
      <p:grpSp>
        <p:nvGrpSpPr>
          <p:cNvPr id="132" name="Google Shape;132;p2"/>
          <p:cNvGrpSpPr/>
          <p:nvPr/>
        </p:nvGrpSpPr>
        <p:grpSpPr>
          <a:xfrm>
            <a:off x="4717824" y="1780822"/>
            <a:ext cx="463200" cy="463200"/>
            <a:chOff x="1733797" y="2600696"/>
            <a:chExt cx="463200" cy="463200"/>
          </a:xfrm>
        </p:grpSpPr>
        <p:sp>
          <p:nvSpPr>
            <p:cNvPr id="133" name="Google Shape;133;p2"/>
            <p:cNvSpPr/>
            <p:nvPr/>
          </p:nvSpPr>
          <p:spPr>
            <a:xfrm>
              <a:off x="1733797" y="2600696"/>
              <a:ext cx="463200" cy="463200"/>
            </a:xfrm>
            <a:prstGeom prst="ellipse">
              <a:avLst/>
            </a:prstGeom>
            <a:solidFill>
              <a:srgbClr val="1B224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" name="Google Shape;134;p2"/>
            <p:cNvSpPr txBox="1"/>
            <p:nvPr/>
          </p:nvSpPr>
          <p:spPr>
            <a:xfrm>
              <a:off x="1810492" y="2669736"/>
              <a:ext cx="322200" cy="307800"/>
            </a:xfrm>
            <a:prstGeom prst="rect">
              <a:avLst/>
            </a:prstGeom>
            <a:solidFill>
              <a:srgbClr val="1B224C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ja-JP" sz="1400" b="1" i="0" u="none" strike="noStrike" cap="none">
                  <a:solidFill>
                    <a:srgbClr val="FFFFFF"/>
                  </a:solidFill>
                </a:rPr>
                <a:t>3</a:t>
              </a:r>
              <a:endParaRPr sz="1600" b="1" i="0" u="none" strike="noStrike" cap="none">
                <a:solidFill>
                  <a:srgbClr val="FFFFFF"/>
                </a:solidFill>
              </a:endParaRPr>
            </a:p>
          </p:txBody>
        </p:sp>
      </p:grpSp>
      <p:cxnSp>
        <p:nvCxnSpPr>
          <p:cNvPr id="7" name="Google Shape;236;p8">
            <a:extLst>
              <a:ext uri="{FF2B5EF4-FFF2-40B4-BE49-F238E27FC236}">
                <a16:creationId xmlns:a16="http://schemas.microsoft.com/office/drawing/2014/main" id="{244EF79E-A7FA-5A08-561B-381DA42000E2}"/>
              </a:ext>
            </a:extLst>
          </p:cNvPr>
          <p:cNvCxnSpPr>
            <a:cxnSpLocks/>
            <a:stCxn id="122" idx="1"/>
          </p:cNvCxnSpPr>
          <p:nvPr/>
        </p:nvCxnSpPr>
        <p:spPr>
          <a:xfrm rot="10800000" flipV="1">
            <a:off x="6014853" y="2556894"/>
            <a:ext cx="814313" cy="437765"/>
          </a:xfrm>
          <a:prstGeom prst="bentConnector3">
            <a:avLst>
              <a:gd name="adj1" fmla="val 50000"/>
            </a:avLst>
          </a:prstGeom>
          <a:noFill/>
          <a:ln w="19050" cap="flat" cmpd="sng">
            <a:solidFill>
              <a:srgbClr val="1B224C"/>
            </a:solidFill>
            <a:prstDash val="dot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3"/>
          <p:cNvSpPr txBox="1">
            <a:spLocks noGrp="1"/>
          </p:cNvSpPr>
          <p:nvPr>
            <p:ph type="body" idx="1"/>
          </p:nvPr>
        </p:nvSpPr>
        <p:spPr>
          <a:xfrm>
            <a:off x="628650" y="1001043"/>
            <a:ext cx="8648700" cy="495300"/>
          </a:xfrm>
          <a:prstGeom prst="rect">
            <a:avLst/>
          </a:prstGeom>
          <a:solidFill>
            <a:schemeClr val="lt1"/>
          </a:solidFill>
          <a:ln w="3175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44000" tIns="108000" rIns="144000" bIns="108000" anchor="t" anchorCtr="0">
            <a:spAutoFit/>
          </a:bodyPr>
          <a:lstStyle/>
          <a:p>
            <a: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ACBA"/>
              </a:buClr>
              <a:buSzPts val="1600"/>
              <a:buFont typeface="Noto Sans"/>
              <a:buNone/>
            </a:pPr>
            <a:r>
              <a:rPr lang="ja-JP" sz="1800" b="1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顧客が実現したいことに基づいて、</a:t>
            </a:r>
            <a:r>
              <a:rPr lang="ja-JP" b="1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自社製品の価値を整理する</a:t>
            </a:r>
            <a:endParaRPr sz="1800" b="1" u="none" strike="noStrike" cap="none" dirty="0">
              <a:solidFill>
                <a:srgbClr val="1B224C"/>
              </a:solidFill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</p:txBody>
      </p:sp>
      <p:sp>
        <p:nvSpPr>
          <p:cNvPr id="141" name="Google Shape;141;p3"/>
          <p:cNvSpPr txBox="1">
            <a:spLocks noGrp="1"/>
          </p:cNvSpPr>
          <p:nvPr>
            <p:ph type="title"/>
          </p:nvPr>
        </p:nvSpPr>
        <p:spPr>
          <a:xfrm>
            <a:off x="628833" y="310088"/>
            <a:ext cx="8648335" cy="384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ja-JP" b="1" dirty="0"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バリュープロポジションキャンバス</a:t>
            </a:r>
            <a:endParaRPr b="1" dirty="0"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</p:txBody>
      </p:sp>
      <p:grpSp>
        <p:nvGrpSpPr>
          <p:cNvPr id="142" name="Google Shape;142;p3"/>
          <p:cNvGrpSpPr/>
          <p:nvPr/>
        </p:nvGrpSpPr>
        <p:grpSpPr>
          <a:xfrm>
            <a:off x="5334096" y="2180777"/>
            <a:ext cx="3333491" cy="3348181"/>
            <a:chOff x="455023" y="2181051"/>
            <a:chExt cx="3631254" cy="3646064"/>
          </a:xfrm>
        </p:grpSpPr>
        <p:sp>
          <p:nvSpPr>
            <p:cNvPr id="143" name="Google Shape;143;p3"/>
            <p:cNvSpPr/>
            <p:nvPr/>
          </p:nvSpPr>
          <p:spPr>
            <a:xfrm>
              <a:off x="455023" y="2251415"/>
              <a:ext cx="3576000" cy="3575700"/>
            </a:xfrm>
            <a:prstGeom prst="pie">
              <a:avLst>
                <a:gd name="adj1" fmla="val 2959372"/>
                <a:gd name="adj2" fmla="val 10804149"/>
              </a:avLst>
            </a:prstGeom>
            <a:solidFill>
              <a:srgbClr val="F2F2F2"/>
            </a:solidFill>
            <a:ln w="38100" cap="flat" cmpd="sng">
              <a:solidFill>
                <a:srgbClr val="1B224C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0" rIns="900000" bIns="216000" anchor="b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B224C"/>
                </a:buClr>
                <a:buSzPts val="2400"/>
                <a:buFont typeface="Arial"/>
                <a:buNone/>
              </a:pPr>
              <a:r>
                <a:rPr lang="ja-JP" sz="1800" b="1" i="0" u="none" strike="noStrike" cap="none" dirty="0">
                  <a:solidFill>
                    <a:srgbClr val="1B224C"/>
                  </a:solidFill>
                  <a:latin typeface="游ゴシック" panose="020B0400000000000000" pitchFamily="34" charset="-128"/>
                  <a:ea typeface="游ゴシック" panose="020B0400000000000000" pitchFamily="34" charset="-128"/>
                  <a:cs typeface="HiraKakuPro-W3"/>
                  <a:sym typeface="HiraKakuPro-W3"/>
                </a:rPr>
                <a:t>ペ イ ン</a:t>
              </a:r>
              <a:endParaRPr sz="18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endParaRPr>
            </a:p>
          </p:txBody>
        </p:sp>
        <p:sp>
          <p:nvSpPr>
            <p:cNvPr id="144" name="Google Shape;144;p3"/>
            <p:cNvSpPr/>
            <p:nvPr/>
          </p:nvSpPr>
          <p:spPr>
            <a:xfrm>
              <a:off x="511477" y="2223025"/>
              <a:ext cx="3574800" cy="3574800"/>
            </a:xfrm>
            <a:prstGeom prst="pie">
              <a:avLst>
                <a:gd name="adj1" fmla="val 18738049"/>
                <a:gd name="adj2" fmla="val 2928176"/>
              </a:avLst>
            </a:prstGeom>
            <a:solidFill>
              <a:srgbClr val="F2F2F2"/>
            </a:solidFill>
            <a:ln w="38100" cap="flat" cmpd="sng">
              <a:solidFill>
                <a:srgbClr val="1B224C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B224C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1B224C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5" name="Google Shape;145;p3"/>
            <p:cNvSpPr/>
            <p:nvPr/>
          </p:nvSpPr>
          <p:spPr>
            <a:xfrm>
              <a:off x="455023" y="2181051"/>
              <a:ext cx="3576000" cy="3575700"/>
            </a:xfrm>
            <a:prstGeom prst="pie">
              <a:avLst>
                <a:gd name="adj1" fmla="val 10814352"/>
                <a:gd name="adj2" fmla="val 18731358"/>
              </a:avLst>
            </a:prstGeom>
            <a:solidFill>
              <a:srgbClr val="F2F2F2"/>
            </a:solidFill>
            <a:ln w="38100" cap="flat" cmpd="sng">
              <a:solidFill>
                <a:srgbClr val="1B224C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216000" tIns="32400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B224C"/>
                </a:buClr>
                <a:buSzPts val="2400"/>
                <a:buFont typeface="Arial"/>
                <a:buNone/>
              </a:pPr>
              <a:r>
                <a:rPr lang="ja-JP" sz="1800" b="1" i="0" u="none" strike="noStrike" cap="none" dirty="0">
                  <a:solidFill>
                    <a:srgbClr val="1B224C"/>
                  </a:solidFill>
                  <a:latin typeface="游ゴシック" panose="020B0400000000000000" pitchFamily="34" charset="-128"/>
                  <a:ea typeface="游ゴシック" panose="020B0400000000000000" pitchFamily="34" charset="-128"/>
                  <a:cs typeface="HiraKakuPro-W3"/>
                  <a:sym typeface="HiraKakuPro-W3"/>
                </a:rPr>
                <a:t>ゲ イ ン</a:t>
              </a:r>
              <a:endParaRPr sz="18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endParaRPr>
            </a:p>
          </p:txBody>
        </p:sp>
        <p:sp>
          <p:nvSpPr>
            <p:cNvPr id="146" name="Google Shape;146;p3"/>
            <p:cNvSpPr/>
            <p:nvPr/>
          </p:nvSpPr>
          <p:spPr>
            <a:xfrm>
              <a:off x="2655151" y="3780402"/>
              <a:ext cx="1264200" cy="615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1600" b="1" i="0" u="none" strike="noStrike" cap="none" dirty="0">
                  <a:solidFill>
                    <a:srgbClr val="1B224C"/>
                  </a:solidFill>
                  <a:latin typeface="游ゴシック" panose="020B0400000000000000" pitchFamily="34" charset="-128"/>
                  <a:ea typeface="游ゴシック" panose="020B0400000000000000" pitchFamily="34" charset="-128"/>
                  <a:cs typeface="HiraKakuPro-W3"/>
                  <a:sym typeface="HiraKakuPro-W3"/>
                </a:rPr>
                <a:t>顧客が実現</a:t>
              </a:r>
              <a:endParaRPr sz="16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endParaRPr>
            </a:p>
            <a:p>
              <a:pPr marL="0" marR="0" lvl="0" indent="0" algn="ctr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1600" b="1" i="0" u="none" strike="noStrike" cap="none" dirty="0">
                  <a:solidFill>
                    <a:srgbClr val="1B224C"/>
                  </a:solidFill>
                  <a:latin typeface="游ゴシック" panose="020B0400000000000000" pitchFamily="34" charset="-128"/>
                  <a:ea typeface="游ゴシック" panose="020B0400000000000000" pitchFamily="34" charset="-128"/>
                  <a:cs typeface="HiraKakuPro-W3"/>
                  <a:sym typeface="HiraKakuPro-W3"/>
                </a:rPr>
                <a:t>したいこと</a:t>
              </a:r>
              <a:endParaRPr sz="16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endParaRPr>
            </a:p>
          </p:txBody>
        </p:sp>
        <p:sp>
          <p:nvSpPr>
            <p:cNvPr id="147" name="Google Shape;147;p3"/>
            <p:cNvSpPr/>
            <p:nvPr/>
          </p:nvSpPr>
          <p:spPr>
            <a:xfrm>
              <a:off x="2686469" y="3367446"/>
              <a:ext cx="12642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2200" b="1" i="0" u="none" strike="noStrike" cap="none" dirty="0">
                  <a:solidFill>
                    <a:srgbClr val="1B224C"/>
                  </a:solidFill>
                  <a:latin typeface="游ゴシック" panose="020B0400000000000000" pitchFamily="34" charset="-128"/>
                  <a:ea typeface="游ゴシック" panose="020B0400000000000000" pitchFamily="34" charset="-128"/>
                  <a:cs typeface="HiraKakuPro-W3"/>
                  <a:sym typeface="HiraKakuPro-W3"/>
                </a:rPr>
                <a:t>①</a:t>
              </a:r>
              <a:endParaRPr sz="22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endParaRPr>
            </a:p>
          </p:txBody>
        </p:sp>
        <p:sp>
          <p:nvSpPr>
            <p:cNvPr id="148" name="Google Shape;148;p3"/>
            <p:cNvSpPr/>
            <p:nvPr/>
          </p:nvSpPr>
          <p:spPr>
            <a:xfrm>
              <a:off x="1161468" y="2629196"/>
              <a:ext cx="12642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2200" b="1" i="0" u="none" strike="noStrike" cap="none" dirty="0">
                  <a:solidFill>
                    <a:srgbClr val="1B224C"/>
                  </a:solidFill>
                  <a:latin typeface="游ゴシック" panose="020B0400000000000000" pitchFamily="34" charset="-128"/>
                  <a:ea typeface="游ゴシック" panose="020B0400000000000000" pitchFamily="34" charset="-128"/>
                  <a:cs typeface="HiraKakuPro-W3"/>
                  <a:sym typeface="HiraKakuPro-W3"/>
                </a:rPr>
                <a:t>②</a:t>
              </a:r>
              <a:endParaRPr sz="22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endParaRPr>
            </a:p>
          </p:txBody>
        </p:sp>
        <p:sp>
          <p:nvSpPr>
            <p:cNvPr id="149" name="Google Shape;149;p3"/>
            <p:cNvSpPr/>
            <p:nvPr/>
          </p:nvSpPr>
          <p:spPr>
            <a:xfrm>
              <a:off x="1173344" y="4312830"/>
              <a:ext cx="12642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2200" b="1" i="0" u="none" strike="noStrike" cap="none" dirty="0">
                  <a:solidFill>
                    <a:srgbClr val="1B224C"/>
                  </a:solidFill>
                  <a:latin typeface="游ゴシック" panose="020B0400000000000000" pitchFamily="34" charset="-128"/>
                  <a:ea typeface="游ゴシック" panose="020B0400000000000000" pitchFamily="34" charset="-128"/>
                  <a:cs typeface="HiraKakuPro-W3"/>
                  <a:sym typeface="HiraKakuPro-W3"/>
                </a:rPr>
                <a:t>③</a:t>
              </a:r>
              <a:endParaRPr sz="22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endParaRPr>
            </a:p>
          </p:txBody>
        </p:sp>
      </p:grpSp>
      <p:sp>
        <p:nvSpPr>
          <p:cNvPr id="150" name="Google Shape;150;p3"/>
          <p:cNvSpPr/>
          <p:nvPr/>
        </p:nvSpPr>
        <p:spPr>
          <a:xfrm>
            <a:off x="1328683" y="2278036"/>
            <a:ext cx="3243094" cy="1571452"/>
          </a:xfrm>
          <a:custGeom>
            <a:avLst/>
            <a:gdLst/>
            <a:ahLst/>
            <a:cxnLst/>
            <a:rect l="l" t="t" r="r" b="b"/>
            <a:pathLst>
              <a:path w="3695834" h="1821973" extrusionOk="0">
                <a:moveTo>
                  <a:pt x="1934197" y="1815145"/>
                </a:moveTo>
                <a:lnTo>
                  <a:pt x="0" y="0"/>
                </a:lnTo>
                <a:lnTo>
                  <a:pt x="3695834" y="5529"/>
                </a:lnTo>
                <a:lnTo>
                  <a:pt x="3695834" y="166167"/>
                </a:lnTo>
                <a:lnTo>
                  <a:pt x="3695834" y="1821973"/>
                </a:lnTo>
                <a:lnTo>
                  <a:pt x="1934197" y="1815145"/>
                </a:lnTo>
                <a:close/>
              </a:path>
            </a:pathLst>
          </a:custGeom>
          <a:solidFill>
            <a:srgbClr val="F2F2F2"/>
          </a:solidFill>
          <a:ln w="38100" cap="flat" cmpd="sng">
            <a:solidFill>
              <a:srgbClr val="1B224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0" tIns="324000" rIns="21600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B224C"/>
              </a:buClr>
              <a:buSzPts val="2000"/>
              <a:buFont typeface="Arial"/>
              <a:buNone/>
            </a:pPr>
            <a:r>
              <a:rPr lang="ja-JP" sz="18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ゲインクリエーター</a:t>
            </a:r>
            <a:endParaRPr sz="1200" dirty="0"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</p:txBody>
      </p:sp>
      <p:sp>
        <p:nvSpPr>
          <p:cNvPr id="151" name="Google Shape;151;p3"/>
          <p:cNvSpPr/>
          <p:nvPr/>
        </p:nvSpPr>
        <p:spPr>
          <a:xfrm>
            <a:off x="1329848" y="3941931"/>
            <a:ext cx="3241929" cy="1568227"/>
          </a:xfrm>
          <a:custGeom>
            <a:avLst/>
            <a:gdLst/>
            <a:ahLst/>
            <a:cxnLst/>
            <a:rect l="l" t="t" r="r" b="b"/>
            <a:pathLst>
              <a:path w="3705062" h="1767016" extrusionOk="0">
                <a:moveTo>
                  <a:pt x="0" y="1732011"/>
                </a:moveTo>
                <a:lnTo>
                  <a:pt x="1987016" y="5327"/>
                </a:lnTo>
                <a:lnTo>
                  <a:pt x="3705062" y="0"/>
                </a:lnTo>
                <a:lnTo>
                  <a:pt x="3705062" y="1767016"/>
                </a:lnTo>
                <a:lnTo>
                  <a:pt x="0" y="1732011"/>
                </a:lnTo>
                <a:close/>
              </a:path>
            </a:pathLst>
          </a:custGeom>
          <a:solidFill>
            <a:srgbClr val="F2F2F2"/>
          </a:solidFill>
          <a:ln w="38100" cap="flat" cmpd="sng">
            <a:solidFill>
              <a:srgbClr val="1B224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0" tIns="108000" rIns="216000" bIns="3960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B224C"/>
              </a:buClr>
              <a:buSzPts val="2000"/>
              <a:buFont typeface="Arial"/>
              <a:buNone/>
            </a:pPr>
            <a:r>
              <a:rPr lang="ja-JP" sz="18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ペインリリーバー</a:t>
            </a:r>
            <a:endParaRPr sz="1200" dirty="0"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</p:txBody>
      </p:sp>
      <p:sp>
        <p:nvSpPr>
          <p:cNvPr id="152" name="Google Shape;152;p3"/>
          <p:cNvSpPr/>
          <p:nvPr/>
        </p:nvSpPr>
        <p:spPr>
          <a:xfrm>
            <a:off x="1271975" y="2337922"/>
            <a:ext cx="1714656" cy="3081112"/>
          </a:xfrm>
          <a:custGeom>
            <a:avLst/>
            <a:gdLst/>
            <a:ahLst/>
            <a:cxnLst/>
            <a:rect l="l" t="t" r="r" b="b"/>
            <a:pathLst>
              <a:path w="2005446" h="3667991" extrusionOk="0">
                <a:moveTo>
                  <a:pt x="0" y="0"/>
                </a:moveTo>
                <a:lnTo>
                  <a:pt x="0" y="3667991"/>
                </a:lnTo>
                <a:lnTo>
                  <a:pt x="2005446" y="1880755"/>
                </a:lnTo>
                <a:lnTo>
                  <a:pt x="0" y="0"/>
                </a:lnTo>
                <a:close/>
              </a:path>
            </a:pathLst>
          </a:custGeom>
          <a:solidFill>
            <a:srgbClr val="F2F2F2"/>
          </a:solidFill>
          <a:ln w="38100" cap="flat" cmpd="sng">
            <a:solidFill>
              <a:srgbClr val="1B224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28800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B224C"/>
              </a:buClr>
              <a:buSzPts val="1800"/>
              <a:buFont typeface="Arial"/>
              <a:buNone/>
            </a:pPr>
            <a:r>
              <a:rPr lang="ja-JP" sz="18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製品・</a:t>
            </a:r>
            <a:endParaRPr sz="1800" b="1" i="0" u="none" strike="noStrike" cap="none" dirty="0">
              <a:solidFill>
                <a:srgbClr val="1B224C"/>
              </a:solidFill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1B224C"/>
              </a:buClr>
              <a:buSzPts val="1800"/>
              <a:buFont typeface="Arial"/>
              <a:buNone/>
            </a:pPr>
            <a:r>
              <a:rPr lang="ja-JP" sz="18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サービス</a:t>
            </a:r>
            <a:endParaRPr dirty="0"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</p:txBody>
      </p:sp>
      <p:sp>
        <p:nvSpPr>
          <p:cNvPr id="153" name="Google Shape;153;p3"/>
          <p:cNvSpPr/>
          <p:nvPr/>
        </p:nvSpPr>
        <p:spPr>
          <a:xfrm>
            <a:off x="1521225" y="3118800"/>
            <a:ext cx="4578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2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④</a:t>
            </a:r>
            <a:endParaRPr sz="2200" b="1" i="0" u="none" strike="noStrike" cap="none" dirty="0">
              <a:solidFill>
                <a:srgbClr val="1B224C"/>
              </a:solidFill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</p:txBody>
      </p:sp>
      <p:sp>
        <p:nvSpPr>
          <p:cNvPr id="154" name="Google Shape;154;p3"/>
          <p:cNvSpPr/>
          <p:nvPr/>
        </p:nvSpPr>
        <p:spPr>
          <a:xfrm>
            <a:off x="3039675" y="2952800"/>
            <a:ext cx="4578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200" b="1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⑤</a:t>
            </a:r>
            <a:endParaRPr sz="2200" b="1" i="0" u="none" strike="noStrike" cap="none" dirty="0">
              <a:solidFill>
                <a:srgbClr val="1B224C"/>
              </a:solidFill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</p:txBody>
      </p:sp>
      <p:sp>
        <p:nvSpPr>
          <p:cNvPr id="155" name="Google Shape;155;p3"/>
          <p:cNvSpPr/>
          <p:nvPr/>
        </p:nvSpPr>
        <p:spPr>
          <a:xfrm>
            <a:off x="3039675" y="4344025"/>
            <a:ext cx="4578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200" b="1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⑥</a:t>
            </a:r>
            <a:endParaRPr sz="2200" b="1" dirty="0">
              <a:solidFill>
                <a:srgbClr val="1B224C"/>
              </a:solidFill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4"/>
          <p:cNvSpPr txBox="1">
            <a:spLocks noGrp="1"/>
          </p:cNvSpPr>
          <p:nvPr>
            <p:ph type="body" idx="1"/>
          </p:nvPr>
        </p:nvSpPr>
        <p:spPr>
          <a:xfrm>
            <a:off x="628650" y="1001043"/>
            <a:ext cx="8648700" cy="495300"/>
          </a:xfrm>
          <a:prstGeom prst="rect">
            <a:avLst/>
          </a:prstGeom>
          <a:solidFill>
            <a:schemeClr val="lt1"/>
          </a:solidFill>
          <a:ln w="3175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44000" tIns="108000" rIns="144000" bIns="108000" anchor="t" anchorCtr="0">
            <a:spAutoFit/>
          </a:bodyPr>
          <a:lstStyle/>
          <a:p>
            <a: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ACBA"/>
              </a:buClr>
              <a:buSzPts val="1600"/>
              <a:buFont typeface="Noto Sans"/>
              <a:buNone/>
            </a:pPr>
            <a:r>
              <a:rPr lang="ja-JP" sz="1800" b="1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顧客が実現したいことに基づいて、</a:t>
            </a:r>
            <a:r>
              <a:rPr lang="ja-JP" b="1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自社製品の価値を整理する</a:t>
            </a:r>
            <a:endParaRPr sz="1800" b="1" u="none" strike="noStrike" cap="none" dirty="0">
              <a:solidFill>
                <a:srgbClr val="1B224C"/>
              </a:solidFill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</p:txBody>
      </p:sp>
      <p:sp>
        <p:nvSpPr>
          <p:cNvPr id="162" name="Google Shape;162;p4"/>
          <p:cNvSpPr txBox="1">
            <a:spLocks noGrp="1"/>
          </p:cNvSpPr>
          <p:nvPr>
            <p:ph type="title"/>
          </p:nvPr>
        </p:nvSpPr>
        <p:spPr>
          <a:xfrm>
            <a:off x="628833" y="310088"/>
            <a:ext cx="8648335" cy="384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ja-JP" b="1" dirty="0"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バリュープロポジションキャンバス：顧客セグメント</a:t>
            </a:r>
            <a:endParaRPr b="1" dirty="0"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</p:txBody>
      </p:sp>
      <p:graphicFrame>
        <p:nvGraphicFramePr>
          <p:cNvPr id="163" name="Google Shape;163;p4"/>
          <p:cNvGraphicFramePr/>
          <p:nvPr>
            <p:extLst>
              <p:ext uri="{D42A27DB-BD31-4B8C-83A1-F6EECF244321}">
                <p14:modId xmlns:p14="http://schemas.microsoft.com/office/powerpoint/2010/main" val="2248871797"/>
              </p:ext>
            </p:extLst>
          </p:nvPr>
        </p:nvGraphicFramePr>
        <p:xfrm>
          <a:off x="4801175" y="2038783"/>
          <a:ext cx="4477775" cy="3840600"/>
        </p:xfrm>
        <a:graphic>
          <a:graphicData uri="http://schemas.openxmlformats.org/drawingml/2006/table">
            <a:tbl>
              <a:tblPr>
                <a:noFill/>
                <a:tableStyleId>{0BCEC625-B3B1-4691-910C-5EB32E517048}</a:tableStyleId>
              </a:tblPr>
              <a:tblGrid>
                <a:gridCol w="4477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63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600" b="1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①</a:t>
                      </a:r>
                      <a:r>
                        <a:rPr lang="ja-JP" sz="1600" b="1" i="0" u="none" strike="noStrike" cap="none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 顧客が実現したいこと</a:t>
                      </a:r>
                      <a:endParaRPr sz="1000" dirty="0"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</a:txBody>
                  <a:tcPr marL="0" marR="91450" marT="46800" marB="45725" anchor="b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1975">
                <a:tc>
                  <a:txBody>
                    <a:bodyPr/>
                    <a:lstStyle/>
                    <a:p>
                      <a:pPr marL="293200" marR="0" lvl="0" indent="-2857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300"/>
                        <a:buFont typeface="Wingdings" pitchFamily="2" charset="2"/>
                        <a:buChar char="l"/>
                      </a:pPr>
                      <a:r>
                        <a:rPr lang="ja-JP" sz="1200" b="1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顧客が実現したいこと1</a:t>
                      </a:r>
                      <a:endParaRPr sz="1200" b="1" dirty="0">
                        <a:solidFill>
                          <a:srgbClr val="1B224C"/>
                        </a:solidFill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  <a:p>
                      <a:pPr marL="293200" marR="0" lvl="0" indent="-2857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300"/>
                        <a:buFont typeface="Wingdings" pitchFamily="2" charset="2"/>
                        <a:buChar char="l"/>
                      </a:pPr>
                      <a:r>
                        <a:rPr lang="ja-JP" sz="1200" b="1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顧客が実現したいこと2</a:t>
                      </a:r>
                      <a:endParaRPr sz="1200" b="1" dirty="0">
                        <a:solidFill>
                          <a:srgbClr val="1B224C"/>
                        </a:solidFill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</a:txBody>
                  <a:tcPr marL="0" marR="0" marT="180000" marB="1800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3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600" b="1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②</a:t>
                      </a:r>
                      <a:r>
                        <a:rPr lang="ja-JP" sz="1600" b="1" i="0" u="none" strike="noStrike" cap="none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 ゲイン（メリット・恩恵）</a:t>
                      </a:r>
                      <a:endParaRPr sz="1000" dirty="0"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</a:txBody>
                  <a:tcPr marL="0" marR="91450" marT="45725" marB="45725" anchor="b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61050">
                <a:tc>
                  <a:txBody>
                    <a:bodyPr/>
                    <a:lstStyle/>
                    <a:p>
                      <a:pPr marL="293200" marR="0" lvl="0" indent="-2857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300"/>
                        <a:buFont typeface="Wingdings" pitchFamily="2" charset="2"/>
                        <a:buChar char="l"/>
                      </a:pPr>
                      <a:r>
                        <a:rPr lang="ja-JP" sz="1200" b="1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顧客のゲイン1</a:t>
                      </a:r>
                      <a:endParaRPr sz="1200" b="1" dirty="0">
                        <a:solidFill>
                          <a:srgbClr val="1B224C"/>
                        </a:solidFill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  <a:p>
                      <a:pPr marL="293200" marR="0" lvl="0" indent="-2857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300"/>
                        <a:buFont typeface="Wingdings" pitchFamily="2" charset="2"/>
                        <a:buChar char="l"/>
                      </a:pPr>
                      <a:r>
                        <a:rPr lang="ja-JP" sz="1200" b="1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顧客のゲイン2</a:t>
                      </a:r>
                      <a:endParaRPr sz="1200" b="1" dirty="0">
                        <a:solidFill>
                          <a:srgbClr val="1B224C"/>
                        </a:solidFill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  <a:p>
                      <a:pPr marL="293200" marR="0" lvl="0" indent="-2857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300"/>
                        <a:buFont typeface="Wingdings" pitchFamily="2" charset="2"/>
                        <a:buChar char="l"/>
                      </a:pPr>
                      <a:r>
                        <a:rPr lang="ja-JP" sz="1200" b="1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顧客のゲイン3</a:t>
                      </a:r>
                      <a:endParaRPr sz="1200" b="1" dirty="0">
                        <a:solidFill>
                          <a:srgbClr val="1B224C"/>
                        </a:solidFill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</a:txBody>
                  <a:tcPr marL="0" marR="0" marT="180000" marB="1800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64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600" b="1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③</a:t>
                      </a:r>
                      <a:r>
                        <a:rPr lang="ja-JP" sz="1600" b="1" i="0" u="none" strike="noStrike" cap="none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 ペイン（障害・リスク）</a:t>
                      </a:r>
                      <a:endParaRPr sz="1000" dirty="0"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</a:txBody>
                  <a:tcPr marL="0" marR="91450" marT="45725" marB="45725" anchor="b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49450">
                <a:tc>
                  <a:txBody>
                    <a:bodyPr/>
                    <a:lstStyle/>
                    <a:p>
                      <a:pPr marL="293200" marR="0" lvl="0" indent="-2857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300"/>
                        <a:buFont typeface="Wingdings" pitchFamily="2" charset="2"/>
                        <a:buChar char="l"/>
                      </a:pPr>
                      <a:r>
                        <a:rPr lang="ja-JP" sz="1200" b="1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顧客のペイン1</a:t>
                      </a:r>
                      <a:endParaRPr sz="1200" b="1" dirty="0">
                        <a:solidFill>
                          <a:srgbClr val="1B224C"/>
                        </a:solidFill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  <a:p>
                      <a:pPr marL="293200" marR="0" lvl="0" indent="-2857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300"/>
                        <a:buFont typeface="Wingdings" pitchFamily="2" charset="2"/>
                        <a:buChar char="l"/>
                      </a:pPr>
                      <a:r>
                        <a:rPr lang="ja-JP" sz="1200" b="1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顧客のペイン2</a:t>
                      </a:r>
                      <a:endParaRPr sz="1200" b="1" dirty="0">
                        <a:solidFill>
                          <a:srgbClr val="1B224C"/>
                        </a:solidFill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  <a:p>
                      <a:pPr marL="293200" marR="0" lvl="0" indent="-2857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300"/>
                        <a:buFont typeface="Wingdings" pitchFamily="2" charset="2"/>
                        <a:buChar char="l"/>
                      </a:pPr>
                      <a:r>
                        <a:rPr lang="ja-JP" sz="1200" b="1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顧客のペイン3</a:t>
                      </a:r>
                      <a:endParaRPr sz="1200" b="1" dirty="0">
                        <a:solidFill>
                          <a:srgbClr val="1B224C"/>
                        </a:solidFill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</a:txBody>
                  <a:tcPr marL="0" marR="0" marT="180000" marB="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164" name="Google Shape;164;p4"/>
          <p:cNvGrpSpPr/>
          <p:nvPr/>
        </p:nvGrpSpPr>
        <p:grpSpPr>
          <a:xfrm>
            <a:off x="628646" y="2180777"/>
            <a:ext cx="3333491" cy="3348181"/>
            <a:chOff x="455023" y="2181051"/>
            <a:chExt cx="3631254" cy="3646064"/>
          </a:xfrm>
        </p:grpSpPr>
        <p:sp>
          <p:nvSpPr>
            <p:cNvPr id="165" name="Google Shape;165;p4"/>
            <p:cNvSpPr/>
            <p:nvPr/>
          </p:nvSpPr>
          <p:spPr>
            <a:xfrm>
              <a:off x="455023" y="2251415"/>
              <a:ext cx="3576000" cy="3575700"/>
            </a:xfrm>
            <a:prstGeom prst="pie">
              <a:avLst>
                <a:gd name="adj1" fmla="val 2959372"/>
                <a:gd name="adj2" fmla="val 10804149"/>
              </a:avLst>
            </a:prstGeom>
            <a:solidFill>
              <a:srgbClr val="F2F2F2"/>
            </a:solidFill>
            <a:ln w="38100" cap="flat" cmpd="sng">
              <a:solidFill>
                <a:srgbClr val="1B224C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0" rIns="900000" bIns="216000" anchor="b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B224C"/>
                </a:buClr>
                <a:buSzPts val="2400"/>
                <a:buFont typeface="Arial"/>
                <a:buNone/>
              </a:pPr>
              <a:r>
                <a:rPr lang="ja-JP" sz="1800" b="1" i="0" u="none" strike="noStrike" cap="none" dirty="0">
                  <a:solidFill>
                    <a:srgbClr val="1B224C"/>
                  </a:solidFill>
                  <a:latin typeface="游ゴシック" panose="020B0400000000000000" pitchFamily="34" charset="-128"/>
                  <a:ea typeface="游ゴシック" panose="020B0400000000000000" pitchFamily="34" charset="-128"/>
                  <a:cs typeface="HiraKakuPro-W3"/>
                  <a:sym typeface="HiraKakuPro-W3"/>
                </a:rPr>
                <a:t>ペ イ ン</a:t>
              </a:r>
              <a:endParaRPr sz="18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endParaRPr>
            </a:p>
          </p:txBody>
        </p:sp>
        <p:sp>
          <p:nvSpPr>
            <p:cNvPr id="166" name="Google Shape;166;p4"/>
            <p:cNvSpPr/>
            <p:nvPr/>
          </p:nvSpPr>
          <p:spPr>
            <a:xfrm>
              <a:off x="511477" y="2223025"/>
              <a:ext cx="3574800" cy="3574800"/>
            </a:xfrm>
            <a:prstGeom prst="pie">
              <a:avLst>
                <a:gd name="adj1" fmla="val 18738049"/>
                <a:gd name="adj2" fmla="val 2928176"/>
              </a:avLst>
            </a:prstGeom>
            <a:solidFill>
              <a:srgbClr val="F2F2F2"/>
            </a:solidFill>
            <a:ln w="38100" cap="flat" cmpd="sng">
              <a:solidFill>
                <a:srgbClr val="1B224C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B224C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1B224C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7" name="Google Shape;167;p4"/>
            <p:cNvSpPr/>
            <p:nvPr/>
          </p:nvSpPr>
          <p:spPr>
            <a:xfrm>
              <a:off x="455023" y="2181051"/>
              <a:ext cx="3576000" cy="3575700"/>
            </a:xfrm>
            <a:prstGeom prst="pie">
              <a:avLst>
                <a:gd name="adj1" fmla="val 10814352"/>
                <a:gd name="adj2" fmla="val 18731358"/>
              </a:avLst>
            </a:prstGeom>
            <a:solidFill>
              <a:srgbClr val="F2F2F2"/>
            </a:solidFill>
            <a:ln w="38100" cap="flat" cmpd="sng">
              <a:solidFill>
                <a:srgbClr val="1B224C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216000" tIns="32400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B224C"/>
                </a:buClr>
                <a:buSzPts val="2400"/>
                <a:buFont typeface="Arial"/>
                <a:buNone/>
              </a:pPr>
              <a:r>
                <a:rPr lang="ja-JP" sz="1800" b="1" i="0" u="none" strike="noStrike" cap="none" dirty="0">
                  <a:solidFill>
                    <a:srgbClr val="1B224C"/>
                  </a:solidFill>
                  <a:latin typeface="游ゴシック" panose="020B0400000000000000" pitchFamily="34" charset="-128"/>
                  <a:ea typeface="游ゴシック" panose="020B0400000000000000" pitchFamily="34" charset="-128"/>
                  <a:cs typeface="HiraKakuPro-W3"/>
                  <a:sym typeface="HiraKakuPro-W3"/>
                </a:rPr>
                <a:t>ゲ イ ン</a:t>
              </a:r>
              <a:endParaRPr sz="18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endParaRPr>
            </a:p>
          </p:txBody>
        </p:sp>
        <p:sp>
          <p:nvSpPr>
            <p:cNvPr id="168" name="Google Shape;168;p4"/>
            <p:cNvSpPr/>
            <p:nvPr/>
          </p:nvSpPr>
          <p:spPr>
            <a:xfrm>
              <a:off x="2655151" y="3780402"/>
              <a:ext cx="1264200" cy="615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1600" b="1" i="0" u="none" strike="noStrike" cap="none" dirty="0">
                  <a:solidFill>
                    <a:srgbClr val="1B224C"/>
                  </a:solidFill>
                  <a:latin typeface="游ゴシック" panose="020B0400000000000000" pitchFamily="34" charset="-128"/>
                  <a:ea typeface="游ゴシック" panose="020B0400000000000000" pitchFamily="34" charset="-128"/>
                  <a:cs typeface="HiraKakuPro-W3"/>
                  <a:sym typeface="HiraKakuPro-W3"/>
                </a:rPr>
                <a:t>顧客が実現</a:t>
              </a:r>
              <a:endParaRPr sz="16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endParaRPr>
            </a:p>
            <a:p>
              <a:pPr marL="0" marR="0" lvl="0" indent="0" algn="ctr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1600" b="1" i="0" u="none" strike="noStrike" cap="none" dirty="0">
                  <a:solidFill>
                    <a:srgbClr val="1B224C"/>
                  </a:solidFill>
                  <a:latin typeface="游ゴシック" panose="020B0400000000000000" pitchFamily="34" charset="-128"/>
                  <a:ea typeface="游ゴシック" panose="020B0400000000000000" pitchFamily="34" charset="-128"/>
                  <a:cs typeface="HiraKakuPro-W3"/>
                  <a:sym typeface="HiraKakuPro-W3"/>
                </a:rPr>
                <a:t>したいこと</a:t>
              </a:r>
              <a:endParaRPr sz="16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endParaRPr>
            </a:p>
          </p:txBody>
        </p:sp>
        <p:sp>
          <p:nvSpPr>
            <p:cNvPr id="169" name="Google Shape;169;p4"/>
            <p:cNvSpPr/>
            <p:nvPr/>
          </p:nvSpPr>
          <p:spPr>
            <a:xfrm>
              <a:off x="2686469" y="3367446"/>
              <a:ext cx="12642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2200" b="1" i="0" u="none" strike="noStrike" cap="none" dirty="0">
                  <a:solidFill>
                    <a:srgbClr val="1B224C"/>
                  </a:solidFill>
                  <a:latin typeface="游ゴシック" panose="020B0400000000000000" pitchFamily="34" charset="-128"/>
                  <a:ea typeface="游ゴシック" panose="020B0400000000000000" pitchFamily="34" charset="-128"/>
                  <a:cs typeface="HiraKakuPro-W3"/>
                  <a:sym typeface="HiraKakuPro-W3"/>
                </a:rPr>
                <a:t>①</a:t>
              </a:r>
              <a:endParaRPr sz="22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endParaRPr>
            </a:p>
          </p:txBody>
        </p:sp>
        <p:sp>
          <p:nvSpPr>
            <p:cNvPr id="170" name="Google Shape;170;p4"/>
            <p:cNvSpPr/>
            <p:nvPr/>
          </p:nvSpPr>
          <p:spPr>
            <a:xfrm>
              <a:off x="1161468" y="2629196"/>
              <a:ext cx="12642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2200" b="1" i="0" u="none" strike="noStrike" cap="none" dirty="0">
                  <a:solidFill>
                    <a:srgbClr val="1B224C"/>
                  </a:solidFill>
                  <a:latin typeface="游ゴシック" panose="020B0400000000000000" pitchFamily="34" charset="-128"/>
                  <a:ea typeface="游ゴシック" panose="020B0400000000000000" pitchFamily="34" charset="-128"/>
                  <a:cs typeface="HiraKakuPro-W3"/>
                  <a:sym typeface="HiraKakuPro-W3"/>
                </a:rPr>
                <a:t>②</a:t>
              </a:r>
              <a:endParaRPr sz="22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endParaRPr>
            </a:p>
          </p:txBody>
        </p:sp>
        <p:sp>
          <p:nvSpPr>
            <p:cNvPr id="171" name="Google Shape;171;p4"/>
            <p:cNvSpPr/>
            <p:nvPr/>
          </p:nvSpPr>
          <p:spPr>
            <a:xfrm>
              <a:off x="1173344" y="4312830"/>
              <a:ext cx="12642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2200" b="1" i="0" u="none" strike="noStrike" cap="none" dirty="0">
                  <a:solidFill>
                    <a:srgbClr val="1B224C"/>
                  </a:solidFill>
                  <a:latin typeface="游ゴシック" panose="020B0400000000000000" pitchFamily="34" charset="-128"/>
                  <a:ea typeface="游ゴシック" panose="020B0400000000000000" pitchFamily="34" charset="-128"/>
                  <a:cs typeface="HiraKakuPro-W3"/>
                  <a:sym typeface="HiraKakuPro-W3"/>
                </a:rPr>
                <a:t>③</a:t>
              </a:r>
              <a:endParaRPr sz="22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5"/>
          <p:cNvSpPr txBox="1">
            <a:spLocks noGrp="1"/>
          </p:cNvSpPr>
          <p:nvPr>
            <p:ph type="body" idx="1"/>
          </p:nvPr>
        </p:nvSpPr>
        <p:spPr>
          <a:xfrm>
            <a:off x="628650" y="1001043"/>
            <a:ext cx="8648700" cy="495300"/>
          </a:xfrm>
          <a:prstGeom prst="rect">
            <a:avLst/>
          </a:prstGeom>
          <a:solidFill>
            <a:schemeClr val="lt1"/>
          </a:solidFill>
          <a:ln w="3175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44000" tIns="108000" rIns="144000" bIns="108000" anchor="t" anchorCtr="0">
            <a:spAutoFit/>
          </a:bodyPr>
          <a:lstStyle/>
          <a:p>
            <a: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ACBA"/>
              </a:buClr>
              <a:buSzPts val="1600"/>
              <a:buFont typeface="Noto Sans"/>
              <a:buNone/>
            </a:pPr>
            <a:r>
              <a:rPr lang="ja-JP" sz="1800" b="1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顧客が実現したいことに基づいて、</a:t>
            </a:r>
            <a:r>
              <a:rPr lang="ja-JP" b="1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自社製品の価値を整理する</a:t>
            </a:r>
            <a:endParaRPr sz="1800" b="1" u="none" strike="noStrike" cap="none" dirty="0">
              <a:solidFill>
                <a:srgbClr val="1B224C"/>
              </a:solidFill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</p:txBody>
      </p:sp>
      <p:sp>
        <p:nvSpPr>
          <p:cNvPr id="178" name="Google Shape;178;p5"/>
          <p:cNvSpPr txBox="1">
            <a:spLocks noGrp="1"/>
          </p:cNvSpPr>
          <p:nvPr>
            <p:ph type="title"/>
          </p:nvPr>
        </p:nvSpPr>
        <p:spPr>
          <a:xfrm>
            <a:off x="628833" y="310088"/>
            <a:ext cx="8648335" cy="384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ja-JP" b="1" dirty="0"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バリュープロポジションキャンバス：顧客への提供価値</a:t>
            </a:r>
            <a:endParaRPr b="1" dirty="0"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</p:txBody>
      </p:sp>
      <p:graphicFrame>
        <p:nvGraphicFramePr>
          <p:cNvPr id="179" name="Google Shape;179;p5"/>
          <p:cNvGraphicFramePr/>
          <p:nvPr>
            <p:extLst>
              <p:ext uri="{D42A27DB-BD31-4B8C-83A1-F6EECF244321}">
                <p14:modId xmlns:p14="http://schemas.microsoft.com/office/powerpoint/2010/main" val="186612552"/>
              </p:ext>
            </p:extLst>
          </p:nvPr>
        </p:nvGraphicFramePr>
        <p:xfrm>
          <a:off x="4766310" y="1827993"/>
          <a:ext cx="4511040" cy="4122995"/>
        </p:xfrm>
        <a:graphic>
          <a:graphicData uri="http://schemas.openxmlformats.org/drawingml/2006/table">
            <a:tbl>
              <a:tblPr>
                <a:noFill/>
                <a:tableStyleId>{0BCEC625-B3B1-4691-910C-5EB32E517048}</a:tableStyleId>
              </a:tblPr>
              <a:tblGrid>
                <a:gridCol w="4511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26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600" b="1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④</a:t>
                      </a:r>
                      <a:r>
                        <a:rPr lang="ja-JP" sz="1600" b="1" i="0" u="none" strike="noStrike" cap="none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 製品・サービス</a:t>
                      </a:r>
                      <a:endParaRPr sz="1000" dirty="0"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</a:txBody>
                  <a:tcPr marL="0" marR="91450" marT="45725" marB="45725" anchor="b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8350">
                <a:tc>
                  <a:txBody>
                    <a:bodyPr/>
                    <a:lstStyle/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Wingdings" pitchFamily="2" charset="2"/>
                        <a:buChar char="l"/>
                      </a:pPr>
                      <a:r>
                        <a:rPr lang="ja-JP" sz="1200" b="1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製品サービスの説明1</a:t>
                      </a:r>
                      <a:endParaRPr sz="1200" b="1" dirty="0">
                        <a:solidFill>
                          <a:srgbClr val="1B224C"/>
                        </a:solidFill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Wingdings" pitchFamily="2" charset="2"/>
                        <a:buChar char="l"/>
                      </a:pPr>
                      <a:r>
                        <a:rPr lang="ja-JP" sz="1200" b="1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製品サービスの説明2</a:t>
                      </a:r>
                      <a:endParaRPr sz="1200" b="1" dirty="0">
                        <a:solidFill>
                          <a:srgbClr val="1B224C"/>
                        </a:solidFill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</a:txBody>
                  <a:tcPr marL="0" marR="0" marT="180000" marB="1800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26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2000"/>
                        <a:buFont typeface="Arial"/>
                        <a:buNone/>
                      </a:pPr>
                      <a:r>
                        <a:rPr lang="ja-JP" sz="1600" b="1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⑤</a:t>
                      </a:r>
                      <a:r>
                        <a:rPr lang="ja-JP" sz="1600" b="1" i="0" u="none" strike="noStrike" cap="none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 ゲインクリエーター</a:t>
                      </a:r>
                      <a:r>
                        <a:rPr lang="ja-JP" sz="1200" b="1" i="0" u="none" strike="noStrike" cap="none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（顧客への利得を与えるもの）</a:t>
                      </a:r>
                      <a:endParaRPr sz="2000" b="1" i="0" u="none" strike="noStrike" cap="none" dirty="0">
                        <a:solidFill>
                          <a:srgbClr val="1B224C"/>
                        </a:solidFill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</a:txBody>
                  <a:tcPr marL="0" marR="0" marT="45725" marB="45725" anchor="b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1050">
                <a:tc>
                  <a:txBody>
                    <a:bodyPr/>
                    <a:lstStyle/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Wingdings" pitchFamily="2" charset="2"/>
                        <a:buChar char="l"/>
                      </a:pPr>
                      <a:r>
                        <a:rPr lang="ja-JP" sz="1200" b="1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顧客への利得を与えるもの1</a:t>
                      </a:r>
                      <a:endParaRPr sz="1200" b="1" dirty="0">
                        <a:solidFill>
                          <a:srgbClr val="1B224C"/>
                        </a:solidFill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Wingdings" pitchFamily="2" charset="2"/>
                        <a:buChar char="l"/>
                      </a:pPr>
                      <a:r>
                        <a:rPr lang="ja-JP" sz="1200" b="1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顧客への利得を与えるもの2</a:t>
                      </a:r>
                      <a:endParaRPr sz="1200" b="1" dirty="0">
                        <a:solidFill>
                          <a:srgbClr val="1B224C"/>
                        </a:solidFill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Wingdings" pitchFamily="2" charset="2"/>
                        <a:buChar char="l"/>
                      </a:pPr>
                      <a:r>
                        <a:rPr lang="ja-JP" sz="1200" b="1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顧客への利得を与えるもの3</a:t>
                      </a:r>
                      <a:endParaRPr sz="1200" b="1" dirty="0">
                        <a:solidFill>
                          <a:srgbClr val="1B224C"/>
                        </a:solidFill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</a:txBody>
                  <a:tcPr marL="0" marR="0" marT="180000" marB="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81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2000"/>
                        <a:buFont typeface="Arial"/>
                        <a:buNone/>
                      </a:pPr>
                      <a:r>
                        <a:rPr lang="ja-JP" sz="1600" b="1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⑥</a:t>
                      </a:r>
                      <a:r>
                        <a:rPr lang="ja-JP" sz="1600" b="1" i="0" u="none" strike="noStrike" cap="none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 ペインリリーバー</a:t>
                      </a:r>
                      <a:r>
                        <a:rPr lang="ja-JP" sz="1200" b="1" i="0" u="none" strike="noStrike" cap="none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（顧客の悩み/障害を取り除くもの）</a:t>
                      </a:r>
                      <a:endParaRPr sz="2000" b="1" i="0" u="none" strike="noStrike" cap="none" dirty="0">
                        <a:solidFill>
                          <a:srgbClr val="1B224C"/>
                        </a:solidFill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</a:txBody>
                  <a:tcPr marL="0" marR="0" marT="0" marB="45725" anchor="b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Wingdings" pitchFamily="2" charset="2"/>
                        <a:buChar char="l"/>
                      </a:pPr>
                      <a:r>
                        <a:rPr lang="ja-JP" sz="1200" b="1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顧客の悩み/障害を取り除くもの1</a:t>
                      </a:r>
                      <a:endParaRPr sz="1200" b="1" dirty="0">
                        <a:solidFill>
                          <a:srgbClr val="1B224C"/>
                        </a:solidFill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Wingdings" pitchFamily="2" charset="2"/>
                        <a:buChar char="l"/>
                      </a:pPr>
                      <a:r>
                        <a:rPr lang="ja-JP" sz="1200" b="1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顧客の悩み/障害を取り除くもの2</a:t>
                      </a:r>
                      <a:endParaRPr sz="1200" b="1" dirty="0">
                        <a:solidFill>
                          <a:srgbClr val="1B224C"/>
                        </a:solidFill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Wingdings" pitchFamily="2" charset="2"/>
                        <a:buChar char="l"/>
                      </a:pPr>
                      <a:r>
                        <a:rPr lang="ja-JP" sz="1200" b="1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顧客の悩み/障害を取り除くもの3</a:t>
                      </a:r>
                      <a:endParaRPr sz="1200" b="1" dirty="0">
                        <a:solidFill>
                          <a:srgbClr val="1B224C"/>
                        </a:solidFill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Wingdings" pitchFamily="2" charset="2"/>
                        <a:buChar char="l"/>
                      </a:pPr>
                      <a:r>
                        <a:rPr lang="ja-JP" sz="1200" b="1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顧客の悩み/障害を取り除くもの4</a:t>
                      </a:r>
                      <a:endParaRPr sz="1200" b="1" dirty="0">
                        <a:solidFill>
                          <a:srgbClr val="1B224C"/>
                        </a:solidFill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</a:txBody>
                  <a:tcPr marL="0" marR="0" marT="180000" marB="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180" name="Google Shape;180;p5"/>
          <p:cNvGrpSpPr/>
          <p:nvPr/>
        </p:nvGrpSpPr>
        <p:grpSpPr>
          <a:xfrm>
            <a:off x="662375" y="2278036"/>
            <a:ext cx="3299803" cy="3232122"/>
            <a:chOff x="662375" y="2278036"/>
            <a:chExt cx="3299803" cy="3232122"/>
          </a:xfrm>
        </p:grpSpPr>
        <p:sp>
          <p:nvSpPr>
            <p:cNvPr id="181" name="Google Shape;181;p5"/>
            <p:cNvSpPr/>
            <p:nvPr/>
          </p:nvSpPr>
          <p:spPr>
            <a:xfrm>
              <a:off x="719083" y="2278036"/>
              <a:ext cx="3243094" cy="1571452"/>
            </a:xfrm>
            <a:custGeom>
              <a:avLst/>
              <a:gdLst/>
              <a:ahLst/>
              <a:cxnLst/>
              <a:rect l="l" t="t" r="r" b="b"/>
              <a:pathLst>
                <a:path w="3695834" h="1821973" extrusionOk="0">
                  <a:moveTo>
                    <a:pt x="1934197" y="1815145"/>
                  </a:moveTo>
                  <a:lnTo>
                    <a:pt x="0" y="0"/>
                  </a:lnTo>
                  <a:lnTo>
                    <a:pt x="3695834" y="5529"/>
                  </a:lnTo>
                  <a:lnTo>
                    <a:pt x="3695834" y="166167"/>
                  </a:lnTo>
                  <a:lnTo>
                    <a:pt x="3695834" y="1821973"/>
                  </a:lnTo>
                  <a:lnTo>
                    <a:pt x="1934197" y="1815145"/>
                  </a:lnTo>
                  <a:close/>
                </a:path>
              </a:pathLst>
            </a:custGeom>
            <a:solidFill>
              <a:srgbClr val="F2F2F2"/>
            </a:solidFill>
            <a:ln w="38100" cap="flat" cmpd="sng">
              <a:solidFill>
                <a:srgbClr val="1B224C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324000" rIns="216000" bIns="0" anchor="t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B224C"/>
                </a:buClr>
                <a:buSzPts val="2000"/>
                <a:buFont typeface="Arial"/>
                <a:buNone/>
              </a:pPr>
              <a:r>
                <a:rPr lang="ja-JP" sz="1800" b="1" i="0" u="none" strike="noStrike" cap="none" dirty="0">
                  <a:solidFill>
                    <a:srgbClr val="1B224C"/>
                  </a:solidFill>
                  <a:latin typeface="游ゴシック" panose="020B0400000000000000" pitchFamily="34" charset="-128"/>
                  <a:ea typeface="游ゴシック" panose="020B0400000000000000" pitchFamily="34" charset="-128"/>
                  <a:cs typeface="HiraKakuPro-W3"/>
                  <a:sym typeface="HiraKakuPro-W3"/>
                </a:rPr>
                <a:t>ゲインクリエーター</a:t>
              </a:r>
              <a:endParaRPr sz="1200" dirty="0"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endParaRPr>
            </a:p>
          </p:txBody>
        </p:sp>
        <p:sp>
          <p:nvSpPr>
            <p:cNvPr id="182" name="Google Shape;182;p5"/>
            <p:cNvSpPr/>
            <p:nvPr/>
          </p:nvSpPr>
          <p:spPr>
            <a:xfrm>
              <a:off x="720248" y="3941931"/>
              <a:ext cx="3241929" cy="1568227"/>
            </a:xfrm>
            <a:custGeom>
              <a:avLst/>
              <a:gdLst/>
              <a:ahLst/>
              <a:cxnLst/>
              <a:rect l="l" t="t" r="r" b="b"/>
              <a:pathLst>
                <a:path w="3705062" h="1767016" extrusionOk="0">
                  <a:moveTo>
                    <a:pt x="0" y="1732011"/>
                  </a:moveTo>
                  <a:lnTo>
                    <a:pt x="1987016" y="5327"/>
                  </a:lnTo>
                  <a:lnTo>
                    <a:pt x="3705062" y="0"/>
                  </a:lnTo>
                  <a:lnTo>
                    <a:pt x="3705062" y="1767016"/>
                  </a:lnTo>
                  <a:lnTo>
                    <a:pt x="0" y="1732011"/>
                  </a:lnTo>
                  <a:close/>
                </a:path>
              </a:pathLst>
            </a:custGeom>
            <a:solidFill>
              <a:srgbClr val="F2F2F2"/>
            </a:solidFill>
            <a:ln w="38100" cap="flat" cmpd="sng">
              <a:solidFill>
                <a:srgbClr val="1B224C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108000" rIns="216000" bIns="396000" anchor="b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B224C"/>
                </a:buClr>
                <a:buSzPts val="2000"/>
                <a:buFont typeface="Arial"/>
                <a:buNone/>
              </a:pPr>
              <a:r>
                <a:rPr lang="ja-JP" sz="1800" b="1" i="0" u="none" strike="noStrike" cap="none" dirty="0">
                  <a:solidFill>
                    <a:srgbClr val="1B224C"/>
                  </a:solidFill>
                  <a:latin typeface="游ゴシック" panose="020B0400000000000000" pitchFamily="34" charset="-128"/>
                  <a:ea typeface="游ゴシック" panose="020B0400000000000000" pitchFamily="34" charset="-128"/>
                  <a:cs typeface="HiraKakuPro-W3"/>
                  <a:sym typeface="HiraKakuPro-W3"/>
                </a:rPr>
                <a:t>ペインリリーバー</a:t>
              </a:r>
              <a:endParaRPr sz="1200" dirty="0"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endParaRPr>
            </a:p>
          </p:txBody>
        </p:sp>
        <p:sp>
          <p:nvSpPr>
            <p:cNvPr id="183" name="Google Shape;183;p5"/>
            <p:cNvSpPr/>
            <p:nvPr/>
          </p:nvSpPr>
          <p:spPr>
            <a:xfrm>
              <a:off x="662375" y="2337922"/>
              <a:ext cx="1714656" cy="3081112"/>
            </a:xfrm>
            <a:custGeom>
              <a:avLst/>
              <a:gdLst/>
              <a:ahLst/>
              <a:cxnLst/>
              <a:rect l="l" t="t" r="r" b="b"/>
              <a:pathLst>
                <a:path w="2005446" h="3667991" extrusionOk="0">
                  <a:moveTo>
                    <a:pt x="0" y="0"/>
                  </a:moveTo>
                  <a:lnTo>
                    <a:pt x="0" y="3667991"/>
                  </a:lnTo>
                  <a:lnTo>
                    <a:pt x="2005446" y="18807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F2F2"/>
            </a:solidFill>
            <a:ln w="38100" cap="flat" cmpd="sng">
              <a:solidFill>
                <a:srgbClr val="1B224C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288000" tIns="0" rIns="0" bIns="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B224C"/>
                </a:buClr>
                <a:buSzPts val="1800"/>
                <a:buFont typeface="Arial"/>
                <a:buNone/>
              </a:pPr>
              <a:r>
                <a:rPr lang="ja-JP" sz="1800" b="1" i="0" u="none" strike="noStrike" cap="none" dirty="0">
                  <a:solidFill>
                    <a:srgbClr val="1B224C"/>
                  </a:solidFill>
                  <a:latin typeface="游ゴシック" panose="020B0400000000000000" pitchFamily="34" charset="-128"/>
                  <a:ea typeface="游ゴシック" panose="020B0400000000000000" pitchFamily="34" charset="-128"/>
                  <a:cs typeface="HiraKakuPro-W3"/>
                  <a:sym typeface="HiraKakuPro-W3"/>
                </a:rPr>
                <a:t>製品・</a:t>
              </a:r>
              <a:endParaRPr sz="18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>
                  <a:srgbClr val="1B224C"/>
                </a:buClr>
                <a:buSzPts val="1800"/>
                <a:buFont typeface="Arial"/>
                <a:buNone/>
              </a:pPr>
              <a:r>
                <a:rPr lang="ja-JP" sz="1800" b="1" i="0" u="none" strike="noStrike" cap="none" dirty="0">
                  <a:solidFill>
                    <a:srgbClr val="1B224C"/>
                  </a:solidFill>
                  <a:latin typeface="游ゴシック" panose="020B0400000000000000" pitchFamily="34" charset="-128"/>
                  <a:ea typeface="游ゴシック" panose="020B0400000000000000" pitchFamily="34" charset="-128"/>
                  <a:cs typeface="HiraKakuPro-W3"/>
                  <a:sym typeface="HiraKakuPro-W3"/>
                </a:rPr>
                <a:t>サービス</a:t>
              </a:r>
              <a:endParaRPr dirty="0"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endParaRPr>
            </a:p>
          </p:txBody>
        </p:sp>
        <p:sp>
          <p:nvSpPr>
            <p:cNvPr id="184" name="Google Shape;184;p5"/>
            <p:cNvSpPr/>
            <p:nvPr/>
          </p:nvSpPr>
          <p:spPr>
            <a:xfrm>
              <a:off x="911625" y="3118800"/>
              <a:ext cx="4578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2200" b="1" i="0" u="none" strike="noStrike" cap="none" dirty="0">
                  <a:solidFill>
                    <a:srgbClr val="1B224C"/>
                  </a:solidFill>
                  <a:latin typeface="游ゴシック" panose="020B0400000000000000" pitchFamily="34" charset="-128"/>
                  <a:ea typeface="游ゴシック" panose="020B0400000000000000" pitchFamily="34" charset="-128"/>
                  <a:cs typeface="HiraKakuPro-W3"/>
                  <a:sym typeface="HiraKakuPro-W3"/>
                </a:rPr>
                <a:t>④</a:t>
              </a:r>
              <a:endParaRPr sz="22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endParaRPr>
            </a:p>
          </p:txBody>
        </p:sp>
        <p:sp>
          <p:nvSpPr>
            <p:cNvPr id="185" name="Google Shape;185;p5"/>
            <p:cNvSpPr/>
            <p:nvPr/>
          </p:nvSpPr>
          <p:spPr>
            <a:xfrm>
              <a:off x="2430075" y="2952800"/>
              <a:ext cx="4578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2200" b="1" dirty="0">
                  <a:solidFill>
                    <a:srgbClr val="1B224C"/>
                  </a:solidFill>
                  <a:latin typeface="游ゴシック" panose="020B0400000000000000" pitchFamily="34" charset="-128"/>
                  <a:ea typeface="游ゴシック" panose="020B0400000000000000" pitchFamily="34" charset="-128"/>
                  <a:cs typeface="HiraKakuPro-W3"/>
                  <a:sym typeface="HiraKakuPro-W3"/>
                </a:rPr>
                <a:t>⑤</a:t>
              </a:r>
              <a:endParaRPr sz="22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endParaRPr>
            </a:p>
          </p:txBody>
        </p:sp>
        <p:sp>
          <p:nvSpPr>
            <p:cNvPr id="186" name="Google Shape;186;p5"/>
            <p:cNvSpPr/>
            <p:nvPr/>
          </p:nvSpPr>
          <p:spPr>
            <a:xfrm>
              <a:off x="2430075" y="4344025"/>
              <a:ext cx="4578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2200" b="1" dirty="0">
                  <a:solidFill>
                    <a:srgbClr val="1B224C"/>
                  </a:solidFill>
                  <a:latin typeface="游ゴシック" panose="020B0400000000000000" pitchFamily="34" charset="-128"/>
                  <a:ea typeface="游ゴシック" panose="020B0400000000000000" pitchFamily="34" charset="-128"/>
                  <a:cs typeface="HiraKakuPro-W3"/>
                  <a:sym typeface="HiraKakuPro-W3"/>
                </a:rPr>
                <a:t>⑥</a:t>
              </a:r>
              <a:endParaRPr sz="2200" b="1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6"/>
          <p:cNvSpPr txBox="1">
            <a:spLocks noGrp="1"/>
          </p:cNvSpPr>
          <p:nvPr>
            <p:ph type="body" idx="1"/>
          </p:nvPr>
        </p:nvSpPr>
        <p:spPr>
          <a:xfrm>
            <a:off x="628650" y="1001043"/>
            <a:ext cx="8648700" cy="495300"/>
          </a:xfrm>
          <a:prstGeom prst="rect">
            <a:avLst/>
          </a:prstGeom>
          <a:solidFill>
            <a:schemeClr val="lt1"/>
          </a:solidFill>
          <a:ln w="3175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44000" tIns="108000" rIns="144000" bIns="108000" anchor="t" anchorCtr="0">
            <a:spAutoFit/>
          </a:bodyPr>
          <a:lstStyle/>
          <a:p>
            <a: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ACBA"/>
              </a:buClr>
              <a:buSzPts val="1600"/>
              <a:buFont typeface="Noto Sans"/>
              <a:buNone/>
            </a:pPr>
            <a:r>
              <a:rPr lang="ja-JP" sz="1800" b="1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</a:rPr>
              <a:t>顧客が実現したいことに基づいて、</a:t>
            </a:r>
            <a:r>
              <a:rPr lang="ja-JP" b="1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</a:rPr>
              <a:t>自社製品の価値を整理する</a:t>
            </a:r>
            <a:endParaRPr sz="1800" b="1" u="none" strike="noStrike" cap="none" dirty="0">
              <a:solidFill>
                <a:srgbClr val="1B224C"/>
              </a:solidFill>
              <a:latin typeface="游ゴシック" panose="020B0400000000000000" pitchFamily="34" charset="-128"/>
              <a:ea typeface="游ゴシック" panose="020B0400000000000000" pitchFamily="34" charset="-128"/>
            </a:endParaRPr>
          </a:p>
        </p:txBody>
      </p:sp>
      <p:sp>
        <p:nvSpPr>
          <p:cNvPr id="193" name="Google Shape;193;p6"/>
          <p:cNvSpPr txBox="1">
            <a:spLocks noGrp="1"/>
          </p:cNvSpPr>
          <p:nvPr>
            <p:ph type="title"/>
          </p:nvPr>
        </p:nvSpPr>
        <p:spPr>
          <a:xfrm>
            <a:off x="628833" y="310088"/>
            <a:ext cx="8648335" cy="384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ja-JP" b="1" dirty="0">
                <a:latin typeface="游ゴシック" panose="020B0400000000000000" pitchFamily="34" charset="-128"/>
                <a:ea typeface="游ゴシック" panose="020B0400000000000000" pitchFamily="34" charset="-128"/>
              </a:rPr>
              <a:t>バリュープロポジションキャンバスまとめ</a:t>
            </a:r>
            <a:endParaRPr b="1" dirty="0">
              <a:latin typeface="游ゴシック" panose="020B0400000000000000" pitchFamily="34" charset="-128"/>
              <a:ea typeface="游ゴシック" panose="020B0400000000000000" pitchFamily="34" charset="-128"/>
            </a:endParaRPr>
          </a:p>
        </p:txBody>
      </p:sp>
      <p:graphicFrame>
        <p:nvGraphicFramePr>
          <p:cNvPr id="194" name="Google Shape;194;p6"/>
          <p:cNvGraphicFramePr/>
          <p:nvPr>
            <p:extLst>
              <p:ext uri="{D42A27DB-BD31-4B8C-83A1-F6EECF244321}">
                <p14:modId xmlns:p14="http://schemas.microsoft.com/office/powerpoint/2010/main" val="2349534603"/>
              </p:ext>
            </p:extLst>
          </p:nvPr>
        </p:nvGraphicFramePr>
        <p:xfrm>
          <a:off x="628656" y="1911533"/>
          <a:ext cx="2378960" cy="4211150"/>
        </p:xfrm>
        <a:graphic>
          <a:graphicData uri="http://schemas.openxmlformats.org/drawingml/2006/table">
            <a:tbl>
              <a:tblPr>
                <a:noFill/>
                <a:tableStyleId>{0BCEC625-B3B1-4691-910C-5EB32E517048}</a:tableStyleId>
              </a:tblPr>
              <a:tblGrid>
                <a:gridCol w="2378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88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400" b="1" i="0" u="none" strike="noStrike" cap="none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④ 製品・サービス</a:t>
                      </a:r>
                      <a:endParaRPr dirty="0"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</a:txBody>
                  <a:tcPr marL="0" marR="0" marT="0" marB="45725" anchor="b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4150">
                <a:tc>
                  <a:txBody>
                    <a:bodyPr/>
                    <a:lstStyle/>
                    <a:p>
                      <a:pPr marL="176775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050"/>
                        <a:buFont typeface="Wingdings" pitchFamily="2" charset="2"/>
                        <a:buChar char="l"/>
                      </a:pPr>
                      <a:r>
                        <a:rPr lang="ja-JP" sz="1050" b="1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製品サービスの説明1</a:t>
                      </a:r>
                      <a:endParaRPr sz="1050" b="1" dirty="0">
                        <a:solidFill>
                          <a:srgbClr val="1B224C"/>
                        </a:solidFill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  <a:p>
                      <a:pPr marL="176775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050"/>
                        <a:buFont typeface="Wingdings" pitchFamily="2" charset="2"/>
                        <a:buChar char="l"/>
                      </a:pPr>
                      <a:r>
                        <a:rPr lang="ja-JP" sz="1050" b="1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製品サービスの説明2</a:t>
                      </a:r>
                      <a:endParaRPr sz="1050" b="1" dirty="0">
                        <a:solidFill>
                          <a:srgbClr val="1B224C"/>
                        </a:solidFill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</a:txBody>
                  <a:tcPr marL="0" marR="0" marT="126000" marB="1800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19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400" b="1" i="0" u="none" strike="noStrike" cap="none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⑤ ゲインクリエーター</a:t>
                      </a:r>
                      <a:br>
                        <a:rPr lang="ja-JP" sz="1400" b="1" i="0" u="none" strike="noStrike" cap="none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</a:br>
                      <a:r>
                        <a:rPr lang="ja-JP" sz="1050" b="1" i="0" u="none" strike="noStrike" cap="none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   （顧客への利得を与えるもの）</a:t>
                      </a:r>
                      <a:endParaRPr sz="1050" b="1" i="0" u="none" strike="noStrike" cap="none" dirty="0">
                        <a:solidFill>
                          <a:srgbClr val="1B224C"/>
                        </a:solidFill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</a:txBody>
                  <a:tcPr marL="0" marR="0" marT="45725" marB="45725" anchor="b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6000">
                <a:tc>
                  <a:txBody>
                    <a:bodyPr/>
                    <a:lstStyle/>
                    <a:p>
                      <a:pPr marL="176775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050"/>
                        <a:buFont typeface="Wingdings" pitchFamily="2" charset="2"/>
                        <a:buChar char="l"/>
                      </a:pPr>
                      <a:r>
                        <a:rPr lang="ja-JP" sz="1050" b="1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顧客への利得を与えるもの1</a:t>
                      </a:r>
                      <a:endParaRPr sz="1050" b="1" dirty="0">
                        <a:solidFill>
                          <a:srgbClr val="1B224C"/>
                        </a:solidFill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  <a:p>
                      <a:pPr marL="176775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050"/>
                        <a:buFont typeface="Wingdings" pitchFamily="2" charset="2"/>
                        <a:buChar char="l"/>
                      </a:pPr>
                      <a:r>
                        <a:rPr lang="ja-JP" sz="1050" b="1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顧客への利得を与えるもの2</a:t>
                      </a:r>
                      <a:endParaRPr sz="1050" b="1" dirty="0">
                        <a:solidFill>
                          <a:srgbClr val="1B224C"/>
                        </a:solidFill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  <a:p>
                      <a:pPr marL="176775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050"/>
                        <a:buFont typeface="Wingdings" pitchFamily="2" charset="2"/>
                        <a:buChar char="l"/>
                      </a:pPr>
                      <a:r>
                        <a:rPr lang="ja-JP" sz="1050" b="1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顧客への利得を与えるもの3</a:t>
                      </a:r>
                      <a:endParaRPr sz="1050" b="1" dirty="0">
                        <a:solidFill>
                          <a:srgbClr val="1B224C"/>
                        </a:solidFill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</a:txBody>
                  <a:tcPr marL="0" marR="0" marT="144000" marB="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43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400" b="1" i="0" u="none" strike="noStrike" cap="none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⑥ ペインリリーバー</a:t>
                      </a:r>
                      <a:br>
                        <a:rPr lang="ja-JP" b="1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</a:br>
                      <a:r>
                        <a:rPr lang="ja-JP" sz="1050" b="1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  </a:t>
                      </a:r>
                      <a:r>
                        <a:rPr lang="ja-JP" sz="1050" b="1" i="0" u="none" strike="noStrike" cap="none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（顧客の悩み/障害を取り除くもの）</a:t>
                      </a:r>
                      <a:endParaRPr sz="1050" b="1" i="0" u="none" strike="noStrike" cap="none" dirty="0">
                        <a:solidFill>
                          <a:srgbClr val="1B224C"/>
                        </a:solidFill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</a:txBody>
                  <a:tcPr marL="0" marR="0" marT="45725" marB="45725" anchor="b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75925">
                <a:tc>
                  <a:txBody>
                    <a:bodyPr/>
                    <a:lstStyle/>
                    <a:p>
                      <a:pPr marL="176775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050"/>
                        <a:buFont typeface="Wingdings" pitchFamily="2" charset="2"/>
                        <a:buChar char="l"/>
                      </a:pPr>
                      <a:r>
                        <a:rPr lang="ja-JP" sz="1050" b="1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顧客の悩み/障害を取り除くもの1</a:t>
                      </a:r>
                      <a:endParaRPr sz="1050" b="1" dirty="0">
                        <a:solidFill>
                          <a:srgbClr val="1B224C"/>
                        </a:solidFill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  <a:p>
                      <a:pPr marL="176775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050"/>
                        <a:buFont typeface="Wingdings" pitchFamily="2" charset="2"/>
                        <a:buChar char="l"/>
                      </a:pPr>
                      <a:r>
                        <a:rPr lang="ja-JP" sz="1050" b="1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顧客の悩み/障害を取り除くもの2</a:t>
                      </a:r>
                      <a:endParaRPr sz="1050" b="1" dirty="0">
                        <a:solidFill>
                          <a:srgbClr val="1B224C"/>
                        </a:solidFill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  <a:p>
                      <a:pPr marL="176775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050"/>
                        <a:buFont typeface="Wingdings" pitchFamily="2" charset="2"/>
                        <a:buChar char="l"/>
                      </a:pPr>
                      <a:r>
                        <a:rPr lang="ja-JP" sz="1050" b="1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顧客の悩み/障害を取り除くもの3</a:t>
                      </a:r>
                      <a:endParaRPr sz="1050" b="1" dirty="0">
                        <a:solidFill>
                          <a:srgbClr val="1B224C"/>
                        </a:solidFill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  <a:p>
                      <a:pPr marL="176775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050"/>
                        <a:buFont typeface="Wingdings" pitchFamily="2" charset="2"/>
                        <a:buChar char="l"/>
                      </a:pPr>
                      <a:r>
                        <a:rPr lang="ja-JP" sz="1050" b="1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顧客の悩み/障害を取り除くもの4</a:t>
                      </a:r>
                      <a:endParaRPr sz="1050" b="1" dirty="0">
                        <a:solidFill>
                          <a:srgbClr val="1B224C"/>
                        </a:solidFill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</a:txBody>
                  <a:tcPr marL="0" marR="0" marT="144000" marB="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95" name="Google Shape;195;p6"/>
          <p:cNvGraphicFramePr/>
          <p:nvPr>
            <p:extLst>
              <p:ext uri="{D42A27DB-BD31-4B8C-83A1-F6EECF244321}">
                <p14:modId xmlns:p14="http://schemas.microsoft.com/office/powerpoint/2010/main" val="2504001655"/>
              </p:ext>
            </p:extLst>
          </p:nvPr>
        </p:nvGraphicFramePr>
        <p:xfrm>
          <a:off x="6850240" y="1971036"/>
          <a:ext cx="2426928" cy="3761950"/>
        </p:xfrm>
        <a:graphic>
          <a:graphicData uri="http://schemas.openxmlformats.org/drawingml/2006/table">
            <a:tbl>
              <a:tblPr>
                <a:noFill/>
                <a:tableStyleId>{0BCEC625-B3B1-4691-910C-5EB32E517048}</a:tableStyleId>
              </a:tblPr>
              <a:tblGrid>
                <a:gridCol w="242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71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400" b="1" i="0" u="none" strike="noStrike" cap="none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① 顧客が実現したいこと</a:t>
                      </a:r>
                      <a:endParaRPr dirty="0"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</a:txBody>
                  <a:tcPr marL="0" marR="0" marT="0" marB="45725" anchor="b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350">
                <a:tc>
                  <a:txBody>
                    <a:bodyPr/>
                    <a:lstStyle/>
                    <a:p>
                      <a:pPr marL="176775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050"/>
                        <a:buFont typeface="Wingdings" pitchFamily="2" charset="2"/>
                        <a:buChar char="l"/>
                      </a:pPr>
                      <a:r>
                        <a:rPr lang="ja-JP" sz="1050" b="1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顧客が実現したいこと1</a:t>
                      </a:r>
                      <a:endParaRPr sz="1050" b="1" dirty="0">
                        <a:solidFill>
                          <a:srgbClr val="1B224C"/>
                        </a:solidFill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  <a:p>
                      <a:pPr marL="176775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050"/>
                        <a:buFont typeface="Wingdings" pitchFamily="2" charset="2"/>
                        <a:buChar char="l"/>
                      </a:pPr>
                      <a:r>
                        <a:rPr lang="ja-JP" sz="1050" b="1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顧客が実現したいこと2</a:t>
                      </a:r>
                      <a:endParaRPr sz="1050" b="1" dirty="0">
                        <a:solidFill>
                          <a:srgbClr val="1B224C"/>
                        </a:solidFill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</a:txBody>
                  <a:tcPr marL="0" marR="0" marT="144000" marB="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20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400" b="1" i="0" u="none" strike="noStrike" cap="none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② ゲイン（メリット・恩恵）</a:t>
                      </a:r>
                      <a:endParaRPr dirty="0"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</a:txBody>
                  <a:tcPr marL="0" marR="0" marT="0" marB="45725" anchor="b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7300">
                <a:tc>
                  <a:txBody>
                    <a:bodyPr/>
                    <a:lstStyle/>
                    <a:p>
                      <a:pPr marL="176775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050"/>
                        <a:buFont typeface="Wingdings" pitchFamily="2" charset="2"/>
                        <a:buChar char="l"/>
                      </a:pPr>
                      <a:r>
                        <a:rPr lang="ja-JP" sz="1050" b="1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顧客のゲイン1</a:t>
                      </a:r>
                      <a:endParaRPr sz="1050" b="1" dirty="0">
                        <a:solidFill>
                          <a:srgbClr val="1B224C"/>
                        </a:solidFill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  <a:p>
                      <a:pPr marL="176775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050"/>
                        <a:buFont typeface="Wingdings" pitchFamily="2" charset="2"/>
                        <a:buChar char="l"/>
                      </a:pPr>
                      <a:r>
                        <a:rPr lang="ja-JP" sz="1050" b="1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顧客のゲイン2</a:t>
                      </a:r>
                      <a:endParaRPr sz="1050" b="1" dirty="0">
                        <a:solidFill>
                          <a:srgbClr val="1B224C"/>
                        </a:solidFill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  <a:p>
                      <a:pPr marL="176775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050"/>
                        <a:buFont typeface="Wingdings" pitchFamily="2" charset="2"/>
                        <a:buChar char="l"/>
                      </a:pPr>
                      <a:r>
                        <a:rPr lang="ja-JP" sz="1050" b="1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顧客のゲイン3</a:t>
                      </a:r>
                      <a:endParaRPr sz="1050" b="1" dirty="0">
                        <a:solidFill>
                          <a:srgbClr val="1B224C"/>
                        </a:solidFill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</a:txBody>
                  <a:tcPr marL="0" marR="0" marT="144000" marB="1800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2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400" b="1" i="0" u="none" strike="noStrike" cap="none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③ ペイン（障害・リスク）</a:t>
                      </a:r>
                      <a:endParaRPr dirty="0"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</a:txBody>
                  <a:tcPr marL="0" marR="0" marT="45725" marB="45725" anchor="b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50875">
                <a:tc>
                  <a:txBody>
                    <a:bodyPr/>
                    <a:lstStyle/>
                    <a:p>
                      <a:pPr marL="176775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050"/>
                        <a:buFont typeface="Wingdings" pitchFamily="2" charset="2"/>
                        <a:buChar char="l"/>
                      </a:pPr>
                      <a:r>
                        <a:rPr lang="ja-JP" sz="1050" b="1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顧客のペイン1</a:t>
                      </a:r>
                      <a:endParaRPr sz="1050" b="1" dirty="0">
                        <a:solidFill>
                          <a:srgbClr val="1B224C"/>
                        </a:solidFill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  <a:p>
                      <a:pPr marL="176775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050"/>
                        <a:buFont typeface="Wingdings" pitchFamily="2" charset="2"/>
                        <a:buChar char="l"/>
                      </a:pPr>
                      <a:r>
                        <a:rPr lang="ja-JP" sz="1050" b="1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顧客のペイン2</a:t>
                      </a:r>
                      <a:endParaRPr sz="1050" b="1" dirty="0">
                        <a:solidFill>
                          <a:srgbClr val="1B224C"/>
                        </a:solidFill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  <a:p>
                      <a:pPr marL="176775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050"/>
                        <a:buFont typeface="Wingdings" pitchFamily="2" charset="2"/>
                        <a:buChar char="l"/>
                      </a:pPr>
                      <a:r>
                        <a:rPr lang="ja-JP" sz="1050" b="1" dirty="0">
                          <a:solidFill>
                            <a:srgbClr val="1B224C"/>
                          </a:solidFill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HiraKakuPro-W3"/>
                          <a:sym typeface="HiraKakuPro-W3"/>
                        </a:rPr>
                        <a:t>顧客のペイン3</a:t>
                      </a:r>
                      <a:endParaRPr sz="1050" b="1" dirty="0">
                        <a:solidFill>
                          <a:srgbClr val="1B224C"/>
                        </a:solidFill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HiraKakuPro-W3"/>
                        <a:sym typeface="HiraKakuPro-W3"/>
                      </a:endParaRPr>
                    </a:p>
                  </a:txBody>
                  <a:tcPr marL="0" marR="0" marT="144000" marB="2520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96" name="Google Shape;196;p6"/>
          <p:cNvSpPr txBox="1"/>
          <p:nvPr/>
        </p:nvSpPr>
        <p:spPr>
          <a:xfrm>
            <a:off x="2474026" y="4592575"/>
            <a:ext cx="4957800" cy="11633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6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結論</a:t>
            </a:r>
            <a:endParaRPr sz="1600" b="1" i="0" u="none" strike="noStrike" cap="none" dirty="0">
              <a:solidFill>
                <a:srgbClr val="1B224C"/>
              </a:solidFill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b="1" dirty="0">
                <a:solidFill>
                  <a:srgbClr val="00ACBA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〜〜〜〜〜〜〜〜</a:t>
            </a:r>
            <a:endParaRPr b="1" dirty="0">
              <a:solidFill>
                <a:srgbClr val="00ACBA"/>
              </a:solidFill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b="1" dirty="0">
              <a:solidFill>
                <a:srgbClr val="00ACBA"/>
              </a:solidFill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b="1" dirty="0">
              <a:solidFill>
                <a:srgbClr val="00ACBA"/>
              </a:solidFill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</p:txBody>
      </p:sp>
      <p:pic>
        <p:nvPicPr>
          <p:cNvPr id="197" name="Google Shape;197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312411" y="2850068"/>
            <a:ext cx="1488200" cy="1462664"/>
          </a:xfrm>
          <a:prstGeom prst="rect">
            <a:avLst/>
          </a:prstGeom>
          <a:noFill/>
          <a:ln>
            <a:noFill/>
          </a:ln>
        </p:spPr>
      </p:pic>
      <p:pic>
        <p:nvPicPr>
          <p:cNvPr id="198" name="Google Shape;198;p6"/>
          <p:cNvPicPr preferRelativeResize="0"/>
          <p:nvPr/>
        </p:nvPicPr>
        <p:blipFill rotWithShape="1">
          <a:blip r:embed="rId4">
            <a:alphaModFix/>
          </a:blip>
          <a:srcRect l="39" r="39"/>
          <a:stretch/>
        </p:blipFill>
        <p:spPr>
          <a:xfrm>
            <a:off x="5105406" y="2850600"/>
            <a:ext cx="1440053" cy="1461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7"/>
          <p:cNvSpPr txBox="1">
            <a:spLocks noGrp="1"/>
          </p:cNvSpPr>
          <p:nvPr>
            <p:ph type="ctrTitle"/>
          </p:nvPr>
        </p:nvSpPr>
        <p:spPr>
          <a:xfrm>
            <a:off x="1251480" y="2169000"/>
            <a:ext cx="7378615" cy="25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lang="ja-JP" dirty="0"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テンプレート記入例</a:t>
            </a:r>
            <a:endParaRPr dirty="0"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2" name="Google Shape;242;p8"/>
          <p:cNvCxnSpPr/>
          <p:nvPr/>
        </p:nvCxnSpPr>
        <p:spPr>
          <a:xfrm>
            <a:off x="6725600" y="4384720"/>
            <a:ext cx="249000" cy="0"/>
          </a:xfrm>
          <a:prstGeom prst="straightConnector1">
            <a:avLst/>
          </a:prstGeom>
          <a:noFill/>
          <a:ln w="19050" cap="flat" cmpd="sng">
            <a:solidFill>
              <a:srgbClr val="1B224C"/>
            </a:solidFill>
            <a:prstDash val="dot"/>
            <a:round/>
            <a:headEnd type="none" w="med" len="med"/>
            <a:tailEnd type="none" w="med" len="med"/>
          </a:ln>
        </p:spPr>
      </p:cxnSp>
      <p:sp>
        <p:nvSpPr>
          <p:cNvPr id="210" name="Google Shape;210;p8"/>
          <p:cNvSpPr txBox="1">
            <a:spLocks noGrp="1"/>
          </p:cNvSpPr>
          <p:nvPr>
            <p:ph type="body" idx="1"/>
          </p:nvPr>
        </p:nvSpPr>
        <p:spPr>
          <a:xfrm>
            <a:off x="628650" y="1001043"/>
            <a:ext cx="8648700" cy="495300"/>
          </a:xfrm>
          <a:prstGeom prst="rect">
            <a:avLst/>
          </a:prstGeom>
          <a:solidFill>
            <a:schemeClr val="lt1"/>
          </a:solidFill>
          <a:ln w="3175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44000" tIns="108000" rIns="144000" bIns="108000" anchor="t" anchorCtr="0">
            <a:spAutoFit/>
          </a:bodyPr>
          <a:lstStyle/>
          <a:p>
            <a:pPr marL="45720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Noto Sans"/>
              <a:buNone/>
            </a:pPr>
            <a:r>
              <a:rPr lang="ja-JP" b="1" dirty="0"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自社が提供でき、競合他社が提供できず、顧客が求める独自の価値</a:t>
            </a:r>
            <a:endParaRPr b="1" dirty="0"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</p:txBody>
      </p:sp>
      <p:sp>
        <p:nvSpPr>
          <p:cNvPr id="211" name="Google Shape;211;p8"/>
          <p:cNvSpPr txBox="1">
            <a:spLocks noGrp="1"/>
          </p:cNvSpPr>
          <p:nvPr>
            <p:ph type="title"/>
          </p:nvPr>
        </p:nvSpPr>
        <p:spPr>
          <a:xfrm>
            <a:off x="628833" y="310088"/>
            <a:ext cx="8648335" cy="384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ja-JP" b="1" dirty="0"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CADDiのバリュープロポジション</a:t>
            </a:r>
            <a:endParaRPr b="1" dirty="0"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</p:txBody>
      </p:sp>
      <p:sp>
        <p:nvSpPr>
          <p:cNvPr id="212" name="Google Shape;212;p8"/>
          <p:cNvSpPr txBox="1"/>
          <p:nvPr/>
        </p:nvSpPr>
        <p:spPr>
          <a:xfrm>
            <a:off x="626400" y="2056450"/>
            <a:ext cx="3224976" cy="1109498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144000" tIns="144000" rIns="144000" bIns="144000" anchor="t" anchorCtr="0">
            <a:spAutoFit/>
          </a:bodyPr>
          <a:lstStyle/>
          <a:p>
            <a:pPr marL="167250" marR="0" lvl="0" indent="-17145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rgbClr val="1B224C"/>
              </a:buClr>
              <a:buSzPts val="1200"/>
              <a:buFont typeface="Wingdings" pitchFamily="2" charset="2"/>
              <a:buChar char="l"/>
            </a:pPr>
            <a:r>
              <a:rPr lang="ja-JP" sz="12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CADの独自の分解アルゴリズム</a:t>
            </a:r>
            <a:endParaRPr sz="1200" b="1" i="0" u="none" strike="noStrike" cap="none" dirty="0">
              <a:solidFill>
                <a:srgbClr val="1B224C"/>
              </a:solidFill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  <a:p>
            <a:pPr marL="167250" marR="0" lvl="0" indent="-17145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rgbClr val="1B224C"/>
              </a:buClr>
              <a:buSzPts val="1200"/>
              <a:buFont typeface="Wingdings" pitchFamily="2" charset="2"/>
              <a:buChar char="l"/>
            </a:pPr>
            <a:r>
              <a:rPr lang="ja-JP" sz="12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加工会社のコスト計算プログラム</a:t>
            </a:r>
            <a:endParaRPr sz="1200" b="1" i="0" u="none" strike="noStrike" cap="none" dirty="0">
              <a:solidFill>
                <a:srgbClr val="1B224C"/>
              </a:solidFill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  <a:p>
            <a:pPr marL="167250" marR="0" lvl="0" indent="-17145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rgbClr val="1B224C"/>
              </a:buClr>
              <a:buSzPts val="1200"/>
              <a:buFont typeface="Wingdings" pitchFamily="2" charset="2"/>
              <a:buChar char="l"/>
            </a:pPr>
            <a:r>
              <a:rPr lang="ja-JP" sz="12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自動見積りと最適事業者選定サービス</a:t>
            </a:r>
            <a:endParaRPr sz="1200" b="1" i="0" u="none" strike="noStrike" cap="none" dirty="0">
              <a:solidFill>
                <a:srgbClr val="1B224C"/>
              </a:solidFill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</p:txBody>
      </p:sp>
      <p:sp>
        <p:nvSpPr>
          <p:cNvPr id="213" name="Google Shape;213;p8"/>
          <p:cNvSpPr txBox="1"/>
          <p:nvPr/>
        </p:nvSpPr>
        <p:spPr>
          <a:xfrm>
            <a:off x="6870875" y="1778025"/>
            <a:ext cx="2408100" cy="836603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144000" tIns="144000" rIns="144000" bIns="144000" anchor="t" anchorCtr="0">
            <a:spAutoFit/>
          </a:bodyPr>
          <a:lstStyle/>
          <a:p>
            <a:pPr marL="167250" marR="0" lvl="0" indent="-17145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rgbClr val="1B224C"/>
              </a:buClr>
              <a:buSzPts val="1200"/>
              <a:buFont typeface="Wingdings" pitchFamily="2" charset="2"/>
              <a:buChar char="l"/>
            </a:pPr>
            <a:r>
              <a:rPr lang="ja-JP" sz="12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Faxと</a:t>
            </a:r>
            <a:r>
              <a:rPr lang="ja-JP" altLang="en-US" sz="1200" b="1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メール</a:t>
            </a:r>
            <a:r>
              <a:rPr lang="ja-JP" sz="12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による直接発注</a:t>
            </a:r>
            <a:endParaRPr sz="1200" b="1" i="0" u="none" strike="noStrike" cap="none" dirty="0">
              <a:solidFill>
                <a:srgbClr val="1B224C"/>
              </a:solidFill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  <a:p>
            <a:pPr marL="167250" marR="0" lvl="0" indent="-17145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rgbClr val="1B224C"/>
              </a:buClr>
              <a:buSzPts val="1200"/>
              <a:buFont typeface="Wingdings" pitchFamily="2" charset="2"/>
              <a:buChar char="l"/>
            </a:pPr>
            <a:r>
              <a:rPr lang="ja-JP" sz="12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手計算による見積もり</a:t>
            </a:r>
            <a:endParaRPr sz="1200" b="1" i="0" u="none" strike="noStrike" cap="none" dirty="0">
              <a:solidFill>
                <a:srgbClr val="1B224C"/>
              </a:solidFill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</p:txBody>
      </p:sp>
      <p:grpSp>
        <p:nvGrpSpPr>
          <p:cNvPr id="214" name="Google Shape;214;p8"/>
          <p:cNvGrpSpPr/>
          <p:nvPr/>
        </p:nvGrpSpPr>
        <p:grpSpPr>
          <a:xfrm>
            <a:off x="3108648" y="1949763"/>
            <a:ext cx="3688822" cy="3399724"/>
            <a:chOff x="2908465" y="2278083"/>
            <a:chExt cx="3835730" cy="3535119"/>
          </a:xfrm>
        </p:grpSpPr>
        <p:sp>
          <p:nvSpPr>
            <p:cNvPr id="215" name="Google Shape;215;p8"/>
            <p:cNvSpPr/>
            <p:nvPr/>
          </p:nvSpPr>
          <p:spPr>
            <a:xfrm>
              <a:off x="4822723" y="3711268"/>
              <a:ext cx="987918" cy="653120"/>
            </a:xfrm>
            <a:custGeom>
              <a:avLst/>
              <a:gdLst/>
              <a:ahLst/>
              <a:cxnLst/>
              <a:rect l="l" t="t" r="r" b="b"/>
              <a:pathLst>
                <a:path w="987918" h="653120" extrusionOk="0">
                  <a:moveTo>
                    <a:pt x="876443" y="0"/>
                  </a:moveTo>
                  <a:cubicBezTo>
                    <a:pt x="912515" y="0"/>
                    <a:pt x="948160" y="1828"/>
                    <a:pt x="983291" y="5395"/>
                  </a:cubicBezTo>
                  <a:lnTo>
                    <a:pt x="987918" y="6101"/>
                  </a:lnTo>
                  <a:lnTo>
                    <a:pt x="983337" y="18617"/>
                  </a:lnTo>
                  <a:cubicBezTo>
                    <a:pt x="837913" y="362437"/>
                    <a:pt x="513718" y="612233"/>
                    <a:pt x="127279" y="651478"/>
                  </a:cubicBezTo>
                  <a:lnTo>
                    <a:pt x="94770" y="653120"/>
                  </a:lnTo>
                  <a:lnTo>
                    <a:pt x="93677" y="650132"/>
                  </a:lnTo>
                  <a:cubicBezTo>
                    <a:pt x="80456" y="618876"/>
                    <a:pt x="65758" y="588397"/>
                    <a:pt x="49671" y="558782"/>
                  </a:cubicBezTo>
                  <a:lnTo>
                    <a:pt x="0" y="477020"/>
                  </a:lnTo>
                  <a:lnTo>
                    <a:pt x="9888" y="460743"/>
                  </a:lnTo>
                  <a:cubicBezTo>
                    <a:pt x="197688" y="182764"/>
                    <a:pt x="515722" y="0"/>
                    <a:pt x="876443" y="0"/>
                  </a:cubicBezTo>
                  <a:close/>
                </a:path>
              </a:pathLst>
            </a:custGeom>
            <a:solidFill>
              <a:srgbClr val="F2F2F2"/>
            </a:solidFill>
            <a:ln w="19050" cap="flat" cmpd="sng">
              <a:solidFill>
                <a:srgbClr val="1B224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6" name="Google Shape;216;p8"/>
            <p:cNvSpPr/>
            <p:nvPr/>
          </p:nvSpPr>
          <p:spPr>
            <a:xfrm>
              <a:off x="3879156" y="3723144"/>
              <a:ext cx="943567" cy="638896"/>
            </a:xfrm>
            <a:custGeom>
              <a:avLst/>
              <a:gdLst/>
              <a:ahLst/>
              <a:cxnLst/>
              <a:rect l="l" t="t" r="r" b="b"/>
              <a:pathLst>
                <a:path w="943567" h="638896" extrusionOk="0">
                  <a:moveTo>
                    <a:pt x="74338" y="0"/>
                  </a:moveTo>
                  <a:cubicBezTo>
                    <a:pt x="435059" y="0"/>
                    <a:pt x="753093" y="182764"/>
                    <a:pt x="940893" y="460743"/>
                  </a:cubicBezTo>
                  <a:lnTo>
                    <a:pt x="943567" y="465144"/>
                  </a:lnTo>
                  <a:lnTo>
                    <a:pt x="901110" y="535030"/>
                  </a:lnTo>
                  <a:cubicBezTo>
                    <a:pt x="885023" y="564645"/>
                    <a:pt x="870325" y="595124"/>
                    <a:pt x="857105" y="626380"/>
                  </a:cubicBezTo>
                  <a:lnTo>
                    <a:pt x="852524" y="638896"/>
                  </a:lnTo>
                  <a:lnTo>
                    <a:pt x="753388" y="623766"/>
                  </a:lnTo>
                  <a:cubicBezTo>
                    <a:pt x="413244" y="554162"/>
                    <a:pt x="133296" y="319305"/>
                    <a:pt x="1093" y="6741"/>
                  </a:cubicBezTo>
                  <a:lnTo>
                    <a:pt x="0" y="3754"/>
                  </a:lnTo>
                  <a:lnTo>
                    <a:pt x="74338" y="0"/>
                  </a:lnTo>
                  <a:close/>
                </a:path>
              </a:pathLst>
            </a:custGeom>
            <a:solidFill>
              <a:srgbClr val="F2F2F2"/>
            </a:solidFill>
            <a:ln w="19050" cap="flat" cmpd="sng">
              <a:solidFill>
                <a:srgbClr val="1B224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7" name="Google Shape;217;p8"/>
            <p:cNvSpPr/>
            <p:nvPr/>
          </p:nvSpPr>
          <p:spPr>
            <a:xfrm>
              <a:off x="4654137" y="4362040"/>
              <a:ext cx="344386" cy="974142"/>
            </a:xfrm>
            <a:custGeom>
              <a:avLst/>
              <a:gdLst/>
              <a:ahLst/>
              <a:cxnLst/>
              <a:rect l="l" t="t" r="r" b="b"/>
              <a:pathLst>
                <a:path w="344386" h="974142" extrusionOk="0">
                  <a:moveTo>
                    <a:pt x="77543" y="0"/>
                  </a:moveTo>
                  <a:lnTo>
                    <a:pt x="82169" y="706"/>
                  </a:lnTo>
                  <a:cubicBezTo>
                    <a:pt x="117300" y="4274"/>
                    <a:pt x="152945" y="6101"/>
                    <a:pt x="189017" y="6101"/>
                  </a:cubicBezTo>
                  <a:lnTo>
                    <a:pt x="263356" y="2348"/>
                  </a:lnTo>
                  <a:lnTo>
                    <a:pt x="297404" y="95373"/>
                  </a:lnTo>
                  <a:cubicBezTo>
                    <a:pt x="327937" y="193542"/>
                    <a:pt x="344386" y="297917"/>
                    <a:pt x="344386" y="406133"/>
                  </a:cubicBezTo>
                  <a:cubicBezTo>
                    <a:pt x="344386" y="586494"/>
                    <a:pt x="298695" y="756183"/>
                    <a:pt x="218257" y="904256"/>
                  </a:cubicBezTo>
                  <a:lnTo>
                    <a:pt x="175800" y="974142"/>
                  </a:lnTo>
                  <a:lnTo>
                    <a:pt x="126129" y="892380"/>
                  </a:lnTo>
                  <a:cubicBezTo>
                    <a:pt x="45691" y="744307"/>
                    <a:pt x="0" y="574618"/>
                    <a:pt x="0" y="394257"/>
                  </a:cubicBezTo>
                  <a:cubicBezTo>
                    <a:pt x="0" y="286041"/>
                    <a:pt x="16449" y="181666"/>
                    <a:pt x="46982" y="83497"/>
                  </a:cubicBezTo>
                  <a:lnTo>
                    <a:pt x="77543" y="0"/>
                  </a:lnTo>
                  <a:close/>
                </a:path>
              </a:pathLst>
            </a:custGeom>
            <a:solidFill>
              <a:srgbClr val="00ACBA"/>
            </a:solidFill>
            <a:ln w="19050" cap="flat" cmpd="sng">
              <a:solidFill>
                <a:srgbClr val="1B224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8" name="Google Shape;218;p8"/>
            <p:cNvSpPr/>
            <p:nvPr/>
          </p:nvSpPr>
          <p:spPr>
            <a:xfrm>
              <a:off x="3798124" y="2278083"/>
              <a:ext cx="2090058" cy="1910205"/>
            </a:xfrm>
            <a:custGeom>
              <a:avLst/>
              <a:gdLst/>
              <a:ahLst/>
              <a:cxnLst/>
              <a:rect l="l" t="t" r="r" b="b"/>
              <a:pathLst>
                <a:path w="2090058" h="1910205" extrusionOk="0">
                  <a:moveTo>
                    <a:pt x="1045029" y="0"/>
                  </a:moveTo>
                  <a:cubicBezTo>
                    <a:pt x="1622183" y="0"/>
                    <a:pt x="2090058" y="467875"/>
                    <a:pt x="2090058" y="1045029"/>
                  </a:cubicBezTo>
                  <a:cubicBezTo>
                    <a:pt x="2090058" y="1153246"/>
                    <a:pt x="2073609" y="1257620"/>
                    <a:pt x="2043076" y="1355789"/>
                  </a:cubicBezTo>
                  <a:lnTo>
                    <a:pt x="2012516" y="1439286"/>
                  </a:lnTo>
                  <a:lnTo>
                    <a:pt x="2007889" y="1438580"/>
                  </a:lnTo>
                  <a:cubicBezTo>
                    <a:pt x="1972758" y="1435013"/>
                    <a:pt x="1937113" y="1433185"/>
                    <a:pt x="1901041" y="1433185"/>
                  </a:cubicBezTo>
                  <a:cubicBezTo>
                    <a:pt x="1540320" y="1433185"/>
                    <a:pt x="1222286" y="1615949"/>
                    <a:pt x="1034486" y="1893928"/>
                  </a:cubicBezTo>
                  <a:lnTo>
                    <a:pt x="1024598" y="1910205"/>
                  </a:lnTo>
                  <a:lnTo>
                    <a:pt x="1021924" y="1905804"/>
                  </a:lnTo>
                  <a:cubicBezTo>
                    <a:pt x="834124" y="1627825"/>
                    <a:pt x="516090" y="1445061"/>
                    <a:pt x="155369" y="1445061"/>
                  </a:cubicBezTo>
                  <a:lnTo>
                    <a:pt x="81031" y="1448815"/>
                  </a:lnTo>
                  <a:lnTo>
                    <a:pt x="46982" y="1355789"/>
                  </a:lnTo>
                  <a:cubicBezTo>
                    <a:pt x="16449" y="1257620"/>
                    <a:pt x="0" y="1153246"/>
                    <a:pt x="0" y="1045029"/>
                  </a:cubicBezTo>
                  <a:cubicBezTo>
                    <a:pt x="0" y="467875"/>
                    <a:pt x="467875" y="0"/>
                    <a:pt x="1045029" y="0"/>
                  </a:cubicBezTo>
                  <a:close/>
                </a:path>
              </a:pathLst>
            </a:custGeom>
            <a:solidFill>
              <a:srgbClr val="F2F2F2"/>
            </a:solidFill>
            <a:ln w="19050" cap="flat" cmpd="sng">
              <a:solidFill>
                <a:srgbClr val="1B224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9" name="Google Shape;219;p8"/>
            <p:cNvSpPr/>
            <p:nvPr/>
          </p:nvSpPr>
          <p:spPr>
            <a:xfrm>
              <a:off x="4829937" y="3717369"/>
              <a:ext cx="1914258" cy="2083957"/>
            </a:xfrm>
            <a:custGeom>
              <a:avLst/>
              <a:gdLst/>
              <a:ahLst/>
              <a:cxnLst/>
              <a:rect l="l" t="t" r="r" b="b"/>
              <a:pathLst>
                <a:path w="1914258" h="2083957" extrusionOk="0">
                  <a:moveTo>
                    <a:pt x="980704" y="0"/>
                  </a:moveTo>
                  <a:lnTo>
                    <a:pt x="1079839" y="15130"/>
                  </a:lnTo>
                  <a:cubicBezTo>
                    <a:pt x="1556041" y="112575"/>
                    <a:pt x="1914258" y="533918"/>
                    <a:pt x="1914258" y="1038928"/>
                  </a:cubicBezTo>
                  <a:cubicBezTo>
                    <a:pt x="1914258" y="1616082"/>
                    <a:pt x="1446383" y="2083957"/>
                    <a:pt x="869229" y="2083957"/>
                  </a:cubicBezTo>
                  <a:cubicBezTo>
                    <a:pt x="508508" y="2083957"/>
                    <a:pt x="190474" y="1901194"/>
                    <a:pt x="2674" y="1623214"/>
                  </a:cubicBezTo>
                  <a:lnTo>
                    <a:pt x="0" y="1618813"/>
                  </a:lnTo>
                  <a:lnTo>
                    <a:pt x="42457" y="1548927"/>
                  </a:lnTo>
                  <a:cubicBezTo>
                    <a:pt x="122895" y="1400854"/>
                    <a:pt x="168586" y="1231165"/>
                    <a:pt x="168586" y="1050804"/>
                  </a:cubicBezTo>
                  <a:cubicBezTo>
                    <a:pt x="168586" y="942588"/>
                    <a:pt x="152137" y="838213"/>
                    <a:pt x="121604" y="740044"/>
                  </a:cubicBezTo>
                  <a:lnTo>
                    <a:pt x="87556" y="647019"/>
                  </a:lnTo>
                  <a:lnTo>
                    <a:pt x="120065" y="645377"/>
                  </a:lnTo>
                  <a:cubicBezTo>
                    <a:pt x="506504" y="606132"/>
                    <a:pt x="830699" y="356336"/>
                    <a:pt x="976123" y="12516"/>
                  </a:cubicBezTo>
                  <a:lnTo>
                    <a:pt x="980704" y="0"/>
                  </a:lnTo>
                  <a:close/>
                </a:path>
              </a:pathLst>
            </a:custGeom>
            <a:solidFill>
              <a:srgbClr val="F2F2F2"/>
            </a:solidFill>
            <a:ln w="19050" cap="flat" cmpd="sng">
              <a:solidFill>
                <a:srgbClr val="1B224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0" name="Google Shape;220;p8"/>
            <p:cNvSpPr/>
            <p:nvPr/>
          </p:nvSpPr>
          <p:spPr>
            <a:xfrm>
              <a:off x="2908465" y="3726898"/>
              <a:ext cx="1921472" cy="2086304"/>
            </a:xfrm>
            <a:custGeom>
              <a:avLst/>
              <a:gdLst/>
              <a:ahLst/>
              <a:cxnLst/>
              <a:rect l="l" t="t" r="r" b="b"/>
              <a:pathLst>
                <a:path w="1921472" h="2086304" extrusionOk="0">
                  <a:moveTo>
                    <a:pt x="970691" y="0"/>
                  </a:moveTo>
                  <a:lnTo>
                    <a:pt x="971784" y="2987"/>
                  </a:lnTo>
                  <a:cubicBezTo>
                    <a:pt x="1103987" y="315551"/>
                    <a:pt x="1383935" y="550408"/>
                    <a:pt x="1724079" y="620012"/>
                  </a:cubicBezTo>
                  <a:lnTo>
                    <a:pt x="1823215" y="635142"/>
                  </a:lnTo>
                  <a:lnTo>
                    <a:pt x="1792654" y="718639"/>
                  </a:lnTo>
                  <a:cubicBezTo>
                    <a:pt x="1762121" y="816808"/>
                    <a:pt x="1745672" y="921183"/>
                    <a:pt x="1745672" y="1029399"/>
                  </a:cubicBezTo>
                  <a:cubicBezTo>
                    <a:pt x="1745672" y="1209760"/>
                    <a:pt x="1791363" y="1379449"/>
                    <a:pt x="1871801" y="1527522"/>
                  </a:cubicBezTo>
                  <a:lnTo>
                    <a:pt x="1921472" y="1609284"/>
                  </a:lnTo>
                  <a:lnTo>
                    <a:pt x="1911584" y="1625561"/>
                  </a:lnTo>
                  <a:cubicBezTo>
                    <a:pt x="1723784" y="1903541"/>
                    <a:pt x="1405750" y="2086304"/>
                    <a:pt x="1045029" y="2086304"/>
                  </a:cubicBezTo>
                  <a:cubicBezTo>
                    <a:pt x="467875" y="2086304"/>
                    <a:pt x="0" y="1618429"/>
                    <a:pt x="0" y="1041275"/>
                  </a:cubicBezTo>
                  <a:cubicBezTo>
                    <a:pt x="0" y="500193"/>
                    <a:pt x="411218" y="55157"/>
                    <a:pt x="938181" y="1641"/>
                  </a:cubicBezTo>
                  <a:lnTo>
                    <a:pt x="970691" y="0"/>
                  </a:lnTo>
                  <a:close/>
                </a:path>
              </a:pathLst>
            </a:custGeom>
            <a:solidFill>
              <a:srgbClr val="F2F2F2"/>
            </a:solidFill>
            <a:ln w="19050" cap="flat" cmpd="sng">
              <a:solidFill>
                <a:srgbClr val="1B224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" name="Google Shape;221;p8"/>
            <p:cNvSpPr/>
            <p:nvPr/>
          </p:nvSpPr>
          <p:spPr>
            <a:xfrm>
              <a:off x="4731680" y="4188288"/>
              <a:ext cx="185813" cy="179853"/>
            </a:xfrm>
            <a:custGeom>
              <a:avLst/>
              <a:gdLst/>
              <a:ahLst/>
              <a:cxnLst/>
              <a:rect l="l" t="t" r="r" b="b"/>
              <a:pathLst>
                <a:path w="185813" h="179853" extrusionOk="0">
                  <a:moveTo>
                    <a:pt x="91043" y="0"/>
                  </a:moveTo>
                  <a:lnTo>
                    <a:pt x="140714" y="81762"/>
                  </a:lnTo>
                  <a:cubicBezTo>
                    <a:pt x="156801" y="111377"/>
                    <a:pt x="171499" y="141856"/>
                    <a:pt x="184720" y="173112"/>
                  </a:cubicBezTo>
                  <a:lnTo>
                    <a:pt x="185813" y="176100"/>
                  </a:lnTo>
                  <a:lnTo>
                    <a:pt x="111474" y="179853"/>
                  </a:lnTo>
                  <a:cubicBezTo>
                    <a:pt x="75402" y="179853"/>
                    <a:pt x="39757" y="178026"/>
                    <a:pt x="4626" y="174458"/>
                  </a:cubicBezTo>
                  <a:lnTo>
                    <a:pt x="0" y="173752"/>
                  </a:lnTo>
                  <a:lnTo>
                    <a:pt x="4581" y="161236"/>
                  </a:lnTo>
                  <a:cubicBezTo>
                    <a:pt x="17801" y="129980"/>
                    <a:pt x="32499" y="99501"/>
                    <a:pt x="48586" y="69886"/>
                  </a:cubicBezTo>
                  <a:lnTo>
                    <a:pt x="91043" y="0"/>
                  </a:lnTo>
                  <a:close/>
                </a:path>
              </a:pathLst>
            </a:custGeom>
            <a:solidFill>
              <a:srgbClr val="F2F2F2"/>
            </a:solidFill>
            <a:ln w="19050" cap="flat" cmpd="sng">
              <a:solidFill>
                <a:srgbClr val="1B224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22" name="Google Shape;222;p8"/>
          <p:cNvSpPr txBox="1"/>
          <p:nvPr/>
        </p:nvSpPr>
        <p:spPr>
          <a:xfrm>
            <a:off x="4341450" y="2478713"/>
            <a:ext cx="1223100" cy="8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6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競合他社が</a:t>
            </a:r>
            <a:endParaRPr sz="1600" b="1" i="0" u="none" strike="noStrike" cap="none" dirty="0">
              <a:solidFill>
                <a:srgbClr val="1B224C"/>
              </a:solidFill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6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提供できる</a:t>
            </a:r>
            <a:endParaRPr sz="1600" b="1" i="0" u="none" strike="noStrike" cap="none" dirty="0">
              <a:solidFill>
                <a:srgbClr val="1B224C"/>
              </a:solidFill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6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価値</a:t>
            </a:r>
            <a:endParaRPr sz="1600" b="1" dirty="0"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</p:txBody>
      </p:sp>
      <p:sp>
        <p:nvSpPr>
          <p:cNvPr id="223" name="Google Shape;223;p8"/>
          <p:cNvSpPr txBox="1"/>
          <p:nvPr/>
        </p:nvSpPr>
        <p:spPr>
          <a:xfrm>
            <a:off x="3470048" y="3969868"/>
            <a:ext cx="1223100" cy="8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6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自社が</a:t>
            </a:r>
            <a:endParaRPr sz="1600" b="1" i="0" u="none" strike="noStrike" cap="none" dirty="0">
              <a:solidFill>
                <a:srgbClr val="1B224C"/>
              </a:solidFill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6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提供できる</a:t>
            </a:r>
            <a:endParaRPr sz="1600" b="1" i="0" u="none" strike="noStrike" cap="none" dirty="0">
              <a:solidFill>
                <a:srgbClr val="1B224C"/>
              </a:solidFill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6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価値</a:t>
            </a:r>
            <a:endParaRPr sz="1600" b="1" dirty="0"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</p:txBody>
      </p:sp>
      <p:sp>
        <p:nvSpPr>
          <p:cNvPr id="224" name="Google Shape;224;p8"/>
          <p:cNvSpPr txBox="1"/>
          <p:nvPr/>
        </p:nvSpPr>
        <p:spPr>
          <a:xfrm>
            <a:off x="5132408" y="3969868"/>
            <a:ext cx="1383900" cy="8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6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顧客が</a:t>
            </a:r>
            <a:endParaRPr sz="1600" b="1" i="0" u="none" strike="noStrike" cap="none" dirty="0">
              <a:solidFill>
                <a:srgbClr val="1B224C"/>
              </a:solidFill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6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望んでいる</a:t>
            </a:r>
            <a:endParaRPr sz="1600" b="1" i="0" u="none" strike="noStrike" cap="none" dirty="0">
              <a:solidFill>
                <a:srgbClr val="1B224C"/>
              </a:solidFill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6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価値</a:t>
            </a:r>
            <a:endParaRPr sz="1600" b="1" dirty="0"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</p:txBody>
      </p:sp>
      <p:cxnSp>
        <p:nvCxnSpPr>
          <p:cNvPr id="225" name="Google Shape;225;p8"/>
          <p:cNvCxnSpPr>
            <a:stCxn id="226" idx="0"/>
          </p:cNvCxnSpPr>
          <p:nvPr/>
        </p:nvCxnSpPr>
        <p:spPr>
          <a:xfrm flipV="1">
            <a:off x="4953000" y="4496188"/>
            <a:ext cx="0" cy="996600"/>
          </a:xfrm>
          <a:prstGeom prst="straightConnector1">
            <a:avLst/>
          </a:prstGeom>
          <a:noFill/>
          <a:ln w="19050" cap="flat" cmpd="sng">
            <a:solidFill>
              <a:srgbClr val="1B224C"/>
            </a:solidFill>
            <a:prstDash val="solid"/>
            <a:miter lim="800000"/>
            <a:headEnd type="none" w="sm" len="sm"/>
            <a:tailEnd type="oval" w="lg" len="lg"/>
          </a:ln>
        </p:spPr>
      </p:cxnSp>
      <p:sp>
        <p:nvSpPr>
          <p:cNvPr id="226" name="Google Shape;226;p8"/>
          <p:cNvSpPr txBox="1"/>
          <p:nvPr/>
        </p:nvSpPr>
        <p:spPr>
          <a:xfrm>
            <a:off x="1985550" y="5492788"/>
            <a:ext cx="5934900" cy="9048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6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バリュープロポジション</a:t>
            </a:r>
            <a:endParaRPr sz="1600" b="1" i="0" u="none" strike="noStrike" cap="none" dirty="0">
              <a:solidFill>
                <a:srgbClr val="1B224C"/>
              </a:solidFill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b="1" dirty="0">
                <a:solidFill>
                  <a:srgbClr val="00ACBA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「CADの分解アルゴリズム」と「各加工会社のコスト計算」による</a:t>
            </a:r>
            <a:endParaRPr b="1" dirty="0">
              <a:solidFill>
                <a:srgbClr val="00ACBA"/>
              </a:solidFill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b="1" dirty="0">
                <a:solidFill>
                  <a:srgbClr val="00ACBA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自動見積りと事業者選定</a:t>
            </a:r>
            <a:endParaRPr b="1" dirty="0">
              <a:solidFill>
                <a:srgbClr val="00ACBA"/>
              </a:solidFill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</p:txBody>
      </p:sp>
      <p:grpSp>
        <p:nvGrpSpPr>
          <p:cNvPr id="227" name="Google Shape;227;p8"/>
          <p:cNvGrpSpPr/>
          <p:nvPr/>
        </p:nvGrpSpPr>
        <p:grpSpPr>
          <a:xfrm>
            <a:off x="6134882" y="3240993"/>
            <a:ext cx="463200" cy="463200"/>
            <a:chOff x="1733797" y="2600696"/>
            <a:chExt cx="463200" cy="463200"/>
          </a:xfrm>
        </p:grpSpPr>
        <p:sp>
          <p:nvSpPr>
            <p:cNvPr id="228" name="Google Shape;228;p8"/>
            <p:cNvSpPr/>
            <p:nvPr/>
          </p:nvSpPr>
          <p:spPr>
            <a:xfrm>
              <a:off x="1733797" y="2600696"/>
              <a:ext cx="463200" cy="463200"/>
            </a:xfrm>
            <a:prstGeom prst="ellipse">
              <a:avLst/>
            </a:prstGeom>
            <a:solidFill>
              <a:srgbClr val="1B224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9" name="Google Shape;229;p8"/>
            <p:cNvSpPr txBox="1"/>
            <p:nvPr/>
          </p:nvSpPr>
          <p:spPr>
            <a:xfrm>
              <a:off x="1810492" y="2669736"/>
              <a:ext cx="322200" cy="307800"/>
            </a:xfrm>
            <a:prstGeom prst="rect">
              <a:avLst/>
            </a:prstGeom>
            <a:solidFill>
              <a:srgbClr val="1B224C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ja-JP" sz="1400" b="1" i="0" u="none" strike="noStrike" cap="none">
                  <a:solidFill>
                    <a:srgbClr val="FFFFFF"/>
                  </a:solidFill>
                </a:rPr>
                <a:t>1</a:t>
              </a:r>
              <a:endParaRPr sz="1600" b="1" i="0" u="none" strike="noStrike" cap="none">
                <a:solidFill>
                  <a:srgbClr val="FFFFFF"/>
                </a:solidFill>
              </a:endParaRPr>
            </a:p>
          </p:txBody>
        </p:sp>
      </p:grpSp>
      <p:grpSp>
        <p:nvGrpSpPr>
          <p:cNvPr id="230" name="Google Shape;230;p8"/>
          <p:cNvGrpSpPr/>
          <p:nvPr/>
        </p:nvGrpSpPr>
        <p:grpSpPr>
          <a:xfrm>
            <a:off x="3327915" y="3240993"/>
            <a:ext cx="463200" cy="463200"/>
            <a:chOff x="1733797" y="2600696"/>
            <a:chExt cx="463200" cy="463200"/>
          </a:xfrm>
        </p:grpSpPr>
        <p:sp>
          <p:nvSpPr>
            <p:cNvPr id="231" name="Google Shape;231;p8"/>
            <p:cNvSpPr/>
            <p:nvPr/>
          </p:nvSpPr>
          <p:spPr>
            <a:xfrm>
              <a:off x="1733797" y="2600696"/>
              <a:ext cx="463200" cy="463200"/>
            </a:xfrm>
            <a:prstGeom prst="ellipse">
              <a:avLst/>
            </a:prstGeom>
            <a:solidFill>
              <a:srgbClr val="1B224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2" name="Google Shape;232;p8"/>
            <p:cNvSpPr txBox="1"/>
            <p:nvPr/>
          </p:nvSpPr>
          <p:spPr>
            <a:xfrm>
              <a:off x="1810492" y="2669736"/>
              <a:ext cx="322200" cy="338700"/>
            </a:xfrm>
            <a:prstGeom prst="rect">
              <a:avLst/>
            </a:prstGeom>
            <a:solidFill>
              <a:srgbClr val="1B224C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ja-JP" sz="1600" b="1" i="0" u="none" strike="noStrike" cap="none">
                  <a:solidFill>
                    <a:srgbClr val="FFFFFF"/>
                  </a:solidFill>
                </a:rPr>
                <a:t>2</a:t>
              </a:r>
              <a:endParaRPr sz="1600" b="1" i="0" u="none" strike="noStrike" cap="none">
                <a:solidFill>
                  <a:srgbClr val="FFFFFF"/>
                </a:solidFill>
              </a:endParaRPr>
            </a:p>
          </p:txBody>
        </p:sp>
      </p:grpSp>
      <p:grpSp>
        <p:nvGrpSpPr>
          <p:cNvPr id="233" name="Google Shape;233;p8"/>
          <p:cNvGrpSpPr/>
          <p:nvPr/>
        </p:nvGrpSpPr>
        <p:grpSpPr>
          <a:xfrm>
            <a:off x="4717824" y="1660660"/>
            <a:ext cx="463200" cy="463200"/>
            <a:chOff x="1733797" y="2600696"/>
            <a:chExt cx="463200" cy="463200"/>
          </a:xfrm>
        </p:grpSpPr>
        <p:sp>
          <p:nvSpPr>
            <p:cNvPr id="234" name="Google Shape;234;p8"/>
            <p:cNvSpPr/>
            <p:nvPr/>
          </p:nvSpPr>
          <p:spPr>
            <a:xfrm>
              <a:off x="1733797" y="2600696"/>
              <a:ext cx="463200" cy="463200"/>
            </a:xfrm>
            <a:prstGeom prst="ellipse">
              <a:avLst/>
            </a:prstGeom>
            <a:solidFill>
              <a:srgbClr val="1B224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5" name="Google Shape;235;p8"/>
            <p:cNvSpPr txBox="1"/>
            <p:nvPr/>
          </p:nvSpPr>
          <p:spPr>
            <a:xfrm>
              <a:off x="1810492" y="2669736"/>
              <a:ext cx="322200" cy="338700"/>
            </a:xfrm>
            <a:prstGeom prst="rect">
              <a:avLst/>
            </a:prstGeom>
            <a:solidFill>
              <a:srgbClr val="1B224C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ja-JP" sz="1600" b="1" i="0" u="none" strike="noStrike" cap="none">
                  <a:solidFill>
                    <a:srgbClr val="FFFFFF"/>
                  </a:solidFill>
                </a:rPr>
                <a:t>3</a:t>
              </a:r>
              <a:endParaRPr sz="1600" b="1" i="0" u="none" strike="noStrike" cap="none">
                <a:solidFill>
                  <a:srgbClr val="FFFFFF"/>
                </a:solidFill>
              </a:endParaRPr>
            </a:p>
          </p:txBody>
        </p:sp>
      </p:grpSp>
      <p:cxnSp>
        <p:nvCxnSpPr>
          <p:cNvPr id="236" name="Google Shape;236;p8"/>
          <p:cNvCxnSpPr>
            <a:cxnSpLocks/>
            <a:stCxn id="213" idx="1"/>
          </p:cNvCxnSpPr>
          <p:nvPr/>
        </p:nvCxnSpPr>
        <p:spPr>
          <a:xfrm rot="10800000" flipV="1">
            <a:off x="5941767" y="2196326"/>
            <a:ext cx="929108" cy="529247"/>
          </a:xfrm>
          <a:prstGeom prst="bentConnector3">
            <a:avLst>
              <a:gd name="adj1" fmla="val 50000"/>
            </a:avLst>
          </a:prstGeom>
          <a:noFill/>
          <a:ln w="19050" cap="flat" cmpd="sng">
            <a:solidFill>
              <a:srgbClr val="1B224C"/>
            </a:solidFill>
            <a:prstDash val="dot"/>
            <a:round/>
            <a:headEnd type="none" w="med" len="med"/>
            <a:tailEnd type="none" w="med" len="med"/>
          </a:ln>
        </p:spPr>
      </p:cxnSp>
      <p:cxnSp>
        <p:nvCxnSpPr>
          <p:cNvPr id="237" name="Google Shape;237;p8"/>
          <p:cNvCxnSpPr>
            <a:cxnSpLocks/>
            <a:stCxn id="212" idx="2"/>
          </p:cNvCxnSpPr>
          <p:nvPr/>
        </p:nvCxnSpPr>
        <p:spPr>
          <a:xfrm rot="16200000" flipH="1">
            <a:off x="2057668" y="3347168"/>
            <a:ext cx="1230202" cy="867762"/>
          </a:xfrm>
          <a:prstGeom prst="bentConnector3">
            <a:avLst>
              <a:gd name="adj1" fmla="val 101101"/>
            </a:avLst>
          </a:prstGeom>
          <a:noFill/>
          <a:ln w="19050" cap="flat" cmpd="sng">
            <a:solidFill>
              <a:srgbClr val="1B224C"/>
            </a:solidFill>
            <a:prstDash val="dot"/>
            <a:round/>
            <a:headEnd type="none" w="med" len="med"/>
            <a:tailEnd type="none" w="med" len="med"/>
          </a:ln>
        </p:spPr>
      </p:cxnSp>
      <p:cxnSp>
        <p:nvCxnSpPr>
          <p:cNvPr id="238" name="Google Shape;238;p8"/>
          <p:cNvCxnSpPr>
            <a:cxnSpLocks/>
            <a:stCxn id="239" idx="1"/>
            <a:endCxn id="239" idx="1"/>
          </p:cNvCxnSpPr>
          <p:nvPr/>
        </p:nvCxnSpPr>
        <p:spPr>
          <a:xfrm>
            <a:off x="6907757" y="4161675"/>
            <a:ext cx="0" cy="0"/>
          </a:xfrm>
          <a:prstGeom prst="straightConnector1">
            <a:avLst/>
          </a:prstGeom>
          <a:noFill/>
          <a:ln w="9525" cap="flat" cmpd="sng">
            <a:solidFill>
              <a:srgbClr val="1B224C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40" name="Google Shape;240;p8"/>
          <p:cNvCxnSpPr>
            <a:cxnSpLocks/>
            <a:stCxn id="239" idx="1"/>
          </p:cNvCxnSpPr>
          <p:nvPr/>
        </p:nvCxnSpPr>
        <p:spPr>
          <a:xfrm>
            <a:off x="6907757" y="4161675"/>
            <a:ext cx="47791" cy="0"/>
          </a:xfrm>
          <a:prstGeom prst="straightConnector1">
            <a:avLst/>
          </a:prstGeom>
          <a:noFill/>
          <a:ln w="9525" cap="flat" cmpd="sng">
            <a:solidFill>
              <a:srgbClr val="1B224C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41" name="Google Shape;241;p8"/>
          <p:cNvCxnSpPr>
            <a:cxnSpLocks/>
            <a:stCxn id="239" idx="1"/>
            <a:endCxn id="239" idx="1"/>
          </p:cNvCxnSpPr>
          <p:nvPr/>
        </p:nvCxnSpPr>
        <p:spPr>
          <a:xfrm>
            <a:off x="6907757" y="4161675"/>
            <a:ext cx="0" cy="0"/>
          </a:xfrm>
          <a:prstGeom prst="straightConnector1">
            <a:avLst/>
          </a:prstGeom>
          <a:noFill/>
          <a:ln w="9525" cap="flat" cmpd="sng">
            <a:solidFill>
              <a:srgbClr val="1B224C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39" name="Google Shape;239;p8"/>
          <p:cNvSpPr txBox="1"/>
          <p:nvPr/>
        </p:nvSpPr>
        <p:spPr>
          <a:xfrm>
            <a:off x="6907757" y="2725575"/>
            <a:ext cx="2369406" cy="28722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144000" tIns="144000" rIns="144000" bIns="144000" anchor="t" anchorCtr="0">
            <a:noAutofit/>
          </a:bodyPr>
          <a:lstStyle/>
          <a:p>
            <a:pPr marL="171450" marR="0" lvl="0" indent="-17145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Font typeface="Wingdings" pitchFamily="2" charset="2"/>
              <a:buChar char="l"/>
            </a:pPr>
            <a:r>
              <a:rPr lang="ja-JP" sz="12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【顧客】</a:t>
            </a:r>
            <a:endParaRPr b="1" dirty="0"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  <a:p>
            <a:pPr marL="167250" marR="0" lvl="0" indent="-17145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rgbClr val="1B224C"/>
              </a:buClr>
              <a:buSzPts val="1200"/>
              <a:buFont typeface="Wingdings" pitchFamily="2" charset="2"/>
              <a:buChar char="l"/>
            </a:pPr>
            <a:r>
              <a:rPr lang="ja-JP" sz="12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高止まりするコストの削減</a:t>
            </a:r>
            <a:endParaRPr sz="1200" b="1" i="0" u="none" strike="noStrike" cap="none" dirty="0">
              <a:solidFill>
                <a:srgbClr val="1B224C"/>
              </a:solidFill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  <a:p>
            <a:pPr marL="167250" marR="0" lvl="0" indent="-17145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rgbClr val="1B224C"/>
              </a:buClr>
              <a:buSzPts val="1200"/>
              <a:buFont typeface="Wingdings" pitchFamily="2" charset="2"/>
              <a:buChar char="l"/>
            </a:pPr>
            <a:r>
              <a:rPr lang="ja-JP" sz="12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リードタイムの短縮化</a:t>
            </a:r>
            <a:endParaRPr sz="1200" b="1" i="0" u="none" strike="noStrike" cap="none" dirty="0">
              <a:solidFill>
                <a:srgbClr val="1B224C"/>
              </a:solidFill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  <a:p>
            <a:pPr marL="167250" marR="0" lvl="0" indent="-17145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rgbClr val="1B224C"/>
              </a:buClr>
              <a:buSzPts val="1200"/>
              <a:buFont typeface="Wingdings" pitchFamily="2" charset="2"/>
              <a:buChar char="l"/>
            </a:pPr>
            <a:r>
              <a:rPr lang="ja-JP" sz="12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調達管理工数の削減</a:t>
            </a:r>
            <a:endParaRPr sz="1200" b="1" i="0" u="none" strike="noStrike" cap="none" dirty="0">
              <a:solidFill>
                <a:srgbClr val="1B224C"/>
              </a:solidFill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  <a:p>
            <a:pPr marL="171450" marR="0" lvl="0" indent="-17145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Font typeface="Wingdings" pitchFamily="2" charset="2"/>
              <a:buChar char="l"/>
            </a:pPr>
            <a:r>
              <a:rPr lang="ja-JP" sz="12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【サプライヤー】</a:t>
            </a:r>
            <a:endParaRPr b="1" dirty="0"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  <a:p>
            <a:pPr marL="167250" marR="0" lvl="0" indent="-17145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rgbClr val="1B224C"/>
              </a:buClr>
              <a:buSzPts val="1200"/>
              <a:buFont typeface="Wingdings" pitchFamily="2" charset="2"/>
              <a:buChar char="l"/>
            </a:pPr>
            <a:r>
              <a:rPr lang="ja-JP" sz="12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収益の1社依存体制からの脱却</a:t>
            </a:r>
            <a:endParaRPr sz="1200" b="1" i="0" u="none" strike="noStrike" cap="none" dirty="0">
              <a:solidFill>
                <a:srgbClr val="1B224C"/>
              </a:solidFill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  <a:p>
            <a:pPr marL="167250" marR="0" lvl="0" indent="-17145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rgbClr val="1B224C"/>
              </a:buClr>
              <a:buSzPts val="1200"/>
              <a:buFont typeface="Wingdings" pitchFamily="2" charset="2"/>
              <a:buChar char="l"/>
            </a:pPr>
            <a:r>
              <a:rPr lang="ja-JP" sz="12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赤字体質からの脱却</a:t>
            </a:r>
            <a:endParaRPr sz="1200" b="1" i="0" u="none" strike="noStrike" cap="none" dirty="0">
              <a:solidFill>
                <a:srgbClr val="1B224C"/>
              </a:solidFill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  <a:p>
            <a:pPr marL="167250" marR="0" lvl="0" indent="-17145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rgbClr val="1B224C"/>
              </a:buClr>
              <a:buSzPts val="1200"/>
              <a:buFont typeface="Wingdings" pitchFamily="2" charset="2"/>
              <a:buChar char="l"/>
            </a:pPr>
            <a:r>
              <a:rPr lang="ja-JP" sz="12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機械の稼働時間の増加</a:t>
            </a:r>
            <a:endParaRPr sz="1200" b="1" i="0" u="none" strike="noStrike" cap="none" dirty="0">
              <a:solidFill>
                <a:srgbClr val="1B224C"/>
              </a:solidFill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  <a:p>
            <a:pPr marL="167250" marR="0" lvl="0" indent="-17145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rgbClr val="1B224C"/>
              </a:buClr>
              <a:buSzPts val="1200"/>
              <a:buFont typeface="Wingdings" pitchFamily="2" charset="2"/>
              <a:buChar char="l"/>
            </a:pPr>
            <a:r>
              <a:rPr lang="ja-JP" sz="12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見積もり工数の削減</a:t>
            </a:r>
            <a:endParaRPr sz="1200" b="1" i="0" u="none" strike="noStrike" cap="none" dirty="0">
              <a:solidFill>
                <a:srgbClr val="1B224C"/>
              </a:solidFill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9"/>
          <p:cNvSpPr txBox="1">
            <a:spLocks noGrp="1"/>
          </p:cNvSpPr>
          <p:nvPr>
            <p:ph type="body" idx="1"/>
          </p:nvPr>
        </p:nvSpPr>
        <p:spPr>
          <a:xfrm>
            <a:off x="628650" y="1001043"/>
            <a:ext cx="8648700" cy="495300"/>
          </a:xfrm>
          <a:prstGeom prst="rect">
            <a:avLst/>
          </a:prstGeom>
          <a:solidFill>
            <a:schemeClr val="lt1"/>
          </a:solidFill>
          <a:ln w="3175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44000" tIns="108000" rIns="144000" bIns="108000" anchor="t" anchorCtr="0">
            <a:spAutoFit/>
          </a:bodyPr>
          <a:lstStyle/>
          <a:p>
            <a:pPr marL="45720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Noto Sans"/>
              <a:buNone/>
            </a:pPr>
            <a:r>
              <a:rPr lang="ja-JP" b="1" dirty="0"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自社が提供でき、競合他社が提供できず、顧客が求める独自の価値</a:t>
            </a:r>
            <a:endParaRPr b="1" dirty="0"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</p:txBody>
      </p:sp>
      <p:sp>
        <p:nvSpPr>
          <p:cNvPr id="249" name="Google Shape;249;p9"/>
          <p:cNvSpPr txBox="1">
            <a:spLocks noGrp="1"/>
          </p:cNvSpPr>
          <p:nvPr>
            <p:ph type="title"/>
          </p:nvPr>
        </p:nvSpPr>
        <p:spPr>
          <a:xfrm>
            <a:off x="628833" y="310088"/>
            <a:ext cx="8648335" cy="384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ja-JP" altLang="en-US" b="1"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某</a:t>
            </a:r>
            <a:r>
              <a:rPr lang="en-US" altLang="ja-JP" b="1" dirty="0"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Web</a:t>
            </a:r>
            <a:r>
              <a:rPr lang="ja-JP" altLang="en-US" b="1"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接客ツール</a:t>
            </a:r>
            <a:r>
              <a:rPr lang="ja-JP" b="1"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の</a:t>
            </a:r>
            <a:r>
              <a:rPr lang="ja-JP" b="1" dirty="0"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バリュープロポジション</a:t>
            </a:r>
            <a:endParaRPr b="1" dirty="0"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</p:txBody>
      </p:sp>
      <p:sp>
        <p:nvSpPr>
          <p:cNvPr id="250" name="Google Shape;250;p9"/>
          <p:cNvSpPr txBox="1"/>
          <p:nvPr/>
        </p:nvSpPr>
        <p:spPr>
          <a:xfrm>
            <a:off x="6891964" y="3834225"/>
            <a:ext cx="2386736" cy="16587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144000" tIns="144000" rIns="144000" bIns="144000" anchor="t" anchorCtr="0">
            <a:noAutofit/>
          </a:bodyPr>
          <a:lstStyle/>
          <a:p>
            <a:pPr marL="167250" marR="0" lvl="0" indent="-17145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rgbClr val="1B224C"/>
              </a:buClr>
              <a:buSzPts val="1200"/>
              <a:buFont typeface="Wingdings" pitchFamily="2" charset="2"/>
              <a:buChar char="l"/>
            </a:pPr>
            <a:r>
              <a:rPr lang="ja-JP" sz="1100" b="1" i="0" u="none" strike="noStrike" cap="none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DX</a:t>
            </a:r>
            <a:r>
              <a:rPr lang="ja-JP" sz="11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の成功体験をつくりたい</a:t>
            </a:r>
            <a:endParaRPr sz="1100" b="1" i="0" u="none" strike="noStrike" cap="none" dirty="0">
              <a:solidFill>
                <a:srgbClr val="1B224C"/>
              </a:solidFill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  <a:p>
            <a:pPr marL="167250" marR="0" lvl="0" indent="-17145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rgbClr val="1B224C"/>
              </a:buClr>
              <a:buSzPts val="1200"/>
              <a:buFont typeface="Wingdings" pitchFamily="2" charset="2"/>
              <a:buChar char="l"/>
            </a:pPr>
            <a:r>
              <a:rPr lang="ja-JP" sz="11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問い合わせ対応工数の削減/解決速度の向上</a:t>
            </a:r>
            <a:endParaRPr sz="1100" b="1" i="0" u="none" strike="noStrike" cap="none" dirty="0">
              <a:solidFill>
                <a:srgbClr val="1B224C"/>
              </a:solidFill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  <a:p>
            <a:pPr marL="167250" marR="0" lvl="0" indent="-17145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rgbClr val="1B224C"/>
              </a:buClr>
              <a:buSzPts val="1200"/>
              <a:buFont typeface="Wingdings" pitchFamily="2" charset="2"/>
              <a:buChar char="l"/>
            </a:pPr>
            <a:r>
              <a:rPr lang="ja-JP" sz="11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運用部門がかんたんにメンテナンスできる</a:t>
            </a:r>
            <a:r>
              <a:rPr lang="ja-JP" sz="1100" b="1" i="0" u="none" strike="noStrike" cap="none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使い勝手</a:t>
            </a:r>
            <a:r>
              <a:rPr lang="ja-JP" altLang="en-US" sz="1100" b="1" i="0" u="none" strike="noStrike" cap="none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の</a:t>
            </a:r>
            <a:r>
              <a:rPr lang="ja-JP" sz="1100" b="1" i="0" u="none" strike="noStrike" cap="none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良</a:t>
            </a:r>
            <a:r>
              <a:rPr lang="ja-JP" altLang="en-US" sz="1100" b="1" i="0" u="none" strike="noStrike" cap="none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さ</a:t>
            </a:r>
            <a:endParaRPr sz="1100" b="1" i="0" u="none" strike="noStrike" cap="none" dirty="0">
              <a:solidFill>
                <a:srgbClr val="1B224C"/>
              </a:solidFill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</p:txBody>
      </p:sp>
      <p:sp>
        <p:nvSpPr>
          <p:cNvPr id="251" name="Google Shape;251;p9"/>
          <p:cNvSpPr txBox="1"/>
          <p:nvPr/>
        </p:nvSpPr>
        <p:spPr>
          <a:xfrm>
            <a:off x="626400" y="2322526"/>
            <a:ext cx="2440800" cy="1837044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144000" tIns="144000" rIns="144000" bIns="144000" anchor="t" anchorCtr="0">
            <a:noAutofit/>
          </a:bodyPr>
          <a:lstStyle/>
          <a:p>
            <a:pPr marL="167250" marR="0" lvl="0" indent="-17145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rgbClr val="1B224C"/>
              </a:buClr>
              <a:buSzPts val="1200"/>
              <a:buFont typeface="Wingdings" pitchFamily="2" charset="2"/>
              <a:buChar char="l"/>
            </a:pPr>
            <a:r>
              <a:rPr lang="ja-JP" altLang="en-US" sz="1100" b="1" i="0" u="none" strike="noStrike" cap="none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現場決済で済むほどの低価格</a:t>
            </a:r>
          </a:p>
          <a:p>
            <a:pPr marL="167250" marR="0" lvl="0" indent="-17145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rgbClr val="1B224C"/>
              </a:buClr>
              <a:buSzPts val="1200"/>
              <a:buFont typeface="Wingdings" pitchFamily="2" charset="2"/>
              <a:buChar char="l"/>
            </a:pPr>
            <a:r>
              <a:rPr lang="ja-JP" altLang="en-US" sz="1100" b="1" i="0" u="none" strike="noStrike" cap="none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最短</a:t>
            </a:r>
            <a:r>
              <a:rPr lang="en-US" altLang="ja-JP" sz="11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2</a:t>
            </a:r>
            <a:r>
              <a:rPr lang="ja-JP" altLang="en-US" sz="1100" b="1" i="0" u="none" strike="noStrike" cap="none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日の導入期間</a:t>
            </a:r>
          </a:p>
          <a:p>
            <a:pPr marL="167250" marR="0" lvl="0" indent="-17145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rgbClr val="1B224C"/>
              </a:buClr>
              <a:buSzPts val="1200"/>
              <a:buFont typeface="Wingdings" pitchFamily="2" charset="2"/>
              <a:buChar char="l"/>
            </a:pPr>
            <a:r>
              <a:rPr lang="ja-JP" altLang="en-US" sz="1100" b="1" i="0" u="none" strike="noStrike" cap="none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ノーリスクな</a:t>
            </a:r>
            <a:r>
              <a:rPr lang="en-US" altLang="ja-JP" sz="11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30</a:t>
            </a:r>
            <a:r>
              <a:rPr lang="ja-JP" altLang="en-US" sz="1100" b="1" i="0" u="none" strike="noStrike" cap="none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日のトライアル</a:t>
            </a:r>
          </a:p>
          <a:p>
            <a:pPr marL="167250" marR="0" lvl="0" indent="-17145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rgbClr val="1B224C"/>
              </a:buClr>
              <a:buSzPts val="1200"/>
              <a:buFont typeface="Wingdings" pitchFamily="2" charset="2"/>
              <a:buChar char="l"/>
            </a:pPr>
            <a:r>
              <a:rPr lang="ja-JP" altLang="en-US" sz="1100" b="1" i="0" u="none" strike="noStrike" cap="none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使い慣れた</a:t>
            </a:r>
            <a:r>
              <a:rPr lang="en" altLang="ja-JP" sz="11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Excel</a:t>
            </a:r>
            <a:r>
              <a:rPr lang="ja-JP" altLang="en-US" sz="1100" b="1" i="0" u="none" strike="noStrike" cap="none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で顧客の</a:t>
            </a:r>
            <a:r>
              <a:rPr lang="en" altLang="ja-JP" sz="11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Q&amp;A</a:t>
            </a:r>
            <a:r>
              <a:rPr lang="ja-JP" altLang="en-US" sz="1100" b="1" i="0" u="none" strike="noStrike" cap="none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データ管理</a:t>
            </a:r>
          </a:p>
          <a:p>
            <a:pPr marL="167250" indent="-171450">
              <a:lnSpc>
                <a:spcPct val="120000"/>
              </a:lnSpc>
              <a:spcBef>
                <a:spcPts val="400"/>
              </a:spcBef>
              <a:buClr>
                <a:srgbClr val="1B224C"/>
              </a:buClr>
              <a:buSzPts val="1200"/>
              <a:buFont typeface="Wingdings" pitchFamily="2" charset="2"/>
              <a:buChar char="l"/>
            </a:pPr>
            <a:r>
              <a:rPr lang="en-US" altLang="ja-JP" sz="1100" b="1" dirty="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Web</a:t>
            </a:r>
            <a:r>
              <a:rPr lang="ja-JP" altLang="en-US" sz="1100" b="1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サイトへの設置が容易</a:t>
            </a:r>
            <a:endParaRPr lang="en-US" altLang="ja-JP" sz="1100" b="1" dirty="0">
              <a:solidFill>
                <a:schemeClr val="dk1"/>
              </a:solidFill>
              <a:latin typeface="MS PGothic"/>
              <a:ea typeface="MS PGothic"/>
              <a:cs typeface="MS PGothic"/>
              <a:sym typeface="MS PGothic"/>
            </a:endParaRPr>
          </a:p>
          <a:p>
            <a:pPr marL="167250" marR="0" lvl="0" indent="-17145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rgbClr val="1B224C"/>
              </a:buClr>
              <a:buSzPts val="1200"/>
              <a:buFont typeface="Wingdings" pitchFamily="2" charset="2"/>
              <a:buChar char="l"/>
            </a:pPr>
            <a:endParaRPr lang="ja-JP" altLang="en-US" sz="1100" b="1" dirty="0"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</p:txBody>
      </p:sp>
      <p:sp>
        <p:nvSpPr>
          <p:cNvPr id="252" name="Google Shape;252;p9"/>
          <p:cNvSpPr txBox="1"/>
          <p:nvPr/>
        </p:nvSpPr>
        <p:spPr>
          <a:xfrm>
            <a:off x="6727834" y="1868425"/>
            <a:ext cx="2550866" cy="1308527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144000" tIns="144000" rIns="144000" bIns="144000" anchor="t" anchorCtr="0">
            <a:spAutoFit/>
          </a:bodyPr>
          <a:lstStyle/>
          <a:p>
            <a:pPr marL="167250" marR="0" lvl="0" indent="-17145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rgbClr val="1B224C"/>
              </a:buClr>
              <a:buSzPts val="1200"/>
              <a:buFont typeface="Wingdings" pitchFamily="2" charset="2"/>
              <a:buChar char="l"/>
            </a:pPr>
            <a:r>
              <a:rPr lang="ja-JP" sz="1100" b="1" i="0" u="none" strike="noStrike" cap="none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コールセンターシステム</a:t>
            </a:r>
            <a:r>
              <a:rPr lang="ja-JP" sz="11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連携</a:t>
            </a:r>
            <a:endParaRPr sz="1100" b="1" i="0" u="none" strike="noStrike" cap="none" dirty="0">
              <a:solidFill>
                <a:srgbClr val="1B224C"/>
              </a:solidFill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  <a:p>
            <a:pPr marL="167250" marR="0" lvl="0" indent="-17145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rgbClr val="1B224C"/>
              </a:buClr>
              <a:buSzPts val="1200"/>
              <a:buFont typeface="Wingdings" pitchFamily="2" charset="2"/>
              <a:buChar char="l"/>
            </a:pPr>
            <a:r>
              <a:rPr lang="ja-JP" sz="1100" b="1" i="0" u="none" strike="noStrike" cap="none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多言語対応</a:t>
            </a:r>
            <a:endParaRPr lang="en-US" altLang="ja-JP" sz="1100" b="1" i="0" u="none" strike="noStrike" cap="none" dirty="0">
              <a:solidFill>
                <a:srgbClr val="1B224C"/>
              </a:solidFill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  <a:p>
            <a:pPr marL="167250" marR="0" lvl="0" indent="-17145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rgbClr val="1B224C"/>
              </a:buClr>
              <a:buSzPts val="1200"/>
              <a:buFont typeface="Wingdings" pitchFamily="2" charset="2"/>
              <a:buChar char="l"/>
            </a:pPr>
            <a:r>
              <a:rPr lang="ja-JP" altLang="en-US" sz="1100" b="1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複数部門管理機能</a:t>
            </a:r>
            <a:endParaRPr sz="1100" b="1" i="0" u="none" strike="noStrike" cap="none" dirty="0">
              <a:solidFill>
                <a:srgbClr val="1B224C"/>
              </a:solidFill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  <a:p>
            <a:pPr marR="0" lvl="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</a:pPr>
            <a:r>
              <a:rPr lang="ja-JP" sz="11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など</a:t>
            </a:r>
            <a:endParaRPr sz="1100" b="1" i="0" u="none" strike="noStrike" cap="none" dirty="0">
              <a:solidFill>
                <a:srgbClr val="1B224C"/>
              </a:solidFill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</p:txBody>
      </p:sp>
      <p:grpSp>
        <p:nvGrpSpPr>
          <p:cNvPr id="253" name="Google Shape;253;p9"/>
          <p:cNvGrpSpPr/>
          <p:nvPr/>
        </p:nvGrpSpPr>
        <p:grpSpPr>
          <a:xfrm>
            <a:off x="3108648" y="1949763"/>
            <a:ext cx="3688822" cy="3399724"/>
            <a:chOff x="2908465" y="2278083"/>
            <a:chExt cx="3835730" cy="3535119"/>
          </a:xfrm>
        </p:grpSpPr>
        <p:sp>
          <p:nvSpPr>
            <p:cNvPr id="254" name="Google Shape;254;p9"/>
            <p:cNvSpPr/>
            <p:nvPr/>
          </p:nvSpPr>
          <p:spPr>
            <a:xfrm>
              <a:off x="4822723" y="3711268"/>
              <a:ext cx="987918" cy="653120"/>
            </a:xfrm>
            <a:custGeom>
              <a:avLst/>
              <a:gdLst/>
              <a:ahLst/>
              <a:cxnLst/>
              <a:rect l="l" t="t" r="r" b="b"/>
              <a:pathLst>
                <a:path w="987918" h="653120" extrusionOk="0">
                  <a:moveTo>
                    <a:pt x="876443" y="0"/>
                  </a:moveTo>
                  <a:cubicBezTo>
                    <a:pt x="912515" y="0"/>
                    <a:pt x="948160" y="1828"/>
                    <a:pt x="983291" y="5395"/>
                  </a:cubicBezTo>
                  <a:lnTo>
                    <a:pt x="987918" y="6101"/>
                  </a:lnTo>
                  <a:lnTo>
                    <a:pt x="983337" y="18617"/>
                  </a:lnTo>
                  <a:cubicBezTo>
                    <a:pt x="837913" y="362437"/>
                    <a:pt x="513718" y="612233"/>
                    <a:pt x="127279" y="651478"/>
                  </a:cubicBezTo>
                  <a:lnTo>
                    <a:pt x="94770" y="653120"/>
                  </a:lnTo>
                  <a:lnTo>
                    <a:pt x="93677" y="650132"/>
                  </a:lnTo>
                  <a:cubicBezTo>
                    <a:pt x="80456" y="618876"/>
                    <a:pt x="65758" y="588397"/>
                    <a:pt x="49671" y="558782"/>
                  </a:cubicBezTo>
                  <a:lnTo>
                    <a:pt x="0" y="477020"/>
                  </a:lnTo>
                  <a:lnTo>
                    <a:pt x="9888" y="460743"/>
                  </a:lnTo>
                  <a:cubicBezTo>
                    <a:pt x="197688" y="182764"/>
                    <a:pt x="515722" y="0"/>
                    <a:pt x="876443" y="0"/>
                  </a:cubicBezTo>
                  <a:close/>
                </a:path>
              </a:pathLst>
            </a:custGeom>
            <a:solidFill>
              <a:srgbClr val="F2F2F2"/>
            </a:solidFill>
            <a:ln w="19050" cap="flat" cmpd="sng">
              <a:solidFill>
                <a:srgbClr val="1B224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5" name="Google Shape;255;p9"/>
            <p:cNvSpPr/>
            <p:nvPr/>
          </p:nvSpPr>
          <p:spPr>
            <a:xfrm>
              <a:off x="3879156" y="3723144"/>
              <a:ext cx="943567" cy="638896"/>
            </a:xfrm>
            <a:custGeom>
              <a:avLst/>
              <a:gdLst/>
              <a:ahLst/>
              <a:cxnLst/>
              <a:rect l="l" t="t" r="r" b="b"/>
              <a:pathLst>
                <a:path w="943567" h="638896" extrusionOk="0">
                  <a:moveTo>
                    <a:pt x="74338" y="0"/>
                  </a:moveTo>
                  <a:cubicBezTo>
                    <a:pt x="435059" y="0"/>
                    <a:pt x="753093" y="182764"/>
                    <a:pt x="940893" y="460743"/>
                  </a:cubicBezTo>
                  <a:lnTo>
                    <a:pt x="943567" y="465144"/>
                  </a:lnTo>
                  <a:lnTo>
                    <a:pt x="901110" y="535030"/>
                  </a:lnTo>
                  <a:cubicBezTo>
                    <a:pt x="885023" y="564645"/>
                    <a:pt x="870325" y="595124"/>
                    <a:pt x="857105" y="626380"/>
                  </a:cubicBezTo>
                  <a:lnTo>
                    <a:pt x="852524" y="638896"/>
                  </a:lnTo>
                  <a:lnTo>
                    <a:pt x="753388" y="623766"/>
                  </a:lnTo>
                  <a:cubicBezTo>
                    <a:pt x="413244" y="554162"/>
                    <a:pt x="133296" y="319305"/>
                    <a:pt x="1093" y="6741"/>
                  </a:cubicBezTo>
                  <a:lnTo>
                    <a:pt x="0" y="3754"/>
                  </a:lnTo>
                  <a:lnTo>
                    <a:pt x="74338" y="0"/>
                  </a:lnTo>
                  <a:close/>
                </a:path>
              </a:pathLst>
            </a:custGeom>
            <a:solidFill>
              <a:srgbClr val="F2F2F2"/>
            </a:solidFill>
            <a:ln w="19050" cap="flat" cmpd="sng">
              <a:solidFill>
                <a:srgbClr val="1B224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6" name="Google Shape;256;p9"/>
            <p:cNvSpPr/>
            <p:nvPr/>
          </p:nvSpPr>
          <p:spPr>
            <a:xfrm>
              <a:off x="4654137" y="4362040"/>
              <a:ext cx="344386" cy="974142"/>
            </a:xfrm>
            <a:custGeom>
              <a:avLst/>
              <a:gdLst/>
              <a:ahLst/>
              <a:cxnLst/>
              <a:rect l="l" t="t" r="r" b="b"/>
              <a:pathLst>
                <a:path w="344386" h="974142" extrusionOk="0">
                  <a:moveTo>
                    <a:pt x="77543" y="0"/>
                  </a:moveTo>
                  <a:lnTo>
                    <a:pt x="82169" y="706"/>
                  </a:lnTo>
                  <a:cubicBezTo>
                    <a:pt x="117300" y="4274"/>
                    <a:pt x="152945" y="6101"/>
                    <a:pt x="189017" y="6101"/>
                  </a:cubicBezTo>
                  <a:lnTo>
                    <a:pt x="263356" y="2348"/>
                  </a:lnTo>
                  <a:lnTo>
                    <a:pt x="297404" y="95373"/>
                  </a:lnTo>
                  <a:cubicBezTo>
                    <a:pt x="327937" y="193542"/>
                    <a:pt x="344386" y="297917"/>
                    <a:pt x="344386" y="406133"/>
                  </a:cubicBezTo>
                  <a:cubicBezTo>
                    <a:pt x="344386" y="586494"/>
                    <a:pt x="298695" y="756183"/>
                    <a:pt x="218257" y="904256"/>
                  </a:cubicBezTo>
                  <a:lnTo>
                    <a:pt x="175800" y="974142"/>
                  </a:lnTo>
                  <a:lnTo>
                    <a:pt x="126129" y="892380"/>
                  </a:lnTo>
                  <a:cubicBezTo>
                    <a:pt x="45691" y="744307"/>
                    <a:pt x="0" y="574618"/>
                    <a:pt x="0" y="394257"/>
                  </a:cubicBezTo>
                  <a:cubicBezTo>
                    <a:pt x="0" y="286041"/>
                    <a:pt x="16449" y="181666"/>
                    <a:pt x="46982" y="83497"/>
                  </a:cubicBezTo>
                  <a:lnTo>
                    <a:pt x="77543" y="0"/>
                  </a:lnTo>
                  <a:close/>
                </a:path>
              </a:pathLst>
            </a:custGeom>
            <a:solidFill>
              <a:srgbClr val="00ACBA"/>
            </a:solidFill>
            <a:ln w="19050" cap="flat" cmpd="sng">
              <a:solidFill>
                <a:srgbClr val="1B224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7" name="Google Shape;257;p9"/>
            <p:cNvSpPr/>
            <p:nvPr/>
          </p:nvSpPr>
          <p:spPr>
            <a:xfrm>
              <a:off x="3798124" y="2278083"/>
              <a:ext cx="2090058" cy="1910205"/>
            </a:xfrm>
            <a:custGeom>
              <a:avLst/>
              <a:gdLst/>
              <a:ahLst/>
              <a:cxnLst/>
              <a:rect l="l" t="t" r="r" b="b"/>
              <a:pathLst>
                <a:path w="2090058" h="1910205" extrusionOk="0">
                  <a:moveTo>
                    <a:pt x="1045029" y="0"/>
                  </a:moveTo>
                  <a:cubicBezTo>
                    <a:pt x="1622183" y="0"/>
                    <a:pt x="2090058" y="467875"/>
                    <a:pt x="2090058" y="1045029"/>
                  </a:cubicBezTo>
                  <a:cubicBezTo>
                    <a:pt x="2090058" y="1153246"/>
                    <a:pt x="2073609" y="1257620"/>
                    <a:pt x="2043076" y="1355789"/>
                  </a:cubicBezTo>
                  <a:lnTo>
                    <a:pt x="2012516" y="1439286"/>
                  </a:lnTo>
                  <a:lnTo>
                    <a:pt x="2007889" y="1438580"/>
                  </a:lnTo>
                  <a:cubicBezTo>
                    <a:pt x="1972758" y="1435013"/>
                    <a:pt x="1937113" y="1433185"/>
                    <a:pt x="1901041" y="1433185"/>
                  </a:cubicBezTo>
                  <a:cubicBezTo>
                    <a:pt x="1540320" y="1433185"/>
                    <a:pt x="1222286" y="1615949"/>
                    <a:pt x="1034486" y="1893928"/>
                  </a:cubicBezTo>
                  <a:lnTo>
                    <a:pt x="1024598" y="1910205"/>
                  </a:lnTo>
                  <a:lnTo>
                    <a:pt x="1021924" y="1905804"/>
                  </a:lnTo>
                  <a:cubicBezTo>
                    <a:pt x="834124" y="1627825"/>
                    <a:pt x="516090" y="1445061"/>
                    <a:pt x="155369" y="1445061"/>
                  </a:cubicBezTo>
                  <a:lnTo>
                    <a:pt x="81031" y="1448815"/>
                  </a:lnTo>
                  <a:lnTo>
                    <a:pt x="46982" y="1355789"/>
                  </a:lnTo>
                  <a:cubicBezTo>
                    <a:pt x="16449" y="1257620"/>
                    <a:pt x="0" y="1153246"/>
                    <a:pt x="0" y="1045029"/>
                  </a:cubicBezTo>
                  <a:cubicBezTo>
                    <a:pt x="0" y="467875"/>
                    <a:pt x="467875" y="0"/>
                    <a:pt x="1045029" y="0"/>
                  </a:cubicBezTo>
                  <a:close/>
                </a:path>
              </a:pathLst>
            </a:custGeom>
            <a:solidFill>
              <a:srgbClr val="F2F2F2"/>
            </a:solidFill>
            <a:ln w="19050" cap="flat" cmpd="sng">
              <a:solidFill>
                <a:srgbClr val="1B224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8" name="Google Shape;258;p9"/>
            <p:cNvSpPr/>
            <p:nvPr/>
          </p:nvSpPr>
          <p:spPr>
            <a:xfrm>
              <a:off x="4829937" y="3717369"/>
              <a:ext cx="1914258" cy="2083957"/>
            </a:xfrm>
            <a:custGeom>
              <a:avLst/>
              <a:gdLst/>
              <a:ahLst/>
              <a:cxnLst/>
              <a:rect l="l" t="t" r="r" b="b"/>
              <a:pathLst>
                <a:path w="1914258" h="2083957" extrusionOk="0">
                  <a:moveTo>
                    <a:pt x="980704" y="0"/>
                  </a:moveTo>
                  <a:lnTo>
                    <a:pt x="1079839" y="15130"/>
                  </a:lnTo>
                  <a:cubicBezTo>
                    <a:pt x="1556041" y="112575"/>
                    <a:pt x="1914258" y="533918"/>
                    <a:pt x="1914258" y="1038928"/>
                  </a:cubicBezTo>
                  <a:cubicBezTo>
                    <a:pt x="1914258" y="1616082"/>
                    <a:pt x="1446383" y="2083957"/>
                    <a:pt x="869229" y="2083957"/>
                  </a:cubicBezTo>
                  <a:cubicBezTo>
                    <a:pt x="508508" y="2083957"/>
                    <a:pt x="190474" y="1901194"/>
                    <a:pt x="2674" y="1623214"/>
                  </a:cubicBezTo>
                  <a:lnTo>
                    <a:pt x="0" y="1618813"/>
                  </a:lnTo>
                  <a:lnTo>
                    <a:pt x="42457" y="1548927"/>
                  </a:lnTo>
                  <a:cubicBezTo>
                    <a:pt x="122895" y="1400854"/>
                    <a:pt x="168586" y="1231165"/>
                    <a:pt x="168586" y="1050804"/>
                  </a:cubicBezTo>
                  <a:cubicBezTo>
                    <a:pt x="168586" y="942588"/>
                    <a:pt x="152137" y="838213"/>
                    <a:pt x="121604" y="740044"/>
                  </a:cubicBezTo>
                  <a:lnTo>
                    <a:pt x="87556" y="647019"/>
                  </a:lnTo>
                  <a:lnTo>
                    <a:pt x="120065" y="645377"/>
                  </a:lnTo>
                  <a:cubicBezTo>
                    <a:pt x="506504" y="606132"/>
                    <a:pt x="830699" y="356336"/>
                    <a:pt x="976123" y="12516"/>
                  </a:cubicBezTo>
                  <a:lnTo>
                    <a:pt x="980704" y="0"/>
                  </a:lnTo>
                  <a:close/>
                </a:path>
              </a:pathLst>
            </a:custGeom>
            <a:solidFill>
              <a:srgbClr val="F2F2F2"/>
            </a:solidFill>
            <a:ln w="19050" cap="flat" cmpd="sng">
              <a:solidFill>
                <a:srgbClr val="1B224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9" name="Google Shape;259;p9"/>
            <p:cNvSpPr/>
            <p:nvPr/>
          </p:nvSpPr>
          <p:spPr>
            <a:xfrm>
              <a:off x="2908465" y="3726898"/>
              <a:ext cx="1921472" cy="2086304"/>
            </a:xfrm>
            <a:custGeom>
              <a:avLst/>
              <a:gdLst/>
              <a:ahLst/>
              <a:cxnLst/>
              <a:rect l="l" t="t" r="r" b="b"/>
              <a:pathLst>
                <a:path w="1921472" h="2086304" extrusionOk="0">
                  <a:moveTo>
                    <a:pt x="970691" y="0"/>
                  </a:moveTo>
                  <a:lnTo>
                    <a:pt x="971784" y="2987"/>
                  </a:lnTo>
                  <a:cubicBezTo>
                    <a:pt x="1103987" y="315551"/>
                    <a:pt x="1383935" y="550408"/>
                    <a:pt x="1724079" y="620012"/>
                  </a:cubicBezTo>
                  <a:lnTo>
                    <a:pt x="1823215" y="635142"/>
                  </a:lnTo>
                  <a:lnTo>
                    <a:pt x="1792654" y="718639"/>
                  </a:lnTo>
                  <a:cubicBezTo>
                    <a:pt x="1762121" y="816808"/>
                    <a:pt x="1745672" y="921183"/>
                    <a:pt x="1745672" y="1029399"/>
                  </a:cubicBezTo>
                  <a:cubicBezTo>
                    <a:pt x="1745672" y="1209760"/>
                    <a:pt x="1791363" y="1379449"/>
                    <a:pt x="1871801" y="1527522"/>
                  </a:cubicBezTo>
                  <a:lnTo>
                    <a:pt x="1921472" y="1609284"/>
                  </a:lnTo>
                  <a:lnTo>
                    <a:pt x="1911584" y="1625561"/>
                  </a:lnTo>
                  <a:cubicBezTo>
                    <a:pt x="1723784" y="1903541"/>
                    <a:pt x="1405750" y="2086304"/>
                    <a:pt x="1045029" y="2086304"/>
                  </a:cubicBezTo>
                  <a:cubicBezTo>
                    <a:pt x="467875" y="2086304"/>
                    <a:pt x="0" y="1618429"/>
                    <a:pt x="0" y="1041275"/>
                  </a:cubicBezTo>
                  <a:cubicBezTo>
                    <a:pt x="0" y="500193"/>
                    <a:pt x="411218" y="55157"/>
                    <a:pt x="938181" y="1641"/>
                  </a:cubicBezTo>
                  <a:lnTo>
                    <a:pt x="970691" y="0"/>
                  </a:lnTo>
                  <a:close/>
                </a:path>
              </a:pathLst>
            </a:custGeom>
            <a:solidFill>
              <a:srgbClr val="F2F2F2"/>
            </a:solidFill>
            <a:ln w="19050" cap="flat" cmpd="sng">
              <a:solidFill>
                <a:srgbClr val="1B224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0" name="Google Shape;260;p9"/>
            <p:cNvSpPr/>
            <p:nvPr/>
          </p:nvSpPr>
          <p:spPr>
            <a:xfrm>
              <a:off x="4731680" y="4188288"/>
              <a:ext cx="185813" cy="179853"/>
            </a:xfrm>
            <a:custGeom>
              <a:avLst/>
              <a:gdLst/>
              <a:ahLst/>
              <a:cxnLst/>
              <a:rect l="l" t="t" r="r" b="b"/>
              <a:pathLst>
                <a:path w="185813" h="179853" extrusionOk="0">
                  <a:moveTo>
                    <a:pt x="91043" y="0"/>
                  </a:moveTo>
                  <a:lnTo>
                    <a:pt x="140714" y="81762"/>
                  </a:lnTo>
                  <a:cubicBezTo>
                    <a:pt x="156801" y="111377"/>
                    <a:pt x="171499" y="141856"/>
                    <a:pt x="184720" y="173112"/>
                  </a:cubicBezTo>
                  <a:lnTo>
                    <a:pt x="185813" y="176100"/>
                  </a:lnTo>
                  <a:lnTo>
                    <a:pt x="111474" y="179853"/>
                  </a:lnTo>
                  <a:cubicBezTo>
                    <a:pt x="75402" y="179853"/>
                    <a:pt x="39757" y="178026"/>
                    <a:pt x="4626" y="174458"/>
                  </a:cubicBezTo>
                  <a:lnTo>
                    <a:pt x="0" y="173752"/>
                  </a:lnTo>
                  <a:lnTo>
                    <a:pt x="4581" y="161236"/>
                  </a:lnTo>
                  <a:cubicBezTo>
                    <a:pt x="17801" y="129980"/>
                    <a:pt x="32499" y="99501"/>
                    <a:pt x="48586" y="69886"/>
                  </a:cubicBezTo>
                  <a:lnTo>
                    <a:pt x="91043" y="0"/>
                  </a:lnTo>
                  <a:close/>
                </a:path>
              </a:pathLst>
            </a:custGeom>
            <a:solidFill>
              <a:srgbClr val="F2F2F2"/>
            </a:solidFill>
            <a:ln w="19050" cap="flat" cmpd="sng">
              <a:solidFill>
                <a:srgbClr val="1B224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61" name="Google Shape;261;p9"/>
          <p:cNvSpPr txBox="1"/>
          <p:nvPr/>
        </p:nvSpPr>
        <p:spPr>
          <a:xfrm>
            <a:off x="4341450" y="2478713"/>
            <a:ext cx="1223100" cy="8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6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競合他社が</a:t>
            </a:r>
            <a:endParaRPr sz="1600" b="1" i="0" u="none" strike="noStrike" cap="none" dirty="0">
              <a:solidFill>
                <a:srgbClr val="1B224C"/>
              </a:solidFill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6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提供できる</a:t>
            </a:r>
            <a:endParaRPr sz="1600" b="1" i="0" u="none" strike="noStrike" cap="none" dirty="0">
              <a:solidFill>
                <a:srgbClr val="1B224C"/>
              </a:solidFill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6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価値</a:t>
            </a:r>
            <a:endParaRPr sz="1600" b="1" dirty="0"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</p:txBody>
      </p:sp>
      <p:sp>
        <p:nvSpPr>
          <p:cNvPr id="262" name="Google Shape;262;p9"/>
          <p:cNvSpPr txBox="1"/>
          <p:nvPr/>
        </p:nvSpPr>
        <p:spPr>
          <a:xfrm>
            <a:off x="3470048" y="3969868"/>
            <a:ext cx="1223100" cy="8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6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自社が</a:t>
            </a:r>
            <a:endParaRPr sz="1600" b="1" i="0" u="none" strike="noStrike" cap="none" dirty="0">
              <a:solidFill>
                <a:srgbClr val="1B224C"/>
              </a:solidFill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6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提供できる</a:t>
            </a:r>
            <a:endParaRPr sz="1600" b="1" i="0" u="none" strike="noStrike" cap="none" dirty="0">
              <a:solidFill>
                <a:srgbClr val="1B224C"/>
              </a:solidFill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6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価値</a:t>
            </a:r>
            <a:endParaRPr sz="1600" b="1" dirty="0"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</p:txBody>
      </p:sp>
      <p:sp>
        <p:nvSpPr>
          <p:cNvPr id="263" name="Google Shape;263;p9"/>
          <p:cNvSpPr txBox="1"/>
          <p:nvPr/>
        </p:nvSpPr>
        <p:spPr>
          <a:xfrm>
            <a:off x="5132408" y="3969868"/>
            <a:ext cx="1383900" cy="8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6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顧客が</a:t>
            </a:r>
            <a:endParaRPr sz="1600" b="1" i="0" u="none" strike="noStrike" cap="none" dirty="0">
              <a:solidFill>
                <a:srgbClr val="1B224C"/>
              </a:solidFill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6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望んでいる</a:t>
            </a:r>
            <a:endParaRPr sz="1600" b="1" i="0" u="none" strike="noStrike" cap="none" dirty="0">
              <a:solidFill>
                <a:srgbClr val="1B224C"/>
              </a:solidFill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6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価値</a:t>
            </a:r>
            <a:endParaRPr sz="1600" b="1" dirty="0"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</p:txBody>
      </p:sp>
      <p:cxnSp>
        <p:nvCxnSpPr>
          <p:cNvPr id="264" name="Google Shape;264;p9"/>
          <p:cNvCxnSpPr>
            <a:stCxn id="265" idx="0"/>
          </p:cNvCxnSpPr>
          <p:nvPr/>
        </p:nvCxnSpPr>
        <p:spPr>
          <a:xfrm flipV="1">
            <a:off x="4953000" y="4496188"/>
            <a:ext cx="0" cy="996600"/>
          </a:xfrm>
          <a:prstGeom prst="straightConnector1">
            <a:avLst/>
          </a:prstGeom>
          <a:noFill/>
          <a:ln w="19050" cap="flat" cmpd="sng">
            <a:solidFill>
              <a:srgbClr val="1B224C"/>
            </a:solidFill>
            <a:prstDash val="solid"/>
            <a:miter lim="800000"/>
            <a:headEnd type="none" w="sm" len="sm"/>
            <a:tailEnd type="oval" w="lg" len="lg"/>
          </a:ln>
        </p:spPr>
      </p:cxnSp>
      <p:sp>
        <p:nvSpPr>
          <p:cNvPr id="265" name="Google Shape;265;p9"/>
          <p:cNvSpPr txBox="1"/>
          <p:nvPr/>
        </p:nvSpPr>
        <p:spPr>
          <a:xfrm>
            <a:off x="1985550" y="5492788"/>
            <a:ext cx="5934900" cy="9048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600" b="1" i="0" u="none" strike="noStrike" cap="none" dirty="0">
                <a:solidFill>
                  <a:srgbClr val="1B224C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バリュープロポジション</a:t>
            </a:r>
            <a:endParaRPr sz="1600" b="1" i="0" u="none" strike="noStrike" cap="none" dirty="0">
              <a:solidFill>
                <a:srgbClr val="1B224C"/>
              </a:solidFill>
              <a:latin typeface="游ゴシック" panose="020B0400000000000000" pitchFamily="34" charset="-128"/>
              <a:ea typeface="游ゴシック" panose="020B0400000000000000" pitchFamily="34" charset="-128"/>
              <a:cs typeface="HiraKakuPro-W3"/>
              <a:sym typeface="HiraKakuPro-W3"/>
            </a:endParaRPr>
          </a:p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b="1">
                <a:solidFill>
                  <a:srgbClr val="00ACBA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導入に社内負担が少なく、</a:t>
            </a:r>
          </a:p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b="1">
                <a:solidFill>
                  <a:srgbClr val="00ACBA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最短で</a:t>
            </a:r>
            <a:r>
              <a:rPr lang="en" altLang="ja-JP" b="1" dirty="0">
                <a:solidFill>
                  <a:srgbClr val="00ACBA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DX</a:t>
            </a:r>
            <a:r>
              <a:rPr lang="ja-JP" altLang="en-US" b="1">
                <a:solidFill>
                  <a:srgbClr val="00ACBA"/>
                </a:solidFill>
                <a:latin typeface="游ゴシック" panose="020B0400000000000000" pitchFamily="34" charset="-128"/>
                <a:ea typeface="游ゴシック" panose="020B0400000000000000" pitchFamily="34" charset="-128"/>
                <a:cs typeface="HiraKakuPro-W3"/>
                <a:sym typeface="HiraKakuPro-W3"/>
              </a:rPr>
              <a:t>の成功体験を作り出す取り組みができる</a:t>
            </a:r>
          </a:p>
        </p:txBody>
      </p:sp>
      <p:grpSp>
        <p:nvGrpSpPr>
          <p:cNvPr id="266" name="Google Shape;266;p9"/>
          <p:cNvGrpSpPr/>
          <p:nvPr/>
        </p:nvGrpSpPr>
        <p:grpSpPr>
          <a:xfrm>
            <a:off x="6134882" y="3240993"/>
            <a:ext cx="463200" cy="463200"/>
            <a:chOff x="1733797" y="2600696"/>
            <a:chExt cx="463200" cy="463200"/>
          </a:xfrm>
        </p:grpSpPr>
        <p:sp>
          <p:nvSpPr>
            <p:cNvPr id="267" name="Google Shape;267;p9"/>
            <p:cNvSpPr/>
            <p:nvPr/>
          </p:nvSpPr>
          <p:spPr>
            <a:xfrm>
              <a:off x="1733797" y="2600696"/>
              <a:ext cx="463200" cy="463200"/>
            </a:xfrm>
            <a:prstGeom prst="ellipse">
              <a:avLst/>
            </a:prstGeom>
            <a:solidFill>
              <a:srgbClr val="1B224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8" name="Google Shape;268;p9"/>
            <p:cNvSpPr txBox="1"/>
            <p:nvPr/>
          </p:nvSpPr>
          <p:spPr>
            <a:xfrm>
              <a:off x="1810492" y="2669736"/>
              <a:ext cx="322200" cy="338700"/>
            </a:xfrm>
            <a:prstGeom prst="rect">
              <a:avLst/>
            </a:prstGeom>
            <a:solidFill>
              <a:srgbClr val="1B224C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ja-JP" sz="1600" b="1" i="0" u="none" strike="noStrike" cap="none">
                  <a:solidFill>
                    <a:srgbClr val="FFFFFF"/>
                  </a:solidFill>
                </a:rPr>
                <a:t>1</a:t>
              </a:r>
              <a:endParaRPr sz="1600" b="1" i="0" u="none" strike="noStrike" cap="none">
                <a:solidFill>
                  <a:srgbClr val="FFFFFF"/>
                </a:solidFill>
              </a:endParaRPr>
            </a:p>
          </p:txBody>
        </p:sp>
      </p:grpSp>
      <p:grpSp>
        <p:nvGrpSpPr>
          <p:cNvPr id="269" name="Google Shape;269;p9"/>
          <p:cNvGrpSpPr/>
          <p:nvPr/>
        </p:nvGrpSpPr>
        <p:grpSpPr>
          <a:xfrm>
            <a:off x="3327915" y="3240993"/>
            <a:ext cx="463200" cy="463200"/>
            <a:chOff x="1733797" y="2600696"/>
            <a:chExt cx="463200" cy="463200"/>
          </a:xfrm>
        </p:grpSpPr>
        <p:sp>
          <p:nvSpPr>
            <p:cNvPr id="270" name="Google Shape;270;p9"/>
            <p:cNvSpPr/>
            <p:nvPr/>
          </p:nvSpPr>
          <p:spPr>
            <a:xfrm>
              <a:off x="1733797" y="2600696"/>
              <a:ext cx="463200" cy="463200"/>
            </a:xfrm>
            <a:prstGeom prst="ellipse">
              <a:avLst/>
            </a:prstGeom>
            <a:solidFill>
              <a:srgbClr val="1B224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" name="Google Shape;271;p9"/>
            <p:cNvSpPr txBox="1"/>
            <p:nvPr/>
          </p:nvSpPr>
          <p:spPr>
            <a:xfrm>
              <a:off x="1810492" y="2669736"/>
              <a:ext cx="322200" cy="338700"/>
            </a:xfrm>
            <a:prstGeom prst="rect">
              <a:avLst/>
            </a:prstGeom>
            <a:solidFill>
              <a:srgbClr val="1B224C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ja-JP" sz="1600" b="1" i="0" u="none" strike="noStrike" cap="none">
                  <a:solidFill>
                    <a:srgbClr val="FFFFFF"/>
                  </a:solidFill>
                </a:rPr>
                <a:t>2</a:t>
              </a:r>
              <a:endParaRPr sz="1600" b="1" i="0" u="none" strike="noStrike" cap="none">
                <a:solidFill>
                  <a:srgbClr val="FFFFFF"/>
                </a:solidFill>
              </a:endParaRPr>
            </a:p>
          </p:txBody>
        </p:sp>
      </p:grpSp>
      <p:grpSp>
        <p:nvGrpSpPr>
          <p:cNvPr id="272" name="Google Shape;272;p9"/>
          <p:cNvGrpSpPr/>
          <p:nvPr/>
        </p:nvGrpSpPr>
        <p:grpSpPr>
          <a:xfrm>
            <a:off x="4717824" y="1660660"/>
            <a:ext cx="463200" cy="463200"/>
            <a:chOff x="1733797" y="2600696"/>
            <a:chExt cx="463200" cy="463200"/>
          </a:xfrm>
        </p:grpSpPr>
        <p:sp>
          <p:nvSpPr>
            <p:cNvPr id="273" name="Google Shape;273;p9"/>
            <p:cNvSpPr/>
            <p:nvPr/>
          </p:nvSpPr>
          <p:spPr>
            <a:xfrm>
              <a:off x="1733797" y="2600696"/>
              <a:ext cx="463200" cy="463200"/>
            </a:xfrm>
            <a:prstGeom prst="ellipse">
              <a:avLst/>
            </a:prstGeom>
            <a:solidFill>
              <a:srgbClr val="1B224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" name="Google Shape;274;p9"/>
            <p:cNvSpPr txBox="1"/>
            <p:nvPr/>
          </p:nvSpPr>
          <p:spPr>
            <a:xfrm>
              <a:off x="1810492" y="2669736"/>
              <a:ext cx="322200" cy="338700"/>
            </a:xfrm>
            <a:prstGeom prst="rect">
              <a:avLst/>
            </a:prstGeom>
            <a:solidFill>
              <a:srgbClr val="1B224C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ja-JP" sz="1600" b="1" i="0" u="none" strike="noStrike" cap="none">
                  <a:solidFill>
                    <a:srgbClr val="FFFFFF"/>
                  </a:solidFill>
                </a:rPr>
                <a:t>3</a:t>
              </a:r>
              <a:endParaRPr sz="1600" b="1" i="0" u="none" strike="noStrike" cap="none">
                <a:solidFill>
                  <a:srgbClr val="FFFFFF"/>
                </a:solidFill>
              </a:endParaRPr>
            </a:p>
          </p:txBody>
        </p:sp>
      </p:grpSp>
      <p:cxnSp>
        <p:nvCxnSpPr>
          <p:cNvPr id="275" name="Google Shape;275;p9"/>
          <p:cNvCxnSpPr>
            <a:cxnSpLocks/>
            <a:stCxn id="251" idx="0"/>
            <a:endCxn id="271" idx="0"/>
          </p:cNvCxnSpPr>
          <p:nvPr/>
        </p:nvCxnSpPr>
        <p:spPr>
          <a:xfrm rot="16200000" flipH="1">
            <a:off x="2212501" y="1956824"/>
            <a:ext cx="987507" cy="1718910"/>
          </a:xfrm>
          <a:prstGeom prst="bentConnector3">
            <a:avLst>
              <a:gd name="adj1" fmla="val -23149"/>
            </a:avLst>
          </a:prstGeom>
          <a:noFill/>
          <a:ln w="19050" cap="flat" cmpd="sng">
            <a:solidFill>
              <a:srgbClr val="1B224C"/>
            </a:solidFill>
            <a:prstDash val="dot"/>
            <a:round/>
            <a:headEnd type="none" w="med" len="med"/>
            <a:tailEnd type="none" w="med" len="med"/>
          </a:ln>
        </p:spPr>
      </p:cxnSp>
      <p:cxnSp>
        <p:nvCxnSpPr>
          <p:cNvPr id="276" name="Google Shape;276;p9"/>
          <p:cNvCxnSpPr>
            <a:cxnSpLocks/>
            <a:stCxn id="252" idx="1"/>
          </p:cNvCxnSpPr>
          <p:nvPr/>
        </p:nvCxnSpPr>
        <p:spPr>
          <a:xfrm rot="10800000" flipV="1">
            <a:off x="5993400" y="2522689"/>
            <a:ext cx="734434" cy="334682"/>
          </a:xfrm>
          <a:prstGeom prst="bentConnector3">
            <a:avLst>
              <a:gd name="adj1" fmla="val 50000"/>
            </a:avLst>
          </a:prstGeom>
          <a:noFill/>
          <a:ln w="19050" cap="flat" cmpd="sng">
            <a:solidFill>
              <a:srgbClr val="1B224C"/>
            </a:solidFill>
            <a:prstDash val="dot"/>
            <a:round/>
            <a:headEnd type="none" w="med" len="med"/>
            <a:tailEnd type="none" w="med" len="med"/>
          </a:ln>
        </p:spPr>
      </p:cxnSp>
      <p:cxnSp>
        <p:nvCxnSpPr>
          <p:cNvPr id="277" name="Google Shape;277;p9"/>
          <p:cNvCxnSpPr>
            <a:cxnSpLocks/>
            <a:stCxn id="250" idx="0"/>
            <a:endCxn id="268" idx="3"/>
          </p:cNvCxnSpPr>
          <p:nvPr/>
        </p:nvCxnSpPr>
        <p:spPr>
          <a:xfrm rot="16200000" flipV="1">
            <a:off x="7132134" y="2881026"/>
            <a:ext cx="354842" cy="1551555"/>
          </a:xfrm>
          <a:prstGeom prst="bentConnector2">
            <a:avLst/>
          </a:prstGeom>
          <a:noFill/>
          <a:ln w="19050" cap="flat" cmpd="sng">
            <a:solidFill>
              <a:srgbClr val="1B224C"/>
            </a:solidFill>
            <a:prstDash val="dot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SAIRU-テーマ202102">
  <a:themeElements>
    <a:clrScheme name="SAIRU Thema 2020">
      <a:dk1>
        <a:srgbClr val="1B224C"/>
      </a:dk1>
      <a:lt1>
        <a:srgbClr val="FFFFFF"/>
      </a:lt1>
      <a:dk2>
        <a:srgbClr val="1B224C"/>
      </a:dk2>
      <a:lt2>
        <a:srgbClr val="FFFFFF"/>
      </a:lt2>
      <a:accent1>
        <a:srgbClr val="1B224C"/>
      </a:accent1>
      <a:accent2>
        <a:srgbClr val="AA312D"/>
      </a:accent2>
      <a:accent3>
        <a:srgbClr val="AFAFAF"/>
      </a:accent3>
      <a:accent4>
        <a:srgbClr val="141400"/>
      </a:accent4>
      <a:accent5>
        <a:srgbClr val="00A9EF"/>
      </a:accent5>
      <a:accent6>
        <a:srgbClr val="00ACBA"/>
      </a:accent6>
      <a:hlink>
        <a:srgbClr val="00ACBA"/>
      </a:hlink>
      <a:folHlink>
        <a:srgbClr val="00ACBA"/>
      </a:folHlink>
    </a:clrScheme>
    <a:fontScheme name="ユーザー定義 4">
      <a:majorFont>
        <a:latin typeface="Arial"/>
        <a:ea typeface="游ゴシック"/>
        <a:cs typeface=""/>
      </a:majorFont>
      <a:minorFont>
        <a:latin typeface="游ゴシック"/>
        <a:ea typeface="游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1798</Words>
  <Application>Microsoft Office PowerPoint</Application>
  <PresentationFormat>A4 210 x 297 mm</PresentationFormat>
  <Paragraphs>346</Paragraphs>
  <Slides>15</Slides>
  <Notes>15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22" baseType="lpstr">
      <vt:lpstr>MS PGothic</vt:lpstr>
      <vt:lpstr>游ゴシック</vt:lpstr>
      <vt:lpstr>Arial</vt:lpstr>
      <vt:lpstr>Calibri</vt:lpstr>
      <vt:lpstr>Noto Sans</vt:lpstr>
      <vt:lpstr>Wingdings</vt:lpstr>
      <vt:lpstr>SAIRU-テーマ202102</vt:lpstr>
      <vt:lpstr>バリュープロポジション</vt:lpstr>
      <vt:lpstr>バリュープロポジション</vt:lpstr>
      <vt:lpstr>バリュープロポジションキャンバス</vt:lpstr>
      <vt:lpstr>バリュープロポジションキャンバス：顧客セグメント</vt:lpstr>
      <vt:lpstr>バリュープロポジションキャンバス：顧客への提供価値</vt:lpstr>
      <vt:lpstr>バリュープロポジションキャンバスまとめ</vt:lpstr>
      <vt:lpstr>テンプレート記入例</vt:lpstr>
      <vt:lpstr>CADDiのバリュープロポジション</vt:lpstr>
      <vt:lpstr>某Web接客ツールのバリュープロポジション</vt:lpstr>
      <vt:lpstr>プロダクトマネージャーカンファレンスの バリュープロポジションキャンバス：顧客セグメント</vt:lpstr>
      <vt:lpstr>プロダクトマネージャーカンファレンスの バリュープロポジションキャンバス：顧客への提供価値</vt:lpstr>
      <vt:lpstr>プロダクトマネージャーカンファレンスの バリュープロポジションキャンバスまとめ</vt:lpstr>
      <vt:lpstr>某マーケティングツールの バリュープロポジションキャンバス：顧客セグメント</vt:lpstr>
      <vt:lpstr>某マーケティングツールの バリュープロポジションキャンバス：顧客セグメント</vt:lpstr>
      <vt:lpstr>某マーケティングツールの バリュープロポジションキャンバスまとめ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バリュープロポジション</dc:title>
  <dc:creator>kazuh</dc:creator>
  <cp:lastModifiedBy>安住 久美子</cp:lastModifiedBy>
  <cp:revision>13</cp:revision>
  <dcterms:created xsi:type="dcterms:W3CDTF">2012-07-27T23:28:17Z</dcterms:created>
  <dcterms:modified xsi:type="dcterms:W3CDTF">2022-11-29T09:33:53Z</dcterms:modified>
</cp:coreProperties>
</file>