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4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7" pos="113" userDrawn="1">
          <p15:clr>
            <a:srgbClr val="A4A3A4"/>
          </p15:clr>
        </p15:guide>
        <p15:guide id="8" orient="horz" pos="123" userDrawn="1">
          <p15:clr>
            <a:srgbClr val="A4A3A4"/>
          </p15:clr>
        </p15:guide>
        <p15:guide id="9" orient="horz" pos="3117" userDrawn="1">
          <p15:clr>
            <a:srgbClr val="A4A3A4"/>
          </p15:clr>
        </p15:guide>
        <p15:guide id="10" pos="56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22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 showGuides="1">
      <p:cViewPr varScale="1">
        <p:scale>
          <a:sx n="138" d="100"/>
          <a:sy n="138" d="100"/>
        </p:scale>
        <p:origin x="834" y="132"/>
      </p:cViewPr>
      <p:guideLst>
        <p:guide orient="horz" pos="1620"/>
        <p:guide pos="2880"/>
        <p:guide pos="113"/>
        <p:guide orient="horz" pos="123"/>
        <p:guide orient="horz" pos="3117"/>
        <p:guide pos="56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7658-1284-B046-9D8A-EC2803678B1C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3C9B-DB23-BB4C-A5BE-538E619EC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0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7658-1284-B046-9D8A-EC2803678B1C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3C9B-DB23-BB4C-A5BE-538E619EC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8872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7658-1284-B046-9D8A-EC2803678B1C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3C9B-DB23-BB4C-A5BE-538E619EC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025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7658-1284-B046-9D8A-EC2803678B1C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3C9B-DB23-BB4C-A5BE-538E619EC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182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7658-1284-B046-9D8A-EC2803678B1C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3C9B-DB23-BB4C-A5BE-538E619EC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4524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7658-1284-B046-9D8A-EC2803678B1C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3C9B-DB23-BB4C-A5BE-538E619EC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921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7658-1284-B046-9D8A-EC2803678B1C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3C9B-DB23-BB4C-A5BE-538E619EC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6382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7658-1284-B046-9D8A-EC2803678B1C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3C9B-DB23-BB4C-A5BE-538E619EC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780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7658-1284-B046-9D8A-EC2803678B1C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3C9B-DB23-BB4C-A5BE-538E619EC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2327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7658-1284-B046-9D8A-EC2803678B1C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3C9B-DB23-BB4C-A5BE-538E619EC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921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7658-1284-B046-9D8A-EC2803678B1C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3C9B-DB23-BB4C-A5BE-538E619EC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478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D7658-1284-B046-9D8A-EC2803678B1C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23C9B-DB23-BB4C-A5BE-538E619EC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BCCDDE8F-D9B2-883C-B3D0-FF6043507394}"/>
              </a:ext>
            </a:extLst>
          </p:cNvPr>
          <p:cNvSpPr txBox="1"/>
          <p:nvPr/>
        </p:nvSpPr>
        <p:spPr>
          <a:xfrm>
            <a:off x="1059843" y="1196005"/>
            <a:ext cx="436338" cy="25391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latin typeface="メイリオ" panose="020B0604030504040204" pitchFamily="34" charset="-128"/>
                <a:cs typeface="Arial" panose="020B0604020202020204" pitchFamily="34" charset="0"/>
              </a:rPr>
              <a:t>Yes</a:t>
            </a:r>
            <a:endParaRPr kumimoji="1" lang="ja-JP" altLang="en-US" sz="1050" b="1" dirty="0">
              <a:latin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7568DA02-24A8-431B-6B46-CF65F22DA42F}"/>
              </a:ext>
            </a:extLst>
          </p:cNvPr>
          <p:cNvSpPr txBox="1"/>
          <p:nvPr/>
        </p:nvSpPr>
        <p:spPr>
          <a:xfrm>
            <a:off x="1059843" y="2425739"/>
            <a:ext cx="4363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latin typeface="メイリオ" panose="020B0604030504040204" pitchFamily="34" charset="-128"/>
                <a:cs typeface="Arial" panose="020B0604020202020204" pitchFamily="34" charset="0"/>
              </a:rPr>
              <a:t>Yes</a:t>
            </a:r>
            <a:endParaRPr kumimoji="1" lang="ja-JP" altLang="en-US" sz="1050" b="1" dirty="0">
              <a:latin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73E03B3A-C77A-15F7-160A-9C1812890BDD}"/>
              </a:ext>
            </a:extLst>
          </p:cNvPr>
          <p:cNvSpPr txBox="1"/>
          <p:nvPr/>
        </p:nvSpPr>
        <p:spPr>
          <a:xfrm>
            <a:off x="1059843" y="3659813"/>
            <a:ext cx="4363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latin typeface="メイリオ" panose="020B0604030504040204" pitchFamily="34" charset="-128"/>
                <a:cs typeface="Arial" panose="020B0604020202020204" pitchFamily="34" charset="0"/>
              </a:rPr>
              <a:t>Yes</a:t>
            </a:r>
            <a:endParaRPr kumimoji="1" lang="ja-JP" altLang="en-US" sz="1050" b="1" dirty="0">
              <a:latin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37F246C1-0C7B-8A2A-A32E-FECF35551AA5}"/>
              </a:ext>
            </a:extLst>
          </p:cNvPr>
          <p:cNvSpPr txBox="1"/>
          <p:nvPr/>
        </p:nvSpPr>
        <p:spPr>
          <a:xfrm>
            <a:off x="4106717" y="3634607"/>
            <a:ext cx="4363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latin typeface="メイリオ" panose="020B0604030504040204" pitchFamily="34" charset="-128"/>
                <a:cs typeface="Arial" panose="020B0604020202020204" pitchFamily="34" charset="0"/>
              </a:rPr>
              <a:t>Yes</a:t>
            </a:r>
            <a:endParaRPr kumimoji="1" lang="ja-JP" altLang="en-US" sz="1050" b="1" dirty="0">
              <a:latin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C6572AE8-530F-470A-A6FC-14886027F673}"/>
              </a:ext>
            </a:extLst>
          </p:cNvPr>
          <p:cNvSpPr txBox="1"/>
          <p:nvPr/>
        </p:nvSpPr>
        <p:spPr>
          <a:xfrm>
            <a:off x="2670447" y="764429"/>
            <a:ext cx="3818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latin typeface="メイリオ" panose="020B0604030504040204" pitchFamily="34" charset="-128"/>
                <a:cs typeface="Arial" panose="020B0604020202020204" pitchFamily="34" charset="0"/>
              </a:rPr>
              <a:t>No</a:t>
            </a:r>
            <a:endParaRPr kumimoji="1" lang="ja-JP" altLang="en-US" sz="1050" b="1" dirty="0">
              <a:latin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04CA727D-06C4-7D05-AA05-9871A193E09A}"/>
              </a:ext>
            </a:extLst>
          </p:cNvPr>
          <p:cNvSpPr txBox="1"/>
          <p:nvPr/>
        </p:nvSpPr>
        <p:spPr>
          <a:xfrm>
            <a:off x="5725387" y="3199358"/>
            <a:ext cx="3818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latin typeface="メイリオ" panose="020B0604030504040204" pitchFamily="34" charset="-128"/>
                <a:cs typeface="Arial" panose="020B0604020202020204" pitchFamily="34" charset="0"/>
              </a:rPr>
              <a:t>No</a:t>
            </a:r>
            <a:endParaRPr kumimoji="1" lang="ja-JP" altLang="en-US" sz="1050" b="1" dirty="0">
              <a:latin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44574BEC-53F6-5C4B-6B0C-FAF4175679B1}"/>
              </a:ext>
            </a:extLst>
          </p:cNvPr>
          <p:cNvSpPr txBox="1"/>
          <p:nvPr/>
        </p:nvSpPr>
        <p:spPr>
          <a:xfrm>
            <a:off x="2670447" y="3199358"/>
            <a:ext cx="381836" cy="253916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latin typeface="メイリオ" panose="020B0604030504040204" pitchFamily="34" charset="-128"/>
                <a:cs typeface="Arial" panose="020B0604020202020204" pitchFamily="34" charset="0"/>
              </a:rPr>
              <a:t>No</a:t>
            </a:r>
            <a:endParaRPr kumimoji="1" lang="ja-JP" altLang="en-US" sz="1050" b="1" dirty="0">
              <a:latin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DF1B9E9B-A441-9D24-6108-88A4E11DC032}"/>
              </a:ext>
            </a:extLst>
          </p:cNvPr>
          <p:cNvSpPr txBox="1"/>
          <p:nvPr/>
        </p:nvSpPr>
        <p:spPr>
          <a:xfrm>
            <a:off x="2670447" y="1975556"/>
            <a:ext cx="3818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latin typeface="メイリオ" panose="020B0604030504040204" pitchFamily="34" charset="-128"/>
                <a:cs typeface="Arial" panose="020B0604020202020204" pitchFamily="34" charset="0"/>
              </a:rPr>
              <a:t>No</a:t>
            </a:r>
            <a:endParaRPr kumimoji="1" lang="ja-JP" altLang="en-US" sz="1050" b="1" dirty="0">
              <a:latin typeface="メイリオ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フローチャート: 判断 8">
            <a:extLst>
              <a:ext uri="{FF2B5EF4-FFF2-40B4-BE49-F238E27FC236}">
                <a16:creationId xmlns:a16="http://schemas.microsoft.com/office/drawing/2014/main" id="{CDA040C9-82D9-549F-687A-293BBDED199B}"/>
              </a:ext>
            </a:extLst>
          </p:cNvPr>
          <p:cNvSpPr/>
          <p:nvPr/>
        </p:nvSpPr>
        <p:spPr>
          <a:xfrm>
            <a:off x="285409" y="202698"/>
            <a:ext cx="2448000" cy="1008000"/>
          </a:xfrm>
          <a:prstGeom prst="flowChartDecisi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72000" rIns="0" bIns="0" rtlCol="0" anchor="ctr"/>
          <a:lstStyle/>
          <a:p>
            <a:pPr algn="ctr"/>
            <a:r>
              <a:rPr kumimoji="1" lang="ja-JP" altLang="en-US" sz="105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採用した人を</a:t>
            </a:r>
            <a:endParaRPr kumimoji="1" lang="en-US" altLang="ja-JP" sz="1050" dirty="0">
              <a:solidFill>
                <a:schemeClr val="bg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algn="ctr"/>
            <a:r>
              <a:rPr kumimoji="1" lang="ja-JP" altLang="en-US" sz="105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マネジメントできる人が</a:t>
            </a:r>
            <a:endParaRPr kumimoji="1" lang="en-US" altLang="ja-JP" sz="1050" dirty="0">
              <a:solidFill>
                <a:schemeClr val="bg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algn="ctr"/>
            <a:r>
              <a:rPr kumimoji="1" lang="ja-JP" altLang="en-US" sz="105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いるか？</a:t>
            </a:r>
            <a:endParaRPr kumimoji="1" lang="en-US" altLang="ja-JP" sz="1050" dirty="0">
              <a:solidFill>
                <a:schemeClr val="bg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11" name="フローチャート: 判断 10">
            <a:extLst>
              <a:ext uri="{FF2B5EF4-FFF2-40B4-BE49-F238E27FC236}">
                <a16:creationId xmlns:a16="http://schemas.microsoft.com/office/drawing/2014/main" id="{E3B6AB6E-C622-1631-7E7D-C087C968AAB5}"/>
              </a:ext>
            </a:extLst>
          </p:cNvPr>
          <p:cNvSpPr/>
          <p:nvPr/>
        </p:nvSpPr>
        <p:spPr>
          <a:xfrm>
            <a:off x="285409" y="1430707"/>
            <a:ext cx="2448000" cy="1008000"/>
          </a:xfrm>
          <a:prstGeom prst="flowChartDecisi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72000" rIns="0" bIns="0" rtlCol="0" anchor="ctr"/>
          <a:lstStyle/>
          <a:p>
            <a:pPr algn="ctr"/>
            <a:r>
              <a:rPr kumimoji="1" lang="ja-JP" altLang="en-US" sz="105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マーケティング戦略・</a:t>
            </a:r>
            <a:endParaRPr kumimoji="1" lang="en-US" altLang="ja-JP" sz="1050" dirty="0">
              <a:solidFill>
                <a:schemeClr val="bg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algn="ctr"/>
            <a:r>
              <a:rPr kumimoji="1" lang="ja-JP" altLang="en-US" sz="105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コミュニケーション設計が</a:t>
            </a:r>
            <a:endParaRPr kumimoji="1" lang="en-US" altLang="ja-JP" sz="1050" dirty="0">
              <a:solidFill>
                <a:schemeClr val="bg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algn="ctr"/>
            <a:r>
              <a:rPr kumimoji="1" lang="ja-JP" altLang="en-US" sz="105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明確か？</a:t>
            </a:r>
          </a:p>
        </p:txBody>
      </p:sp>
      <p:sp>
        <p:nvSpPr>
          <p:cNvPr id="12" name="フローチャート: 判断 11">
            <a:extLst>
              <a:ext uri="{FF2B5EF4-FFF2-40B4-BE49-F238E27FC236}">
                <a16:creationId xmlns:a16="http://schemas.microsoft.com/office/drawing/2014/main" id="{FA2502D9-610E-6FEB-F121-5FB0FF7B7390}"/>
              </a:ext>
            </a:extLst>
          </p:cNvPr>
          <p:cNvSpPr/>
          <p:nvPr/>
        </p:nvSpPr>
        <p:spPr>
          <a:xfrm>
            <a:off x="285409" y="2658716"/>
            <a:ext cx="2448000" cy="1008000"/>
          </a:xfrm>
          <a:prstGeom prst="flowChartDecisi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36000" rIns="0" bIns="0" rtlCol="0" anchor="ctr"/>
          <a:lstStyle/>
          <a:p>
            <a:pPr algn="ctr"/>
            <a:r>
              <a:rPr kumimoji="1" lang="ja-JP" altLang="en-US" sz="105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予算が確保され、</a:t>
            </a:r>
            <a:endParaRPr kumimoji="1" lang="en-US" altLang="ja-JP" sz="1050" dirty="0">
              <a:solidFill>
                <a:schemeClr val="bg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algn="ctr"/>
            <a:r>
              <a:rPr kumimoji="1" lang="ja-JP" altLang="en-US" sz="105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マーケティング施策がすでに</a:t>
            </a:r>
            <a:endParaRPr kumimoji="1" lang="en-US" altLang="ja-JP" sz="1050" dirty="0">
              <a:solidFill>
                <a:schemeClr val="bg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algn="ctr"/>
            <a:r>
              <a:rPr kumimoji="1" lang="ja-JP" altLang="en-US" sz="105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動いているか？</a:t>
            </a:r>
          </a:p>
        </p:txBody>
      </p:sp>
      <p:sp>
        <p:nvSpPr>
          <p:cNvPr id="14" name="フローチャート: 判断 13">
            <a:extLst>
              <a:ext uri="{FF2B5EF4-FFF2-40B4-BE49-F238E27FC236}">
                <a16:creationId xmlns:a16="http://schemas.microsoft.com/office/drawing/2014/main" id="{ACB0B062-45F4-E82E-6610-DABB2CC1BF74}"/>
              </a:ext>
            </a:extLst>
          </p:cNvPr>
          <p:cNvSpPr/>
          <p:nvPr/>
        </p:nvSpPr>
        <p:spPr>
          <a:xfrm>
            <a:off x="3348000" y="2658716"/>
            <a:ext cx="2448000" cy="1008000"/>
          </a:xfrm>
          <a:prstGeom prst="flowChartDecisi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72000" rtlCol="0" anchor="ctr"/>
          <a:lstStyle/>
          <a:p>
            <a:pPr algn="ctr"/>
            <a:endParaRPr kumimoji="1" lang="en-US" altLang="ja-JP" sz="1050" dirty="0">
              <a:solidFill>
                <a:schemeClr val="bg1"/>
              </a:solidFill>
              <a:latin typeface="Yu Gothic Medium" panose="020B0400000000000000" pitchFamily="34" charset="-128"/>
              <a:ea typeface="Yu Gothic Medium" panose="020B0400000000000000" pitchFamily="34" charset="-128"/>
              <a:cs typeface="Arial" panose="020B0604020202020204" pitchFamily="34" charset="0"/>
            </a:endParaRPr>
          </a:p>
          <a:p>
            <a:pPr algn="ctr"/>
            <a:r>
              <a:rPr kumimoji="1" lang="en-US" altLang="ja-JP" sz="105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Arial" panose="020B0604020202020204" pitchFamily="34" charset="0"/>
              </a:rPr>
              <a:t>BtoB</a:t>
            </a:r>
            <a:r>
              <a:rPr kumimoji="1" lang="ja-JP" altLang="en-US" sz="105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マーケティング</a:t>
            </a:r>
            <a:endParaRPr kumimoji="1" lang="en-US" altLang="ja-JP" sz="1050" dirty="0">
              <a:solidFill>
                <a:schemeClr val="bg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algn="ctr"/>
            <a:r>
              <a:rPr kumimoji="1" lang="ja-JP" altLang="en-US" sz="105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に関して相談できる</a:t>
            </a:r>
            <a:endParaRPr kumimoji="1" lang="en-US" altLang="ja-JP" sz="1050" dirty="0">
              <a:solidFill>
                <a:schemeClr val="bg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algn="ctr"/>
            <a:r>
              <a:rPr kumimoji="1" lang="ja-JP" altLang="en-US" sz="105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環境があるか？</a:t>
            </a:r>
            <a:endParaRPr kumimoji="1" lang="en-US" altLang="ja-JP" sz="1050" dirty="0">
              <a:solidFill>
                <a:schemeClr val="bg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17" name="角丸四角形 16">
            <a:extLst>
              <a:ext uri="{FF2B5EF4-FFF2-40B4-BE49-F238E27FC236}">
                <a16:creationId xmlns:a16="http://schemas.microsoft.com/office/drawing/2014/main" id="{EDE60AA9-924A-9DB3-7BF6-67517E928E54}"/>
              </a:ext>
            </a:extLst>
          </p:cNvPr>
          <p:cNvSpPr/>
          <p:nvPr/>
        </p:nvSpPr>
        <p:spPr>
          <a:xfrm>
            <a:off x="177409" y="4095649"/>
            <a:ext cx="2664000" cy="864000"/>
          </a:xfrm>
          <a:prstGeom prst="roundRect">
            <a:avLst>
              <a:gd name="adj" fmla="val 6728"/>
            </a:avLst>
          </a:prstGeom>
          <a:solidFill>
            <a:schemeClr val="bg2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0" rIns="432000" rtlCol="0" anchor="ctr"/>
          <a:lstStyle/>
          <a:p>
            <a:pPr>
              <a:lnSpc>
                <a:spcPct val="120000"/>
              </a:lnSpc>
            </a:pPr>
            <a:r>
              <a:rPr kumimoji="1" lang="en-US" altLang="ja-JP" sz="105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①</a:t>
            </a:r>
            <a:r>
              <a:rPr kumimoji="1" lang="en-US" altLang="ja-JP" sz="1050" b="1" dirty="0" err="1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Arial" panose="020B0604020202020204" pitchFamily="34" charset="0"/>
              </a:rPr>
              <a:t>BtoB</a:t>
            </a:r>
            <a:r>
              <a:rPr kumimoji="1" lang="ja-JP" altLang="en-US" sz="105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営業経験者を採用</a:t>
            </a:r>
            <a:endParaRPr kumimoji="1" lang="en-US" altLang="ja-JP" sz="1050" b="1" dirty="0">
              <a:solidFill>
                <a:schemeClr val="tx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05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（マーケティング未経験者可）</a:t>
            </a:r>
            <a:endParaRPr kumimoji="1" lang="en-US" altLang="ja-JP" sz="1050" b="1" dirty="0">
              <a:solidFill>
                <a:schemeClr val="tx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>
              <a:lnSpc>
                <a:spcPct val="120000"/>
              </a:lnSpc>
            </a:pPr>
            <a:r>
              <a:rPr kumimoji="1" lang="en-US" altLang="ja-JP" sz="105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②</a:t>
            </a:r>
            <a:r>
              <a:rPr kumimoji="1" lang="ja-JP" altLang="en-US" sz="105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社内メンバーの異動</a:t>
            </a:r>
          </a:p>
        </p:txBody>
      </p:sp>
      <p:sp>
        <p:nvSpPr>
          <p:cNvPr id="18" name="角丸四角形 17">
            <a:extLst>
              <a:ext uri="{FF2B5EF4-FFF2-40B4-BE49-F238E27FC236}">
                <a16:creationId xmlns:a16="http://schemas.microsoft.com/office/drawing/2014/main" id="{E74A977E-F6C1-998D-53AC-E3A77FB9EECC}"/>
              </a:ext>
            </a:extLst>
          </p:cNvPr>
          <p:cNvSpPr/>
          <p:nvPr/>
        </p:nvSpPr>
        <p:spPr>
          <a:xfrm>
            <a:off x="3240000" y="4095124"/>
            <a:ext cx="2664000" cy="864000"/>
          </a:xfrm>
          <a:prstGeom prst="roundRect">
            <a:avLst>
              <a:gd name="adj" fmla="val 6728"/>
            </a:avLst>
          </a:prstGeom>
          <a:solidFill>
            <a:schemeClr val="bg2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44000" rIns="0" rtlCol="0" anchor="ctr"/>
          <a:lstStyle/>
          <a:p>
            <a:pPr>
              <a:lnSpc>
                <a:spcPct val="120000"/>
              </a:lnSpc>
            </a:pPr>
            <a:r>
              <a:rPr kumimoji="1" lang="en-US" altLang="ja-JP" sz="105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①</a:t>
            </a:r>
            <a:r>
              <a:rPr kumimoji="1" lang="ja-JP" altLang="en-US" sz="105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マーケティング経験者を採用</a:t>
            </a:r>
            <a:endParaRPr kumimoji="1" lang="en-US" altLang="ja-JP" sz="1050" b="1" dirty="0">
              <a:solidFill>
                <a:schemeClr val="tx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05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（</a:t>
            </a:r>
            <a:r>
              <a:rPr kumimoji="1" lang="en-US" altLang="ja-JP" sz="1050" b="1" dirty="0" err="1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B</a:t>
            </a:r>
            <a:r>
              <a:rPr kumimoji="1" lang="en-US" altLang="ja-JP" sz="1050" b="1" dirty="0" err="1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Arial" panose="020B0604020202020204" pitchFamily="34" charset="0"/>
              </a:rPr>
              <a:t>toC</a:t>
            </a:r>
            <a:r>
              <a:rPr kumimoji="1" lang="ja-JP" altLang="en-US" sz="105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Arial" panose="020B0604020202020204" pitchFamily="34" charset="0"/>
              </a:rPr>
              <a:t>の</a:t>
            </a:r>
            <a:r>
              <a:rPr kumimoji="1" lang="ja-JP" altLang="en-US" sz="105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マーケティング経験者も可）</a:t>
            </a:r>
            <a:endParaRPr kumimoji="1" lang="en-US" altLang="ja-JP" sz="1050" b="1" dirty="0">
              <a:solidFill>
                <a:schemeClr val="tx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>
              <a:lnSpc>
                <a:spcPct val="120000"/>
              </a:lnSpc>
            </a:pPr>
            <a:r>
              <a:rPr kumimoji="1" lang="en-US" altLang="ja-JP" sz="105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②</a:t>
            </a:r>
            <a:r>
              <a:rPr kumimoji="1" lang="ja-JP" altLang="en-US" sz="105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社内メンバーの異動</a:t>
            </a:r>
            <a:r>
              <a:rPr kumimoji="1" lang="en-US" altLang="ja-JP" sz="105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+</a:t>
            </a:r>
            <a:r>
              <a:rPr kumimoji="1" lang="ja-JP" altLang="en-US" sz="1050" b="1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外部パートナー</a:t>
            </a:r>
            <a:endParaRPr kumimoji="1" lang="en-US" altLang="ja-JP" sz="1050" b="1" dirty="0">
              <a:solidFill>
                <a:schemeClr val="tx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9" name="角丸四角形 18">
            <a:extLst>
              <a:ext uri="{FF2B5EF4-FFF2-40B4-BE49-F238E27FC236}">
                <a16:creationId xmlns:a16="http://schemas.microsoft.com/office/drawing/2014/main" id="{84B609BA-D677-512B-0F39-93D812841939}"/>
              </a:ext>
            </a:extLst>
          </p:cNvPr>
          <p:cNvSpPr/>
          <p:nvPr/>
        </p:nvSpPr>
        <p:spPr>
          <a:xfrm>
            <a:off x="6302591" y="4095124"/>
            <a:ext cx="2664000" cy="864000"/>
          </a:xfrm>
          <a:prstGeom prst="roundRect">
            <a:avLst>
              <a:gd name="adj" fmla="val 6728"/>
            </a:avLst>
          </a:prstGeom>
          <a:solidFill>
            <a:schemeClr val="bg2"/>
          </a:solidFill>
          <a:ln w="15875">
            <a:solidFill>
              <a:srgbClr val="1B22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0" rtlCol="0" anchor="ctr"/>
          <a:lstStyle/>
          <a:p>
            <a:pPr>
              <a:lnSpc>
                <a:spcPct val="120000"/>
              </a:lnSpc>
            </a:pPr>
            <a:r>
              <a:rPr kumimoji="1" lang="en-US" altLang="ja-JP" sz="105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①</a:t>
            </a:r>
            <a:r>
              <a:rPr kumimoji="1" lang="en-US" altLang="ja-JP" sz="105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Arial" panose="020B0604020202020204" pitchFamily="34" charset="0"/>
              </a:rPr>
              <a:t>BtoB</a:t>
            </a:r>
            <a:r>
              <a:rPr kumimoji="1" lang="ja-JP" altLang="en-US" sz="105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マーケティング経験者を採用</a:t>
            </a:r>
            <a:endParaRPr kumimoji="1" lang="en-US" altLang="ja-JP" sz="1050" b="1" dirty="0">
              <a:solidFill>
                <a:schemeClr val="tx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>
              <a:lnSpc>
                <a:spcPct val="120000"/>
              </a:lnSpc>
            </a:pPr>
            <a:r>
              <a:rPr kumimoji="1" lang="en-US" altLang="ja-JP" sz="105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 </a:t>
            </a:r>
            <a:r>
              <a:rPr kumimoji="1" lang="ja-JP" altLang="en-US" sz="105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（メンバークラス可）</a:t>
            </a:r>
            <a:endParaRPr kumimoji="1" lang="en-US" altLang="ja-JP" sz="1050" b="1" dirty="0">
              <a:solidFill>
                <a:schemeClr val="tx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>
              <a:lnSpc>
                <a:spcPct val="120000"/>
              </a:lnSpc>
            </a:pPr>
            <a:r>
              <a:rPr kumimoji="1" lang="en-US" altLang="ja-JP" sz="105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②</a:t>
            </a:r>
            <a:r>
              <a:rPr kumimoji="1" lang="ja-JP" altLang="en-US" sz="105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社内メンバーの異動</a:t>
            </a:r>
            <a:r>
              <a:rPr kumimoji="1" lang="en-US" altLang="ja-JP" sz="105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+</a:t>
            </a:r>
            <a:r>
              <a:rPr kumimoji="1" lang="ja-JP" altLang="en-US" sz="105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外部パートナー</a:t>
            </a:r>
            <a:endParaRPr kumimoji="1" lang="en-US" altLang="ja-JP" sz="1050" b="1" dirty="0">
              <a:solidFill>
                <a:schemeClr val="tx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20" name="角丸四角形 19">
            <a:extLst>
              <a:ext uri="{FF2B5EF4-FFF2-40B4-BE49-F238E27FC236}">
                <a16:creationId xmlns:a16="http://schemas.microsoft.com/office/drawing/2014/main" id="{929FC8D3-FC62-7E73-5E02-A895812DC92B}"/>
              </a:ext>
            </a:extLst>
          </p:cNvPr>
          <p:cNvSpPr/>
          <p:nvPr/>
        </p:nvSpPr>
        <p:spPr>
          <a:xfrm>
            <a:off x="6302591" y="1502707"/>
            <a:ext cx="2664000" cy="864000"/>
          </a:xfrm>
          <a:prstGeom prst="roundRect">
            <a:avLst>
              <a:gd name="adj" fmla="val 6728"/>
            </a:avLst>
          </a:prstGeom>
          <a:solidFill>
            <a:schemeClr val="bg2"/>
          </a:solidFill>
          <a:ln w="15875">
            <a:solidFill>
              <a:srgbClr val="1B22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0" bIns="72000" rtlCol="0" anchor="ctr"/>
          <a:lstStyle/>
          <a:p>
            <a:pPr>
              <a:lnSpc>
                <a:spcPct val="120000"/>
              </a:lnSpc>
            </a:pPr>
            <a:r>
              <a:rPr kumimoji="1" lang="en-US" altLang="ja-JP" sz="105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①</a:t>
            </a:r>
            <a:r>
              <a:rPr kumimoji="1" lang="en-US" altLang="ja-JP" sz="105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Arial" panose="020B0604020202020204" pitchFamily="34" charset="0"/>
              </a:rPr>
              <a:t>BtoB</a:t>
            </a:r>
            <a:r>
              <a:rPr kumimoji="1" lang="ja-JP" altLang="en-US" sz="105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マーケティング経験者を採用</a:t>
            </a:r>
            <a:endParaRPr kumimoji="1" lang="en-US" altLang="ja-JP" sz="1050" b="1" dirty="0">
              <a:solidFill>
                <a:schemeClr val="tx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>
              <a:lnSpc>
                <a:spcPct val="120000"/>
              </a:lnSpc>
            </a:pPr>
            <a:r>
              <a:rPr kumimoji="1" lang="en-US" altLang="ja-JP" sz="105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 </a:t>
            </a:r>
            <a:r>
              <a:rPr kumimoji="1" lang="ja-JP" altLang="en-US" sz="105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（マネージャークラス）</a:t>
            </a:r>
            <a:endParaRPr kumimoji="1" lang="en-US" altLang="ja-JP" sz="1050" b="1" dirty="0">
              <a:solidFill>
                <a:schemeClr val="tx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>
              <a:lnSpc>
                <a:spcPct val="120000"/>
              </a:lnSpc>
            </a:pPr>
            <a:r>
              <a:rPr kumimoji="1" lang="en-US" altLang="ja-JP" sz="105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②</a:t>
            </a:r>
            <a:r>
              <a:rPr kumimoji="1" lang="ja-JP" altLang="en-US" sz="105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社内メンバーの異動</a:t>
            </a:r>
            <a:r>
              <a:rPr kumimoji="1" lang="en-US" altLang="ja-JP" sz="105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+</a:t>
            </a:r>
            <a:r>
              <a:rPr kumimoji="1" lang="ja-JP" altLang="en-US" sz="105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外部パートナー</a:t>
            </a:r>
            <a:endParaRPr kumimoji="1" lang="en-US" altLang="ja-JP" sz="1050" b="1" dirty="0">
              <a:solidFill>
                <a:schemeClr val="tx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cxnSp>
        <p:nvCxnSpPr>
          <p:cNvPr id="26" name="カギ線コネクタ 25">
            <a:extLst>
              <a:ext uri="{FF2B5EF4-FFF2-40B4-BE49-F238E27FC236}">
                <a16:creationId xmlns:a16="http://schemas.microsoft.com/office/drawing/2014/main" id="{4A47AFF7-9C58-688C-8685-C66DD7308F43}"/>
              </a:ext>
            </a:extLst>
          </p:cNvPr>
          <p:cNvCxnSpPr>
            <a:cxnSpLocks/>
            <a:stCxn id="9" idx="3"/>
            <a:endCxn id="20" idx="0"/>
          </p:cNvCxnSpPr>
          <p:nvPr/>
        </p:nvCxnSpPr>
        <p:spPr>
          <a:xfrm>
            <a:off x="2733409" y="706698"/>
            <a:ext cx="4901182" cy="796009"/>
          </a:xfrm>
          <a:prstGeom prst="bentConnector2">
            <a:avLst/>
          </a:prstGeom>
          <a:ln w="22225" cap="rnd">
            <a:solidFill>
              <a:schemeClr val="tx1"/>
            </a:solidFill>
            <a:prstDash val="solid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C5036493-69A3-3FE3-523D-AF94EC6F86DC}"/>
              </a:ext>
            </a:extLst>
          </p:cNvPr>
          <p:cNvCxnSpPr>
            <a:cxnSpLocks/>
            <a:stCxn id="9" idx="2"/>
            <a:endCxn id="11" idx="0"/>
          </p:cNvCxnSpPr>
          <p:nvPr/>
        </p:nvCxnSpPr>
        <p:spPr>
          <a:xfrm>
            <a:off x="1509409" y="1210698"/>
            <a:ext cx="0" cy="220009"/>
          </a:xfrm>
          <a:prstGeom prst="straightConnector1">
            <a:avLst/>
          </a:prstGeom>
          <a:ln w="22225" cap="flat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AA1C7BEA-8591-7E0F-752F-6A40E971C8E1}"/>
              </a:ext>
            </a:extLst>
          </p:cNvPr>
          <p:cNvCxnSpPr>
            <a:cxnSpLocks/>
            <a:stCxn id="11" idx="2"/>
            <a:endCxn id="12" idx="0"/>
          </p:cNvCxnSpPr>
          <p:nvPr/>
        </p:nvCxnSpPr>
        <p:spPr>
          <a:xfrm>
            <a:off x="1509409" y="2438707"/>
            <a:ext cx="0" cy="220009"/>
          </a:xfrm>
          <a:prstGeom prst="straightConnector1">
            <a:avLst/>
          </a:prstGeom>
          <a:ln w="22225" cap="flat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6B0ADCFD-BD9A-2F0C-FF11-73E6C67CCC65}"/>
              </a:ext>
            </a:extLst>
          </p:cNvPr>
          <p:cNvCxnSpPr>
            <a:cxnSpLocks/>
            <a:stCxn id="12" idx="2"/>
            <a:endCxn id="17" idx="0"/>
          </p:cNvCxnSpPr>
          <p:nvPr/>
        </p:nvCxnSpPr>
        <p:spPr>
          <a:xfrm>
            <a:off x="1509409" y="3666716"/>
            <a:ext cx="0" cy="428933"/>
          </a:xfrm>
          <a:prstGeom prst="straightConnector1">
            <a:avLst/>
          </a:prstGeom>
          <a:ln w="22225" cap="rnd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カギ線コネクタ 45">
            <a:extLst>
              <a:ext uri="{FF2B5EF4-FFF2-40B4-BE49-F238E27FC236}">
                <a16:creationId xmlns:a16="http://schemas.microsoft.com/office/drawing/2014/main" id="{7EBDF491-DC8F-A92F-D416-BEF5586D8C1D}"/>
              </a:ext>
            </a:extLst>
          </p:cNvPr>
          <p:cNvCxnSpPr>
            <a:cxnSpLocks/>
            <a:stCxn id="11" idx="3"/>
            <a:endCxn id="14" idx="0"/>
          </p:cNvCxnSpPr>
          <p:nvPr/>
        </p:nvCxnSpPr>
        <p:spPr>
          <a:xfrm>
            <a:off x="2733409" y="1934707"/>
            <a:ext cx="1838591" cy="724009"/>
          </a:xfrm>
          <a:prstGeom prst="bentConnector2">
            <a:avLst/>
          </a:prstGeom>
          <a:ln w="22225" cap="rnd">
            <a:solidFill>
              <a:schemeClr val="tx1"/>
            </a:solidFill>
            <a:prstDash val="solid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カギ線コネクタ 50">
            <a:extLst>
              <a:ext uri="{FF2B5EF4-FFF2-40B4-BE49-F238E27FC236}">
                <a16:creationId xmlns:a16="http://schemas.microsoft.com/office/drawing/2014/main" id="{0C00D3FA-FEC8-72FD-0A13-4A6F5BFF072E}"/>
              </a:ext>
            </a:extLst>
          </p:cNvPr>
          <p:cNvCxnSpPr>
            <a:cxnSpLocks/>
            <a:stCxn id="14" idx="3"/>
            <a:endCxn id="19" idx="0"/>
          </p:cNvCxnSpPr>
          <p:nvPr/>
        </p:nvCxnSpPr>
        <p:spPr>
          <a:xfrm>
            <a:off x="5796000" y="3162716"/>
            <a:ext cx="1838591" cy="932408"/>
          </a:xfrm>
          <a:prstGeom prst="bentConnector2">
            <a:avLst/>
          </a:prstGeom>
          <a:ln w="22225" cap="rnd">
            <a:solidFill>
              <a:srgbClr val="1B224C"/>
            </a:solidFill>
            <a:prstDash val="solid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カギ線コネクタ 64">
            <a:extLst>
              <a:ext uri="{FF2B5EF4-FFF2-40B4-BE49-F238E27FC236}">
                <a16:creationId xmlns:a16="http://schemas.microsoft.com/office/drawing/2014/main" id="{E4EEDFD2-C3C7-583B-B4D6-715DB44FD8B0}"/>
              </a:ext>
            </a:extLst>
          </p:cNvPr>
          <p:cNvCxnSpPr>
            <a:cxnSpLocks/>
            <a:stCxn id="12" idx="3"/>
          </p:cNvCxnSpPr>
          <p:nvPr/>
        </p:nvCxnSpPr>
        <p:spPr>
          <a:xfrm>
            <a:off x="2733409" y="3162716"/>
            <a:ext cx="1831826" cy="718011"/>
          </a:xfrm>
          <a:prstGeom prst="bentConnector3">
            <a:avLst>
              <a:gd name="adj1" fmla="val 19135"/>
            </a:avLst>
          </a:prstGeom>
          <a:ln w="19050" cap="rnd">
            <a:solidFill>
              <a:schemeClr val="tx1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4AC7E7AC-6FB1-52B6-1DD8-ED75C75EB6D2}"/>
              </a:ext>
            </a:extLst>
          </p:cNvPr>
          <p:cNvSpPr txBox="1"/>
          <p:nvPr/>
        </p:nvSpPr>
        <p:spPr>
          <a:xfrm>
            <a:off x="-1" y="-378845"/>
            <a:ext cx="484041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00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デザイン</a:t>
            </a:r>
            <a:r>
              <a:rPr kumimoji="1" lang="en-US" altLang="ja-JP" sz="10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① </a:t>
            </a:r>
            <a:r>
              <a:rPr kumimoji="1" lang="ja-JP" altLang="en-US" sz="100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要件がわかるフローチャート</a:t>
            </a:r>
            <a:endParaRPr lang="ja-JP" altLang="en-US" sz="1000">
              <a:solidFill>
                <a:schemeClr val="bg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cxnSp>
        <p:nvCxnSpPr>
          <p:cNvPr id="87" name="直線矢印コネクタ 86">
            <a:extLst>
              <a:ext uri="{FF2B5EF4-FFF2-40B4-BE49-F238E27FC236}">
                <a16:creationId xmlns:a16="http://schemas.microsoft.com/office/drawing/2014/main" id="{2BC74DBF-AA0D-6441-25DD-7AFC366E8181}"/>
              </a:ext>
            </a:extLst>
          </p:cNvPr>
          <p:cNvCxnSpPr>
            <a:cxnSpLocks/>
            <a:stCxn id="14" idx="2"/>
            <a:endCxn id="18" idx="0"/>
          </p:cNvCxnSpPr>
          <p:nvPr/>
        </p:nvCxnSpPr>
        <p:spPr>
          <a:xfrm>
            <a:off x="4572000" y="3666716"/>
            <a:ext cx="0" cy="428408"/>
          </a:xfrm>
          <a:prstGeom prst="straightConnector1">
            <a:avLst/>
          </a:prstGeom>
          <a:ln w="22225" cap="rnd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6544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sairu">
      <a:dk1>
        <a:srgbClr val="1B224C"/>
      </a:dk1>
      <a:lt1>
        <a:srgbClr val="FFFFFF"/>
      </a:lt1>
      <a:dk2>
        <a:srgbClr val="44546A"/>
      </a:dk2>
      <a:lt2>
        <a:srgbClr val="F0F0F0"/>
      </a:lt2>
      <a:accent1>
        <a:srgbClr val="46BDCA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3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3942</TotalTime>
  <Words>131</Words>
  <Application>Microsoft Office PowerPoint</Application>
  <PresentationFormat>画面に合わせる (16:9)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Yu Gothic</vt:lpstr>
      <vt:lpstr>Yu Gothic Medium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 亜矢子</dc:creator>
  <cp:lastModifiedBy>安住 久美子</cp:lastModifiedBy>
  <cp:revision>16</cp:revision>
  <dcterms:created xsi:type="dcterms:W3CDTF">2022-10-29T01:29:40Z</dcterms:created>
  <dcterms:modified xsi:type="dcterms:W3CDTF">2022-11-04T03:13:35Z</dcterms:modified>
</cp:coreProperties>
</file>