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jEv1qK7zw2rrHfc84ViM1UBCAn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>
            <a:spLocks noGrp="1"/>
          </p:cNvSpPr>
          <p:nvPr>
            <p:ph type="title"/>
          </p:nvPr>
        </p:nvSpPr>
        <p:spPr>
          <a:xfrm>
            <a:off x="455023" y="478340"/>
            <a:ext cx="899595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/>
          <p:nvPr/>
        </p:nvSpPr>
        <p:spPr>
          <a:xfrm>
            <a:off x="0" y="0"/>
            <a:ext cx="9906000" cy="609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6"/>
          <p:cNvCxnSpPr/>
          <p:nvPr/>
        </p:nvCxnSpPr>
        <p:spPr>
          <a:xfrm>
            <a:off x="455023" y="1149532"/>
            <a:ext cx="8995953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9546336" y="6580866"/>
            <a:ext cx="359664" cy="277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72000" bIns="360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３">
  <p:cSld name="表紙３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5" descr="人, 室内, 男性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/>
          <p:nvPr/>
        </p:nvSpPr>
        <p:spPr>
          <a:xfrm>
            <a:off x="914400" y="1136672"/>
            <a:ext cx="8991600" cy="4401980"/>
          </a:xfrm>
          <a:prstGeom prst="rect">
            <a:avLst/>
          </a:prstGeom>
          <a:solidFill>
            <a:schemeClr val="dk1">
              <a:alpha val="8392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1767840" y="2086486"/>
            <a:ext cx="7337924" cy="167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3581400" y="4452037"/>
            <a:ext cx="5524364" cy="353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81" name="Google Shape;81;p15"/>
          <p:cNvCxnSpPr/>
          <p:nvPr/>
        </p:nvCxnSpPr>
        <p:spPr>
          <a:xfrm>
            <a:off x="1767840" y="4934483"/>
            <a:ext cx="7337924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2" name="Google Shape;8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7840" y="4452037"/>
            <a:ext cx="1452437" cy="30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">
  <p:cSld name="中表紙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7"/>
          <p:cNvSpPr txBox="1">
            <a:spLocks noGrp="1"/>
          </p:cNvSpPr>
          <p:nvPr>
            <p:ph type="ctrTitle"/>
          </p:nvPr>
        </p:nvSpPr>
        <p:spPr>
          <a:xfrm>
            <a:off x="1767840" y="2172371"/>
            <a:ext cx="7306491" cy="15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/>
          <p:nvPr/>
        </p:nvSpPr>
        <p:spPr>
          <a:xfrm>
            <a:off x="0" y="0"/>
            <a:ext cx="9906000" cy="609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" name="Google Shape;22;p7"/>
          <p:cNvCxnSpPr/>
          <p:nvPr/>
        </p:nvCxnSpPr>
        <p:spPr>
          <a:xfrm>
            <a:off x="1767840" y="4145280"/>
            <a:ext cx="813816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23;p7"/>
          <p:cNvSpPr txBox="1"/>
          <p:nvPr/>
        </p:nvSpPr>
        <p:spPr>
          <a:xfrm>
            <a:off x="9546336" y="6580866"/>
            <a:ext cx="359664" cy="277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72000" bIns="360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fld id="{00000000-1234-1234-1234-123412341234}" type="slidenum">
              <a:rPr lang="ja-JP"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5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62923" y="6679174"/>
            <a:ext cx="474269" cy="988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55023" y="478340"/>
            <a:ext cx="899595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1"/>
          </p:nvPr>
        </p:nvSpPr>
        <p:spPr>
          <a:xfrm>
            <a:off x="455023" y="1497874"/>
            <a:ext cx="8995953" cy="1001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/>
          <p:nvPr/>
        </p:nvSpPr>
        <p:spPr>
          <a:xfrm>
            <a:off x="0" y="0"/>
            <a:ext cx="9906000" cy="609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" name="Google Shape;29;p8"/>
          <p:cNvCxnSpPr/>
          <p:nvPr/>
        </p:nvCxnSpPr>
        <p:spPr>
          <a:xfrm>
            <a:off x="455023" y="1149532"/>
            <a:ext cx="8995953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9546336" y="6580866"/>
            <a:ext cx="359664" cy="277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72000" bIns="360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補足ページ">
  <p:cSld name="補足ページ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685803" y="478340"/>
            <a:ext cx="876517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/>
          <p:nvPr/>
        </p:nvSpPr>
        <p:spPr>
          <a:xfrm>
            <a:off x="0" y="0"/>
            <a:ext cx="9906000" cy="609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" name="Google Shape;34;p9"/>
          <p:cNvCxnSpPr/>
          <p:nvPr/>
        </p:nvCxnSpPr>
        <p:spPr>
          <a:xfrm rot="10800000">
            <a:off x="455023" y="525512"/>
            <a:ext cx="0" cy="512260"/>
          </a:xfrm>
          <a:prstGeom prst="straightConnector1">
            <a:avLst/>
          </a:prstGeom>
          <a:noFill/>
          <a:ln w="412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9546336" y="6580866"/>
            <a:ext cx="359664" cy="277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72000" bIns="360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３並列">
  <p:cSld name="３並列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455023" y="478340"/>
            <a:ext cx="899595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664029" y="4371704"/>
            <a:ext cx="2479766" cy="1820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/>
          <p:nvPr/>
        </p:nvSpPr>
        <p:spPr>
          <a:xfrm>
            <a:off x="0" y="0"/>
            <a:ext cx="9906000" cy="609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" name="Google Shape;40;p10"/>
          <p:cNvCxnSpPr/>
          <p:nvPr/>
        </p:nvCxnSpPr>
        <p:spPr>
          <a:xfrm>
            <a:off x="455023" y="1149532"/>
            <a:ext cx="8995953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" name="Google Shape;41;p10"/>
          <p:cNvSpPr txBox="1">
            <a:spLocks noGrp="1"/>
          </p:cNvSpPr>
          <p:nvPr>
            <p:ph type="body" idx="2"/>
          </p:nvPr>
        </p:nvSpPr>
        <p:spPr>
          <a:xfrm>
            <a:off x="3713116" y="4367342"/>
            <a:ext cx="2479766" cy="1820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3"/>
          </p:nvPr>
        </p:nvSpPr>
        <p:spPr>
          <a:xfrm>
            <a:off x="6762203" y="4367342"/>
            <a:ext cx="2479766" cy="1820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4"/>
          </p:nvPr>
        </p:nvSpPr>
        <p:spPr>
          <a:xfrm>
            <a:off x="664029" y="1743487"/>
            <a:ext cx="2479766" cy="94296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44000" tIns="72000" rIns="144000" bIns="72000" anchor="ctr" anchorCtr="0">
            <a:noAutofit/>
          </a:bodyPr>
          <a:lstStyle>
            <a:lvl1pPr marL="457200" lvl="0" indent="-22860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5"/>
          </p:nvPr>
        </p:nvSpPr>
        <p:spPr>
          <a:xfrm>
            <a:off x="3713116" y="1743487"/>
            <a:ext cx="2479766" cy="94296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44000" tIns="72000" rIns="144000" bIns="72000" anchor="ctr" anchorCtr="0">
            <a:noAutofit/>
          </a:bodyPr>
          <a:lstStyle>
            <a:lvl1pPr marL="457200" lvl="0" indent="-22860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6"/>
          </p:nvPr>
        </p:nvSpPr>
        <p:spPr>
          <a:xfrm>
            <a:off x="6762203" y="1743222"/>
            <a:ext cx="2479766" cy="94296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44000" tIns="72000" rIns="144000" bIns="72000" anchor="ctr" anchorCtr="0">
            <a:noAutofit/>
          </a:bodyPr>
          <a:lstStyle>
            <a:lvl1pPr marL="457200" lvl="0" indent="-22860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6" name="Google Shape;46;p10"/>
          <p:cNvCxnSpPr/>
          <p:nvPr/>
        </p:nvCxnSpPr>
        <p:spPr>
          <a:xfrm>
            <a:off x="3431178" y="1743222"/>
            <a:ext cx="0" cy="4444204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7" name="Google Shape;47;p10"/>
          <p:cNvCxnSpPr/>
          <p:nvPr/>
        </p:nvCxnSpPr>
        <p:spPr>
          <a:xfrm>
            <a:off x="6483532" y="1743222"/>
            <a:ext cx="0" cy="4444204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9546336" y="6580866"/>
            <a:ext cx="359664" cy="277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72000" bIns="360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２並列">
  <p:cSld name="２並列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455023" y="478340"/>
            <a:ext cx="899595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455023" y="5486400"/>
            <a:ext cx="4265023" cy="705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/>
          <p:nvPr/>
        </p:nvSpPr>
        <p:spPr>
          <a:xfrm>
            <a:off x="0" y="0"/>
            <a:ext cx="9906000" cy="609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3" name="Google Shape;53;p11"/>
          <p:cNvCxnSpPr/>
          <p:nvPr/>
        </p:nvCxnSpPr>
        <p:spPr>
          <a:xfrm>
            <a:off x="455023" y="1149532"/>
            <a:ext cx="8995953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4" name="Google Shape;54;p11"/>
          <p:cNvSpPr txBox="1">
            <a:spLocks noGrp="1"/>
          </p:cNvSpPr>
          <p:nvPr>
            <p:ph type="body" idx="2"/>
          </p:nvPr>
        </p:nvSpPr>
        <p:spPr>
          <a:xfrm>
            <a:off x="455023" y="2957515"/>
            <a:ext cx="4265023" cy="94296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44000" tIns="72000" rIns="144000" bIns="72000" anchor="ctr" anchorCtr="0">
            <a:noAutofit/>
          </a:bodyPr>
          <a:lstStyle>
            <a:lvl1pPr marL="457200" lvl="0" indent="-22860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3"/>
          </p:nvPr>
        </p:nvSpPr>
        <p:spPr>
          <a:xfrm>
            <a:off x="5342709" y="5486400"/>
            <a:ext cx="4108266" cy="705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4"/>
          </p:nvPr>
        </p:nvSpPr>
        <p:spPr>
          <a:xfrm>
            <a:off x="5342710" y="2957515"/>
            <a:ext cx="4108266" cy="94296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44000" tIns="72000" rIns="144000" bIns="72000" anchor="ctr" anchorCtr="0">
            <a:noAutofit/>
          </a:bodyPr>
          <a:lstStyle>
            <a:lvl1pPr marL="457200" lvl="0" indent="-22860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5"/>
          </p:nvPr>
        </p:nvSpPr>
        <p:spPr>
          <a:xfrm>
            <a:off x="455023" y="1497874"/>
            <a:ext cx="8995953" cy="1001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9546336" y="6580866"/>
            <a:ext cx="359664" cy="277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72000" bIns="360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/>
          <p:nvPr/>
        </p:nvSpPr>
        <p:spPr>
          <a:xfrm>
            <a:off x="0" y="0"/>
            <a:ext cx="9906000" cy="609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9546336" y="6580866"/>
            <a:ext cx="359664" cy="277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72000" bIns="360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１">
  <p:cSld name="表紙１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 l="-1"/>
          <a:stretch/>
        </p:blipFill>
        <p:spPr>
          <a:xfrm>
            <a:off x="-26446" y="0"/>
            <a:ext cx="993244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/>
          <p:nvPr/>
        </p:nvSpPr>
        <p:spPr>
          <a:xfrm>
            <a:off x="914400" y="1136672"/>
            <a:ext cx="8991600" cy="4401980"/>
          </a:xfrm>
          <a:prstGeom prst="rect">
            <a:avLst/>
          </a:prstGeom>
          <a:solidFill>
            <a:schemeClr val="dk1">
              <a:alpha val="8392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>
            <a:spLocks noGrp="1"/>
          </p:cNvSpPr>
          <p:nvPr>
            <p:ph type="ctrTitle"/>
          </p:nvPr>
        </p:nvSpPr>
        <p:spPr>
          <a:xfrm>
            <a:off x="1767840" y="2086486"/>
            <a:ext cx="7337924" cy="167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3581400" y="4452037"/>
            <a:ext cx="5524364" cy="353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67" name="Google Shape;67;p13"/>
          <p:cNvCxnSpPr/>
          <p:nvPr/>
        </p:nvCxnSpPr>
        <p:spPr>
          <a:xfrm>
            <a:off x="1767840" y="4934483"/>
            <a:ext cx="7337924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8" name="Google Shape;6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7840" y="4452037"/>
            <a:ext cx="1452437" cy="30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２">
  <p:cSld name="表紙２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4" descr="人, 室内, 壁, 男性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"/>
            <a:ext cx="9945246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/>
          <p:nvPr/>
        </p:nvSpPr>
        <p:spPr>
          <a:xfrm>
            <a:off x="914400" y="1136672"/>
            <a:ext cx="8991600" cy="4401980"/>
          </a:xfrm>
          <a:prstGeom prst="rect">
            <a:avLst/>
          </a:prstGeom>
          <a:solidFill>
            <a:schemeClr val="dk1">
              <a:alpha val="8392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4"/>
          <p:cNvSpPr txBox="1">
            <a:spLocks noGrp="1"/>
          </p:cNvSpPr>
          <p:nvPr>
            <p:ph type="ctrTitle"/>
          </p:nvPr>
        </p:nvSpPr>
        <p:spPr>
          <a:xfrm>
            <a:off x="1767840" y="2086486"/>
            <a:ext cx="7337924" cy="167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1"/>
          </p:nvPr>
        </p:nvSpPr>
        <p:spPr>
          <a:xfrm>
            <a:off x="3581400" y="4452037"/>
            <a:ext cx="5524364" cy="353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74" name="Google Shape;74;p14"/>
          <p:cNvCxnSpPr/>
          <p:nvPr/>
        </p:nvCxnSpPr>
        <p:spPr>
          <a:xfrm>
            <a:off x="1767840" y="4934483"/>
            <a:ext cx="7337924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75" name="Google Shape;7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7840" y="4452037"/>
            <a:ext cx="1452437" cy="302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455023" y="478340"/>
            <a:ext cx="899595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455023" y="1497874"/>
            <a:ext cx="8995953" cy="4807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310058" y="6653348"/>
            <a:ext cx="474269" cy="9880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title"/>
          </p:nvPr>
        </p:nvSpPr>
        <p:spPr>
          <a:xfrm>
            <a:off x="455023" y="478340"/>
            <a:ext cx="899595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/>
              <a:t>売れるロジックとは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-1" y="5679074"/>
            <a:ext cx="9905999" cy="117892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6525" tIns="0" rIns="280725" bIns="0" anchor="ctr" anchorCtr="0">
            <a:noAutofit/>
          </a:bodyPr>
          <a:lstStyle/>
          <a:p>
            <a:pPr marL="348694" marR="0" lvl="0" indent="-348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60"/>
              <a:buFont typeface="Noto Sans Symbols"/>
              <a:buChar char="✔"/>
            </a:pPr>
            <a:r>
              <a:rPr lang="ja-JP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BtoB購買の目的は「課題解決」。 売れるロジックは顧客の「課題解決」をロジカルに</a:t>
            </a:r>
            <a:br>
              <a:rPr lang="ja-JP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-JP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説明できるようにするためのフレームワークです。商材説明になりがちな営業トークやWebサイトの表現を改善できます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475304" y="137718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問題提起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475304" y="258492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解決策の方向と結果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475304" y="318879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解決策としての商品紹介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475304" y="379266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信頼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475304" y="439653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安心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475304" y="5000408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行動の後押し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353339" y="2077601"/>
            <a:ext cx="492364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8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問題が起きる</a:t>
            </a:r>
            <a:r>
              <a:rPr lang="ja-JP" sz="1400" b="0" i="0" u="none" strike="noStrike" cap="none">
                <a:solidFill>
                  <a:schemeClr val="accent6"/>
                </a:solidFill>
                <a:latin typeface="MS PGothic"/>
                <a:ea typeface="MS PGothic"/>
                <a:cs typeface="MS PGothic"/>
                <a:sym typeface="MS PGothic"/>
              </a:rPr>
              <a:t>原因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を提示する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4353339" y="2681472"/>
            <a:ext cx="492364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8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問題が</a:t>
            </a:r>
            <a:r>
              <a:rPr lang="ja-JP" sz="1400" b="0" i="0" u="none" strike="noStrike" cap="none">
                <a:solidFill>
                  <a:schemeClr val="accent6"/>
                </a:solidFill>
                <a:latin typeface="MS PGothic"/>
                <a:ea typeface="MS PGothic"/>
                <a:cs typeface="MS PGothic"/>
                <a:sym typeface="MS PGothic"/>
              </a:rPr>
              <a:t>解決できること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や</a:t>
            </a:r>
            <a:r>
              <a:rPr lang="ja-JP" sz="1400" b="0" i="0" u="none" strike="noStrike" cap="none">
                <a:solidFill>
                  <a:schemeClr val="accent6"/>
                </a:solidFill>
                <a:latin typeface="MS PGothic"/>
                <a:ea typeface="MS PGothic"/>
                <a:cs typeface="MS PGothic"/>
                <a:sym typeface="MS PGothic"/>
              </a:rPr>
              <a:t>ベネフィット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を伝える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4353339" y="3285342"/>
            <a:ext cx="492364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8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解決できる</a:t>
            </a:r>
            <a:r>
              <a:rPr lang="ja-JP" sz="1400" b="0" i="0" u="none" strike="noStrike" cap="none">
                <a:solidFill>
                  <a:schemeClr val="accent6"/>
                </a:solidFill>
                <a:latin typeface="MS PGothic"/>
                <a:ea typeface="MS PGothic"/>
                <a:cs typeface="MS PGothic"/>
                <a:sym typeface="MS PGothic"/>
              </a:rPr>
              <a:t>根拠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や</a:t>
            </a:r>
            <a:r>
              <a:rPr lang="ja-JP" sz="1400" b="0" i="0" u="none" strike="noStrike" cap="none">
                <a:solidFill>
                  <a:schemeClr val="accent6"/>
                </a:solidFill>
                <a:latin typeface="MS PGothic"/>
                <a:ea typeface="MS PGothic"/>
                <a:cs typeface="MS PGothic"/>
                <a:sym typeface="MS PGothic"/>
              </a:rPr>
              <a:t>特長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を伝える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353339" y="3889212"/>
            <a:ext cx="492364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8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提案企業や解決策が</a:t>
            </a:r>
            <a:r>
              <a:rPr lang="ja-JP" sz="1400" b="0" i="0" u="none" strike="noStrike" cap="none">
                <a:solidFill>
                  <a:schemeClr val="accent6"/>
                </a:solidFill>
                <a:latin typeface="MS PGothic"/>
                <a:ea typeface="MS PGothic"/>
                <a:cs typeface="MS PGothic"/>
                <a:sym typeface="MS PGothic"/>
              </a:rPr>
              <a:t>信頼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できることを伝える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53339" y="4493082"/>
            <a:ext cx="492364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800"/>
              <a:buFont typeface="Arial"/>
              <a:buNone/>
            </a:pPr>
            <a:r>
              <a:rPr lang="ja-JP" sz="1400" b="0" i="0" u="none" strike="noStrike" cap="none">
                <a:solidFill>
                  <a:schemeClr val="accent6"/>
                </a:solidFill>
                <a:latin typeface="MS PGothic"/>
                <a:ea typeface="MS PGothic"/>
                <a:cs typeface="MS PGothic"/>
                <a:sym typeface="MS PGothic"/>
              </a:rPr>
              <a:t>疑問や不安を払拭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し、安心してもらう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53339" y="5096953"/>
            <a:ext cx="492364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800"/>
              <a:buFont typeface="Arial"/>
              <a:buNone/>
            </a:pPr>
            <a:r>
              <a:rPr lang="ja-JP" sz="1400" b="0" i="0" u="none" strike="noStrike" cap="none">
                <a:solidFill>
                  <a:schemeClr val="accent6"/>
                </a:solidFill>
                <a:latin typeface="MS PGothic"/>
                <a:ea typeface="MS PGothic"/>
                <a:cs typeface="MS PGothic"/>
                <a:sym typeface="MS PGothic"/>
              </a:rPr>
              <a:t>導入・購入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をしてもらう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475303" y="198105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原因の深堀り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353339" y="1473730"/>
            <a:ext cx="492364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8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問題を提起し、</a:t>
            </a:r>
            <a:r>
              <a:rPr lang="ja-JP" sz="1400" b="0" i="0" u="none" strike="noStrike" cap="none">
                <a:solidFill>
                  <a:schemeClr val="accent6"/>
                </a:solidFill>
                <a:latin typeface="MS PGothic"/>
                <a:ea typeface="MS PGothic"/>
                <a:cs typeface="MS PGothic"/>
                <a:sym typeface="MS PGothic"/>
              </a:rPr>
              <a:t>共感</a:t>
            </a:r>
            <a:r>
              <a:rPr lang="ja-JP" sz="14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を得る</a:t>
            </a:r>
            <a:endParaRPr sz="1400" b="0" i="0" u="none" strike="noStrike" cap="none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03" name="Google Shape;103;p1"/>
          <p:cNvSpPr/>
          <p:nvPr/>
        </p:nvSpPr>
        <p:spPr>
          <a:xfrm rot="5400000">
            <a:off x="-1091867" y="3078625"/>
            <a:ext cx="4112390" cy="671356"/>
          </a:xfrm>
          <a:prstGeom prst="rightArrow">
            <a:avLst>
              <a:gd name="adj1" fmla="val 50975"/>
              <a:gd name="adj2" fmla="val 70212"/>
            </a:avLst>
          </a:prstGeom>
          <a:gradFill>
            <a:gsLst>
              <a:gs pos="0">
                <a:schemeClr val="accent6"/>
              </a:gs>
              <a:gs pos="100000">
                <a:schemeClr val="dk1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>
            <a:spLocks noGrp="1"/>
          </p:cNvSpPr>
          <p:nvPr>
            <p:ph type="title"/>
          </p:nvPr>
        </p:nvSpPr>
        <p:spPr>
          <a:xfrm>
            <a:off x="455023" y="478340"/>
            <a:ext cx="899595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/>
              <a:t>売れるロジックの構成要素</a:t>
            </a:r>
            <a:endParaRPr/>
          </a:p>
        </p:txBody>
      </p:sp>
      <p:sp>
        <p:nvSpPr>
          <p:cNvPr id="109" name="Google Shape;109;p2"/>
          <p:cNvSpPr txBox="1"/>
          <p:nvPr/>
        </p:nvSpPr>
        <p:spPr>
          <a:xfrm>
            <a:off x="-1" y="5679074"/>
            <a:ext cx="9905999" cy="117892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6525" tIns="0" rIns="280725" bIns="0" anchor="ctr" anchorCtr="0">
            <a:noAutofit/>
          </a:bodyPr>
          <a:lstStyle/>
          <a:p>
            <a:pPr marL="348694" marR="0" lvl="0" indent="-348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60"/>
              <a:buFont typeface="Noto Sans Symbols"/>
              <a:buChar char="✔"/>
            </a:pPr>
            <a:r>
              <a:rPr lang="ja-JP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上記の要素を整理し、営業資料やトークスクリプト、 Webサイト、LPなどで表現します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4353340" y="2108375"/>
            <a:ext cx="492383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よくある課題/課題が起きる要因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4353340" y="2712248"/>
            <a:ext cx="492383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どんな課題を解決する製品・サービスなのか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4353339" y="3212657"/>
            <a:ext cx="492383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サービス紹介/機能紹介/特長/料金/社員紹介/</a:t>
            </a:r>
            <a:b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導入までの流れなど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4353339" y="3814762"/>
            <a:ext cx="492383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事例/導入数/シェア/大手への導入実績/</a:t>
            </a:r>
            <a:b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メディア掲載実績/第三者評価/役員の経歴/上場など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4353339" y="4523858"/>
            <a:ext cx="4923829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FAQ/サポート体制/お客様の声など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4353340" y="5127731"/>
            <a:ext cx="492383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お問い合わせ/資料請求/導入相談など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4353338" y="1504502"/>
            <a:ext cx="492383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問題を示唆するキャッチコピーや質問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1475305" y="137718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問題提起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1475305" y="258492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解決策の方向と結果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1475305" y="318879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解決策としての商品紹介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1475305" y="379266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信頼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1475305" y="439653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安心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1475305" y="5000408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行動の後押し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1475304" y="1981055"/>
            <a:ext cx="2527442" cy="47009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原因の深堀り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24" name="Google Shape;124;p2"/>
          <p:cNvSpPr/>
          <p:nvPr/>
        </p:nvSpPr>
        <p:spPr>
          <a:xfrm rot="5400000">
            <a:off x="-1091866" y="3078625"/>
            <a:ext cx="4112390" cy="671356"/>
          </a:xfrm>
          <a:prstGeom prst="rightArrow">
            <a:avLst>
              <a:gd name="adj1" fmla="val 50975"/>
              <a:gd name="adj2" fmla="val 70212"/>
            </a:avLst>
          </a:prstGeom>
          <a:gradFill>
            <a:gsLst>
              <a:gs pos="0">
                <a:schemeClr val="accent6"/>
              </a:gs>
              <a:gs pos="100000">
                <a:schemeClr val="dk1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"/>
          <p:cNvSpPr txBox="1">
            <a:spLocks noGrp="1"/>
          </p:cNvSpPr>
          <p:nvPr>
            <p:ph type="title"/>
          </p:nvPr>
        </p:nvSpPr>
        <p:spPr>
          <a:xfrm>
            <a:off x="455023" y="478340"/>
            <a:ext cx="899595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/>
              <a:t>株式会社才流の売れるロジック</a:t>
            </a:r>
            <a:endParaRPr/>
          </a:p>
        </p:txBody>
      </p:sp>
      <p:sp>
        <p:nvSpPr>
          <p:cNvPr id="130" name="Google Shape;130;p3"/>
          <p:cNvSpPr txBox="1"/>
          <p:nvPr/>
        </p:nvSpPr>
        <p:spPr>
          <a:xfrm>
            <a:off x="3315042" y="2496554"/>
            <a:ext cx="613593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担当者が不在/BtoBマーケティングの知見がない/SEO、広告、ツールの会社に</a:t>
            </a:r>
            <a:b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マーケティング戦略は相談できない/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戦略コンサルに個別施策は相談できない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31" name="Google Shape;131;p3"/>
          <p:cNvSpPr txBox="1"/>
          <p:nvPr/>
        </p:nvSpPr>
        <p:spPr>
          <a:xfrm>
            <a:off x="3315042" y="3213872"/>
            <a:ext cx="613593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戦略立案～施策立案までを一気通貫でサポートするコンサルティング会社です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32" name="Google Shape;132;p3"/>
          <p:cNvSpPr txBox="1"/>
          <p:nvPr/>
        </p:nvSpPr>
        <p:spPr>
          <a:xfrm>
            <a:off x="3315041" y="3707157"/>
            <a:ext cx="613593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業界歴10年以上のコンサルタント/戦略から施策の実行支援まで/</a:t>
            </a:r>
            <a:b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独自のサイル式メソッドで再現性高く、成果を提供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33" name="Google Shape;133;p3"/>
          <p:cNvSpPr txBox="1"/>
          <p:nvPr/>
        </p:nvSpPr>
        <p:spPr>
          <a:xfrm>
            <a:off x="3315041" y="4322204"/>
            <a:ext cx="613593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売上・商談数・リード数を増やしてきた実績/具体的なメソッド資料/</a:t>
            </a:r>
            <a:b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</a:b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ブログやnote、Twitterでの情報発信/メディア連載・登壇実績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3315042" y="5022623"/>
            <a:ext cx="6135934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コンサルタントの保有案件は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3社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まで/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最終アウトプット</a:t>
            </a: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のサンプルを提示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35" name="Google Shape;135;p3"/>
          <p:cNvSpPr txBox="1"/>
          <p:nvPr/>
        </p:nvSpPr>
        <p:spPr>
          <a:xfrm>
            <a:off x="3315041" y="5626492"/>
            <a:ext cx="613593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プロジェクトのご相談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3315041" y="2003269"/>
            <a:ext cx="613593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BtoBマーケティングの戦略から相談できる会社がないですよね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802458" y="187594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問題提起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802458" y="308368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解決策の方向と結果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802458" y="368755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解決策としての商品紹介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40" name="Google Shape;140;p3"/>
          <p:cNvSpPr txBox="1"/>
          <p:nvPr/>
        </p:nvSpPr>
        <p:spPr>
          <a:xfrm>
            <a:off x="802458" y="429142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信頼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802458" y="489529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安心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802458" y="5499169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行動の後押し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43" name="Google Shape;143;p3"/>
          <p:cNvSpPr txBox="1"/>
          <p:nvPr/>
        </p:nvSpPr>
        <p:spPr>
          <a:xfrm>
            <a:off x="802457" y="247981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原因の深堀り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"/>
          <p:cNvSpPr txBox="1">
            <a:spLocks noGrp="1"/>
          </p:cNvSpPr>
          <p:nvPr>
            <p:ph type="title"/>
          </p:nvPr>
        </p:nvSpPr>
        <p:spPr>
          <a:xfrm>
            <a:off x="455023" y="478340"/>
            <a:ext cx="8995953" cy="67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/>
              <a:t>売れるロジック・記入フォーマット</a:t>
            </a:r>
            <a:endParaRPr/>
          </a:p>
        </p:txBody>
      </p:sp>
      <p:sp>
        <p:nvSpPr>
          <p:cNvPr id="149" name="Google Shape;149;p4"/>
          <p:cNvSpPr txBox="1"/>
          <p:nvPr/>
        </p:nvSpPr>
        <p:spPr>
          <a:xfrm>
            <a:off x="3315042" y="2604275"/>
            <a:ext cx="613593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テキスト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0" name="Google Shape;150;p4"/>
          <p:cNvSpPr txBox="1"/>
          <p:nvPr/>
        </p:nvSpPr>
        <p:spPr>
          <a:xfrm>
            <a:off x="3315042" y="3213872"/>
            <a:ext cx="613593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テキスト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1" name="Google Shape;151;p4"/>
          <p:cNvSpPr txBox="1"/>
          <p:nvPr/>
        </p:nvSpPr>
        <p:spPr>
          <a:xfrm>
            <a:off x="3315041" y="3814878"/>
            <a:ext cx="613593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テキスト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2" name="Google Shape;152;p4"/>
          <p:cNvSpPr txBox="1"/>
          <p:nvPr/>
        </p:nvSpPr>
        <p:spPr>
          <a:xfrm>
            <a:off x="3315041" y="4429925"/>
            <a:ext cx="613593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テキスト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3" name="Google Shape;153;p4"/>
          <p:cNvSpPr txBox="1"/>
          <p:nvPr/>
        </p:nvSpPr>
        <p:spPr>
          <a:xfrm>
            <a:off x="3315042" y="5022623"/>
            <a:ext cx="6135934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テキスト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4" name="Google Shape;154;p4"/>
          <p:cNvSpPr txBox="1"/>
          <p:nvPr/>
        </p:nvSpPr>
        <p:spPr>
          <a:xfrm>
            <a:off x="3315041" y="5626492"/>
            <a:ext cx="613593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テキスト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5" name="Google Shape;155;p4"/>
          <p:cNvSpPr txBox="1"/>
          <p:nvPr/>
        </p:nvSpPr>
        <p:spPr>
          <a:xfrm>
            <a:off x="3315041" y="2003269"/>
            <a:ext cx="613593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Arial"/>
              <a:buNone/>
            </a:pPr>
            <a:r>
              <a:rPr lang="ja-JP" sz="1400" b="0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テキスト</a:t>
            </a:r>
            <a:endParaRPr sz="1400" b="0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6" name="Google Shape;156;p4"/>
          <p:cNvSpPr txBox="1"/>
          <p:nvPr/>
        </p:nvSpPr>
        <p:spPr>
          <a:xfrm>
            <a:off x="802458" y="187594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問題提起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"/>
          <p:cNvSpPr txBox="1"/>
          <p:nvPr/>
        </p:nvSpPr>
        <p:spPr>
          <a:xfrm>
            <a:off x="802458" y="308368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解決策の方向と結果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802458" y="368755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解決策としての商品紹介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802458" y="429142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信頼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802458" y="489529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安心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4"/>
          <p:cNvSpPr txBox="1"/>
          <p:nvPr/>
        </p:nvSpPr>
        <p:spPr>
          <a:xfrm>
            <a:off x="802458" y="5499169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行動の後押し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62" name="Google Shape;162;p4"/>
          <p:cNvSpPr txBox="1"/>
          <p:nvPr/>
        </p:nvSpPr>
        <p:spPr>
          <a:xfrm>
            <a:off x="802457" y="2479816"/>
            <a:ext cx="2329702" cy="47009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FFFFFF"/>
                </a:solidFill>
                <a:latin typeface="MS PGothic"/>
                <a:ea typeface="MS PGothic"/>
                <a:cs typeface="MS PGothic"/>
                <a:sym typeface="MS PGothic"/>
              </a:rPr>
              <a:t>原因の深堀り</a:t>
            </a:r>
            <a:endParaRPr sz="1400" b="0" i="0" u="none" strike="noStrike" cap="none">
              <a:solidFill>
                <a:srgbClr val="FFFFFF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8">
      <a:dk1>
        <a:srgbClr val="1B224C"/>
      </a:dk1>
      <a:lt1>
        <a:srgbClr val="FFFFFF"/>
      </a:lt1>
      <a:dk2>
        <a:srgbClr val="555555"/>
      </a:dk2>
      <a:lt2>
        <a:srgbClr val="E7E6E6"/>
      </a:lt2>
      <a:accent1>
        <a:srgbClr val="4472C4"/>
      </a:accent1>
      <a:accent2>
        <a:srgbClr val="C62E44"/>
      </a:accent2>
      <a:accent3>
        <a:srgbClr val="AFAFAF"/>
      </a:accent3>
      <a:accent4>
        <a:srgbClr val="FFC000"/>
      </a:accent4>
      <a:accent5>
        <a:srgbClr val="039EE8"/>
      </a:accent5>
      <a:accent6>
        <a:srgbClr val="00ACBA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</Words>
  <Application>Microsoft Macintosh PowerPoint</Application>
  <PresentationFormat>A4 210 x 297 mm</PresentationFormat>
  <Paragraphs>62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MS PGothic</vt:lpstr>
      <vt:lpstr>Noto Sans Symbols</vt:lpstr>
      <vt:lpstr>Arial</vt:lpstr>
      <vt:lpstr>Calibri</vt:lpstr>
      <vt:lpstr>Office テーマ</vt:lpstr>
      <vt:lpstr>売れるロジックとは</vt:lpstr>
      <vt:lpstr>売れるロジックの構成要素</vt:lpstr>
      <vt:lpstr>株式会社才流の売れるロジック</vt:lpstr>
      <vt:lpstr>売れるロジック・記入フォーマット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売れるロジックとは</dc:title>
  <cp:lastModifiedBy>森　駿介</cp:lastModifiedBy>
  <cp:revision>1</cp:revision>
  <dcterms:created xsi:type="dcterms:W3CDTF">2021-03-31T02:40:05Z</dcterms:created>
  <dcterms:modified xsi:type="dcterms:W3CDTF">2022-11-22T02:14:30Z</dcterms:modified>
</cp:coreProperties>
</file>