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4" r:id="rId1"/>
  </p:sldMasterIdLst>
  <p:notesMasterIdLst>
    <p:notesMasterId r:id="rId6"/>
  </p:notesMasterIdLst>
  <p:sldIdLst>
    <p:sldId id="561" r:id="rId2"/>
    <p:sldId id="569" r:id="rId3"/>
    <p:sldId id="570" r:id="rId4"/>
    <p:sldId id="571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suke Nakajima" initials="k" lastIdx="3" clrIdx="0">
    <p:extLst>
      <p:ext uri="{19B8F6BF-5375-455C-9EA6-DF929625EA0E}">
        <p15:presenceInfo xmlns:p15="http://schemas.microsoft.com/office/powerpoint/2012/main" userId="Kosuke Nakajim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51"/>
    <p:restoredTop sz="90068" autoAdjust="0"/>
  </p:normalViewPr>
  <p:slideViewPr>
    <p:cSldViewPr snapToGrid="0" snapToObjects="1">
      <p:cViewPr varScale="1">
        <p:scale>
          <a:sx n="110" d="100"/>
          <a:sy n="110" d="100"/>
        </p:scale>
        <p:origin x="792" y="1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fld id="{4BCB3F94-F3D2-BA4F-8A47-64249DDBB27D}" type="datetimeFigureOut">
              <a:rPr kumimoji="1" lang="ja-JP" altLang="en-US" smtClean="0"/>
              <a:pPr/>
              <a:t>2021/4/5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fld id="{83172448-12BD-4145-9AD1-74B86B51B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099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b="0" i="0" kern="1200">
        <a:solidFill>
          <a:schemeClr val="tx1"/>
        </a:solidFill>
        <a:latin typeface="MS PGothic" panose="020B0600070205080204" pitchFamily="34" charset="-128"/>
        <a:ea typeface="MS PGothic" panose="020B0600070205080204" pitchFamily="34" charset="-128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857BF002-CD77-984C-AA0B-AA3053DC67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0320" y="2001520"/>
            <a:ext cx="7335520" cy="2448560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kumimoji="1" lang="ja-JP" altLang="en-US"/>
              <a:t>マスター タイトル</a:t>
            </a:r>
            <a:br>
              <a:rPr kumimoji="1" lang="en-US" altLang="ja-JP" dirty="0"/>
            </a:br>
            <a:r>
              <a:rPr kumimoji="1" lang="ja-JP" altLang="en-US"/>
              <a:t>の書式設定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E9906C2-1B26-6A4D-9C1D-E7C0A132AFC0}"/>
              </a:ext>
            </a:extLst>
          </p:cNvPr>
          <p:cNvSpPr/>
          <p:nvPr userDrawn="1"/>
        </p:nvSpPr>
        <p:spPr>
          <a:xfrm>
            <a:off x="309000" y="279000"/>
            <a:ext cx="9288000" cy="6300000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81FD056-997B-234A-BD6A-A991592B32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89388" y="5440090"/>
            <a:ext cx="1727224" cy="57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45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52541E3-E56B-064C-A54B-2BA4CF1ABD01}"/>
              </a:ext>
            </a:extLst>
          </p:cNvPr>
          <p:cNvCxnSpPr>
            <a:cxnSpLocks/>
          </p:cNvCxnSpPr>
          <p:nvPr/>
        </p:nvCxnSpPr>
        <p:spPr>
          <a:xfrm>
            <a:off x="0" y="758333"/>
            <a:ext cx="990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3">
            <a:extLst>
              <a:ext uri="{FF2B5EF4-FFF2-40B4-BE49-F238E27FC236}">
                <a16:creationId xmlns:a16="http://schemas.microsoft.com/office/drawing/2014/main" id="{857BF002-CD77-984C-AA0B-AA3053DC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1C8F548-4066-1D4B-A9B5-453EA2E8CE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5152" y="6428365"/>
            <a:ext cx="863612" cy="28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基本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52541E3-E56B-064C-A54B-2BA4CF1ABD01}"/>
              </a:ext>
            </a:extLst>
          </p:cNvPr>
          <p:cNvCxnSpPr>
            <a:cxnSpLocks/>
          </p:cNvCxnSpPr>
          <p:nvPr/>
        </p:nvCxnSpPr>
        <p:spPr>
          <a:xfrm>
            <a:off x="0" y="758333"/>
            <a:ext cx="990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3">
            <a:extLst>
              <a:ext uri="{FF2B5EF4-FFF2-40B4-BE49-F238E27FC236}">
                <a16:creationId xmlns:a16="http://schemas.microsoft.com/office/drawing/2014/main" id="{857BF002-CD77-984C-AA0B-AA3053DC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1C8F548-4066-1D4B-A9B5-453EA2E8CE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5152" y="6428365"/>
            <a:ext cx="863612" cy="289310"/>
          </a:xfrm>
          <a:prstGeom prst="rect">
            <a:avLst/>
          </a:prstGeom>
        </p:spPr>
      </p:pic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43383A-A08A-5F46-BEE1-5D2A3258FB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5612" y="985520"/>
            <a:ext cx="9000000" cy="900000"/>
          </a:xfrm>
          <a:ln w="25400">
            <a:solidFill>
              <a:schemeClr val="accent6"/>
            </a:solidFill>
          </a:ln>
        </p:spPr>
        <p:txBody>
          <a:bodyPr lIns="144000" tIns="108000" rIns="144000" bIns="108000"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defRPr sz="1600" spc="100" baseline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9719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EFEDAE5-4D51-5746-93F1-1DBB221BA1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5152" y="6428365"/>
            <a:ext cx="863612" cy="28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5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023" y="158981"/>
            <a:ext cx="8995953" cy="478840"/>
          </a:xfrm>
          <a:prstGeom prst="rect">
            <a:avLst/>
          </a:prstGeom>
        </p:spPr>
        <p:txBody>
          <a:bodyPr vert="horz" wrap="none" lIns="36000" tIns="36000" rIns="36000" bIns="3600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023" y="1497874"/>
            <a:ext cx="8995953" cy="4807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 dirty="0"/>
              <a:t>2 </a:t>
            </a:r>
            <a:r>
              <a:rPr lang="ja-JP" altLang="en-US"/>
              <a:t>レベル
第 </a:t>
            </a:r>
            <a:r>
              <a:rPr lang="en-US" altLang="ja-JP" dirty="0"/>
              <a:t>3 </a:t>
            </a:r>
            <a:r>
              <a:rPr lang="ja-JP" altLang="en-US"/>
              <a:t>レベル
第 </a:t>
            </a:r>
            <a:r>
              <a:rPr lang="en-US" altLang="ja-JP" dirty="0"/>
              <a:t>4 </a:t>
            </a:r>
            <a:r>
              <a:rPr lang="ja-JP" altLang="en-US"/>
              <a:t>レベル
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A7AE755-8261-7E44-B620-5A8ACC3879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66958" y="6447020"/>
            <a:ext cx="720000" cy="252000"/>
          </a:xfrm>
          <a:prstGeom prst="rect">
            <a:avLst/>
          </a:prstGeom>
        </p:spPr>
        <p:txBody>
          <a:bodyPr vert="horz" wrap="none" lIns="36000" tIns="36000" rIns="36000" bIns="36000" rtlCol="0" anchor="ctr">
            <a:spAutoFit/>
          </a:bodyPr>
          <a:lstStyle>
            <a:lvl1pPr algn="r">
              <a:defRPr sz="1200" b="1" spc="150" baseline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r>
              <a:rPr lang="en" altLang="ja-JP" dirty="0"/>
              <a:t>SAIRU</a:t>
            </a:r>
            <a:endParaRPr kumimoji="1" lang="ja-JP" altLang="en-US" spc="150"/>
          </a:p>
        </p:txBody>
      </p:sp>
    </p:spTree>
    <p:extLst>
      <p:ext uri="{BB962C8B-B14F-4D97-AF65-F5344CB8AC3E}">
        <p14:creationId xmlns:p14="http://schemas.microsoft.com/office/powerpoint/2010/main" val="197067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0" r:id="rId2"/>
    <p:sldLayoutId id="2147483692" r:id="rId3"/>
    <p:sldLayoutId id="2147483689" r:id="rId4"/>
  </p:sldLayoutIdLst>
  <p:hf sldNum="0" hdr="0" dt="0"/>
  <p:txStyles>
    <p:titleStyle>
      <a:lvl1pPr algn="ctr" defTabSz="914400" rtl="0" eaLnBrk="1" latinLnBrk="0" hangingPunct="1">
        <a:lnSpc>
          <a:spcPct val="150000"/>
        </a:lnSpc>
        <a:spcBef>
          <a:spcPct val="0"/>
        </a:spcBef>
        <a:buNone/>
        <a:defRPr kumimoji="1" sz="2400" b="1" i="0" kern="1200" spc="150" baseline="0">
          <a:solidFill>
            <a:schemeClr val="tx1"/>
          </a:solidFill>
          <a:latin typeface="+mn-lt"/>
          <a:ea typeface="MS PGothic" panose="020B0600070205080204" pitchFamily="34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1600" b="0" i="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D77E86-171B-2243-B72A-FF95AB7C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320" y="2001520"/>
            <a:ext cx="7335520" cy="2448560"/>
          </a:xfrm>
        </p:spPr>
        <p:txBody>
          <a:bodyPr/>
          <a:lstStyle/>
          <a:p>
            <a:r>
              <a:rPr lang="en-US" altLang="ja-JP" dirty="0"/>
              <a:t>4</a:t>
            </a:r>
            <a:r>
              <a:rPr lang="ja-JP" altLang="en-US"/>
              <a:t>つの不</a:t>
            </a:r>
          </a:p>
        </p:txBody>
      </p:sp>
    </p:spTree>
    <p:extLst>
      <p:ext uri="{BB962C8B-B14F-4D97-AF65-F5344CB8AC3E}">
        <p14:creationId xmlns:p14="http://schemas.microsoft.com/office/powerpoint/2010/main" val="36950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06571A-5FDF-884A-96C7-3A3F34281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23" y="158981"/>
            <a:ext cx="8995953" cy="478840"/>
          </a:xfrm>
        </p:spPr>
        <p:txBody>
          <a:bodyPr/>
          <a:lstStyle/>
          <a:p>
            <a:r>
              <a:rPr lang="ja-JP" altLang="en-US"/>
              <a:t>４つの不とは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4296CF-82F9-234C-B664-2CB028EFC9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5612" y="985520"/>
            <a:ext cx="9000000" cy="900000"/>
          </a:xfrm>
        </p:spPr>
        <p:txBody>
          <a:bodyPr>
            <a:normAutofit/>
          </a:bodyPr>
          <a:lstStyle/>
          <a:p>
            <a:r>
              <a:rPr lang="ja-JP" altLang="en-US"/>
              <a:t>顧客が検討を止める理由（営業上の壁）を以下の</a:t>
            </a:r>
            <a:r>
              <a:rPr lang="en-US" altLang="ja-JP" dirty="0"/>
              <a:t>4</a:t>
            </a:r>
            <a:r>
              <a:rPr lang="ja-JP" altLang="en-US"/>
              <a:t>分類（</a:t>
            </a:r>
            <a:r>
              <a:rPr lang="en-US" altLang="ja-JP" dirty="0"/>
              <a:t>4</a:t>
            </a:r>
            <a:r>
              <a:rPr lang="ja-JP" altLang="en-US"/>
              <a:t>つの不）で整理し、それぞれに</a:t>
            </a:r>
            <a:endParaRPr lang="en-US" altLang="ja-JP" dirty="0"/>
          </a:p>
          <a:p>
            <a:r>
              <a:rPr lang="ja-JP" altLang="en-US"/>
              <a:t>対策を用意する。結果、対策の網羅性が高まり、顧客の検討中止を避けやすくなる</a:t>
            </a:r>
            <a:endParaRPr lang="en-US" altLang="ja-JP" dirty="0"/>
          </a:p>
        </p:txBody>
      </p:sp>
      <p:graphicFrame>
        <p:nvGraphicFramePr>
          <p:cNvPr id="14" name="表 14">
            <a:extLst>
              <a:ext uri="{FF2B5EF4-FFF2-40B4-BE49-F238E27FC236}">
                <a16:creationId xmlns:a16="http://schemas.microsoft.com/office/drawing/2014/main" id="{C4148493-1430-AF43-B0A0-2A4621EF3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357405"/>
              </p:ext>
            </p:extLst>
          </p:nvPr>
        </p:nvGraphicFramePr>
        <p:xfrm>
          <a:off x="1284790" y="2327261"/>
          <a:ext cx="7419372" cy="36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2076">
                  <a:extLst>
                    <a:ext uri="{9D8B030D-6E8A-4147-A177-3AD203B41FA5}">
                      <a16:colId xmlns:a16="http://schemas.microsoft.com/office/drawing/2014/main" val="2662146084"/>
                    </a:ext>
                  </a:extLst>
                </a:gridCol>
                <a:gridCol w="4797296">
                  <a:extLst>
                    <a:ext uri="{9D8B030D-6E8A-4147-A177-3AD203B41FA5}">
                      <a16:colId xmlns:a16="http://schemas.microsoft.com/office/drawing/2014/main" val="3058695684"/>
                    </a:ext>
                  </a:extLst>
                </a:gridCol>
              </a:tblGrid>
              <a:tr h="9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i="0" spc="30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不信の壁</a:t>
                      </a:r>
                      <a:endParaRPr kumimoji="1" lang="ja-JP" altLang="en-US" sz="1800" b="1" i="0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44000" marB="14400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600" b="0" spc="1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「お宅は信用できない」という壁</a:t>
                      </a:r>
                      <a:endParaRPr lang="en-US" altLang="ja-JP" sz="1600" b="0" spc="1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180000" marT="144000" marB="144000" anchor="ctr"/>
                </a:tc>
                <a:extLst>
                  <a:ext uri="{0D108BD9-81ED-4DB2-BD59-A6C34878D82A}">
                    <a16:rowId xmlns:a16="http://schemas.microsoft.com/office/drawing/2014/main" val="1200031378"/>
                  </a:ext>
                </a:extLst>
              </a:tr>
              <a:tr h="9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spc="3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不要の壁</a:t>
                      </a:r>
                      <a:endParaRPr lang="en-US" altLang="ja-JP" sz="1800" b="1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44000" marB="144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600" b="0" spc="1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「それは私には必要ない」という壁</a:t>
                      </a:r>
                      <a:endParaRPr lang="en-US" altLang="ja-JP" sz="1600" b="0" spc="1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180000" marT="144000" marB="144000" anchor="ctr"/>
                </a:tc>
                <a:extLst>
                  <a:ext uri="{0D108BD9-81ED-4DB2-BD59-A6C34878D82A}">
                    <a16:rowId xmlns:a16="http://schemas.microsoft.com/office/drawing/2014/main" val="754583250"/>
                  </a:ext>
                </a:extLst>
              </a:tr>
              <a:tr h="9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spc="3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不適の壁</a:t>
                      </a:r>
                      <a:endParaRPr lang="en-US" altLang="ja-JP" sz="1800" b="1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44000" marB="144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600" b="0" spc="1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「それは私には適切ではない」という壁</a:t>
                      </a:r>
                      <a:endParaRPr lang="en-US" altLang="ja-JP" sz="1600" b="0" spc="1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180000" marT="144000" marB="144000" anchor="ctr"/>
                </a:tc>
                <a:extLst>
                  <a:ext uri="{0D108BD9-81ED-4DB2-BD59-A6C34878D82A}">
                    <a16:rowId xmlns:a16="http://schemas.microsoft.com/office/drawing/2014/main" val="858772704"/>
                  </a:ext>
                </a:extLst>
              </a:tr>
              <a:tr h="9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spc="3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不急の壁</a:t>
                      </a:r>
                      <a:endParaRPr lang="en-US" altLang="ja-JP" sz="1800" b="1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44000" marB="144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600" b="0" spc="1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「今すぐ買う必要がない」という壁</a:t>
                      </a:r>
                      <a:endParaRPr lang="en-US" altLang="ja-JP" sz="1600" b="0" spc="1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180000" marT="144000" marB="144000" anchor="ctr"/>
                </a:tc>
                <a:extLst>
                  <a:ext uri="{0D108BD9-81ED-4DB2-BD59-A6C34878D82A}">
                    <a16:rowId xmlns:a16="http://schemas.microsoft.com/office/drawing/2014/main" val="789859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61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36E8C4-AD29-594C-BA07-94091D68A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23" y="158981"/>
            <a:ext cx="8995953" cy="478840"/>
          </a:xfrm>
        </p:spPr>
        <p:txBody>
          <a:bodyPr/>
          <a:lstStyle/>
          <a:p>
            <a:r>
              <a:rPr lang="ja-JP" altLang="en-US"/>
              <a:t>株式会社才流の場合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DF7768E-E8DE-2F4C-BF4F-74BAC9FBB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301895"/>
              </p:ext>
            </p:extLst>
          </p:nvPr>
        </p:nvGraphicFramePr>
        <p:xfrm>
          <a:off x="455022" y="1278165"/>
          <a:ext cx="8995953" cy="476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1">
                  <a:extLst>
                    <a:ext uri="{9D8B030D-6E8A-4147-A177-3AD203B41FA5}">
                      <a16:colId xmlns:a16="http://schemas.microsoft.com/office/drawing/2014/main" val="3194716206"/>
                    </a:ext>
                  </a:extLst>
                </a:gridCol>
                <a:gridCol w="4306069">
                  <a:extLst>
                    <a:ext uri="{9D8B030D-6E8A-4147-A177-3AD203B41FA5}">
                      <a16:colId xmlns:a16="http://schemas.microsoft.com/office/drawing/2014/main" val="2551881695"/>
                    </a:ext>
                  </a:extLst>
                </a:gridCol>
                <a:gridCol w="3779033">
                  <a:extLst>
                    <a:ext uri="{9D8B030D-6E8A-4147-A177-3AD203B41FA5}">
                      <a16:colId xmlns:a16="http://schemas.microsoft.com/office/drawing/2014/main" val="616916008"/>
                    </a:ext>
                  </a:extLst>
                </a:gridCol>
              </a:tblGrid>
              <a:tr h="404698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i="0" dirty="0">
                        <a:latin typeface="GenEi Gothic P SemiBold" panose="020B0500000000000000" pitchFamily="34" charset="-128"/>
                        <a:ea typeface="GenEi Gothic P SemiBold" panose="020B0500000000000000" pitchFamily="34" charset="-128"/>
                      </a:endParaRPr>
                    </a:p>
                  </a:txBody>
                  <a:tcPr marL="108000" marR="108000" marT="144000" marB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i="0" spc="100" baseline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よくある顧客の反応</a:t>
                      </a:r>
                    </a:p>
                  </a:txBody>
                  <a:tcPr marL="108000" marR="108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i="0" spc="100" baseline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反応への対策</a:t>
                      </a:r>
                    </a:p>
                  </a:txBody>
                  <a:tcPr marL="108000" marR="108000" marT="144000" marB="14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247006"/>
                  </a:ext>
                </a:extLst>
              </a:tr>
              <a:tr h="41309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spc="3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不信</a:t>
                      </a:r>
                      <a:endParaRPr lang="en-US" altLang="ja-JP" sz="1800" b="1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200" b="0" spc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「企業規模が小さいので信用できない」</a:t>
                      </a: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80000" marB="18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大企業の支援実績・成功事例を提示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941776"/>
                  </a:ext>
                </a:extLst>
              </a:tr>
              <a:tr h="4130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200" b="0" spc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「実際のクオリティが不安」</a:t>
                      </a: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80000" marB="18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報告書の雛形をすべて開示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577424"/>
                  </a:ext>
                </a:extLst>
              </a:tr>
              <a:tr h="41309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i="0" spc="3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不要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200" b="0" spc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「マーケティングは自社運用したいので不要」</a:t>
                      </a: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80000" marB="18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自社運用体制を短期で構築できるプランを提案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132391"/>
                  </a:ext>
                </a:extLst>
              </a:tr>
              <a:tr h="4130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200" b="0" spc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「コンサルを使って売上</a:t>
                      </a:r>
                      <a:r>
                        <a:rPr lang="en-US" altLang="ja-JP" sz="1200" b="0" spc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UP</a:t>
                      </a:r>
                      <a:r>
                        <a:rPr lang="ja-JP" altLang="en-US" sz="1200" b="0" spc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したことがないので不要」</a:t>
                      </a: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80000" marB="18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投資対効果のシミュレーションや成功事例を提示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954156"/>
                  </a:ext>
                </a:extLst>
              </a:tr>
              <a:tr h="442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spc="3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不適</a:t>
                      </a:r>
                      <a:endParaRPr lang="en-US" altLang="ja-JP" sz="1800" b="1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200" b="0" spc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「マーケティングだけ知っていても業界知識がないと難しい」</a:t>
                      </a: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08000" marB="108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アサイン予定者の業界経験を提示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顧客理解を徹底する独自メソッドを説明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28563"/>
                  </a:ext>
                </a:extLst>
              </a:tr>
              <a:tr h="4130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200" b="0" spc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「同じ支援内容なので安価な方で検討する」</a:t>
                      </a: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80000" marB="180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コンサルティングプロセスの独自性とメリットを提示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915185"/>
                  </a:ext>
                </a:extLst>
              </a:tr>
              <a:tr h="7166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spc="3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不急</a:t>
                      </a:r>
                      <a:endParaRPr lang="en-US" altLang="ja-JP" sz="1800" b="1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200" b="0" spc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「マーケティング強化は来期のテーマなので急がない」</a:t>
                      </a: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288000" marB="288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成果が出るまでの一般的なスケジュールや事前に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検討が必要な事項の提示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288000" marB="28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735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06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36E8C4-AD29-594C-BA07-94091D68A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23" y="158981"/>
            <a:ext cx="8995953" cy="478840"/>
          </a:xfrm>
        </p:spPr>
        <p:txBody>
          <a:bodyPr/>
          <a:lstStyle/>
          <a:p>
            <a:r>
              <a:rPr lang="en-US" altLang="ja-JP" dirty="0"/>
              <a:t>4</a:t>
            </a:r>
            <a:r>
              <a:rPr lang="ja-JP" altLang="en-US"/>
              <a:t>つの不・記入フォーマット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DF7768E-E8DE-2F4C-BF4F-74BAC9FBB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357401"/>
              </p:ext>
            </p:extLst>
          </p:nvPr>
        </p:nvGraphicFramePr>
        <p:xfrm>
          <a:off x="455022" y="1278165"/>
          <a:ext cx="8995953" cy="473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1">
                  <a:extLst>
                    <a:ext uri="{9D8B030D-6E8A-4147-A177-3AD203B41FA5}">
                      <a16:colId xmlns:a16="http://schemas.microsoft.com/office/drawing/2014/main" val="3194716206"/>
                    </a:ext>
                  </a:extLst>
                </a:gridCol>
                <a:gridCol w="4306069">
                  <a:extLst>
                    <a:ext uri="{9D8B030D-6E8A-4147-A177-3AD203B41FA5}">
                      <a16:colId xmlns:a16="http://schemas.microsoft.com/office/drawing/2014/main" val="2551881695"/>
                    </a:ext>
                  </a:extLst>
                </a:gridCol>
                <a:gridCol w="3779033">
                  <a:extLst>
                    <a:ext uri="{9D8B030D-6E8A-4147-A177-3AD203B41FA5}">
                      <a16:colId xmlns:a16="http://schemas.microsoft.com/office/drawing/2014/main" val="616916008"/>
                    </a:ext>
                  </a:extLst>
                </a:gridCol>
              </a:tblGrid>
              <a:tr h="469612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i="0" dirty="0">
                        <a:latin typeface="GenEi Gothic P SemiBold" panose="020B0500000000000000" pitchFamily="34" charset="-128"/>
                        <a:ea typeface="GenEi Gothic P SemiBold" panose="020B0500000000000000" pitchFamily="34" charset="-128"/>
                      </a:endParaRPr>
                    </a:p>
                  </a:txBody>
                  <a:tcPr marL="108000" marR="108000" marT="144000" marB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i="0" spc="100" baseline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よくある顧客の反応</a:t>
                      </a:r>
                    </a:p>
                  </a:txBody>
                  <a:tcPr marL="108000" marR="108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i="0" spc="100" baseline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反応への対策</a:t>
                      </a:r>
                    </a:p>
                  </a:txBody>
                  <a:tcPr marL="108000" marR="108000" marT="144000" marB="14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247006"/>
                  </a:ext>
                </a:extLst>
              </a:tr>
              <a:tr h="52529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spc="3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不信</a:t>
                      </a:r>
                      <a:endParaRPr lang="en-US" altLang="ja-JP" sz="1800" b="1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941776"/>
                  </a:ext>
                </a:extLst>
              </a:tr>
              <a:tr h="5252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577424"/>
                  </a:ext>
                </a:extLst>
              </a:tr>
              <a:tr h="52529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i="0" spc="3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不要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132391"/>
                  </a:ext>
                </a:extLst>
              </a:tr>
              <a:tr h="5252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954156"/>
                  </a:ext>
                </a:extLst>
              </a:tr>
              <a:tr h="52529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spc="3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不適</a:t>
                      </a:r>
                      <a:endParaRPr lang="en-US" altLang="ja-JP" sz="1800" b="1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08000" marB="108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28563"/>
                  </a:ext>
                </a:extLst>
              </a:tr>
              <a:tr h="5252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08000" marB="108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915185"/>
                  </a:ext>
                </a:extLst>
              </a:tr>
              <a:tr h="52529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spc="30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不急</a:t>
                      </a:r>
                      <a:endParaRPr lang="en-US" altLang="ja-JP" sz="1800" b="1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08000" marB="108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865913"/>
                  </a:ext>
                </a:extLst>
              </a:tr>
              <a:tr h="52529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b="1" spc="3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altLang="ja-JP" sz="12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44000" marR="144000" marT="108000" marB="108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44000" marR="144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577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732749"/>
      </p:ext>
    </p:extLst>
  </p:cSld>
  <p:clrMapOvr>
    <a:masterClrMapping/>
  </p:clrMapOvr>
</p:sld>
</file>

<file path=ppt/theme/theme1.xml><?xml version="1.0" encoding="utf-8"?>
<a:theme xmlns:a="http://schemas.openxmlformats.org/drawingml/2006/main" name="SAIRU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IRU パワーポイントテーマ" id="{6D6EBAEA-CC3C-5A41-89BB-31FF36D69217}" vid="{DFA0A8F7-E393-E54D-BC96-17A227502A1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SAIRU パワーポイントテーマ</Template>
  <TotalTime>10373</TotalTime>
  <Words>299</Words>
  <Application>Microsoft Macintosh PowerPoint</Application>
  <PresentationFormat>A4 210 x 297 mm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GenEi Gothic P SemiBold</vt:lpstr>
      <vt:lpstr>MS PGothic</vt:lpstr>
      <vt:lpstr>Arial</vt:lpstr>
      <vt:lpstr>SAIRU</vt:lpstr>
      <vt:lpstr>4つの不</vt:lpstr>
      <vt:lpstr>４つの不とは</vt:lpstr>
      <vt:lpstr>株式会社才流の場合</vt:lpstr>
      <vt:lpstr>4つの不・記入フォーマット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4つの不</dc:title>
  <dc:subject/>
  <dc:creator>SAIRU</dc:creator>
  <cp:keywords/>
  <dc:description/>
  <cp:lastModifiedBy>千代 垰本</cp:lastModifiedBy>
  <cp:revision>347</cp:revision>
  <dcterms:created xsi:type="dcterms:W3CDTF">2019-11-17T04:52:09Z</dcterms:created>
  <dcterms:modified xsi:type="dcterms:W3CDTF">2021-04-05T00:00:28Z</dcterms:modified>
  <cp:category/>
</cp:coreProperties>
</file>