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906000" cy="6858000" type="A4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jl8zlpcPlYUUIx89UjnOXz8V5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6A40CAE-96EE-4CA3-88BA-9E6CCE0AF189}">
  <a:tblStyle styleId="{B6A40CAE-96EE-4CA3-88BA-9E6CCE0AF189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 b="off" i="off"/>
      <a:tcStyle>
        <a:tcBdr/>
      </a:tcStyle>
    </a:band2H>
    <a:band1V>
      <a:tcTxStyle b="off" i="off"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 b="off" i="off"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F0BCB2A4-FAFD-45FE-AF49-00418080A2DB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1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Yu Gothic" panose="020B0400000000000000" pitchFamily="34" charset="-128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3992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Yu Gothic" panose="020B0400000000000000" pitchFamily="34" charset="-128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Yu Gothic" panose="020B0400000000000000" pitchFamily="34" charset="-128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ja-JP" altLang="en-US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>
            <a:lvl1pPr>
              <a:defRPr b="0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pPr algn="r">
              <a:buSzPts val="1300"/>
            </a:pPr>
            <a:fld id="{00000000-1234-1234-1234-123412341234}" type="slidenum">
              <a:rPr lang="en-US" altLang="ja-JP" sz="1300" smtClean="0">
                <a:solidFill>
                  <a:schemeClr val="dk1"/>
                </a:solidFill>
                <a:cs typeface="MS PGothic"/>
                <a:sym typeface="MS PGothic"/>
              </a:rPr>
              <a:pPr algn="r">
                <a:buSzPts val="1300"/>
              </a:pPr>
              <a:t>‹#›</a:t>
            </a:fld>
            <a:endParaRPr lang="ja-JP" altLang="en-US" sz="1300">
              <a:solidFill>
                <a:schemeClr val="dk1"/>
              </a:solidFill>
              <a:cs typeface="MS PGothic"/>
              <a:sym typeface="MS P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Yu Gothic" panose="020B0400000000000000" pitchFamily="34" charset="-128"/>
        <a:ea typeface="Yu Gothic" panose="020B0400000000000000" pitchFamily="34" charset="-128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7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70" name="Google Shape;70;p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8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75" name="Google Shape;75;p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9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4" name="Google Shape;84;p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0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91" name="Google Shape;91;p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1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98" name="Google Shape;98;p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2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7" name="Google Shape;107;p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6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16" name="Google Shape;116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中表紙">
  <p:cSld name="1_中表紙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Arial"/>
              <a:sym typeface="Arial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767840" y="2172371"/>
            <a:ext cx="7306491" cy="15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3200" b="0" i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2"/>
          <p:cNvSpPr/>
          <p:nvPr/>
        </p:nvSpPr>
        <p:spPr>
          <a:xfrm>
            <a:off x="0" y="0"/>
            <a:ext cx="9906000" cy="609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Arial"/>
              <a:sym typeface="Arial"/>
            </a:endParaRPr>
          </a:p>
        </p:txBody>
      </p:sp>
      <p:cxnSp>
        <p:nvCxnSpPr>
          <p:cNvPr id="19" name="Google Shape;19;p2"/>
          <p:cNvCxnSpPr/>
          <p:nvPr/>
        </p:nvCxnSpPr>
        <p:spPr>
          <a:xfrm>
            <a:off x="1767840" y="4145280"/>
            <a:ext cx="813816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MS PGothic"/>
              <a:sym typeface="MS PGothic"/>
            </a:endParaRPr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MS PGothic"/>
              <a:sym typeface="MS PGothic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cxnSp>
        <p:nvCxnSpPr>
          <p:cNvPr id="23" name="Google Shape;23;p3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4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 l="-1"/>
          <a:stretch/>
        </p:blipFill>
        <p:spPr>
          <a:xfrm>
            <a:off x="0" y="0"/>
            <a:ext cx="993244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4"/>
          <p:cNvSpPr/>
          <p:nvPr/>
        </p:nvSpPr>
        <p:spPr>
          <a:xfrm>
            <a:off x="914400" y="1136672"/>
            <a:ext cx="8991600" cy="4401980"/>
          </a:xfrm>
          <a:prstGeom prst="rect">
            <a:avLst/>
          </a:prstGeom>
          <a:solidFill>
            <a:schemeClr val="dk1">
              <a:alpha val="81176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MS PGothic"/>
              <a:sym typeface="MS PGothic"/>
            </a:endParaRPr>
          </a:p>
        </p:txBody>
      </p:sp>
      <p:sp>
        <p:nvSpPr>
          <p:cNvPr id="28" name="Google Shape;28;p4"/>
          <p:cNvSpPr txBox="1">
            <a:spLocks noGrp="1"/>
          </p:cNvSpPr>
          <p:nvPr>
            <p:ph type="ctrTitle"/>
          </p:nvPr>
        </p:nvSpPr>
        <p:spPr>
          <a:xfrm>
            <a:off x="1767840" y="2537500"/>
            <a:ext cx="7337924" cy="1324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S PGothic"/>
              <a:buNone/>
              <a:defRPr sz="3600" b="0" i="0">
                <a:solidFill>
                  <a:schemeClr val="lt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Yu Gothic" panose="020B0400000000000000" pitchFamily="34" charset="-128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cxnSp>
        <p:nvCxnSpPr>
          <p:cNvPr id="29" name="Google Shape;29;p4"/>
          <p:cNvCxnSpPr/>
          <p:nvPr/>
        </p:nvCxnSpPr>
        <p:spPr>
          <a:xfrm>
            <a:off x="1767840" y="4934483"/>
            <a:ext cx="7337924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7840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4"/>
          <p:cNvSpPr txBox="1"/>
          <p:nvPr/>
        </p:nvSpPr>
        <p:spPr>
          <a:xfrm>
            <a:off x="3358774" y="4482033"/>
            <a:ext cx="125996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b="0" i="0" u="none" strike="noStrike" cap="none">
                <a:solidFill>
                  <a:schemeClr val="lt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S PGothic"/>
                <a:sym typeface="MS PGothic"/>
              </a:rPr>
              <a:t>株式会社才流</a:t>
            </a:r>
            <a:endParaRPr sz="1400" b="0" i="0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">
  <p:cSld name="中表紙">
    <p:bg>
      <p:bgPr>
        <a:solidFill>
          <a:srgbClr val="F2F2F2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ctrTitle"/>
          </p:nvPr>
        </p:nvSpPr>
        <p:spPr>
          <a:xfrm>
            <a:off x="1251480" y="2169000"/>
            <a:ext cx="7378615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3600" b="0" i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5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MS PGothic"/>
              <a:sym typeface="MS PGothic"/>
            </a:endParaRPr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628830" y="1001310"/>
            <a:ext cx="8648337" cy="590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0" i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8" name="Google Shape;38;p6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MS PGothic"/>
              <a:sym typeface="MS PGothic"/>
            </a:endParaRPr>
          </a:p>
        </p:txBody>
      </p:sp>
      <p:cxnSp>
        <p:nvCxnSpPr>
          <p:cNvPr id="39" name="Google Shape;39;p6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628650" y="1001043"/>
            <a:ext cx="8647200" cy="772107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108000" rIns="108000" bIns="1080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1800" b="0" i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MS PGothic"/>
              <a:sym typeface="MS PGothic"/>
            </a:endParaRPr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cxnSp>
        <p:nvCxnSpPr>
          <p:cNvPr id="46" name="Google Shape;46;p7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628832" y="1086050"/>
            <a:ext cx="8648336" cy="495108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08000" rIns="180000" bIns="108000" anchor="t" anchorCtr="0">
            <a:sp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8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MS PGothic"/>
              <a:sym typeface="MS PGothic"/>
            </a:endParaRPr>
          </a:p>
        </p:txBody>
      </p:sp>
      <p:cxnSp>
        <p:nvCxnSpPr>
          <p:cNvPr id="52" name="Google Shape;52;p8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/>
          <p:nvPr/>
        </p:nvSpPr>
        <p:spPr>
          <a:xfrm>
            <a:off x="-1" y="0"/>
            <a:ext cx="99059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MS PGothic"/>
              <a:sym typeface="MS PGothic"/>
            </a:endParaRPr>
          </a:p>
        </p:txBody>
      </p:sp>
      <p:sp>
        <p:nvSpPr>
          <p:cNvPr id="56" name="Google Shape;56;p9"/>
          <p:cNvSpPr txBox="1">
            <a:spLocks noGrp="1"/>
          </p:cNvSpPr>
          <p:nvPr>
            <p:ph type="ctrTitle"/>
          </p:nvPr>
        </p:nvSpPr>
        <p:spPr>
          <a:xfrm>
            <a:off x="1188017" y="2529000"/>
            <a:ext cx="77400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400" b="0" i="0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221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9"/>
          <p:cNvSpPr txBox="1"/>
          <p:nvPr/>
        </p:nvSpPr>
        <p:spPr>
          <a:xfrm>
            <a:off x="3037840" y="5255588"/>
            <a:ext cx="592328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-JP" sz="22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rPr>
              <a:t>株式会社才流</a:t>
            </a:r>
            <a:endParaRPr sz="1400" b="0" i="0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cs typeface="Arial"/>
              <a:sym typeface="Arial"/>
            </a:endParaRPr>
          </a:p>
        </p:txBody>
      </p:sp>
      <p:sp>
        <p:nvSpPr>
          <p:cNvPr id="59" name="Google Shape;59;p9"/>
          <p:cNvSpPr/>
          <p:nvPr/>
        </p:nvSpPr>
        <p:spPr>
          <a:xfrm>
            <a:off x="1" y="0"/>
            <a:ext cx="95794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MS PGothic"/>
              <a:sym typeface="MS P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事例">
  <p:cSld name="事例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Yu Gothic" panose="020B0400000000000000" pitchFamily="34" charset="-128"/>
              <a:ea typeface="Yu Gothic" panose="020B0400000000000000" pitchFamily="34" charset="-128"/>
              <a:cs typeface="Arial"/>
              <a:sym typeface="Arial"/>
            </a:endParaRPr>
          </a:p>
        </p:txBody>
      </p:sp>
      <p:cxnSp>
        <p:nvCxnSpPr>
          <p:cNvPr id="62" name="Google Shape;62;p10"/>
          <p:cNvCxnSpPr/>
          <p:nvPr/>
        </p:nvCxnSpPr>
        <p:spPr>
          <a:xfrm>
            <a:off x="0" y="1410000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2369575" y="373148"/>
            <a:ext cx="6907593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0" i="0"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628832" y="1187669"/>
            <a:ext cx="8648336" cy="5086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marR="0" lvl="1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1371600" marR="0" lvl="2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1828800" marR="0" lvl="3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2286000" marR="0" lvl="4" indent="-30987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72000" bIns="720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sz="20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pic>
        <p:nvPicPr>
          <p:cNvPr id="12" name="Google Shape;1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35561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1"/>
          <p:cNvCxnSpPr/>
          <p:nvPr/>
        </p:nvCxnSpPr>
        <p:spPr>
          <a:xfrm>
            <a:off x="0" y="6484604"/>
            <a:ext cx="9906000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93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Yu Gothic" panose="020B0400000000000000" pitchFamily="34" charset="-128"/>
          <a:ea typeface="Yu Gothic" panose="020B0400000000000000" pitchFamily="34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Yu Gothic" panose="020B0400000000000000" pitchFamily="34" charset="-128"/>
          <a:ea typeface="Yu Gothic" panose="020B0400000000000000" pitchFamily="34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7"/>
          <p:cNvSpPr txBox="1">
            <a:spLocks noGrp="1"/>
          </p:cNvSpPr>
          <p:nvPr>
            <p:ph type="ctrTitle"/>
          </p:nvPr>
        </p:nvSpPr>
        <p:spPr>
          <a:xfrm>
            <a:off x="1767840" y="2172371"/>
            <a:ext cx="7306491" cy="15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ja-JP" b="1"/>
              <a:t>執筆・編集ガイドライン</a:t>
            </a:r>
            <a:endParaRPr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8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</a:pPr>
            <a:r>
              <a:rPr lang="ja-JP" b="1"/>
              <a:t>執筆・</a:t>
            </a:r>
            <a:r>
              <a:rPr lang="ja-JP" altLang="en-US" b="1"/>
              <a:t>編集</a:t>
            </a:r>
            <a:r>
              <a:rPr lang="ja-JP" b="1"/>
              <a:t>ガイドライン</a:t>
            </a:r>
            <a:endParaRPr b="1" dirty="0"/>
          </a:p>
        </p:txBody>
      </p:sp>
      <p:sp>
        <p:nvSpPr>
          <p:cNvPr id="78" name="Google Shape;78;p128"/>
          <p:cNvSpPr txBox="1"/>
          <p:nvPr/>
        </p:nvSpPr>
        <p:spPr>
          <a:xfrm>
            <a:off x="630456" y="3995052"/>
            <a:ext cx="8646712" cy="2142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見出しや改行をバランスよく用いて読みやすく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「想定読者の役に立つ有益な情報であること」を重視する</a:t>
            </a:r>
            <a:endParaRPr sz="1400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差別表現は不可。特定の企業や人を非難しない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「ナンバーワン」「唯一」「完全」「最高」「最適」などの表記に関しては、注意を払う</a:t>
            </a:r>
            <a:b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</a:b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記載する場合は、根拠データの記載、出典元を明記する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79" name="Google Shape;79;p128"/>
          <p:cNvSpPr txBox="1"/>
          <p:nvPr/>
        </p:nvSpPr>
        <p:spPr>
          <a:xfrm>
            <a:off x="630456" y="3185592"/>
            <a:ext cx="7980283" cy="7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1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前提</a:t>
            </a:r>
            <a:endParaRPr sz="1400" b="1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80" name="Google Shape;80;p128"/>
          <p:cNvSpPr txBox="1"/>
          <p:nvPr/>
        </p:nvSpPr>
        <p:spPr>
          <a:xfrm>
            <a:off x="628833" y="2063734"/>
            <a:ext cx="7980283" cy="952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執筆にあたっては、参照する優先順位は以下とする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457200" marR="0" lvl="0" indent="-4572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本ガイドライン</a:t>
            </a:r>
            <a:r>
              <a:rPr lang="en-US" altLang="ja-JP" sz="1400" u="none" strike="noStrike" cap="none" dirty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 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457200" marR="0" lvl="0" indent="-4572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（記者ハンドブックなど参照媒体があれば記載する）</a:t>
            </a:r>
            <a:endParaRPr sz="1400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81" name="Google Shape;81;p128"/>
          <p:cNvSpPr txBox="1"/>
          <p:nvPr/>
        </p:nvSpPr>
        <p:spPr>
          <a:xfrm>
            <a:off x="628833" y="1254274"/>
            <a:ext cx="7980283" cy="7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1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ガイドラインの参照順位</a:t>
            </a:r>
            <a:endParaRPr sz="1400" b="1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9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lvl="0"/>
            <a:r>
              <a:rPr lang="ja-JP" altLang="ja-JP" b="1"/>
              <a:t>執筆・</a:t>
            </a:r>
            <a:r>
              <a:rPr lang="ja-JP" altLang="en-US" b="1"/>
              <a:t>編集</a:t>
            </a:r>
            <a:r>
              <a:rPr lang="ja-JP" altLang="ja-JP" b="1"/>
              <a:t>ガイドライン</a:t>
            </a:r>
            <a:endParaRPr b="1" dirty="0"/>
          </a:p>
        </p:txBody>
      </p:sp>
      <p:sp>
        <p:nvSpPr>
          <p:cNvPr id="87" name="Google Shape;87;p129"/>
          <p:cNvSpPr txBox="1"/>
          <p:nvPr/>
        </p:nvSpPr>
        <p:spPr>
          <a:xfrm>
            <a:off x="628833" y="2063733"/>
            <a:ext cx="8648335" cy="4313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ですます調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「見れる」などの「ら」抜き言葉、「してる」などの「い」抜き言葉は原則使用しない</a:t>
            </a:r>
            <a:endParaRPr sz="1400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英数字は半角。記号は原則全角（！、？など）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「！」「？」で文が終わる場合は、次の文との間に半角スペースをいれる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①やⅡ、㈱、半角カナなどの機種依存文字、環境依存文字は使用しない</a:t>
            </a:r>
            <a:b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</a:br>
            <a:r>
              <a:rPr lang="ja-JP" sz="11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（機種依存文字チェッカー：https://form.submitmail.jp/tools/check/ ）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資格名、学校名、会社名、団体名は略さず、正確に記載する。ただし、初出の箇所で（以下、○○○）と記載すれば、その後本文内を略名で記載するのは可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商品名、地名、人名、カタカナ語などの名称は、正しい表記を使用する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商品名、造語などは、商標権などの権利を主張される場合があるため、必ず確認する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lvl="0" indent="-342900">
              <a:lnSpc>
                <a:spcPct val="130000"/>
              </a:lnSpc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商品名や資格名の登録商標などは、必要に応じて</a:t>
            </a:r>
            <a:r>
              <a:rPr lang="en-US" altLang="ja-JP" sz="1400" u="none" strike="noStrike" cap="none" dirty="0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R</a:t>
            </a:r>
            <a:r>
              <a:rPr lang="ja-JP" altLang="en-US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マーク</a:t>
            </a: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 </a:t>
            </a:r>
            <a:r>
              <a:rPr lang="en-US" altLang="ja-JP" sz="1700" dirty="0">
                <a:solidFill>
                  <a:srgbClr val="11111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®</a:t>
            </a: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 表記をする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88" name="Google Shape;88;p129"/>
          <p:cNvSpPr txBox="1"/>
          <p:nvPr/>
        </p:nvSpPr>
        <p:spPr>
          <a:xfrm>
            <a:off x="628833" y="1254274"/>
            <a:ext cx="8648335" cy="7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1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文章の書式</a:t>
            </a:r>
            <a:endParaRPr sz="1400" b="1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0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lvl="0"/>
            <a:r>
              <a:rPr lang="ja-JP" altLang="ja-JP" b="1"/>
              <a:t>執筆・</a:t>
            </a:r>
            <a:r>
              <a:rPr lang="ja-JP" altLang="en-US" b="1"/>
              <a:t>編集</a:t>
            </a:r>
            <a:r>
              <a:rPr lang="ja-JP" altLang="ja-JP" b="1"/>
              <a:t>ガイドライン</a:t>
            </a:r>
            <a:endParaRPr b="1" dirty="0"/>
          </a:p>
        </p:txBody>
      </p:sp>
      <p:sp>
        <p:nvSpPr>
          <p:cNvPr id="94" name="Google Shape;94;p130"/>
          <p:cNvSpPr txBox="1"/>
          <p:nvPr/>
        </p:nvSpPr>
        <p:spPr>
          <a:xfrm>
            <a:off x="628833" y="2037262"/>
            <a:ext cx="8648335" cy="4374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文章の内容上、根拠データの記載が必要な場合は、各種公的・公共団体の公式サイト、新聞記事サイト、雑誌・出版記事サイト、学術論文、官公庁資料から例示、出典元を明記する</a:t>
            </a:r>
            <a:b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</a:b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- ウィキペディア、当事者およびそれに関連するサイト（信頼性、公平性、第三者性を欠く）は</a:t>
            </a:r>
            <a:b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</a:b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  例示資料として不適</a:t>
            </a:r>
            <a:b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</a:b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- 根拠が必要とされる文章では、根拠資料、データの用意を行う</a:t>
            </a:r>
            <a:b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</a:b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（許可が必要な場合は、許可を得てから掲載する）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出典元が信用にたる情報源かどうかを精査する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出典元が「無断引用・掲載禁止」としている場合は必ず許可を得てから引用・掲載する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図表、グラフなどの出典の記載は以下のように使い分ける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45720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- 「出典」：</a:t>
            </a: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資料から全部もしくは一部をそのまま掲載する場合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45720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- 「～を基に作成」「～より」：</a:t>
            </a: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資料を加工して用いる場合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457200" marR="0" lvl="0" indent="4572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（例）出典：「○○アンケート結果」（○○株式会社）を基に作成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45720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-  「引用」：文章の引用の場合</a:t>
            </a:r>
            <a:endParaRPr sz="1400" u="none" strike="noStrike" cap="none" dirty="0">
              <a:solidFill>
                <a:schemeClr val="dk1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45720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b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</a:br>
            <a:endParaRPr sz="1400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95" name="Google Shape;95;p130"/>
          <p:cNvSpPr txBox="1"/>
          <p:nvPr/>
        </p:nvSpPr>
        <p:spPr>
          <a:xfrm>
            <a:off x="628833" y="1227803"/>
            <a:ext cx="8648335" cy="7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1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出典記載について</a:t>
            </a:r>
            <a:endParaRPr sz="1400" b="1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1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lvl="0"/>
            <a:r>
              <a:rPr lang="ja-JP" altLang="ja-JP" b="1"/>
              <a:t>執筆・</a:t>
            </a:r>
            <a:r>
              <a:rPr lang="ja-JP" altLang="en-US" b="1"/>
              <a:t>編集</a:t>
            </a:r>
            <a:r>
              <a:rPr lang="ja-JP" altLang="ja-JP" b="1"/>
              <a:t>ガイドライン</a:t>
            </a:r>
            <a:endParaRPr b="1" dirty="0"/>
          </a:p>
        </p:txBody>
      </p:sp>
      <p:sp>
        <p:nvSpPr>
          <p:cNvPr id="101" name="Google Shape;101;p131"/>
          <p:cNvSpPr txBox="1"/>
          <p:nvPr/>
        </p:nvSpPr>
        <p:spPr>
          <a:xfrm>
            <a:off x="628833" y="1504473"/>
            <a:ext cx="8648336" cy="41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くくり方</a:t>
            </a:r>
            <a:endParaRPr sz="1400" b="1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sp>
        <p:nvSpPr>
          <p:cNvPr id="102" name="Google Shape;102;p131"/>
          <p:cNvSpPr txBox="1"/>
          <p:nvPr/>
        </p:nvSpPr>
        <p:spPr>
          <a:xfrm>
            <a:off x="628833" y="695013"/>
            <a:ext cx="8648336" cy="7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1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その他</a:t>
            </a:r>
            <a:endParaRPr sz="1400" b="1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graphicFrame>
        <p:nvGraphicFramePr>
          <p:cNvPr id="103" name="Google Shape;103;p131"/>
          <p:cNvGraphicFramePr/>
          <p:nvPr>
            <p:extLst>
              <p:ext uri="{D42A27DB-BD31-4B8C-83A1-F6EECF244321}">
                <p14:modId xmlns:p14="http://schemas.microsoft.com/office/powerpoint/2010/main" val="872618349"/>
              </p:ext>
            </p:extLst>
          </p:nvPr>
        </p:nvGraphicFramePr>
        <p:xfrm>
          <a:off x="628830" y="1919610"/>
          <a:ext cx="8648350" cy="1991400"/>
        </p:xfrm>
        <a:graphic>
          <a:graphicData uri="http://schemas.openxmlformats.org/drawingml/2006/table">
            <a:tbl>
              <a:tblPr firstRow="1" bandRow="1">
                <a:noFill/>
                <a:tableStyleId>{B6A40CAE-96EE-4CA3-88BA-9E6CCE0AF189}</a:tableStyleId>
              </a:tblPr>
              <a:tblGrid>
                <a:gridCol w="91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8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種類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意図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使用例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「」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発言、引用部分、強調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・「○○が大変」と悩みをお持ちの方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・65%が「急に対応できなかった」と回答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『』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論文・書籍などの作品名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強調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・『事例で学ぶ BtoBマーケティングの戦略と実践』から引用した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・「BtoBマーケティングは『信頼関係の構築』が大切です」</a:t>
                      </a:r>
                      <a:b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</a:b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（「」内で使う場合、タイトルで強調する場合のみに使用）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（）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補足、説明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0" i="0" u="none" strike="noStrike" cap="none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RPA（Robotic Process Automation）とは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FDFD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4" name="Google Shape;104;p131"/>
          <p:cNvSpPr txBox="1"/>
          <p:nvPr/>
        </p:nvSpPr>
        <p:spPr>
          <a:xfrm>
            <a:off x="628833" y="3966890"/>
            <a:ext cx="8648336" cy="2293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8108"/>
              <a:buFont typeface="Arial"/>
              <a:buNone/>
            </a:pPr>
            <a:r>
              <a:rPr lang="ja-JP" sz="1400" b="1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太字</a:t>
            </a:r>
            <a:endParaRPr sz="1400" b="1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原則、太字だけ読めばわかる状態がよい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「」含めて太字にする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太字を多用すると可読性が悪くなることと、もっとも伝えたいことがわからなくなることから、</a:t>
            </a:r>
            <a:b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</a:b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1段落に1つまでに抑える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342900" marR="0" lvl="0" indent="-2540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8108"/>
              <a:buFont typeface="Noto Sans Symbols"/>
              <a:buNone/>
            </a:pP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8108"/>
              <a:buFont typeface="Arial"/>
              <a:buNone/>
            </a:pPr>
            <a:r>
              <a:rPr lang="ja-JP" sz="1400" b="1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記号</a:t>
            </a:r>
            <a:endParaRPr sz="1400" b="1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Font typeface="Noto Sans Symbols"/>
              <a:buChar char="●"/>
            </a:pP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会話文「」の末尾に句点はなし。「～でした」　　</a:t>
            </a:r>
            <a:b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</a:br>
            <a:r>
              <a:rPr lang="ja-JP" sz="1400" u="none" strike="noStrike" cap="none">
                <a:solidFill>
                  <a:srgbClr val="1B224C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- NG例：「～でした。」</a:t>
            </a:r>
            <a:endParaRPr sz="1400" u="none" strike="noStrike" cap="none" dirty="0">
              <a:solidFill>
                <a:srgbClr val="1B224C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2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</a:pPr>
            <a:r>
              <a:rPr lang="ja-JP" b="1"/>
              <a:t>文章力チェックシート</a:t>
            </a:r>
            <a:endParaRPr b="1" dirty="0"/>
          </a:p>
        </p:txBody>
      </p:sp>
      <p:graphicFrame>
        <p:nvGraphicFramePr>
          <p:cNvPr id="110" name="Google Shape;110;p132"/>
          <p:cNvGraphicFramePr/>
          <p:nvPr>
            <p:extLst>
              <p:ext uri="{D42A27DB-BD31-4B8C-83A1-F6EECF244321}">
                <p14:modId xmlns:p14="http://schemas.microsoft.com/office/powerpoint/2010/main" val="2696544290"/>
              </p:ext>
            </p:extLst>
          </p:nvPr>
        </p:nvGraphicFramePr>
        <p:xfrm>
          <a:off x="628833" y="1036684"/>
          <a:ext cx="8648325" cy="1613025"/>
        </p:xfrm>
        <a:graphic>
          <a:graphicData uri="http://schemas.openxmlformats.org/drawingml/2006/table">
            <a:tbl>
              <a:tblPr>
                <a:noFill/>
                <a:tableStyleId>{F0BCB2A4-FAFD-45FE-AF49-00418080A2DB}</a:tableStyleId>
              </a:tblPr>
              <a:tblGrid>
                <a:gridCol w="80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7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650"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レベル1　文章基礎力　「可読性を満たす基礎力があるか」</a:t>
                      </a:r>
                      <a:endParaRPr sz="1400" b="1" u="none" strike="noStrike" cap="none" dirty="0"/>
                    </a:p>
                  </a:txBody>
                  <a:tcPr marL="28575" marR="2857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構成要素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項目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判定ポイント</a:t>
                      </a: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5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文法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正しい文法が使われているか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主語と述語が明確に示されているか</a:t>
                      </a: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47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形容詞の後に「です」を用いる場合、語感に違和感が生じていないか　</a:t>
                      </a:r>
                      <a:b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</a:b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　例）　NG：多いです　　OK：多いのです、多いでしょう</a:t>
                      </a: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文体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信頼感を損なう文体が使われていないか</a:t>
                      </a:r>
                      <a:endParaRPr sz="105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「という」「することができる」といった、冗長な表現が多く残っていないか</a:t>
                      </a: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5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表記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正しい表記ルールが用いられているか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表記が揺れていないか　</a:t>
                      </a: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9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誤字脱字を修正しているか/固有名詞、人名に間違いがないか 他</a:t>
                      </a: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1" name="Google Shape;111;p132"/>
          <p:cNvSpPr txBox="1"/>
          <p:nvPr/>
        </p:nvSpPr>
        <p:spPr>
          <a:xfrm>
            <a:off x="923123" y="6547912"/>
            <a:ext cx="4974770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sz="1100" u="none" strike="noStrike" cap="none">
                <a:solidFill>
                  <a:schemeClr val="dk1"/>
                </a:solidFill>
                <a:latin typeface="Yu Gothic" panose="020B0400000000000000" pitchFamily="34" charset="-128"/>
                <a:ea typeface="Yu Gothic" panose="020B0400000000000000" pitchFamily="34" charset="-128"/>
                <a:sym typeface="Arial"/>
              </a:rPr>
              <a:t>※ 出典：『才能に頼らない文章術』上野 郁江著 より</a:t>
            </a:r>
            <a:endParaRPr sz="1100" u="none" strike="noStrike" cap="none" dirty="0">
              <a:solidFill>
                <a:srgbClr val="000000"/>
              </a:solidFill>
              <a:latin typeface="Yu Gothic" panose="020B0400000000000000" pitchFamily="34" charset="-128"/>
              <a:ea typeface="Yu Gothic" panose="020B0400000000000000" pitchFamily="34" charset="-128"/>
              <a:sym typeface="Arial"/>
            </a:endParaRPr>
          </a:p>
        </p:txBody>
      </p:sp>
      <p:graphicFrame>
        <p:nvGraphicFramePr>
          <p:cNvPr id="112" name="Google Shape;112;p132"/>
          <p:cNvGraphicFramePr/>
          <p:nvPr>
            <p:extLst>
              <p:ext uri="{D42A27DB-BD31-4B8C-83A1-F6EECF244321}">
                <p14:modId xmlns:p14="http://schemas.microsoft.com/office/powerpoint/2010/main" val="105825433"/>
              </p:ext>
            </p:extLst>
          </p:nvPr>
        </p:nvGraphicFramePr>
        <p:xfrm>
          <a:off x="628833" y="2848242"/>
          <a:ext cx="8648325" cy="2237650"/>
        </p:xfrm>
        <a:graphic>
          <a:graphicData uri="http://schemas.openxmlformats.org/drawingml/2006/table">
            <a:tbl>
              <a:tblPr>
                <a:noFill/>
                <a:tableStyleId>{F0BCB2A4-FAFD-45FE-AF49-00418080A2DB}</a:tableStyleId>
              </a:tblPr>
              <a:tblGrid>
                <a:gridCol w="80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7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900"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レベル2　文章表現力　「段落ごとの表現力があるか」</a:t>
                      </a:r>
                      <a:endParaRPr sz="1400" b="1" u="none" strike="noStrike" cap="none" dirty="0"/>
                    </a:p>
                  </a:txBody>
                  <a:tcPr marL="28575" marR="2857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構成要素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項目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判定ポイント</a:t>
                      </a: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7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単語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単語の意味が読者に明確に伝わるか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感覚的であいまいな単語、一般的ではない用語は説明を加えて用いているか</a:t>
                      </a:r>
                      <a:b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</a:b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（例：サステナビリティ、フィンテック、アジャイル など）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4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文章中に登場する単語が一貫した意味で使われているか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425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文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文の意味が読者に明確に伝わるか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「これ」「それ」「この」などの、指示代名詞を多用していないか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87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読者を共感させる文章表現か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読み手を意識した言葉を用いた、文章表現になっているか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相手に刺さる、響く言葉が使われているか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425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段落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段落単位で意味が読者に明確に伝わるか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段落をつなげるときや段落の中で、接続詞が多用されず、必要最低限となっているか</a:t>
                      </a:r>
                      <a:endParaRPr sz="105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4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段落における表現力があるか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声に出して読んだときにリズム感があるか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87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文末表現が単調になっていないか</a:t>
                      </a:r>
                      <a:b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</a:b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例）～～です。～～です。～～です。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3" name="Google Shape;113;p132"/>
          <p:cNvGraphicFramePr/>
          <p:nvPr>
            <p:extLst>
              <p:ext uri="{D42A27DB-BD31-4B8C-83A1-F6EECF244321}">
                <p14:modId xmlns:p14="http://schemas.microsoft.com/office/powerpoint/2010/main" val="570138748"/>
              </p:ext>
            </p:extLst>
          </p:nvPr>
        </p:nvGraphicFramePr>
        <p:xfrm>
          <a:off x="628833" y="5284466"/>
          <a:ext cx="8648325" cy="921800"/>
        </p:xfrm>
        <a:graphic>
          <a:graphicData uri="http://schemas.openxmlformats.org/drawingml/2006/table">
            <a:tbl>
              <a:tblPr>
                <a:noFill/>
                <a:tableStyleId>{F0BCB2A4-FAFD-45FE-AF49-00418080A2DB}</a:tableStyleId>
              </a:tblPr>
              <a:tblGrid>
                <a:gridCol w="80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7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400"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レベル3　文章構成力　「文章全体の構成力があるか」</a:t>
                      </a:r>
                      <a:endParaRPr sz="1400" b="1" u="none" strike="noStrike" cap="none" dirty="0"/>
                    </a:p>
                  </a:txBody>
                  <a:tcPr marL="28575" marR="2857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構成要素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項目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判定ポイント</a:t>
                      </a: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30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全体構成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文章全体の主張が明確な全体構成になっているか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文章全体のロジック（論理構造）が通っており、読者に意味が伝わるか</a:t>
                      </a:r>
                      <a:endParaRPr sz="105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5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文章の目的が達成されているか</a:t>
                      </a:r>
                      <a:endParaRPr sz="1400" u="none" strike="noStrike" cap="none" dirty="0"/>
                    </a:p>
                  </a:txBody>
                  <a:tcPr marL="28575" marR="28575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6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</a:pPr>
            <a:r>
              <a:rPr lang="ja-JP" b="1"/>
              <a:t>SEOを意識したHTMLタグ設定のチェックポイント</a:t>
            </a:r>
            <a:endParaRPr b="1" dirty="0"/>
          </a:p>
        </p:txBody>
      </p:sp>
      <p:graphicFrame>
        <p:nvGraphicFramePr>
          <p:cNvPr id="119" name="Google Shape;119;p36"/>
          <p:cNvGraphicFramePr/>
          <p:nvPr>
            <p:extLst>
              <p:ext uri="{D42A27DB-BD31-4B8C-83A1-F6EECF244321}">
                <p14:modId xmlns:p14="http://schemas.microsoft.com/office/powerpoint/2010/main" val="360812873"/>
              </p:ext>
            </p:extLst>
          </p:nvPr>
        </p:nvGraphicFramePr>
        <p:xfrm>
          <a:off x="628832" y="1120069"/>
          <a:ext cx="8648350" cy="4995175"/>
        </p:xfrm>
        <a:graphic>
          <a:graphicData uri="http://schemas.openxmlformats.org/drawingml/2006/table">
            <a:tbl>
              <a:tblPr>
                <a:noFill/>
                <a:tableStyleId>{F0BCB2A4-FAFD-45FE-AF49-00418080A2DB}</a:tableStyleId>
              </a:tblPr>
              <a:tblGrid>
                <a:gridCol w="42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0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タイトル</a:t>
                      </a: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（meta titleタグ）</a:t>
                      </a:r>
                      <a:endParaRPr sz="1400" b="1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タイトルの文字数は、検索結果表示で表示が途切れないように短くまとめているか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キーワードがタイトルに入っているか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ペルソナが思わずクリックしたくなるような、魅力的なタイトルになっているか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0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Arial"/>
                          <a:sym typeface="Arial"/>
                        </a:rPr>
                        <a:t>ディスクリプション</a:t>
                      </a: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（meta descriptionタグ）</a:t>
                      </a:r>
                      <a:endParaRPr sz="1400" b="1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ディスクリプションの文字数は、検索結果表示で表示が途切れないように短くまとめているか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キーワードがディスクリプション内に入っているか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コンテンツの全体像を理解できる内容になっているか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0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見出し（hタグ）</a:t>
                      </a:r>
                      <a:endParaRPr sz="1400" b="1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見出しタグ（h1〜h3）を使って整理しているか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階層構造に整理されていて、見出しだけでコンテンツの全体像が理解できるか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10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画像（alt</a:t>
                      </a:r>
                      <a:r>
                        <a:rPr lang="ja-JP" altLang="en-US" sz="1050" b="1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属性</a:t>
                      </a: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）</a:t>
                      </a:r>
                      <a:endParaRPr sz="1400" b="1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画像には、alt</a:t>
                      </a:r>
                      <a:r>
                        <a:rPr lang="ja-JP" altLang="en-US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属性</a:t>
                      </a: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を設定しているか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画像のファイルサイズを軽量化したか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罫線の図表は画像ではなくテキスト（tableタグ）で記載しているか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10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箇条書き（listタグ）</a:t>
                      </a:r>
                      <a:endParaRPr sz="1400" b="1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流し読みされた時でも伝えられるように、listタグでまとめているか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画像のファイルサイズを軽量化したか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10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1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関連コンテンツへのリンク（aタグ）</a:t>
                      </a:r>
                      <a:endParaRPr sz="1400" b="1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1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関連コンテンツへのリンクは設置されているか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573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□</a:t>
                      </a:r>
                      <a:endParaRPr sz="1400" b="0" i="0" u="none" strike="noStrike" cap="none" dirty="0">
                        <a:solidFill>
                          <a:schemeClr val="dk1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  <a:cs typeface="Arial"/>
                        <a:sym typeface="Arial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検索エンジンが理解できるように、アンカーテキストに文字を入れているか</a:t>
                      </a:r>
                      <a:endParaRPr sz="1050" b="0" i="0" u="none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marL="457200" marR="0" lvl="0" indent="-2952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50"/>
                        <a:buFont typeface="Arial"/>
                        <a:buChar char="-"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NG：</a:t>
                      </a:r>
                      <a:r>
                        <a:rPr lang="ja-JP" sz="1050" b="0" i="0" u="sng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詳細はこちら</a:t>
                      </a:r>
                      <a:endParaRPr sz="1050" b="0" i="0" u="sng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marL="457200" marR="0" lvl="0" indent="-2952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50"/>
                        <a:buFont typeface="Arial"/>
                        <a:buChar char="-"/>
                      </a:pPr>
                      <a:r>
                        <a:rPr lang="ja-JP" sz="1050" b="0" i="0" u="none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OK：</a:t>
                      </a:r>
                      <a:r>
                        <a:rPr lang="ja-JP" sz="1050" b="0" i="0" u="sng" strike="noStrike" cap="none">
                          <a:solidFill>
                            <a:srgbClr val="1B224C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BtoBで記事コンテンツのSEOを成功させる方法</a:t>
                      </a:r>
                      <a:endParaRPr sz="1050" b="0" i="0" u="sng" strike="noStrike" cap="none" dirty="0">
                        <a:solidFill>
                          <a:srgbClr val="1B224C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2000" marR="72000" marT="7200" marB="72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SAIRU-テーマ202102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1417</Words>
  <Application>Microsoft Macintosh PowerPoint</Application>
  <PresentationFormat>A4 210 x 297 mm</PresentationFormat>
  <Paragraphs>142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MS PGothic</vt:lpstr>
      <vt:lpstr>Noto Sans Symbols</vt:lpstr>
      <vt:lpstr>Yu Gothic</vt:lpstr>
      <vt:lpstr>Arial</vt:lpstr>
      <vt:lpstr>1_SAIRU-テーマ202102</vt:lpstr>
      <vt:lpstr>執筆・編集ガイドライン</vt:lpstr>
      <vt:lpstr>執筆・編集ガイドライン</vt:lpstr>
      <vt:lpstr>執筆・編集ガイドライン</vt:lpstr>
      <vt:lpstr>執筆・編集ガイドライン</vt:lpstr>
      <vt:lpstr>執筆・編集ガイドライン</vt:lpstr>
      <vt:lpstr>文章力チェックシート</vt:lpstr>
      <vt:lpstr>SEOを意識したHTMLタグ設定のチェックポイント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執筆・編集ガイドライン</dc:title>
  <cp:lastModifiedBy>桂川 誠</cp:lastModifiedBy>
  <cp:revision>3</cp:revision>
  <dcterms:created xsi:type="dcterms:W3CDTF">2021-03-15T05:19:02Z</dcterms:created>
  <dcterms:modified xsi:type="dcterms:W3CDTF">2022-08-18T04:55:54Z</dcterms:modified>
</cp:coreProperties>
</file>