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0hZlv/iICHOPndN1HemSUpUIu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5DC141-9C95-45F6-998E-7040F643C6E8}">
  <a:tblStyle styleId="{A25DC141-9C95-45F6-998E-7040F643C6E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B1AA471B-598F-4576-B222-BAAF07FA4A0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4313" y="0"/>
            <a:ext cx="3078162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57275" y="1279525"/>
            <a:ext cx="499110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dbd827bdc8_0_65:notes"/>
          <p:cNvSpPr txBox="1">
            <a:spLocks noGrp="1"/>
          </p:cNvSpPr>
          <p:nvPr>
            <p:ph type="body" idx="1"/>
          </p:nvPr>
        </p:nvSpPr>
        <p:spPr>
          <a:xfrm>
            <a:off x="710405" y="5547251"/>
            <a:ext cx="5683200" cy="27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250" tIns="48600" rIns="97250" bIns="486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ja-JP"/>
              <a:t>そこで、アカウントプランで記載すべき内容をお伝え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ja-JP"/>
              <a:t>30枚-40枚も描かなくて大丈夫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ja-JP"/>
              <a:t>才流でお話しさせて頂いているのは、基本はこの5枚があれば重要なポイントは抑えられる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ja-JP"/>
              <a:t>※3時間目処でやって頂いているレベル感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/>
          </a:p>
        </p:txBody>
      </p:sp>
      <p:sp>
        <p:nvSpPr>
          <p:cNvPr id="82" name="Google Shape;82;g2dbd827bdc8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089025"/>
            <a:ext cx="6134100" cy="4248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dbd827bdc8_1_0:notes"/>
          <p:cNvSpPr txBox="1">
            <a:spLocks noGrp="1"/>
          </p:cNvSpPr>
          <p:nvPr>
            <p:ph type="body" idx="1"/>
          </p:nvPr>
        </p:nvSpPr>
        <p:spPr>
          <a:xfrm>
            <a:off x="644467" y="4744202"/>
            <a:ext cx="5155800" cy="23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450" tIns="43200" rIns="86450" bIns="432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</p:txBody>
      </p:sp>
      <p:sp>
        <p:nvSpPr>
          <p:cNvPr id="114" name="Google Shape;114;g2dbd827bdc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931863"/>
            <a:ext cx="5245100" cy="3632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9110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203:notes"/>
          <p:cNvSpPr txBox="1">
            <a:spLocks noGrp="1"/>
          </p:cNvSpPr>
          <p:nvPr>
            <p:ph type="body" idx="1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03:notes"/>
          <p:cNvSpPr txBox="1">
            <a:spLocks noGrp="1"/>
          </p:cNvSpPr>
          <p:nvPr>
            <p:ph type="sldNum" idx="12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dbd827bdc8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8350"/>
            <a:ext cx="55403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dbd827bdc8_1_66:notes"/>
          <p:cNvSpPr txBox="1">
            <a:spLocks noGrp="1"/>
          </p:cNvSpPr>
          <p:nvPr>
            <p:ph type="body" idx="1"/>
          </p:nvPr>
        </p:nvSpPr>
        <p:spPr>
          <a:xfrm>
            <a:off x="710405" y="4861435"/>
            <a:ext cx="5683200" cy="4605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ja-JP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③ポテンシャルマップ</a:t>
            </a:r>
            <a:endParaRPr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ja-JP" sz="1300">
                <a:solidFill>
                  <a:schemeClr val="dk1"/>
                </a:solidFill>
              </a:rPr>
              <a:t>どれぐらいのLTVが見込めるか、整理して示す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ja-JP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これがあると、自分が気づかないところで、他者から</a:t>
            </a:r>
            <a:endParaRPr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ja-JP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「このパートナーは相性がよいはず」</a:t>
            </a:r>
            <a:endParaRPr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ja-JP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「この商材だったらこんなパッケージ提案はできないっけ？」</a:t>
            </a:r>
            <a:endParaRPr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ja-JP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パートナー内での販売シェア（インストアシェア）や顧客数など、足で稼ぐ情報に価値がある。</a:t>
            </a:r>
            <a:endParaRPr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ja-JP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定性データだけでは他者は判断しかねる。そこの判断にもなるので、ぜひやってみていただきたい</a:t>
            </a:r>
            <a:endParaRPr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9110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311:notes"/>
          <p:cNvSpPr txBox="1">
            <a:spLocks noGrp="1"/>
          </p:cNvSpPr>
          <p:nvPr>
            <p:ph type="body" idx="1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311:notes"/>
          <p:cNvSpPr txBox="1">
            <a:spLocks noGrp="1"/>
          </p:cNvSpPr>
          <p:nvPr>
            <p:ph type="sldNum" idx="12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dbd827bdc8_2_1:notes"/>
          <p:cNvSpPr txBox="1">
            <a:spLocks noGrp="1"/>
          </p:cNvSpPr>
          <p:nvPr>
            <p:ph type="body" idx="1"/>
          </p:nvPr>
        </p:nvSpPr>
        <p:spPr>
          <a:xfrm>
            <a:off x="453465" y="6519648"/>
            <a:ext cx="6452100" cy="38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250" tIns="48600" rIns="97250" bIns="486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ja-JP"/>
              <a:t>アクションプラン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"/>
              <a:buNone/>
            </a:pPr>
            <a:r>
              <a:rPr lang="ja-JP" sz="1300" i="0" u="none" strike="noStrike" cap="none">
                <a:solidFill>
                  <a:schemeClr val="dk1"/>
                </a:solidFill>
              </a:rPr>
              <a:t>1ヶ月後、2ヶ月後、3ヶ月後に</a:t>
            </a:r>
            <a:r>
              <a:rPr lang="ja-JP" sz="1300">
                <a:solidFill>
                  <a:schemeClr val="dk1"/>
                </a:solidFill>
              </a:rPr>
              <a:t>計測可能</a:t>
            </a:r>
            <a:r>
              <a:rPr lang="ja-JP" sz="1300" i="0" u="none" strike="noStrike" cap="none">
                <a:solidFill>
                  <a:schemeClr val="dk1"/>
                </a:solidFill>
              </a:rPr>
              <a:t>な目標を設定する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"/>
              <a:buNone/>
            </a:pPr>
            <a:r>
              <a:rPr lang="ja-JP" sz="1300" i="0" u="none" strike="noStrike" cap="none">
                <a:solidFill>
                  <a:schemeClr val="dk1"/>
                </a:solidFill>
              </a:rPr>
              <a:t>実行にあたり、社内に依頼事項を投げる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SzPts val="1500"/>
              <a:buNone/>
            </a:pPr>
            <a:endParaRPr/>
          </a:p>
        </p:txBody>
      </p:sp>
      <p:sp>
        <p:nvSpPr>
          <p:cNvPr id="170" name="Google Shape;170;g2dbd827bdc8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5263" y="1217613"/>
            <a:ext cx="6981825" cy="4835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1_表紙-B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3"/>
          <p:cNvSpPr/>
          <p:nvPr/>
        </p:nvSpPr>
        <p:spPr>
          <a:xfrm>
            <a:off x="0" y="0"/>
            <a:ext cx="9905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3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1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13"/>
          <p:cNvSpPr txBox="1"/>
          <p:nvPr/>
        </p:nvSpPr>
        <p:spPr>
          <a:xfrm>
            <a:off x="3037840" y="5255588"/>
            <a:ext cx="59232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13"/>
          <p:cNvSpPr/>
          <p:nvPr/>
        </p:nvSpPr>
        <p:spPr>
          <a:xfrm>
            <a:off x="1" y="0"/>
            <a:ext cx="95794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13"/>
          <p:cNvSpPr txBox="1">
            <a:spLocks noGrp="1"/>
          </p:cNvSpPr>
          <p:nvPr>
            <p:ph type="body" idx="1"/>
          </p:nvPr>
        </p:nvSpPr>
        <p:spPr>
          <a:xfrm>
            <a:off x="1092200" y="1989138"/>
            <a:ext cx="8110538" cy="276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5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" name="Google Shape;67;p195"/>
          <p:cNvCxnSpPr/>
          <p:nvPr/>
        </p:nvCxnSpPr>
        <p:spPr>
          <a:xfrm>
            <a:off x="0" y="1410000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" name="Google Shape;68;p195"/>
          <p:cNvSpPr txBox="1">
            <a:spLocks noGrp="1"/>
          </p:cNvSpPr>
          <p:nvPr>
            <p:ph type="title"/>
          </p:nvPr>
        </p:nvSpPr>
        <p:spPr>
          <a:xfrm>
            <a:off x="2369575" y="373148"/>
            <a:ext cx="6907593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5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">
    <p:bg>
      <p:bgPr>
        <a:solidFill>
          <a:srgbClr val="F2F2F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dbd827bdc8_0_61"/>
          <p:cNvSpPr txBox="1">
            <a:spLocks noGrp="1"/>
          </p:cNvSpPr>
          <p:nvPr>
            <p:ph type="ctrTitle"/>
          </p:nvPr>
        </p:nvSpPr>
        <p:spPr>
          <a:xfrm>
            <a:off x="453000" y="2169000"/>
            <a:ext cx="9000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125" tIns="33125" rIns="33125" bIns="331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S PGothic"/>
              <a:buNone/>
              <a:defRPr sz="40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g2dbd827bdc8_0_61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0775" tIns="45375" rIns="90775" bIns="453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2dbd827bdc8_0_61"/>
          <p:cNvSpPr txBox="1">
            <a:spLocks noGrp="1"/>
          </p:cNvSpPr>
          <p:nvPr>
            <p:ph type="sldNum" idx="12"/>
          </p:nvPr>
        </p:nvSpPr>
        <p:spPr>
          <a:xfrm>
            <a:off x="8134077" y="6492876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6250" tIns="66250" rIns="165600" bIns="662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0"/>
          <p:cNvSpPr txBox="1">
            <a:spLocks noGrp="1"/>
          </p:cNvSpPr>
          <p:nvPr>
            <p:ph type="body" idx="1"/>
          </p:nvPr>
        </p:nvSpPr>
        <p:spPr>
          <a:xfrm>
            <a:off x="453000" y="1001042"/>
            <a:ext cx="9000000" cy="900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72000" rIns="72000" bIns="36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90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" name="Google Shape;24;p190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" name="Google Shape;25;p190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26" name="Google Shape;26;p190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4"/>
          <p:cNvSpPr txBox="1">
            <a:spLocks noGrp="1"/>
          </p:cNvSpPr>
          <p:nvPr>
            <p:ph type="body" idx="1"/>
          </p:nvPr>
        </p:nvSpPr>
        <p:spPr>
          <a:xfrm>
            <a:off x="453000" y="1001310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14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30" name="Google Shape;30;p314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" name="Google Shape;31;p314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32" name="Google Shape;32;p314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1_重要なメッセージ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5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35" name="Google Shape;35;p315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6" name="Google Shape;36;p315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7" name="Google Shape;37;p315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B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316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0" y="0"/>
            <a:ext cx="99324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316"/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1568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41" name="Google Shape;41;p316"/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2" name="Google Shape;42;p3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16"/>
          <p:cNvSpPr txBox="1">
            <a:spLocks noGrp="1"/>
          </p:cNvSpPr>
          <p:nvPr>
            <p:ph type="ctrTitle"/>
          </p:nvPr>
        </p:nvSpPr>
        <p:spPr>
          <a:xfrm>
            <a:off x="1767842" y="2331037"/>
            <a:ext cx="7343999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6"/>
          <p:cNvSpPr txBox="1"/>
          <p:nvPr/>
        </p:nvSpPr>
        <p:spPr>
          <a:xfrm>
            <a:off x="3348925" y="4443738"/>
            <a:ext cx="575683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 2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7"/>
          <p:cNvSpPr/>
          <p:nvPr/>
        </p:nvSpPr>
        <p:spPr>
          <a:xfrm>
            <a:off x="-1" y="0"/>
            <a:ext cx="9905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p3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1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317"/>
          <p:cNvSpPr txBox="1"/>
          <p:nvPr/>
        </p:nvSpPr>
        <p:spPr>
          <a:xfrm>
            <a:off x="3037840" y="5255588"/>
            <a:ext cx="59232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317"/>
          <p:cNvSpPr/>
          <p:nvPr/>
        </p:nvSpPr>
        <p:spPr>
          <a:xfrm>
            <a:off x="1" y="0"/>
            <a:ext cx="95794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317"/>
          <p:cNvSpPr txBox="1">
            <a:spLocks noGrp="1"/>
          </p:cNvSpPr>
          <p:nvPr>
            <p:ph type="body" idx="1"/>
          </p:nvPr>
        </p:nvSpPr>
        <p:spPr>
          <a:xfrm>
            <a:off x="1092200" y="1989138"/>
            <a:ext cx="8110538" cy="276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解説スライド">
  <p:cSld name="解説スライド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18"/>
          <p:cNvSpPr txBox="1">
            <a:spLocks noGrp="1"/>
          </p:cNvSpPr>
          <p:nvPr>
            <p:ph type="title"/>
          </p:nvPr>
        </p:nvSpPr>
        <p:spPr>
          <a:xfrm>
            <a:off x="1689652" y="269220"/>
            <a:ext cx="7763347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18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54" name="Google Shape;54;p318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5" name="Google Shape;55;p318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9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09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92"/>
          <p:cNvSpPr txBox="1">
            <a:spLocks noGrp="1"/>
          </p:cNvSpPr>
          <p:nvPr>
            <p:ph type="body" idx="1"/>
          </p:nvPr>
        </p:nvSpPr>
        <p:spPr>
          <a:xfrm>
            <a:off x="628832" y="999368"/>
            <a:ext cx="8640000" cy="972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72000" anchor="ctr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92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62" name="Google Shape;62;p192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3" name="Google Shape;63;p192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64" name="Google Shape;64;p192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8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35561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184"/>
          <p:cNvCxnSpPr/>
          <p:nvPr/>
        </p:nvCxnSpPr>
        <p:spPr>
          <a:xfrm>
            <a:off x="0" y="6484604"/>
            <a:ext cx="99060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12;p184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3" name="Google Shape;13;p184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84"/>
          <p:cNvSpPr txBox="1">
            <a:spLocks noGrp="1"/>
          </p:cNvSpPr>
          <p:nvPr>
            <p:ph type="body" idx="1"/>
          </p:nvPr>
        </p:nvSpPr>
        <p:spPr>
          <a:xfrm>
            <a:off x="453000" y="1210296"/>
            <a:ext cx="900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>
            <a:spLocks noGrp="1"/>
          </p:cNvSpPr>
          <p:nvPr>
            <p:ph type="body" idx="1"/>
          </p:nvPr>
        </p:nvSpPr>
        <p:spPr>
          <a:xfrm>
            <a:off x="1092200" y="1989138"/>
            <a:ext cx="8110500" cy="27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3000"/>
              <a:t>パートナーセールス版</a:t>
            </a:r>
            <a:endParaRPr sz="3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4400"/>
              <a:t>アカウントプラン</a:t>
            </a:r>
            <a:endParaRPr sz="44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4400"/>
              <a:t>テンプレート</a:t>
            </a:r>
            <a:endParaRPr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99;g2dbd827bdc8_0_65">
            <a:extLst>
              <a:ext uri="{FF2B5EF4-FFF2-40B4-BE49-F238E27FC236}">
                <a16:creationId xmlns:a16="http://schemas.microsoft.com/office/drawing/2014/main" id="{F822CFBC-873C-166E-F9AA-6EE72D663C4D}"/>
              </a:ext>
            </a:extLst>
          </p:cNvPr>
          <p:cNvSpPr/>
          <p:nvPr/>
        </p:nvSpPr>
        <p:spPr>
          <a:xfrm>
            <a:off x="1979857" y="4351353"/>
            <a:ext cx="2880000" cy="1914900"/>
          </a:xfrm>
          <a:prstGeom prst="roundRect">
            <a:avLst>
              <a:gd name="adj" fmla="val 4753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9375" tIns="49675" rIns="99375" bIns="496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103;g2dbd827bdc8_0_65">
            <a:extLst>
              <a:ext uri="{FF2B5EF4-FFF2-40B4-BE49-F238E27FC236}">
                <a16:creationId xmlns:a16="http://schemas.microsoft.com/office/drawing/2014/main" id="{7424357A-6261-BEDF-4D17-D3CF54E10BA9}"/>
              </a:ext>
            </a:extLst>
          </p:cNvPr>
          <p:cNvSpPr/>
          <p:nvPr/>
        </p:nvSpPr>
        <p:spPr>
          <a:xfrm>
            <a:off x="5047531" y="4351353"/>
            <a:ext cx="2880000" cy="1914900"/>
          </a:xfrm>
          <a:prstGeom prst="roundRect">
            <a:avLst>
              <a:gd name="adj" fmla="val 4753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9375" tIns="49675" rIns="99375" bIns="496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dbd827bdc8_0_65"/>
          <p:cNvSpPr txBox="1">
            <a:spLocks noGrp="1"/>
          </p:cNvSpPr>
          <p:nvPr>
            <p:ph type="title"/>
          </p:nvPr>
        </p:nvSpPr>
        <p:spPr>
          <a:xfrm>
            <a:off x="452945" y="269220"/>
            <a:ext cx="89988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アカウントプラン基本の5枚</a:t>
            </a:r>
            <a:endParaRPr/>
          </a:p>
        </p:txBody>
      </p:sp>
      <p:sp>
        <p:nvSpPr>
          <p:cNvPr id="85" name="Google Shape;85;g2dbd827bdc8_0_65"/>
          <p:cNvSpPr txBox="1"/>
          <p:nvPr/>
        </p:nvSpPr>
        <p:spPr>
          <a:xfrm>
            <a:off x="-782198" y="1883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2dbd827bdc8_0_65"/>
          <p:cNvSpPr txBox="1">
            <a:spLocks noGrp="1"/>
          </p:cNvSpPr>
          <p:nvPr>
            <p:ph type="body" idx="1"/>
          </p:nvPr>
        </p:nvSpPr>
        <p:spPr>
          <a:xfrm>
            <a:off x="452945" y="1001310"/>
            <a:ext cx="8998800" cy="684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アカウントプラン基本の5枚。プロファイルシートをベースに作成する。</a:t>
            </a:r>
            <a:endParaRPr/>
          </a:p>
          <a:p>
            <a:pPr marL="0" lvl="0" indent="0" algn="ctr" rtl="0">
              <a:spcBef>
                <a:spcPts val="400"/>
              </a:spcBef>
              <a:spcAft>
                <a:spcPts val="400"/>
              </a:spcAft>
              <a:buNone/>
            </a:pPr>
            <a:r>
              <a:rPr lang="ja-JP"/>
              <a:t>情報の羅列ではなく、ストーリー性と一貫性を持たせる</a:t>
            </a:r>
            <a:endParaRPr/>
          </a:p>
        </p:txBody>
      </p:sp>
      <p:sp>
        <p:nvSpPr>
          <p:cNvPr id="2" name="Google Shape;86;g2dbd827bdc8_0_65">
            <a:extLst>
              <a:ext uri="{FF2B5EF4-FFF2-40B4-BE49-F238E27FC236}">
                <a16:creationId xmlns:a16="http://schemas.microsoft.com/office/drawing/2014/main" id="{F81D723F-B395-F20D-C0DD-10EA9B93EFD7}"/>
              </a:ext>
            </a:extLst>
          </p:cNvPr>
          <p:cNvSpPr/>
          <p:nvPr/>
        </p:nvSpPr>
        <p:spPr>
          <a:xfrm>
            <a:off x="452438" y="2066568"/>
            <a:ext cx="2880000" cy="1914900"/>
          </a:xfrm>
          <a:prstGeom prst="roundRect">
            <a:avLst>
              <a:gd name="adj" fmla="val 4753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9375" tIns="49675" rIns="99375" bIns="496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87;g2dbd827bdc8_0_65">
            <a:extLst>
              <a:ext uri="{FF2B5EF4-FFF2-40B4-BE49-F238E27FC236}">
                <a16:creationId xmlns:a16="http://schemas.microsoft.com/office/drawing/2014/main" id="{3C6ABB07-D26B-2A04-D3B0-7B26384D998A}"/>
              </a:ext>
            </a:extLst>
          </p:cNvPr>
          <p:cNvSpPr txBox="1"/>
          <p:nvPr/>
        </p:nvSpPr>
        <p:spPr>
          <a:xfrm>
            <a:off x="742838" y="3398764"/>
            <a:ext cx="2299200" cy="332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100">
                <a:solidFill>
                  <a:srgbClr val="1B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パートナー概要</a:t>
            </a:r>
            <a:endParaRPr sz="1100" u="none" strike="noStrike" cap="none" dirty="0">
              <a:solidFill>
                <a:srgbClr val="1B224C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Google Shape;88;g2dbd827bdc8_0_65">
            <a:extLst>
              <a:ext uri="{FF2B5EF4-FFF2-40B4-BE49-F238E27FC236}">
                <a16:creationId xmlns:a16="http://schemas.microsoft.com/office/drawing/2014/main" id="{AF60F092-E254-EC8A-B872-BA1A09EC2642}"/>
              </a:ext>
            </a:extLst>
          </p:cNvPr>
          <p:cNvSpPr txBox="1"/>
          <p:nvPr/>
        </p:nvSpPr>
        <p:spPr>
          <a:xfrm>
            <a:off x="742838" y="2949192"/>
            <a:ext cx="2299200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ja-JP" b="1">
                <a:solidFill>
                  <a:srgbClr val="1B224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どのような</a:t>
            </a:r>
            <a:r>
              <a:rPr lang="ja-JP" altLang="en-US" b="1">
                <a:solidFill>
                  <a:srgbClr val="1B224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パートナーか</a:t>
            </a:r>
            <a:endParaRPr lang="ja-JP" altLang="en-US" b="1" dirty="0">
              <a:solidFill>
                <a:srgbClr val="1B224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Google Shape;89;g2dbd827bdc8_0_65">
            <a:extLst>
              <a:ext uri="{FF2B5EF4-FFF2-40B4-BE49-F238E27FC236}">
                <a16:creationId xmlns:a16="http://schemas.microsoft.com/office/drawing/2014/main" id="{5823022C-F984-56F3-9A9E-0E489E017B41}"/>
              </a:ext>
            </a:extLst>
          </p:cNvPr>
          <p:cNvSpPr/>
          <p:nvPr/>
        </p:nvSpPr>
        <p:spPr>
          <a:xfrm>
            <a:off x="1680188" y="1849774"/>
            <a:ext cx="424500" cy="433500"/>
          </a:xfrm>
          <a:prstGeom prst="ellipse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ja-JP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90;g2dbd827bdc8_0_65" descr="建物 枠線">
            <a:extLst>
              <a:ext uri="{FF2B5EF4-FFF2-40B4-BE49-F238E27FC236}">
                <a16:creationId xmlns:a16="http://schemas.microsoft.com/office/drawing/2014/main" id="{F4584CAD-F164-2F29-CC24-E9314D06B8B2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3671" y="2487141"/>
            <a:ext cx="577535" cy="5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1;g2dbd827bdc8_0_65">
            <a:extLst>
              <a:ext uri="{FF2B5EF4-FFF2-40B4-BE49-F238E27FC236}">
                <a16:creationId xmlns:a16="http://schemas.microsoft.com/office/drawing/2014/main" id="{4DE42080-F877-1583-F08E-89E97656538F}"/>
              </a:ext>
            </a:extLst>
          </p:cNvPr>
          <p:cNvSpPr/>
          <p:nvPr/>
        </p:nvSpPr>
        <p:spPr>
          <a:xfrm>
            <a:off x="3513000" y="2066568"/>
            <a:ext cx="2880000" cy="1914900"/>
          </a:xfrm>
          <a:prstGeom prst="roundRect">
            <a:avLst>
              <a:gd name="adj" fmla="val 4753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9375" tIns="49675" rIns="99375" bIns="496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92;g2dbd827bdc8_0_65">
            <a:extLst>
              <a:ext uri="{FF2B5EF4-FFF2-40B4-BE49-F238E27FC236}">
                <a16:creationId xmlns:a16="http://schemas.microsoft.com/office/drawing/2014/main" id="{5ED096F3-0883-70C0-4C10-DDC2F2AFCC92}"/>
              </a:ext>
            </a:extLst>
          </p:cNvPr>
          <p:cNvSpPr txBox="1"/>
          <p:nvPr/>
        </p:nvSpPr>
        <p:spPr>
          <a:xfrm>
            <a:off x="3803950" y="3398764"/>
            <a:ext cx="2299200" cy="332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100">
                <a:solidFill>
                  <a:srgbClr val="1B224C"/>
                </a:solidFill>
              </a:rPr>
              <a:t>目的と方向性</a:t>
            </a:r>
            <a:endParaRPr sz="110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3;g2dbd827bdc8_0_65">
            <a:extLst>
              <a:ext uri="{FF2B5EF4-FFF2-40B4-BE49-F238E27FC236}">
                <a16:creationId xmlns:a16="http://schemas.microsoft.com/office/drawing/2014/main" id="{20EC1EAF-254C-6AE3-42D2-5E4827692FE3}"/>
              </a:ext>
            </a:extLst>
          </p:cNvPr>
          <p:cNvSpPr txBox="1"/>
          <p:nvPr/>
        </p:nvSpPr>
        <p:spPr>
          <a:xfrm>
            <a:off x="3803950" y="2949192"/>
            <a:ext cx="2299200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ja-JP" b="1">
                <a:solidFill>
                  <a:srgbClr val="1B224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どのような状態を</a:t>
            </a:r>
            <a:r>
              <a:rPr lang="ja-JP" altLang="en-US" b="1">
                <a:solidFill>
                  <a:srgbClr val="1B224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目指すか</a:t>
            </a:r>
            <a:endParaRPr lang="ja-JP" altLang="en-US" b="1" dirty="0">
              <a:solidFill>
                <a:srgbClr val="1B224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0" name="Google Shape;94;g2dbd827bdc8_0_65">
            <a:extLst>
              <a:ext uri="{FF2B5EF4-FFF2-40B4-BE49-F238E27FC236}">
                <a16:creationId xmlns:a16="http://schemas.microsoft.com/office/drawing/2014/main" id="{DCBDE8E5-7422-9A2E-CED1-0EB782CE4919}"/>
              </a:ext>
            </a:extLst>
          </p:cNvPr>
          <p:cNvSpPr/>
          <p:nvPr/>
        </p:nvSpPr>
        <p:spPr>
          <a:xfrm>
            <a:off x="4741362" y="1849774"/>
            <a:ext cx="424500" cy="433500"/>
          </a:xfrm>
          <a:prstGeom prst="ellipse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ja-JP" b="1">
                <a:solidFill>
                  <a:srgbClr val="FFFFFF"/>
                </a:solidFill>
              </a:rPr>
              <a:t>2</a:t>
            </a:r>
            <a:endParaRPr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95;g2dbd827bdc8_0_65">
            <a:extLst>
              <a:ext uri="{FF2B5EF4-FFF2-40B4-BE49-F238E27FC236}">
                <a16:creationId xmlns:a16="http://schemas.microsoft.com/office/drawing/2014/main" id="{E712106F-1AE9-0700-4482-DE3B2621A751}"/>
              </a:ext>
            </a:extLst>
          </p:cNvPr>
          <p:cNvSpPr/>
          <p:nvPr/>
        </p:nvSpPr>
        <p:spPr>
          <a:xfrm>
            <a:off x="6573563" y="2066568"/>
            <a:ext cx="2880000" cy="1914900"/>
          </a:xfrm>
          <a:prstGeom prst="roundRect">
            <a:avLst>
              <a:gd name="adj" fmla="val 4753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9375" tIns="49675" rIns="99375" bIns="496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96;g2dbd827bdc8_0_65">
            <a:extLst>
              <a:ext uri="{FF2B5EF4-FFF2-40B4-BE49-F238E27FC236}">
                <a16:creationId xmlns:a16="http://schemas.microsoft.com/office/drawing/2014/main" id="{D0BF224C-0102-1DCF-AB1C-7AB38A60FE35}"/>
              </a:ext>
            </a:extLst>
          </p:cNvPr>
          <p:cNvSpPr txBox="1"/>
          <p:nvPr/>
        </p:nvSpPr>
        <p:spPr>
          <a:xfrm>
            <a:off x="6863963" y="3398763"/>
            <a:ext cx="2299200" cy="332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100">
                <a:solidFill>
                  <a:srgbClr val="1B224C"/>
                </a:solidFill>
              </a:rPr>
              <a:t>ポテンシャルマップ</a:t>
            </a:r>
            <a:endParaRPr sz="110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97;g2dbd827bdc8_0_65">
            <a:extLst>
              <a:ext uri="{FF2B5EF4-FFF2-40B4-BE49-F238E27FC236}">
                <a16:creationId xmlns:a16="http://schemas.microsoft.com/office/drawing/2014/main" id="{B0F5E258-9A7D-AA8A-D35F-9D093B4EA5D7}"/>
              </a:ext>
            </a:extLst>
          </p:cNvPr>
          <p:cNvSpPr txBox="1"/>
          <p:nvPr/>
        </p:nvSpPr>
        <p:spPr>
          <a:xfrm>
            <a:off x="6705533" y="2949192"/>
            <a:ext cx="2616061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ja-JP" b="1">
                <a:solidFill>
                  <a:srgbClr val="1B224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どれくらいの案件が見込めるか</a:t>
            </a:r>
            <a:endParaRPr b="1" dirty="0">
              <a:solidFill>
                <a:srgbClr val="1B224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4" name="Google Shape;98;g2dbd827bdc8_0_65">
            <a:extLst>
              <a:ext uri="{FF2B5EF4-FFF2-40B4-BE49-F238E27FC236}">
                <a16:creationId xmlns:a16="http://schemas.microsoft.com/office/drawing/2014/main" id="{CA4311EB-1DA4-082B-3462-D03E51D0C9A9}"/>
              </a:ext>
            </a:extLst>
          </p:cNvPr>
          <p:cNvSpPr/>
          <p:nvPr/>
        </p:nvSpPr>
        <p:spPr>
          <a:xfrm>
            <a:off x="7801313" y="1849774"/>
            <a:ext cx="424500" cy="433500"/>
          </a:xfrm>
          <a:prstGeom prst="ellipse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ja-JP" b="1">
                <a:solidFill>
                  <a:srgbClr val="FFFFFF"/>
                </a:solidFill>
              </a:rPr>
              <a:t>3</a:t>
            </a:r>
            <a:endParaRPr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00;g2dbd827bdc8_0_65">
            <a:extLst>
              <a:ext uri="{FF2B5EF4-FFF2-40B4-BE49-F238E27FC236}">
                <a16:creationId xmlns:a16="http://schemas.microsoft.com/office/drawing/2014/main" id="{B8E5EAB3-E4EC-E319-1DE2-C15E79A63D64}"/>
              </a:ext>
            </a:extLst>
          </p:cNvPr>
          <p:cNvSpPr txBox="1"/>
          <p:nvPr/>
        </p:nvSpPr>
        <p:spPr>
          <a:xfrm>
            <a:off x="2270257" y="5685945"/>
            <a:ext cx="2299200" cy="332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100">
                <a:solidFill>
                  <a:srgbClr val="1B224C"/>
                </a:solidFill>
              </a:rPr>
              <a:t>リレーションマップ</a:t>
            </a:r>
            <a:endParaRPr sz="110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01;g2dbd827bdc8_0_65">
            <a:extLst>
              <a:ext uri="{FF2B5EF4-FFF2-40B4-BE49-F238E27FC236}">
                <a16:creationId xmlns:a16="http://schemas.microsoft.com/office/drawing/2014/main" id="{E9D31A68-555F-6E72-FE86-44A72E92B198}"/>
              </a:ext>
            </a:extLst>
          </p:cNvPr>
          <p:cNvSpPr txBox="1"/>
          <p:nvPr/>
        </p:nvSpPr>
        <p:spPr>
          <a:xfrm>
            <a:off x="2270257" y="5233977"/>
            <a:ext cx="2299200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ja-JP" b="1">
                <a:solidFill>
                  <a:srgbClr val="1B224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どこに障害があるのか</a:t>
            </a:r>
            <a:endParaRPr b="1" dirty="0">
              <a:solidFill>
                <a:srgbClr val="1B224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7" name="Google Shape;102;g2dbd827bdc8_0_65">
            <a:extLst>
              <a:ext uri="{FF2B5EF4-FFF2-40B4-BE49-F238E27FC236}">
                <a16:creationId xmlns:a16="http://schemas.microsoft.com/office/drawing/2014/main" id="{7A3DCB8E-D090-54BE-FA12-B13363402849}"/>
              </a:ext>
            </a:extLst>
          </p:cNvPr>
          <p:cNvSpPr/>
          <p:nvPr/>
        </p:nvSpPr>
        <p:spPr>
          <a:xfrm>
            <a:off x="3207607" y="4134559"/>
            <a:ext cx="424500" cy="433500"/>
          </a:xfrm>
          <a:prstGeom prst="ellipse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ja-JP" b="1">
                <a:solidFill>
                  <a:srgbClr val="FFFFFF"/>
                </a:solidFill>
              </a:rPr>
              <a:t>4</a:t>
            </a:r>
            <a:endParaRPr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04;g2dbd827bdc8_0_65">
            <a:extLst>
              <a:ext uri="{FF2B5EF4-FFF2-40B4-BE49-F238E27FC236}">
                <a16:creationId xmlns:a16="http://schemas.microsoft.com/office/drawing/2014/main" id="{E4025B5C-D0EF-3019-6363-39E791A23DC2}"/>
              </a:ext>
            </a:extLst>
          </p:cNvPr>
          <p:cNvSpPr txBox="1"/>
          <p:nvPr/>
        </p:nvSpPr>
        <p:spPr>
          <a:xfrm>
            <a:off x="5337931" y="5685945"/>
            <a:ext cx="2299200" cy="332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100">
                <a:solidFill>
                  <a:srgbClr val="1B224C"/>
                </a:solidFill>
              </a:rPr>
              <a:t>アクションプラン</a:t>
            </a:r>
            <a:endParaRPr sz="110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05;g2dbd827bdc8_0_65">
            <a:extLst>
              <a:ext uri="{FF2B5EF4-FFF2-40B4-BE49-F238E27FC236}">
                <a16:creationId xmlns:a16="http://schemas.microsoft.com/office/drawing/2014/main" id="{884E7D6A-6FE7-D1E5-39D4-81B6818CFB44}"/>
              </a:ext>
            </a:extLst>
          </p:cNvPr>
          <p:cNvSpPr txBox="1"/>
          <p:nvPr/>
        </p:nvSpPr>
        <p:spPr>
          <a:xfrm>
            <a:off x="5337931" y="5233977"/>
            <a:ext cx="2299200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ctr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ja-JP" b="1">
                <a:solidFill>
                  <a:srgbClr val="1B224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いつまでに何をするのか</a:t>
            </a:r>
            <a:endParaRPr b="1" dirty="0">
              <a:solidFill>
                <a:srgbClr val="1B224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0" name="Google Shape;106;g2dbd827bdc8_0_65">
            <a:extLst>
              <a:ext uri="{FF2B5EF4-FFF2-40B4-BE49-F238E27FC236}">
                <a16:creationId xmlns:a16="http://schemas.microsoft.com/office/drawing/2014/main" id="{33957B5B-E0A9-E911-FD11-2A00F5FB86D1}"/>
              </a:ext>
            </a:extLst>
          </p:cNvPr>
          <p:cNvSpPr/>
          <p:nvPr/>
        </p:nvSpPr>
        <p:spPr>
          <a:xfrm>
            <a:off x="6275281" y="4134559"/>
            <a:ext cx="424500" cy="433500"/>
          </a:xfrm>
          <a:prstGeom prst="ellipse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ja-JP" b="1">
                <a:solidFill>
                  <a:srgbClr val="FFFFFF"/>
                </a:solidFill>
              </a:rPr>
              <a:t>5</a:t>
            </a:r>
            <a:endParaRPr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107;g2dbd827bdc8_0_65" descr="握手 枠線">
            <a:extLst>
              <a:ext uri="{FF2B5EF4-FFF2-40B4-BE49-F238E27FC236}">
                <a16:creationId xmlns:a16="http://schemas.microsoft.com/office/drawing/2014/main" id="{8E1132B5-FDB1-4634-055D-78FF328DD352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88298" y="2487141"/>
            <a:ext cx="57753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108;g2dbd827bdc8_0_65" descr="棒グラフ (上昇) 枠線">
            <a:extLst>
              <a:ext uri="{FF2B5EF4-FFF2-40B4-BE49-F238E27FC236}">
                <a16:creationId xmlns:a16="http://schemas.microsoft.com/office/drawing/2014/main" id="{EA3072B7-BB11-4DE0-8CDF-7DDF701A4F75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48258" y="2487141"/>
            <a:ext cx="576002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109;g2dbd827bdc8_0_65" descr="カスタマー レビュー 枠線">
            <a:extLst>
              <a:ext uri="{FF2B5EF4-FFF2-40B4-BE49-F238E27FC236}">
                <a16:creationId xmlns:a16="http://schemas.microsoft.com/office/drawing/2014/main" id="{46F97B6B-E7B0-E738-2C39-280026871325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31856" y="4774323"/>
            <a:ext cx="576002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110;g2dbd827bdc8_0_65" descr="チェックリスト 枠線">
            <a:extLst>
              <a:ext uri="{FF2B5EF4-FFF2-40B4-BE49-F238E27FC236}">
                <a16:creationId xmlns:a16="http://schemas.microsoft.com/office/drawing/2014/main" id="{BEC5E373-7CB3-C43A-0C7B-C09365714810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199530" y="4774323"/>
            <a:ext cx="576002" cy="5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dbd827bdc8_1_0"/>
          <p:cNvSpPr txBox="1"/>
          <p:nvPr/>
        </p:nvSpPr>
        <p:spPr>
          <a:xfrm>
            <a:off x="-782212" y="188396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7" name="Google Shape;117;g2dbd827bdc8_1_0"/>
          <p:cNvGraphicFramePr/>
          <p:nvPr>
            <p:extLst>
              <p:ext uri="{D42A27DB-BD31-4B8C-83A1-F6EECF244321}">
                <p14:modId xmlns:p14="http://schemas.microsoft.com/office/powerpoint/2010/main" val="3152613817"/>
              </p:ext>
            </p:extLst>
          </p:nvPr>
        </p:nvGraphicFramePr>
        <p:xfrm>
          <a:off x="453009" y="3077920"/>
          <a:ext cx="9000200" cy="2916150"/>
        </p:xfrm>
        <a:graphic>
          <a:graphicData uri="http://schemas.openxmlformats.org/drawingml/2006/table">
            <a:tbl>
              <a:tblPr>
                <a:noFill/>
                <a:tableStyleId>{A25DC141-9C95-45F6-998E-7040F643C6E8}</a:tableStyleId>
              </a:tblPr>
              <a:tblGrid>
                <a:gridCol w="173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主要事業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25" marR="72025" marT="72000" marB="72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事業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1（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どこに、何を、どのように提供しているか</a:t>
                      </a:r>
                      <a:r>
                        <a:rPr lang="ja-JP" sz="1200" b="0">
                          <a:solidFill>
                            <a:schemeClr val="dk1"/>
                          </a:solidFill>
                        </a:rPr>
                        <a:t>など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）</a:t>
                      </a:r>
                      <a:endParaRPr sz="1200" b="0" u="none" strike="noStrike" cap="none"/>
                    </a:p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事業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事業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b="0" u="none" strike="noStrike" cap="none"/>
                    </a:p>
                  </a:txBody>
                  <a:tcPr marL="144000" marR="108000" marT="108000" marB="10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主要競合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25" marR="72025" marT="72000" marB="72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競合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1（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シェア、売上規模、最近</a:t>
                      </a:r>
                      <a:r>
                        <a:rPr lang="ja-JP" sz="1200" b="0">
                          <a:solidFill>
                            <a:schemeClr val="dk1"/>
                          </a:solidFill>
                        </a:rPr>
                        <a:t>のトピックスなど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）</a:t>
                      </a:r>
                      <a:endParaRPr sz="1200" b="0" u="none" strike="noStrike" cap="none"/>
                    </a:p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競合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b="0" u="none" strike="noStrike" cap="none"/>
                    </a:p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競合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44000" marR="108000" marT="108000" marB="10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主要顧客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25" marR="72025" marT="72000" marB="72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主要顧客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1（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どの属性の、どのような課題を持っている人か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）</a:t>
                      </a:r>
                      <a:r>
                        <a:rPr lang="ja-JP" sz="1000" b="0" i="0" u="none" strike="noStrike" cap="none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※toCの場合</a:t>
                      </a:r>
                      <a:endParaRPr sz="1000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主要顧客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2（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業種、売上規模</a:t>
                      </a:r>
                      <a:r>
                        <a:rPr lang="ja-JP" sz="1200" b="0">
                          <a:solidFill>
                            <a:schemeClr val="dk1"/>
                          </a:solidFill>
                        </a:rPr>
                        <a:t>など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）</a:t>
                      </a:r>
                      <a:r>
                        <a:rPr lang="ja-JP" sz="1000" b="0" i="0" u="none" strike="noStrike" cap="none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※toBの場合</a:t>
                      </a:r>
                      <a:endParaRPr sz="1000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主要顧客</a:t>
                      </a: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144000" marR="108000" marT="108000" marB="10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8" name="Google Shape;118;g2dbd827bdc8_1_0"/>
          <p:cNvGraphicFramePr/>
          <p:nvPr>
            <p:extLst>
              <p:ext uri="{D42A27DB-BD31-4B8C-83A1-F6EECF244321}">
                <p14:modId xmlns:p14="http://schemas.microsoft.com/office/powerpoint/2010/main" val="3388312318"/>
              </p:ext>
            </p:extLst>
          </p:nvPr>
        </p:nvGraphicFramePr>
        <p:xfrm>
          <a:off x="453009" y="1720723"/>
          <a:ext cx="9000175" cy="1154625"/>
        </p:xfrm>
        <a:graphic>
          <a:graphicData uri="http://schemas.openxmlformats.org/drawingml/2006/table">
            <a:tbl>
              <a:tblPr>
                <a:noFill/>
                <a:tableStyleId>{A25DC141-9C95-45F6-998E-7040F643C6E8}</a:tableStyleId>
              </a:tblPr>
              <a:tblGrid>
                <a:gridCol w="172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1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企業名</a:t>
                      </a:r>
                      <a:endParaRPr sz="1200" b="0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25" marR="72025" marT="72000" marB="720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株式会社〇〇〇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72025" marR="72025" marT="72000" marB="72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売上高・利益</a:t>
                      </a:r>
                      <a:endParaRPr sz="1400" u="none" strike="noStrike" cap="none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過去3年間推移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25" marR="72025" marT="72000" marB="720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7800" marR="0" lvl="0" indent="-184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rgbClr val="1B224C"/>
                          </a:solidFill>
                        </a:rPr>
                        <a:t>X,000億円/X00億円(20</a:t>
                      </a:r>
                      <a:r>
                        <a:rPr lang="ja-JP" sz="1200" b="0">
                          <a:solidFill>
                            <a:srgbClr val="1B224C"/>
                          </a:solidFill>
                        </a:rPr>
                        <a:t>XX</a:t>
                      </a:r>
                      <a:r>
                        <a:rPr lang="ja-JP" sz="1200" b="0" i="0" u="none" strike="noStrike" cap="none">
                          <a:solidFill>
                            <a:srgbClr val="1B224C"/>
                          </a:solidFill>
                        </a:rPr>
                        <a:t>年3月期)</a:t>
                      </a:r>
                      <a:endParaRPr sz="1400" b="0" u="none" strike="noStrike" cap="none" dirty="0">
                        <a:solidFill>
                          <a:srgbClr val="1B224C"/>
                        </a:solidFill>
                      </a:endParaRPr>
                    </a:p>
                    <a:p>
                      <a:pPr marL="177800" marR="0" lvl="0" indent="-184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rgbClr val="1B224C"/>
                          </a:solidFill>
                        </a:rPr>
                        <a:t>X,000億円/X00億円(20</a:t>
                      </a:r>
                      <a:r>
                        <a:rPr lang="ja-JP" sz="1200" b="0">
                          <a:solidFill>
                            <a:srgbClr val="1B224C"/>
                          </a:solidFill>
                        </a:rPr>
                        <a:t>XX</a:t>
                      </a:r>
                      <a:r>
                        <a:rPr lang="ja-JP" sz="1200" b="0" i="0" u="none" strike="noStrike" cap="none">
                          <a:solidFill>
                            <a:srgbClr val="1B224C"/>
                          </a:solidFill>
                        </a:rPr>
                        <a:t>年3月期)</a:t>
                      </a:r>
                      <a:endParaRPr sz="1400" b="0" u="none" strike="noStrike" cap="none" dirty="0">
                        <a:solidFill>
                          <a:srgbClr val="1B224C"/>
                        </a:solidFill>
                      </a:endParaRPr>
                    </a:p>
                    <a:p>
                      <a:pPr marL="177800" marR="0" lvl="0" indent="-184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ja-JP" sz="1200" b="0" i="0" u="none" strike="noStrike" cap="none">
                          <a:solidFill>
                            <a:srgbClr val="1B224C"/>
                          </a:solidFill>
                        </a:rPr>
                        <a:t>X,000億円/X00億円(20</a:t>
                      </a:r>
                      <a:r>
                        <a:rPr lang="ja-JP" sz="1200" b="0">
                          <a:solidFill>
                            <a:srgbClr val="1B224C"/>
                          </a:solidFill>
                        </a:rPr>
                        <a:t>XX</a:t>
                      </a:r>
                      <a:r>
                        <a:rPr lang="ja-JP" sz="1200" b="0" i="0" u="none" strike="noStrike" cap="none">
                          <a:solidFill>
                            <a:srgbClr val="1B224C"/>
                          </a:solidFill>
                        </a:rPr>
                        <a:t>年3月期)</a:t>
                      </a:r>
                      <a:endParaRPr sz="1400" b="0" u="none" strike="noStrike" cap="none" dirty="0">
                        <a:solidFill>
                          <a:srgbClr val="1B224C"/>
                        </a:solidFill>
                      </a:endParaRPr>
                    </a:p>
                  </a:txBody>
                  <a:tcPr marL="72025" marR="72025" marT="72000" marB="72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</a:t>
                      </a:r>
                      <a:endParaRPr sz="1200" b="0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25" marR="72025" marT="72000" marB="720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〇〇〇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業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72025" marR="72025" marT="72000" marB="72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従業員数</a:t>
                      </a:r>
                      <a:endParaRPr sz="1200" b="0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25" marR="72025" marT="72000" marB="720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200" b="0" u="none" strike="noStrike" cap="none">
                          <a:solidFill>
                            <a:schemeClr val="dk1"/>
                          </a:solidFill>
                        </a:rPr>
                        <a:t>〇〇〇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</a:rPr>
                        <a:t>名</a:t>
                      </a:r>
                      <a:endParaRPr sz="1400" b="0" u="none" strike="noStrike" cap="none" dirty="0"/>
                    </a:p>
                  </a:txBody>
                  <a:tcPr marL="72025" marR="72025" marT="72000" marB="72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9" name="Google Shape;119;g2dbd827bdc8_1_0"/>
          <p:cNvSpPr txBox="1"/>
          <p:nvPr/>
        </p:nvSpPr>
        <p:spPr>
          <a:xfrm>
            <a:off x="453009" y="269232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4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①</a:t>
            </a:r>
            <a:r>
              <a:rPr lang="ja-JP" sz="2400" b="1">
                <a:solidFill>
                  <a:srgbClr val="1B224C"/>
                </a:solidFill>
              </a:rPr>
              <a:t>パートナー</a:t>
            </a:r>
            <a:r>
              <a:rPr lang="ja-JP" sz="24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概要</a:t>
            </a:r>
            <a:endParaRPr sz="24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2dbd827bdc8_1_0"/>
          <p:cNvSpPr txBox="1"/>
          <p:nvPr/>
        </p:nvSpPr>
        <p:spPr>
          <a:xfrm>
            <a:off x="453009" y="1001353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1">
                <a:solidFill>
                  <a:srgbClr val="1B224C"/>
                </a:solidFill>
              </a:rPr>
              <a:t>パートナー</a:t>
            </a: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概要は1枚で事実ベースの情報を</a:t>
            </a:r>
            <a:r>
              <a:rPr lang="ja-JP" altLang="en-US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もと</a:t>
            </a: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に作成</a:t>
            </a:r>
            <a:r>
              <a:rPr lang="ja-JP" sz="1600" b="1">
                <a:solidFill>
                  <a:srgbClr val="1B224C"/>
                </a:solidFill>
              </a:rPr>
              <a:t>する</a:t>
            </a:r>
            <a:endParaRPr sz="1600" b="1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3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②目的と方向性</a:t>
            </a:r>
            <a:endParaRPr/>
          </a:p>
        </p:txBody>
      </p:sp>
      <p:sp>
        <p:nvSpPr>
          <p:cNvPr id="150" name="Google Shape;150;p203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ja-JP"/>
              <a:t>3</a:t>
            </a:fld>
            <a:endParaRPr/>
          </a:p>
        </p:txBody>
      </p:sp>
      <p:sp>
        <p:nvSpPr>
          <p:cNvPr id="151" name="Google Shape;151;p203"/>
          <p:cNvSpPr txBox="1"/>
          <p:nvPr/>
        </p:nvSpPr>
        <p:spPr>
          <a:xfrm>
            <a:off x="453055" y="1001310"/>
            <a:ext cx="90009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 lnSpcReduction="10000"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rgbClr val="1B224C"/>
                </a:solidFill>
              </a:rPr>
              <a:t>取引額の最大化を目指すため、数年後の状態や方向性を整理する。</a:t>
            </a:r>
            <a:endParaRPr sz="1600" b="1">
              <a:solidFill>
                <a:srgbClr val="1B224C"/>
              </a:solidFill>
            </a:endParaRPr>
          </a:p>
          <a:p>
            <a:pPr marL="0" lvl="0" indent="0" algn="ctr" rtl="0">
              <a:spcBef>
                <a:spcPts val="400"/>
              </a:spcBef>
              <a:spcAft>
                <a:spcPts val="400"/>
              </a:spcAft>
              <a:buNone/>
            </a:pPr>
            <a:r>
              <a:rPr lang="ja-JP" sz="1600" b="1">
                <a:solidFill>
                  <a:srgbClr val="1B224C"/>
                </a:solidFill>
              </a:rPr>
              <a:t>パートナーへの行動も変わり、社内他部門からのフォローも得られやすくなる</a:t>
            </a:r>
            <a:endParaRPr sz="1600" b="1">
              <a:solidFill>
                <a:srgbClr val="1B224C"/>
              </a:solidFill>
            </a:endParaRPr>
          </a:p>
        </p:txBody>
      </p:sp>
      <p:sp>
        <p:nvSpPr>
          <p:cNvPr id="2" name="Google Shape;127;p203">
            <a:extLst>
              <a:ext uri="{FF2B5EF4-FFF2-40B4-BE49-F238E27FC236}">
                <a16:creationId xmlns:a16="http://schemas.microsoft.com/office/drawing/2014/main" id="{4B7EFA2D-DDB5-4934-53C2-5F536C936F0A}"/>
              </a:ext>
            </a:extLst>
          </p:cNvPr>
          <p:cNvSpPr/>
          <p:nvPr/>
        </p:nvSpPr>
        <p:spPr>
          <a:xfrm>
            <a:off x="452437" y="1767856"/>
            <a:ext cx="9001135" cy="2160000"/>
          </a:xfrm>
          <a:prstGeom prst="roundRect">
            <a:avLst>
              <a:gd name="adj" fmla="val 4327"/>
            </a:avLst>
          </a:prstGeom>
          <a:solidFill>
            <a:schemeClr val="lt1"/>
          </a:solidFill>
          <a:ln w="19050" cap="flat" cmpd="sng">
            <a:solidFill>
              <a:srgbClr val="1318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28;p203">
            <a:extLst>
              <a:ext uri="{FF2B5EF4-FFF2-40B4-BE49-F238E27FC236}">
                <a16:creationId xmlns:a16="http://schemas.microsoft.com/office/drawing/2014/main" id="{2E202878-C9E5-38B3-76BB-BF86BEDAA908}"/>
              </a:ext>
            </a:extLst>
          </p:cNvPr>
          <p:cNvSpPr/>
          <p:nvPr/>
        </p:nvSpPr>
        <p:spPr>
          <a:xfrm>
            <a:off x="452427" y="1767854"/>
            <a:ext cx="9001135" cy="3960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目的</a:t>
            </a:r>
            <a:r>
              <a:rPr lang="ja-JP" b="1">
                <a:solidFill>
                  <a:schemeClr val="lt1"/>
                </a:solidFill>
              </a:rPr>
              <a:t>（</a:t>
            </a:r>
            <a:r>
              <a:rPr lang="ja-JP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3年後の状態</a:t>
            </a:r>
            <a:r>
              <a:rPr lang="ja-JP" b="1">
                <a:solidFill>
                  <a:schemeClr val="lt1"/>
                </a:solidFill>
              </a:rPr>
              <a:t>）</a:t>
            </a:r>
            <a:endParaRPr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29;p203">
            <a:extLst>
              <a:ext uri="{FF2B5EF4-FFF2-40B4-BE49-F238E27FC236}">
                <a16:creationId xmlns:a16="http://schemas.microsoft.com/office/drawing/2014/main" id="{34B01705-0511-9E53-AA1D-177809A3B884}"/>
              </a:ext>
            </a:extLst>
          </p:cNvPr>
          <p:cNvSpPr txBox="1"/>
          <p:nvPr/>
        </p:nvSpPr>
        <p:spPr>
          <a:xfrm>
            <a:off x="692725" y="2325330"/>
            <a:ext cx="4904512" cy="1048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solidFill>
                  <a:schemeClr val="accent1"/>
                </a:solidFill>
              </a:rPr>
              <a:t>キーパーソンとの定期的なビジネスレビューができており、</a:t>
            </a:r>
            <a:br>
              <a:rPr lang="en-US" altLang="ja-JP" b="1" dirty="0">
                <a:solidFill>
                  <a:schemeClr val="accent1"/>
                </a:solidFill>
              </a:rPr>
            </a:br>
            <a:r>
              <a:rPr lang="ja-JP" b="1">
                <a:solidFill>
                  <a:schemeClr val="accent1"/>
                </a:solidFill>
              </a:rPr>
              <a:t>○○市場における既存/新規サービスの拡販に貢献する共創</a:t>
            </a:r>
            <a:br>
              <a:rPr lang="en-US" altLang="ja-JP" b="1" dirty="0">
                <a:solidFill>
                  <a:schemeClr val="accent1"/>
                </a:solidFill>
              </a:rPr>
            </a:br>
            <a:r>
              <a:rPr lang="ja-JP" b="1">
                <a:solidFill>
                  <a:schemeClr val="accent1"/>
                </a:solidFill>
              </a:rPr>
              <a:t>パートナーとして認知されている状態</a:t>
            </a:r>
            <a:endParaRPr b="1" dirty="0">
              <a:solidFill>
                <a:schemeClr val="accent1"/>
              </a:solidFill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A26BADF-5570-F051-0C76-7B44908F0400}"/>
              </a:ext>
            </a:extLst>
          </p:cNvPr>
          <p:cNvGrpSpPr/>
          <p:nvPr/>
        </p:nvGrpSpPr>
        <p:grpSpPr>
          <a:xfrm>
            <a:off x="5749354" y="2312966"/>
            <a:ext cx="3433637" cy="1497031"/>
            <a:chOff x="5032148" y="2354533"/>
            <a:chExt cx="3943027" cy="1719120"/>
          </a:xfrm>
        </p:grpSpPr>
        <p:sp>
          <p:nvSpPr>
            <p:cNvPr id="6" name="Google Shape;133;p203">
              <a:extLst>
                <a:ext uri="{FF2B5EF4-FFF2-40B4-BE49-F238E27FC236}">
                  <a16:creationId xmlns:a16="http://schemas.microsoft.com/office/drawing/2014/main" id="{10C614C9-B02A-6C28-96D7-3772D2ED8123}"/>
                </a:ext>
              </a:extLst>
            </p:cNvPr>
            <p:cNvSpPr/>
            <p:nvPr/>
          </p:nvSpPr>
          <p:spPr>
            <a:xfrm>
              <a:off x="5554275" y="2412825"/>
              <a:ext cx="3420900" cy="13935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34;p203">
              <a:extLst>
                <a:ext uri="{FF2B5EF4-FFF2-40B4-BE49-F238E27FC236}">
                  <a16:creationId xmlns:a16="http://schemas.microsoft.com/office/drawing/2014/main" id="{ECF430B5-2EBC-03C6-CF75-6EBA612E8B95}"/>
                </a:ext>
              </a:extLst>
            </p:cNvPr>
            <p:cNvSpPr/>
            <p:nvPr/>
          </p:nvSpPr>
          <p:spPr>
            <a:xfrm>
              <a:off x="6043356" y="3473371"/>
              <a:ext cx="393000" cy="333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" name="Google Shape;135;p203">
              <a:extLst>
                <a:ext uri="{FF2B5EF4-FFF2-40B4-BE49-F238E27FC236}">
                  <a16:creationId xmlns:a16="http://schemas.microsoft.com/office/drawing/2014/main" id="{A7F77491-E3A7-0DB3-60A8-A86BAADDFA24}"/>
                </a:ext>
              </a:extLst>
            </p:cNvPr>
            <p:cNvCxnSpPr/>
            <p:nvPr/>
          </p:nvCxnSpPr>
          <p:spPr>
            <a:xfrm>
              <a:off x="5554268" y="3473372"/>
              <a:ext cx="3420900" cy="0"/>
            </a:xfrm>
            <a:prstGeom prst="straightConnector1">
              <a:avLst/>
            </a:prstGeom>
            <a:noFill/>
            <a:ln w="9525" cap="flat" cmpd="sng">
              <a:solidFill>
                <a:srgbClr val="A5A5A5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9" name="Google Shape;136;p203">
              <a:extLst>
                <a:ext uri="{FF2B5EF4-FFF2-40B4-BE49-F238E27FC236}">
                  <a16:creationId xmlns:a16="http://schemas.microsoft.com/office/drawing/2014/main" id="{12C23480-9C17-9FB3-7CF2-2A37161FA131}"/>
                </a:ext>
              </a:extLst>
            </p:cNvPr>
            <p:cNvCxnSpPr/>
            <p:nvPr/>
          </p:nvCxnSpPr>
          <p:spPr>
            <a:xfrm>
              <a:off x="5554268" y="3125262"/>
              <a:ext cx="3420900" cy="0"/>
            </a:xfrm>
            <a:prstGeom prst="straightConnector1">
              <a:avLst/>
            </a:prstGeom>
            <a:noFill/>
            <a:ln w="9525" cap="flat" cmpd="sng">
              <a:solidFill>
                <a:srgbClr val="A5A5A5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0" name="Google Shape;137;p203">
              <a:extLst>
                <a:ext uri="{FF2B5EF4-FFF2-40B4-BE49-F238E27FC236}">
                  <a16:creationId xmlns:a16="http://schemas.microsoft.com/office/drawing/2014/main" id="{5CDBDCBD-4024-1107-B4AC-0C4D775BDA7D}"/>
                </a:ext>
              </a:extLst>
            </p:cNvPr>
            <p:cNvCxnSpPr/>
            <p:nvPr/>
          </p:nvCxnSpPr>
          <p:spPr>
            <a:xfrm>
              <a:off x="5554268" y="2777153"/>
              <a:ext cx="3420900" cy="0"/>
            </a:xfrm>
            <a:prstGeom prst="straightConnector1">
              <a:avLst/>
            </a:prstGeom>
            <a:noFill/>
            <a:ln w="9525" cap="flat" cmpd="sng">
              <a:solidFill>
                <a:srgbClr val="A5A5A5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1" name="Google Shape;138;p203">
              <a:extLst>
                <a:ext uri="{FF2B5EF4-FFF2-40B4-BE49-F238E27FC236}">
                  <a16:creationId xmlns:a16="http://schemas.microsoft.com/office/drawing/2014/main" id="{9C1F15B5-4B24-6901-9BD5-27859A396F3B}"/>
                </a:ext>
              </a:extLst>
            </p:cNvPr>
            <p:cNvSpPr/>
            <p:nvPr/>
          </p:nvSpPr>
          <p:spPr>
            <a:xfrm>
              <a:off x="7071024" y="3473371"/>
              <a:ext cx="393000" cy="333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39;p203">
              <a:extLst>
                <a:ext uri="{FF2B5EF4-FFF2-40B4-BE49-F238E27FC236}">
                  <a16:creationId xmlns:a16="http://schemas.microsoft.com/office/drawing/2014/main" id="{703E11C9-8426-422A-88DC-C060A1AEDED3}"/>
                </a:ext>
              </a:extLst>
            </p:cNvPr>
            <p:cNvSpPr/>
            <p:nvPr/>
          </p:nvSpPr>
          <p:spPr>
            <a:xfrm>
              <a:off x="8098693" y="3464680"/>
              <a:ext cx="393000" cy="333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40;p203">
              <a:extLst>
                <a:ext uri="{FF2B5EF4-FFF2-40B4-BE49-F238E27FC236}">
                  <a16:creationId xmlns:a16="http://schemas.microsoft.com/office/drawing/2014/main" id="{851CAA8A-A813-2902-E21A-D28525846F34}"/>
                </a:ext>
              </a:extLst>
            </p:cNvPr>
            <p:cNvSpPr/>
            <p:nvPr/>
          </p:nvSpPr>
          <p:spPr>
            <a:xfrm>
              <a:off x="6043356" y="3233518"/>
              <a:ext cx="393000" cy="240900"/>
            </a:xfrm>
            <a:prstGeom prst="rect">
              <a:avLst/>
            </a:prstGeom>
            <a:solidFill>
              <a:schemeClr val="dk1">
                <a:alpha val="4274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1;p203">
              <a:extLst>
                <a:ext uri="{FF2B5EF4-FFF2-40B4-BE49-F238E27FC236}">
                  <a16:creationId xmlns:a16="http://schemas.microsoft.com/office/drawing/2014/main" id="{9B26EB77-6E51-8331-6F4D-9277DF49B5DD}"/>
                </a:ext>
              </a:extLst>
            </p:cNvPr>
            <p:cNvSpPr/>
            <p:nvPr/>
          </p:nvSpPr>
          <p:spPr>
            <a:xfrm>
              <a:off x="7071022" y="2945235"/>
              <a:ext cx="393000" cy="527100"/>
            </a:xfrm>
            <a:prstGeom prst="rect">
              <a:avLst/>
            </a:prstGeom>
            <a:solidFill>
              <a:schemeClr val="dk1">
                <a:alpha val="4274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42;p203">
              <a:extLst>
                <a:ext uri="{FF2B5EF4-FFF2-40B4-BE49-F238E27FC236}">
                  <a16:creationId xmlns:a16="http://schemas.microsoft.com/office/drawing/2014/main" id="{7914A59C-B4B1-B050-9EFC-4402C1D47F5B}"/>
                </a:ext>
              </a:extLst>
            </p:cNvPr>
            <p:cNvSpPr/>
            <p:nvPr/>
          </p:nvSpPr>
          <p:spPr>
            <a:xfrm>
              <a:off x="8098700" y="2566574"/>
              <a:ext cx="393000" cy="905700"/>
            </a:xfrm>
            <a:prstGeom prst="rect">
              <a:avLst/>
            </a:prstGeom>
            <a:solidFill>
              <a:schemeClr val="dk1">
                <a:alpha val="4274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43;p203">
              <a:extLst>
                <a:ext uri="{FF2B5EF4-FFF2-40B4-BE49-F238E27FC236}">
                  <a16:creationId xmlns:a16="http://schemas.microsoft.com/office/drawing/2014/main" id="{01DDDC3D-6B39-A6B6-43EA-AB38BBAD5C13}"/>
                </a:ext>
              </a:extLst>
            </p:cNvPr>
            <p:cNvSpPr txBox="1"/>
            <p:nvPr/>
          </p:nvSpPr>
          <p:spPr>
            <a:xfrm>
              <a:off x="5908988" y="3846577"/>
              <a:ext cx="62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800" b="1" i="0" u="none" strike="noStrike" cap="none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FYXX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44;p203">
              <a:extLst>
                <a:ext uri="{FF2B5EF4-FFF2-40B4-BE49-F238E27FC236}">
                  <a16:creationId xmlns:a16="http://schemas.microsoft.com/office/drawing/2014/main" id="{1B5881AA-7C4E-6F5F-39B0-3905CB5233F8}"/>
                </a:ext>
              </a:extLst>
            </p:cNvPr>
            <p:cNvSpPr txBox="1"/>
            <p:nvPr/>
          </p:nvSpPr>
          <p:spPr>
            <a:xfrm>
              <a:off x="6941862" y="3846577"/>
              <a:ext cx="62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800" b="1" i="0" u="none" strike="noStrike" cap="none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FYXX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45;p203">
              <a:extLst>
                <a:ext uri="{FF2B5EF4-FFF2-40B4-BE49-F238E27FC236}">
                  <a16:creationId xmlns:a16="http://schemas.microsoft.com/office/drawing/2014/main" id="{AAAC93FE-A2AF-61B8-5B38-D881DA6117ED}"/>
                </a:ext>
              </a:extLst>
            </p:cNvPr>
            <p:cNvSpPr txBox="1"/>
            <p:nvPr/>
          </p:nvSpPr>
          <p:spPr>
            <a:xfrm>
              <a:off x="7979124" y="3858253"/>
              <a:ext cx="62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800" b="1" i="0" u="none" strike="noStrike" cap="none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FYXX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46;p203">
              <a:extLst>
                <a:ext uri="{FF2B5EF4-FFF2-40B4-BE49-F238E27FC236}">
                  <a16:creationId xmlns:a16="http://schemas.microsoft.com/office/drawing/2014/main" id="{394B1DDC-437F-C1F9-C089-2807B7DCFF88}"/>
                </a:ext>
              </a:extLst>
            </p:cNvPr>
            <p:cNvSpPr txBox="1"/>
            <p:nvPr/>
          </p:nvSpPr>
          <p:spPr>
            <a:xfrm>
              <a:off x="5032148" y="2354533"/>
              <a:ext cx="62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800" b="1" i="0" u="none" strike="noStrike" cap="none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(売上高)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47;p203">
              <a:extLst>
                <a:ext uri="{FF2B5EF4-FFF2-40B4-BE49-F238E27FC236}">
                  <a16:creationId xmlns:a16="http://schemas.microsoft.com/office/drawing/2014/main" id="{C3A5674F-EE86-21F8-4A49-909915E345E3}"/>
                </a:ext>
              </a:extLst>
            </p:cNvPr>
            <p:cNvSpPr txBox="1"/>
            <p:nvPr/>
          </p:nvSpPr>
          <p:spPr>
            <a:xfrm>
              <a:off x="5060177" y="3380498"/>
              <a:ext cx="62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800" b="1" i="0" u="none" strike="noStrike" cap="none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48;p203">
              <a:extLst>
                <a:ext uri="{FF2B5EF4-FFF2-40B4-BE49-F238E27FC236}">
                  <a16:creationId xmlns:a16="http://schemas.microsoft.com/office/drawing/2014/main" id="{AB119301-EAEE-23E5-535D-6457B52F68C8}"/>
                </a:ext>
              </a:extLst>
            </p:cNvPr>
            <p:cNvSpPr txBox="1"/>
            <p:nvPr/>
          </p:nvSpPr>
          <p:spPr>
            <a:xfrm>
              <a:off x="5060178" y="3016092"/>
              <a:ext cx="62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800" b="1" i="0" u="none" strike="noStrike" cap="none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200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49;p203">
              <a:extLst>
                <a:ext uri="{FF2B5EF4-FFF2-40B4-BE49-F238E27FC236}">
                  <a16:creationId xmlns:a16="http://schemas.microsoft.com/office/drawing/2014/main" id="{6856E388-B9B9-083B-65AF-3DCAF9E1D511}"/>
                </a:ext>
              </a:extLst>
            </p:cNvPr>
            <p:cNvSpPr txBox="1"/>
            <p:nvPr/>
          </p:nvSpPr>
          <p:spPr>
            <a:xfrm>
              <a:off x="5052326" y="2684932"/>
              <a:ext cx="62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800" b="1" i="0" u="none" strike="noStrike" cap="none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300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130;p203">
            <a:extLst>
              <a:ext uri="{FF2B5EF4-FFF2-40B4-BE49-F238E27FC236}">
                <a16:creationId xmlns:a16="http://schemas.microsoft.com/office/drawing/2014/main" id="{52EE8CB5-AB2F-5973-0877-D8AD93F65079}"/>
              </a:ext>
            </a:extLst>
          </p:cNvPr>
          <p:cNvSpPr/>
          <p:nvPr/>
        </p:nvSpPr>
        <p:spPr>
          <a:xfrm>
            <a:off x="452437" y="4135459"/>
            <a:ext cx="9001125" cy="2071374"/>
          </a:xfrm>
          <a:prstGeom prst="roundRect">
            <a:avLst>
              <a:gd name="adj" fmla="val 4327"/>
            </a:avLst>
          </a:prstGeom>
          <a:solidFill>
            <a:schemeClr val="lt1"/>
          </a:solidFill>
          <a:ln w="19050" cap="flat" cmpd="sng">
            <a:solidFill>
              <a:srgbClr val="1318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131;p203">
            <a:extLst>
              <a:ext uri="{FF2B5EF4-FFF2-40B4-BE49-F238E27FC236}">
                <a16:creationId xmlns:a16="http://schemas.microsoft.com/office/drawing/2014/main" id="{D41D8BB5-01A3-3B1D-0850-68490D401224}"/>
              </a:ext>
            </a:extLst>
          </p:cNvPr>
          <p:cNvSpPr/>
          <p:nvPr/>
        </p:nvSpPr>
        <p:spPr>
          <a:xfrm>
            <a:off x="452437" y="4135459"/>
            <a:ext cx="9001125" cy="3960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方向性の考察</a:t>
            </a:r>
            <a:endParaRPr dirty="0"/>
          </a:p>
        </p:txBody>
      </p:sp>
      <p:sp>
        <p:nvSpPr>
          <p:cNvPr id="25" name="Google Shape;132;p203">
            <a:extLst>
              <a:ext uri="{FF2B5EF4-FFF2-40B4-BE49-F238E27FC236}">
                <a16:creationId xmlns:a16="http://schemas.microsoft.com/office/drawing/2014/main" id="{FD5433B3-07D3-A82F-D6A9-033B63C5BFC3}"/>
              </a:ext>
            </a:extLst>
          </p:cNvPr>
          <p:cNvSpPr txBox="1"/>
          <p:nvPr/>
        </p:nvSpPr>
        <p:spPr>
          <a:xfrm>
            <a:off x="623455" y="4666508"/>
            <a:ext cx="8594887" cy="1360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</a:pPr>
            <a:r>
              <a:rPr lang="ja-JP" sz="1200" b="1">
                <a:solidFill>
                  <a:schemeClr val="accent6"/>
                </a:solidFill>
              </a:rPr>
              <a:t>&lt;パートナー社名&gt;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は</a:t>
            </a: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&lt;いつ&gt;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までに</a:t>
            </a: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&lt;目標&gt;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をしたいと考えているが</a:t>
            </a:r>
            <a:r>
              <a:rPr lang="ja-JP"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lang="ja-JP" altLang="en-US" sz="1200" b="1">
                <a:solidFill>
                  <a:srgbClr val="7F7F7F"/>
                </a:solidFill>
              </a:rPr>
              <a:t>（</a:t>
            </a:r>
            <a:r>
              <a:rPr lang="ja-JP" sz="12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中期経営計画や営業活動より</a:t>
            </a:r>
            <a:r>
              <a:rPr lang="ja-JP" altLang="en-US" sz="12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sz="1200" b="1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</a:pP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&lt;外部環境&gt;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や</a:t>
            </a: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&lt;内部環境&gt;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といった問題があり、達成が困難またはリスクがある状態である。</a:t>
            </a:r>
            <a:r>
              <a:rPr lang="ja-JP" altLang="en-US" sz="1200" b="1">
                <a:solidFill>
                  <a:srgbClr val="7F7F7F"/>
                </a:solidFill>
              </a:rPr>
              <a:t>（</a:t>
            </a:r>
            <a:r>
              <a:rPr lang="ja-JP" sz="12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ニュース、IR</a:t>
            </a:r>
            <a:r>
              <a:rPr lang="ja-JP" altLang="en-US" sz="12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sz="1200" b="1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</a:pP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弊社の</a:t>
            </a: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&lt;サービス&gt;</a:t>
            </a:r>
            <a:r>
              <a:rPr lang="ja-JP" sz="1200">
                <a:solidFill>
                  <a:schemeClr val="accent1"/>
                </a:solidFill>
              </a:rPr>
              <a:t>や</a:t>
            </a:r>
            <a:r>
              <a:rPr lang="ja-JP" sz="1200" b="1">
                <a:solidFill>
                  <a:schemeClr val="accent6"/>
                </a:solidFill>
              </a:rPr>
              <a:t>&lt;アセット&gt;</a:t>
            </a:r>
            <a:r>
              <a:rPr lang="ja-JP" sz="1200">
                <a:solidFill>
                  <a:schemeClr val="accent1"/>
                </a:solidFill>
              </a:rPr>
              <a:t>を活用いただ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き、</a:t>
            </a: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&lt;解決すること&gt;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が実現できると上記を解決・促進をすることができるが、これは自社が</a:t>
            </a: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&lt;差別化ポイント&gt;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であるからこそ可能であり、他社や他の手段では難しいと思われる。</a:t>
            </a:r>
            <a:r>
              <a:rPr lang="ja-JP" altLang="en-US" sz="1200" b="1">
                <a:solidFill>
                  <a:srgbClr val="7F7F7F"/>
                </a:solidFill>
              </a:rPr>
              <a:t>（</a:t>
            </a:r>
            <a:r>
              <a:rPr lang="ja-JP" sz="12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持論</a:t>
            </a:r>
            <a:r>
              <a:rPr lang="ja-JP" altLang="en-US" sz="12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sz="1200" b="1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現在、</a:t>
            </a: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&lt;現況&gt;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であり、</a:t>
            </a: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&lt;困っていること&gt;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がある</a:t>
            </a:r>
            <a:r>
              <a:rPr lang="ja-JP" sz="1200">
                <a:solidFill>
                  <a:schemeClr val="accent1"/>
                </a:solidFill>
              </a:rPr>
              <a:t>ため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&lt;ネクストアクション&gt;</a:t>
            </a:r>
            <a:r>
              <a:rPr lang="ja-JP" sz="120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を行っていく方針である。</a:t>
            </a:r>
            <a:r>
              <a:rPr lang="ja-JP" altLang="en-US" sz="12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（</a:t>
            </a:r>
            <a:r>
              <a:rPr lang="ja-JP" sz="12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持論</a:t>
            </a:r>
            <a:r>
              <a:rPr lang="ja-JP" altLang="en-US" sz="1200" b="1">
                <a:solidFill>
                  <a:srgbClr val="7F7F7F"/>
                </a:solidFill>
              </a:rPr>
              <a:t>）</a:t>
            </a:r>
            <a:endParaRPr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dbd827bdc8_1_66"/>
          <p:cNvSpPr txBox="1">
            <a:spLocks noGrp="1"/>
          </p:cNvSpPr>
          <p:nvPr>
            <p:ph type="body" idx="1"/>
          </p:nvPr>
        </p:nvSpPr>
        <p:spPr>
          <a:xfrm>
            <a:off x="452945" y="1001310"/>
            <a:ext cx="8998800" cy="684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どれぐらいの案件が見込めるか、整理して示す。</a:t>
            </a:r>
            <a:endParaRPr/>
          </a:p>
          <a:p>
            <a:pPr marL="0" lvl="0" indent="0" algn="ctr" rtl="0">
              <a:spcBef>
                <a:spcPts val="400"/>
              </a:spcBef>
              <a:spcAft>
                <a:spcPts val="400"/>
              </a:spcAft>
              <a:buNone/>
            </a:pPr>
            <a:r>
              <a:rPr lang="ja-JP"/>
              <a:t>自身のプランニング以外にも、他者からのフォローも受けやすくなる</a:t>
            </a:r>
            <a:endParaRPr/>
          </a:p>
        </p:txBody>
      </p:sp>
      <p:sp>
        <p:nvSpPr>
          <p:cNvPr id="157" name="Google Shape;157;g2dbd827bdc8_1_66"/>
          <p:cNvSpPr txBox="1">
            <a:spLocks noGrp="1"/>
          </p:cNvSpPr>
          <p:nvPr>
            <p:ph type="title"/>
          </p:nvPr>
        </p:nvSpPr>
        <p:spPr>
          <a:xfrm>
            <a:off x="452945" y="269220"/>
            <a:ext cx="8998800" cy="360000"/>
          </a:xfrm>
          <a:prstGeom prst="rect">
            <a:avLst/>
          </a:prstGeom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③ポテンシャルマップ</a:t>
            </a:r>
            <a:endParaRPr/>
          </a:p>
        </p:txBody>
      </p:sp>
      <p:graphicFrame>
        <p:nvGraphicFramePr>
          <p:cNvPr id="158" name="Google Shape;158;g2dbd827bdc8_1_66"/>
          <p:cNvGraphicFramePr/>
          <p:nvPr>
            <p:extLst>
              <p:ext uri="{D42A27DB-BD31-4B8C-83A1-F6EECF244321}">
                <p14:modId xmlns:p14="http://schemas.microsoft.com/office/powerpoint/2010/main" val="3206039970"/>
              </p:ext>
            </p:extLst>
          </p:nvPr>
        </p:nvGraphicFramePr>
        <p:xfrm>
          <a:off x="453000" y="3395541"/>
          <a:ext cx="9000000" cy="2385950"/>
        </p:xfrm>
        <a:graphic>
          <a:graphicData uri="http://schemas.openxmlformats.org/drawingml/2006/table">
            <a:tbl>
              <a:tblPr>
                <a:noFill/>
                <a:tableStyleId>{B1AA471B-598F-4576-B222-BAAF07FA4A0C}</a:tableStyleId>
              </a:tblPr>
              <a:tblGrid>
                <a:gridCol w="17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2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</a:rPr>
                        <a:t>注力商材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商材１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誰向けのどんなサービスか、年間の販売数など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200" u="none" strike="noStrike" cap="none" dirty="0"/>
                    </a:p>
                    <a:p>
                      <a:pPr marL="171450" marR="0" lvl="0" indent="-17145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商材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２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商材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３</a:t>
                      </a:r>
                      <a:endParaRPr sz="1200" u="none" strike="noStrike" cap="none" dirty="0"/>
                    </a:p>
                  </a:txBody>
                  <a:tcPr marL="144000" marR="108000" marT="108000" marB="108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</a:rPr>
                        <a:t>競合プロダクトの</a:t>
                      </a:r>
                      <a:endParaRPr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</a:rPr>
                        <a:t>取扱状況</a:t>
                      </a:r>
                      <a:endParaRPr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79999" lvl="0" indent="-159849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•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競合１(パートナー内の販売シェア、提案理由など)</a:t>
                      </a:r>
                      <a:endParaRPr sz="1200" dirty="0"/>
                    </a:p>
                    <a:p>
                      <a:pPr marL="179999" lvl="0" indent="-159849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•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競合２</a:t>
                      </a:r>
                      <a:endParaRPr sz="1200" dirty="0"/>
                    </a:p>
                    <a:p>
                      <a:pPr marL="179999" lvl="0" indent="-159849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•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競合３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144000" marR="108000" marT="108000" marB="108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9" name="Google Shape;159;g2dbd827bdc8_1_66"/>
          <p:cNvGraphicFramePr/>
          <p:nvPr>
            <p:extLst>
              <p:ext uri="{D42A27DB-BD31-4B8C-83A1-F6EECF244321}">
                <p14:modId xmlns:p14="http://schemas.microsoft.com/office/powerpoint/2010/main" val="3853933379"/>
              </p:ext>
            </p:extLst>
          </p:nvPr>
        </p:nvGraphicFramePr>
        <p:xfrm>
          <a:off x="453000" y="2190802"/>
          <a:ext cx="9000025" cy="769700"/>
        </p:xfrm>
        <a:graphic>
          <a:graphicData uri="http://schemas.openxmlformats.org/drawingml/2006/table">
            <a:tbl>
              <a:tblPr>
                <a:noFill/>
                <a:tableStyleId>{B1AA471B-598F-4576-B222-BAAF07FA4A0C}</a:tableStyleId>
              </a:tblPr>
              <a:tblGrid>
                <a:gridCol w="172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</a:rPr>
                        <a:t>顧客基盤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○○社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</a:rPr>
                        <a:t>営業人員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○○名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</a:rPr>
                        <a:t>商圏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全国/近畿/福岡県など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</a:rPr>
                        <a:t>取引先窓口の部門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○○○部、○○○部</a:t>
                      </a:r>
                      <a:endParaRPr sz="1200" dirty="0"/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1"/>
          <p:cNvSpPr txBox="1">
            <a:spLocks noGrp="1"/>
          </p:cNvSpPr>
          <p:nvPr>
            <p:ph type="body" idx="1"/>
          </p:nvPr>
        </p:nvSpPr>
        <p:spPr>
          <a:xfrm>
            <a:off x="452945" y="1001310"/>
            <a:ext cx="8998800" cy="684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自社とパートナー、またはパートナー内での関係性や役割をマッピングする。</a:t>
            </a:r>
            <a:endParaRPr/>
          </a:p>
          <a:p>
            <a:pPr marL="0" lvl="0" indent="0" algn="ctr" rtl="0">
              <a:spcBef>
                <a:spcPts val="400"/>
              </a:spcBef>
              <a:spcAft>
                <a:spcPts val="400"/>
              </a:spcAft>
              <a:buNone/>
            </a:pPr>
            <a:r>
              <a:rPr lang="ja-JP"/>
              <a:t>正しいアクションをとるのに欠かせない</a:t>
            </a:r>
            <a:endParaRPr/>
          </a:p>
        </p:txBody>
      </p:sp>
      <p:sp>
        <p:nvSpPr>
          <p:cNvPr id="166" name="Google Shape;166;p311"/>
          <p:cNvSpPr txBox="1"/>
          <p:nvPr/>
        </p:nvSpPr>
        <p:spPr>
          <a:xfrm>
            <a:off x="961459" y="305120"/>
            <a:ext cx="7983139" cy="28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-JP" sz="2400" b="1">
                <a:solidFill>
                  <a:schemeClr val="accent1"/>
                </a:solidFill>
              </a:rPr>
              <a:t>④</a:t>
            </a:r>
            <a:r>
              <a:rPr lang="ja-JP"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リレーションマップ</a:t>
            </a:r>
            <a:endParaRPr sz="2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167;p311">
            <a:extLst>
              <a:ext uri="{FF2B5EF4-FFF2-40B4-BE49-F238E27FC236}">
                <a16:creationId xmlns:a16="http://schemas.microsoft.com/office/drawing/2014/main" id="{5CE5E820-145B-0885-A1F8-DE7B4855A23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653" y="1890085"/>
            <a:ext cx="8392694" cy="44064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080EC40-3158-92A5-4BD3-3898F97177BD}"/>
              </a:ext>
            </a:extLst>
          </p:cNvPr>
          <p:cNvSpPr/>
          <p:nvPr/>
        </p:nvSpPr>
        <p:spPr>
          <a:xfrm>
            <a:off x="452437" y="1814945"/>
            <a:ext cx="9001125" cy="44064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dbd827bdc8_2_1"/>
          <p:cNvSpPr txBox="1">
            <a:spLocks noGrp="1"/>
          </p:cNvSpPr>
          <p:nvPr>
            <p:ph type="title"/>
          </p:nvPr>
        </p:nvSpPr>
        <p:spPr>
          <a:xfrm>
            <a:off x="452945" y="269220"/>
            <a:ext cx="89988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⑤アクションプラン</a:t>
            </a:r>
            <a:endParaRPr/>
          </a:p>
        </p:txBody>
      </p:sp>
      <p:sp>
        <p:nvSpPr>
          <p:cNvPr id="188" name="Google Shape;188;g2dbd827bdc8_2_1"/>
          <p:cNvSpPr txBox="1">
            <a:spLocks noGrp="1"/>
          </p:cNvSpPr>
          <p:nvPr>
            <p:ph type="body" idx="1"/>
          </p:nvPr>
        </p:nvSpPr>
        <p:spPr>
          <a:xfrm>
            <a:off x="452945" y="1001310"/>
            <a:ext cx="8998800" cy="684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1か月後、2か月後、3か月後に計測可能な目標を設定する。</a:t>
            </a:r>
            <a:endParaRPr dirty="0"/>
          </a:p>
          <a:p>
            <a:pPr marL="0" lvl="0" indent="0" algn="ctr" rtl="0">
              <a:spcBef>
                <a:spcPts val="400"/>
              </a:spcBef>
              <a:spcAft>
                <a:spcPts val="400"/>
              </a:spcAft>
              <a:buNone/>
            </a:pPr>
            <a:r>
              <a:rPr lang="ja-JP"/>
              <a:t>実行にあたり、社内に</a:t>
            </a:r>
            <a:r>
              <a:rPr lang="ja-JP" altLang="en-US"/>
              <a:t>相談</a:t>
            </a:r>
            <a:r>
              <a:rPr lang="ja-JP"/>
              <a:t>事項を</a:t>
            </a:r>
            <a:r>
              <a:rPr lang="ja-JP" altLang="en-US"/>
              <a:t>共有する</a:t>
            </a:r>
            <a:endParaRPr dirty="0"/>
          </a:p>
        </p:txBody>
      </p:sp>
      <p:sp>
        <p:nvSpPr>
          <p:cNvPr id="2" name="Google Shape;173;g2dbd827bdc8_2_1">
            <a:extLst>
              <a:ext uri="{FF2B5EF4-FFF2-40B4-BE49-F238E27FC236}">
                <a16:creationId xmlns:a16="http://schemas.microsoft.com/office/drawing/2014/main" id="{4D3DEA52-2D97-E968-DFBA-77EFE1129FCB}"/>
              </a:ext>
            </a:extLst>
          </p:cNvPr>
          <p:cNvSpPr/>
          <p:nvPr/>
        </p:nvSpPr>
        <p:spPr>
          <a:xfrm>
            <a:off x="453000" y="2604304"/>
            <a:ext cx="2916000" cy="2088000"/>
          </a:xfrm>
          <a:prstGeom prst="roundRect">
            <a:avLst>
              <a:gd name="adj" fmla="val 2381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2"/>
              <a:buFont typeface="Arial"/>
              <a:buNone/>
            </a:pPr>
            <a:endParaRPr lang="ja-JP" altLang="en-US" sz="1662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74;g2dbd827bdc8_2_1">
            <a:extLst>
              <a:ext uri="{FF2B5EF4-FFF2-40B4-BE49-F238E27FC236}">
                <a16:creationId xmlns:a16="http://schemas.microsoft.com/office/drawing/2014/main" id="{736B5D31-EE07-FE9F-B390-8CFBBF74215C}"/>
              </a:ext>
            </a:extLst>
          </p:cNvPr>
          <p:cNvSpPr/>
          <p:nvPr/>
        </p:nvSpPr>
        <p:spPr>
          <a:xfrm>
            <a:off x="3495000" y="2615878"/>
            <a:ext cx="2916000" cy="2047540"/>
          </a:xfrm>
          <a:prstGeom prst="roundRect">
            <a:avLst>
              <a:gd name="adj" fmla="val 2381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2"/>
              <a:buFont typeface="Arial"/>
              <a:buNone/>
            </a:pPr>
            <a:endParaRPr sz="1662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75;g2dbd827bdc8_2_1">
            <a:extLst>
              <a:ext uri="{FF2B5EF4-FFF2-40B4-BE49-F238E27FC236}">
                <a16:creationId xmlns:a16="http://schemas.microsoft.com/office/drawing/2014/main" id="{FA277E12-8A69-26AD-ADEB-8EC37B7EB509}"/>
              </a:ext>
            </a:extLst>
          </p:cNvPr>
          <p:cNvSpPr/>
          <p:nvPr/>
        </p:nvSpPr>
        <p:spPr>
          <a:xfrm>
            <a:off x="6528687" y="2632014"/>
            <a:ext cx="2916000" cy="2059114"/>
          </a:xfrm>
          <a:prstGeom prst="roundRect">
            <a:avLst>
              <a:gd name="adj" fmla="val 2381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2"/>
              <a:buFont typeface="Arial"/>
              <a:buNone/>
            </a:pPr>
            <a:endParaRPr sz="1662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76;g2dbd827bdc8_2_1">
            <a:extLst>
              <a:ext uri="{FF2B5EF4-FFF2-40B4-BE49-F238E27FC236}">
                <a16:creationId xmlns:a16="http://schemas.microsoft.com/office/drawing/2014/main" id="{0135673B-B6D2-86B0-9E73-0F6B8DCFE34E}"/>
              </a:ext>
            </a:extLst>
          </p:cNvPr>
          <p:cNvSpPr txBox="1"/>
          <p:nvPr/>
        </p:nvSpPr>
        <p:spPr>
          <a:xfrm>
            <a:off x="651000" y="3162954"/>
            <a:ext cx="2520000" cy="11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225" tIns="33225" rIns="33225" bIns="33225" anchor="t" anchorCtr="0">
            <a:noAutofit/>
          </a:bodyPr>
          <a:lstStyle/>
          <a:p>
            <a:pPr marL="179999" marR="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Char char="l"/>
            </a:pPr>
            <a:r>
              <a:rPr lang="ja-JP" sz="1200" i="0" u="none" strike="noStrike" cap="none">
                <a:solidFill>
                  <a:schemeClr val="dk1"/>
                </a:solidFill>
              </a:rPr>
              <a:t>部内で3名以上と新たに面談実施</a:t>
            </a:r>
            <a:endParaRPr sz="120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9999" marR="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Char char="l"/>
            </a:pPr>
            <a:r>
              <a:rPr lang="ja-JP" sz="1200" i="0" u="none" strike="noStrike" cap="none">
                <a:solidFill>
                  <a:schemeClr val="dk1"/>
                </a:solidFill>
              </a:rPr>
              <a:t>A部向けの仮説提案を作成し提示してフィードバックをもらっている</a:t>
            </a:r>
            <a:endParaRPr sz="12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6" name="Google Shape;177;g2dbd827bdc8_2_1">
            <a:extLst>
              <a:ext uri="{FF2B5EF4-FFF2-40B4-BE49-F238E27FC236}">
                <a16:creationId xmlns:a16="http://schemas.microsoft.com/office/drawing/2014/main" id="{8799D157-C207-32CA-02A6-6DD5004CC6BE}"/>
              </a:ext>
            </a:extLst>
          </p:cNvPr>
          <p:cNvSpPr txBox="1"/>
          <p:nvPr/>
        </p:nvSpPr>
        <p:spPr>
          <a:xfrm>
            <a:off x="3693000" y="3162954"/>
            <a:ext cx="2520000" cy="11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225" tIns="33225" rIns="33225" bIns="33225" anchor="t" anchorCtr="0">
            <a:noAutofit/>
          </a:bodyPr>
          <a:lstStyle/>
          <a:p>
            <a:pPr marL="179999" marR="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Char char="l"/>
            </a:pPr>
            <a:r>
              <a:rPr lang="ja-JP" sz="1200" i="0" u="none" strike="noStrike" cap="none">
                <a:solidFill>
                  <a:schemeClr val="dk1"/>
                </a:solidFill>
              </a:rPr>
              <a:t>他部署を紹介</a:t>
            </a:r>
            <a:r>
              <a:rPr lang="ja-JP" sz="1200">
                <a:solidFill>
                  <a:schemeClr val="dk1"/>
                </a:solidFill>
              </a:rPr>
              <a:t>いただ</a:t>
            </a:r>
            <a:r>
              <a:rPr lang="ja-JP" sz="1200" i="0" u="none" strike="noStrike" cap="none">
                <a:solidFill>
                  <a:schemeClr val="dk1"/>
                </a:solidFill>
              </a:rPr>
              <a:t>く</a:t>
            </a:r>
            <a:r>
              <a:rPr lang="ja-JP" sz="1200">
                <a:solidFill>
                  <a:schemeClr val="dk1"/>
                </a:solidFill>
              </a:rPr>
              <a:t>（</a:t>
            </a:r>
            <a:r>
              <a:rPr lang="ja-JP" sz="1200" i="0" u="none" strike="noStrike" cap="none">
                <a:solidFill>
                  <a:schemeClr val="dk1"/>
                </a:solidFill>
              </a:rPr>
              <a:t>2部署</a:t>
            </a:r>
            <a:r>
              <a:rPr lang="ja-JP" sz="1200">
                <a:solidFill>
                  <a:schemeClr val="dk1"/>
                </a:solidFill>
              </a:rPr>
              <a:t>）</a:t>
            </a:r>
            <a:endParaRPr sz="1200" dirty="0"/>
          </a:p>
          <a:p>
            <a:pPr marL="179999" marR="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Char char="l"/>
            </a:pPr>
            <a:r>
              <a:rPr lang="ja-JP" sz="1200" i="0" u="none" strike="noStrike" cap="none">
                <a:solidFill>
                  <a:schemeClr val="dk1"/>
                </a:solidFill>
              </a:rPr>
              <a:t>仮説提案について、担当者からはやりたいと言質を</a:t>
            </a:r>
            <a:r>
              <a:rPr lang="ja-JP" sz="1200">
                <a:solidFill>
                  <a:schemeClr val="dk1"/>
                </a:solidFill>
              </a:rPr>
              <a:t>いただ</a:t>
            </a:r>
            <a:r>
              <a:rPr lang="ja-JP" sz="1200" i="0" u="none" strike="noStrike" cap="none">
                <a:solidFill>
                  <a:schemeClr val="dk1"/>
                </a:solidFill>
              </a:rPr>
              <a:t>いている</a:t>
            </a:r>
            <a:endParaRPr sz="12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7" name="Google Shape;178;g2dbd827bdc8_2_1">
            <a:extLst>
              <a:ext uri="{FF2B5EF4-FFF2-40B4-BE49-F238E27FC236}">
                <a16:creationId xmlns:a16="http://schemas.microsoft.com/office/drawing/2014/main" id="{C6D4CD89-210B-DE58-2D6C-C9A3C9C659E5}"/>
              </a:ext>
            </a:extLst>
          </p:cNvPr>
          <p:cNvSpPr txBox="1"/>
          <p:nvPr/>
        </p:nvSpPr>
        <p:spPr>
          <a:xfrm>
            <a:off x="6726687" y="3162954"/>
            <a:ext cx="2520000" cy="13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225" tIns="33225" rIns="33225" bIns="33225" anchor="t" anchorCtr="0">
            <a:normAutofit lnSpcReduction="10000"/>
          </a:bodyPr>
          <a:lstStyle/>
          <a:p>
            <a:pPr marL="179999" marR="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Char char="l"/>
            </a:pPr>
            <a:r>
              <a:rPr lang="ja-JP" sz="1200" i="0" u="none" strike="noStrike" cap="none">
                <a:solidFill>
                  <a:schemeClr val="dk1"/>
                </a:solidFill>
              </a:rPr>
              <a:t>決裁関与者、</a:t>
            </a:r>
            <a:r>
              <a:rPr lang="ja-JP" sz="1200">
                <a:solidFill>
                  <a:schemeClr val="dk1"/>
                </a:solidFill>
              </a:rPr>
              <a:t>他部署のキーパーソン</a:t>
            </a:r>
            <a:r>
              <a:rPr lang="ja-JP" sz="1200" i="0" u="none" strike="noStrike" cap="none">
                <a:solidFill>
                  <a:schemeClr val="dk1"/>
                </a:solidFill>
              </a:rPr>
              <a:t>が把握できている</a:t>
            </a:r>
            <a:endParaRPr sz="1200" i="0" u="none" strike="noStrike" cap="none" dirty="0">
              <a:solidFill>
                <a:schemeClr val="dk1"/>
              </a:solidFill>
            </a:endParaRPr>
          </a:p>
          <a:p>
            <a:pPr marL="179999" marR="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Char char="l"/>
            </a:pPr>
            <a:r>
              <a:rPr lang="ja-JP" sz="1200">
                <a:solidFill>
                  <a:schemeClr val="dk1"/>
                </a:solidFill>
              </a:rPr>
              <a:t>キーパーソン</a:t>
            </a:r>
            <a:r>
              <a:rPr lang="ja-JP" sz="1200" i="0" u="none" strike="noStrike" cap="none">
                <a:solidFill>
                  <a:schemeClr val="dk1"/>
                </a:solidFill>
              </a:rPr>
              <a:t>に対して役員同席の面談ができており、</a:t>
            </a:r>
            <a:r>
              <a:rPr lang="ja-JP" sz="1200">
                <a:solidFill>
                  <a:schemeClr val="dk1"/>
                </a:solidFill>
              </a:rPr>
              <a:t>拡販強化</a:t>
            </a:r>
            <a:r>
              <a:rPr lang="ja-JP" sz="1200" i="0" u="none" strike="noStrike" cap="none">
                <a:solidFill>
                  <a:schemeClr val="dk1"/>
                </a:solidFill>
              </a:rPr>
              <a:t>を得ている</a:t>
            </a:r>
            <a:endParaRPr sz="12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8" name="Google Shape;179;g2dbd827bdc8_2_1">
            <a:extLst>
              <a:ext uri="{FF2B5EF4-FFF2-40B4-BE49-F238E27FC236}">
                <a16:creationId xmlns:a16="http://schemas.microsoft.com/office/drawing/2014/main" id="{0F86FBF1-A4EC-872C-94AF-FB44E44E9184}"/>
              </a:ext>
            </a:extLst>
          </p:cNvPr>
          <p:cNvSpPr/>
          <p:nvPr/>
        </p:nvSpPr>
        <p:spPr>
          <a:xfrm>
            <a:off x="6213563" y="1892577"/>
            <a:ext cx="3240000" cy="564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2"/>
              <a:buFont typeface="Arial"/>
              <a:buNone/>
            </a:pPr>
            <a:endParaRPr sz="18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80;g2dbd827bdc8_2_1">
            <a:extLst>
              <a:ext uri="{FF2B5EF4-FFF2-40B4-BE49-F238E27FC236}">
                <a16:creationId xmlns:a16="http://schemas.microsoft.com/office/drawing/2014/main" id="{20E4AEE3-FAF2-3B5F-A058-6B022137744E}"/>
              </a:ext>
            </a:extLst>
          </p:cNvPr>
          <p:cNvSpPr/>
          <p:nvPr/>
        </p:nvSpPr>
        <p:spPr>
          <a:xfrm>
            <a:off x="3287210" y="1892577"/>
            <a:ext cx="3379352" cy="564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2"/>
              <a:buFont typeface="Arial"/>
              <a:buNone/>
            </a:pPr>
            <a:endParaRPr sz="18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81;g2dbd827bdc8_2_1">
            <a:extLst>
              <a:ext uri="{FF2B5EF4-FFF2-40B4-BE49-F238E27FC236}">
                <a16:creationId xmlns:a16="http://schemas.microsoft.com/office/drawing/2014/main" id="{83D9F364-F89F-924D-0763-32F9350CA831}"/>
              </a:ext>
            </a:extLst>
          </p:cNvPr>
          <p:cNvSpPr/>
          <p:nvPr/>
        </p:nvSpPr>
        <p:spPr>
          <a:xfrm>
            <a:off x="453001" y="1891498"/>
            <a:ext cx="3168000" cy="564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2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8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82;g2dbd827bdc8_2_1">
            <a:extLst>
              <a:ext uri="{FF2B5EF4-FFF2-40B4-BE49-F238E27FC236}">
                <a16:creationId xmlns:a16="http://schemas.microsoft.com/office/drawing/2014/main" id="{1C344131-9633-F821-3FBD-AF2AB9DE5CAD}"/>
              </a:ext>
            </a:extLst>
          </p:cNvPr>
          <p:cNvSpPr txBox="1"/>
          <p:nvPr/>
        </p:nvSpPr>
        <p:spPr>
          <a:xfrm>
            <a:off x="957001" y="1904021"/>
            <a:ext cx="2232000" cy="5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225" tIns="33225" rIns="33225" bIns="332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2"/>
              <a:buFont typeface="Arial"/>
              <a:buNone/>
            </a:pPr>
            <a:r>
              <a:rPr lang="ja-JP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ja-JP" sz="1600" b="1">
                <a:solidFill>
                  <a:schemeClr val="lt1"/>
                </a:solidFill>
              </a:rPr>
              <a:t>か</a:t>
            </a:r>
            <a:r>
              <a:rPr lang="ja-JP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月目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83;g2dbd827bdc8_2_1">
            <a:extLst>
              <a:ext uri="{FF2B5EF4-FFF2-40B4-BE49-F238E27FC236}">
                <a16:creationId xmlns:a16="http://schemas.microsoft.com/office/drawing/2014/main" id="{121BBD2D-EA79-012C-678B-70F6B4F5EF5A}"/>
              </a:ext>
            </a:extLst>
          </p:cNvPr>
          <p:cNvSpPr txBox="1"/>
          <p:nvPr/>
        </p:nvSpPr>
        <p:spPr>
          <a:xfrm>
            <a:off x="3934455" y="1904021"/>
            <a:ext cx="2232000" cy="5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225" tIns="33225" rIns="33225" bIns="332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2"/>
              <a:buFont typeface="Arial"/>
              <a:buNone/>
            </a:pPr>
            <a:r>
              <a:rPr lang="ja-JP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ja-JP" sz="1600" b="1">
                <a:solidFill>
                  <a:schemeClr val="lt1"/>
                </a:solidFill>
              </a:rPr>
              <a:t>か</a:t>
            </a:r>
            <a:r>
              <a:rPr lang="ja-JP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月目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84;g2dbd827bdc8_2_1">
            <a:extLst>
              <a:ext uri="{FF2B5EF4-FFF2-40B4-BE49-F238E27FC236}">
                <a16:creationId xmlns:a16="http://schemas.microsoft.com/office/drawing/2014/main" id="{756F0B88-8FCB-B4F5-86E8-2F07656CC698}"/>
              </a:ext>
            </a:extLst>
          </p:cNvPr>
          <p:cNvSpPr txBox="1"/>
          <p:nvPr/>
        </p:nvSpPr>
        <p:spPr>
          <a:xfrm>
            <a:off x="6792272" y="1904021"/>
            <a:ext cx="2232000" cy="5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225" tIns="33225" rIns="33225" bIns="332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2"/>
              <a:buFont typeface="Arial"/>
              <a:buNone/>
            </a:pPr>
            <a:r>
              <a:rPr lang="ja-JP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ja-JP" sz="1600" b="1">
                <a:solidFill>
                  <a:schemeClr val="lt1"/>
                </a:solidFill>
              </a:rPr>
              <a:t>か</a:t>
            </a:r>
            <a:r>
              <a:rPr lang="ja-JP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月目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85;g2dbd827bdc8_2_1">
            <a:extLst>
              <a:ext uri="{FF2B5EF4-FFF2-40B4-BE49-F238E27FC236}">
                <a16:creationId xmlns:a16="http://schemas.microsoft.com/office/drawing/2014/main" id="{C575535B-AC29-7678-B89C-E018E3A3C709}"/>
              </a:ext>
            </a:extLst>
          </p:cNvPr>
          <p:cNvSpPr txBox="1"/>
          <p:nvPr/>
        </p:nvSpPr>
        <p:spPr>
          <a:xfrm>
            <a:off x="489000" y="2678275"/>
            <a:ext cx="28440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225" tIns="33225" rIns="33225" bIns="332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7"/>
              <a:buFont typeface="Arial"/>
              <a:buNone/>
            </a:pPr>
            <a:r>
              <a:rPr lang="ja-JP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A部との接点強化</a:t>
            </a:r>
            <a:endParaRPr sz="14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86;g2dbd827bdc8_2_1">
            <a:extLst>
              <a:ext uri="{FF2B5EF4-FFF2-40B4-BE49-F238E27FC236}">
                <a16:creationId xmlns:a16="http://schemas.microsoft.com/office/drawing/2014/main" id="{F2F7C632-2482-9C38-DDFC-3B9A4919FBC7}"/>
              </a:ext>
            </a:extLst>
          </p:cNvPr>
          <p:cNvSpPr txBox="1"/>
          <p:nvPr/>
        </p:nvSpPr>
        <p:spPr>
          <a:xfrm>
            <a:off x="3531000" y="2678275"/>
            <a:ext cx="28440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225" tIns="33225" rIns="33225" bIns="332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7"/>
              <a:buFont typeface="Arial"/>
              <a:buNone/>
            </a:pPr>
            <a:r>
              <a:rPr lang="ja-JP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他部署やグループ会社の開拓</a:t>
            </a:r>
            <a:endParaRPr sz="14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87;g2dbd827bdc8_2_1">
            <a:extLst>
              <a:ext uri="{FF2B5EF4-FFF2-40B4-BE49-F238E27FC236}">
                <a16:creationId xmlns:a16="http://schemas.microsoft.com/office/drawing/2014/main" id="{533E664E-2245-56F8-435B-14AB6DF3F5DD}"/>
              </a:ext>
            </a:extLst>
          </p:cNvPr>
          <p:cNvSpPr txBox="1"/>
          <p:nvPr/>
        </p:nvSpPr>
        <p:spPr>
          <a:xfrm>
            <a:off x="6564687" y="2678275"/>
            <a:ext cx="28440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225" tIns="33225" rIns="33225" bIns="332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7"/>
              <a:buFont typeface="Arial"/>
              <a:buNone/>
            </a:pPr>
            <a:r>
              <a:rPr lang="ja-JP" b="1">
                <a:solidFill>
                  <a:schemeClr val="accent1"/>
                </a:solidFill>
              </a:rPr>
              <a:t>キーパーソン</a:t>
            </a:r>
            <a:r>
              <a:rPr lang="ja-JP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の特定と提案合意</a:t>
            </a:r>
            <a:endParaRPr sz="14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89;g2dbd827bdc8_2_1">
            <a:extLst>
              <a:ext uri="{FF2B5EF4-FFF2-40B4-BE49-F238E27FC236}">
                <a16:creationId xmlns:a16="http://schemas.microsoft.com/office/drawing/2014/main" id="{DD4B49C8-9844-CED2-4A6B-3B7091150447}"/>
              </a:ext>
            </a:extLst>
          </p:cNvPr>
          <p:cNvSpPr/>
          <p:nvPr/>
        </p:nvSpPr>
        <p:spPr>
          <a:xfrm>
            <a:off x="452975" y="4885780"/>
            <a:ext cx="9000588" cy="1300800"/>
          </a:xfrm>
          <a:prstGeom prst="roundRect">
            <a:avLst>
              <a:gd name="adj" fmla="val 3504"/>
            </a:avLst>
          </a:prstGeom>
          <a:solidFill>
            <a:srgbClr val="46BDCA">
              <a:alpha val="69983"/>
            </a:srgbClr>
          </a:solidFill>
          <a:ln>
            <a:noFill/>
          </a:ln>
        </p:spPr>
        <p:txBody>
          <a:bodyPr spcFirstLastPara="1" wrap="square" lIns="99375" tIns="49675" rIns="99375" bIns="496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90;g2dbd827bdc8_2_1">
            <a:extLst>
              <a:ext uri="{FF2B5EF4-FFF2-40B4-BE49-F238E27FC236}">
                <a16:creationId xmlns:a16="http://schemas.microsoft.com/office/drawing/2014/main" id="{949A476C-329E-85C6-B7D1-122EF3719F1C}"/>
              </a:ext>
            </a:extLst>
          </p:cNvPr>
          <p:cNvSpPr txBox="1"/>
          <p:nvPr/>
        </p:nvSpPr>
        <p:spPr>
          <a:xfrm>
            <a:off x="3564655" y="5186845"/>
            <a:ext cx="4263432" cy="6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125" tIns="39125" rIns="39125" bIns="39125" anchor="t" anchorCtr="0">
            <a:spAutoFit/>
          </a:bodyPr>
          <a:lstStyle/>
          <a:p>
            <a:pPr marL="342900" marR="0" lvl="0" indent="-1778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400"/>
              <a:buFont typeface="Noto Sans"/>
              <a:buChar char="●"/>
            </a:pPr>
            <a:r>
              <a:rPr lang="ja-JP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他部署</a:t>
            </a:r>
            <a:r>
              <a:rPr lang="ja-JP" altLang="en-US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を</a:t>
            </a:r>
            <a:r>
              <a:rPr lang="ja-JP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紹介</a:t>
            </a:r>
            <a:r>
              <a:rPr lang="ja-JP" altLang="en-US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いただくための</a:t>
            </a:r>
            <a:r>
              <a:rPr lang="ja-JP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手段が浮かばない</a:t>
            </a:r>
            <a:endParaRPr b="1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78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400"/>
              <a:buFont typeface="Noto Sans"/>
              <a:buChar char="●"/>
            </a:pPr>
            <a:r>
              <a:rPr lang="ja-JP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仮説提案の方向性について意見をもらいたい</a:t>
            </a:r>
            <a:endParaRPr b="1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1;g2dbd827bdc8_2_1">
            <a:extLst>
              <a:ext uri="{FF2B5EF4-FFF2-40B4-BE49-F238E27FC236}">
                <a16:creationId xmlns:a16="http://schemas.microsoft.com/office/drawing/2014/main" id="{D215B146-01DB-6457-0BE3-B8E09362770C}"/>
              </a:ext>
            </a:extLst>
          </p:cNvPr>
          <p:cNvSpPr/>
          <p:nvPr/>
        </p:nvSpPr>
        <p:spPr>
          <a:xfrm>
            <a:off x="2681078" y="5076730"/>
            <a:ext cx="911100" cy="918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相談事項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IRU-テーマ2022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881</Words>
  <Application>Microsoft Macintosh PowerPoint</Application>
  <PresentationFormat>A4 210 x 297 mm</PresentationFormat>
  <Paragraphs>125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MS PGothic</vt:lpstr>
      <vt:lpstr>Arial</vt:lpstr>
      <vt:lpstr>Arial Black</vt:lpstr>
      <vt:lpstr>Noto Sans</vt:lpstr>
      <vt:lpstr>Noto Sans Symbols</vt:lpstr>
      <vt:lpstr>Wingdings</vt:lpstr>
      <vt:lpstr>SAIRU-テーマ202208</vt:lpstr>
      <vt:lpstr>PowerPoint プレゼンテーション</vt:lpstr>
      <vt:lpstr>アカウントプラン基本の5枚</vt:lpstr>
      <vt:lpstr>PowerPoint プレゼンテーション</vt:lpstr>
      <vt:lpstr>②目的と方向性</vt:lpstr>
      <vt:lpstr>③ポテンシャルマップ</vt:lpstr>
      <vt:lpstr>PowerPoint プレゼンテーション</vt:lpstr>
      <vt:lpstr>⑤アクションプラン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SAIRU</dc:creator>
  <cp:lastModifiedBy>矢野 絢子</cp:lastModifiedBy>
  <cp:revision>3</cp:revision>
  <dcterms:created xsi:type="dcterms:W3CDTF">2022-12-15T04:07:59Z</dcterms:created>
  <dcterms:modified xsi:type="dcterms:W3CDTF">2024-06-14T03:43:16Z</dcterms:modified>
</cp:coreProperties>
</file>