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63" r:id="rId1"/>
  </p:sldMasterIdLst>
  <p:notesMasterIdLst>
    <p:notesMasterId r:id="rId30"/>
  </p:notesMasterIdLst>
  <p:sldIdLst>
    <p:sldId id="518" r:id="rId2"/>
    <p:sldId id="519" r:id="rId3"/>
    <p:sldId id="1736" r:id="rId4"/>
    <p:sldId id="1699" r:id="rId5"/>
    <p:sldId id="1700" r:id="rId6"/>
    <p:sldId id="1702" r:id="rId7"/>
    <p:sldId id="1703" r:id="rId8"/>
    <p:sldId id="1704" r:id="rId9"/>
    <p:sldId id="1701" r:id="rId10"/>
    <p:sldId id="1696" r:id="rId11"/>
    <p:sldId id="1709" r:id="rId12"/>
    <p:sldId id="1705" r:id="rId13"/>
    <p:sldId id="1706" r:id="rId14"/>
    <p:sldId id="1708" r:id="rId15"/>
    <p:sldId id="1710" r:id="rId16"/>
    <p:sldId id="1697" r:id="rId17"/>
    <p:sldId id="1738" r:id="rId18"/>
    <p:sldId id="1739" r:id="rId19"/>
    <p:sldId id="1733" r:id="rId20"/>
    <p:sldId id="1734" r:id="rId21"/>
    <p:sldId id="1735" r:id="rId22"/>
    <p:sldId id="1729" r:id="rId23"/>
    <p:sldId id="1740" r:id="rId24"/>
    <p:sldId id="1698" r:id="rId25"/>
    <p:sldId id="1723" r:id="rId26"/>
    <p:sldId id="1713" r:id="rId27"/>
    <p:sldId id="1732" r:id="rId28"/>
    <p:sldId id="1712" r:id="rId29"/>
  </p:sldIdLst>
  <p:sldSz cx="9906000" cy="6858000" type="A4"/>
  <p:notesSz cx="7104063"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5" roundtripDataSignature="AMtx7mh3rxtctAv1qKar9o5gs7WULPpg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E5A8162-4B45-4356-A49E-F94C3293EE5E}">
  <a:tblStyle styleId="{EE5A8162-4B45-4356-A49E-F94C3293EE5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71"/>
    <p:restoredTop sz="93197"/>
  </p:normalViewPr>
  <p:slideViewPr>
    <p:cSldViewPr snapToGrid="0" snapToObjects="1">
      <p:cViewPr varScale="1">
        <p:scale>
          <a:sx n="98" d="100"/>
          <a:sy n="98" d="100"/>
        </p:scale>
        <p:origin x="22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65"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269"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26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26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26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8427" cy="513508"/>
          </a:xfrm>
          <a:prstGeom prst="rect">
            <a:avLst/>
          </a:prstGeom>
          <a:noFill/>
          <a:ln>
            <a:noFill/>
          </a:ln>
        </p:spPr>
        <p:txBody>
          <a:bodyPr spcFirstLastPara="1" wrap="square" lIns="99075" tIns="49525" rIns="99075" bIns="495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4" name="Google Shape;4;n"/>
          <p:cNvSpPr txBox="1">
            <a:spLocks noGrp="1"/>
          </p:cNvSpPr>
          <p:nvPr>
            <p:ph type="dt" idx="10"/>
          </p:nvPr>
        </p:nvSpPr>
        <p:spPr>
          <a:xfrm>
            <a:off x="4023992" y="0"/>
            <a:ext cx="3078427" cy="513508"/>
          </a:xfrm>
          <a:prstGeom prst="rect">
            <a:avLst/>
          </a:prstGeom>
          <a:noFill/>
          <a:ln>
            <a:noFill/>
          </a:ln>
        </p:spPr>
        <p:txBody>
          <a:bodyPr spcFirstLastPara="1" wrap="square" lIns="99075" tIns="49525" rIns="99075" bIns="495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5" name="Google Shape;5;n"/>
          <p:cNvSpPr>
            <a:spLocks noGrp="1" noRot="1" noChangeAspect="1"/>
          </p:cNvSpPr>
          <p:nvPr>
            <p:ph type="sldImg" idx="3"/>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MS PGothic"/>
                <a:ea typeface="MS PGothic"/>
                <a:cs typeface="MS PGothic"/>
                <a:sym typeface="MS PGothic"/>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7" name="Google Shape;7;n"/>
          <p:cNvSpPr txBox="1">
            <a:spLocks noGrp="1"/>
          </p:cNvSpPr>
          <p:nvPr>
            <p:ph type="ftr" idx="11"/>
          </p:nvPr>
        </p:nvSpPr>
        <p:spPr>
          <a:xfrm>
            <a:off x="0" y="9721107"/>
            <a:ext cx="3078427" cy="513507"/>
          </a:xfrm>
          <a:prstGeom prst="rect">
            <a:avLst/>
          </a:prstGeom>
          <a:noFill/>
          <a:ln>
            <a:noFill/>
          </a:ln>
        </p:spPr>
        <p:txBody>
          <a:bodyPr spcFirstLastPara="1" wrap="square" lIns="99075" tIns="49525" rIns="99075" bIns="495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Yu Gothic" panose="020B0400000000000000" pitchFamily="34" charset="-128"/>
                <a:ea typeface="Yu Gothic" panose="020B0400000000000000" pitchFamily="34" charset="-128"/>
                <a:cs typeface="Yu Gothic" panose="020B0400000000000000" pitchFamily="34" charset="-128"/>
                <a:sym typeface="MS P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lang="ja-JP" altLang="en-US"/>
          </a:p>
        </p:txBody>
      </p:sp>
      <p:sp>
        <p:nvSpPr>
          <p:cNvPr id="8" name="Google Shape;8;n"/>
          <p:cNvSpPr txBox="1">
            <a:spLocks noGrp="1"/>
          </p:cNvSpPr>
          <p:nvPr>
            <p:ph type="sldNum" idx="12"/>
          </p:nvPr>
        </p:nvSpPr>
        <p:spPr>
          <a:xfrm>
            <a:off x="4023992" y="9721107"/>
            <a:ext cx="3078427" cy="513507"/>
          </a:xfrm>
          <a:prstGeom prst="rect">
            <a:avLst/>
          </a:prstGeom>
          <a:noFill/>
          <a:ln>
            <a:noFill/>
          </a:ln>
        </p:spPr>
        <p:txBody>
          <a:bodyPr spcFirstLastPara="1" wrap="square" lIns="99075" tIns="49525" rIns="99075" bIns="49525" anchor="b" anchorCtr="0">
            <a:noAutofit/>
          </a:bodyPr>
          <a:lstStyle>
            <a:lvl1pPr>
              <a:defRPr b="0" i="0">
                <a:latin typeface="Yu Gothic" panose="020B0400000000000000" pitchFamily="34" charset="-128"/>
                <a:ea typeface="Yu Gothic" panose="020B0400000000000000" pitchFamily="34" charset="-128"/>
              </a:defRPr>
            </a:lvl1pPr>
          </a:lstStyle>
          <a:p>
            <a:pPr algn="r">
              <a:buSzPts val="1300"/>
            </a:pPr>
            <a:fld id="{00000000-1234-1234-1234-123412341234}" type="slidenum">
              <a:rPr lang="en-US" altLang="ja-JP" sz="1300" smtClean="0">
                <a:solidFill>
                  <a:schemeClr val="dk1"/>
                </a:solidFill>
                <a:cs typeface="MS PGothic"/>
                <a:sym typeface="MS PGothic"/>
              </a:rPr>
              <a:pPr algn="r">
                <a:buSzPts val="1300"/>
              </a:pPr>
              <a:t>‹#›</a:t>
            </a:fld>
            <a:endParaRPr lang="ja-JP" altLang="en-US" sz="1300">
              <a:solidFill>
                <a:schemeClr val="dk1"/>
              </a:solidFill>
              <a:cs typeface="MS PGothic"/>
              <a:sym typeface="MS PGothic"/>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Yu Gothic" panose="020B0400000000000000" pitchFamily="34" charset="-128"/>
        <a:ea typeface="Yu Gothic"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76: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lvl="0" indent="0" algn="l" rtl="0">
              <a:lnSpc>
                <a:spcPct val="100000"/>
              </a:lnSpc>
              <a:spcBef>
                <a:spcPts val="0"/>
              </a:spcBef>
              <a:spcAft>
                <a:spcPts val="0"/>
              </a:spcAft>
              <a:buSzPts val="1400"/>
              <a:buNone/>
            </a:pPr>
            <a:endParaRPr dirty="0">
              <a:latin typeface="Yu Gothic" panose="020B0400000000000000" pitchFamily="34" charset="-128"/>
              <a:ea typeface="Yu Gothic" panose="020B0400000000000000" pitchFamily="34" charset="-128"/>
            </a:endParaRPr>
          </a:p>
        </p:txBody>
      </p:sp>
      <p:sp>
        <p:nvSpPr>
          <p:cNvPr id="274" name="Google Shape;274;p176: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90564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77:notes"/>
          <p:cNvSpPr txBox="1">
            <a:spLocks noGrp="1"/>
          </p:cNvSpPr>
          <p:nvPr>
            <p:ph type="body" idx="1"/>
          </p:nvPr>
        </p:nvSpPr>
        <p:spPr>
          <a:xfrm>
            <a:off x="710407" y="4925407"/>
            <a:ext cx="5683250" cy="4029879"/>
          </a:xfrm>
          <a:prstGeom prst="rect">
            <a:avLst/>
          </a:prstGeom>
          <a:noFill/>
          <a:ln>
            <a:noFill/>
          </a:ln>
        </p:spPr>
        <p:txBody>
          <a:bodyPr spcFirstLastPara="1" wrap="square" lIns="99075" tIns="49525" rIns="99075" bIns="49525" anchor="t" anchorCtr="0">
            <a:noAutofit/>
          </a:bodyPr>
          <a:lstStyle/>
          <a:p>
            <a:pPr marL="0" lvl="0" indent="0" algn="l" rtl="0">
              <a:lnSpc>
                <a:spcPct val="100000"/>
              </a:lnSpc>
              <a:spcBef>
                <a:spcPts val="0"/>
              </a:spcBef>
              <a:spcAft>
                <a:spcPts val="0"/>
              </a:spcAft>
              <a:buSzPts val="1400"/>
              <a:buNone/>
            </a:pPr>
            <a:endParaRPr dirty="0">
              <a:latin typeface="Yu Gothic" panose="020B0400000000000000" pitchFamily="34" charset="-128"/>
              <a:ea typeface="Yu Gothic" panose="020B0400000000000000" pitchFamily="34" charset="-128"/>
            </a:endParaRPr>
          </a:p>
        </p:txBody>
      </p:sp>
      <p:sp>
        <p:nvSpPr>
          <p:cNvPr id="280" name="Google Shape;280;p177:notes"/>
          <p:cNvSpPr>
            <a:spLocks noGrp="1" noRot="1" noChangeAspect="1"/>
          </p:cNvSpPr>
          <p:nvPr>
            <p:ph type="sldImg" idx="2"/>
          </p:nvPr>
        </p:nvSpPr>
        <p:spPr>
          <a:xfrm>
            <a:off x="1057275" y="1279525"/>
            <a:ext cx="4989513" cy="3454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55232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サマリ＆ターゲット。</a:t>
            </a:r>
            <a:endParaRPr kumimoji="1" lang="en-US" altLang="ja-JP" dirty="0"/>
          </a:p>
          <a:p>
            <a:r>
              <a:rPr kumimoji="1" lang="ja-JP" altLang="en-US"/>
              <a:t>・こんな人に</a:t>
            </a:r>
            <a:r>
              <a:rPr kumimoji="1" lang="en-US" altLang="ja-JP" dirty="0"/>
              <a:t>〜〜</a:t>
            </a:r>
            <a:r>
              <a:rPr kumimoji="1" lang="ja-JP" altLang="en-US"/>
              <a:t>だけお伝えくださいを</a:t>
            </a:r>
            <a:r>
              <a:rPr kumimoji="1" lang="en-US" altLang="ja-JP" dirty="0"/>
              <a:t>1</a:t>
            </a:r>
            <a:r>
              <a:rPr kumimoji="1" lang="ja-JP" altLang="en-US"/>
              <a:t>メッセージでまとめる</a:t>
            </a:r>
            <a:endParaRPr kumimoji="1" lang="en-US" altLang="ja-JP" dirty="0"/>
          </a:p>
          <a:p>
            <a:r>
              <a:rPr kumimoji="1" lang="ja-JP" altLang="en-US"/>
              <a:t>・</a:t>
            </a:r>
            <a:r>
              <a:rPr kumimoji="1" lang="en" altLang="ja-JP" dirty="0"/>
              <a:t>Why you</a:t>
            </a:r>
            <a:r>
              <a:rPr kumimoji="1" lang="ja-JP" altLang="en"/>
              <a:t>（</a:t>
            </a:r>
            <a:r>
              <a:rPr kumimoji="1" lang="ja-JP" altLang="en-US"/>
              <a:t>担ぐメリット）、</a:t>
            </a:r>
            <a:r>
              <a:rPr kumimoji="1" lang="en" altLang="ja-JP" dirty="0"/>
              <a:t>Why now</a:t>
            </a:r>
            <a:r>
              <a:rPr kumimoji="1" lang="ja-JP" altLang="en"/>
              <a:t>（</a:t>
            </a:r>
            <a:r>
              <a:rPr kumimoji="1" lang="ja-JP" altLang="en-US"/>
              <a:t>市況）を簡潔に伝える</a:t>
            </a:r>
          </a:p>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2</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646080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・会社ロゴも可</a:t>
            </a:r>
            <a:endParaRPr kumimoji="1" lang="en-US" altLang="ja-JP" dirty="0"/>
          </a:p>
          <a:p>
            <a:r>
              <a:rPr kumimoji="1" lang="ja-JP" altLang="en-US"/>
              <a:t>・</a:t>
            </a:r>
            <a:r>
              <a:rPr lang="ja-JP" altLang="en-US" sz="1200" b="0" i="0" u="none" strike="noStrike" cap="none">
                <a:solidFill>
                  <a:schemeClr val="dk1"/>
                </a:solidFill>
                <a:effectLst/>
                <a:latin typeface="MS PGothic"/>
                <a:ea typeface="MS PGothic"/>
                <a:cs typeface="MS PGothic"/>
                <a:sym typeface="MS PGothic"/>
              </a:rPr>
              <a:t>リリースされてから現在までの伸び率がわかると説得力が増す</a:t>
            </a:r>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13</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102873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パートナーへのサポートとユーザーへのサポートをどこまでやってくれるのかがわかり、それが競合他社からの強みだとなお良い</a:t>
            </a:r>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15</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67505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pPr algn="r">
              <a:buSzPts val="1300"/>
            </a:pPr>
            <a:fld id="{00000000-1234-1234-1234-123412341234}" type="slidenum">
              <a:rPr lang="en-US" altLang="ja-JP" sz="1300" smtClean="0">
                <a:solidFill>
                  <a:schemeClr val="dk1"/>
                </a:solidFill>
                <a:cs typeface="MS PGothic"/>
                <a:sym typeface="MS PGothic"/>
              </a:rPr>
              <a:pPr algn="r">
                <a:buSzPts val="1300"/>
              </a:pPr>
              <a:t>18</a:t>
            </a:fld>
            <a:endParaRPr lang="ja-JP" altLang="en-US" sz="1300">
              <a:solidFill>
                <a:schemeClr val="dk1"/>
              </a:solidFill>
              <a:cs typeface="MS PGothic"/>
              <a:sym typeface="MS PGothic"/>
            </a:endParaRPr>
          </a:p>
        </p:txBody>
      </p:sp>
    </p:spTree>
    <p:extLst>
      <p:ext uri="{BB962C8B-B14F-4D97-AF65-F5344CB8AC3E}">
        <p14:creationId xmlns:p14="http://schemas.microsoft.com/office/powerpoint/2010/main" val="30924600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表紙-A" userDrawn="1">
  <p:cSld name="1_表紙-A">
    <p:bg>
      <p:bgPr>
        <a:solidFill>
          <a:srgbClr val="F2F2F2"/>
        </a:solidFill>
        <a:effectLst/>
      </p:bgPr>
    </p:bg>
    <p:spTree>
      <p:nvGrpSpPr>
        <p:cNvPr id="1" name="Shape 30"/>
        <p:cNvGrpSpPr/>
        <p:nvPr/>
      </p:nvGrpSpPr>
      <p:grpSpPr>
        <a:xfrm>
          <a:off x="0" y="0"/>
          <a:ext cx="0" cy="0"/>
          <a:chOff x="0" y="0"/>
          <a:chExt cx="0" cy="0"/>
        </a:xfrm>
      </p:grpSpPr>
      <p:sp>
        <p:nvSpPr>
          <p:cNvPr id="6" name="正方形/長方形 5">
            <a:extLst>
              <a:ext uri="{FF2B5EF4-FFF2-40B4-BE49-F238E27FC236}">
                <a16:creationId xmlns:a16="http://schemas.microsoft.com/office/drawing/2014/main" id="{B32133C9-EEBA-2F46-B8DA-9E34C3F13F0D}"/>
              </a:ext>
            </a:extLst>
          </p:cNvPr>
          <p:cNvSpPr/>
          <p:nvPr userDrawn="1"/>
        </p:nvSpPr>
        <p:spPr>
          <a:xfrm>
            <a:off x="0" y="1357460"/>
            <a:ext cx="9906000" cy="5500540"/>
          </a:xfrm>
          <a:prstGeom prst="rect">
            <a:avLst/>
          </a:prstGeom>
          <a:gradFill flip="none" rotWithShape="1">
            <a:gsLst>
              <a:gs pos="100000">
                <a:schemeClr val="tx1"/>
              </a:gs>
              <a:gs pos="0">
                <a:schemeClr val="accent5">
                  <a:lumMod val="75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7" name="Title 1">
            <a:extLst>
              <a:ext uri="{FF2B5EF4-FFF2-40B4-BE49-F238E27FC236}">
                <a16:creationId xmlns:a16="http://schemas.microsoft.com/office/drawing/2014/main" id="{624E2C9E-4C46-BA4C-A037-188C0D57937A}"/>
              </a:ext>
            </a:extLst>
          </p:cNvPr>
          <p:cNvSpPr>
            <a:spLocks noGrp="1"/>
          </p:cNvSpPr>
          <p:nvPr>
            <p:ph type="ctrTitle" hasCustomPrompt="1"/>
          </p:nvPr>
        </p:nvSpPr>
        <p:spPr>
          <a:xfrm>
            <a:off x="628649" y="3000908"/>
            <a:ext cx="5324683" cy="1674784"/>
          </a:xfrm>
          <a:prstGeom prst="rect">
            <a:avLst/>
          </a:prstGeom>
        </p:spPr>
        <p:txBody>
          <a:bodyPr wrap="square" lIns="36000" tIns="36000" rIns="36000" bIns="36000" anchor="ctr">
            <a:normAutofit/>
          </a:bodyPr>
          <a:lstStyle>
            <a:lvl1pPr algn="l">
              <a:lnSpc>
                <a:spcPct val="150000"/>
              </a:lnSpc>
              <a:spcAft>
                <a:spcPts val="400"/>
              </a:spcAft>
              <a:defRPr sz="3200" b="1" i="0" spc="50" baseline="0">
                <a:solidFill>
                  <a:schemeClr val="bg1"/>
                </a:solidFill>
                <a:latin typeface="Yu Gothic" panose="020B0400000000000000" pitchFamily="34" charset="-128"/>
                <a:ea typeface="Yu Gothic" panose="020B0400000000000000" pitchFamily="34" charset="-128"/>
              </a:defRPr>
            </a:lvl1pPr>
          </a:lstStyle>
          <a:p>
            <a:r>
              <a:rPr lang="ja-JP" altLang="en-US"/>
              <a:t>本資料の</a:t>
            </a:r>
            <a:br>
              <a:rPr lang="en-US" altLang="ja-JP" dirty="0"/>
            </a:br>
            <a:r>
              <a:rPr lang="ja-JP" altLang="en-US"/>
              <a:t>タイトルを記入</a:t>
            </a:r>
            <a:endParaRPr lang="en-US" dirty="0"/>
          </a:p>
        </p:txBody>
      </p:sp>
      <p:sp>
        <p:nvSpPr>
          <p:cNvPr id="8" name="Subtitle 2">
            <a:extLst>
              <a:ext uri="{FF2B5EF4-FFF2-40B4-BE49-F238E27FC236}">
                <a16:creationId xmlns:a16="http://schemas.microsoft.com/office/drawing/2014/main" id="{380CE3D8-55D2-984D-AD7C-F0D307190BEE}"/>
              </a:ext>
            </a:extLst>
          </p:cNvPr>
          <p:cNvSpPr>
            <a:spLocks noGrp="1"/>
          </p:cNvSpPr>
          <p:nvPr>
            <p:ph type="subTitle" idx="1" hasCustomPrompt="1"/>
          </p:nvPr>
        </p:nvSpPr>
        <p:spPr>
          <a:xfrm>
            <a:off x="628649" y="2048297"/>
            <a:ext cx="5324683" cy="720000"/>
          </a:xfrm>
          <a:prstGeom prst="rect">
            <a:avLst/>
          </a:prstGeom>
        </p:spPr>
        <p:txBody>
          <a:bodyPr wrap="square" lIns="36000" tIns="36000" rIns="36000" bIns="36000" anchor="b">
            <a:normAutofit/>
          </a:bodyPr>
          <a:lstStyle>
            <a:lvl1pPr marL="0" indent="0" algn="l">
              <a:spcBef>
                <a:spcPts val="0"/>
              </a:spcBef>
              <a:buNone/>
              <a:defRPr sz="2000" b="1" i="0" spc="50" baseline="0">
                <a:solidFill>
                  <a:schemeClr val="bg1"/>
                </a:solidFill>
                <a:latin typeface="Yu Gothic" panose="020B0400000000000000" pitchFamily="34" charset="-128"/>
                <a:ea typeface="Yu Gothic" panose="020B0400000000000000" pitchFamily="34" charset="-128"/>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ja-JP" altLang="en-US"/>
              <a:t>サブタイトルには</a:t>
            </a:r>
            <a:br>
              <a:rPr lang="en-US" altLang="ja-JP" dirty="0"/>
            </a:br>
            <a:r>
              <a:rPr lang="ja-JP" altLang="en-US"/>
              <a:t>ユーザメリットを簡潔に記載する</a:t>
            </a:r>
            <a:endParaRPr lang="en-US" altLang="ja-JP" dirty="0"/>
          </a:p>
        </p:txBody>
      </p:sp>
      <p:cxnSp>
        <p:nvCxnSpPr>
          <p:cNvPr id="4" name="直線コネクタ 3">
            <a:extLst>
              <a:ext uri="{FF2B5EF4-FFF2-40B4-BE49-F238E27FC236}">
                <a16:creationId xmlns:a16="http://schemas.microsoft.com/office/drawing/2014/main" id="{7B0B99C8-8315-CA4F-A256-F92F7935D54E}"/>
              </a:ext>
            </a:extLst>
          </p:cNvPr>
          <p:cNvCxnSpPr>
            <a:cxnSpLocks/>
          </p:cNvCxnSpPr>
          <p:nvPr userDrawn="1"/>
        </p:nvCxnSpPr>
        <p:spPr>
          <a:xfrm>
            <a:off x="628649" y="2884602"/>
            <a:ext cx="59229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7D3DB746-1DAE-B44C-B83E-F0D56E8D98BD}"/>
              </a:ext>
            </a:extLst>
          </p:cNvPr>
          <p:cNvGrpSpPr/>
          <p:nvPr userDrawn="1"/>
        </p:nvGrpSpPr>
        <p:grpSpPr>
          <a:xfrm>
            <a:off x="5471261" y="2048296"/>
            <a:ext cx="4434739" cy="3730323"/>
            <a:chOff x="5334000" y="2137934"/>
            <a:chExt cx="4572000" cy="3845782"/>
          </a:xfrm>
        </p:grpSpPr>
        <p:pic>
          <p:nvPicPr>
            <p:cNvPr id="13" name="図 12">
              <a:extLst>
                <a:ext uri="{FF2B5EF4-FFF2-40B4-BE49-F238E27FC236}">
                  <a16:creationId xmlns:a16="http://schemas.microsoft.com/office/drawing/2014/main" id="{2968A6CD-BB64-9340-9728-F852A52B1A5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334000" y="2137934"/>
              <a:ext cx="4572000" cy="3845782"/>
            </a:xfrm>
            <a:prstGeom prst="rect">
              <a:avLst/>
            </a:prstGeom>
          </p:spPr>
        </p:pic>
        <p:pic>
          <p:nvPicPr>
            <p:cNvPr id="14" name="図 13">
              <a:extLst>
                <a:ext uri="{FF2B5EF4-FFF2-40B4-BE49-F238E27FC236}">
                  <a16:creationId xmlns:a16="http://schemas.microsoft.com/office/drawing/2014/main" id="{4D438963-108F-5C43-B696-0405BBB2F241}"/>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6352555" y="2412838"/>
              <a:ext cx="3553445" cy="2983907"/>
            </a:xfrm>
            <a:prstGeom prst="rect">
              <a:avLst/>
            </a:prstGeom>
          </p:spPr>
        </p:pic>
      </p:grpSp>
    </p:spTree>
    <p:extLst>
      <p:ext uri="{BB962C8B-B14F-4D97-AF65-F5344CB8AC3E}">
        <p14:creationId xmlns:p14="http://schemas.microsoft.com/office/powerpoint/2010/main" val="2285469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中表紙">
  <p:cSld name="中表紙">
    <p:bg>
      <p:bgPr>
        <a:solidFill>
          <a:srgbClr val="F2F2F2"/>
        </a:solidFill>
        <a:effectLst/>
      </p:bgPr>
    </p:bg>
    <p:spTree>
      <p:nvGrpSpPr>
        <p:cNvPr id="1" name="Shape 28"/>
        <p:cNvGrpSpPr/>
        <p:nvPr/>
      </p:nvGrpSpPr>
      <p:grpSpPr>
        <a:xfrm>
          <a:off x="0" y="0"/>
          <a:ext cx="0" cy="0"/>
          <a:chOff x="0" y="0"/>
          <a:chExt cx="0" cy="0"/>
        </a:xfrm>
      </p:grpSpPr>
      <p:sp>
        <p:nvSpPr>
          <p:cNvPr id="29" name="Google Shape;29;p189"/>
          <p:cNvSpPr txBox="1">
            <a:spLocks noGrp="1"/>
          </p:cNvSpPr>
          <p:nvPr>
            <p:ph type="ctrTitle"/>
          </p:nvPr>
        </p:nvSpPr>
        <p:spPr>
          <a:xfrm>
            <a:off x="1251480" y="2169000"/>
            <a:ext cx="7378615" cy="2520000"/>
          </a:xfrm>
          <a:prstGeom prst="rect">
            <a:avLst/>
          </a:prstGeom>
          <a:noFill/>
          <a:ln>
            <a:noFill/>
          </a:ln>
        </p:spPr>
        <p:txBody>
          <a:bodyPr spcFirstLastPara="1" wrap="square" lIns="36000" tIns="36000" rIns="36000" bIns="36000" anchor="ctr" anchorCtr="0">
            <a:normAutofit/>
          </a:bodyPr>
          <a:lstStyle>
            <a:lvl1pPr lvl="0" algn="ctr">
              <a:lnSpc>
                <a:spcPct val="100000"/>
              </a:lnSpc>
              <a:spcBef>
                <a:spcPts val="0"/>
              </a:spcBef>
              <a:spcAft>
                <a:spcPts val="0"/>
              </a:spcAft>
              <a:buClr>
                <a:schemeClr val="dk1"/>
              </a:buClr>
              <a:buSzPts val="4400"/>
              <a:buFont typeface="MS PGothic"/>
              <a:buNone/>
              <a:defRPr sz="3600" b="1" i="0">
                <a:solidFill>
                  <a:schemeClr val="dk1"/>
                </a:solidFill>
                <a:latin typeface="Arial"/>
                <a:ea typeface="Arial"/>
                <a:cs typeface="Arial"/>
                <a:sym typeface="Arial"/>
              </a:defRPr>
            </a:lvl1pPr>
            <a:lvl2pPr lvl="1" algn="l">
              <a:lnSpc>
                <a:spcPct val="100000"/>
              </a:lnSpc>
              <a:spcBef>
                <a:spcPts val="60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ja-JP" altLang="en-US"/>
              <a:t>マスター タイトルの書式設定</a:t>
            </a:r>
            <a:endParaRPr dirty="0"/>
          </a:p>
        </p:txBody>
      </p:sp>
      <p:sp>
        <p:nvSpPr>
          <p:cNvPr id="31" name="Google Shape;31;p189"/>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ltLang="ja-JP" smtClean="0"/>
              <a:t>‹#›</a:t>
            </a:fld>
            <a:endParaRPr lang="ja-JP" altLang="en-US"/>
          </a:p>
        </p:txBody>
      </p:sp>
    </p:spTree>
    <p:extLst>
      <p:ext uri="{BB962C8B-B14F-4D97-AF65-F5344CB8AC3E}">
        <p14:creationId xmlns:p14="http://schemas.microsoft.com/office/powerpoint/2010/main" val="186241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アジェンダ" userDrawn="1">
  <p:cSld name="アジェンダ">
    <p:spTree>
      <p:nvGrpSpPr>
        <p:cNvPr id="1" name="Shape 22"/>
        <p:cNvGrpSpPr/>
        <p:nvPr/>
      </p:nvGrpSpPr>
      <p:grpSpPr>
        <a:xfrm>
          <a:off x="0" y="0"/>
          <a:ext cx="0" cy="0"/>
          <a:chOff x="0" y="0"/>
          <a:chExt cx="0" cy="0"/>
        </a:xfrm>
      </p:grpSpPr>
      <p:cxnSp>
        <p:nvCxnSpPr>
          <p:cNvPr id="24" name="Google Shape;24;p186"/>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26" name="Google Shape;26;p186"/>
          <p:cNvSpPr txBox="1">
            <a:spLocks noGrp="1"/>
          </p:cNvSpPr>
          <p:nvPr>
            <p:ph type="body" idx="1"/>
          </p:nvPr>
        </p:nvSpPr>
        <p:spPr>
          <a:xfrm>
            <a:off x="628833" y="1019134"/>
            <a:ext cx="8648700" cy="5313927"/>
          </a:xfrm>
          <a:prstGeom prst="rect">
            <a:avLst/>
          </a:prstGeom>
          <a:noFill/>
          <a:ln>
            <a:noFill/>
          </a:ln>
        </p:spPr>
        <p:txBody>
          <a:bodyPr spcFirstLastPara="1" wrap="square" lIns="36000" tIns="36000" rIns="36000" bIns="36000" anchor="t" anchorCtr="0">
            <a:normAutofit/>
          </a:bodyPr>
          <a:lstStyle>
            <a:lvl1pPr marL="457200" lvl="0" indent="-355600" algn="l">
              <a:lnSpc>
                <a:spcPct val="150000"/>
              </a:lnSpc>
              <a:spcBef>
                <a:spcPts val="0"/>
              </a:spcBef>
              <a:spcAft>
                <a:spcPts val="0"/>
              </a:spcAft>
              <a:buClr>
                <a:schemeClr val="dk1"/>
              </a:buClr>
              <a:buSzPct val="100000"/>
              <a:buFont typeface="Arial"/>
              <a:buAutoNum type="arabicPeriod"/>
              <a:defRPr sz="1400" b="0" i="0">
                <a:latin typeface="Yu Gothic" panose="020B0400000000000000" pitchFamily="34" charset="-128"/>
                <a:ea typeface="Yu Gothic" panose="020B0400000000000000" pitchFamily="34" charset="-128"/>
                <a:cs typeface="Arial"/>
                <a:sym typeface="Arial"/>
              </a:defRPr>
            </a:lvl1pPr>
            <a:lvl2pPr marL="914400" lvl="1" indent="-330200" algn="l">
              <a:lnSpc>
                <a:spcPct val="100000"/>
              </a:lnSpc>
              <a:spcBef>
                <a:spcPts val="600"/>
              </a:spcBef>
              <a:spcAft>
                <a:spcPts val="0"/>
              </a:spcAft>
              <a:buClr>
                <a:schemeClr val="dk1"/>
              </a:buClr>
              <a:buSzPts val="1600"/>
              <a:buFont typeface="Arial"/>
              <a:buAutoNum type="arabicPeriod"/>
              <a:defRPr/>
            </a:lvl2pPr>
            <a:lvl3pPr marL="1371600" lvl="2" indent="-330200" algn="l">
              <a:lnSpc>
                <a:spcPct val="100000"/>
              </a:lnSpc>
              <a:spcBef>
                <a:spcPts val="600"/>
              </a:spcBef>
              <a:spcAft>
                <a:spcPts val="0"/>
              </a:spcAft>
              <a:buClr>
                <a:schemeClr val="dk1"/>
              </a:buClr>
              <a:buSzPts val="1600"/>
              <a:buFont typeface="Arial"/>
              <a:buAutoNum type="arabicPeriod"/>
              <a:defRPr/>
            </a:lvl3pPr>
            <a:lvl4pPr marL="1828800" lvl="3" indent="-330200" algn="l">
              <a:lnSpc>
                <a:spcPct val="100000"/>
              </a:lnSpc>
              <a:spcBef>
                <a:spcPts val="600"/>
              </a:spcBef>
              <a:spcAft>
                <a:spcPts val="0"/>
              </a:spcAft>
              <a:buClr>
                <a:schemeClr val="dk1"/>
              </a:buClr>
              <a:buSzPts val="1600"/>
              <a:buFont typeface="Arial"/>
              <a:buAutoNum type="arabicPeriod"/>
              <a:defRPr/>
            </a:lvl4pPr>
            <a:lvl5pPr marL="2286000" lvl="4" indent="-330200" algn="l">
              <a:lnSpc>
                <a:spcPct val="100000"/>
              </a:lnSpc>
              <a:spcBef>
                <a:spcPts val="600"/>
              </a:spcBef>
              <a:spcAft>
                <a:spcPts val="0"/>
              </a:spcAft>
              <a:buClr>
                <a:schemeClr val="dk1"/>
              </a:buClr>
              <a:buSzPts val="1600"/>
              <a:buFont typeface="Arial"/>
              <a:buAutoNum type="arabicPeriod"/>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dirty="0"/>
          </a:p>
        </p:txBody>
      </p:sp>
      <p:sp>
        <p:nvSpPr>
          <p:cNvPr id="27" name="Google Shape;27;p186"/>
          <p:cNvSpPr txBox="1">
            <a:spLocks noGrp="1"/>
          </p:cNvSpPr>
          <p:nvPr>
            <p:ph type="sldNum" idx="12"/>
          </p:nvPr>
        </p:nvSpPr>
        <p:spPr>
          <a:xfrm>
            <a:off x="9277167" y="6492875"/>
            <a:ext cx="628833" cy="365125"/>
          </a:xfrm>
          <a:prstGeom prst="rect">
            <a:avLst/>
          </a:prstGeom>
          <a:noFill/>
          <a:ln>
            <a:noFill/>
          </a:ln>
        </p:spPr>
        <p:txBody>
          <a:bodyPr spcFirstLastPara="1" wrap="square" lIns="72000" tIns="72000" rIns="180000" bIns="72000" anchor="ctr"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dirty="0"/>
          </a:p>
        </p:txBody>
      </p:sp>
      <p:sp>
        <p:nvSpPr>
          <p:cNvPr id="8" name="テキスト プレースホルダー 7">
            <a:extLst>
              <a:ext uri="{FF2B5EF4-FFF2-40B4-BE49-F238E27FC236}">
                <a16:creationId xmlns:a16="http://schemas.microsoft.com/office/drawing/2014/main" id="{4CD19B99-859D-8749-8296-78CF2E0ED2A7}"/>
              </a:ext>
            </a:extLst>
          </p:cNvPr>
          <p:cNvSpPr>
            <a:spLocks noGrp="1"/>
          </p:cNvSpPr>
          <p:nvPr>
            <p:ph type="body" sz="quarter" idx="14" hasCustomPrompt="1"/>
          </p:nvPr>
        </p:nvSpPr>
        <p:spPr>
          <a:xfrm>
            <a:off x="1160767" y="6492874"/>
            <a:ext cx="7574671" cy="365125"/>
          </a:xfrm>
          <a:prstGeom prst="rect">
            <a:avLst/>
          </a:prstGeom>
        </p:spPr>
        <p:txBody>
          <a:bodyPr lIns="36000" tIns="36000" rIns="36000" bIns="36000" anchor="ctr">
            <a:normAutofit/>
          </a:bodyPr>
          <a:lstStyle>
            <a:lvl1pPr marL="0" indent="0" algn="l">
              <a:lnSpc>
                <a:spcPct val="150000"/>
              </a:lnSpc>
              <a:spcBef>
                <a:spcPts val="0"/>
              </a:spcBef>
              <a:spcAft>
                <a:spcPts val="0"/>
              </a:spcAft>
              <a:buNone/>
              <a:defRPr sz="1000" b="0" i="0">
                <a:latin typeface="Yu Gothic" panose="020B0400000000000000" pitchFamily="34" charset="-128"/>
                <a:ea typeface="Yu Gothic" panose="020B0400000000000000" pitchFamily="34" charset="-128"/>
              </a:defRPr>
            </a:lvl1pPr>
            <a:lvl2pPr algn="ctr">
              <a:buNone/>
              <a:defRPr/>
            </a:lvl2pPr>
            <a:lvl3pPr algn="ctr">
              <a:buNone/>
              <a:defRPr/>
            </a:lvl3pPr>
            <a:lvl4pPr algn="ctr">
              <a:buNone/>
              <a:defRPr/>
            </a:lvl4pPr>
            <a:lvl5pPr algn="ctr">
              <a:buNone/>
              <a:defRPr/>
            </a:lvl5pPr>
          </a:lstStyle>
          <a:p>
            <a:pPr lvl="0"/>
            <a:r>
              <a:rPr kumimoji="1" lang="ja-JP" altLang="en-US"/>
              <a:t>補足事項を記載する</a:t>
            </a:r>
            <a:endParaRPr kumimoji="1" lang="en-US" altLang="ja-JP" dirty="0"/>
          </a:p>
        </p:txBody>
      </p:sp>
      <p:sp>
        <p:nvSpPr>
          <p:cNvPr id="2" name="タイトル 1">
            <a:extLst>
              <a:ext uri="{FF2B5EF4-FFF2-40B4-BE49-F238E27FC236}">
                <a16:creationId xmlns:a16="http://schemas.microsoft.com/office/drawing/2014/main" id="{3CA51566-9AEE-5D45-A52B-816E9AFDDF10}"/>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77751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基本レイアウト" userDrawn="1">
  <p:cSld name="基本レイアウト">
    <p:spTree>
      <p:nvGrpSpPr>
        <p:cNvPr id="1" name="Shape 24"/>
        <p:cNvGrpSpPr/>
        <p:nvPr/>
      </p:nvGrpSpPr>
      <p:grpSpPr>
        <a:xfrm>
          <a:off x="0" y="0"/>
          <a:ext cx="0" cy="0"/>
          <a:chOff x="0" y="0"/>
          <a:chExt cx="0" cy="0"/>
        </a:xfrm>
      </p:grpSpPr>
      <p:sp>
        <p:nvSpPr>
          <p:cNvPr id="25" name="Google Shape;25;p171"/>
          <p:cNvSpPr txBox="1">
            <a:spLocks noGrp="1"/>
          </p:cNvSpPr>
          <p:nvPr>
            <p:ph type="body" idx="1" hasCustomPrompt="1"/>
          </p:nvPr>
        </p:nvSpPr>
        <p:spPr>
          <a:xfrm>
            <a:off x="628830" y="911644"/>
            <a:ext cx="8648337" cy="590563"/>
          </a:xfrm>
          <a:prstGeom prst="rect">
            <a:avLst/>
          </a:prstGeom>
          <a:noFill/>
          <a:ln>
            <a:noFill/>
          </a:ln>
        </p:spPr>
        <p:txBody>
          <a:bodyPr spcFirstLastPara="1" wrap="square" lIns="36000" tIns="36000" rIns="36000" bIns="36000" anchor="t" anchorCtr="0">
            <a:normAutofit/>
          </a:bodyPr>
          <a:lstStyle>
            <a:lvl1pPr marL="457200" lvl="0" indent="-228600" algn="ctr">
              <a:lnSpc>
                <a:spcPct val="130000"/>
              </a:lnSpc>
              <a:spcBef>
                <a:spcPts val="0"/>
              </a:spcBef>
              <a:spcAft>
                <a:spcPts val="0"/>
              </a:spcAft>
              <a:buSzPts val="1280"/>
              <a:buNone/>
              <a:defRPr sz="1400" b="0" i="0">
                <a:solidFill>
                  <a:schemeClr val="dk1"/>
                </a:solidFill>
                <a:latin typeface="Yu Gothic" panose="020B0400000000000000" pitchFamily="34" charset="-128"/>
                <a:ea typeface="Yu Gothic" panose="020B0400000000000000" pitchFamily="34" charset="-128"/>
                <a:cs typeface="Arial"/>
                <a:sym typeface="Arial"/>
              </a:defRPr>
            </a:lvl1pPr>
            <a:lvl2pPr marL="914400" lvl="1" indent="-228600" algn="ctr">
              <a:lnSpc>
                <a:spcPct val="100000"/>
              </a:lnSpc>
              <a:spcBef>
                <a:spcPts val="600"/>
              </a:spcBef>
              <a:spcAft>
                <a:spcPts val="0"/>
              </a:spcAft>
              <a:buSzPts val="1120"/>
              <a:buNone/>
              <a:defRPr sz="1400"/>
            </a:lvl2pPr>
            <a:lvl3pPr marL="1371600" lvl="2" indent="-228600" algn="ctr">
              <a:lnSpc>
                <a:spcPct val="100000"/>
              </a:lnSpc>
              <a:spcBef>
                <a:spcPts val="600"/>
              </a:spcBef>
              <a:spcAft>
                <a:spcPts val="0"/>
              </a:spcAft>
              <a:buSzPts val="1120"/>
              <a:buNone/>
              <a:defRPr sz="1400"/>
            </a:lvl3pPr>
            <a:lvl4pPr marL="1828800" lvl="3" indent="-228600" algn="ctr">
              <a:lnSpc>
                <a:spcPct val="100000"/>
              </a:lnSpc>
              <a:spcBef>
                <a:spcPts val="600"/>
              </a:spcBef>
              <a:spcAft>
                <a:spcPts val="0"/>
              </a:spcAft>
              <a:buSzPts val="1120"/>
              <a:buNone/>
              <a:defRPr sz="1400"/>
            </a:lvl4pPr>
            <a:lvl5pPr marL="2286000" lvl="4" indent="-228600" algn="ctr">
              <a:lnSpc>
                <a:spcPct val="100000"/>
              </a:lnSpc>
              <a:spcBef>
                <a:spcPts val="600"/>
              </a:spcBef>
              <a:spcAft>
                <a:spcPts val="0"/>
              </a:spcAft>
              <a:buSzPts val="1120"/>
              <a:buNone/>
              <a:defRPr sz="1400"/>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r>
              <a:rPr lang="ja-JP" altLang="en-US"/>
              <a:t>説明文を</a:t>
            </a:r>
            <a:r>
              <a:rPr lang="en-US" altLang="ja-JP" dirty="0"/>
              <a:t>1〜2</a:t>
            </a:r>
            <a:r>
              <a:rPr lang="ja-JP" altLang="en-US"/>
              <a:t>行で簡潔に記載する</a:t>
            </a:r>
          </a:p>
        </p:txBody>
      </p:sp>
      <p:cxnSp>
        <p:nvCxnSpPr>
          <p:cNvPr id="27" name="Google Shape;27;p171"/>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6" name="テキスト プレースホルダー 7">
            <a:extLst>
              <a:ext uri="{FF2B5EF4-FFF2-40B4-BE49-F238E27FC236}">
                <a16:creationId xmlns:a16="http://schemas.microsoft.com/office/drawing/2014/main" id="{821806A0-81ED-AC4A-A062-35F870E54A5D}"/>
              </a:ext>
            </a:extLst>
          </p:cNvPr>
          <p:cNvSpPr>
            <a:spLocks noGrp="1"/>
          </p:cNvSpPr>
          <p:nvPr>
            <p:ph type="body" sz="quarter" idx="14" hasCustomPrompt="1"/>
          </p:nvPr>
        </p:nvSpPr>
        <p:spPr>
          <a:xfrm>
            <a:off x="1160767" y="6492874"/>
            <a:ext cx="7574671" cy="365125"/>
          </a:xfrm>
          <a:prstGeom prst="rect">
            <a:avLst/>
          </a:prstGeom>
        </p:spPr>
        <p:txBody>
          <a:bodyPr lIns="36000" tIns="36000" rIns="36000" bIns="36000" anchor="ctr">
            <a:normAutofit/>
          </a:bodyPr>
          <a:lstStyle>
            <a:lvl1pPr marL="0" indent="0" algn="l">
              <a:lnSpc>
                <a:spcPct val="150000"/>
              </a:lnSpc>
              <a:spcBef>
                <a:spcPts val="0"/>
              </a:spcBef>
              <a:spcAft>
                <a:spcPts val="0"/>
              </a:spcAft>
              <a:buNone/>
              <a:defRPr sz="1000" b="0" i="0">
                <a:latin typeface="Yu Gothic" panose="020B0400000000000000" pitchFamily="34" charset="-128"/>
                <a:ea typeface="Yu Gothic" panose="020B0400000000000000" pitchFamily="34" charset="-128"/>
              </a:defRPr>
            </a:lvl1pPr>
            <a:lvl2pPr algn="ctr">
              <a:buNone/>
              <a:defRPr/>
            </a:lvl2pPr>
            <a:lvl3pPr algn="ctr">
              <a:buNone/>
              <a:defRPr/>
            </a:lvl3pPr>
            <a:lvl4pPr algn="ctr">
              <a:buNone/>
              <a:defRPr/>
            </a:lvl4pPr>
            <a:lvl5pPr algn="ctr">
              <a:buNone/>
              <a:defRPr/>
            </a:lvl5pPr>
          </a:lstStyle>
          <a:p>
            <a:pPr lvl="0"/>
            <a:r>
              <a:rPr kumimoji="1" lang="ja-JP" altLang="en-US"/>
              <a:t>補足事項を記載する</a:t>
            </a:r>
            <a:endParaRPr kumimoji="1" lang="en-US" altLang="ja-JP" dirty="0"/>
          </a:p>
        </p:txBody>
      </p:sp>
      <p:sp>
        <p:nvSpPr>
          <p:cNvPr id="2" name="スライド番号プレースホルダー 1">
            <a:extLst>
              <a:ext uri="{FF2B5EF4-FFF2-40B4-BE49-F238E27FC236}">
                <a16:creationId xmlns:a16="http://schemas.microsoft.com/office/drawing/2014/main" id="{BE1FB94D-2C0F-4640-99F6-2100826D1F63}"/>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3" name="タイトル 2">
            <a:extLst>
              <a:ext uri="{FF2B5EF4-FFF2-40B4-BE49-F238E27FC236}">
                <a16:creationId xmlns:a16="http://schemas.microsoft.com/office/drawing/2014/main" id="{BE20357C-5D45-FC41-AFC1-DF7E1BD9D3B6}"/>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35808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userDrawn="1">
  <p:cSld name="タイトルのみ">
    <p:spTree>
      <p:nvGrpSpPr>
        <p:cNvPr id="1" name="Shape 32"/>
        <p:cNvGrpSpPr/>
        <p:nvPr/>
      </p:nvGrpSpPr>
      <p:grpSpPr>
        <a:xfrm>
          <a:off x="0" y="0"/>
          <a:ext cx="0" cy="0"/>
          <a:chOff x="0" y="0"/>
          <a:chExt cx="0" cy="0"/>
        </a:xfrm>
      </p:grpSpPr>
      <p:cxnSp>
        <p:nvCxnSpPr>
          <p:cNvPr id="35" name="Google Shape;35;p187"/>
          <p:cNvCxnSpPr/>
          <p:nvPr/>
        </p:nvCxnSpPr>
        <p:spPr>
          <a:xfrm>
            <a:off x="0" y="790567"/>
            <a:ext cx="9906000" cy="0"/>
          </a:xfrm>
          <a:prstGeom prst="straightConnector1">
            <a:avLst/>
          </a:prstGeom>
          <a:noFill/>
          <a:ln w="9525" cap="flat" cmpd="sng">
            <a:solidFill>
              <a:schemeClr val="accent3"/>
            </a:solidFill>
            <a:prstDash val="solid"/>
            <a:miter lim="800000"/>
            <a:headEnd type="none" w="sm" len="sm"/>
            <a:tailEnd type="none" w="sm" len="sm"/>
          </a:ln>
        </p:spPr>
      </p:cxnSp>
      <p:sp>
        <p:nvSpPr>
          <p:cNvPr id="36" name="Google Shape;36;p187"/>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lvl="0" indent="0" algn="r">
              <a:lnSpc>
                <a:spcPct val="100000"/>
              </a:lnSpc>
              <a:spcBef>
                <a:spcPts val="0"/>
              </a:spcBef>
              <a:spcAft>
                <a:spcPts val="0"/>
              </a:spcAft>
              <a:buNone/>
              <a:defRPr/>
            </a:lvl1pPr>
            <a:lvl2pPr marL="0" lvl="1" indent="0" algn="r">
              <a:lnSpc>
                <a:spcPct val="100000"/>
              </a:lnSpc>
              <a:spcBef>
                <a:spcPts val="0"/>
              </a:spcBef>
              <a:spcAft>
                <a:spcPts val="0"/>
              </a:spcAft>
              <a:buNone/>
              <a:defRPr/>
            </a:lvl2pPr>
            <a:lvl3pPr marL="0" lvl="2" indent="0" algn="r">
              <a:lnSpc>
                <a:spcPct val="100000"/>
              </a:lnSpc>
              <a:spcBef>
                <a:spcPts val="0"/>
              </a:spcBef>
              <a:spcAft>
                <a:spcPts val="0"/>
              </a:spcAft>
              <a:buNone/>
              <a:defRPr/>
            </a:lvl3pPr>
            <a:lvl4pPr marL="0" lvl="3" indent="0" algn="r">
              <a:lnSpc>
                <a:spcPct val="100000"/>
              </a:lnSpc>
              <a:spcBef>
                <a:spcPts val="0"/>
              </a:spcBef>
              <a:spcAft>
                <a:spcPts val="0"/>
              </a:spcAft>
              <a:buNone/>
              <a:defRPr/>
            </a:lvl4pPr>
            <a:lvl5pPr marL="0" lvl="4" indent="0" algn="r">
              <a:lnSpc>
                <a:spcPct val="100000"/>
              </a:lnSpc>
              <a:spcBef>
                <a:spcPts val="0"/>
              </a:spcBef>
              <a:spcAft>
                <a:spcPts val="0"/>
              </a:spcAft>
              <a:buNone/>
              <a:defRPr/>
            </a:lvl5pPr>
            <a:lvl6pPr marL="0" lvl="5" indent="0" algn="r">
              <a:lnSpc>
                <a:spcPct val="100000"/>
              </a:lnSpc>
              <a:spcBef>
                <a:spcPts val="0"/>
              </a:spcBef>
              <a:spcAft>
                <a:spcPts val="0"/>
              </a:spcAft>
              <a:buNone/>
              <a:defRPr/>
            </a:lvl6pPr>
            <a:lvl7pPr marL="0" lvl="6" indent="0" algn="r">
              <a:lnSpc>
                <a:spcPct val="100000"/>
              </a:lnSpc>
              <a:spcBef>
                <a:spcPts val="0"/>
              </a:spcBef>
              <a:spcAft>
                <a:spcPts val="0"/>
              </a:spcAft>
              <a:buNone/>
              <a:defRPr/>
            </a:lvl7pPr>
            <a:lvl8pPr marL="0" lvl="7" indent="0" algn="r">
              <a:lnSpc>
                <a:spcPct val="100000"/>
              </a:lnSpc>
              <a:spcBef>
                <a:spcPts val="0"/>
              </a:spcBef>
              <a:spcAft>
                <a:spcPts val="0"/>
              </a:spcAft>
              <a:buNone/>
              <a:defRPr/>
            </a:lvl8pPr>
            <a:lvl9pPr marL="0" lvl="8" indent="0" algn="r">
              <a:lnSpc>
                <a:spcPct val="100000"/>
              </a:lnSpc>
              <a:spcBef>
                <a:spcPts val="0"/>
              </a:spcBef>
              <a:spcAft>
                <a:spcPts val="0"/>
              </a:spcAft>
              <a:buNone/>
              <a:defRPr/>
            </a:lvl9p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5" name="テキスト プレースホルダー 7">
            <a:extLst>
              <a:ext uri="{FF2B5EF4-FFF2-40B4-BE49-F238E27FC236}">
                <a16:creationId xmlns:a16="http://schemas.microsoft.com/office/drawing/2014/main" id="{B2503A04-6E40-364E-A67C-E32A2B0CF5FE}"/>
              </a:ext>
            </a:extLst>
          </p:cNvPr>
          <p:cNvSpPr>
            <a:spLocks noGrp="1"/>
          </p:cNvSpPr>
          <p:nvPr>
            <p:ph type="body" sz="quarter" idx="14" hasCustomPrompt="1"/>
          </p:nvPr>
        </p:nvSpPr>
        <p:spPr>
          <a:xfrm>
            <a:off x="1160767" y="6492874"/>
            <a:ext cx="7574671" cy="365125"/>
          </a:xfrm>
          <a:prstGeom prst="rect">
            <a:avLst/>
          </a:prstGeom>
        </p:spPr>
        <p:txBody>
          <a:bodyPr lIns="36000" tIns="36000" rIns="36000" bIns="36000" anchor="ctr">
            <a:normAutofit/>
          </a:bodyPr>
          <a:lstStyle>
            <a:lvl1pPr marL="0" indent="0" algn="l">
              <a:lnSpc>
                <a:spcPct val="150000"/>
              </a:lnSpc>
              <a:spcBef>
                <a:spcPts val="0"/>
              </a:spcBef>
              <a:spcAft>
                <a:spcPts val="0"/>
              </a:spcAft>
              <a:buNone/>
              <a:defRPr sz="1000" b="0" i="0">
                <a:latin typeface="Yu Gothic" panose="020B0400000000000000" pitchFamily="34" charset="-128"/>
                <a:ea typeface="Yu Gothic" panose="020B0400000000000000" pitchFamily="34" charset="-128"/>
              </a:defRPr>
            </a:lvl1pPr>
            <a:lvl2pPr algn="ctr">
              <a:buNone/>
              <a:defRPr/>
            </a:lvl2pPr>
            <a:lvl3pPr algn="ctr">
              <a:buNone/>
              <a:defRPr/>
            </a:lvl3pPr>
            <a:lvl4pPr algn="ctr">
              <a:buNone/>
              <a:defRPr/>
            </a:lvl4pPr>
            <a:lvl5pPr algn="ctr">
              <a:buNone/>
              <a:defRPr/>
            </a:lvl5pPr>
          </a:lstStyle>
          <a:p>
            <a:pPr lvl="0"/>
            <a:r>
              <a:rPr kumimoji="1" lang="ja-JP" altLang="en-US"/>
              <a:t>補足事項を記載する</a:t>
            </a:r>
            <a:endParaRPr kumimoji="1" lang="en-US" altLang="ja-JP" dirty="0"/>
          </a:p>
        </p:txBody>
      </p:sp>
      <p:sp>
        <p:nvSpPr>
          <p:cNvPr id="2" name="タイトル 1">
            <a:extLst>
              <a:ext uri="{FF2B5EF4-FFF2-40B4-BE49-F238E27FC236}">
                <a16:creationId xmlns:a16="http://schemas.microsoft.com/office/drawing/2014/main" id="{3DC45198-122B-A546-A59F-905203AA65BD}"/>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13141148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2" name="Google Shape;12;p184"/>
          <p:cNvPicPr preferRelativeResize="0"/>
          <p:nvPr/>
        </p:nvPicPr>
        <p:blipFill rotWithShape="1">
          <a:blip r:embed="rId7">
            <a:alphaModFix/>
          </a:blip>
          <a:srcRect/>
          <a:stretch/>
        </p:blipFill>
        <p:spPr>
          <a:xfrm>
            <a:off x="135561" y="6573606"/>
            <a:ext cx="648000" cy="217080"/>
          </a:xfrm>
          <a:prstGeom prst="rect">
            <a:avLst/>
          </a:prstGeom>
          <a:noFill/>
          <a:ln>
            <a:noFill/>
          </a:ln>
        </p:spPr>
      </p:pic>
      <p:cxnSp>
        <p:nvCxnSpPr>
          <p:cNvPr id="13" name="Google Shape;13;p184"/>
          <p:cNvCxnSpPr/>
          <p:nvPr/>
        </p:nvCxnSpPr>
        <p:spPr>
          <a:xfrm>
            <a:off x="0" y="6484604"/>
            <a:ext cx="9906000" cy="0"/>
          </a:xfrm>
          <a:prstGeom prst="straightConnector1">
            <a:avLst/>
          </a:prstGeom>
          <a:noFill/>
          <a:ln w="9525" cap="flat" cmpd="sng">
            <a:solidFill>
              <a:srgbClr val="F2F2F2"/>
            </a:solidFill>
            <a:prstDash val="solid"/>
            <a:miter lim="800000"/>
            <a:headEnd type="none" w="sm" len="sm"/>
            <a:tailEnd type="none" w="sm" len="sm"/>
          </a:ln>
        </p:spPr>
      </p:cxnSp>
      <p:sp>
        <p:nvSpPr>
          <p:cNvPr id="14" name="Google Shape;14;p184"/>
          <p:cNvSpPr txBox="1">
            <a:spLocks noGrp="1"/>
          </p:cNvSpPr>
          <p:nvPr>
            <p:ph type="sldNum" idx="12"/>
          </p:nvPr>
        </p:nvSpPr>
        <p:spPr>
          <a:xfrm>
            <a:off x="8134067" y="6492875"/>
            <a:ext cx="1771934" cy="365125"/>
          </a:xfrm>
          <a:prstGeom prst="rect">
            <a:avLst/>
          </a:prstGeom>
          <a:noFill/>
          <a:ln>
            <a:noFill/>
          </a:ln>
        </p:spPr>
        <p:txBody>
          <a:bodyPr spcFirstLastPara="1" wrap="square" lIns="72000" tIns="72000" rIns="180000" bIns="72000" anchor="ctr"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ltLang="ja-JP" smtClean="0"/>
              <a:t>‹#›</a:t>
            </a:fld>
            <a:endParaRPr lang="ja-JP" altLang="en-US"/>
          </a:p>
        </p:txBody>
      </p:sp>
      <p:sp>
        <p:nvSpPr>
          <p:cNvPr id="7" name="正方形/長方形 6">
            <a:extLst>
              <a:ext uri="{FF2B5EF4-FFF2-40B4-BE49-F238E27FC236}">
                <a16:creationId xmlns:a16="http://schemas.microsoft.com/office/drawing/2014/main" id="{8856F12F-ADAB-B343-9F7A-EED88E72DDCA}"/>
              </a:ext>
            </a:extLst>
          </p:cNvPr>
          <p:cNvSpPr/>
          <p:nvPr userDrawn="1"/>
        </p:nvSpPr>
        <p:spPr>
          <a:xfrm>
            <a:off x="0" y="6492875"/>
            <a:ext cx="1162878" cy="3651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200" b="0" i="0" dirty="0">
                <a:solidFill>
                  <a:schemeClr val="bg1"/>
                </a:solidFill>
                <a:ea typeface="Yu Gothic" panose="020B0400000000000000" pitchFamily="34" charset="-128"/>
              </a:rPr>
              <a:t>LOGO</a:t>
            </a:r>
            <a:endParaRPr kumimoji="1" lang="ja-JP" altLang="en-US" sz="1200" b="0" i="0">
              <a:solidFill>
                <a:schemeClr val="bg1"/>
              </a:solidFill>
              <a:ea typeface="Yu Gothic" panose="020B0400000000000000" pitchFamily="34" charset="-128"/>
            </a:endParaRPr>
          </a:p>
        </p:txBody>
      </p:sp>
      <p:sp>
        <p:nvSpPr>
          <p:cNvPr id="3" name="タイトル プレースホルダー 2">
            <a:extLst>
              <a:ext uri="{FF2B5EF4-FFF2-40B4-BE49-F238E27FC236}">
                <a16:creationId xmlns:a16="http://schemas.microsoft.com/office/drawing/2014/main" id="{77E140DF-4E44-2146-8026-B37AB7F4D72E}"/>
              </a:ext>
            </a:extLst>
          </p:cNvPr>
          <p:cNvSpPr>
            <a:spLocks noGrp="1"/>
          </p:cNvSpPr>
          <p:nvPr>
            <p:ph type="title"/>
          </p:nvPr>
        </p:nvSpPr>
        <p:spPr>
          <a:xfrm>
            <a:off x="637168" y="314325"/>
            <a:ext cx="8640000" cy="396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4" name="テキスト プレースホルダー 3">
            <a:extLst>
              <a:ext uri="{FF2B5EF4-FFF2-40B4-BE49-F238E27FC236}">
                <a16:creationId xmlns:a16="http://schemas.microsoft.com/office/drawing/2014/main" id="{854173FC-9C4F-3241-AB08-7ACC183D98A3}"/>
              </a:ext>
            </a:extLst>
          </p:cNvPr>
          <p:cNvSpPr>
            <a:spLocks noGrp="1"/>
          </p:cNvSpPr>
          <p:nvPr>
            <p:ph type="body" idx="1"/>
          </p:nvPr>
        </p:nvSpPr>
        <p:spPr>
          <a:xfrm>
            <a:off x="628832" y="1561465"/>
            <a:ext cx="8648336" cy="432000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165693151"/>
      </p:ext>
    </p:extLst>
  </p:cSld>
  <p:clrMap bg1="lt1" tx1="dk1" bg2="dk2" tx2="lt2" accent1="accent1" accent2="accent2" accent3="accent3" accent4="accent4" accent5="accent5" accent6="accent6" hlink="hlink" folHlink="folHlink"/>
  <p:sldLayoutIdLst>
    <p:sldLayoutId id="2147483680" r:id="rId1"/>
    <p:sldLayoutId id="2147483665" r:id="rId2"/>
    <p:sldLayoutId id="2147483669" r:id="rId3"/>
    <p:sldLayoutId id="2147483670" r:id="rId4"/>
    <p:sldLayoutId id="2147483666" r:id="rId5"/>
  </p:sldLayoutIdLst>
  <p:hf hdr="0" ftr="0" dt="0"/>
  <p:txStyles>
    <p:title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rgbClr val="000000"/>
        </a:buClr>
        <a:buFont typeface="Arial"/>
        <a:defRPr kumimoji="1" sz="2000" b="1"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kumimoji="1" sz="1600" b="0" i="0" u="none" strike="noStrike" cap="none">
          <a:solidFill>
            <a:schemeClr val="tx1"/>
          </a:solidFill>
          <a:latin typeface="Yu Gothic" panose="020B0400000000000000" pitchFamily="34" charset="-128"/>
          <a:ea typeface="Yu Gothic" panose="020B0400000000000000" pitchFamily="34" charset="-128"/>
          <a:cs typeface="Arial"/>
          <a:sym typeface="Arial"/>
        </a:defRPr>
      </a:lvl1pPr>
      <a:lvl2pPr marR="0" lvl="1" algn="l" rtl="0" eaLnBrk="1" hangingPunct="1">
        <a:lnSpc>
          <a:spcPct val="100000"/>
        </a:lnSpc>
        <a:spcBef>
          <a:spcPts val="0"/>
        </a:spcBef>
        <a:spcAft>
          <a:spcPts val="0"/>
        </a:spcAft>
        <a:buClr>
          <a:srgbClr val="000000"/>
        </a:buClr>
        <a:buFont typeface="Arial"/>
        <a:defRPr kumimoji="1" sz="1600" b="0" i="0" u="none" strike="noStrike" cap="none">
          <a:solidFill>
            <a:schemeClr val="tx1"/>
          </a:solidFill>
          <a:latin typeface="Yu Gothic" panose="020B0400000000000000" pitchFamily="34" charset="-128"/>
          <a:ea typeface="Yu Gothic" panose="020B0400000000000000" pitchFamily="34" charset="-128"/>
          <a:cs typeface="Arial"/>
          <a:sym typeface="Arial"/>
        </a:defRPr>
      </a:lvl2pPr>
      <a:lvl3pPr marR="0" lvl="2" algn="l" rtl="0" eaLnBrk="1" hangingPunct="1">
        <a:lnSpc>
          <a:spcPct val="100000"/>
        </a:lnSpc>
        <a:spcBef>
          <a:spcPts val="0"/>
        </a:spcBef>
        <a:spcAft>
          <a:spcPts val="0"/>
        </a:spcAft>
        <a:buClr>
          <a:srgbClr val="000000"/>
        </a:buClr>
        <a:buFont typeface="Arial"/>
        <a:defRPr kumimoji="1" sz="1600" b="0" i="0" u="none" strike="noStrike" cap="none">
          <a:solidFill>
            <a:schemeClr val="tx1"/>
          </a:solidFill>
          <a:latin typeface="Yu Gothic" panose="020B0400000000000000" pitchFamily="34" charset="-128"/>
          <a:ea typeface="Yu Gothic" panose="020B0400000000000000" pitchFamily="34" charset="-128"/>
          <a:cs typeface="Arial"/>
          <a:sym typeface="Arial"/>
        </a:defRPr>
      </a:lvl3pPr>
      <a:lvl4pPr marR="0" lvl="3" algn="l" rtl="0" eaLnBrk="1" hangingPunct="1">
        <a:lnSpc>
          <a:spcPct val="100000"/>
        </a:lnSpc>
        <a:spcBef>
          <a:spcPts val="0"/>
        </a:spcBef>
        <a:spcAft>
          <a:spcPts val="0"/>
        </a:spcAft>
        <a:buClr>
          <a:srgbClr val="000000"/>
        </a:buClr>
        <a:buFont typeface="Arial"/>
        <a:defRPr kumimoji="1" sz="1600" b="0" i="0" u="none" strike="noStrike" cap="none">
          <a:solidFill>
            <a:schemeClr val="tx1"/>
          </a:solidFill>
          <a:latin typeface="Yu Gothic" panose="020B0400000000000000" pitchFamily="34" charset="-128"/>
          <a:ea typeface="Yu Gothic" panose="020B0400000000000000" pitchFamily="34" charset="-128"/>
          <a:cs typeface="Arial"/>
          <a:sym typeface="Arial"/>
        </a:defRPr>
      </a:lvl4pPr>
      <a:lvl5pPr marR="0" lvl="4" algn="l" rtl="0" eaLnBrk="1" hangingPunct="1">
        <a:lnSpc>
          <a:spcPct val="100000"/>
        </a:lnSpc>
        <a:spcBef>
          <a:spcPts val="0"/>
        </a:spcBef>
        <a:spcAft>
          <a:spcPts val="0"/>
        </a:spcAft>
        <a:buClr>
          <a:srgbClr val="000000"/>
        </a:buClr>
        <a:buFont typeface="Arial"/>
        <a:defRPr kumimoji="1" sz="1600" b="0" i="0" u="none" strike="noStrike" cap="none">
          <a:solidFill>
            <a:schemeClr val="tx1"/>
          </a:solidFill>
          <a:latin typeface="Yu Gothic" panose="020B0400000000000000" pitchFamily="34" charset="-128"/>
          <a:ea typeface="Yu Gothic" panose="020B0400000000000000" pitchFamily="34" charset="-128"/>
          <a:cs typeface="Arial"/>
          <a:sym typeface="Arial"/>
        </a:defRPr>
      </a:lvl5pPr>
      <a:lvl6pPr marR="0" lvl="5"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kumimoji="1"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76"/>
          <p:cNvSpPr txBox="1">
            <a:spLocks noGrp="1"/>
          </p:cNvSpPr>
          <p:nvPr>
            <p:ph type="ctrTitle"/>
          </p:nvPr>
        </p:nvSpPr>
        <p:spPr>
          <a:xfrm>
            <a:off x="628650" y="3037118"/>
            <a:ext cx="5324475" cy="1601327"/>
          </a:xfrm>
          <a:noFill/>
          <a:ln>
            <a:noFill/>
          </a:ln>
        </p:spPr>
        <p:txBody>
          <a:bodyPr spcFirstLastPara="1" wrap="square" lIns="36000" tIns="36000" rIns="36000" bIns="36000" anchor="ctr" anchorCtr="0">
            <a:spAutoFit/>
          </a:bodyPr>
          <a:lstStyle/>
          <a:p>
            <a:pPr lvl="0"/>
            <a:r>
              <a:rPr lang="ja-JP" altLang="en-US"/>
              <a:t>◯ ◯ ◯ ◯ サービスの</a:t>
            </a:r>
            <a:br>
              <a:rPr lang="en-US" altLang="ja-JP" dirty="0"/>
            </a:br>
            <a:r>
              <a:rPr lang="ja-JP" altLang="en-US"/>
              <a:t>ご提案</a:t>
            </a:r>
            <a:endParaRPr lang="ja-JP" altLang="en-US" dirty="0"/>
          </a:p>
        </p:txBody>
      </p:sp>
      <p:sp>
        <p:nvSpPr>
          <p:cNvPr id="4" name="字幕 3">
            <a:extLst>
              <a:ext uri="{FF2B5EF4-FFF2-40B4-BE49-F238E27FC236}">
                <a16:creationId xmlns:a16="http://schemas.microsoft.com/office/drawing/2014/main" id="{4915DCAB-7184-074B-B3AE-9E88EF8505E1}"/>
              </a:ext>
            </a:extLst>
          </p:cNvPr>
          <p:cNvSpPr>
            <a:spLocks noGrp="1"/>
          </p:cNvSpPr>
          <p:nvPr>
            <p:ph type="subTitle" idx="1"/>
          </p:nvPr>
        </p:nvSpPr>
        <p:spPr>
          <a:xfrm>
            <a:off x="628649" y="2048297"/>
            <a:ext cx="5324683" cy="720000"/>
          </a:xfrm>
        </p:spPr>
        <p:txBody>
          <a:bodyPr/>
          <a:lstStyle/>
          <a:p>
            <a:r>
              <a:rPr lang="ja-JP" altLang="en-US"/>
              <a:t>◯◯○○の業務が効率的に！</a:t>
            </a:r>
          </a:p>
        </p:txBody>
      </p:sp>
      <p:sp>
        <p:nvSpPr>
          <p:cNvPr id="6" name="正方形/長方形 5">
            <a:extLst>
              <a:ext uri="{FF2B5EF4-FFF2-40B4-BE49-F238E27FC236}">
                <a16:creationId xmlns:a16="http://schemas.microsoft.com/office/drawing/2014/main" id="{DA9D8F70-9196-CE4C-8E0B-B50E2213195D}"/>
              </a:ext>
            </a:extLst>
          </p:cNvPr>
          <p:cNvSpPr/>
          <p:nvPr/>
        </p:nvSpPr>
        <p:spPr>
          <a:xfrm>
            <a:off x="7030407" y="452418"/>
            <a:ext cx="2459281"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LOGO</a:t>
            </a:r>
            <a:endParaRPr kumimoji="1" lang="ja-JP" altLang="en-US" sz="1600">
              <a:solidFill>
                <a:schemeClr val="bg1"/>
              </a:solidFill>
              <a:ea typeface="Yu Gothic" panose="020B0400000000000000" pitchFamily="34" charset="-128"/>
            </a:endParaRPr>
          </a:p>
        </p:txBody>
      </p:sp>
      <p:sp>
        <p:nvSpPr>
          <p:cNvPr id="8" name="テキスト ボックス 7">
            <a:extLst>
              <a:ext uri="{FF2B5EF4-FFF2-40B4-BE49-F238E27FC236}">
                <a16:creationId xmlns:a16="http://schemas.microsoft.com/office/drawing/2014/main" id="{28E325FA-5012-0E4F-A210-D08A1AF6AC26}"/>
              </a:ext>
            </a:extLst>
          </p:cNvPr>
          <p:cNvSpPr txBox="1"/>
          <p:nvPr/>
        </p:nvSpPr>
        <p:spPr>
          <a:xfrm>
            <a:off x="628650" y="452418"/>
            <a:ext cx="5913552" cy="540000"/>
          </a:xfrm>
          <a:prstGeom prst="rect">
            <a:avLst/>
          </a:prstGeom>
          <a:noFill/>
        </p:spPr>
        <p:txBody>
          <a:bodyPr wrap="square" lIns="36000" tIns="36000" rIns="36000" bIns="36000" rtlCol="0" anchor="ctr">
            <a:normAutofit/>
          </a:bodyPr>
          <a:lstStyle/>
          <a:p>
            <a:pPr>
              <a:spcAft>
                <a:spcPts val="400"/>
              </a:spcAft>
            </a:pPr>
            <a:r>
              <a:rPr kumimoji="1" lang="ja-JP" altLang="en-US" sz="1800" b="1">
                <a:solidFill>
                  <a:schemeClr val="tx1"/>
                </a:solidFill>
                <a:latin typeface="Yu Gothic" panose="020B0400000000000000" pitchFamily="34" charset="-128"/>
                <a:ea typeface="Yu Gothic" panose="020B0400000000000000" pitchFamily="34" charset="-128"/>
              </a:rPr>
              <a:t>株式会社○○○○御中</a:t>
            </a:r>
          </a:p>
        </p:txBody>
      </p:sp>
      <p:sp>
        <p:nvSpPr>
          <p:cNvPr id="17" name="正方形/長方形 16">
            <a:extLst>
              <a:ext uri="{FF2B5EF4-FFF2-40B4-BE49-F238E27FC236}">
                <a16:creationId xmlns:a16="http://schemas.microsoft.com/office/drawing/2014/main" id="{DA203B76-9096-5849-82AA-5C68C049719C}"/>
              </a:ext>
            </a:extLst>
          </p:cNvPr>
          <p:cNvSpPr/>
          <p:nvPr/>
        </p:nvSpPr>
        <p:spPr>
          <a:xfrm>
            <a:off x="0" y="6318000"/>
            <a:ext cx="9906000" cy="54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a typeface="Yu Gothic" panose="020B0400000000000000" pitchFamily="34" charset="-128"/>
            </a:endParaRPr>
          </a:p>
        </p:txBody>
      </p:sp>
      <p:sp>
        <p:nvSpPr>
          <p:cNvPr id="16" name="テキスト ボックス 15">
            <a:extLst>
              <a:ext uri="{FF2B5EF4-FFF2-40B4-BE49-F238E27FC236}">
                <a16:creationId xmlns:a16="http://schemas.microsoft.com/office/drawing/2014/main" id="{C1E981E5-9F1D-2F4B-83ED-07F2A828ECBD}"/>
              </a:ext>
            </a:extLst>
          </p:cNvPr>
          <p:cNvSpPr txBox="1"/>
          <p:nvPr/>
        </p:nvSpPr>
        <p:spPr>
          <a:xfrm>
            <a:off x="628650" y="6468742"/>
            <a:ext cx="2205872" cy="257369"/>
          </a:xfrm>
          <a:prstGeom prst="rect">
            <a:avLst/>
          </a:prstGeom>
          <a:noFill/>
        </p:spPr>
        <p:txBody>
          <a:bodyPr wrap="square" lIns="36000" tIns="36000" rIns="36000" bIns="36000" rtlCol="0">
            <a:spAutoFit/>
          </a:bodyPr>
          <a:lstStyle/>
          <a:p>
            <a:r>
              <a:rPr kumimoji="1" lang="ja-JP" altLang="en-US" sz="1200" b="1">
                <a:solidFill>
                  <a:schemeClr val="tx1"/>
                </a:solidFill>
                <a:latin typeface="Yu Gothic" panose="020B0400000000000000" pitchFamily="34" charset="-128"/>
                <a:ea typeface="Yu Gothic" panose="020B0400000000000000" pitchFamily="34" charset="-128"/>
              </a:rPr>
              <a:t>株式会社○○○○○</a:t>
            </a:r>
            <a:endParaRPr kumimoji="1" lang="en-US" altLang="ja-JP" sz="1200" b="1" dirty="0">
              <a:solidFill>
                <a:schemeClr val="tx1"/>
              </a:solidFill>
              <a:latin typeface="Yu Gothic" panose="020B0400000000000000" pitchFamily="34" charset="-128"/>
              <a:ea typeface="Yu Gothic" panose="020B0400000000000000" pitchFamily="34" charset="-128"/>
            </a:endParaRPr>
          </a:p>
        </p:txBody>
      </p:sp>
      <p:sp>
        <p:nvSpPr>
          <p:cNvPr id="19" name="テキスト ボックス 18">
            <a:extLst>
              <a:ext uri="{FF2B5EF4-FFF2-40B4-BE49-F238E27FC236}">
                <a16:creationId xmlns:a16="http://schemas.microsoft.com/office/drawing/2014/main" id="{498D634D-8D46-CF4C-B109-E44C0F2D65E3}"/>
              </a:ext>
            </a:extLst>
          </p:cNvPr>
          <p:cNvSpPr txBox="1"/>
          <p:nvPr/>
        </p:nvSpPr>
        <p:spPr>
          <a:xfrm>
            <a:off x="3016577" y="6468742"/>
            <a:ext cx="6260773" cy="257369"/>
          </a:xfrm>
          <a:prstGeom prst="rect">
            <a:avLst/>
          </a:prstGeom>
          <a:noFill/>
        </p:spPr>
        <p:txBody>
          <a:bodyPr wrap="square" lIns="36000" tIns="36000" rIns="36000" bIns="36000" rtlCol="0">
            <a:spAutoFit/>
          </a:bodyPr>
          <a:lstStyle/>
          <a:p>
            <a:pPr algn="r"/>
            <a:r>
              <a:rPr kumimoji="1" lang="ja-JP" altLang="en-US" sz="1200" b="1">
                <a:solidFill>
                  <a:schemeClr val="tx1"/>
                </a:solidFill>
                <a:latin typeface="Yu Gothic" panose="020B0400000000000000" pitchFamily="34" charset="-128"/>
                <a:ea typeface="Yu Gothic" panose="020B0400000000000000" pitchFamily="34" charset="-128"/>
              </a:rPr>
              <a:t>お問い合わせ：</a:t>
            </a:r>
            <a:r>
              <a:rPr kumimoji="1" lang="en-US" altLang="ja-JP" sz="1200" b="1" dirty="0">
                <a:solidFill>
                  <a:schemeClr val="tx1"/>
                </a:solidFill>
                <a:latin typeface="Yu Gothic" panose="020B0400000000000000" pitchFamily="34" charset="-128"/>
                <a:ea typeface="Yu Gothic" panose="020B0400000000000000" pitchFamily="34" charset="-128"/>
              </a:rPr>
              <a:t>0123-456-7890 </a:t>
            </a:r>
            <a:r>
              <a:rPr kumimoji="1" lang="ja-JP" altLang="en-US" sz="1200" b="1">
                <a:solidFill>
                  <a:schemeClr val="tx1"/>
                </a:solidFill>
                <a:latin typeface="Yu Gothic" panose="020B0400000000000000" pitchFamily="34" charset="-128"/>
                <a:ea typeface="Yu Gothic" panose="020B0400000000000000" pitchFamily="34" charset="-128"/>
              </a:rPr>
              <a:t>平日</a:t>
            </a:r>
            <a:r>
              <a:rPr kumimoji="1" lang="en-US" altLang="ja-JP" sz="1200" b="1" dirty="0">
                <a:solidFill>
                  <a:schemeClr val="tx1"/>
                </a:solidFill>
                <a:latin typeface="Yu Gothic" panose="020B0400000000000000" pitchFamily="34" charset="-128"/>
                <a:ea typeface="Yu Gothic" panose="020B0400000000000000" pitchFamily="34" charset="-128"/>
              </a:rPr>
              <a:t>00:00-00:00</a:t>
            </a:r>
          </a:p>
        </p:txBody>
      </p:sp>
    </p:spTree>
    <p:extLst>
      <p:ext uri="{BB962C8B-B14F-4D97-AF65-F5344CB8AC3E}">
        <p14:creationId xmlns:p14="http://schemas.microsoft.com/office/powerpoint/2010/main" val="392014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7A4E9E8B-6880-3C43-A009-6DF333DBBD9B}"/>
              </a:ext>
            </a:extLst>
          </p:cNvPr>
          <p:cNvSpPr>
            <a:spLocks noGrp="1"/>
          </p:cNvSpPr>
          <p:nvPr>
            <p:ph type="body" idx="1"/>
          </p:nvPr>
        </p:nvSpPr>
        <p:spPr>
          <a:xfrm>
            <a:off x="628830" y="911644"/>
            <a:ext cx="8648337" cy="590563"/>
          </a:xfrm>
        </p:spPr>
        <p:txBody>
          <a:bodyPr>
            <a:normAutofit lnSpcReduction="10000"/>
          </a:bodyPr>
          <a:lstStyle/>
          <a:p>
            <a:r>
              <a:rPr lang="ja-JP" altLang="en-US"/>
              <a:t>●●作業を効率化でき、●●の運営にかかるコストを削減できます。</a:t>
            </a:r>
          </a:p>
          <a:p>
            <a:r>
              <a:rPr lang="ja-JP" altLang="en-US"/>
              <a:t>高次のサービス提供へリソースシフトでき、新規顧客獲得、売上拡大へ繋がります。</a:t>
            </a:r>
          </a:p>
        </p:txBody>
      </p:sp>
      <p:sp>
        <p:nvSpPr>
          <p:cNvPr id="7" name="テキスト プレースホルダー 6">
            <a:extLst>
              <a:ext uri="{FF2B5EF4-FFF2-40B4-BE49-F238E27FC236}">
                <a16:creationId xmlns:a16="http://schemas.microsoft.com/office/drawing/2014/main" id="{38F7790B-1F83-BB40-B01C-5A186B490923}"/>
              </a:ext>
            </a:extLst>
          </p:cNvPr>
          <p:cNvSpPr>
            <a:spLocks noGrp="1"/>
          </p:cNvSpPr>
          <p:nvPr>
            <p:ph type="body" sz="quarter" idx="14"/>
          </p:nvPr>
        </p:nvSpPr>
        <p:spPr/>
        <p:txBody>
          <a:bodyPr/>
          <a:lstStyle/>
          <a:p>
            <a:endParaRPr lang="ja-JP" altLang="en-US"/>
          </a:p>
        </p:txBody>
      </p:sp>
      <p:sp>
        <p:nvSpPr>
          <p:cNvPr id="3" name="タイトル 2">
            <a:extLst>
              <a:ext uri="{FF2B5EF4-FFF2-40B4-BE49-F238E27FC236}">
                <a16:creationId xmlns:a16="http://schemas.microsoft.com/office/drawing/2014/main" id="{B5B46B7B-AD5F-A249-89E6-81E798E2EDA3}"/>
              </a:ext>
            </a:extLst>
          </p:cNvPr>
          <p:cNvSpPr>
            <a:spLocks noGrp="1"/>
          </p:cNvSpPr>
          <p:nvPr>
            <p:ph type="title"/>
          </p:nvPr>
        </p:nvSpPr>
        <p:spPr>
          <a:xfrm>
            <a:off x="637168" y="314325"/>
            <a:ext cx="8640000" cy="396000"/>
          </a:xfrm>
        </p:spPr>
        <p:txBody>
          <a:bodyPr>
            <a:normAutofit fontScale="90000"/>
          </a:bodyPr>
          <a:lstStyle/>
          <a:p>
            <a:r>
              <a:rPr lang="ja-JP" altLang="en-US"/>
              <a:t>サービスの特長</a:t>
            </a:r>
          </a:p>
        </p:txBody>
      </p:sp>
      <p:sp>
        <p:nvSpPr>
          <p:cNvPr id="15" name="正方形/長方形 14">
            <a:extLst>
              <a:ext uri="{FF2B5EF4-FFF2-40B4-BE49-F238E27FC236}">
                <a16:creationId xmlns:a16="http://schemas.microsoft.com/office/drawing/2014/main" id="{E5FC16A9-9797-AF48-B996-869E3E0F6B09}"/>
              </a:ext>
            </a:extLst>
          </p:cNvPr>
          <p:cNvSpPr/>
          <p:nvPr/>
        </p:nvSpPr>
        <p:spPr>
          <a:xfrm>
            <a:off x="0" y="2700000"/>
            <a:ext cx="9906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Yu Gothic" panose="020B0400000000000000" pitchFamily="34" charset="-128"/>
            </a:endParaRPr>
          </a:p>
        </p:txBody>
      </p:sp>
      <p:sp>
        <p:nvSpPr>
          <p:cNvPr id="16" name="円/楕円 15">
            <a:extLst>
              <a:ext uri="{FF2B5EF4-FFF2-40B4-BE49-F238E27FC236}">
                <a16:creationId xmlns:a16="http://schemas.microsoft.com/office/drawing/2014/main" id="{882B5C00-E629-C947-AFC8-7735A5C03921}"/>
              </a:ext>
            </a:extLst>
          </p:cNvPr>
          <p:cNvSpPr>
            <a:spLocks noChangeAspect="1"/>
          </p:cNvSpPr>
          <p:nvPr/>
        </p:nvSpPr>
        <p:spPr>
          <a:xfrm>
            <a:off x="1257806"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7" name="円/楕円 16">
            <a:extLst>
              <a:ext uri="{FF2B5EF4-FFF2-40B4-BE49-F238E27FC236}">
                <a16:creationId xmlns:a16="http://schemas.microsoft.com/office/drawing/2014/main" id="{176620DB-A832-DD43-9C6B-8B92A8B54E24}"/>
              </a:ext>
            </a:extLst>
          </p:cNvPr>
          <p:cNvSpPr>
            <a:spLocks noChangeAspect="1"/>
          </p:cNvSpPr>
          <p:nvPr/>
        </p:nvSpPr>
        <p:spPr>
          <a:xfrm>
            <a:off x="4238863"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8" name="円/楕円 17">
            <a:extLst>
              <a:ext uri="{FF2B5EF4-FFF2-40B4-BE49-F238E27FC236}">
                <a16:creationId xmlns:a16="http://schemas.microsoft.com/office/drawing/2014/main" id="{FE497FC4-73E9-664D-B3A2-C99A9BA988DE}"/>
              </a:ext>
            </a:extLst>
          </p:cNvPr>
          <p:cNvSpPr>
            <a:spLocks noChangeAspect="1"/>
          </p:cNvSpPr>
          <p:nvPr/>
        </p:nvSpPr>
        <p:spPr>
          <a:xfrm>
            <a:off x="7208194"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9" name="テキスト ボックス 18">
            <a:extLst>
              <a:ext uri="{FF2B5EF4-FFF2-40B4-BE49-F238E27FC236}">
                <a16:creationId xmlns:a16="http://schemas.microsoft.com/office/drawing/2014/main" id="{1CE00994-85CE-5748-8A83-F44CFAF3002D}"/>
              </a:ext>
            </a:extLst>
          </p:cNvPr>
          <p:cNvSpPr txBox="1"/>
          <p:nvPr/>
        </p:nvSpPr>
        <p:spPr>
          <a:xfrm>
            <a:off x="627806"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●●●●●で</a:t>
            </a:r>
            <a:endParaRPr kumimoji="1" lang="en-US" altLang="ja-JP" sz="16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コスト削減</a:t>
            </a:r>
          </a:p>
        </p:txBody>
      </p:sp>
      <p:sp>
        <p:nvSpPr>
          <p:cNvPr id="30" name="テキスト ボックス 29">
            <a:extLst>
              <a:ext uri="{FF2B5EF4-FFF2-40B4-BE49-F238E27FC236}">
                <a16:creationId xmlns:a16="http://schemas.microsoft.com/office/drawing/2014/main" id="{7673F6DC-893C-5546-AD66-A72048EC01A2}"/>
              </a:ext>
            </a:extLst>
          </p:cNvPr>
          <p:cNvSpPr txBox="1"/>
          <p:nvPr/>
        </p:nvSpPr>
        <p:spPr>
          <a:xfrm>
            <a:off x="3608863"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●●●●●で</a:t>
            </a:r>
            <a:endParaRPr kumimoji="1" lang="en-US" altLang="ja-JP" sz="16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作業効率アップ</a:t>
            </a:r>
          </a:p>
        </p:txBody>
      </p:sp>
      <p:sp>
        <p:nvSpPr>
          <p:cNvPr id="31" name="テキスト ボックス 30">
            <a:extLst>
              <a:ext uri="{FF2B5EF4-FFF2-40B4-BE49-F238E27FC236}">
                <a16:creationId xmlns:a16="http://schemas.microsoft.com/office/drawing/2014/main" id="{2335A4E7-19A7-A14C-BBFD-B947E08FFDEF}"/>
              </a:ext>
            </a:extLst>
          </p:cNvPr>
          <p:cNvSpPr txBox="1"/>
          <p:nvPr/>
        </p:nvSpPr>
        <p:spPr>
          <a:xfrm>
            <a:off x="6578194"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●●●●●で</a:t>
            </a:r>
            <a:endParaRPr kumimoji="1" lang="en-US" altLang="ja-JP" sz="16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売上拡大</a:t>
            </a:r>
          </a:p>
        </p:txBody>
      </p:sp>
      <p:sp>
        <p:nvSpPr>
          <p:cNvPr id="32" name="テキスト ボックス 31">
            <a:extLst>
              <a:ext uri="{FF2B5EF4-FFF2-40B4-BE49-F238E27FC236}">
                <a16:creationId xmlns:a16="http://schemas.microsoft.com/office/drawing/2014/main" id="{73114A08-BEFB-6E4B-B2FF-9F6A6C5552C7}"/>
              </a:ext>
            </a:extLst>
          </p:cNvPr>
          <p:cNvSpPr txBox="1"/>
          <p:nvPr/>
        </p:nvSpPr>
        <p:spPr>
          <a:xfrm>
            <a:off x="627912" y="4680000"/>
            <a:ext cx="2700000" cy="1080000"/>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サービス内容や機能をふまえて特長を挙げる。前述の「よくある課題」に対して解決できることを記載する。</a:t>
            </a:r>
          </a:p>
        </p:txBody>
      </p:sp>
      <p:sp>
        <p:nvSpPr>
          <p:cNvPr id="33" name="テキスト ボックス 32">
            <a:extLst>
              <a:ext uri="{FF2B5EF4-FFF2-40B4-BE49-F238E27FC236}">
                <a16:creationId xmlns:a16="http://schemas.microsoft.com/office/drawing/2014/main" id="{C7904AD3-009F-5041-9C71-EB8F0E1AE09F}"/>
              </a:ext>
            </a:extLst>
          </p:cNvPr>
          <p:cNvSpPr txBox="1"/>
          <p:nvPr/>
        </p:nvSpPr>
        <p:spPr>
          <a:xfrm>
            <a:off x="3608863" y="4680000"/>
            <a:ext cx="2700000" cy="1080000"/>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p>
        </p:txBody>
      </p:sp>
      <p:sp>
        <p:nvSpPr>
          <p:cNvPr id="34" name="テキスト ボックス 33">
            <a:extLst>
              <a:ext uri="{FF2B5EF4-FFF2-40B4-BE49-F238E27FC236}">
                <a16:creationId xmlns:a16="http://schemas.microsoft.com/office/drawing/2014/main" id="{8FFD641C-42D0-1648-BCC5-111FBD76E548}"/>
              </a:ext>
            </a:extLst>
          </p:cNvPr>
          <p:cNvSpPr txBox="1"/>
          <p:nvPr/>
        </p:nvSpPr>
        <p:spPr>
          <a:xfrm>
            <a:off x="6578194" y="4680000"/>
            <a:ext cx="2700000" cy="1080000"/>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p>
        </p:txBody>
      </p:sp>
      <p:sp>
        <p:nvSpPr>
          <p:cNvPr id="8" name="スライド番号プレースホルダー 7">
            <a:extLst>
              <a:ext uri="{FF2B5EF4-FFF2-40B4-BE49-F238E27FC236}">
                <a16:creationId xmlns:a16="http://schemas.microsoft.com/office/drawing/2014/main" id="{D2DC1277-6CFB-8D46-A420-138499E7CF88}"/>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9</a:t>
            </a:fld>
            <a:endParaRPr lang="ja-JP" altLang="en-US"/>
          </a:p>
        </p:txBody>
      </p:sp>
    </p:spTree>
    <p:extLst>
      <p:ext uri="{BB962C8B-B14F-4D97-AF65-F5344CB8AC3E}">
        <p14:creationId xmlns:p14="http://schemas.microsoft.com/office/powerpoint/2010/main" val="2920036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プレースホルダー 24">
            <a:extLst>
              <a:ext uri="{FF2B5EF4-FFF2-40B4-BE49-F238E27FC236}">
                <a16:creationId xmlns:a16="http://schemas.microsoft.com/office/drawing/2014/main" id="{8C79A488-C927-CF48-A9F7-809F7A26E705}"/>
              </a:ext>
            </a:extLst>
          </p:cNvPr>
          <p:cNvSpPr>
            <a:spLocks noGrp="1"/>
          </p:cNvSpPr>
          <p:nvPr>
            <p:ph type="body" idx="1"/>
          </p:nvPr>
        </p:nvSpPr>
        <p:spPr/>
        <p:txBody>
          <a:bodyPr/>
          <a:lstStyle/>
          <a:p>
            <a:endParaRPr lang="ja-JP" altLang="en-US"/>
          </a:p>
        </p:txBody>
      </p:sp>
      <p:sp>
        <p:nvSpPr>
          <p:cNvPr id="26" name="テキスト プレースホルダー 25">
            <a:extLst>
              <a:ext uri="{FF2B5EF4-FFF2-40B4-BE49-F238E27FC236}">
                <a16:creationId xmlns:a16="http://schemas.microsoft.com/office/drawing/2014/main" id="{41E0B69B-603C-8C40-B28A-8B7E3D950011}"/>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D6D633D8-8E26-6E4A-8C97-C94903B9D99F}"/>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10</a:t>
            </a:fld>
            <a:endParaRPr lang="ja-JP" altLang="en-US"/>
          </a:p>
        </p:txBody>
      </p:sp>
      <p:sp>
        <p:nvSpPr>
          <p:cNvPr id="3" name="タイトル 2">
            <a:extLst>
              <a:ext uri="{FF2B5EF4-FFF2-40B4-BE49-F238E27FC236}">
                <a16:creationId xmlns:a16="http://schemas.microsoft.com/office/drawing/2014/main" id="{94FF60EC-E608-2A48-B391-4AB2B35B5AB6}"/>
              </a:ext>
            </a:extLst>
          </p:cNvPr>
          <p:cNvSpPr>
            <a:spLocks noGrp="1"/>
          </p:cNvSpPr>
          <p:nvPr>
            <p:ph type="title"/>
          </p:nvPr>
        </p:nvSpPr>
        <p:spPr>
          <a:xfrm>
            <a:off x="637168" y="314325"/>
            <a:ext cx="8640000" cy="396000"/>
          </a:xfrm>
        </p:spPr>
        <p:txBody>
          <a:bodyPr>
            <a:normAutofit fontScale="90000"/>
          </a:bodyPr>
          <a:lstStyle/>
          <a:p>
            <a:r>
              <a:rPr lang="ja-JP" altLang="en-US"/>
              <a:t>導入後の効果</a:t>
            </a:r>
          </a:p>
        </p:txBody>
      </p:sp>
      <p:sp>
        <p:nvSpPr>
          <p:cNvPr id="6" name="正方形/長方形 5">
            <a:extLst>
              <a:ext uri="{FF2B5EF4-FFF2-40B4-BE49-F238E27FC236}">
                <a16:creationId xmlns:a16="http://schemas.microsoft.com/office/drawing/2014/main" id="{D2742B98-53B7-9A40-9EA0-72B65D5BC4BD}"/>
              </a:ext>
            </a:extLst>
          </p:cNvPr>
          <p:cNvSpPr/>
          <p:nvPr/>
        </p:nvSpPr>
        <p:spPr>
          <a:xfrm>
            <a:off x="628834" y="2100280"/>
            <a:ext cx="3960000" cy="54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一般的にかかるコスト</a:t>
            </a:r>
          </a:p>
        </p:txBody>
      </p:sp>
      <p:sp>
        <p:nvSpPr>
          <p:cNvPr id="7" name="正方形/長方形 6">
            <a:extLst>
              <a:ext uri="{FF2B5EF4-FFF2-40B4-BE49-F238E27FC236}">
                <a16:creationId xmlns:a16="http://schemas.microsoft.com/office/drawing/2014/main" id="{B6DCBE06-2907-D846-BEB2-188802EA8004}"/>
              </a:ext>
            </a:extLst>
          </p:cNvPr>
          <p:cNvSpPr/>
          <p:nvPr/>
        </p:nvSpPr>
        <p:spPr>
          <a:xfrm>
            <a:off x="5317167" y="2100280"/>
            <a:ext cx="3960000" cy="54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●●サービス導入後の効果</a:t>
            </a:r>
          </a:p>
        </p:txBody>
      </p:sp>
      <p:sp>
        <p:nvSpPr>
          <p:cNvPr id="8" name="正方形/長方形 7">
            <a:extLst>
              <a:ext uri="{FF2B5EF4-FFF2-40B4-BE49-F238E27FC236}">
                <a16:creationId xmlns:a16="http://schemas.microsoft.com/office/drawing/2014/main" id="{954FF0B1-8398-9F4E-96D7-E1E27265BFBB}"/>
              </a:ext>
            </a:extLst>
          </p:cNvPr>
          <p:cNvSpPr/>
          <p:nvPr/>
        </p:nvSpPr>
        <p:spPr>
          <a:xfrm>
            <a:off x="1262324" y="4620280"/>
            <a:ext cx="2520000" cy="1080000"/>
          </a:xfrm>
          <a:prstGeom prst="rect">
            <a:avLst/>
          </a:prstGeom>
          <a:solidFill>
            <a:schemeClr val="accent3">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Yu Gothic" panose="020B0400000000000000" pitchFamily="34" charset="-128"/>
                <a:ea typeface="Yu Gothic" panose="020B0400000000000000" pitchFamily="34" charset="-128"/>
              </a:rPr>
              <a:t>●●人件費</a:t>
            </a:r>
            <a:r>
              <a:rPr kumimoji="1" lang="en-US" altLang="ja-JP" sz="1200" dirty="0">
                <a:solidFill>
                  <a:schemeClr val="tx1"/>
                </a:solidFill>
                <a:latin typeface="Yu Gothic" panose="020B0400000000000000" pitchFamily="34" charset="-128"/>
                <a:ea typeface="Yu Gothic" panose="020B0400000000000000" pitchFamily="34" charset="-128"/>
              </a:rPr>
              <a:t> 0,000</a:t>
            </a:r>
            <a:r>
              <a:rPr kumimoji="1" lang="ja-JP" altLang="en-US" sz="1200">
                <a:solidFill>
                  <a:schemeClr val="tx1"/>
                </a:solidFill>
                <a:latin typeface="Yu Gothic" panose="020B0400000000000000" pitchFamily="34" charset="-128"/>
                <a:ea typeface="Yu Gothic" panose="020B0400000000000000" pitchFamily="34" charset="-128"/>
              </a:rPr>
              <a:t>万円</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月</a:t>
            </a:r>
          </a:p>
        </p:txBody>
      </p:sp>
      <p:sp>
        <p:nvSpPr>
          <p:cNvPr id="9" name="正方形/長方形 8">
            <a:extLst>
              <a:ext uri="{FF2B5EF4-FFF2-40B4-BE49-F238E27FC236}">
                <a16:creationId xmlns:a16="http://schemas.microsoft.com/office/drawing/2014/main" id="{5D52240B-F58C-EB46-B95E-DFF6B8B638ED}"/>
              </a:ext>
            </a:extLst>
          </p:cNvPr>
          <p:cNvSpPr/>
          <p:nvPr/>
        </p:nvSpPr>
        <p:spPr>
          <a:xfrm>
            <a:off x="1262324" y="4080280"/>
            <a:ext cx="2520000" cy="540000"/>
          </a:xfrm>
          <a:prstGeom prst="rect">
            <a:avLst/>
          </a:prstGeom>
          <a:solidFill>
            <a:schemeClr val="accent3">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Yu Gothic" panose="020B0400000000000000" pitchFamily="34" charset="-128"/>
                <a:ea typeface="Yu Gothic" panose="020B0400000000000000" pitchFamily="34" charset="-128"/>
              </a:rPr>
              <a:t>●●実施費</a:t>
            </a:r>
            <a:r>
              <a:rPr kumimoji="1" lang="en-US" altLang="ja-JP" sz="1200" dirty="0">
                <a:solidFill>
                  <a:schemeClr val="tx1"/>
                </a:solidFill>
                <a:latin typeface="Yu Gothic" panose="020B0400000000000000" pitchFamily="34" charset="-128"/>
                <a:ea typeface="Yu Gothic" panose="020B0400000000000000" pitchFamily="34" charset="-128"/>
              </a:rPr>
              <a:t> 0,000</a:t>
            </a:r>
            <a:r>
              <a:rPr kumimoji="1" lang="ja-JP" altLang="en-US" sz="1200">
                <a:solidFill>
                  <a:schemeClr val="tx1"/>
                </a:solidFill>
                <a:latin typeface="Yu Gothic" panose="020B0400000000000000" pitchFamily="34" charset="-128"/>
                <a:ea typeface="Yu Gothic" panose="020B0400000000000000" pitchFamily="34" charset="-128"/>
              </a:rPr>
              <a:t>万円</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月</a:t>
            </a:r>
          </a:p>
        </p:txBody>
      </p:sp>
      <p:sp>
        <p:nvSpPr>
          <p:cNvPr id="10" name="正方形/長方形 9">
            <a:extLst>
              <a:ext uri="{FF2B5EF4-FFF2-40B4-BE49-F238E27FC236}">
                <a16:creationId xmlns:a16="http://schemas.microsoft.com/office/drawing/2014/main" id="{7120C517-114B-0747-B48C-3828C3000BEC}"/>
              </a:ext>
            </a:extLst>
          </p:cNvPr>
          <p:cNvSpPr/>
          <p:nvPr/>
        </p:nvSpPr>
        <p:spPr>
          <a:xfrm>
            <a:off x="1262324" y="3540280"/>
            <a:ext cx="2520000" cy="540000"/>
          </a:xfrm>
          <a:prstGeom prst="rect">
            <a:avLst/>
          </a:prstGeom>
          <a:solidFill>
            <a:schemeClr val="accent3">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Yu Gothic" panose="020B0400000000000000" pitchFamily="34" charset="-128"/>
                <a:ea typeface="Yu Gothic" panose="020B0400000000000000" pitchFamily="34" charset="-128"/>
              </a:rPr>
              <a:t>●●調査費</a:t>
            </a:r>
            <a:r>
              <a:rPr kumimoji="1" lang="en-US" altLang="ja-JP" sz="1200" dirty="0">
                <a:solidFill>
                  <a:schemeClr val="tx1"/>
                </a:solidFill>
                <a:latin typeface="Yu Gothic" panose="020B0400000000000000" pitchFamily="34" charset="-128"/>
                <a:ea typeface="Yu Gothic" panose="020B0400000000000000" pitchFamily="34" charset="-128"/>
              </a:rPr>
              <a:t> 0,000</a:t>
            </a:r>
            <a:r>
              <a:rPr kumimoji="1" lang="ja-JP" altLang="en-US" sz="1200">
                <a:solidFill>
                  <a:schemeClr val="tx1"/>
                </a:solidFill>
                <a:latin typeface="Yu Gothic" panose="020B0400000000000000" pitchFamily="34" charset="-128"/>
                <a:ea typeface="Yu Gothic" panose="020B0400000000000000" pitchFamily="34" charset="-128"/>
              </a:rPr>
              <a:t>万円</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月</a:t>
            </a:r>
          </a:p>
        </p:txBody>
      </p:sp>
      <p:sp>
        <p:nvSpPr>
          <p:cNvPr id="11" name="正方形/長方形 10">
            <a:extLst>
              <a:ext uri="{FF2B5EF4-FFF2-40B4-BE49-F238E27FC236}">
                <a16:creationId xmlns:a16="http://schemas.microsoft.com/office/drawing/2014/main" id="{5C98482A-F817-4644-A598-53E338B63781}"/>
              </a:ext>
            </a:extLst>
          </p:cNvPr>
          <p:cNvSpPr/>
          <p:nvPr/>
        </p:nvSpPr>
        <p:spPr>
          <a:xfrm>
            <a:off x="5852332" y="3540280"/>
            <a:ext cx="2520000" cy="1080000"/>
          </a:xfrm>
          <a:prstGeom prst="rect">
            <a:avLst/>
          </a:prstGeom>
          <a:solidFill>
            <a:schemeClr val="bg1"/>
          </a:solidFill>
          <a:ln w="19050">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rmAutofit/>
          </a:bodyPr>
          <a:lstStyle/>
          <a:p>
            <a:pPr algn="ctr"/>
            <a:r>
              <a:rPr kumimoji="1" lang="ja-JP" altLang="en-US" b="1">
                <a:solidFill>
                  <a:schemeClr val="accent6"/>
                </a:solidFill>
                <a:latin typeface="Yu Gothic" panose="020B0400000000000000" pitchFamily="34" charset="-128"/>
                <a:ea typeface="Yu Gothic" panose="020B0400000000000000" pitchFamily="34" charset="-128"/>
              </a:rPr>
              <a:t>●●</a:t>
            </a:r>
            <a:r>
              <a:rPr kumimoji="1" lang="en-US" altLang="ja-JP" b="1" dirty="0">
                <a:solidFill>
                  <a:schemeClr val="accent6"/>
                </a:solidFill>
                <a:latin typeface="Yu Gothic" panose="020B0400000000000000" pitchFamily="34" charset="-128"/>
                <a:ea typeface="Yu Gothic" panose="020B0400000000000000" pitchFamily="34" charset="-128"/>
              </a:rPr>
              <a:t>%</a:t>
            </a:r>
          </a:p>
          <a:p>
            <a:pPr algn="ctr"/>
            <a:r>
              <a:rPr kumimoji="1" lang="ja-JP" altLang="en-US" b="1">
                <a:solidFill>
                  <a:schemeClr val="accent6"/>
                </a:solidFill>
                <a:latin typeface="Yu Gothic" panose="020B0400000000000000" pitchFamily="34" charset="-128"/>
                <a:ea typeface="Yu Gothic" panose="020B0400000000000000" pitchFamily="34" charset="-128"/>
              </a:rPr>
              <a:t>コスト削減</a:t>
            </a:r>
          </a:p>
        </p:txBody>
      </p:sp>
      <p:sp>
        <p:nvSpPr>
          <p:cNvPr id="12" name="正方形/長方形 11">
            <a:extLst>
              <a:ext uri="{FF2B5EF4-FFF2-40B4-BE49-F238E27FC236}">
                <a16:creationId xmlns:a16="http://schemas.microsoft.com/office/drawing/2014/main" id="{808DB042-36C8-D44A-9A87-A354BB10A19B}"/>
              </a:ext>
            </a:extLst>
          </p:cNvPr>
          <p:cNvSpPr/>
          <p:nvPr/>
        </p:nvSpPr>
        <p:spPr>
          <a:xfrm>
            <a:off x="5852332" y="4620280"/>
            <a:ext cx="2520000" cy="1080000"/>
          </a:xfrm>
          <a:prstGeom prst="rect">
            <a:avLst/>
          </a:prstGeom>
          <a:solidFill>
            <a:schemeClr val="accent3">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normAutofit/>
          </a:bodyPr>
          <a:lstStyle/>
          <a:p>
            <a:pPr algn="ctr"/>
            <a:r>
              <a:rPr kumimoji="1" lang="ja-JP" altLang="en-US" sz="1200">
                <a:solidFill>
                  <a:schemeClr val="tx1"/>
                </a:solidFill>
                <a:latin typeface="Yu Gothic" panose="020B0400000000000000" pitchFamily="34" charset="-128"/>
                <a:ea typeface="Yu Gothic" panose="020B0400000000000000" pitchFamily="34" charset="-128"/>
              </a:rPr>
              <a:t>●●人件費</a:t>
            </a:r>
            <a:r>
              <a:rPr kumimoji="1" lang="en-US" altLang="ja-JP" sz="1200" dirty="0">
                <a:solidFill>
                  <a:schemeClr val="tx1"/>
                </a:solidFill>
                <a:latin typeface="Yu Gothic" panose="020B0400000000000000" pitchFamily="34" charset="-128"/>
                <a:ea typeface="Yu Gothic" panose="020B0400000000000000" pitchFamily="34" charset="-128"/>
              </a:rPr>
              <a:t> 0,000</a:t>
            </a:r>
            <a:r>
              <a:rPr kumimoji="1" lang="ja-JP" altLang="en-US" sz="1200">
                <a:solidFill>
                  <a:schemeClr val="tx1"/>
                </a:solidFill>
                <a:latin typeface="Yu Gothic" panose="020B0400000000000000" pitchFamily="34" charset="-128"/>
                <a:ea typeface="Yu Gothic" panose="020B0400000000000000" pitchFamily="34" charset="-128"/>
              </a:rPr>
              <a:t>円</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月</a:t>
            </a:r>
          </a:p>
        </p:txBody>
      </p:sp>
      <p:cxnSp>
        <p:nvCxnSpPr>
          <p:cNvPr id="13" name="直線コネクタ 12">
            <a:extLst>
              <a:ext uri="{FF2B5EF4-FFF2-40B4-BE49-F238E27FC236}">
                <a16:creationId xmlns:a16="http://schemas.microsoft.com/office/drawing/2014/main" id="{C32A4CAB-BB04-B94D-B377-330600E03EF4}"/>
              </a:ext>
            </a:extLst>
          </p:cNvPr>
          <p:cNvCxnSpPr>
            <a:cxnSpLocks/>
          </p:cNvCxnSpPr>
          <p:nvPr/>
        </p:nvCxnSpPr>
        <p:spPr>
          <a:xfrm>
            <a:off x="3782324" y="3540280"/>
            <a:ext cx="2070008" cy="1079999"/>
          </a:xfrm>
          <a:prstGeom prst="line">
            <a:avLst/>
          </a:prstGeom>
          <a:ln w="19050">
            <a:prstDash val="dash"/>
            <a:headEnd type="none"/>
            <a:tailEnd type="triangle" w="lg" len="lg"/>
          </a:ln>
        </p:spPr>
        <p:style>
          <a:lnRef idx="1">
            <a:schemeClr val="accent1"/>
          </a:lnRef>
          <a:fillRef idx="0">
            <a:schemeClr val="accent1"/>
          </a:fillRef>
          <a:effectRef idx="0">
            <a:schemeClr val="accent1"/>
          </a:effectRef>
          <a:fontRef idx="minor">
            <a:schemeClr val="tx1"/>
          </a:fontRef>
        </p:style>
      </p:cxnSp>
      <p:sp>
        <p:nvSpPr>
          <p:cNvPr id="14" name="円/楕円 13">
            <a:extLst>
              <a:ext uri="{FF2B5EF4-FFF2-40B4-BE49-F238E27FC236}">
                <a16:creationId xmlns:a16="http://schemas.microsoft.com/office/drawing/2014/main" id="{DD19A5C4-DCB0-C24D-83D2-D84C73AE6E17}"/>
              </a:ext>
            </a:extLst>
          </p:cNvPr>
          <p:cNvSpPr>
            <a:spLocks/>
          </p:cNvSpPr>
          <p:nvPr/>
        </p:nvSpPr>
        <p:spPr>
          <a:xfrm>
            <a:off x="7909167" y="2934489"/>
            <a:ext cx="1368000" cy="1368000"/>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600" b="1" dirty="0">
                <a:solidFill>
                  <a:schemeClr val="bg1"/>
                </a:solidFill>
                <a:latin typeface="Yu Gothic" panose="020B0400000000000000" pitchFamily="34" charset="-128"/>
                <a:ea typeface="Yu Gothic" panose="020B0400000000000000" pitchFamily="34" charset="-128"/>
              </a:rPr>
              <a:t>0,000</a:t>
            </a:r>
            <a:r>
              <a:rPr kumimoji="1" lang="ja-JP" altLang="en-US" sz="1600" b="1">
                <a:solidFill>
                  <a:schemeClr val="bg1"/>
                </a:solidFill>
                <a:latin typeface="Yu Gothic" panose="020B0400000000000000" pitchFamily="34" charset="-128"/>
                <a:ea typeface="Yu Gothic" panose="020B0400000000000000" pitchFamily="34" charset="-128"/>
              </a:rPr>
              <a:t>万</a:t>
            </a:r>
            <a:endParaRPr kumimoji="1" lang="en-US" altLang="ja-JP" sz="1600" b="1" dirty="0">
              <a:solidFill>
                <a:schemeClr val="bg1"/>
              </a:solidFill>
              <a:latin typeface="Yu Gothic" panose="020B0400000000000000" pitchFamily="34" charset="-128"/>
              <a:ea typeface="Yu Gothic" panose="020B0400000000000000" pitchFamily="34" charset="-128"/>
            </a:endParaRPr>
          </a:p>
          <a:p>
            <a:pPr algn="ctr"/>
            <a:r>
              <a:rPr kumimoji="1" lang="ja-JP" altLang="en-US" sz="1400" b="1">
                <a:solidFill>
                  <a:schemeClr val="bg1"/>
                </a:solidFill>
                <a:latin typeface="Yu Gothic" panose="020B0400000000000000" pitchFamily="34" charset="-128"/>
                <a:ea typeface="Yu Gothic" panose="020B0400000000000000" pitchFamily="34" charset="-128"/>
              </a:rPr>
              <a:t>円</a:t>
            </a:r>
            <a:r>
              <a:rPr kumimoji="1" lang="en-US" altLang="ja-JP" sz="1400" b="1" dirty="0">
                <a:solidFill>
                  <a:schemeClr val="bg1"/>
                </a:solidFill>
                <a:latin typeface="Yu Gothic" panose="020B0400000000000000" pitchFamily="34" charset="-128"/>
                <a:ea typeface="Yu Gothic" panose="020B0400000000000000" pitchFamily="34" charset="-128"/>
              </a:rPr>
              <a:t>/</a:t>
            </a:r>
            <a:r>
              <a:rPr kumimoji="1" lang="ja-JP" altLang="en-US" sz="1400" b="1">
                <a:solidFill>
                  <a:schemeClr val="bg1"/>
                </a:solidFill>
                <a:latin typeface="Yu Gothic" panose="020B0400000000000000" pitchFamily="34" charset="-128"/>
                <a:ea typeface="Yu Gothic" panose="020B0400000000000000" pitchFamily="34" charset="-128"/>
              </a:rPr>
              <a:t>月削減</a:t>
            </a:r>
          </a:p>
        </p:txBody>
      </p:sp>
      <p:cxnSp>
        <p:nvCxnSpPr>
          <p:cNvPr id="15" name="直線コネクタ 14">
            <a:extLst>
              <a:ext uri="{FF2B5EF4-FFF2-40B4-BE49-F238E27FC236}">
                <a16:creationId xmlns:a16="http://schemas.microsoft.com/office/drawing/2014/main" id="{733043A5-2BE0-2241-99AF-24231DD21F39}"/>
              </a:ext>
            </a:extLst>
          </p:cNvPr>
          <p:cNvCxnSpPr/>
          <p:nvPr/>
        </p:nvCxnSpPr>
        <p:spPr>
          <a:xfrm>
            <a:off x="628834" y="5700280"/>
            <a:ext cx="3960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B65CC0F7-836A-EC45-8301-9558FA1AD415}"/>
              </a:ext>
            </a:extLst>
          </p:cNvPr>
          <p:cNvCxnSpPr/>
          <p:nvPr/>
        </p:nvCxnSpPr>
        <p:spPr>
          <a:xfrm>
            <a:off x="5317167" y="5700280"/>
            <a:ext cx="3960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76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プレースホルダー 25">
            <a:extLst>
              <a:ext uri="{FF2B5EF4-FFF2-40B4-BE49-F238E27FC236}">
                <a16:creationId xmlns:a16="http://schemas.microsoft.com/office/drawing/2014/main" id="{AD4FACD6-3E40-BA4F-BC75-AFA142E68C11}"/>
              </a:ext>
            </a:extLst>
          </p:cNvPr>
          <p:cNvSpPr>
            <a:spLocks noGrp="1"/>
          </p:cNvSpPr>
          <p:nvPr>
            <p:ph type="body" idx="1"/>
          </p:nvPr>
        </p:nvSpPr>
        <p:spPr/>
        <p:txBody>
          <a:bodyPr/>
          <a:lstStyle/>
          <a:p>
            <a:endParaRPr lang="ja-JP" altLang="en-US"/>
          </a:p>
        </p:txBody>
      </p:sp>
      <p:sp>
        <p:nvSpPr>
          <p:cNvPr id="27" name="テキスト プレースホルダー 26">
            <a:extLst>
              <a:ext uri="{FF2B5EF4-FFF2-40B4-BE49-F238E27FC236}">
                <a16:creationId xmlns:a16="http://schemas.microsoft.com/office/drawing/2014/main" id="{E5EFC265-51F2-4148-A3DB-58FA0EA45DB0}"/>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575E5953-AF17-C241-BFFE-E4EA75FCE5CB}"/>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11</a:t>
            </a:fld>
            <a:endParaRPr lang="ja-JP" altLang="en-US"/>
          </a:p>
        </p:txBody>
      </p:sp>
      <p:sp>
        <p:nvSpPr>
          <p:cNvPr id="3" name="タイトル 2">
            <a:extLst>
              <a:ext uri="{FF2B5EF4-FFF2-40B4-BE49-F238E27FC236}">
                <a16:creationId xmlns:a16="http://schemas.microsoft.com/office/drawing/2014/main" id="{79BA84B2-AA57-AB4F-A9FB-8F355464D531}"/>
              </a:ext>
            </a:extLst>
          </p:cNvPr>
          <p:cNvSpPr>
            <a:spLocks noGrp="1"/>
          </p:cNvSpPr>
          <p:nvPr>
            <p:ph type="title"/>
          </p:nvPr>
        </p:nvSpPr>
        <p:spPr>
          <a:xfrm>
            <a:off x="637168" y="314325"/>
            <a:ext cx="8640000" cy="396000"/>
          </a:xfrm>
        </p:spPr>
        <p:txBody>
          <a:bodyPr>
            <a:normAutofit fontScale="90000"/>
          </a:bodyPr>
          <a:lstStyle/>
          <a:p>
            <a:r>
              <a:rPr lang="ja-JP" altLang="en-US"/>
              <a:t>選ばれる理由</a:t>
            </a:r>
          </a:p>
        </p:txBody>
      </p:sp>
      <p:sp>
        <p:nvSpPr>
          <p:cNvPr id="6" name="Google Shape;423;p16">
            <a:extLst>
              <a:ext uri="{FF2B5EF4-FFF2-40B4-BE49-F238E27FC236}">
                <a16:creationId xmlns:a16="http://schemas.microsoft.com/office/drawing/2014/main" id="{F7768602-52B4-ED45-9200-D29CC5F853B0}"/>
              </a:ext>
            </a:extLst>
          </p:cNvPr>
          <p:cNvSpPr/>
          <p:nvPr/>
        </p:nvSpPr>
        <p:spPr>
          <a:xfrm>
            <a:off x="0" y="2614650"/>
            <a:ext cx="9906000" cy="22680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50"/>
              <a:buFont typeface="Arial"/>
              <a:buNone/>
            </a:pPr>
            <a:endParaRPr sz="1950" b="0" i="0" u="none" strike="noStrike" cap="none">
              <a:solidFill>
                <a:schemeClr val="dk1"/>
              </a:solidFill>
              <a:latin typeface="Arial"/>
              <a:ea typeface="Arial"/>
              <a:cs typeface="Arial"/>
              <a:sym typeface="Arial"/>
            </a:endParaRPr>
          </a:p>
        </p:txBody>
      </p:sp>
      <p:sp>
        <p:nvSpPr>
          <p:cNvPr id="7" name="Google Shape;424;p16">
            <a:extLst>
              <a:ext uri="{FF2B5EF4-FFF2-40B4-BE49-F238E27FC236}">
                <a16:creationId xmlns:a16="http://schemas.microsoft.com/office/drawing/2014/main" id="{FD936AC6-2541-C643-B9E4-1634D0CC41CD}"/>
              </a:ext>
            </a:extLst>
          </p:cNvPr>
          <p:cNvSpPr/>
          <p:nvPr/>
        </p:nvSpPr>
        <p:spPr>
          <a:xfrm>
            <a:off x="440497" y="2149267"/>
            <a:ext cx="2826447" cy="3676765"/>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 name="Google Shape;425;p16">
            <a:extLst>
              <a:ext uri="{FF2B5EF4-FFF2-40B4-BE49-F238E27FC236}">
                <a16:creationId xmlns:a16="http://schemas.microsoft.com/office/drawing/2014/main" id="{3703CBA9-D3BB-6541-826A-83351B78652F}"/>
              </a:ext>
            </a:extLst>
          </p:cNvPr>
          <p:cNvSpPr/>
          <p:nvPr/>
        </p:nvSpPr>
        <p:spPr>
          <a:xfrm>
            <a:off x="3539215" y="2149266"/>
            <a:ext cx="2826447" cy="3676765"/>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9" name="Google Shape;426;p16">
            <a:extLst>
              <a:ext uri="{FF2B5EF4-FFF2-40B4-BE49-F238E27FC236}">
                <a16:creationId xmlns:a16="http://schemas.microsoft.com/office/drawing/2014/main" id="{47B2EA0D-0033-C84E-9BC8-49760F5C6843}"/>
              </a:ext>
            </a:extLst>
          </p:cNvPr>
          <p:cNvSpPr/>
          <p:nvPr/>
        </p:nvSpPr>
        <p:spPr>
          <a:xfrm>
            <a:off x="6655237" y="2149267"/>
            <a:ext cx="2826447" cy="3676765"/>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 name="Google Shape;427;p16">
            <a:extLst>
              <a:ext uri="{FF2B5EF4-FFF2-40B4-BE49-F238E27FC236}">
                <a16:creationId xmlns:a16="http://schemas.microsoft.com/office/drawing/2014/main" id="{08D01FBC-E18F-2040-9C6C-D6501DF1B1EB}"/>
              </a:ext>
            </a:extLst>
          </p:cNvPr>
          <p:cNvSpPr txBox="1"/>
          <p:nvPr/>
        </p:nvSpPr>
        <p:spPr>
          <a:xfrm>
            <a:off x="628821" y="2368101"/>
            <a:ext cx="2449795" cy="720000"/>
          </a:xfrm>
          <a:prstGeom prst="rect">
            <a:avLst/>
          </a:prstGeom>
          <a:noFill/>
          <a:ln>
            <a:noFill/>
          </a:ln>
        </p:spPr>
        <p:txBody>
          <a:bodyPr spcFirstLastPara="1" wrap="square" lIns="36000" tIns="36000" rIns="36000" bIns="36000" anchor="ctr" anchorCtr="0">
            <a:noAutofit/>
          </a:bodyPr>
          <a:lstStyle/>
          <a:p>
            <a:pPr lvl="0" algn="ctr">
              <a:spcAft>
                <a:spcPts val="200"/>
              </a:spcAft>
              <a:buSzPts val="1400"/>
            </a:pPr>
            <a:r>
              <a:rPr kumimoji="1" lang="ja-JP" altLang="en-US" sz="1600" b="1">
                <a:solidFill>
                  <a:schemeClr val="tx1"/>
                </a:solidFill>
                <a:latin typeface="Yu Gothic Medium" panose="020B0400000000000000" pitchFamily="34" charset="-128"/>
                <a:ea typeface="Yu Gothic Medium" panose="020B0400000000000000" pitchFamily="34" charset="-128"/>
              </a:rPr>
              <a:t>●●●●</a:t>
            </a:r>
            <a:r>
              <a:rPr lang="ja-JP" altLang="en-US" sz="1600" b="1">
                <a:solidFill>
                  <a:schemeClr val="dk1"/>
                </a:solidFill>
                <a:latin typeface="Yu Gothic Medium" panose="020B0400000000000000" pitchFamily="34" charset="-128"/>
                <a:ea typeface="Yu Gothic Medium" panose="020B0400000000000000" pitchFamily="34" charset="-128"/>
                <a:cs typeface="Calibri"/>
                <a:sym typeface="Calibri"/>
              </a:rPr>
              <a:t>の</a:t>
            </a:r>
            <a:endParaRPr lang="en-US" altLang="ja-JP" sz="1600" b="1" dirty="0">
              <a:solidFill>
                <a:schemeClr val="dk1"/>
              </a:solidFill>
              <a:latin typeface="Yu Gothic Medium" panose="020B0400000000000000" pitchFamily="34" charset="-128"/>
              <a:ea typeface="Yu Gothic Medium" panose="020B0400000000000000" pitchFamily="34" charset="-128"/>
              <a:cs typeface="Calibri"/>
              <a:sym typeface="Calibri"/>
            </a:endParaRPr>
          </a:p>
          <a:p>
            <a:pPr lvl="0" algn="ctr">
              <a:spcAft>
                <a:spcPts val="200"/>
              </a:spcAft>
              <a:buSzPts val="1400"/>
            </a:pPr>
            <a:r>
              <a:rPr lang="ja-JP" altLang="en-US" sz="1600" b="1">
                <a:solidFill>
                  <a:schemeClr val="dk1"/>
                </a:solidFill>
                <a:latin typeface="Yu Gothic Medium" panose="020B0400000000000000" pitchFamily="34" charset="-128"/>
                <a:ea typeface="Yu Gothic Medium" panose="020B0400000000000000" pitchFamily="34" charset="-128"/>
                <a:cs typeface="Calibri"/>
                <a:sym typeface="Calibri"/>
              </a:rPr>
              <a:t>専門家がサポート</a:t>
            </a:r>
            <a:endParaRPr lang="en-US" altLang="ja-JP" sz="1600" b="1" dirty="0">
              <a:solidFill>
                <a:schemeClr val="dk1"/>
              </a:solidFill>
              <a:latin typeface="Yu Gothic Medium" panose="020B0400000000000000" pitchFamily="34" charset="-128"/>
              <a:ea typeface="Yu Gothic Medium" panose="020B0400000000000000" pitchFamily="34" charset="-128"/>
              <a:cs typeface="Calibri"/>
              <a:sym typeface="Calibri"/>
            </a:endParaRPr>
          </a:p>
        </p:txBody>
      </p:sp>
      <p:sp>
        <p:nvSpPr>
          <p:cNvPr id="11" name="Google Shape;428;p16">
            <a:extLst>
              <a:ext uri="{FF2B5EF4-FFF2-40B4-BE49-F238E27FC236}">
                <a16:creationId xmlns:a16="http://schemas.microsoft.com/office/drawing/2014/main" id="{2D20732F-C0D7-4C4A-8734-9D1649F7D72F}"/>
              </a:ext>
            </a:extLst>
          </p:cNvPr>
          <p:cNvSpPr txBox="1"/>
          <p:nvPr/>
        </p:nvSpPr>
        <p:spPr>
          <a:xfrm>
            <a:off x="628822" y="4289492"/>
            <a:ext cx="2449795" cy="1260000"/>
          </a:xfrm>
          <a:prstGeom prst="rect">
            <a:avLst/>
          </a:prstGeom>
          <a:noFill/>
          <a:ln>
            <a:noFill/>
          </a:ln>
        </p:spPr>
        <p:txBody>
          <a:bodyPr spcFirstLastPara="1" wrap="square" lIns="36000" tIns="36000" rIns="36000" bIns="36000" anchor="t" anchorCtr="0">
            <a:noAutofit/>
          </a:bodyPr>
          <a:lstStyle/>
          <a:p>
            <a:pPr marL="171450" marR="0" lvl="0" indent="-171450" algn="l" rtl="0">
              <a:lnSpc>
                <a:spcPct val="130000"/>
              </a:lnSpc>
              <a:spcBef>
                <a:spcPts val="600"/>
              </a:spcBef>
              <a:spcAft>
                <a:spcPts val="0"/>
              </a:spcAft>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Calibri"/>
                <a:sym typeface="Calibri"/>
              </a:rPr>
              <a:t>テキストテキストテキストテキストテキストテキスト</a:t>
            </a:r>
            <a:endParaRPr lang="en-US" altLang="ja-JP" sz="1200" dirty="0">
              <a:solidFill>
                <a:schemeClr val="dk1"/>
              </a:solidFill>
              <a:latin typeface="Yu Gothic" panose="020B0400000000000000" pitchFamily="34" charset="-128"/>
              <a:ea typeface="Yu Gothic" panose="020B0400000000000000" pitchFamily="34" charset="-128"/>
              <a:cs typeface="Calibri"/>
              <a:sym typeface="Calibri"/>
            </a:endParaRPr>
          </a:p>
          <a:p>
            <a:pPr marL="171450" marR="0" lvl="0" indent="-171450" algn="l" rtl="0">
              <a:lnSpc>
                <a:spcPct val="130000"/>
              </a:lnSpc>
              <a:spcBef>
                <a:spcPts val="600"/>
              </a:spcBef>
              <a:spcAft>
                <a:spcPts val="0"/>
              </a:spcAft>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Calibri"/>
                <a:sym typeface="Calibri"/>
              </a:rPr>
              <a:t>テキストテキストテキストテキストテキスト</a:t>
            </a:r>
            <a:endParaRPr lang="en-US" altLang="ja-JP" sz="1200"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12" name="Google Shape;429;p16">
            <a:extLst>
              <a:ext uri="{FF2B5EF4-FFF2-40B4-BE49-F238E27FC236}">
                <a16:creationId xmlns:a16="http://schemas.microsoft.com/office/drawing/2014/main" id="{F8AAED76-5E6E-7740-BCE0-2A06C66B0D02}"/>
              </a:ext>
            </a:extLst>
          </p:cNvPr>
          <p:cNvSpPr txBox="1"/>
          <p:nvPr/>
        </p:nvSpPr>
        <p:spPr>
          <a:xfrm>
            <a:off x="3720071" y="2368101"/>
            <a:ext cx="2449795" cy="720000"/>
          </a:xfrm>
          <a:prstGeom prst="rect">
            <a:avLst/>
          </a:prstGeom>
          <a:noFill/>
          <a:ln>
            <a:noFill/>
          </a:ln>
        </p:spPr>
        <p:txBody>
          <a:bodyPr spcFirstLastPara="1" wrap="square" lIns="36000" tIns="36000" rIns="36000" bIns="36000" anchor="ctr" anchorCtr="0">
            <a:noAutofit/>
          </a:bodyPr>
          <a:lstStyle/>
          <a:p>
            <a:pPr lvl="0" algn="ctr">
              <a:spcAft>
                <a:spcPts val="200"/>
              </a:spcAft>
              <a:buSzPts val="1400"/>
            </a:pPr>
            <a:r>
              <a:rPr lang="ja-JP" altLang="en-US" sz="1600" b="1">
                <a:solidFill>
                  <a:schemeClr val="dk1"/>
                </a:solidFill>
                <a:latin typeface="Yu Gothic Medium" panose="020B0400000000000000" pitchFamily="34" charset="-128"/>
                <a:ea typeface="Yu Gothic Medium" panose="020B0400000000000000" pitchFamily="34" charset="-128"/>
                <a:cs typeface="Calibri"/>
                <a:sym typeface="Calibri"/>
              </a:rPr>
              <a:t>利用満足度</a:t>
            </a:r>
            <a:endParaRPr lang="en-US" altLang="ja-JP" sz="1600" b="1" dirty="0">
              <a:solidFill>
                <a:schemeClr val="dk1"/>
              </a:solidFill>
              <a:latin typeface="Yu Gothic Medium" panose="020B0400000000000000" pitchFamily="34" charset="-128"/>
              <a:ea typeface="Yu Gothic Medium" panose="020B0400000000000000" pitchFamily="34" charset="-128"/>
              <a:cs typeface="Calibri"/>
              <a:sym typeface="Calibri"/>
            </a:endParaRPr>
          </a:p>
          <a:p>
            <a:pPr lvl="0" algn="ctr">
              <a:spcAft>
                <a:spcPts val="200"/>
              </a:spcAft>
              <a:buSzPts val="1400"/>
            </a:pPr>
            <a:r>
              <a:rPr kumimoji="1" lang="ja-JP" altLang="en-US" sz="1600" b="1">
                <a:solidFill>
                  <a:schemeClr val="tx1"/>
                </a:solidFill>
                <a:latin typeface="Yu Gothic Medium" panose="020B0400000000000000" pitchFamily="34" charset="-128"/>
                <a:ea typeface="Yu Gothic Medium" panose="020B0400000000000000" pitchFamily="34" charset="-128"/>
              </a:rPr>
              <a:t>●●</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endParaRPr lang="en-US" altLang="ja-JP" sz="1600" b="1" dirty="0">
              <a:solidFill>
                <a:schemeClr val="dk1"/>
              </a:solidFill>
              <a:latin typeface="Yu Gothic Medium" panose="020B0400000000000000" pitchFamily="34" charset="-128"/>
              <a:ea typeface="Yu Gothic Medium" panose="020B0400000000000000" pitchFamily="34" charset="-128"/>
              <a:cs typeface="Calibri"/>
              <a:sym typeface="Calibri"/>
            </a:endParaRPr>
          </a:p>
        </p:txBody>
      </p:sp>
      <p:cxnSp>
        <p:nvCxnSpPr>
          <p:cNvPr id="13" name="Google Shape;430;p16">
            <a:extLst>
              <a:ext uri="{FF2B5EF4-FFF2-40B4-BE49-F238E27FC236}">
                <a16:creationId xmlns:a16="http://schemas.microsoft.com/office/drawing/2014/main" id="{22C4E625-480A-7B40-9DB0-9242AB29273E}"/>
              </a:ext>
            </a:extLst>
          </p:cNvPr>
          <p:cNvCxnSpPr/>
          <p:nvPr/>
        </p:nvCxnSpPr>
        <p:spPr>
          <a:xfrm>
            <a:off x="723207" y="4194429"/>
            <a:ext cx="2202873" cy="0"/>
          </a:xfrm>
          <a:prstGeom prst="straightConnector1">
            <a:avLst/>
          </a:prstGeom>
          <a:noFill/>
          <a:ln w="12700" cap="flat" cmpd="sng">
            <a:solidFill>
              <a:schemeClr val="accent1"/>
            </a:solidFill>
            <a:prstDash val="solid"/>
            <a:miter lim="800000"/>
            <a:headEnd type="none" w="sm" len="sm"/>
            <a:tailEnd type="none" w="sm" len="sm"/>
          </a:ln>
        </p:spPr>
      </p:cxnSp>
      <p:cxnSp>
        <p:nvCxnSpPr>
          <p:cNvPr id="14" name="Google Shape;431;p16">
            <a:extLst>
              <a:ext uri="{FF2B5EF4-FFF2-40B4-BE49-F238E27FC236}">
                <a16:creationId xmlns:a16="http://schemas.microsoft.com/office/drawing/2014/main" id="{DDD78D62-06F8-6945-9B11-8BBA64A79351}"/>
              </a:ext>
            </a:extLst>
          </p:cNvPr>
          <p:cNvCxnSpPr/>
          <p:nvPr/>
        </p:nvCxnSpPr>
        <p:spPr>
          <a:xfrm>
            <a:off x="3851563" y="4194429"/>
            <a:ext cx="2202873" cy="0"/>
          </a:xfrm>
          <a:prstGeom prst="straightConnector1">
            <a:avLst/>
          </a:prstGeom>
          <a:noFill/>
          <a:ln w="12700" cap="flat" cmpd="sng">
            <a:solidFill>
              <a:schemeClr val="accent1"/>
            </a:solidFill>
            <a:prstDash val="solid"/>
            <a:miter lim="800000"/>
            <a:headEnd type="none" w="sm" len="sm"/>
            <a:tailEnd type="none" w="sm" len="sm"/>
          </a:ln>
        </p:spPr>
      </p:cxnSp>
      <p:cxnSp>
        <p:nvCxnSpPr>
          <p:cNvPr id="15" name="Google Shape;432;p16">
            <a:extLst>
              <a:ext uri="{FF2B5EF4-FFF2-40B4-BE49-F238E27FC236}">
                <a16:creationId xmlns:a16="http://schemas.microsoft.com/office/drawing/2014/main" id="{EA608789-FA78-3C42-89DB-6662A5FD4E32}"/>
              </a:ext>
            </a:extLst>
          </p:cNvPr>
          <p:cNvCxnSpPr/>
          <p:nvPr/>
        </p:nvCxnSpPr>
        <p:spPr>
          <a:xfrm>
            <a:off x="6960523" y="4180575"/>
            <a:ext cx="2202873" cy="0"/>
          </a:xfrm>
          <a:prstGeom prst="straightConnector1">
            <a:avLst/>
          </a:prstGeom>
          <a:noFill/>
          <a:ln w="12700" cap="flat" cmpd="sng">
            <a:solidFill>
              <a:schemeClr val="accent1"/>
            </a:solidFill>
            <a:prstDash val="solid"/>
            <a:miter lim="800000"/>
            <a:headEnd type="none" w="sm" len="sm"/>
            <a:tailEnd type="none" w="sm" len="sm"/>
          </a:ln>
        </p:spPr>
      </p:cxnSp>
      <p:sp>
        <p:nvSpPr>
          <p:cNvPr id="18" name="Google Shape;435;p16">
            <a:extLst>
              <a:ext uri="{FF2B5EF4-FFF2-40B4-BE49-F238E27FC236}">
                <a16:creationId xmlns:a16="http://schemas.microsoft.com/office/drawing/2014/main" id="{581FB34C-EDE1-B04E-9B82-59085A670ED2}"/>
              </a:ext>
            </a:extLst>
          </p:cNvPr>
          <p:cNvSpPr txBox="1"/>
          <p:nvPr/>
        </p:nvSpPr>
        <p:spPr>
          <a:xfrm>
            <a:off x="6843562" y="2368101"/>
            <a:ext cx="2449795" cy="720000"/>
          </a:xfrm>
          <a:prstGeom prst="rect">
            <a:avLst/>
          </a:prstGeom>
          <a:noFill/>
          <a:ln>
            <a:noFill/>
          </a:ln>
        </p:spPr>
        <p:txBody>
          <a:bodyPr spcFirstLastPara="1" wrap="square" lIns="36000" tIns="36000" rIns="36000" bIns="36000" anchor="ctr" anchorCtr="0">
            <a:noAutofit/>
          </a:bodyPr>
          <a:lstStyle/>
          <a:p>
            <a:pPr lvl="0" algn="ctr">
              <a:spcAft>
                <a:spcPts val="200"/>
              </a:spcAft>
              <a:buSzPts val="1400"/>
            </a:pPr>
            <a:r>
              <a:rPr kumimoji="1" lang="ja-JP" altLang="en-US" sz="1600" b="1">
                <a:solidFill>
                  <a:schemeClr val="tx1"/>
                </a:solidFill>
                <a:latin typeface="Yu Gothic Medium" panose="020B0400000000000000" pitchFamily="34" charset="-128"/>
                <a:ea typeface="Yu Gothic Medium" panose="020B0400000000000000" pitchFamily="34" charset="-128"/>
              </a:rPr>
              <a:t>●●●●</a:t>
            </a:r>
            <a:r>
              <a:rPr lang="ja-JP" altLang="en-US" sz="1600" b="1">
                <a:solidFill>
                  <a:schemeClr val="dk1"/>
                </a:solidFill>
                <a:latin typeface="Yu Gothic Medium" panose="020B0400000000000000" pitchFamily="34" charset="-128"/>
                <a:ea typeface="Yu Gothic Medium" panose="020B0400000000000000" pitchFamily="34" charset="-128"/>
                <a:cs typeface="Calibri"/>
                <a:sym typeface="Calibri"/>
              </a:rPr>
              <a:t>の</a:t>
            </a:r>
            <a:endParaRPr lang="en-US" altLang="ja-JP" sz="1600" b="1" dirty="0">
              <a:solidFill>
                <a:schemeClr val="dk1"/>
              </a:solidFill>
              <a:latin typeface="Yu Gothic Medium" panose="020B0400000000000000" pitchFamily="34" charset="-128"/>
              <a:ea typeface="Yu Gothic Medium" panose="020B0400000000000000" pitchFamily="34" charset="-128"/>
              <a:cs typeface="Calibri"/>
              <a:sym typeface="Calibri"/>
            </a:endParaRPr>
          </a:p>
          <a:p>
            <a:pPr lvl="0" algn="ctr">
              <a:spcAft>
                <a:spcPts val="200"/>
              </a:spcAft>
              <a:buSzPts val="1400"/>
            </a:pPr>
            <a:r>
              <a:rPr lang="ja-JP" altLang="en-US" sz="1600" b="1">
                <a:solidFill>
                  <a:schemeClr val="dk1"/>
                </a:solidFill>
                <a:latin typeface="Yu Gothic Medium" panose="020B0400000000000000" pitchFamily="34" charset="-128"/>
                <a:ea typeface="Yu Gothic Medium" panose="020B0400000000000000" pitchFamily="34" charset="-128"/>
                <a:cs typeface="Calibri"/>
                <a:sym typeface="Calibri"/>
              </a:rPr>
              <a:t>実績多数</a:t>
            </a:r>
          </a:p>
        </p:txBody>
      </p:sp>
      <p:sp>
        <p:nvSpPr>
          <p:cNvPr id="19" name="Google Shape;428;p16">
            <a:extLst>
              <a:ext uri="{FF2B5EF4-FFF2-40B4-BE49-F238E27FC236}">
                <a16:creationId xmlns:a16="http://schemas.microsoft.com/office/drawing/2014/main" id="{5880BEDF-F27E-AF42-8BC1-0EDAF7C04293}"/>
              </a:ext>
            </a:extLst>
          </p:cNvPr>
          <p:cNvSpPr txBox="1"/>
          <p:nvPr/>
        </p:nvSpPr>
        <p:spPr>
          <a:xfrm>
            <a:off x="3723204" y="4289492"/>
            <a:ext cx="2449795" cy="1260000"/>
          </a:xfrm>
          <a:prstGeom prst="rect">
            <a:avLst/>
          </a:prstGeom>
          <a:noFill/>
          <a:ln>
            <a:noFill/>
          </a:ln>
        </p:spPr>
        <p:txBody>
          <a:bodyPr spcFirstLastPara="1" wrap="square" lIns="36000" tIns="36000" rIns="36000" bIns="36000" anchor="t" anchorCtr="0">
            <a:noAutofit/>
          </a:bodyPr>
          <a:lstStyle/>
          <a:p>
            <a:pPr marL="171450" marR="0" lvl="0" indent="-171450" algn="l" rtl="0">
              <a:lnSpc>
                <a:spcPct val="130000"/>
              </a:lnSpc>
              <a:spcBef>
                <a:spcPts val="600"/>
              </a:spcBef>
              <a:spcAft>
                <a:spcPts val="0"/>
              </a:spcAft>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Calibri"/>
                <a:sym typeface="Calibri"/>
              </a:rPr>
              <a:t>テキストテキストテキストテキストテキストテキスト</a:t>
            </a:r>
            <a:endParaRPr lang="en-US" altLang="ja-JP" sz="1200" dirty="0">
              <a:solidFill>
                <a:schemeClr val="dk1"/>
              </a:solidFill>
              <a:latin typeface="Yu Gothic" panose="020B0400000000000000" pitchFamily="34" charset="-128"/>
              <a:ea typeface="Yu Gothic" panose="020B0400000000000000" pitchFamily="34" charset="-128"/>
              <a:cs typeface="Calibri"/>
              <a:sym typeface="Calibri"/>
            </a:endParaRPr>
          </a:p>
          <a:p>
            <a:pPr marL="171450" marR="0" lvl="0" indent="-171450" algn="l" rtl="0">
              <a:lnSpc>
                <a:spcPct val="130000"/>
              </a:lnSpc>
              <a:spcBef>
                <a:spcPts val="600"/>
              </a:spcBef>
              <a:spcAft>
                <a:spcPts val="0"/>
              </a:spcAft>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Calibri"/>
                <a:sym typeface="Calibri"/>
              </a:rPr>
              <a:t>テキストテキストテキストテキストテキスト</a:t>
            </a:r>
            <a:endParaRPr lang="en-US" altLang="ja-JP" sz="1200"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20" name="Google Shape;428;p16">
            <a:extLst>
              <a:ext uri="{FF2B5EF4-FFF2-40B4-BE49-F238E27FC236}">
                <a16:creationId xmlns:a16="http://schemas.microsoft.com/office/drawing/2014/main" id="{0DB41E79-DBDE-1943-8CD6-497CF705980A}"/>
              </a:ext>
            </a:extLst>
          </p:cNvPr>
          <p:cNvSpPr txBox="1"/>
          <p:nvPr/>
        </p:nvSpPr>
        <p:spPr>
          <a:xfrm>
            <a:off x="6843562" y="4289492"/>
            <a:ext cx="2449795" cy="1260000"/>
          </a:xfrm>
          <a:prstGeom prst="rect">
            <a:avLst/>
          </a:prstGeom>
          <a:noFill/>
          <a:ln>
            <a:noFill/>
          </a:ln>
        </p:spPr>
        <p:txBody>
          <a:bodyPr spcFirstLastPara="1" wrap="square" lIns="36000" tIns="36000" rIns="36000" bIns="36000" anchor="t" anchorCtr="0">
            <a:noAutofit/>
          </a:bodyPr>
          <a:lstStyle/>
          <a:p>
            <a:pPr marL="171450" marR="0" lvl="0" indent="-171450" algn="l" rtl="0">
              <a:lnSpc>
                <a:spcPct val="130000"/>
              </a:lnSpc>
              <a:spcBef>
                <a:spcPts val="600"/>
              </a:spcBef>
              <a:spcAft>
                <a:spcPts val="0"/>
              </a:spcAft>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Calibri"/>
                <a:sym typeface="Calibri"/>
              </a:rPr>
              <a:t>テキストテキストテキストテキストテキストテキスト</a:t>
            </a:r>
            <a:endParaRPr lang="en-US" altLang="ja-JP" sz="1200" dirty="0">
              <a:solidFill>
                <a:schemeClr val="dk1"/>
              </a:solidFill>
              <a:latin typeface="Yu Gothic" panose="020B0400000000000000" pitchFamily="34" charset="-128"/>
              <a:ea typeface="Yu Gothic" panose="020B0400000000000000" pitchFamily="34" charset="-128"/>
              <a:cs typeface="Calibri"/>
              <a:sym typeface="Calibri"/>
            </a:endParaRPr>
          </a:p>
          <a:p>
            <a:pPr marL="171450" marR="0" lvl="0" indent="-171450" algn="l" rtl="0">
              <a:lnSpc>
                <a:spcPct val="130000"/>
              </a:lnSpc>
              <a:spcBef>
                <a:spcPts val="600"/>
              </a:spcBef>
              <a:spcAft>
                <a:spcPts val="0"/>
              </a:spcAft>
              <a:buClr>
                <a:srgbClr val="000000"/>
              </a:buClr>
              <a:buSzPts val="1200"/>
              <a:buFont typeface="Arial"/>
              <a:buChar char="•"/>
            </a:pPr>
            <a:r>
              <a:rPr lang="ja-JP" altLang="en-US" sz="1200">
                <a:solidFill>
                  <a:schemeClr val="dk1"/>
                </a:solidFill>
                <a:latin typeface="Yu Gothic" panose="020B0400000000000000" pitchFamily="34" charset="-128"/>
                <a:ea typeface="Yu Gothic" panose="020B0400000000000000" pitchFamily="34" charset="-128"/>
                <a:cs typeface="Calibri"/>
                <a:sym typeface="Calibri"/>
              </a:rPr>
              <a:t>テキストテキストテキストテキストテキスト</a:t>
            </a:r>
            <a:endParaRPr lang="en-US" altLang="ja-JP" sz="1200"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21" name="円/楕円 20">
            <a:extLst>
              <a:ext uri="{FF2B5EF4-FFF2-40B4-BE49-F238E27FC236}">
                <a16:creationId xmlns:a16="http://schemas.microsoft.com/office/drawing/2014/main" id="{DEA8F687-C602-EF43-854F-13B80C8D72A7}"/>
              </a:ext>
            </a:extLst>
          </p:cNvPr>
          <p:cNvSpPr>
            <a:spLocks noChangeAspect="1"/>
          </p:cNvSpPr>
          <p:nvPr/>
        </p:nvSpPr>
        <p:spPr>
          <a:xfrm>
            <a:off x="1475718" y="3184365"/>
            <a:ext cx="756000" cy="756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22" name="円/楕円 21">
            <a:extLst>
              <a:ext uri="{FF2B5EF4-FFF2-40B4-BE49-F238E27FC236}">
                <a16:creationId xmlns:a16="http://schemas.microsoft.com/office/drawing/2014/main" id="{8963FCA2-4A9B-D848-8CAB-DC74B6331174}"/>
              </a:ext>
            </a:extLst>
          </p:cNvPr>
          <p:cNvSpPr>
            <a:spLocks noChangeAspect="1"/>
          </p:cNvSpPr>
          <p:nvPr/>
        </p:nvSpPr>
        <p:spPr>
          <a:xfrm>
            <a:off x="4566968" y="3184365"/>
            <a:ext cx="756000" cy="756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23" name="円/楕円 22">
            <a:extLst>
              <a:ext uri="{FF2B5EF4-FFF2-40B4-BE49-F238E27FC236}">
                <a16:creationId xmlns:a16="http://schemas.microsoft.com/office/drawing/2014/main" id="{2C6FA508-F063-FE4A-885F-1F05880CB4B4}"/>
              </a:ext>
            </a:extLst>
          </p:cNvPr>
          <p:cNvSpPr>
            <a:spLocks noChangeAspect="1"/>
          </p:cNvSpPr>
          <p:nvPr/>
        </p:nvSpPr>
        <p:spPr>
          <a:xfrm>
            <a:off x="7690459" y="3188177"/>
            <a:ext cx="756000" cy="756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Tree>
    <p:extLst>
      <p:ext uri="{BB962C8B-B14F-4D97-AF65-F5344CB8AC3E}">
        <p14:creationId xmlns:p14="http://schemas.microsoft.com/office/powerpoint/2010/main" val="2175331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A4707959-B9FC-B345-B207-5E7F1135CD22}"/>
              </a:ext>
            </a:extLst>
          </p:cNvPr>
          <p:cNvSpPr>
            <a:spLocks noGrp="1"/>
          </p:cNvSpPr>
          <p:nvPr>
            <p:ph type="sldNum" idx="12"/>
          </p:nvPr>
        </p:nvSpPr>
        <p:spPr>
          <a:xfrm>
            <a:off x="8134067" y="6492875"/>
            <a:ext cx="1771934" cy="365125"/>
          </a:xfrm>
        </p:spPr>
        <p:txBody>
          <a:bodyPr/>
          <a:lstStyle/>
          <a:p>
            <a:pPr lvl="0"/>
            <a:fld id="{00000000-1234-1234-1234-123412341234}" type="slidenum">
              <a:rPr lang="en-US" altLang="ja-JP" smtClean="0"/>
              <a:pPr lvl="0"/>
              <a:t>12</a:t>
            </a:fld>
            <a:endParaRPr lang="ja-JP" altLang="en-US"/>
          </a:p>
        </p:txBody>
      </p:sp>
      <p:sp>
        <p:nvSpPr>
          <p:cNvPr id="24" name="テキスト プレースホルダー 23">
            <a:extLst>
              <a:ext uri="{FF2B5EF4-FFF2-40B4-BE49-F238E27FC236}">
                <a16:creationId xmlns:a16="http://schemas.microsoft.com/office/drawing/2014/main" id="{455F526B-AAEC-294D-996D-AC9B78C5178B}"/>
              </a:ext>
            </a:extLst>
          </p:cNvPr>
          <p:cNvSpPr>
            <a:spLocks noGrp="1"/>
          </p:cNvSpPr>
          <p:nvPr>
            <p:ph type="body" sz="quarter" idx="14"/>
          </p:nvPr>
        </p:nvSpPr>
        <p:spPr/>
        <p:txBody>
          <a:bodyPr/>
          <a:lstStyle/>
          <a:p>
            <a:endParaRPr lang="ja-JP" altLang="en-US"/>
          </a:p>
        </p:txBody>
      </p:sp>
      <p:sp>
        <p:nvSpPr>
          <p:cNvPr id="3" name="タイトル 2">
            <a:extLst>
              <a:ext uri="{FF2B5EF4-FFF2-40B4-BE49-F238E27FC236}">
                <a16:creationId xmlns:a16="http://schemas.microsoft.com/office/drawing/2014/main" id="{74C00D83-6AB3-7042-8571-2518C718F816}"/>
              </a:ext>
            </a:extLst>
          </p:cNvPr>
          <p:cNvSpPr>
            <a:spLocks noGrp="1"/>
          </p:cNvSpPr>
          <p:nvPr>
            <p:ph type="title"/>
          </p:nvPr>
        </p:nvSpPr>
        <p:spPr>
          <a:xfrm>
            <a:off x="637168" y="314325"/>
            <a:ext cx="8640000" cy="396000"/>
          </a:xfrm>
        </p:spPr>
        <p:txBody>
          <a:bodyPr>
            <a:normAutofit fontScale="90000"/>
          </a:bodyPr>
          <a:lstStyle/>
          <a:p>
            <a:r>
              <a:rPr lang="ja-JP" altLang="en-US"/>
              <a:t>株式会社●●●●様の事例</a:t>
            </a:r>
          </a:p>
        </p:txBody>
      </p:sp>
      <p:sp>
        <p:nvSpPr>
          <p:cNvPr id="6" name="正方形/長方形 5">
            <a:extLst>
              <a:ext uri="{FF2B5EF4-FFF2-40B4-BE49-F238E27FC236}">
                <a16:creationId xmlns:a16="http://schemas.microsoft.com/office/drawing/2014/main" id="{134F15BD-2141-6442-850A-3C14AC2AA1C9}"/>
              </a:ext>
            </a:extLst>
          </p:cNvPr>
          <p:cNvSpPr/>
          <p:nvPr/>
        </p:nvSpPr>
        <p:spPr>
          <a:xfrm>
            <a:off x="628833" y="4193257"/>
            <a:ext cx="4161219" cy="4600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導入前の課題</a:t>
            </a:r>
          </a:p>
        </p:txBody>
      </p:sp>
      <p:sp>
        <p:nvSpPr>
          <p:cNvPr id="7" name="正方形/長方形 6">
            <a:extLst>
              <a:ext uri="{FF2B5EF4-FFF2-40B4-BE49-F238E27FC236}">
                <a16:creationId xmlns:a16="http://schemas.microsoft.com/office/drawing/2014/main" id="{C0BE6656-FF05-8942-9B85-50F78DC71C64}"/>
              </a:ext>
            </a:extLst>
          </p:cNvPr>
          <p:cNvSpPr/>
          <p:nvPr/>
        </p:nvSpPr>
        <p:spPr>
          <a:xfrm>
            <a:off x="5115950" y="4193257"/>
            <a:ext cx="4160442" cy="46002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a typeface="Yu Gothic" panose="020B0400000000000000" pitchFamily="34" charset="-128"/>
              </a:rPr>
              <a:t>導入後の効果</a:t>
            </a:r>
          </a:p>
        </p:txBody>
      </p:sp>
      <p:sp>
        <p:nvSpPr>
          <p:cNvPr id="8" name="テキスト ボックス 7">
            <a:extLst>
              <a:ext uri="{FF2B5EF4-FFF2-40B4-BE49-F238E27FC236}">
                <a16:creationId xmlns:a16="http://schemas.microsoft.com/office/drawing/2014/main" id="{B5059974-7FB6-D241-9B77-8057031E8751}"/>
              </a:ext>
            </a:extLst>
          </p:cNvPr>
          <p:cNvSpPr txBox="1"/>
          <p:nvPr/>
        </p:nvSpPr>
        <p:spPr>
          <a:xfrm>
            <a:off x="629608" y="4799994"/>
            <a:ext cx="4160441" cy="878052"/>
          </a:xfrm>
          <a:prstGeom prst="rect">
            <a:avLst/>
          </a:prstGeom>
          <a:noFill/>
        </p:spPr>
        <p:txBody>
          <a:bodyPr wrap="square" lIns="36000" tIns="36000" rIns="36000" bIns="36000" rtlCol="0">
            <a:spAutoFit/>
          </a:bodyPr>
          <a:lstStyle/>
          <a:p>
            <a:pPr marL="171450" indent="-171450">
              <a:lnSpc>
                <a:spcPct val="130000"/>
              </a:lnSpc>
              <a:spcAft>
                <a:spcPts val="400"/>
              </a:spcAft>
              <a:buFont typeface="Wingdings" pitchFamily="2" charset="2"/>
              <a:buChar char="l"/>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の確認から実施まで</a:t>
            </a:r>
            <a:r>
              <a:rPr kumimoji="1" lang="en-US" altLang="ja-JP" sz="1200" dirty="0">
                <a:solidFill>
                  <a:schemeClr val="tx1"/>
                </a:solidFill>
                <a:latin typeface="Yu Gothic Medium" panose="020B0400000000000000" pitchFamily="34" charset="-128"/>
                <a:ea typeface="Yu Gothic Medium" panose="020B0400000000000000" pitchFamily="34" charset="-128"/>
              </a:rPr>
              <a:t>1</a:t>
            </a:r>
            <a:r>
              <a:rPr kumimoji="1" lang="ja-JP" altLang="en-US" sz="1200">
                <a:solidFill>
                  <a:schemeClr val="tx1"/>
                </a:solidFill>
                <a:latin typeface="Yu Gothic Medium" panose="020B0400000000000000" pitchFamily="34" charset="-128"/>
                <a:ea typeface="Yu Gothic Medium" panose="020B0400000000000000" pitchFamily="34" charset="-128"/>
              </a:rPr>
              <a:t>ヶ月以上かかる。</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1450" indent="-171450">
              <a:lnSpc>
                <a:spcPct val="130000"/>
              </a:lnSpc>
              <a:spcAft>
                <a:spcPts val="400"/>
              </a:spcAft>
              <a:buFont typeface="Wingdings" pitchFamily="2" charset="2"/>
              <a:buChar char="l"/>
            </a:pPr>
            <a:r>
              <a:rPr kumimoji="1" lang="ja-JP" altLang="en-US" sz="1200">
                <a:solidFill>
                  <a:schemeClr val="tx1"/>
                </a:solidFill>
                <a:latin typeface="Yu Gothic Medium" panose="020B0400000000000000" pitchFamily="34" charset="-128"/>
                <a:ea typeface="Yu Gothic Medium" panose="020B0400000000000000" pitchFamily="34" charset="-128"/>
              </a:rPr>
              <a:t>担当者は兼務で忙しく、</a:t>
            </a: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の改善が進まない。</a:t>
            </a:r>
          </a:p>
          <a:p>
            <a:pPr marL="171450" indent="-171450">
              <a:lnSpc>
                <a:spcPct val="130000"/>
              </a:lnSpc>
              <a:spcAft>
                <a:spcPts val="400"/>
              </a:spcAft>
              <a:buFont typeface="Wingdings" pitchFamily="2" charset="2"/>
              <a:buChar char="l"/>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の作業が煩雑になり、ミスが増える。</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7BA8813A-EF39-C847-8666-ADF0D4CCED03}"/>
              </a:ext>
            </a:extLst>
          </p:cNvPr>
          <p:cNvSpPr txBox="1"/>
          <p:nvPr/>
        </p:nvSpPr>
        <p:spPr>
          <a:xfrm>
            <a:off x="5115950" y="4799994"/>
            <a:ext cx="4161296" cy="878052"/>
          </a:xfrm>
          <a:prstGeom prst="rect">
            <a:avLst/>
          </a:prstGeom>
          <a:noFill/>
        </p:spPr>
        <p:txBody>
          <a:bodyPr wrap="square" lIns="36000" tIns="36000" rIns="36000" bIns="36000" rtlCol="0">
            <a:spAutoFit/>
          </a:bodyPr>
          <a:lstStyle/>
          <a:p>
            <a:pPr marL="171450" indent="-171450">
              <a:lnSpc>
                <a:spcPct val="130000"/>
              </a:lnSpc>
              <a:spcAft>
                <a:spcPts val="400"/>
              </a:spcAft>
              <a:buClr>
                <a:schemeClr val="accent6"/>
              </a:buClr>
              <a:buFont typeface="Wingdings" pitchFamily="2" charset="2"/>
              <a:buChar char="l"/>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の作業まで一気通貫。最短</a:t>
            </a:r>
            <a:r>
              <a:rPr kumimoji="1" lang="en-US" altLang="ja-JP" sz="1200" dirty="0">
                <a:solidFill>
                  <a:schemeClr val="tx1"/>
                </a:solidFill>
                <a:latin typeface="Yu Gothic Medium" panose="020B0400000000000000" pitchFamily="34" charset="-128"/>
                <a:ea typeface="Yu Gothic Medium" panose="020B0400000000000000" pitchFamily="34" charset="-128"/>
              </a:rPr>
              <a:t>1</a:t>
            </a:r>
            <a:r>
              <a:rPr kumimoji="1" lang="ja-JP" altLang="en-US" sz="1200">
                <a:solidFill>
                  <a:schemeClr val="tx1"/>
                </a:solidFill>
                <a:latin typeface="Yu Gothic Medium" panose="020B0400000000000000" pitchFamily="34" charset="-128"/>
                <a:ea typeface="Yu Gothic Medium" panose="020B0400000000000000" pitchFamily="34" charset="-128"/>
              </a:rPr>
              <a:t>日で完了できる。</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1450" indent="-171450">
              <a:lnSpc>
                <a:spcPct val="130000"/>
              </a:lnSpc>
              <a:spcAft>
                <a:spcPts val="400"/>
              </a:spcAft>
              <a:buClr>
                <a:schemeClr val="accent6"/>
              </a:buClr>
              <a:buFont typeface="Wingdings" pitchFamily="2" charset="2"/>
              <a:buChar char="l"/>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の改善が進み、新規顧客の獲得</a:t>
            </a: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倍を達成。</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1450" indent="-171450">
              <a:lnSpc>
                <a:spcPct val="130000"/>
              </a:lnSpc>
              <a:spcAft>
                <a:spcPts val="400"/>
              </a:spcAft>
              <a:buClr>
                <a:schemeClr val="accent6"/>
              </a:buClr>
              <a:buFont typeface="Wingdings" pitchFamily="2" charset="2"/>
              <a:buChar char="l"/>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の作業フローが効率化され、ミスを軽減。</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DD5E10D7-A7AB-7749-9D9F-9265F6FCFEE1}"/>
              </a:ext>
            </a:extLst>
          </p:cNvPr>
          <p:cNvSpPr/>
          <p:nvPr/>
        </p:nvSpPr>
        <p:spPr>
          <a:xfrm>
            <a:off x="629607" y="1204332"/>
            <a:ext cx="2459281"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LOGO</a:t>
            </a:r>
            <a:endParaRPr kumimoji="1" lang="ja-JP" altLang="en-US" sz="1600">
              <a:solidFill>
                <a:schemeClr val="bg1"/>
              </a:solidFill>
              <a:ea typeface="Yu Gothic" panose="020B0400000000000000" pitchFamily="34" charset="-128"/>
            </a:endParaRPr>
          </a:p>
        </p:txBody>
      </p:sp>
      <p:sp>
        <p:nvSpPr>
          <p:cNvPr id="11" name="正方形/長方形 10">
            <a:extLst>
              <a:ext uri="{FF2B5EF4-FFF2-40B4-BE49-F238E27FC236}">
                <a16:creationId xmlns:a16="http://schemas.microsoft.com/office/drawing/2014/main" id="{F6081BD7-5F0E-1742-83A4-E2F70F8037B4}"/>
              </a:ext>
            </a:extLst>
          </p:cNvPr>
          <p:cNvSpPr/>
          <p:nvPr/>
        </p:nvSpPr>
        <p:spPr>
          <a:xfrm>
            <a:off x="5115095" y="1209479"/>
            <a:ext cx="4161296" cy="25209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12" name="テキスト ボックス 11">
            <a:extLst>
              <a:ext uri="{FF2B5EF4-FFF2-40B4-BE49-F238E27FC236}">
                <a16:creationId xmlns:a16="http://schemas.microsoft.com/office/drawing/2014/main" id="{1393EB93-E303-9546-9AD7-41D1289EFB79}"/>
              </a:ext>
            </a:extLst>
          </p:cNvPr>
          <p:cNvSpPr txBox="1"/>
          <p:nvPr/>
        </p:nvSpPr>
        <p:spPr>
          <a:xfrm>
            <a:off x="629607" y="2199142"/>
            <a:ext cx="4160442" cy="1035366"/>
          </a:xfrm>
          <a:prstGeom prst="rect">
            <a:avLst/>
          </a:prstGeom>
          <a:noFill/>
        </p:spPr>
        <p:txBody>
          <a:bodyPr wrap="square" lIns="36000" tIns="36000" rIns="36000" bIns="36000" rtlCol="0" anchor="ctr">
            <a:normAutofit/>
          </a:bodyPr>
          <a:lstStyle/>
          <a:p>
            <a:pPr>
              <a:spcAft>
                <a:spcPts val="400"/>
              </a:spcAft>
            </a:pPr>
            <a:r>
              <a:rPr kumimoji="1" lang="ja-JP" altLang="en-US" sz="2000" b="1">
                <a:solidFill>
                  <a:schemeClr val="tx1"/>
                </a:solidFill>
                <a:latin typeface="Yu Gothic Medium" panose="020B0400000000000000" pitchFamily="34" charset="-128"/>
                <a:ea typeface="Yu Gothic Medium" panose="020B0400000000000000" pitchFamily="34" charset="-128"/>
              </a:rPr>
              <a:t>●●効率化でコスト削減。</a:t>
            </a:r>
            <a:endParaRPr kumimoji="1" lang="en-US" altLang="ja-JP" sz="2000" b="1" dirty="0">
              <a:solidFill>
                <a:schemeClr val="tx1"/>
              </a:solidFill>
              <a:latin typeface="Yu Gothic Medium" panose="020B0400000000000000" pitchFamily="34" charset="-128"/>
              <a:ea typeface="Yu Gothic Medium" panose="020B0400000000000000" pitchFamily="34" charset="-128"/>
            </a:endParaRPr>
          </a:p>
          <a:p>
            <a:pPr>
              <a:spcAft>
                <a:spcPts val="400"/>
              </a:spcAft>
            </a:pPr>
            <a:r>
              <a:rPr kumimoji="1" lang="ja-JP" altLang="en-US" sz="2000" b="1">
                <a:solidFill>
                  <a:schemeClr val="tx1"/>
                </a:solidFill>
                <a:latin typeface="Yu Gothic Medium" panose="020B0400000000000000" pitchFamily="34" charset="-128"/>
                <a:ea typeface="Yu Gothic Medium" panose="020B0400000000000000" pitchFamily="34" charset="-128"/>
              </a:rPr>
              <a:t>新規顧客の獲得●倍の成果を創出。</a:t>
            </a:r>
            <a:endParaRPr kumimoji="1" lang="en-US" altLang="ja-JP" sz="2000" b="1" dirty="0">
              <a:solidFill>
                <a:schemeClr val="tx1"/>
              </a:solidFill>
              <a:latin typeface="Yu Gothic Medium" panose="020B0400000000000000" pitchFamily="34" charset="-128"/>
              <a:ea typeface="Yu Gothic Medium" panose="020B0400000000000000" pitchFamily="34" charset="-128"/>
            </a:endParaRPr>
          </a:p>
        </p:txBody>
      </p:sp>
      <p:sp>
        <p:nvSpPr>
          <p:cNvPr id="13" name="テキスト ボックス 12">
            <a:extLst>
              <a:ext uri="{FF2B5EF4-FFF2-40B4-BE49-F238E27FC236}">
                <a16:creationId xmlns:a16="http://schemas.microsoft.com/office/drawing/2014/main" id="{A972577E-17AE-5245-A09F-6F6B523AD08D}"/>
              </a:ext>
            </a:extLst>
          </p:cNvPr>
          <p:cNvSpPr txBox="1"/>
          <p:nvPr/>
        </p:nvSpPr>
        <p:spPr>
          <a:xfrm>
            <a:off x="629605" y="1923955"/>
            <a:ext cx="4160442" cy="288000"/>
          </a:xfrm>
          <a:prstGeom prst="rect">
            <a:avLst/>
          </a:prstGeom>
          <a:noFill/>
        </p:spPr>
        <p:txBody>
          <a:bodyPr wrap="square" lIns="36000" tIns="36000" rIns="36000" bIns="36000" rtlCol="0">
            <a:normAutofit/>
          </a:bodyPr>
          <a:lstStyle/>
          <a:p>
            <a:pPr>
              <a:spcAft>
                <a:spcPts val="400"/>
              </a:spcAft>
            </a:pPr>
            <a:r>
              <a:rPr kumimoji="1" lang="en-US" altLang="ja-JP" sz="1050" u="sng" dirty="0">
                <a:solidFill>
                  <a:srgbClr val="0070C0"/>
                </a:solidFill>
                <a:latin typeface="Yu Gothic" panose="020B0400000000000000" pitchFamily="34" charset="-128"/>
              </a:rPr>
              <a:t>https://*****</a:t>
            </a:r>
          </a:p>
        </p:txBody>
      </p:sp>
      <p:sp>
        <p:nvSpPr>
          <p:cNvPr id="20" name="テキスト ボックス 19">
            <a:extLst>
              <a:ext uri="{FF2B5EF4-FFF2-40B4-BE49-F238E27FC236}">
                <a16:creationId xmlns:a16="http://schemas.microsoft.com/office/drawing/2014/main" id="{0BA059F1-9BF5-764D-995F-4267DF591640}"/>
              </a:ext>
            </a:extLst>
          </p:cNvPr>
          <p:cNvSpPr txBox="1"/>
          <p:nvPr/>
        </p:nvSpPr>
        <p:spPr>
          <a:xfrm>
            <a:off x="628833" y="3259331"/>
            <a:ext cx="4160442" cy="460024"/>
          </a:xfrm>
          <a:prstGeom prst="rect">
            <a:avLst/>
          </a:prstGeom>
          <a:noFill/>
        </p:spPr>
        <p:txBody>
          <a:bodyPr wrap="square" lIns="36000" tIns="36000" rIns="36000" bIns="36000" rtlCol="0">
            <a:normAutofit/>
          </a:bodyPr>
          <a:lstStyle/>
          <a:p>
            <a:pPr marL="171450" indent="-171450">
              <a:spcAft>
                <a:spcPts val="400"/>
              </a:spcAft>
              <a:buFont typeface="Wingdings" pitchFamily="2" charset="2"/>
              <a:buChar char="l"/>
            </a:pPr>
            <a:r>
              <a:rPr kumimoji="1" lang="en-US" altLang="ja-JP" sz="1000" dirty="0">
                <a:solidFill>
                  <a:schemeClr val="tx1"/>
                </a:solidFill>
                <a:latin typeface="Yu Gothic" panose="020B0400000000000000" pitchFamily="34" charset="-128"/>
              </a:rPr>
              <a:t>〜</a:t>
            </a:r>
            <a:r>
              <a:rPr kumimoji="1" lang="ja-JP" altLang="en-US" sz="1000">
                <a:solidFill>
                  <a:schemeClr val="tx1"/>
                </a:solidFill>
                <a:latin typeface="Yu Gothic" panose="020B0400000000000000" pitchFamily="34" charset="-128"/>
              </a:rPr>
              <a:t>サービスの開発・提供</a:t>
            </a:r>
            <a:endParaRPr kumimoji="1" lang="en-US" altLang="ja-JP" sz="1000" dirty="0">
              <a:solidFill>
                <a:schemeClr val="tx1"/>
              </a:solidFill>
              <a:latin typeface="Yu Gothic" panose="020B0400000000000000" pitchFamily="34" charset="-128"/>
            </a:endParaRPr>
          </a:p>
          <a:p>
            <a:pPr marL="171450" indent="-171450">
              <a:spcAft>
                <a:spcPts val="400"/>
              </a:spcAft>
              <a:buFont typeface="Wingdings" pitchFamily="2" charset="2"/>
              <a:buChar char="l"/>
            </a:pPr>
            <a:r>
              <a:rPr kumimoji="1" lang="ja-JP" altLang="en-US" sz="1000">
                <a:solidFill>
                  <a:schemeClr val="tx1"/>
                </a:solidFill>
                <a:latin typeface="Yu Gothic" panose="020B0400000000000000" pitchFamily="34" charset="-128"/>
              </a:rPr>
              <a:t>従業員数</a:t>
            </a:r>
            <a:r>
              <a:rPr kumimoji="1" lang="en-US" altLang="ja-JP" sz="1000" dirty="0">
                <a:solidFill>
                  <a:schemeClr val="tx1"/>
                </a:solidFill>
                <a:latin typeface="Yu Gothic" panose="020B0400000000000000" pitchFamily="34" charset="-128"/>
              </a:rPr>
              <a:t>0,000</a:t>
            </a:r>
            <a:r>
              <a:rPr kumimoji="1" lang="ja-JP" altLang="en-US" sz="1000">
                <a:solidFill>
                  <a:schemeClr val="tx1"/>
                </a:solidFill>
                <a:latin typeface="Yu Gothic" panose="020B0400000000000000" pitchFamily="34" charset="-128"/>
              </a:rPr>
              <a:t>人</a:t>
            </a:r>
            <a:r>
              <a:rPr kumimoji="1" lang="en-US" altLang="ja-JP" sz="1000" dirty="0">
                <a:solidFill>
                  <a:schemeClr val="tx1"/>
                </a:solidFill>
                <a:latin typeface="Yu Gothic" panose="020B0400000000000000" pitchFamily="34" charset="-128"/>
              </a:rPr>
              <a:t> 0000</a:t>
            </a:r>
            <a:r>
              <a:rPr kumimoji="1" lang="ja-JP" altLang="en-US" sz="1000">
                <a:solidFill>
                  <a:schemeClr val="tx1"/>
                </a:solidFill>
                <a:latin typeface="Yu Gothic" panose="020B0400000000000000" pitchFamily="34" charset="-128"/>
              </a:rPr>
              <a:t>年</a:t>
            </a:r>
            <a:r>
              <a:rPr kumimoji="1" lang="en-US" altLang="ja-JP" sz="1000" dirty="0">
                <a:solidFill>
                  <a:schemeClr val="tx1"/>
                </a:solidFill>
                <a:latin typeface="Yu Gothic" panose="020B0400000000000000" pitchFamily="34" charset="-128"/>
              </a:rPr>
              <a:t>00</a:t>
            </a:r>
            <a:r>
              <a:rPr kumimoji="1" lang="ja-JP" altLang="en-US" sz="1000">
                <a:solidFill>
                  <a:schemeClr val="tx1"/>
                </a:solidFill>
                <a:latin typeface="Yu Gothic" panose="020B0400000000000000" pitchFamily="34" charset="-128"/>
              </a:rPr>
              <a:t>月時点</a:t>
            </a:r>
            <a:endParaRPr kumimoji="1" lang="en-US" altLang="ja-JP" sz="1000" dirty="0">
              <a:solidFill>
                <a:schemeClr val="tx1"/>
              </a:solidFill>
              <a:latin typeface="Yu Gothic" panose="020B0400000000000000" pitchFamily="34" charset="-128"/>
            </a:endParaRPr>
          </a:p>
        </p:txBody>
      </p:sp>
    </p:spTree>
    <p:extLst>
      <p:ext uri="{BB962C8B-B14F-4D97-AF65-F5344CB8AC3E}">
        <p14:creationId xmlns:p14="http://schemas.microsoft.com/office/powerpoint/2010/main" val="3001277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23D19BE7-FFD2-E34F-9601-63C2BF4F6901}"/>
              </a:ext>
            </a:extLst>
          </p:cNvPr>
          <p:cNvSpPr>
            <a:spLocks noGrp="1"/>
          </p:cNvSpPr>
          <p:nvPr>
            <p:ph type="body" idx="1"/>
          </p:nvPr>
        </p:nvSpPr>
        <p:spPr>
          <a:xfrm>
            <a:off x="628830" y="911644"/>
            <a:ext cx="8648337" cy="590563"/>
          </a:xfrm>
        </p:spPr>
        <p:txBody>
          <a:bodyPr/>
          <a:lstStyle/>
          <a:p>
            <a:r>
              <a:rPr lang="ja-JP" altLang="en-US"/>
              <a:t>●●業界の企業様を中心に</a:t>
            </a:r>
            <a:r>
              <a:rPr lang="en-US" altLang="ja-JP" dirty="0"/>
              <a:t>0,000</a:t>
            </a:r>
            <a:r>
              <a:rPr lang="ja-JP" altLang="en-US"/>
              <a:t>社以上を支援しています。</a:t>
            </a:r>
          </a:p>
        </p:txBody>
      </p:sp>
      <p:sp>
        <p:nvSpPr>
          <p:cNvPr id="21" name="テキスト プレースホルダー 20">
            <a:extLst>
              <a:ext uri="{FF2B5EF4-FFF2-40B4-BE49-F238E27FC236}">
                <a16:creationId xmlns:a16="http://schemas.microsoft.com/office/drawing/2014/main" id="{68548173-4C03-B04E-A573-C1964214C42C}"/>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99EF2696-018C-F34A-959E-082235B92FCE}"/>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13</a:t>
            </a:fld>
            <a:endParaRPr lang="ja-JP" altLang="en-US"/>
          </a:p>
        </p:txBody>
      </p:sp>
      <p:sp>
        <p:nvSpPr>
          <p:cNvPr id="3" name="タイトル 2">
            <a:extLst>
              <a:ext uri="{FF2B5EF4-FFF2-40B4-BE49-F238E27FC236}">
                <a16:creationId xmlns:a16="http://schemas.microsoft.com/office/drawing/2014/main" id="{A631ADF3-AE6D-414E-9076-EB7F1CF2BBCB}"/>
              </a:ext>
            </a:extLst>
          </p:cNvPr>
          <p:cNvSpPr>
            <a:spLocks noGrp="1"/>
          </p:cNvSpPr>
          <p:nvPr>
            <p:ph type="title"/>
          </p:nvPr>
        </p:nvSpPr>
        <p:spPr>
          <a:xfrm>
            <a:off x="637168" y="314325"/>
            <a:ext cx="8640000" cy="396000"/>
          </a:xfrm>
        </p:spPr>
        <p:txBody>
          <a:bodyPr>
            <a:normAutofit fontScale="90000"/>
          </a:bodyPr>
          <a:lstStyle/>
          <a:p>
            <a:r>
              <a:rPr lang="ja-JP" altLang="en-US"/>
              <a:t>事例一覧</a:t>
            </a:r>
          </a:p>
        </p:txBody>
      </p:sp>
      <p:sp>
        <p:nvSpPr>
          <p:cNvPr id="6" name="正方形/長方形 5">
            <a:extLst>
              <a:ext uri="{FF2B5EF4-FFF2-40B4-BE49-F238E27FC236}">
                <a16:creationId xmlns:a16="http://schemas.microsoft.com/office/drawing/2014/main" id="{22B9EE54-B856-A047-B58F-1DAB2EE0E956}"/>
              </a:ext>
            </a:extLst>
          </p:cNvPr>
          <p:cNvSpPr/>
          <p:nvPr/>
        </p:nvSpPr>
        <p:spPr>
          <a:xfrm>
            <a:off x="627092" y="1980363"/>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ソフトウェア</a:t>
            </a:r>
          </a:p>
        </p:txBody>
      </p:sp>
      <p:sp>
        <p:nvSpPr>
          <p:cNvPr id="7" name="テキスト ボックス 6">
            <a:extLst>
              <a:ext uri="{FF2B5EF4-FFF2-40B4-BE49-F238E27FC236}">
                <a16:creationId xmlns:a16="http://schemas.microsoft.com/office/drawing/2014/main" id="{2FE33870-9CBD-A44F-A635-F6A39B6DAF43}"/>
              </a:ext>
            </a:extLst>
          </p:cNvPr>
          <p:cNvSpPr txBox="1"/>
          <p:nvPr/>
        </p:nvSpPr>
        <p:spPr>
          <a:xfrm>
            <a:off x="627092" y="2520000"/>
            <a:ext cx="2700000" cy="1151075"/>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1F38DA59-D08F-BF45-8DCA-DC89294A84D0}"/>
              </a:ext>
            </a:extLst>
          </p:cNvPr>
          <p:cNvSpPr/>
          <p:nvPr/>
        </p:nvSpPr>
        <p:spPr>
          <a:xfrm>
            <a:off x="3603001" y="1980363"/>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教育</a:t>
            </a:r>
          </a:p>
        </p:txBody>
      </p:sp>
      <p:sp>
        <p:nvSpPr>
          <p:cNvPr id="9" name="テキスト ボックス 8">
            <a:extLst>
              <a:ext uri="{FF2B5EF4-FFF2-40B4-BE49-F238E27FC236}">
                <a16:creationId xmlns:a16="http://schemas.microsoft.com/office/drawing/2014/main" id="{49BCF68A-57EA-3340-88B7-1B7E7D48E475}"/>
              </a:ext>
            </a:extLst>
          </p:cNvPr>
          <p:cNvSpPr txBox="1"/>
          <p:nvPr/>
        </p:nvSpPr>
        <p:spPr>
          <a:xfrm>
            <a:off x="3602998" y="2520000"/>
            <a:ext cx="2700000" cy="1151075"/>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0" name="正方形/長方形 9">
            <a:extLst>
              <a:ext uri="{FF2B5EF4-FFF2-40B4-BE49-F238E27FC236}">
                <a16:creationId xmlns:a16="http://schemas.microsoft.com/office/drawing/2014/main" id="{99BA6966-82AA-8F4D-B26A-CF3C63E10559}"/>
              </a:ext>
            </a:extLst>
          </p:cNvPr>
          <p:cNvSpPr/>
          <p:nvPr/>
        </p:nvSpPr>
        <p:spPr>
          <a:xfrm>
            <a:off x="6578131" y="1980363"/>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金融</a:t>
            </a:r>
          </a:p>
        </p:txBody>
      </p:sp>
      <p:sp>
        <p:nvSpPr>
          <p:cNvPr id="11" name="テキスト ボックス 10">
            <a:extLst>
              <a:ext uri="{FF2B5EF4-FFF2-40B4-BE49-F238E27FC236}">
                <a16:creationId xmlns:a16="http://schemas.microsoft.com/office/drawing/2014/main" id="{F7221413-0218-BB48-8A42-E701F75965A7}"/>
              </a:ext>
            </a:extLst>
          </p:cNvPr>
          <p:cNvSpPr txBox="1"/>
          <p:nvPr/>
        </p:nvSpPr>
        <p:spPr>
          <a:xfrm>
            <a:off x="6578128" y="2520000"/>
            <a:ext cx="2700000" cy="1151075"/>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2" name="正方形/長方形 11">
            <a:extLst>
              <a:ext uri="{FF2B5EF4-FFF2-40B4-BE49-F238E27FC236}">
                <a16:creationId xmlns:a16="http://schemas.microsoft.com/office/drawing/2014/main" id="{6C6226B4-1885-B041-B156-58746C77BBAE}"/>
              </a:ext>
            </a:extLst>
          </p:cNvPr>
          <p:cNvSpPr/>
          <p:nvPr/>
        </p:nvSpPr>
        <p:spPr>
          <a:xfrm>
            <a:off x="626316" y="4013638"/>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通信</a:t>
            </a:r>
          </a:p>
        </p:txBody>
      </p:sp>
      <p:sp>
        <p:nvSpPr>
          <p:cNvPr id="13" name="テキスト ボックス 12">
            <a:extLst>
              <a:ext uri="{FF2B5EF4-FFF2-40B4-BE49-F238E27FC236}">
                <a16:creationId xmlns:a16="http://schemas.microsoft.com/office/drawing/2014/main" id="{3726666A-EA9E-7440-972B-629E45377D78}"/>
              </a:ext>
            </a:extLst>
          </p:cNvPr>
          <p:cNvSpPr txBox="1"/>
          <p:nvPr/>
        </p:nvSpPr>
        <p:spPr>
          <a:xfrm>
            <a:off x="626316" y="4553275"/>
            <a:ext cx="2700000" cy="1151075"/>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4" name="正方形/長方形 13">
            <a:extLst>
              <a:ext uri="{FF2B5EF4-FFF2-40B4-BE49-F238E27FC236}">
                <a16:creationId xmlns:a16="http://schemas.microsoft.com/office/drawing/2014/main" id="{75213366-7D2B-DB4C-90E6-5C74473F5699}"/>
              </a:ext>
            </a:extLst>
          </p:cNvPr>
          <p:cNvSpPr/>
          <p:nvPr/>
        </p:nvSpPr>
        <p:spPr>
          <a:xfrm>
            <a:off x="3602225" y="4013638"/>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製造</a:t>
            </a:r>
          </a:p>
        </p:txBody>
      </p:sp>
      <p:sp>
        <p:nvSpPr>
          <p:cNvPr id="15" name="テキスト ボックス 14">
            <a:extLst>
              <a:ext uri="{FF2B5EF4-FFF2-40B4-BE49-F238E27FC236}">
                <a16:creationId xmlns:a16="http://schemas.microsoft.com/office/drawing/2014/main" id="{40912FD4-6A70-9C4F-8C99-D7FE969EFDEE}"/>
              </a:ext>
            </a:extLst>
          </p:cNvPr>
          <p:cNvSpPr txBox="1"/>
          <p:nvPr/>
        </p:nvSpPr>
        <p:spPr>
          <a:xfrm>
            <a:off x="3602222" y="4553275"/>
            <a:ext cx="2700000" cy="1151075"/>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6" name="正方形/長方形 15">
            <a:extLst>
              <a:ext uri="{FF2B5EF4-FFF2-40B4-BE49-F238E27FC236}">
                <a16:creationId xmlns:a16="http://schemas.microsoft.com/office/drawing/2014/main" id="{4FB4D685-BA1F-DE4E-AB4C-DA085E0CCBCF}"/>
              </a:ext>
            </a:extLst>
          </p:cNvPr>
          <p:cNvSpPr/>
          <p:nvPr/>
        </p:nvSpPr>
        <p:spPr>
          <a:xfrm>
            <a:off x="6577355" y="4013638"/>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メディア</a:t>
            </a:r>
          </a:p>
        </p:txBody>
      </p:sp>
      <p:sp>
        <p:nvSpPr>
          <p:cNvPr id="17" name="テキスト ボックス 16">
            <a:extLst>
              <a:ext uri="{FF2B5EF4-FFF2-40B4-BE49-F238E27FC236}">
                <a16:creationId xmlns:a16="http://schemas.microsoft.com/office/drawing/2014/main" id="{DBFC46E6-3BB3-3F4E-8033-3AA1943CF179}"/>
              </a:ext>
            </a:extLst>
          </p:cNvPr>
          <p:cNvSpPr txBox="1"/>
          <p:nvPr/>
        </p:nvSpPr>
        <p:spPr>
          <a:xfrm>
            <a:off x="6577352" y="4553275"/>
            <a:ext cx="2700000" cy="1151075"/>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805223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BC5D6187-5C36-0544-BCC4-1CC27982F257}"/>
              </a:ext>
            </a:extLst>
          </p:cNvPr>
          <p:cNvSpPr>
            <a:spLocks noGrp="1"/>
          </p:cNvSpPr>
          <p:nvPr>
            <p:ph type="body" idx="1"/>
          </p:nvPr>
        </p:nvSpPr>
        <p:spPr/>
        <p:txBody>
          <a:bodyPr/>
          <a:lstStyle/>
          <a:p>
            <a:endParaRPr lang="ja-JP" altLang="en-US"/>
          </a:p>
        </p:txBody>
      </p:sp>
      <p:sp>
        <p:nvSpPr>
          <p:cNvPr id="8" name="テキスト プレースホルダー 7">
            <a:extLst>
              <a:ext uri="{FF2B5EF4-FFF2-40B4-BE49-F238E27FC236}">
                <a16:creationId xmlns:a16="http://schemas.microsoft.com/office/drawing/2014/main" id="{DEB206FB-F970-E948-BE9C-6D2FC733C00B}"/>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C83EDAC8-D4BE-2F47-AEC9-7ACB0E1C3CAC}"/>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14</a:t>
            </a:fld>
            <a:endParaRPr lang="ja-JP" altLang="en-US"/>
          </a:p>
        </p:txBody>
      </p:sp>
      <p:sp>
        <p:nvSpPr>
          <p:cNvPr id="3" name="タイトル 2">
            <a:extLst>
              <a:ext uri="{FF2B5EF4-FFF2-40B4-BE49-F238E27FC236}">
                <a16:creationId xmlns:a16="http://schemas.microsoft.com/office/drawing/2014/main" id="{12AFE8E9-8969-054F-96F7-8253B99019D7}"/>
              </a:ext>
            </a:extLst>
          </p:cNvPr>
          <p:cNvSpPr>
            <a:spLocks noGrp="1"/>
          </p:cNvSpPr>
          <p:nvPr>
            <p:ph type="title"/>
          </p:nvPr>
        </p:nvSpPr>
        <p:spPr>
          <a:xfrm>
            <a:off x="637168" y="314325"/>
            <a:ext cx="8640000" cy="396000"/>
          </a:xfrm>
        </p:spPr>
        <p:txBody>
          <a:bodyPr>
            <a:normAutofit fontScale="90000"/>
          </a:bodyPr>
          <a:lstStyle/>
          <a:p>
            <a:r>
              <a:rPr lang="ja-JP" altLang="en-US"/>
              <a:t>競合比較</a:t>
            </a:r>
          </a:p>
        </p:txBody>
      </p:sp>
      <p:graphicFrame>
        <p:nvGraphicFramePr>
          <p:cNvPr id="9" name="Google Shape;415;p15">
            <a:extLst>
              <a:ext uri="{FF2B5EF4-FFF2-40B4-BE49-F238E27FC236}">
                <a16:creationId xmlns:a16="http://schemas.microsoft.com/office/drawing/2014/main" id="{7D4F19B9-A519-774D-BB8A-53D382AAD99C}"/>
              </a:ext>
            </a:extLst>
          </p:cNvPr>
          <p:cNvGraphicFramePr/>
          <p:nvPr>
            <p:extLst>
              <p:ext uri="{D42A27DB-BD31-4B8C-83A1-F6EECF244321}">
                <p14:modId xmlns:p14="http://schemas.microsoft.com/office/powerpoint/2010/main" val="3091214983"/>
              </p:ext>
            </p:extLst>
          </p:nvPr>
        </p:nvGraphicFramePr>
        <p:xfrm>
          <a:off x="628830" y="2145269"/>
          <a:ext cx="8648300" cy="3768430"/>
        </p:xfrm>
        <a:graphic>
          <a:graphicData uri="http://schemas.openxmlformats.org/drawingml/2006/table">
            <a:tbl>
              <a:tblPr>
                <a:noFill/>
              </a:tblPr>
              <a:tblGrid>
                <a:gridCol w="1415250">
                  <a:extLst>
                    <a:ext uri="{9D8B030D-6E8A-4147-A177-3AD203B41FA5}">
                      <a16:colId xmlns:a16="http://schemas.microsoft.com/office/drawing/2014/main" val="20000"/>
                    </a:ext>
                  </a:extLst>
                </a:gridCol>
                <a:gridCol w="435450">
                  <a:extLst>
                    <a:ext uri="{9D8B030D-6E8A-4147-A177-3AD203B41FA5}">
                      <a16:colId xmlns:a16="http://schemas.microsoft.com/office/drawing/2014/main" val="20001"/>
                    </a:ext>
                  </a:extLst>
                </a:gridCol>
                <a:gridCol w="1996650">
                  <a:extLst>
                    <a:ext uri="{9D8B030D-6E8A-4147-A177-3AD203B41FA5}">
                      <a16:colId xmlns:a16="http://schemas.microsoft.com/office/drawing/2014/main" val="20002"/>
                    </a:ext>
                  </a:extLst>
                </a:gridCol>
                <a:gridCol w="435450">
                  <a:extLst>
                    <a:ext uri="{9D8B030D-6E8A-4147-A177-3AD203B41FA5}">
                      <a16:colId xmlns:a16="http://schemas.microsoft.com/office/drawing/2014/main" val="20003"/>
                    </a:ext>
                  </a:extLst>
                </a:gridCol>
                <a:gridCol w="1960475">
                  <a:extLst>
                    <a:ext uri="{9D8B030D-6E8A-4147-A177-3AD203B41FA5}">
                      <a16:colId xmlns:a16="http://schemas.microsoft.com/office/drawing/2014/main" val="20004"/>
                    </a:ext>
                  </a:extLst>
                </a:gridCol>
                <a:gridCol w="435450">
                  <a:extLst>
                    <a:ext uri="{9D8B030D-6E8A-4147-A177-3AD203B41FA5}">
                      <a16:colId xmlns:a16="http://schemas.microsoft.com/office/drawing/2014/main" val="20005"/>
                    </a:ext>
                  </a:extLst>
                </a:gridCol>
                <a:gridCol w="1969575">
                  <a:extLst>
                    <a:ext uri="{9D8B030D-6E8A-4147-A177-3AD203B41FA5}">
                      <a16:colId xmlns:a16="http://schemas.microsoft.com/office/drawing/2014/main" val="20006"/>
                    </a:ext>
                  </a:extLst>
                </a:gridCol>
              </a:tblGrid>
              <a:tr h="587002">
                <a:tc>
                  <a:txBody>
                    <a:bodyPr/>
                    <a:lstStyle/>
                    <a:p>
                      <a:pPr marL="0" marR="0" lvl="0" indent="0" algn="ctr" rtl="0">
                        <a:lnSpc>
                          <a:spcPct val="100000"/>
                        </a:lnSpc>
                        <a:spcBef>
                          <a:spcPts val="0"/>
                        </a:spcBef>
                        <a:spcAft>
                          <a:spcPts val="0"/>
                        </a:spcAft>
                        <a:buClr>
                          <a:schemeClr val="dk1"/>
                        </a:buClr>
                        <a:buSzPts val="1000"/>
                        <a:buFont typeface="Calibri"/>
                        <a:buNone/>
                      </a:pPr>
                      <a:endParaRPr sz="1000" b="0"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2">
                  <a:txBody>
                    <a:bodyPr/>
                    <a:lstStyle/>
                    <a:p>
                      <a:pPr marL="0" marR="0" lvl="0" indent="0" algn="ctr" rtl="0">
                        <a:lnSpc>
                          <a:spcPct val="100000"/>
                        </a:lnSpc>
                        <a:spcBef>
                          <a:spcPts val="0"/>
                        </a:spcBef>
                        <a:spcAft>
                          <a:spcPts val="0"/>
                        </a:spcAft>
                        <a:buClr>
                          <a:schemeClr val="lt1"/>
                        </a:buClr>
                        <a:buSzPts val="1000"/>
                        <a:buFont typeface="Arial"/>
                        <a:buNone/>
                      </a:pPr>
                      <a:r>
                        <a:rPr lang="ja-JP" altLang="en-US" sz="1400" b="1" i="0" u="none" strike="noStrike" cap="none">
                          <a:solidFill>
                            <a:schemeClr val="lt1"/>
                          </a:solidFill>
                          <a:latin typeface="Yu Gothic" panose="020B0400000000000000" pitchFamily="34" charset="-128"/>
                          <a:ea typeface="Yu Gothic" panose="020B0400000000000000" pitchFamily="34" charset="-128"/>
                          <a:cs typeface="Arial"/>
                          <a:sym typeface="Arial"/>
                        </a:rPr>
                        <a:t>（商品・サービス名）</a:t>
                      </a:r>
                      <a:endParaRPr sz="1400" b="1"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9525" cap="flat" cmpd="sng">
                      <a:solidFill>
                        <a:srgbClr val="000000">
                          <a:alpha val="0"/>
                        </a:srgbClr>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ja-JP"/>
                    </a:p>
                  </a:txBody>
                  <a:tcPr/>
                </a:tc>
                <a:tc gridSpan="2">
                  <a:txBody>
                    <a:bodyPr/>
                    <a:lstStyle/>
                    <a:p>
                      <a:pPr marL="0" marR="0" lvl="0" indent="0" algn="ctr" rtl="0">
                        <a:lnSpc>
                          <a:spcPct val="100000"/>
                        </a:lnSpc>
                        <a:spcBef>
                          <a:spcPts val="0"/>
                        </a:spcBef>
                        <a:spcAft>
                          <a:spcPts val="0"/>
                        </a:spcAft>
                        <a:buClr>
                          <a:schemeClr val="lt1"/>
                        </a:buClr>
                        <a:buSzPts val="1000"/>
                        <a:buFont typeface="Arial"/>
                        <a:buNone/>
                      </a:pPr>
                      <a:r>
                        <a:rPr lang="ja-JP" altLang="en-US" sz="1400" b="1" i="0" u="none" strike="noStrike" cap="none">
                          <a:solidFill>
                            <a:schemeClr val="tx1"/>
                          </a:solidFill>
                          <a:latin typeface="Yu Gothic" panose="020B0400000000000000" pitchFamily="34" charset="-128"/>
                          <a:ea typeface="Yu Gothic" panose="020B0400000000000000" pitchFamily="34" charset="-128"/>
                          <a:cs typeface="Arial"/>
                          <a:sym typeface="Arial"/>
                        </a:rPr>
                        <a:t>◯◯系サービス</a:t>
                      </a:r>
                      <a:endParaRPr sz="14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108000" marR="108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ja-JP"/>
                    </a:p>
                  </a:txBody>
                  <a:tcPr/>
                </a:tc>
                <a:tc gridSpan="2">
                  <a:txBody>
                    <a:bodyPr/>
                    <a:lstStyle/>
                    <a:p>
                      <a:pPr marL="0" marR="0" lvl="0" indent="0" algn="ctr" defTabSz="914400" rtl="0" eaLnBrk="1" fontAlgn="auto" latinLnBrk="0" hangingPunct="1">
                        <a:lnSpc>
                          <a:spcPct val="100000"/>
                        </a:lnSpc>
                        <a:spcBef>
                          <a:spcPts val="0"/>
                        </a:spcBef>
                        <a:spcAft>
                          <a:spcPts val="0"/>
                        </a:spcAft>
                        <a:buClr>
                          <a:schemeClr val="lt1"/>
                        </a:buClr>
                        <a:buSzPts val="1000"/>
                        <a:buFont typeface="Arial"/>
                        <a:buNone/>
                        <a:tabLst/>
                        <a:defRPr/>
                      </a:pPr>
                      <a:r>
                        <a:rPr lang="ja-JP" altLang="en-US" sz="1400" b="1" i="0" u="none" strike="noStrike" cap="none">
                          <a:solidFill>
                            <a:schemeClr val="tx1"/>
                          </a:solidFill>
                          <a:latin typeface="Yu Gothic" panose="020B0400000000000000" pitchFamily="34" charset="-128"/>
                          <a:ea typeface="Yu Gothic" panose="020B0400000000000000" pitchFamily="34" charset="-128"/>
                          <a:cs typeface="Arial"/>
                          <a:sym typeface="Arial"/>
                        </a:rPr>
                        <a:t>◯◯系サービス</a:t>
                      </a:r>
                    </a:p>
                  </a:txBody>
                  <a:tcPr marL="108000" marR="108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ja-JP"/>
                    </a:p>
                  </a:txBody>
                  <a:tcPr/>
                </a:tc>
                <a:extLst>
                  <a:ext uri="{0D108BD9-81ED-4DB2-BD59-A6C34878D82A}">
                    <a16:rowId xmlns:a16="http://schemas.microsoft.com/office/drawing/2014/main" val="10000"/>
                  </a:ext>
                </a:extLst>
              </a:tr>
              <a:tr h="795357">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200" b="1" i="0" u="none" strike="noStrike" cap="none">
                          <a:solidFill>
                            <a:schemeClr val="lt1"/>
                          </a:solidFill>
                          <a:latin typeface="Yu Gothic" panose="020B0400000000000000" pitchFamily="34" charset="-128"/>
                          <a:ea typeface="Yu Gothic" panose="020B0400000000000000" pitchFamily="34" charset="-128"/>
                          <a:cs typeface="Arial"/>
                          <a:sym typeface="Arial"/>
                        </a:rPr>
                        <a:t>おもな機能</a:t>
                      </a:r>
                      <a:endParaRPr sz="1200" b="1"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9525" cap="flat" cmpd="sng">
                      <a:solidFill>
                        <a:srgbClr val="000000">
                          <a:alpha val="0"/>
                        </a:srgbClr>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accent6"/>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accent6"/>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tx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sz="2000" b="0" i="0" dirty="0">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5357">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200" b="1" i="0" u="none" strike="noStrike" cap="none">
                          <a:solidFill>
                            <a:schemeClr val="lt1"/>
                          </a:solidFill>
                          <a:latin typeface="Yu Gothic" panose="020B0400000000000000" pitchFamily="34" charset="-128"/>
                          <a:ea typeface="Yu Gothic" panose="020B0400000000000000" pitchFamily="34" charset="-128"/>
                          <a:cs typeface="Arial"/>
                          <a:sym typeface="Arial"/>
                        </a:rPr>
                        <a:t>料金体系</a:t>
                      </a:r>
                      <a:endParaRPr sz="1200" b="1"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accent6"/>
                          </a:solidFill>
                          <a:latin typeface="Yu Gothic" panose="020B0400000000000000" pitchFamily="34" charset="-128"/>
                          <a:ea typeface="Yu Gothic" panose="020B0400000000000000" pitchFamily="34" charset="-128"/>
                          <a:cs typeface="Arial"/>
                          <a:sym typeface="Arial"/>
                        </a:rPr>
                        <a:t>〇</a:t>
                      </a:r>
                      <a:endParaRPr sz="1600" b="1" i="0" u="none" strike="noStrike" cap="none" dirty="0">
                        <a:solidFill>
                          <a:schemeClr val="accent6"/>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lang="ja-JP" altLang="en-US"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tx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標準機能範囲が狭い分、</a:t>
                      </a:r>
                    </a:p>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比較的安価で利用可能</a:t>
                      </a:r>
                      <a:endParaRPr lang="ja-JP" altLang="en-US"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tx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sz="1200" b="0" i="0">
                          <a:solidFill>
                            <a:schemeClr val="dk1"/>
                          </a:solidFill>
                          <a:latin typeface="Yu Gothic" panose="020B0400000000000000" pitchFamily="34" charset="-128"/>
                          <a:ea typeface="Yu Gothic" panose="020B0400000000000000" pitchFamily="34" charset="-128"/>
                        </a:rPr>
                        <a:t>高機能な分、料金も高額</a:t>
                      </a:r>
                      <a:endParaRPr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95357">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200" b="1" i="0" u="none" strike="noStrike" cap="none">
                          <a:solidFill>
                            <a:schemeClr val="lt1"/>
                          </a:solidFill>
                          <a:latin typeface="Yu Gothic" panose="020B0400000000000000" pitchFamily="34" charset="-128"/>
                          <a:ea typeface="Yu Gothic" panose="020B0400000000000000" pitchFamily="34" charset="-128"/>
                          <a:cs typeface="Arial"/>
                          <a:sym typeface="Arial"/>
                        </a:rPr>
                        <a:t>サポート体制</a:t>
                      </a:r>
                      <a:endParaRPr sz="1200" b="1"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accent6"/>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accent6"/>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2"/>
                        </a:buClr>
                        <a:buSzPts val="1000"/>
                        <a:buFont typeface="Arial"/>
                        <a:buNone/>
                      </a:pPr>
                      <a:r>
                        <a:rPr lang="ja-JP" sz="1600" b="1" i="0" u="none" strike="noStrike" cap="none">
                          <a:solidFill>
                            <a:schemeClr val="tx1"/>
                          </a:solidFill>
                          <a:latin typeface="Yu Gothic" panose="020B0400000000000000" pitchFamily="34" charset="-128"/>
                          <a:ea typeface="Yu Gothic" panose="020B0400000000000000" pitchFamily="34" charset="-128"/>
                          <a:cs typeface="Arial"/>
                          <a:sym typeface="Arial"/>
                        </a:rPr>
                        <a:t>〇</a:t>
                      </a:r>
                      <a:endParaRPr sz="1600" b="1" i="0" u="none" strike="noStrike" cap="none" dirty="0">
                        <a:solidFill>
                          <a:schemeClr val="tx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Calibri"/>
                        <a:buNone/>
                      </a:pPr>
                      <a:r>
                        <a:rPr lang="ja-JP" altLang="en-US" sz="1200" b="0" i="0">
                          <a:solidFill>
                            <a:schemeClr val="dk1"/>
                          </a:solidFill>
                          <a:latin typeface="Yu Gothic" panose="020B0400000000000000" pitchFamily="34" charset="-128"/>
                          <a:ea typeface="Yu Gothic" panose="020B0400000000000000" pitchFamily="34" charset="-128"/>
                        </a:rPr>
                        <a:t>テキストテキストテキストテキスト</a:t>
                      </a:r>
                      <a:endParaRPr sz="1200" b="0" i="0" dirty="0">
                        <a:solidFill>
                          <a:schemeClr val="dk1"/>
                        </a:solidFill>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95357">
                <a:tc>
                  <a:txBody>
                    <a:bodyPr/>
                    <a:lstStyle/>
                    <a:p>
                      <a:pPr marL="0" marR="0" lvl="0" indent="0" algn="ctr" rtl="0">
                        <a:lnSpc>
                          <a:spcPct val="100000"/>
                        </a:lnSpc>
                        <a:spcBef>
                          <a:spcPts val="0"/>
                        </a:spcBef>
                        <a:spcAft>
                          <a:spcPts val="0"/>
                        </a:spcAft>
                        <a:buClr>
                          <a:schemeClr val="lt1"/>
                        </a:buClr>
                        <a:buSzPts val="1000"/>
                        <a:buFont typeface="Arial"/>
                        <a:buNone/>
                      </a:pPr>
                      <a:r>
                        <a:rPr lang="ja-JP" altLang="en-US" sz="1200" b="1" i="0" u="none" strike="noStrike" cap="none">
                          <a:solidFill>
                            <a:schemeClr val="lt1"/>
                          </a:solidFill>
                          <a:latin typeface="Yu Gothic" panose="020B0400000000000000" pitchFamily="34" charset="-128"/>
                          <a:ea typeface="Yu Gothic" panose="020B0400000000000000" pitchFamily="34" charset="-128"/>
                          <a:cs typeface="Arial"/>
                          <a:sym typeface="Arial"/>
                        </a:rPr>
                        <a:t>実績</a:t>
                      </a:r>
                      <a:endParaRPr sz="1200" b="1" i="0" u="none" strike="noStrike" cap="none" dirty="0">
                        <a:solidFill>
                          <a:schemeClr val="lt1"/>
                        </a:solidFill>
                        <a:latin typeface="Yu Gothic" panose="020B0400000000000000" pitchFamily="34" charset="-128"/>
                        <a:ea typeface="Yu Gothic" panose="020B0400000000000000" pitchFamily="34" charset="-128"/>
                        <a:cs typeface="Arial"/>
                        <a:sym typeface="Arial"/>
                      </a:endParaRPr>
                    </a:p>
                  </a:txBody>
                  <a:tcPr marL="72000" marR="72000" marT="72000" marB="72000" anchor="ctr">
                    <a:lnL w="12700" cap="flat" cmpd="sng">
                      <a:solidFill>
                        <a:srgbClr val="BFBFBF"/>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solidFill>
                        <a:srgbClr val="BFBFBF"/>
                      </a:solidFill>
                      <a:prstDash val="solid"/>
                      <a:round/>
                      <a:headEnd type="none" w="sm" len="sm"/>
                      <a:tailEnd type="none" w="sm" len="sm"/>
                    </a:lnT>
                    <a:lnB w="12700" cap="flat" cmpd="sng" algn="ctr">
                      <a:solidFill>
                        <a:srgbClr val="BFBFBF"/>
                      </a:solidFill>
                      <a:prstDash val="solid"/>
                      <a:round/>
                      <a:headEnd type="none" w="sm" len="sm"/>
                      <a:tailEnd type="none" w="sm" len="sm"/>
                    </a:lnB>
                    <a:solidFill>
                      <a:schemeClr val="dk1"/>
                    </a:solidFill>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accent6"/>
                          </a:solidFill>
                          <a:latin typeface="Yu Gothic" panose="020B0400000000000000" pitchFamily="34" charset="-128"/>
                          <a:ea typeface="Yu Gothic" panose="020B0400000000000000" pitchFamily="34" charset="-128"/>
                          <a:cs typeface="Arial"/>
                          <a:sym typeface="Arial"/>
                        </a:rPr>
                        <a:t>〇</a:t>
                      </a:r>
                      <a:endParaRPr sz="1600" b="1" i="0" u="none" strike="noStrike" cap="none" dirty="0">
                        <a:solidFill>
                          <a:schemeClr val="accent6"/>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Arial"/>
                        <a:buNone/>
                      </a:pPr>
                      <a:r>
                        <a:rPr lang="ja-JP" altLang="en-US" sz="1200" b="0" i="0" u="none" strike="noStrike" cap="none">
                          <a:solidFill>
                            <a:schemeClr val="dk1"/>
                          </a:solidFill>
                          <a:latin typeface="Yu Gothic" panose="020B0400000000000000" pitchFamily="34" charset="-128"/>
                          <a:ea typeface="Yu Gothic" panose="020B0400000000000000" pitchFamily="34" charset="-128"/>
                          <a:cs typeface="Arial"/>
                          <a:sym typeface="Arial"/>
                        </a:rPr>
                        <a:t>テキストテキストテキストテキスト</a:t>
                      </a:r>
                      <a:endParaRPr sz="12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600"/>
                        <a:buFont typeface="Arial"/>
                        <a:buNone/>
                      </a:pPr>
                      <a:r>
                        <a:rPr lang="ja-JP" sz="16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Arial"/>
                        <a:buNone/>
                      </a:pPr>
                      <a:r>
                        <a:rPr lang="ja-JP" altLang="en-US" sz="1200" b="0" i="0" u="none" strike="noStrike" cap="none">
                          <a:solidFill>
                            <a:schemeClr val="dk1"/>
                          </a:solidFill>
                          <a:latin typeface="Yu Gothic" panose="020B0400000000000000" pitchFamily="34" charset="-128"/>
                          <a:ea typeface="Yu Gothic" panose="020B0400000000000000" pitchFamily="34" charset="-128"/>
                          <a:cs typeface="Arial"/>
                          <a:sym typeface="Arial"/>
                        </a:rPr>
                        <a:t>テキストテキストテキストテキスト</a:t>
                      </a:r>
                      <a:endParaRPr sz="12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2"/>
                        </a:buClr>
                        <a:buSzPts val="800"/>
                        <a:buFont typeface="Arial"/>
                        <a:buNone/>
                      </a:pPr>
                      <a:r>
                        <a:rPr lang="ja-JP" sz="1600" b="1" i="0" u="none" strike="noStrike" cap="none">
                          <a:solidFill>
                            <a:schemeClr val="dk1"/>
                          </a:solidFill>
                          <a:latin typeface="Yu Gothic" panose="020B0400000000000000" pitchFamily="34" charset="-128"/>
                          <a:ea typeface="Yu Gothic" panose="020B0400000000000000" pitchFamily="34" charset="-128"/>
                          <a:cs typeface="Arial"/>
                          <a:sym typeface="Arial"/>
                        </a:rPr>
                        <a:t>△</a:t>
                      </a:r>
                      <a:endParaRPr sz="1600" b="1"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ts val="1000"/>
                        <a:buFont typeface="Arial"/>
                        <a:buNone/>
                      </a:pPr>
                      <a:r>
                        <a:rPr lang="ja-JP" altLang="en-US" sz="1200" b="0" i="0" u="none" strike="noStrike" cap="none">
                          <a:solidFill>
                            <a:schemeClr val="dk1"/>
                          </a:solidFill>
                          <a:latin typeface="Yu Gothic" panose="020B0400000000000000" pitchFamily="34" charset="-128"/>
                          <a:ea typeface="Yu Gothic" panose="020B0400000000000000" pitchFamily="34" charset="-128"/>
                          <a:cs typeface="Arial"/>
                          <a:sym typeface="Arial"/>
                        </a:rPr>
                        <a:t>テキストテキストテキストテキスト</a:t>
                      </a:r>
                      <a:endParaRPr sz="1200" b="0" i="0" u="none" strike="noStrike" cap="none" dirty="0">
                        <a:solidFill>
                          <a:schemeClr val="dk1"/>
                        </a:solidFill>
                        <a:latin typeface="Yu Gothic" panose="020B0400000000000000" pitchFamily="34" charset="-128"/>
                        <a:ea typeface="Yu Gothic" panose="020B0400000000000000" pitchFamily="34" charset="-128"/>
                        <a:cs typeface="Arial"/>
                        <a:sym typeface="Arial"/>
                      </a:endParaRPr>
                    </a:p>
                  </a:txBody>
                  <a:tcPr marL="72000" marR="72000" marT="108000" marB="10800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2" name="片側の 2 つの角を丸めた四角形 1">
            <a:extLst>
              <a:ext uri="{FF2B5EF4-FFF2-40B4-BE49-F238E27FC236}">
                <a16:creationId xmlns:a16="http://schemas.microsoft.com/office/drawing/2014/main" id="{F3ABED3E-4058-2647-8052-9ABAF2208F55}"/>
              </a:ext>
            </a:extLst>
          </p:cNvPr>
          <p:cNvSpPr/>
          <p:nvPr/>
        </p:nvSpPr>
        <p:spPr>
          <a:xfrm>
            <a:off x="2052735" y="1847460"/>
            <a:ext cx="2416627" cy="867747"/>
          </a:xfrm>
          <a:prstGeom prst="round2SameRect">
            <a:avLst/>
          </a:pr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bg1"/>
                </a:solidFill>
              </a:rPr>
              <a:t>（自社商品・サービス名）</a:t>
            </a:r>
          </a:p>
        </p:txBody>
      </p:sp>
      <p:sp>
        <p:nvSpPr>
          <p:cNvPr id="6" name="正方形/長方形 5">
            <a:extLst>
              <a:ext uri="{FF2B5EF4-FFF2-40B4-BE49-F238E27FC236}">
                <a16:creationId xmlns:a16="http://schemas.microsoft.com/office/drawing/2014/main" id="{5FD1B525-EEC1-EB40-9AB7-C94E754E6A09}"/>
              </a:ext>
            </a:extLst>
          </p:cNvPr>
          <p:cNvSpPr/>
          <p:nvPr/>
        </p:nvSpPr>
        <p:spPr>
          <a:xfrm>
            <a:off x="2052735" y="2715207"/>
            <a:ext cx="2416627" cy="3198492"/>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140344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2484DDCE-2831-0D4D-B71C-BC71C9C316E3}"/>
              </a:ext>
            </a:extLst>
          </p:cNvPr>
          <p:cNvSpPr>
            <a:spLocks noGrp="1"/>
          </p:cNvSpPr>
          <p:nvPr>
            <p:ph type="body" idx="1"/>
          </p:nvPr>
        </p:nvSpPr>
        <p:spPr/>
        <p:txBody>
          <a:bodyPr>
            <a:normAutofit lnSpcReduction="10000"/>
          </a:bodyPr>
          <a:lstStyle/>
          <a:p>
            <a:r>
              <a:rPr lang="ja-JP" altLang="en-US"/>
              <a:t>お客様を紹介いただく「紹介パートナー制度」と、自社サービスの一環として</a:t>
            </a:r>
            <a:endParaRPr lang="en-US" altLang="ja-JP" dirty="0"/>
          </a:p>
          <a:p>
            <a:r>
              <a:rPr lang="ja-JP" altLang="en-US"/>
              <a:t>お客様に提供する「再販パートナー制度」を用意しています。</a:t>
            </a:r>
          </a:p>
          <a:p>
            <a:endParaRPr kumimoji="1" lang="ja-JP" altLang="en-US"/>
          </a:p>
        </p:txBody>
      </p:sp>
      <p:sp>
        <p:nvSpPr>
          <p:cNvPr id="3" name="タイトル 2">
            <a:extLst>
              <a:ext uri="{FF2B5EF4-FFF2-40B4-BE49-F238E27FC236}">
                <a16:creationId xmlns:a16="http://schemas.microsoft.com/office/drawing/2014/main" id="{DAB59F69-AE17-4F45-AB70-BC70A270DE37}"/>
              </a:ext>
            </a:extLst>
          </p:cNvPr>
          <p:cNvSpPr>
            <a:spLocks noGrp="1"/>
          </p:cNvSpPr>
          <p:nvPr>
            <p:ph type="title"/>
          </p:nvPr>
        </p:nvSpPr>
        <p:spPr>
          <a:xfrm>
            <a:off x="628833" y="310088"/>
            <a:ext cx="8648335" cy="384925"/>
          </a:xfrm>
        </p:spPr>
        <p:txBody>
          <a:bodyPr>
            <a:normAutofit fontScale="90000"/>
          </a:bodyPr>
          <a:lstStyle/>
          <a:p>
            <a:r>
              <a:rPr kumimoji="1" lang="ja-JP" altLang="en-US"/>
              <a:t>パートナープログラム概要</a:t>
            </a:r>
          </a:p>
        </p:txBody>
      </p:sp>
      <p:sp>
        <p:nvSpPr>
          <p:cNvPr id="4" name="テキスト プレースホルダー 3">
            <a:extLst>
              <a:ext uri="{FF2B5EF4-FFF2-40B4-BE49-F238E27FC236}">
                <a16:creationId xmlns:a16="http://schemas.microsoft.com/office/drawing/2014/main" id="{51D90D4D-3C27-D541-A0EE-335DF70753BF}"/>
              </a:ext>
            </a:extLst>
          </p:cNvPr>
          <p:cNvSpPr>
            <a:spLocks noGrp="1"/>
          </p:cNvSpPr>
          <p:nvPr>
            <p:ph type="body" sz="quarter" idx="14"/>
          </p:nvPr>
        </p:nvSpPr>
        <p:spPr/>
        <p:txBody>
          <a:bodyPr/>
          <a:lstStyle/>
          <a:p>
            <a:endParaRPr lang="ja-JP" altLang="en-US"/>
          </a:p>
        </p:txBody>
      </p:sp>
      <p:sp>
        <p:nvSpPr>
          <p:cNvPr id="12" name="四角形: 角を丸くする 30">
            <a:extLst>
              <a:ext uri="{FF2B5EF4-FFF2-40B4-BE49-F238E27FC236}">
                <a16:creationId xmlns:a16="http://schemas.microsoft.com/office/drawing/2014/main" id="{4F0018A9-5060-A640-B638-32AE204A8638}"/>
              </a:ext>
            </a:extLst>
          </p:cNvPr>
          <p:cNvSpPr/>
          <p:nvPr/>
        </p:nvSpPr>
        <p:spPr>
          <a:xfrm>
            <a:off x="628830" y="2647237"/>
            <a:ext cx="1298135" cy="2736000"/>
          </a:xfrm>
          <a:prstGeom prst="roundRect">
            <a:avLst>
              <a:gd name="adj" fmla="val 612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パートナー様</a:t>
            </a:r>
          </a:p>
        </p:txBody>
      </p:sp>
      <p:sp>
        <p:nvSpPr>
          <p:cNvPr id="17" name="テキスト ボックス 16">
            <a:extLst>
              <a:ext uri="{FF2B5EF4-FFF2-40B4-BE49-F238E27FC236}">
                <a16:creationId xmlns:a16="http://schemas.microsoft.com/office/drawing/2014/main" id="{E080E9C4-76DB-114D-988B-A43A2711B3B0}"/>
              </a:ext>
            </a:extLst>
          </p:cNvPr>
          <p:cNvSpPr txBox="1"/>
          <p:nvPr/>
        </p:nvSpPr>
        <p:spPr>
          <a:xfrm>
            <a:off x="2065061" y="4286994"/>
            <a:ext cx="1298136" cy="253916"/>
          </a:xfrm>
          <a:prstGeom prst="rect">
            <a:avLst/>
          </a:prstGeom>
          <a:noFill/>
        </p:spPr>
        <p:txBody>
          <a:bodyPr wrap="square">
            <a:spAutoFit/>
          </a:bodyPr>
          <a:lstStyle/>
          <a:p>
            <a:pPr algn="ctr"/>
            <a:r>
              <a:rPr kumimoji="1" lang="ja-JP" altLang="en-US" sz="1050" b="1">
                <a:solidFill>
                  <a:schemeClr val="accent6"/>
                </a:solidFill>
                <a:ea typeface="Yu Gothic" panose="020B0400000000000000" pitchFamily="34" charset="-128"/>
              </a:rPr>
              <a:t>②</a:t>
            </a:r>
            <a:r>
              <a:rPr kumimoji="1" lang="en-US" altLang="ja-JP" sz="1050" b="1" dirty="0">
                <a:solidFill>
                  <a:schemeClr val="accent6"/>
                </a:solidFill>
                <a:ea typeface="Yu Gothic" panose="020B0400000000000000" pitchFamily="34" charset="-128"/>
              </a:rPr>
              <a:t> </a:t>
            </a:r>
            <a:r>
              <a:rPr kumimoji="1" lang="ja-JP" altLang="en-US" sz="1050" b="1">
                <a:solidFill>
                  <a:schemeClr val="accent6"/>
                </a:solidFill>
                <a:ea typeface="Yu Gothic" panose="020B0400000000000000" pitchFamily="34" charset="-128"/>
              </a:rPr>
              <a:t>お客様紹介</a:t>
            </a:r>
            <a:endParaRPr lang="ja-JP" altLang="en-US" sz="1050" b="1">
              <a:solidFill>
                <a:schemeClr val="accent6"/>
              </a:solidFill>
            </a:endParaRPr>
          </a:p>
        </p:txBody>
      </p:sp>
      <p:cxnSp>
        <p:nvCxnSpPr>
          <p:cNvPr id="22" name="Google Shape;430;p16">
            <a:extLst>
              <a:ext uri="{FF2B5EF4-FFF2-40B4-BE49-F238E27FC236}">
                <a16:creationId xmlns:a16="http://schemas.microsoft.com/office/drawing/2014/main" id="{B6F5F38A-98EC-214F-B3A9-B01F1331A3D1}"/>
              </a:ext>
            </a:extLst>
          </p:cNvPr>
          <p:cNvCxnSpPr>
            <a:cxnSpLocks/>
          </p:cNvCxnSpPr>
          <p:nvPr/>
        </p:nvCxnSpPr>
        <p:spPr>
          <a:xfrm>
            <a:off x="628664" y="2351813"/>
            <a:ext cx="3960000" cy="0"/>
          </a:xfrm>
          <a:prstGeom prst="straightConnector1">
            <a:avLst/>
          </a:prstGeom>
          <a:noFill/>
          <a:ln w="12700" cap="flat" cmpd="sng">
            <a:solidFill>
              <a:schemeClr val="accent1"/>
            </a:solidFill>
            <a:prstDash val="solid"/>
            <a:miter lim="800000"/>
            <a:headEnd type="none" w="sm" len="sm"/>
            <a:tailEnd type="none" w="sm" len="sm"/>
          </a:ln>
        </p:spPr>
      </p:cxnSp>
      <p:sp>
        <p:nvSpPr>
          <p:cNvPr id="23" name="テキスト ボックス 22">
            <a:extLst>
              <a:ext uri="{FF2B5EF4-FFF2-40B4-BE49-F238E27FC236}">
                <a16:creationId xmlns:a16="http://schemas.microsoft.com/office/drawing/2014/main" id="{C6633761-9067-8648-9441-1F30C27FCBE3}"/>
              </a:ext>
            </a:extLst>
          </p:cNvPr>
          <p:cNvSpPr txBox="1"/>
          <p:nvPr/>
        </p:nvSpPr>
        <p:spPr>
          <a:xfrm>
            <a:off x="628830" y="1969088"/>
            <a:ext cx="3960000" cy="318924"/>
          </a:xfrm>
          <a:prstGeom prst="rect">
            <a:avLst/>
          </a:prstGeom>
          <a:noFill/>
        </p:spPr>
        <p:txBody>
          <a:bodyPr wrap="square" lIns="36000" tIns="36000" rIns="36000" bIns="36000">
            <a:spAutoFit/>
          </a:bodyPr>
          <a:lstStyle/>
          <a:p>
            <a:pPr algn="ctr"/>
            <a:r>
              <a:rPr kumimoji="1" lang="ja-JP" altLang="en-US" sz="1600" b="1">
                <a:solidFill>
                  <a:schemeClr val="tx1"/>
                </a:solidFill>
                <a:ea typeface="Yu Gothic" panose="020B0400000000000000" pitchFamily="34" charset="-128"/>
              </a:rPr>
              <a:t>紹介パートナー制度</a:t>
            </a:r>
            <a:endParaRPr lang="ja-JP" altLang="en-US" sz="1600" b="1"/>
          </a:p>
        </p:txBody>
      </p:sp>
      <p:sp>
        <p:nvSpPr>
          <p:cNvPr id="24" name="四角形: 角を丸くする 30">
            <a:extLst>
              <a:ext uri="{FF2B5EF4-FFF2-40B4-BE49-F238E27FC236}">
                <a16:creationId xmlns:a16="http://schemas.microsoft.com/office/drawing/2014/main" id="{D27D22E1-3F4A-5D40-9B06-AFBD5380B8AF}"/>
              </a:ext>
            </a:extLst>
          </p:cNvPr>
          <p:cNvSpPr/>
          <p:nvPr/>
        </p:nvSpPr>
        <p:spPr>
          <a:xfrm>
            <a:off x="8197167" y="4299853"/>
            <a:ext cx="1080000" cy="1080000"/>
          </a:xfrm>
          <a:prstGeom prst="roundRect">
            <a:avLst>
              <a:gd name="adj" fmla="val 61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弊社</a:t>
            </a:r>
          </a:p>
        </p:txBody>
      </p:sp>
      <p:sp>
        <p:nvSpPr>
          <p:cNvPr id="25" name="四角形: 角を丸くする 30">
            <a:extLst>
              <a:ext uri="{FF2B5EF4-FFF2-40B4-BE49-F238E27FC236}">
                <a16:creationId xmlns:a16="http://schemas.microsoft.com/office/drawing/2014/main" id="{16B6B57D-A09B-B342-BAAB-94AA338185BE}"/>
              </a:ext>
            </a:extLst>
          </p:cNvPr>
          <p:cNvSpPr/>
          <p:nvPr/>
        </p:nvSpPr>
        <p:spPr>
          <a:xfrm>
            <a:off x="5317172" y="2647237"/>
            <a:ext cx="1298135" cy="2736000"/>
          </a:xfrm>
          <a:prstGeom prst="roundRect">
            <a:avLst>
              <a:gd name="adj" fmla="val 612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パートナー様</a:t>
            </a:r>
          </a:p>
        </p:txBody>
      </p:sp>
      <p:sp>
        <p:nvSpPr>
          <p:cNvPr id="26" name="四角形: 角を丸くする 30">
            <a:extLst>
              <a:ext uri="{FF2B5EF4-FFF2-40B4-BE49-F238E27FC236}">
                <a16:creationId xmlns:a16="http://schemas.microsoft.com/office/drawing/2014/main" id="{BC520C77-39BF-264E-9D6E-D7AA8D768116}"/>
              </a:ext>
            </a:extLst>
          </p:cNvPr>
          <p:cNvSpPr/>
          <p:nvPr/>
        </p:nvSpPr>
        <p:spPr>
          <a:xfrm>
            <a:off x="8197167" y="2647237"/>
            <a:ext cx="1080000" cy="1080000"/>
          </a:xfrm>
          <a:prstGeom prst="roundRect">
            <a:avLst>
              <a:gd name="adj" fmla="val 612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ea typeface="Yu Gothic" panose="020B0400000000000000" pitchFamily="34" charset="-128"/>
              </a:rPr>
              <a:t>お客様</a:t>
            </a:r>
          </a:p>
        </p:txBody>
      </p:sp>
      <p:sp>
        <p:nvSpPr>
          <p:cNvPr id="28" name="テキスト ボックス 27">
            <a:extLst>
              <a:ext uri="{FF2B5EF4-FFF2-40B4-BE49-F238E27FC236}">
                <a16:creationId xmlns:a16="http://schemas.microsoft.com/office/drawing/2014/main" id="{52D1D7CC-853A-2240-8662-8CAF70AD8FCD}"/>
              </a:ext>
            </a:extLst>
          </p:cNvPr>
          <p:cNvSpPr txBox="1"/>
          <p:nvPr/>
        </p:nvSpPr>
        <p:spPr>
          <a:xfrm>
            <a:off x="6753403" y="2735694"/>
            <a:ext cx="1298135" cy="253916"/>
          </a:xfrm>
          <a:prstGeom prst="rect">
            <a:avLst/>
          </a:prstGeom>
          <a:noFill/>
        </p:spPr>
        <p:txBody>
          <a:bodyPr wrap="square">
            <a:spAutoFit/>
          </a:bodyPr>
          <a:lstStyle/>
          <a:p>
            <a:pPr algn="ctr"/>
            <a:r>
              <a:rPr kumimoji="1" lang="ja-JP" altLang="en-US" sz="1050" b="1">
                <a:solidFill>
                  <a:schemeClr val="accent6"/>
                </a:solidFill>
                <a:ea typeface="Yu Gothic" panose="020B0400000000000000" pitchFamily="34" charset="-128"/>
              </a:rPr>
              <a:t>①</a:t>
            </a:r>
            <a:r>
              <a:rPr kumimoji="1" lang="en-US" altLang="ja-JP" sz="1050" b="1" dirty="0">
                <a:solidFill>
                  <a:schemeClr val="accent6"/>
                </a:solidFill>
                <a:ea typeface="Yu Gothic" panose="020B0400000000000000" pitchFamily="34" charset="-128"/>
              </a:rPr>
              <a:t> </a:t>
            </a:r>
            <a:r>
              <a:rPr kumimoji="1" lang="ja-JP" altLang="en-US" sz="1050" b="1">
                <a:solidFill>
                  <a:schemeClr val="accent6"/>
                </a:solidFill>
                <a:ea typeface="Yu Gothic" panose="020B0400000000000000" pitchFamily="34" charset="-128"/>
              </a:rPr>
              <a:t>製品紹介</a:t>
            </a:r>
            <a:endParaRPr lang="ja-JP" altLang="en-US" sz="1050" b="1">
              <a:solidFill>
                <a:schemeClr val="accent6"/>
              </a:solidFill>
            </a:endParaRPr>
          </a:p>
        </p:txBody>
      </p:sp>
      <p:sp>
        <p:nvSpPr>
          <p:cNvPr id="30" name="テキスト ボックス 29">
            <a:extLst>
              <a:ext uri="{FF2B5EF4-FFF2-40B4-BE49-F238E27FC236}">
                <a16:creationId xmlns:a16="http://schemas.microsoft.com/office/drawing/2014/main" id="{13A428FC-DE3B-1542-990D-FE4F734E74CC}"/>
              </a:ext>
            </a:extLst>
          </p:cNvPr>
          <p:cNvSpPr txBox="1"/>
          <p:nvPr/>
        </p:nvSpPr>
        <p:spPr>
          <a:xfrm>
            <a:off x="6753403" y="4299498"/>
            <a:ext cx="1298135" cy="253916"/>
          </a:xfrm>
          <a:prstGeom prst="rect">
            <a:avLst/>
          </a:prstGeom>
          <a:noFill/>
        </p:spPr>
        <p:txBody>
          <a:bodyPr wrap="square" anchor="ctr">
            <a:spAutoFit/>
          </a:bodyPr>
          <a:lstStyle/>
          <a:p>
            <a:pPr algn="ctr"/>
            <a:r>
              <a:rPr kumimoji="1" lang="ja-JP" altLang="en-US" sz="1050" b="1">
                <a:solidFill>
                  <a:schemeClr val="accent6"/>
                </a:solidFill>
                <a:ea typeface="Yu Gothic" panose="020B0400000000000000" pitchFamily="34" charset="-128"/>
              </a:rPr>
              <a:t>②</a:t>
            </a:r>
            <a:r>
              <a:rPr kumimoji="1" lang="en-US" altLang="ja-JP" sz="1050" b="1" dirty="0">
                <a:solidFill>
                  <a:schemeClr val="accent6"/>
                </a:solidFill>
                <a:ea typeface="Yu Gothic" panose="020B0400000000000000" pitchFamily="34" charset="-128"/>
              </a:rPr>
              <a:t> </a:t>
            </a:r>
            <a:r>
              <a:rPr kumimoji="1" lang="ja-JP" altLang="en-US" sz="1050" b="1">
                <a:solidFill>
                  <a:schemeClr val="accent6"/>
                </a:solidFill>
                <a:ea typeface="Yu Gothic" panose="020B0400000000000000" pitchFamily="34" charset="-128"/>
              </a:rPr>
              <a:t>案件相談</a:t>
            </a:r>
            <a:endParaRPr lang="ja-JP" altLang="en-US" sz="1050" b="1">
              <a:solidFill>
                <a:schemeClr val="accent6"/>
              </a:solidFill>
            </a:endParaRPr>
          </a:p>
        </p:txBody>
      </p:sp>
      <p:sp>
        <p:nvSpPr>
          <p:cNvPr id="32" name="テキスト ボックス 31">
            <a:extLst>
              <a:ext uri="{FF2B5EF4-FFF2-40B4-BE49-F238E27FC236}">
                <a16:creationId xmlns:a16="http://schemas.microsoft.com/office/drawing/2014/main" id="{E10DBF9A-4CA1-CA46-807D-6A1F8314EDE5}"/>
              </a:ext>
            </a:extLst>
          </p:cNvPr>
          <p:cNvSpPr txBox="1"/>
          <p:nvPr/>
        </p:nvSpPr>
        <p:spPr>
          <a:xfrm>
            <a:off x="6753403" y="4789235"/>
            <a:ext cx="1298135" cy="253916"/>
          </a:xfrm>
          <a:prstGeom prst="rect">
            <a:avLst/>
          </a:prstGeom>
          <a:noFill/>
        </p:spPr>
        <p:txBody>
          <a:bodyPr wrap="square" anchor="ctr">
            <a:spAutoFit/>
          </a:bodyPr>
          <a:lstStyle/>
          <a:p>
            <a:pPr algn="ctr"/>
            <a:r>
              <a:rPr kumimoji="1" lang="ja-JP" altLang="en-US" sz="1050" b="1">
                <a:solidFill>
                  <a:schemeClr val="tx1"/>
                </a:solidFill>
                <a:ea typeface="Yu Gothic" panose="020B0400000000000000" pitchFamily="34" charset="-128"/>
              </a:rPr>
              <a:t>③</a:t>
            </a:r>
            <a:r>
              <a:rPr kumimoji="1" lang="en-US" altLang="ja-JP" sz="1050" b="1" dirty="0">
                <a:solidFill>
                  <a:schemeClr val="tx1"/>
                </a:solidFill>
                <a:ea typeface="Yu Gothic" panose="020B0400000000000000" pitchFamily="34" charset="-128"/>
              </a:rPr>
              <a:t> </a:t>
            </a:r>
            <a:r>
              <a:rPr kumimoji="1" lang="ja-JP" altLang="en-US" sz="1050" b="1">
                <a:solidFill>
                  <a:schemeClr val="tx1"/>
                </a:solidFill>
                <a:ea typeface="Yu Gothic" panose="020B0400000000000000" pitchFamily="34" charset="-128"/>
              </a:rPr>
              <a:t>販売支援・卸売</a:t>
            </a:r>
            <a:endParaRPr lang="ja-JP" altLang="en-US" sz="1050" b="1"/>
          </a:p>
        </p:txBody>
      </p:sp>
      <p:cxnSp>
        <p:nvCxnSpPr>
          <p:cNvPr id="33" name="Google Shape;430;p16">
            <a:extLst>
              <a:ext uri="{FF2B5EF4-FFF2-40B4-BE49-F238E27FC236}">
                <a16:creationId xmlns:a16="http://schemas.microsoft.com/office/drawing/2014/main" id="{01F6D3DF-03D1-5F4A-BE16-C7EC64EE95E6}"/>
              </a:ext>
            </a:extLst>
          </p:cNvPr>
          <p:cNvCxnSpPr>
            <a:cxnSpLocks/>
          </p:cNvCxnSpPr>
          <p:nvPr/>
        </p:nvCxnSpPr>
        <p:spPr>
          <a:xfrm>
            <a:off x="5317172" y="2351813"/>
            <a:ext cx="3960000" cy="0"/>
          </a:xfrm>
          <a:prstGeom prst="straightConnector1">
            <a:avLst/>
          </a:prstGeom>
          <a:noFill/>
          <a:ln w="12700" cap="flat" cmpd="sng">
            <a:solidFill>
              <a:schemeClr val="accent1"/>
            </a:solidFill>
            <a:prstDash val="solid"/>
            <a:miter lim="800000"/>
            <a:headEnd type="none" w="sm" len="sm"/>
            <a:tailEnd type="none" w="sm" len="sm"/>
          </a:ln>
        </p:spPr>
      </p:cxnSp>
      <p:sp>
        <p:nvSpPr>
          <p:cNvPr id="34" name="テキスト ボックス 33">
            <a:extLst>
              <a:ext uri="{FF2B5EF4-FFF2-40B4-BE49-F238E27FC236}">
                <a16:creationId xmlns:a16="http://schemas.microsoft.com/office/drawing/2014/main" id="{DEFF44C1-7721-C149-8492-1D302EAE48B2}"/>
              </a:ext>
            </a:extLst>
          </p:cNvPr>
          <p:cNvSpPr txBox="1"/>
          <p:nvPr/>
        </p:nvSpPr>
        <p:spPr>
          <a:xfrm>
            <a:off x="5317172" y="1969990"/>
            <a:ext cx="3960000" cy="318924"/>
          </a:xfrm>
          <a:prstGeom prst="rect">
            <a:avLst/>
          </a:prstGeom>
          <a:noFill/>
        </p:spPr>
        <p:txBody>
          <a:bodyPr wrap="square" lIns="36000" tIns="36000" rIns="36000" bIns="36000">
            <a:spAutoFit/>
          </a:bodyPr>
          <a:lstStyle/>
          <a:p>
            <a:pPr algn="ctr"/>
            <a:r>
              <a:rPr kumimoji="1" lang="ja-JP" altLang="en-US" sz="1600" b="1">
                <a:solidFill>
                  <a:schemeClr val="tx1"/>
                </a:solidFill>
                <a:ea typeface="Yu Gothic" panose="020B0400000000000000" pitchFamily="34" charset="-128"/>
              </a:rPr>
              <a:t>再販パートナー制度</a:t>
            </a:r>
            <a:endParaRPr lang="ja-JP" altLang="en-US" sz="1600" b="1"/>
          </a:p>
        </p:txBody>
      </p:sp>
      <p:sp>
        <p:nvSpPr>
          <p:cNvPr id="36" name="テキスト ボックス 35">
            <a:extLst>
              <a:ext uri="{FF2B5EF4-FFF2-40B4-BE49-F238E27FC236}">
                <a16:creationId xmlns:a16="http://schemas.microsoft.com/office/drawing/2014/main" id="{8D6A5F23-65F9-5041-A750-6BE88EFC95CD}"/>
              </a:ext>
            </a:extLst>
          </p:cNvPr>
          <p:cNvSpPr txBox="1"/>
          <p:nvPr/>
        </p:nvSpPr>
        <p:spPr>
          <a:xfrm>
            <a:off x="6753403" y="3205559"/>
            <a:ext cx="1298135" cy="253916"/>
          </a:xfrm>
          <a:prstGeom prst="rect">
            <a:avLst/>
          </a:prstGeom>
          <a:noFill/>
        </p:spPr>
        <p:txBody>
          <a:bodyPr wrap="square">
            <a:spAutoFit/>
          </a:bodyPr>
          <a:lstStyle/>
          <a:p>
            <a:pPr algn="ctr"/>
            <a:r>
              <a:rPr kumimoji="1" lang="ja-JP" altLang="en-US" sz="1050" b="1">
                <a:solidFill>
                  <a:schemeClr val="accent6"/>
                </a:solidFill>
                <a:ea typeface="Yu Gothic" panose="020B0400000000000000" pitchFamily="34" charset="-128"/>
              </a:rPr>
              <a:t>④</a:t>
            </a:r>
            <a:r>
              <a:rPr kumimoji="1" lang="en-US" altLang="ja-JP" sz="1050" b="1" dirty="0">
                <a:solidFill>
                  <a:schemeClr val="accent6"/>
                </a:solidFill>
                <a:ea typeface="Yu Gothic" panose="020B0400000000000000" pitchFamily="34" charset="-128"/>
              </a:rPr>
              <a:t> </a:t>
            </a:r>
            <a:r>
              <a:rPr kumimoji="1" lang="ja-JP" altLang="en-US" sz="1050" b="1">
                <a:solidFill>
                  <a:schemeClr val="accent6"/>
                </a:solidFill>
                <a:ea typeface="Yu Gothic" panose="020B0400000000000000" pitchFamily="34" charset="-128"/>
              </a:rPr>
              <a:t>販売</a:t>
            </a:r>
            <a:endParaRPr lang="ja-JP" altLang="en-US" sz="1050" b="1">
              <a:solidFill>
                <a:schemeClr val="accent6"/>
              </a:solidFill>
            </a:endParaRPr>
          </a:p>
        </p:txBody>
      </p:sp>
      <p:sp>
        <p:nvSpPr>
          <p:cNvPr id="37" name="テキスト ボックス 36">
            <a:extLst>
              <a:ext uri="{FF2B5EF4-FFF2-40B4-BE49-F238E27FC236}">
                <a16:creationId xmlns:a16="http://schemas.microsoft.com/office/drawing/2014/main" id="{F141BB2F-BF7C-E14C-9A57-AE65B15D25CF}"/>
              </a:ext>
            </a:extLst>
          </p:cNvPr>
          <p:cNvSpPr txBox="1"/>
          <p:nvPr/>
        </p:nvSpPr>
        <p:spPr>
          <a:xfrm>
            <a:off x="628664" y="5718640"/>
            <a:ext cx="8648337" cy="46166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営業</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カスタマーサクセス</a:t>
            </a:r>
            <a:r>
              <a:rPr kumimoji="1" lang="en-US" altLang="ja-JP" sz="1200" dirty="0">
                <a:solidFill>
                  <a:schemeClr val="tx1"/>
                </a:solidFill>
                <a:latin typeface="Yu Gothic" panose="020B0400000000000000" pitchFamily="34" charset="-128"/>
                <a:ea typeface="Yu Gothic" panose="020B0400000000000000" pitchFamily="34" charset="-128"/>
              </a:rPr>
              <a:t>/</a:t>
            </a:r>
            <a:r>
              <a:rPr kumimoji="1" lang="ja-JP" altLang="en-US" sz="1200">
                <a:solidFill>
                  <a:schemeClr val="tx1"/>
                </a:solidFill>
                <a:latin typeface="Yu Gothic" panose="020B0400000000000000" pitchFamily="34" charset="-128"/>
                <a:ea typeface="Yu Gothic" panose="020B0400000000000000" pitchFamily="34" charset="-128"/>
              </a:rPr>
              <a:t>サポートは◯◯が支援します。</a:t>
            </a:r>
            <a:endParaRPr kumimoji="1" lang="en-US" altLang="ja-JP" sz="1200" dirty="0">
              <a:solidFill>
                <a:schemeClr val="tx1"/>
              </a:solidFill>
              <a:latin typeface="Yu Gothic" panose="020B0400000000000000" pitchFamily="34" charset="-128"/>
              <a:ea typeface="Yu Gothic" panose="020B0400000000000000" pitchFamily="34" charset="-128"/>
            </a:endParaRPr>
          </a:p>
          <a:p>
            <a:pPr marL="285750" indent="-285750">
              <a:buFont typeface="Arial" panose="020B0604020202020204" pitchFamily="34" charset="0"/>
              <a:buChar char="•"/>
            </a:pPr>
            <a:r>
              <a:rPr kumimoji="1" lang="ja-JP" altLang="en-US" sz="1200">
                <a:solidFill>
                  <a:schemeClr val="tx1"/>
                </a:solidFill>
                <a:latin typeface="Yu Gothic" panose="020B0400000000000000" pitchFamily="34" charset="-128"/>
                <a:ea typeface="Yu Gothic" panose="020B0400000000000000" pitchFamily="34" charset="-128"/>
              </a:rPr>
              <a:t>○○○についてはご相談ください。</a:t>
            </a:r>
          </a:p>
        </p:txBody>
      </p:sp>
      <p:sp>
        <p:nvSpPr>
          <p:cNvPr id="41" name="四角形: 角を丸くする 30">
            <a:extLst>
              <a:ext uri="{FF2B5EF4-FFF2-40B4-BE49-F238E27FC236}">
                <a16:creationId xmlns:a16="http://schemas.microsoft.com/office/drawing/2014/main" id="{A7D41AF0-4BBC-B64C-834F-A2B30DD81B10}"/>
              </a:ext>
            </a:extLst>
          </p:cNvPr>
          <p:cNvSpPr/>
          <p:nvPr/>
        </p:nvSpPr>
        <p:spPr>
          <a:xfrm>
            <a:off x="3508825" y="4299853"/>
            <a:ext cx="1080000" cy="1080000"/>
          </a:xfrm>
          <a:prstGeom prst="roundRect">
            <a:avLst>
              <a:gd name="adj" fmla="val 612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弊社</a:t>
            </a:r>
          </a:p>
        </p:txBody>
      </p:sp>
      <p:sp>
        <p:nvSpPr>
          <p:cNvPr id="42" name="四角形: 角を丸くする 30">
            <a:extLst>
              <a:ext uri="{FF2B5EF4-FFF2-40B4-BE49-F238E27FC236}">
                <a16:creationId xmlns:a16="http://schemas.microsoft.com/office/drawing/2014/main" id="{12416518-9CB9-D040-8DB0-A847057F36B4}"/>
              </a:ext>
            </a:extLst>
          </p:cNvPr>
          <p:cNvSpPr/>
          <p:nvPr/>
        </p:nvSpPr>
        <p:spPr>
          <a:xfrm>
            <a:off x="3508825" y="2647237"/>
            <a:ext cx="1080000" cy="1080000"/>
          </a:xfrm>
          <a:prstGeom prst="roundRect">
            <a:avLst>
              <a:gd name="adj" fmla="val 6124"/>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ea typeface="Yu Gothic" panose="020B0400000000000000" pitchFamily="34" charset="-128"/>
              </a:rPr>
              <a:t>お客様</a:t>
            </a:r>
          </a:p>
        </p:txBody>
      </p:sp>
      <p:sp>
        <p:nvSpPr>
          <p:cNvPr id="5" name="上矢印 4">
            <a:extLst>
              <a:ext uri="{FF2B5EF4-FFF2-40B4-BE49-F238E27FC236}">
                <a16:creationId xmlns:a16="http://schemas.microsoft.com/office/drawing/2014/main" id="{CBA12C88-24A9-4F48-A159-C08254A14AE3}"/>
              </a:ext>
            </a:extLst>
          </p:cNvPr>
          <p:cNvSpPr/>
          <p:nvPr/>
        </p:nvSpPr>
        <p:spPr>
          <a:xfrm>
            <a:off x="8620426" y="3717712"/>
            <a:ext cx="216000" cy="582141"/>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CA60541A-2C42-8D47-A4FC-58C98E535092}"/>
              </a:ext>
            </a:extLst>
          </p:cNvPr>
          <p:cNvSpPr txBox="1"/>
          <p:nvPr/>
        </p:nvSpPr>
        <p:spPr>
          <a:xfrm>
            <a:off x="8197167" y="3954114"/>
            <a:ext cx="1079834" cy="234286"/>
          </a:xfrm>
          <a:prstGeom prst="rect">
            <a:avLst/>
          </a:prstGeom>
          <a:solidFill>
            <a:schemeClr val="bg1"/>
          </a:solidFill>
        </p:spPr>
        <p:txBody>
          <a:bodyPr wrap="square" lIns="36000" tIns="36000" rIns="36000" bIns="36000">
            <a:spAutoFit/>
          </a:bodyPr>
          <a:lstStyle/>
          <a:p>
            <a:pPr algn="ctr"/>
            <a:r>
              <a:rPr kumimoji="1" lang="ja-JP" altLang="en-US" sz="1050" b="1">
                <a:solidFill>
                  <a:schemeClr val="tx1"/>
                </a:solidFill>
                <a:ea typeface="Yu Gothic" panose="020B0400000000000000" pitchFamily="34" charset="-128"/>
              </a:rPr>
              <a:t>商談支援</a:t>
            </a:r>
            <a:endParaRPr lang="ja-JP" altLang="en-US" sz="1050" b="1"/>
          </a:p>
        </p:txBody>
      </p:sp>
      <p:sp>
        <p:nvSpPr>
          <p:cNvPr id="6" name="左矢印 5">
            <a:extLst>
              <a:ext uri="{FF2B5EF4-FFF2-40B4-BE49-F238E27FC236}">
                <a16:creationId xmlns:a16="http://schemas.microsoft.com/office/drawing/2014/main" id="{A1B2F66A-F02B-1846-B8A7-D7B8CB69A280}"/>
              </a:ext>
            </a:extLst>
          </p:cNvPr>
          <p:cNvSpPr/>
          <p:nvPr/>
        </p:nvSpPr>
        <p:spPr>
          <a:xfrm>
            <a:off x="6615307" y="4997396"/>
            <a:ext cx="1581860" cy="216000"/>
          </a:xfrm>
          <a:prstGeom prst="leftArrow">
            <a:avLst>
              <a:gd name="adj1" fmla="val 50000"/>
              <a:gd name="adj2" fmla="val 6322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a:extLst>
              <a:ext uri="{FF2B5EF4-FFF2-40B4-BE49-F238E27FC236}">
                <a16:creationId xmlns:a16="http://schemas.microsoft.com/office/drawing/2014/main" id="{5182B0D2-A0A0-F545-A521-4BA4EE7AE5C0}"/>
              </a:ext>
            </a:extLst>
          </p:cNvPr>
          <p:cNvSpPr/>
          <p:nvPr/>
        </p:nvSpPr>
        <p:spPr>
          <a:xfrm>
            <a:off x="6615307" y="4500023"/>
            <a:ext cx="1581860" cy="216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右矢印 43">
            <a:extLst>
              <a:ext uri="{FF2B5EF4-FFF2-40B4-BE49-F238E27FC236}">
                <a16:creationId xmlns:a16="http://schemas.microsoft.com/office/drawing/2014/main" id="{26E26895-E784-9841-AE3D-F6863755BA4D}"/>
              </a:ext>
            </a:extLst>
          </p:cNvPr>
          <p:cNvSpPr/>
          <p:nvPr/>
        </p:nvSpPr>
        <p:spPr>
          <a:xfrm>
            <a:off x="6615307" y="3405729"/>
            <a:ext cx="1581860" cy="216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右矢印 44">
            <a:extLst>
              <a:ext uri="{FF2B5EF4-FFF2-40B4-BE49-F238E27FC236}">
                <a16:creationId xmlns:a16="http://schemas.microsoft.com/office/drawing/2014/main" id="{BB397AF7-5E52-9A48-BD80-5A02A068B11D}"/>
              </a:ext>
            </a:extLst>
          </p:cNvPr>
          <p:cNvSpPr/>
          <p:nvPr/>
        </p:nvSpPr>
        <p:spPr>
          <a:xfrm>
            <a:off x="6611540" y="2944718"/>
            <a:ext cx="1581860" cy="216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左矢印 45">
            <a:extLst>
              <a:ext uri="{FF2B5EF4-FFF2-40B4-BE49-F238E27FC236}">
                <a16:creationId xmlns:a16="http://schemas.microsoft.com/office/drawing/2014/main" id="{8F8F8CE0-20AD-5941-A313-904AE840D8F2}"/>
              </a:ext>
            </a:extLst>
          </p:cNvPr>
          <p:cNvSpPr/>
          <p:nvPr/>
        </p:nvSpPr>
        <p:spPr>
          <a:xfrm>
            <a:off x="1923199" y="4992070"/>
            <a:ext cx="1581860" cy="216000"/>
          </a:xfrm>
          <a:prstGeom prst="leftArrow">
            <a:avLst>
              <a:gd name="adj1" fmla="val 50000"/>
              <a:gd name="adj2" fmla="val 6322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右矢印 46">
            <a:extLst>
              <a:ext uri="{FF2B5EF4-FFF2-40B4-BE49-F238E27FC236}">
                <a16:creationId xmlns:a16="http://schemas.microsoft.com/office/drawing/2014/main" id="{5D8761F6-D743-AE43-92A7-6CBC05A978B2}"/>
              </a:ext>
            </a:extLst>
          </p:cNvPr>
          <p:cNvSpPr/>
          <p:nvPr/>
        </p:nvSpPr>
        <p:spPr>
          <a:xfrm>
            <a:off x="1923199" y="4494697"/>
            <a:ext cx="1581860" cy="216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a:extLst>
              <a:ext uri="{FF2B5EF4-FFF2-40B4-BE49-F238E27FC236}">
                <a16:creationId xmlns:a16="http://schemas.microsoft.com/office/drawing/2014/main" id="{6E394A00-97AF-4742-BCF0-BBCD12BF1D36}"/>
              </a:ext>
            </a:extLst>
          </p:cNvPr>
          <p:cNvSpPr/>
          <p:nvPr/>
        </p:nvSpPr>
        <p:spPr>
          <a:xfrm>
            <a:off x="1923199" y="3117803"/>
            <a:ext cx="1581860" cy="216000"/>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0BD1D348-59E4-6B44-9D2C-98B49D166186}"/>
              </a:ext>
            </a:extLst>
          </p:cNvPr>
          <p:cNvSpPr txBox="1"/>
          <p:nvPr/>
        </p:nvSpPr>
        <p:spPr>
          <a:xfrm>
            <a:off x="2070878" y="4785508"/>
            <a:ext cx="1298135" cy="253916"/>
          </a:xfrm>
          <a:prstGeom prst="rect">
            <a:avLst/>
          </a:prstGeom>
          <a:noFill/>
        </p:spPr>
        <p:txBody>
          <a:bodyPr wrap="square" anchor="ctr">
            <a:spAutoFit/>
          </a:bodyPr>
          <a:lstStyle/>
          <a:p>
            <a:pPr algn="ctr"/>
            <a:r>
              <a:rPr kumimoji="1" lang="ja-JP" altLang="en-US" sz="1050" b="1">
                <a:solidFill>
                  <a:schemeClr val="tx1"/>
                </a:solidFill>
                <a:ea typeface="Yu Gothic" panose="020B0400000000000000" pitchFamily="34" charset="-128"/>
              </a:rPr>
              <a:t>④紹介料</a:t>
            </a:r>
            <a:endParaRPr lang="ja-JP" altLang="en-US" sz="1050" b="1"/>
          </a:p>
        </p:txBody>
      </p:sp>
      <p:sp>
        <p:nvSpPr>
          <p:cNvPr id="51" name="上矢印 50">
            <a:extLst>
              <a:ext uri="{FF2B5EF4-FFF2-40B4-BE49-F238E27FC236}">
                <a16:creationId xmlns:a16="http://schemas.microsoft.com/office/drawing/2014/main" id="{248FEFFB-F628-B745-9F26-D8E9C0EBFCAF}"/>
              </a:ext>
            </a:extLst>
          </p:cNvPr>
          <p:cNvSpPr/>
          <p:nvPr/>
        </p:nvSpPr>
        <p:spPr>
          <a:xfrm>
            <a:off x="3936243" y="3727014"/>
            <a:ext cx="216000" cy="582141"/>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6F3FE772-0AD5-DB4E-B2D5-FAEBB4417DD6}"/>
              </a:ext>
            </a:extLst>
          </p:cNvPr>
          <p:cNvSpPr txBox="1"/>
          <p:nvPr/>
        </p:nvSpPr>
        <p:spPr>
          <a:xfrm>
            <a:off x="3522356" y="3954114"/>
            <a:ext cx="1066308" cy="253916"/>
          </a:xfrm>
          <a:prstGeom prst="rect">
            <a:avLst/>
          </a:prstGeom>
          <a:solidFill>
            <a:schemeClr val="bg1"/>
          </a:solidFill>
        </p:spPr>
        <p:txBody>
          <a:bodyPr wrap="square" anchor="ctr">
            <a:spAutoFit/>
          </a:bodyPr>
          <a:lstStyle/>
          <a:p>
            <a:pPr algn="ctr"/>
            <a:r>
              <a:rPr kumimoji="1" lang="ja-JP" altLang="en-US" sz="1050" b="1">
                <a:solidFill>
                  <a:schemeClr val="tx1"/>
                </a:solidFill>
                <a:latin typeface="Yu Gothic" panose="020B0400000000000000" pitchFamily="34" charset="-128"/>
                <a:ea typeface="Yu Gothic" panose="020B0400000000000000" pitchFamily="34" charset="-128"/>
              </a:rPr>
              <a:t>③</a:t>
            </a:r>
            <a:r>
              <a:rPr kumimoji="1" lang="en-US" altLang="ja-JP" sz="1050" b="1" dirty="0">
                <a:solidFill>
                  <a:schemeClr val="tx1"/>
                </a:solidFill>
                <a:latin typeface="Yu Gothic" panose="020B0400000000000000" pitchFamily="34" charset="-128"/>
                <a:ea typeface="Yu Gothic" panose="020B0400000000000000" pitchFamily="34" charset="-128"/>
              </a:rPr>
              <a:t> </a:t>
            </a:r>
            <a:r>
              <a:rPr kumimoji="1" lang="ja-JP" altLang="en-US" sz="1050" b="1">
                <a:solidFill>
                  <a:schemeClr val="tx1"/>
                </a:solidFill>
                <a:latin typeface="Yu Gothic" panose="020B0400000000000000" pitchFamily="34" charset="-128"/>
                <a:ea typeface="Yu Gothic" panose="020B0400000000000000" pitchFamily="34" charset="-128"/>
              </a:rPr>
              <a:t>販売</a:t>
            </a:r>
            <a:endParaRPr lang="ja-JP" altLang="en-US" sz="1050" b="1">
              <a:latin typeface="Yu Gothic" panose="020B0400000000000000" pitchFamily="34" charset="-128"/>
              <a:ea typeface="Yu Gothic" panose="020B0400000000000000" pitchFamily="34" charset="-128"/>
            </a:endParaRPr>
          </a:p>
        </p:txBody>
      </p:sp>
      <p:sp>
        <p:nvSpPr>
          <p:cNvPr id="53" name="テキスト ボックス 52">
            <a:extLst>
              <a:ext uri="{FF2B5EF4-FFF2-40B4-BE49-F238E27FC236}">
                <a16:creationId xmlns:a16="http://schemas.microsoft.com/office/drawing/2014/main" id="{E27639D3-EB69-A545-ABEF-2342168C2494}"/>
              </a:ext>
            </a:extLst>
          </p:cNvPr>
          <p:cNvSpPr txBox="1"/>
          <p:nvPr/>
        </p:nvSpPr>
        <p:spPr>
          <a:xfrm>
            <a:off x="2072594" y="2914532"/>
            <a:ext cx="1298135" cy="253916"/>
          </a:xfrm>
          <a:prstGeom prst="rect">
            <a:avLst/>
          </a:prstGeom>
          <a:noFill/>
        </p:spPr>
        <p:txBody>
          <a:bodyPr wrap="square">
            <a:spAutoFit/>
          </a:bodyPr>
          <a:lstStyle/>
          <a:p>
            <a:pPr algn="ctr"/>
            <a:r>
              <a:rPr kumimoji="1" lang="ja-JP" altLang="en-US" sz="1050" b="1">
                <a:solidFill>
                  <a:schemeClr val="accent6"/>
                </a:solidFill>
                <a:ea typeface="Yu Gothic" panose="020B0400000000000000" pitchFamily="34" charset="-128"/>
              </a:rPr>
              <a:t>①</a:t>
            </a:r>
            <a:r>
              <a:rPr kumimoji="1" lang="en-US" altLang="ja-JP" sz="1050" b="1" dirty="0">
                <a:solidFill>
                  <a:schemeClr val="accent6"/>
                </a:solidFill>
                <a:ea typeface="Yu Gothic" panose="020B0400000000000000" pitchFamily="34" charset="-128"/>
              </a:rPr>
              <a:t> </a:t>
            </a:r>
            <a:r>
              <a:rPr kumimoji="1" lang="ja-JP" altLang="en-US" sz="1050" b="1">
                <a:solidFill>
                  <a:schemeClr val="accent6"/>
                </a:solidFill>
                <a:ea typeface="Yu Gothic" panose="020B0400000000000000" pitchFamily="34" charset="-128"/>
              </a:rPr>
              <a:t>製品紹介</a:t>
            </a:r>
            <a:endParaRPr lang="ja-JP" altLang="en-US" sz="1050" b="1">
              <a:solidFill>
                <a:schemeClr val="accent6"/>
              </a:solidFill>
            </a:endParaRPr>
          </a:p>
        </p:txBody>
      </p:sp>
      <p:cxnSp>
        <p:nvCxnSpPr>
          <p:cNvPr id="54" name="Google Shape;430;p16">
            <a:extLst>
              <a:ext uri="{FF2B5EF4-FFF2-40B4-BE49-F238E27FC236}">
                <a16:creationId xmlns:a16="http://schemas.microsoft.com/office/drawing/2014/main" id="{A1978201-68DC-E54D-8ED2-EAD500819315}"/>
              </a:ext>
            </a:extLst>
          </p:cNvPr>
          <p:cNvCxnSpPr>
            <a:cxnSpLocks/>
          </p:cNvCxnSpPr>
          <p:nvPr/>
        </p:nvCxnSpPr>
        <p:spPr>
          <a:xfrm>
            <a:off x="628664" y="1891470"/>
            <a:ext cx="3960000" cy="0"/>
          </a:xfrm>
          <a:prstGeom prst="straightConnector1">
            <a:avLst/>
          </a:prstGeom>
          <a:noFill/>
          <a:ln w="12700" cap="flat" cmpd="sng">
            <a:solidFill>
              <a:schemeClr val="accent1"/>
            </a:solidFill>
            <a:prstDash val="solid"/>
            <a:miter lim="800000"/>
            <a:headEnd type="none" w="sm" len="sm"/>
            <a:tailEnd type="none" w="sm" len="sm"/>
          </a:ln>
        </p:spPr>
      </p:cxnSp>
      <p:cxnSp>
        <p:nvCxnSpPr>
          <p:cNvPr id="55" name="Google Shape;430;p16">
            <a:extLst>
              <a:ext uri="{FF2B5EF4-FFF2-40B4-BE49-F238E27FC236}">
                <a16:creationId xmlns:a16="http://schemas.microsoft.com/office/drawing/2014/main" id="{E8F7E888-5D4E-F045-9910-9102E89C7E94}"/>
              </a:ext>
            </a:extLst>
          </p:cNvPr>
          <p:cNvCxnSpPr>
            <a:cxnSpLocks/>
          </p:cNvCxnSpPr>
          <p:nvPr/>
        </p:nvCxnSpPr>
        <p:spPr>
          <a:xfrm>
            <a:off x="5317172" y="1891470"/>
            <a:ext cx="3960000" cy="0"/>
          </a:xfrm>
          <a:prstGeom prst="straightConnector1">
            <a:avLst/>
          </a:prstGeom>
          <a:noFill/>
          <a:ln w="12700" cap="flat" cmpd="sng">
            <a:solidFill>
              <a:schemeClr val="accent1"/>
            </a:solidFill>
            <a:prstDash val="solid"/>
            <a:miter lim="800000"/>
            <a:headEnd type="none" w="sm" len="sm"/>
            <a:tailEnd type="none" w="sm" len="sm"/>
          </a:ln>
        </p:spPr>
      </p:cxnSp>
      <p:cxnSp>
        <p:nvCxnSpPr>
          <p:cNvPr id="56" name="Google Shape;430;p16">
            <a:extLst>
              <a:ext uri="{FF2B5EF4-FFF2-40B4-BE49-F238E27FC236}">
                <a16:creationId xmlns:a16="http://schemas.microsoft.com/office/drawing/2014/main" id="{35E94260-B099-EF46-AAD9-E1592551B9E4}"/>
              </a:ext>
            </a:extLst>
          </p:cNvPr>
          <p:cNvCxnSpPr>
            <a:cxnSpLocks/>
          </p:cNvCxnSpPr>
          <p:nvPr/>
        </p:nvCxnSpPr>
        <p:spPr>
          <a:xfrm>
            <a:off x="628664" y="5650547"/>
            <a:ext cx="8648337" cy="0"/>
          </a:xfrm>
          <a:prstGeom prst="straightConnector1">
            <a:avLst/>
          </a:prstGeom>
          <a:noFill/>
          <a:ln w="12700" cap="flat" cmpd="sng">
            <a:solidFill>
              <a:schemeClr val="accent1"/>
            </a:solidFill>
            <a:prstDash val="solid"/>
            <a:miter lim="800000"/>
            <a:headEnd type="none" w="sm" len="sm"/>
            <a:tailEnd type="none" w="sm" len="sm"/>
          </a:ln>
        </p:spPr>
      </p:cxnSp>
      <p:sp>
        <p:nvSpPr>
          <p:cNvPr id="9" name="スライド番号プレースホルダー 8">
            <a:extLst>
              <a:ext uri="{FF2B5EF4-FFF2-40B4-BE49-F238E27FC236}">
                <a16:creationId xmlns:a16="http://schemas.microsoft.com/office/drawing/2014/main" id="{45443822-07CF-744E-9843-BB116319D652}"/>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15</a:t>
            </a:fld>
            <a:endParaRPr lang="ja-JP" altLang="en-US"/>
          </a:p>
        </p:txBody>
      </p:sp>
    </p:spTree>
    <p:extLst>
      <p:ext uri="{BB962C8B-B14F-4D97-AF65-F5344CB8AC3E}">
        <p14:creationId xmlns:p14="http://schemas.microsoft.com/office/powerpoint/2010/main" val="207025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a:extLst>
              <a:ext uri="{FF2B5EF4-FFF2-40B4-BE49-F238E27FC236}">
                <a16:creationId xmlns:a16="http://schemas.microsoft.com/office/drawing/2014/main" id="{7A4E9E8B-6880-3C43-A009-6DF333DBBD9B}"/>
              </a:ext>
            </a:extLst>
          </p:cNvPr>
          <p:cNvSpPr>
            <a:spLocks noGrp="1"/>
          </p:cNvSpPr>
          <p:nvPr>
            <p:ph type="body" idx="1"/>
          </p:nvPr>
        </p:nvSpPr>
        <p:spPr>
          <a:xfrm>
            <a:off x="628830" y="911644"/>
            <a:ext cx="8648337" cy="590563"/>
          </a:xfrm>
        </p:spPr>
        <p:txBody>
          <a:bodyPr>
            <a:normAutofit/>
          </a:bodyPr>
          <a:lstStyle/>
          <a:p>
            <a:r>
              <a:rPr lang="ja-JP" altLang="en-US"/>
              <a:t>パートナー契約を締結すると、新規顧客獲得や売上拡大に繋がります。</a:t>
            </a:r>
          </a:p>
        </p:txBody>
      </p:sp>
      <p:sp>
        <p:nvSpPr>
          <p:cNvPr id="7" name="テキスト プレースホルダー 6">
            <a:extLst>
              <a:ext uri="{FF2B5EF4-FFF2-40B4-BE49-F238E27FC236}">
                <a16:creationId xmlns:a16="http://schemas.microsoft.com/office/drawing/2014/main" id="{38F7790B-1F83-BB40-B01C-5A186B490923}"/>
              </a:ext>
            </a:extLst>
          </p:cNvPr>
          <p:cNvSpPr>
            <a:spLocks noGrp="1"/>
          </p:cNvSpPr>
          <p:nvPr>
            <p:ph type="body" sz="quarter" idx="14"/>
          </p:nvPr>
        </p:nvSpPr>
        <p:spPr/>
        <p:txBody>
          <a:bodyPr/>
          <a:lstStyle/>
          <a:p>
            <a:endParaRPr lang="ja-JP" altLang="en-US"/>
          </a:p>
        </p:txBody>
      </p:sp>
      <p:sp>
        <p:nvSpPr>
          <p:cNvPr id="3" name="タイトル 2">
            <a:extLst>
              <a:ext uri="{FF2B5EF4-FFF2-40B4-BE49-F238E27FC236}">
                <a16:creationId xmlns:a16="http://schemas.microsoft.com/office/drawing/2014/main" id="{B5B46B7B-AD5F-A249-89E6-81E798E2EDA3}"/>
              </a:ext>
            </a:extLst>
          </p:cNvPr>
          <p:cNvSpPr>
            <a:spLocks noGrp="1"/>
          </p:cNvSpPr>
          <p:nvPr>
            <p:ph type="title"/>
          </p:nvPr>
        </p:nvSpPr>
        <p:spPr>
          <a:xfrm>
            <a:off x="637168" y="314325"/>
            <a:ext cx="8640000" cy="396000"/>
          </a:xfrm>
        </p:spPr>
        <p:txBody>
          <a:bodyPr>
            <a:normAutofit fontScale="90000"/>
          </a:bodyPr>
          <a:lstStyle/>
          <a:p>
            <a:r>
              <a:rPr lang="ja-JP" altLang="en-US"/>
              <a:t>パートナーになるメリット</a:t>
            </a:r>
          </a:p>
        </p:txBody>
      </p:sp>
      <p:sp>
        <p:nvSpPr>
          <p:cNvPr id="15" name="正方形/長方形 14">
            <a:extLst>
              <a:ext uri="{FF2B5EF4-FFF2-40B4-BE49-F238E27FC236}">
                <a16:creationId xmlns:a16="http://schemas.microsoft.com/office/drawing/2014/main" id="{E5FC16A9-9797-AF48-B996-869E3E0F6B09}"/>
              </a:ext>
            </a:extLst>
          </p:cNvPr>
          <p:cNvSpPr/>
          <p:nvPr/>
        </p:nvSpPr>
        <p:spPr>
          <a:xfrm>
            <a:off x="0" y="2700000"/>
            <a:ext cx="9906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Yu Gothic" panose="020B0400000000000000" pitchFamily="34" charset="-128"/>
            </a:endParaRPr>
          </a:p>
        </p:txBody>
      </p:sp>
      <p:sp>
        <p:nvSpPr>
          <p:cNvPr id="16" name="円/楕円 15">
            <a:extLst>
              <a:ext uri="{FF2B5EF4-FFF2-40B4-BE49-F238E27FC236}">
                <a16:creationId xmlns:a16="http://schemas.microsoft.com/office/drawing/2014/main" id="{882B5C00-E629-C947-AFC8-7735A5C03921}"/>
              </a:ext>
            </a:extLst>
          </p:cNvPr>
          <p:cNvSpPr>
            <a:spLocks noChangeAspect="1"/>
          </p:cNvSpPr>
          <p:nvPr/>
        </p:nvSpPr>
        <p:spPr>
          <a:xfrm>
            <a:off x="1257806"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7" name="円/楕円 16">
            <a:extLst>
              <a:ext uri="{FF2B5EF4-FFF2-40B4-BE49-F238E27FC236}">
                <a16:creationId xmlns:a16="http://schemas.microsoft.com/office/drawing/2014/main" id="{176620DB-A832-DD43-9C6B-8B92A8B54E24}"/>
              </a:ext>
            </a:extLst>
          </p:cNvPr>
          <p:cNvSpPr>
            <a:spLocks noChangeAspect="1"/>
          </p:cNvSpPr>
          <p:nvPr/>
        </p:nvSpPr>
        <p:spPr>
          <a:xfrm>
            <a:off x="4238863"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8" name="円/楕円 17">
            <a:extLst>
              <a:ext uri="{FF2B5EF4-FFF2-40B4-BE49-F238E27FC236}">
                <a16:creationId xmlns:a16="http://schemas.microsoft.com/office/drawing/2014/main" id="{FE497FC4-73E9-664D-B3A2-C99A9BA988DE}"/>
              </a:ext>
            </a:extLst>
          </p:cNvPr>
          <p:cNvSpPr>
            <a:spLocks noChangeAspect="1"/>
          </p:cNvSpPr>
          <p:nvPr/>
        </p:nvSpPr>
        <p:spPr>
          <a:xfrm>
            <a:off x="7208194" y="1980000"/>
            <a:ext cx="1440000" cy="1440000"/>
          </a:xfrm>
          <a:prstGeom prst="ellipse">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9" name="テキスト ボックス 18">
            <a:extLst>
              <a:ext uri="{FF2B5EF4-FFF2-40B4-BE49-F238E27FC236}">
                <a16:creationId xmlns:a16="http://schemas.microsoft.com/office/drawing/2014/main" id="{1CE00994-85CE-5748-8A83-F44CFAF3002D}"/>
              </a:ext>
            </a:extLst>
          </p:cNvPr>
          <p:cNvSpPr txBox="1"/>
          <p:nvPr/>
        </p:nvSpPr>
        <p:spPr>
          <a:xfrm>
            <a:off x="627806"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ストックで安定収益</a:t>
            </a:r>
          </a:p>
        </p:txBody>
      </p:sp>
      <p:sp>
        <p:nvSpPr>
          <p:cNvPr id="30" name="テキスト ボックス 29">
            <a:extLst>
              <a:ext uri="{FF2B5EF4-FFF2-40B4-BE49-F238E27FC236}">
                <a16:creationId xmlns:a16="http://schemas.microsoft.com/office/drawing/2014/main" id="{7673F6DC-893C-5546-AD66-A72048EC01A2}"/>
              </a:ext>
            </a:extLst>
          </p:cNvPr>
          <p:cNvSpPr txBox="1"/>
          <p:nvPr/>
        </p:nvSpPr>
        <p:spPr>
          <a:xfrm>
            <a:off x="3608863"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共同マーケティング</a:t>
            </a:r>
          </a:p>
        </p:txBody>
      </p:sp>
      <p:sp>
        <p:nvSpPr>
          <p:cNvPr id="31" name="テキスト ボックス 30">
            <a:extLst>
              <a:ext uri="{FF2B5EF4-FFF2-40B4-BE49-F238E27FC236}">
                <a16:creationId xmlns:a16="http://schemas.microsoft.com/office/drawing/2014/main" id="{2335A4E7-19A7-A14C-BBFD-B947E08FFDEF}"/>
              </a:ext>
            </a:extLst>
          </p:cNvPr>
          <p:cNvSpPr txBox="1"/>
          <p:nvPr/>
        </p:nvSpPr>
        <p:spPr>
          <a:xfrm>
            <a:off x="6578194"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フック商材として使える</a:t>
            </a:r>
          </a:p>
        </p:txBody>
      </p:sp>
      <p:sp>
        <p:nvSpPr>
          <p:cNvPr id="32" name="テキスト ボックス 31">
            <a:extLst>
              <a:ext uri="{FF2B5EF4-FFF2-40B4-BE49-F238E27FC236}">
                <a16:creationId xmlns:a16="http://schemas.microsoft.com/office/drawing/2014/main" id="{73114A08-BEFB-6E4B-B2FF-9F6A6C5552C7}"/>
              </a:ext>
            </a:extLst>
          </p:cNvPr>
          <p:cNvSpPr txBox="1"/>
          <p:nvPr/>
        </p:nvSpPr>
        <p:spPr>
          <a:xfrm>
            <a:off x="627912" y="4680000"/>
            <a:ext cx="2700000" cy="535394"/>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サービス内容や機能をふまえてベネフィットを挙げる。</a:t>
            </a:r>
          </a:p>
        </p:txBody>
      </p:sp>
      <p:sp>
        <p:nvSpPr>
          <p:cNvPr id="33" name="テキスト ボックス 32">
            <a:extLst>
              <a:ext uri="{FF2B5EF4-FFF2-40B4-BE49-F238E27FC236}">
                <a16:creationId xmlns:a16="http://schemas.microsoft.com/office/drawing/2014/main" id="{C7904AD3-009F-5041-9C71-EB8F0E1AE09F}"/>
              </a:ext>
            </a:extLst>
          </p:cNvPr>
          <p:cNvSpPr txBox="1"/>
          <p:nvPr/>
        </p:nvSpPr>
        <p:spPr>
          <a:xfrm>
            <a:off x="3608863" y="4680000"/>
            <a:ext cx="2700000" cy="535394"/>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サービス内容や機能をふまえてベネフィットを挙げる。</a:t>
            </a:r>
          </a:p>
        </p:txBody>
      </p:sp>
      <p:sp>
        <p:nvSpPr>
          <p:cNvPr id="34" name="テキスト ボックス 33">
            <a:extLst>
              <a:ext uri="{FF2B5EF4-FFF2-40B4-BE49-F238E27FC236}">
                <a16:creationId xmlns:a16="http://schemas.microsoft.com/office/drawing/2014/main" id="{8FFD641C-42D0-1648-BCC5-111FBD76E548}"/>
              </a:ext>
            </a:extLst>
          </p:cNvPr>
          <p:cNvSpPr txBox="1"/>
          <p:nvPr/>
        </p:nvSpPr>
        <p:spPr>
          <a:xfrm>
            <a:off x="6578194" y="4680000"/>
            <a:ext cx="2700000" cy="535394"/>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サービス内容や機能をふまえてベネフィットを挙げる。</a:t>
            </a:r>
          </a:p>
        </p:txBody>
      </p:sp>
      <p:sp>
        <p:nvSpPr>
          <p:cNvPr id="8" name="スライド番号プレースホルダー 7">
            <a:extLst>
              <a:ext uri="{FF2B5EF4-FFF2-40B4-BE49-F238E27FC236}">
                <a16:creationId xmlns:a16="http://schemas.microsoft.com/office/drawing/2014/main" id="{D2DC1277-6CFB-8D46-A420-138499E7CF88}"/>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16</a:t>
            </a:fld>
            <a:endParaRPr lang="ja-JP" altLang="en-US"/>
          </a:p>
        </p:txBody>
      </p:sp>
    </p:spTree>
    <p:extLst>
      <p:ext uri="{BB962C8B-B14F-4D97-AF65-F5344CB8AC3E}">
        <p14:creationId xmlns:p14="http://schemas.microsoft.com/office/powerpoint/2010/main" val="266592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2A03C73-05B7-5646-B266-D4040186B371}"/>
              </a:ext>
            </a:extLst>
          </p:cNvPr>
          <p:cNvSpPr>
            <a:spLocks noGrp="1"/>
          </p:cNvSpPr>
          <p:nvPr>
            <p:ph type="body" idx="1"/>
          </p:nvPr>
        </p:nvSpPr>
        <p:spPr/>
        <p:txBody>
          <a:bodyPr>
            <a:normAutofit lnSpcReduction="10000"/>
          </a:bodyPr>
          <a:lstStyle/>
          <a:p>
            <a:r>
              <a:rPr kumimoji="1" lang="ja-JP" altLang="en-US"/>
              <a:t>マーケティング・セールス・サポートの領域で共創ビジネスパートナーとして。</a:t>
            </a:r>
          </a:p>
          <a:p>
            <a:r>
              <a:rPr kumimoji="1" lang="ja-JP" altLang="en-US"/>
              <a:t>貴社のビジネスの成長を加速させるために支援いたします。</a:t>
            </a:r>
          </a:p>
          <a:p>
            <a:endParaRPr kumimoji="1" lang="ja-JP" altLang="en-US"/>
          </a:p>
        </p:txBody>
      </p:sp>
      <p:sp>
        <p:nvSpPr>
          <p:cNvPr id="3" name="テキスト プレースホルダー 2">
            <a:extLst>
              <a:ext uri="{FF2B5EF4-FFF2-40B4-BE49-F238E27FC236}">
                <a16:creationId xmlns:a16="http://schemas.microsoft.com/office/drawing/2014/main" id="{8447A62C-065F-C74B-B989-D43ECF0843B0}"/>
              </a:ext>
            </a:extLst>
          </p:cNvPr>
          <p:cNvSpPr>
            <a:spLocks noGrp="1"/>
          </p:cNvSpPr>
          <p:nvPr>
            <p:ph type="body" sz="quarter" idx="14"/>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DA16524-E4D2-3745-9AE3-C5D81521D407}"/>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17</a:t>
            </a:fld>
            <a:endParaRPr lang="ja-JP" altLang="en-US"/>
          </a:p>
        </p:txBody>
      </p:sp>
      <p:sp>
        <p:nvSpPr>
          <p:cNvPr id="5" name="タイトル 4">
            <a:extLst>
              <a:ext uri="{FF2B5EF4-FFF2-40B4-BE49-F238E27FC236}">
                <a16:creationId xmlns:a16="http://schemas.microsoft.com/office/drawing/2014/main" id="{8BE4D44C-58DE-8A47-9A99-132FE5DE8987}"/>
              </a:ext>
            </a:extLst>
          </p:cNvPr>
          <p:cNvSpPr>
            <a:spLocks noGrp="1"/>
          </p:cNvSpPr>
          <p:nvPr>
            <p:ph type="title"/>
          </p:nvPr>
        </p:nvSpPr>
        <p:spPr/>
        <p:txBody>
          <a:bodyPr>
            <a:normAutofit fontScale="90000"/>
          </a:bodyPr>
          <a:lstStyle/>
          <a:p>
            <a:r>
              <a:rPr kumimoji="1" lang="ja-JP" altLang="en-US"/>
              <a:t>パートナー活動支援</a:t>
            </a:r>
          </a:p>
        </p:txBody>
      </p:sp>
      <p:sp>
        <p:nvSpPr>
          <p:cNvPr id="6" name="正方形/長方形 5">
            <a:extLst>
              <a:ext uri="{FF2B5EF4-FFF2-40B4-BE49-F238E27FC236}">
                <a16:creationId xmlns:a16="http://schemas.microsoft.com/office/drawing/2014/main" id="{857AF048-41F2-DF46-88F0-A29FCE618E5E}"/>
              </a:ext>
            </a:extLst>
          </p:cNvPr>
          <p:cNvSpPr/>
          <p:nvPr/>
        </p:nvSpPr>
        <p:spPr>
          <a:xfrm>
            <a:off x="644023" y="2002725"/>
            <a:ext cx="3893814" cy="653371"/>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endParaRPr>
          </a:p>
        </p:txBody>
      </p:sp>
      <p:sp>
        <p:nvSpPr>
          <p:cNvPr id="7" name="正方形/長方形 6">
            <a:extLst>
              <a:ext uri="{FF2B5EF4-FFF2-40B4-BE49-F238E27FC236}">
                <a16:creationId xmlns:a16="http://schemas.microsoft.com/office/drawing/2014/main" id="{B537BFBA-526E-B142-9DD8-6444DA8CC3C4}"/>
              </a:ext>
            </a:extLst>
          </p:cNvPr>
          <p:cNvSpPr/>
          <p:nvPr/>
        </p:nvSpPr>
        <p:spPr>
          <a:xfrm>
            <a:off x="5217293" y="2002725"/>
            <a:ext cx="3893814" cy="653371"/>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endParaRPr>
          </a:p>
        </p:txBody>
      </p:sp>
      <p:sp>
        <p:nvSpPr>
          <p:cNvPr id="8" name="正方形/長方形 7">
            <a:extLst>
              <a:ext uri="{FF2B5EF4-FFF2-40B4-BE49-F238E27FC236}">
                <a16:creationId xmlns:a16="http://schemas.microsoft.com/office/drawing/2014/main" id="{90282380-7E0C-3C4A-B293-CCF8C3A0BDAC}"/>
              </a:ext>
            </a:extLst>
          </p:cNvPr>
          <p:cNvSpPr/>
          <p:nvPr/>
        </p:nvSpPr>
        <p:spPr>
          <a:xfrm>
            <a:off x="5217293" y="4244123"/>
            <a:ext cx="3893814" cy="653371"/>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endParaRPr>
          </a:p>
        </p:txBody>
      </p:sp>
      <p:sp>
        <p:nvSpPr>
          <p:cNvPr id="9" name="テキスト ボックス 8">
            <a:extLst>
              <a:ext uri="{FF2B5EF4-FFF2-40B4-BE49-F238E27FC236}">
                <a16:creationId xmlns:a16="http://schemas.microsoft.com/office/drawing/2014/main" id="{5FBFC82F-EF36-204B-AF52-544674E9146F}"/>
              </a:ext>
            </a:extLst>
          </p:cNvPr>
          <p:cNvSpPr txBox="1"/>
          <p:nvPr/>
        </p:nvSpPr>
        <p:spPr>
          <a:xfrm>
            <a:off x="637168" y="2002726"/>
            <a:ext cx="3269969" cy="653370"/>
          </a:xfrm>
          <a:prstGeom prst="rect">
            <a:avLst/>
          </a:prstGeom>
          <a:noFill/>
        </p:spPr>
        <p:txBody>
          <a:bodyPr wrap="square" lIns="36000" tIns="36000" rIns="36000" bIns="36000" rtlCol="0" anchor="ctr">
            <a:normAutofit/>
          </a:bodyPr>
          <a:lstStyle/>
          <a:p>
            <a:pPr algn="ctr">
              <a:spcAft>
                <a:spcPts val="554"/>
              </a:spcAft>
            </a:pPr>
            <a:r>
              <a:rPr kumimoji="1" lang="ja-JP" altLang="en-US" b="1">
                <a:solidFill>
                  <a:schemeClr val="tx1"/>
                </a:solidFill>
                <a:latin typeface="Yu Gothic" panose="020B0400000000000000" pitchFamily="34" charset="-128"/>
                <a:ea typeface="Yu Gothic" panose="020B0400000000000000" pitchFamily="34" charset="-128"/>
              </a:rPr>
              <a:t>営業支援</a:t>
            </a:r>
          </a:p>
        </p:txBody>
      </p:sp>
      <p:sp>
        <p:nvSpPr>
          <p:cNvPr id="10" name="テキスト ボックス 9">
            <a:extLst>
              <a:ext uri="{FF2B5EF4-FFF2-40B4-BE49-F238E27FC236}">
                <a16:creationId xmlns:a16="http://schemas.microsoft.com/office/drawing/2014/main" id="{DAEEE23F-9772-AE46-A5FB-D8405CA47143}"/>
              </a:ext>
            </a:extLst>
          </p:cNvPr>
          <p:cNvSpPr txBox="1"/>
          <p:nvPr/>
        </p:nvSpPr>
        <p:spPr>
          <a:xfrm>
            <a:off x="5217292" y="2002726"/>
            <a:ext cx="3250516" cy="653370"/>
          </a:xfrm>
          <a:prstGeom prst="rect">
            <a:avLst/>
          </a:prstGeom>
          <a:noFill/>
        </p:spPr>
        <p:txBody>
          <a:bodyPr wrap="square" lIns="36000" tIns="36000" rIns="36000" bIns="36000" rtlCol="0" anchor="ctr">
            <a:normAutofit/>
          </a:bodyPr>
          <a:lstStyle/>
          <a:p>
            <a:pPr algn="ctr"/>
            <a:r>
              <a:rPr lang="ja-JP" altLang="en-US" b="1">
                <a:solidFill>
                  <a:schemeClr val="tx1"/>
                </a:solidFill>
                <a:latin typeface="Yu Gothic" panose="020B0400000000000000" pitchFamily="34" charset="-128"/>
                <a:ea typeface="Yu Gothic" panose="020B0400000000000000" pitchFamily="34" charset="-128"/>
              </a:rPr>
              <a:t>マーケティング支援</a:t>
            </a:r>
            <a:endParaRPr lang="ja-JP" altLang="en-US" dirty="0">
              <a:solidFill>
                <a:schemeClr val="tx1"/>
              </a:solidFill>
              <a:latin typeface="Yu Gothic" panose="020B0400000000000000" pitchFamily="34" charset="-128"/>
              <a:ea typeface="Yu Gothic" panose="020B0400000000000000" pitchFamily="34" charset="-128"/>
            </a:endParaRPr>
          </a:p>
        </p:txBody>
      </p:sp>
      <p:sp>
        <p:nvSpPr>
          <p:cNvPr id="11" name="円/楕円 10">
            <a:extLst>
              <a:ext uri="{FF2B5EF4-FFF2-40B4-BE49-F238E27FC236}">
                <a16:creationId xmlns:a16="http://schemas.microsoft.com/office/drawing/2014/main" id="{BDA15FD6-9F0F-9940-ABC3-D3E80AACB805}"/>
              </a:ext>
            </a:extLst>
          </p:cNvPr>
          <p:cNvSpPr/>
          <p:nvPr/>
        </p:nvSpPr>
        <p:spPr>
          <a:xfrm>
            <a:off x="3852199" y="1904154"/>
            <a:ext cx="850513" cy="850513"/>
          </a:xfrm>
          <a:prstGeom prst="ellipse">
            <a:avLst/>
          </a:prstGeom>
          <a:solidFill>
            <a:schemeClr val="accent1">
              <a:lumMod val="7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 altLang="ja-JP" sz="1100" b="1" i="0"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rPr>
              <a:t>icon</a:t>
            </a:r>
          </a:p>
        </p:txBody>
      </p:sp>
      <p:sp>
        <p:nvSpPr>
          <p:cNvPr id="12" name="正方形/長方形 11">
            <a:extLst>
              <a:ext uri="{FF2B5EF4-FFF2-40B4-BE49-F238E27FC236}">
                <a16:creationId xmlns:a16="http://schemas.microsoft.com/office/drawing/2014/main" id="{9B45400E-21C3-1F4D-8118-87015F7BC76B}"/>
              </a:ext>
            </a:extLst>
          </p:cNvPr>
          <p:cNvSpPr/>
          <p:nvPr/>
        </p:nvSpPr>
        <p:spPr>
          <a:xfrm>
            <a:off x="5217294" y="2656096"/>
            <a:ext cx="4058686" cy="1198053"/>
          </a:xfrm>
          <a:prstGeom prst="rect">
            <a:avLst/>
          </a:prstGeom>
          <a:noFill/>
          <a:ln w="12700" cap="flat" cmpd="sng" algn="ctr">
            <a:noFill/>
            <a:prstDash val="solid"/>
            <a:miter lim="800000"/>
          </a:ln>
          <a:effectLst/>
        </p:spPr>
        <p:txBody>
          <a:bodyPr wrap="square" lIns="180000" tIns="108000" rIns="108000" bIns="144000" rtlCol="0" anchor="t">
            <a:spAutoFit/>
          </a:bodyPr>
          <a:lstStyle/>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kumimoji="0" lang="ja-JP" altLang="en-US" sz="1200"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パートナー主催セミナーへ登壇</a:t>
            </a:r>
            <a:endParaRPr kumimoji="0" lang="en-US" altLang="ja-JP" sz="1200"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kumimoji="0" lang="ja-JP" altLang="en-US" sz="1200"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共同マーケティングプログラム</a:t>
            </a:r>
            <a:endParaRPr kumimoji="0" lang="en-US" altLang="ja-JP" sz="1200"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cs typeface="Arial"/>
                <a:sym typeface="Arial"/>
              </a:rPr>
              <a:t>パートナーロゴの</a:t>
            </a:r>
            <a:r>
              <a:rPr lang="ja-JP" altLang="en-US" sz="1200">
                <a:solidFill>
                  <a:schemeClr val="tx1"/>
                </a:solidFill>
                <a:latin typeface="Yu Gothic" panose="020B0400000000000000" pitchFamily="34" charset="-128"/>
                <a:ea typeface="Yu Gothic" panose="020B0400000000000000" pitchFamily="34" charset="-128"/>
              </a:rPr>
              <a:t>使用</a:t>
            </a:r>
            <a:endParaRPr lang="en-US" altLang="ja-JP" sz="1200" kern="0" dirty="0">
              <a:solidFill>
                <a:schemeClr val="tx1"/>
              </a:solidFill>
              <a:latin typeface="Yu Gothic" panose="020B0400000000000000" pitchFamily="34" charset="-128"/>
              <a:ea typeface="Yu Gothic" panose="020B0400000000000000" pitchFamily="34" charset="-128"/>
              <a:cs typeface="Arial"/>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cs typeface="Arial"/>
                <a:sym typeface="Arial"/>
              </a:rPr>
              <a:t>弊社</a:t>
            </a:r>
            <a:r>
              <a:rPr lang="en-US" altLang="ja-JP" sz="1200" kern="0" dirty="0">
                <a:solidFill>
                  <a:schemeClr val="tx1"/>
                </a:solidFill>
                <a:latin typeface="Yu Gothic" panose="020B0400000000000000" pitchFamily="34" charset="-128"/>
                <a:ea typeface="Yu Gothic" panose="020B0400000000000000" pitchFamily="34" charset="-128"/>
                <a:cs typeface="Arial"/>
                <a:sym typeface="Arial"/>
              </a:rPr>
              <a:t>Web</a:t>
            </a:r>
            <a:r>
              <a:rPr lang="ja-JP" altLang="en-US" sz="1200" kern="0">
                <a:solidFill>
                  <a:schemeClr val="tx1"/>
                </a:solidFill>
                <a:latin typeface="Yu Gothic" panose="020B0400000000000000" pitchFamily="34" charset="-128"/>
                <a:ea typeface="Yu Gothic" panose="020B0400000000000000" pitchFamily="34" charset="-128"/>
                <a:cs typeface="Arial"/>
                <a:sym typeface="Arial"/>
              </a:rPr>
              <a:t>サイトへの掲載</a:t>
            </a:r>
            <a:endParaRPr lang="en-US" altLang="ja-JP" sz="1200" kern="0" dirty="0">
              <a:solidFill>
                <a:schemeClr val="tx1"/>
              </a:solidFill>
              <a:latin typeface="Yu Gothic" panose="020B0400000000000000" pitchFamily="34" charset="-128"/>
              <a:ea typeface="Yu Gothic" panose="020B0400000000000000" pitchFamily="34" charset="-128"/>
              <a:cs typeface="Arial"/>
              <a:sym typeface="Arial"/>
            </a:endParaRPr>
          </a:p>
        </p:txBody>
      </p:sp>
      <p:sp>
        <p:nvSpPr>
          <p:cNvPr id="13" name="円/楕円 12">
            <a:extLst>
              <a:ext uri="{FF2B5EF4-FFF2-40B4-BE49-F238E27FC236}">
                <a16:creationId xmlns:a16="http://schemas.microsoft.com/office/drawing/2014/main" id="{7ABE9487-255E-7048-85FE-7B4933D96CCF}"/>
              </a:ext>
            </a:extLst>
          </p:cNvPr>
          <p:cNvSpPr/>
          <p:nvPr/>
        </p:nvSpPr>
        <p:spPr>
          <a:xfrm>
            <a:off x="8412314" y="1899533"/>
            <a:ext cx="850513" cy="850513"/>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sz="1100" b="1" i="0" u="none" strike="noStrike" kern="0" cap="none" spc="0" normalizeH="0" baseline="0" noProof="0" dirty="0" err="1">
                <a:ln>
                  <a:noFill/>
                </a:ln>
                <a:solidFill>
                  <a:srgbClr val="FFFFFF"/>
                </a:solidFill>
                <a:effectLst/>
                <a:uLnTx/>
                <a:uFillTx/>
                <a:latin typeface="Yu Gothic" panose="020B0400000000000000" pitchFamily="34" charset="-128"/>
                <a:ea typeface="Yu Gothic" panose="020B0400000000000000" pitchFamily="34" charset="-128"/>
              </a:rPr>
              <a:t>icom</a:t>
            </a:r>
            <a:endParaRPr kumimoji="1" lang="en" altLang="ja-JP" sz="1100" b="1" i="0"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endParaRPr>
          </a:p>
        </p:txBody>
      </p:sp>
      <p:sp>
        <p:nvSpPr>
          <p:cNvPr id="14" name="正方形/長方形 13">
            <a:extLst>
              <a:ext uri="{FF2B5EF4-FFF2-40B4-BE49-F238E27FC236}">
                <a16:creationId xmlns:a16="http://schemas.microsoft.com/office/drawing/2014/main" id="{7D1C5E8C-00A7-E345-B97D-B1D0F1F29C5A}"/>
              </a:ext>
            </a:extLst>
          </p:cNvPr>
          <p:cNvSpPr/>
          <p:nvPr/>
        </p:nvSpPr>
        <p:spPr>
          <a:xfrm>
            <a:off x="644023" y="4244123"/>
            <a:ext cx="3893814" cy="653371"/>
          </a:xfrm>
          <a:prstGeom prst="rect">
            <a:avLst/>
          </a:prstGeom>
          <a:solidFill>
            <a:srgbClr val="FFFFFF">
              <a:lumMod val="9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600" b="0" i="0" u="none" strike="noStrike" kern="0" cap="none" spc="0" normalizeH="0" baseline="0" noProof="0">
              <a:ln>
                <a:noFill/>
              </a:ln>
              <a:solidFill>
                <a:srgbClr val="FFFFFF"/>
              </a:solidFill>
              <a:effectLst/>
              <a:uLnTx/>
              <a:uFillTx/>
              <a:latin typeface="Yu Gothic" panose="020B0400000000000000" pitchFamily="34" charset="-128"/>
              <a:ea typeface="Yu Gothic" panose="020B0400000000000000" pitchFamily="34" charset="-128"/>
            </a:endParaRPr>
          </a:p>
        </p:txBody>
      </p:sp>
      <p:sp>
        <p:nvSpPr>
          <p:cNvPr id="15" name="テキスト ボックス 14">
            <a:extLst>
              <a:ext uri="{FF2B5EF4-FFF2-40B4-BE49-F238E27FC236}">
                <a16:creationId xmlns:a16="http://schemas.microsoft.com/office/drawing/2014/main" id="{66E75D74-F8EE-E446-9B21-B8A210125191}"/>
              </a:ext>
            </a:extLst>
          </p:cNvPr>
          <p:cNvSpPr txBox="1"/>
          <p:nvPr/>
        </p:nvSpPr>
        <p:spPr>
          <a:xfrm>
            <a:off x="637168" y="4244124"/>
            <a:ext cx="3269969" cy="653370"/>
          </a:xfrm>
          <a:prstGeom prst="rect">
            <a:avLst/>
          </a:prstGeom>
          <a:noFill/>
        </p:spPr>
        <p:txBody>
          <a:bodyPr wrap="square" lIns="36000" tIns="36000" rIns="36000" bIns="36000" rtlCol="0" anchor="ctr">
            <a:normAutofit/>
          </a:bodyPr>
          <a:lstStyle/>
          <a:p>
            <a:pPr algn="ctr">
              <a:spcAft>
                <a:spcPts val="554"/>
              </a:spcAft>
            </a:pPr>
            <a:r>
              <a:rPr kumimoji="1" lang="ja-JP" altLang="en-US" b="1">
                <a:solidFill>
                  <a:schemeClr val="tx1"/>
                </a:solidFill>
                <a:latin typeface="Yu Gothic" panose="020B0400000000000000" pitchFamily="34" charset="-128"/>
                <a:ea typeface="Yu Gothic" panose="020B0400000000000000" pitchFamily="34" charset="-128"/>
              </a:rPr>
              <a:t>サポート支援</a:t>
            </a:r>
          </a:p>
        </p:txBody>
      </p:sp>
      <p:sp>
        <p:nvSpPr>
          <p:cNvPr id="16" name="テキスト ボックス 15">
            <a:extLst>
              <a:ext uri="{FF2B5EF4-FFF2-40B4-BE49-F238E27FC236}">
                <a16:creationId xmlns:a16="http://schemas.microsoft.com/office/drawing/2014/main" id="{0AB9E43C-7C29-5E42-BC59-B8341E1D8CCB}"/>
              </a:ext>
            </a:extLst>
          </p:cNvPr>
          <p:cNvSpPr txBox="1"/>
          <p:nvPr/>
        </p:nvSpPr>
        <p:spPr>
          <a:xfrm>
            <a:off x="5217292" y="4244124"/>
            <a:ext cx="3250516" cy="653370"/>
          </a:xfrm>
          <a:prstGeom prst="rect">
            <a:avLst/>
          </a:prstGeom>
          <a:noFill/>
        </p:spPr>
        <p:txBody>
          <a:bodyPr wrap="square" lIns="36000" tIns="36000" rIns="36000" bIns="36000" rtlCol="0" anchor="ctr">
            <a:normAutofit/>
          </a:bodyPr>
          <a:lstStyle/>
          <a:p>
            <a:pPr algn="ctr"/>
            <a:r>
              <a:rPr lang="ja-JP" altLang="en-US" b="1">
                <a:solidFill>
                  <a:schemeClr val="tx1"/>
                </a:solidFill>
                <a:latin typeface="Yu Gothic" panose="020B0400000000000000" pitchFamily="34" charset="-128"/>
                <a:ea typeface="Yu Gothic" panose="020B0400000000000000" pitchFamily="34" charset="-128"/>
              </a:rPr>
              <a:t>情報提供・交流</a:t>
            </a:r>
          </a:p>
        </p:txBody>
      </p:sp>
      <p:sp>
        <p:nvSpPr>
          <p:cNvPr id="17" name="円/楕円 16">
            <a:extLst>
              <a:ext uri="{FF2B5EF4-FFF2-40B4-BE49-F238E27FC236}">
                <a16:creationId xmlns:a16="http://schemas.microsoft.com/office/drawing/2014/main" id="{792304BE-45B8-2846-B4FC-7A5A338C9833}"/>
              </a:ext>
            </a:extLst>
          </p:cNvPr>
          <p:cNvSpPr/>
          <p:nvPr/>
        </p:nvSpPr>
        <p:spPr>
          <a:xfrm>
            <a:off x="3852199" y="4145552"/>
            <a:ext cx="850513" cy="850513"/>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sz="1100" b="1" i="0"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rPr>
              <a:t>icon</a:t>
            </a:r>
          </a:p>
        </p:txBody>
      </p:sp>
      <p:sp>
        <p:nvSpPr>
          <p:cNvPr id="18" name="円/楕円 17">
            <a:extLst>
              <a:ext uri="{FF2B5EF4-FFF2-40B4-BE49-F238E27FC236}">
                <a16:creationId xmlns:a16="http://schemas.microsoft.com/office/drawing/2014/main" id="{CE213CB3-B7CF-5846-B39D-3C556EC43031}"/>
              </a:ext>
            </a:extLst>
          </p:cNvPr>
          <p:cNvSpPr/>
          <p:nvPr/>
        </p:nvSpPr>
        <p:spPr>
          <a:xfrm>
            <a:off x="8412314" y="4140931"/>
            <a:ext cx="850513" cy="850513"/>
          </a:xfrm>
          <a:prstGeom prst="ellipse">
            <a:avLst/>
          </a:prstGeom>
          <a:solidFill>
            <a:schemeClr val="accent1">
              <a:lumMod val="75000"/>
            </a:schemeClr>
          </a:solidFill>
          <a:ln w="12700" cap="flat" cmpd="sng" algn="ctr">
            <a:noFill/>
            <a:prstDash val="solid"/>
            <a:miter lim="800000"/>
          </a:ln>
          <a:effectLst/>
        </p:spPr>
        <p:txBody>
          <a:bodyPr rtlCol="0" anchor="ctr"/>
          <a:lstStyle/>
          <a:p>
            <a:pPr algn="ctr">
              <a:buClrTx/>
              <a:defRPr/>
            </a:pPr>
            <a:r>
              <a:rPr kumimoji="1" lang="en" altLang="ja-JP" sz="1100" b="1" i="0" u="none" strike="noStrike" kern="0" cap="none" spc="0" normalizeH="0" baseline="0" noProof="0" dirty="0">
                <a:ln>
                  <a:noFill/>
                </a:ln>
                <a:solidFill>
                  <a:srgbClr val="FFFFFF"/>
                </a:solidFill>
                <a:effectLst/>
                <a:uLnTx/>
                <a:uFillTx/>
                <a:latin typeface="Yu Gothic" panose="020B0400000000000000" pitchFamily="34" charset="-128"/>
                <a:ea typeface="Yu Gothic" panose="020B0400000000000000" pitchFamily="34" charset="-128"/>
              </a:rPr>
              <a:t>icon</a:t>
            </a:r>
          </a:p>
        </p:txBody>
      </p:sp>
      <p:sp>
        <p:nvSpPr>
          <p:cNvPr id="19" name="正方形/長方形 18">
            <a:extLst>
              <a:ext uri="{FF2B5EF4-FFF2-40B4-BE49-F238E27FC236}">
                <a16:creationId xmlns:a16="http://schemas.microsoft.com/office/drawing/2014/main" id="{186A95FA-16B4-0F46-B53A-4324E76075F0}"/>
              </a:ext>
            </a:extLst>
          </p:cNvPr>
          <p:cNvSpPr/>
          <p:nvPr/>
        </p:nvSpPr>
        <p:spPr>
          <a:xfrm>
            <a:off x="637168" y="2656096"/>
            <a:ext cx="4058686" cy="1198053"/>
          </a:xfrm>
          <a:prstGeom prst="rect">
            <a:avLst/>
          </a:prstGeom>
          <a:noFill/>
          <a:ln w="12700" cap="flat" cmpd="sng" algn="ctr">
            <a:noFill/>
            <a:prstDash val="solid"/>
            <a:miter lim="800000"/>
          </a:ln>
          <a:effectLst/>
        </p:spPr>
        <p:txBody>
          <a:bodyPr wrap="square" lIns="180000" tIns="108000" rIns="108000" bIns="144000" rtlCol="0" anchor="t">
            <a:spAutoFit/>
          </a:bodyPr>
          <a:lstStyle/>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sym typeface="Arial"/>
              </a:rPr>
              <a:t>案件紹介、商談同行</a:t>
            </a:r>
            <a:endParaRPr lang="en-US" altLang="ja-JP" sz="1200" kern="0" dirty="0">
              <a:solidFill>
                <a:schemeClr val="tx1"/>
              </a:solidFill>
              <a:latin typeface="Yu Gothic" panose="020B0400000000000000" pitchFamily="34" charset="-128"/>
              <a:ea typeface="Yu Gothic" panose="020B0400000000000000" pitchFamily="34" charset="-128"/>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sym typeface="Arial"/>
              </a:rPr>
              <a:t>ビジネス開発</a:t>
            </a:r>
            <a:endParaRPr lang="en-US" altLang="ja-JP" sz="1200" kern="0" dirty="0">
              <a:solidFill>
                <a:schemeClr val="tx1"/>
              </a:solidFill>
              <a:latin typeface="Yu Gothic" panose="020B0400000000000000" pitchFamily="34" charset="-128"/>
              <a:ea typeface="Yu Gothic" panose="020B0400000000000000" pitchFamily="34" charset="-128"/>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a:solidFill>
                  <a:schemeClr val="tx1"/>
                </a:solidFill>
                <a:latin typeface="Yu Gothic" panose="020B0400000000000000" pitchFamily="34" charset="-128"/>
                <a:ea typeface="Yu Gothic" panose="020B0400000000000000" pitchFamily="34" charset="-128"/>
              </a:rPr>
              <a:t>提案ツールの提供</a:t>
            </a:r>
            <a:endParaRPr lang="en-US" altLang="ja-JP" sz="1200" kern="0" dirty="0">
              <a:solidFill>
                <a:schemeClr val="tx1"/>
              </a:solidFill>
              <a:latin typeface="Yu Gothic" panose="020B0400000000000000" pitchFamily="34" charset="-128"/>
              <a:ea typeface="Yu Gothic" panose="020B0400000000000000" pitchFamily="34" charset="-128"/>
              <a:sym typeface="Arial"/>
            </a:endParaRPr>
          </a:p>
          <a:p>
            <a:pPr marL="199390" indent="-199390" defTabSz="914400">
              <a:lnSpc>
                <a:spcPct val="130000"/>
              </a:lnSpc>
              <a:buClr>
                <a:schemeClr val="bg2">
                  <a:lumMod val="75000"/>
                </a:schemeClr>
              </a:buClr>
              <a:buSzPts val="1200"/>
              <a:buFont typeface="Noto Sans Symbols"/>
              <a:buChar char="●"/>
              <a:defRPr/>
            </a:pPr>
            <a:r>
              <a:rPr lang="ja-JP" altLang="en-US" sz="1200" kern="0">
                <a:solidFill>
                  <a:schemeClr val="tx1"/>
                </a:solidFill>
                <a:latin typeface="Yu Gothic" panose="020B0400000000000000" pitchFamily="34" charset="-128"/>
                <a:ea typeface="Yu Gothic" panose="020B0400000000000000" pitchFamily="34" charset="-128"/>
                <a:sym typeface="Arial"/>
              </a:rPr>
              <a:t>優遇価格での貴社導入</a:t>
            </a:r>
            <a:endParaRPr lang="en-US" altLang="ja-JP" sz="1200" kern="0" dirty="0">
              <a:solidFill>
                <a:schemeClr val="tx1"/>
              </a:solidFill>
              <a:latin typeface="Yu Gothic" panose="020B0400000000000000" pitchFamily="34" charset="-128"/>
              <a:ea typeface="Yu Gothic" panose="020B0400000000000000" pitchFamily="34" charset="-128"/>
              <a:sym typeface="Arial"/>
            </a:endParaRPr>
          </a:p>
        </p:txBody>
      </p:sp>
      <p:sp>
        <p:nvSpPr>
          <p:cNvPr id="20" name="正方形/長方形 19">
            <a:extLst>
              <a:ext uri="{FF2B5EF4-FFF2-40B4-BE49-F238E27FC236}">
                <a16:creationId xmlns:a16="http://schemas.microsoft.com/office/drawing/2014/main" id="{CEC3BD99-2046-2B49-94F2-D92FC136FEEF}"/>
              </a:ext>
            </a:extLst>
          </p:cNvPr>
          <p:cNvSpPr/>
          <p:nvPr/>
        </p:nvSpPr>
        <p:spPr>
          <a:xfrm>
            <a:off x="637168" y="4897494"/>
            <a:ext cx="4058686" cy="957987"/>
          </a:xfrm>
          <a:prstGeom prst="rect">
            <a:avLst/>
          </a:prstGeom>
          <a:noFill/>
          <a:ln w="12700" cap="flat" cmpd="sng" algn="ctr">
            <a:noFill/>
            <a:prstDash val="solid"/>
            <a:miter lim="800000"/>
          </a:ln>
          <a:effectLst/>
        </p:spPr>
        <p:txBody>
          <a:bodyPr wrap="square" lIns="180000" tIns="108000" rIns="108000" bIns="144000" rtlCol="0" anchor="t">
            <a:spAutoFit/>
          </a:bodyPr>
          <a:lstStyle/>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cs typeface="Arial"/>
                <a:sym typeface="Arial"/>
              </a:rPr>
              <a:t>販売後の利用サポート</a:t>
            </a:r>
            <a:endParaRPr kumimoji="0" lang="en-US" altLang="ja-JP" sz="1200"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cs typeface="Arial"/>
                <a:sym typeface="Arial"/>
              </a:rPr>
              <a:t>開発支援</a:t>
            </a:r>
            <a:endParaRPr lang="en-US" altLang="ja-JP" sz="1200" kern="0" dirty="0">
              <a:solidFill>
                <a:schemeClr val="tx1"/>
              </a:solidFill>
              <a:latin typeface="Yu Gothic" panose="020B0400000000000000" pitchFamily="34" charset="-128"/>
              <a:ea typeface="Yu Gothic" panose="020B0400000000000000" pitchFamily="34" charset="-128"/>
              <a:cs typeface="Arial"/>
              <a:sym typeface="Arial"/>
            </a:endParaRPr>
          </a:p>
          <a:p>
            <a:pPr marL="199390" indent="-199390" defTabSz="914400">
              <a:lnSpc>
                <a:spcPct val="130000"/>
              </a:lnSpc>
              <a:buClr>
                <a:schemeClr val="bg2">
                  <a:lumMod val="75000"/>
                </a:schemeClr>
              </a:buClr>
              <a:buSzPts val="1200"/>
              <a:buFont typeface="Noto Sans Symbols"/>
              <a:buChar char="●"/>
              <a:defRPr/>
            </a:pPr>
            <a:r>
              <a:rPr kumimoji="0" lang="ja-JP" altLang="en-US" sz="1200"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イベント運営・</a:t>
            </a:r>
            <a:r>
              <a:rPr kumimoji="0" lang="en-US" altLang="ja-JP" sz="1200"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Web</a:t>
            </a:r>
            <a:r>
              <a:rPr kumimoji="0" lang="ja-JP" altLang="en-US" sz="1200"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サイト掲載支援</a:t>
            </a:r>
            <a:endParaRPr kumimoji="0" lang="en-US" altLang="ja-JP" sz="1200"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p:txBody>
      </p:sp>
      <p:sp>
        <p:nvSpPr>
          <p:cNvPr id="21" name="正方形/長方形 20">
            <a:extLst>
              <a:ext uri="{FF2B5EF4-FFF2-40B4-BE49-F238E27FC236}">
                <a16:creationId xmlns:a16="http://schemas.microsoft.com/office/drawing/2014/main" id="{27A2307A-610B-F44A-AD6A-7E4A058CD157}"/>
              </a:ext>
            </a:extLst>
          </p:cNvPr>
          <p:cNvSpPr/>
          <p:nvPr/>
        </p:nvSpPr>
        <p:spPr>
          <a:xfrm>
            <a:off x="5226819" y="4897494"/>
            <a:ext cx="4058686" cy="1198053"/>
          </a:xfrm>
          <a:prstGeom prst="rect">
            <a:avLst/>
          </a:prstGeom>
          <a:noFill/>
          <a:ln w="12700" cap="flat" cmpd="sng" algn="ctr">
            <a:noFill/>
            <a:prstDash val="solid"/>
            <a:miter lim="800000"/>
          </a:ln>
          <a:effectLst/>
        </p:spPr>
        <p:txBody>
          <a:bodyPr wrap="square" lIns="180000" tIns="108000" rIns="108000" bIns="144000" rtlCol="0" anchor="t">
            <a:spAutoFit/>
          </a:bodyPr>
          <a:lstStyle/>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sym typeface="Arial"/>
              </a:rPr>
              <a:t>ロードマップの先行公開</a:t>
            </a:r>
            <a:endParaRPr lang="en-US" altLang="ja-JP" sz="1200" kern="0" dirty="0">
              <a:solidFill>
                <a:schemeClr val="tx1"/>
              </a:solidFill>
              <a:latin typeface="Yu Gothic" panose="020B0400000000000000" pitchFamily="34" charset="-128"/>
              <a:ea typeface="Yu Gothic" panose="020B0400000000000000" pitchFamily="34" charset="-128"/>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en-US" altLang="ja-JP" sz="1200" kern="0" dirty="0">
                <a:solidFill>
                  <a:schemeClr val="tx1"/>
                </a:solidFill>
                <a:latin typeface="Yu Gothic" panose="020B0400000000000000" pitchFamily="34" charset="-128"/>
                <a:ea typeface="Yu Gothic" panose="020B0400000000000000" pitchFamily="34" charset="-128"/>
                <a:sym typeface="Arial"/>
              </a:rPr>
              <a:t>β</a:t>
            </a:r>
            <a:r>
              <a:rPr lang="ja-JP" altLang="en-US" sz="1200" kern="0">
                <a:solidFill>
                  <a:schemeClr val="tx1"/>
                </a:solidFill>
                <a:latin typeface="Yu Gothic" panose="020B0400000000000000" pitchFamily="34" charset="-128"/>
                <a:ea typeface="Yu Gothic" panose="020B0400000000000000" pitchFamily="34" charset="-128"/>
                <a:sym typeface="Arial"/>
              </a:rPr>
              <a:t>版の先行提供</a:t>
            </a:r>
            <a:endParaRPr lang="en-US" altLang="ja-JP" sz="1200" kern="0" dirty="0">
              <a:solidFill>
                <a:schemeClr val="tx1"/>
              </a:solidFill>
              <a:latin typeface="Yu Gothic" panose="020B0400000000000000" pitchFamily="34" charset="-128"/>
              <a:ea typeface="Yu Gothic" panose="020B0400000000000000" pitchFamily="34" charset="-128"/>
              <a:sym typeface="Arial"/>
            </a:endParaRPr>
          </a:p>
          <a:p>
            <a:pPr marL="199390" marR="0" lvl="0" indent="-199390" defTabSz="914400" eaLnBrk="1" fontAlgn="auto" latinLnBrk="0" hangingPunct="1">
              <a:lnSpc>
                <a:spcPct val="130000"/>
              </a:lnSpc>
              <a:spcBef>
                <a:spcPts val="0"/>
              </a:spcBef>
              <a:spcAft>
                <a:spcPts val="0"/>
              </a:spcAft>
              <a:buClr>
                <a:schemeClr val="bg2">
                  <a:lumMod val="75000"/>
                </a:schemeClr>
              </a:buClr>
              <a:buSzPts val="1200"/>
              <a:buFont typeface="Noto Sans Symbols"/>
              <a:buChar char="●"/>
              <a:tabLst/>
              <a:defRPr/>
            </a:pPr>
            <a:r>
              <a:rPr lang="ja-JP" altLang="en-US" sz="1200" kern="0">
                <a:solidFill>
                  <a:schemeClr val="tx1"/>
                </a:solidFill>
                <a:latin typeface="Yu Gothic" panose="020B0400000000000000" pitchFamily="34" charset="-128"/>
                <a:ea typeface="Yu Gothic" panose="020B0400000000000000" pitchFamily="34" charset="-128"/>
                <a:cs typeface="Arial"/>
                <a:sym typeface="Arial"/>
              </a:rPr>
              <a:t>パートナーコミュニティへのご招待</a:t>
            </a:r>
            <a:endParaRPr lang="en-US" altLang="ja-JP" sz="1200" kern="0" dirty="0">
              <a:solidFill>
                <a:schemeClr val="tx1"/>
              </a:solidFill>
              <a:latin typeface="Yu Gothic" panose="020B0400000000000000" pitchFamily="34" charset="-128"/>
              <a:ea typeface="Yu Gothic" panose="020B0400000000000000" pitchFamily="34" charset="-128"/>
              <a:cs typeface="Arial"/>
              <a:sym typeface="Arial"/>
            </a:endParaRPr>
          </a:p>
          <a:p>
            <a:pPr marL="199390" indent="-199390" defTabSz="914400">
              <a:lnSpc>
                <a:spcPct val="130000"/>
              </a:lnSpc>
              <a:buClr>
                <a:schemeClr val="bg2">
                  <a:lumMod val="75000"/>
                </a:schemeClr>
              </a:buClr>
              <a:buSzPts val="1200"/>
              <a:buFont typeface="Noto Sans Symbols"/>
              <a:buChar char="●"/>
              <a:defRPr/>
            </a:pPr>
            <a:r>
              <a:rPr kumimoji="0" lang="ja-JP" altLang="en-US" sz="1200" b="0" i="0" u="none" strike="noStrike" kern="0" cap="none" spc="0" normalizeH="0" baseline="0" noProof="0">
                <a:ln>
                  <a:noFill/>
                </a:ln>
                <a:solidFill>
                  <a:schemeClr val="tx1"/>
                </a:solidFill>
                <a:effectLst/>
                <a:uLnTx/>
                <a:uFillTx/>
                <a:latin typeface="Yu Gothic" panose="020B0400000000000000" pitchFamily="34" charset="-128"/>
                <a:ea typeface="Yu Gothic" panose="020B0400000000000000" pitchFamily="34" charset="-128"/>
                <a:cs typeface="Arial"/>
                <a:sym typeface="Arial"/>
              </a:rPr>
              <a:t>パートナー限定勉強会、事例紹介</a:t>
            </a:r>
            <a:endParaRPr kumimoji="0" lang="en-US" altLang="ja-JP" sz="1200" b="0" i="0" u="none" strike="noStrike" kern="0" cap="none" spc="0" normalizeH="0" baseline="0" noProof="0" dirty="0">
              <a:ln>
                <a:noFill/>
              </a:ln>
              <a:solidFill>
                <a:schemeClr val="tx1"/>
              </a:solidFill>
              <a:effectLst/>
              <a:uLnTx/>
              <a:uFillTx/>
              <a:latin typeface="Yu Gothic" panose="020B0400000000000000" pitchFamily="34" charset="-128"/>
              <a:ea typeface="Yu Gothic" panose="020B0400000000000000" pitchFamily="34" charset="-128"/>
              <a:cs typeface="Arial"/>
              <a:sym typeface="Arial"/>
            </a:endParaRPr>
          </a:p>
        </p:txBody>
      </p:sp>
    </p:spTree>
    <p:extLst>
      <p:ext uri="{BB962C8B-B14F-4D97-AF65-F5344CB8AC3E}">
        <p14:creationId xmlns:p14="http://schemas.microsoft.com/office/powerpoint/2010/main" val="1724137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5871D7AA-B64C-964B-AF25-20B35E933E4B}"/>
              </a:ext>
            </a:extLst>
          </p:cNvPr>
          <p:cNvSpPr>
            <a:spLocks noGrp="1"/>
          </p:cNvSpPr>
          <p:nvPr>
            <p:ph type="sldNum" idx="12"/>
          </p:nvPr>
        </p:nvSpPr>
        <p:spPr/>
        <p:txBody>
          <a:bodyPr/>
          <a:lstStyle/>
          <a:p>
            <a:pPr lvl="0"/>
            <a:fld id="{00000000-1234-1234-1234-123412341234}" type="slidenum">
              <a:rPr lang="en-US" altLang="ja-JP" smtClean="0"/>
              <a:pPr lvl="0"/>
              <a:t>18</a:t>
            </a:fld>
            <a:endParaRPr lang="ja-JP" altLang="en-US"/>
          </a:p>
        </p:txBody>
      </p:sp>
      <p:sp>
        <p:nvSpPr>
          <p:cNvPr id="14" name="テキスト プレースホルダー 13">
            <a:extLst>
              <a:ext uri="{FF2B5EF4-FFF2-40B4-BE49-F238E27FC236}">
                <a16:creationId xmlns:a16="http://schemas.microsoft.com/office/drawing/2014/main" id="{7CE3F8EE-F4E1-6547-A2FB-BD170FFA5FF1}"/>
              </a:ext>
            </a:extLst>
          </p:cNvPr>
          <p:cNvSpPr>
            <a:spLocks noGrp="1"/>
          </p:cNvSpPr>
          <p:nvPr>
            <p:ph type="body" sz="quarter" idx="14"/>
          </p:nvPr>
        </p:nvSpPr>
        <p:spPr/>
        <p:txBody>
          <a:bodyPr/>
          <a:lstStyle/>
          <a:p>
            <a:endParaRPr lang="ja-JP" altLang="en-US"/>
          </a:p>
        </p:txBody>
      </p:sp>
      <p:sp>
        <p:nvSpPr>
          <p:cNvPr id="3" name="タイトル 2">
            <a:extLst>
              <a:ext uri="{FF2B5EF4-FFF2-40B4-BE49-F238E27FC236}">
                <a16:creationId xmlns:a16="http://schemas.microsoft.com/office/drawing/2014/main" id="{D2322B07-BA41-6D42-A43A-882168133ECF}"/>
              </a:ext>
            </a:extLst>
          </p:cNvPr>
          <p:cNvSpPr>
            <a:spLocks noGrp="1"/>
          </p:cNvSpPr>
          <p:nvPr>
            <p:ph type="title"/>
          </p:nvPr>
        </p:nvSpPr>
        <p:spPr/>
        <p:txBody>
          <a:bodyPr>
            <a:normAutofit fontScale="90000"/>
          </a:bodyPr>
          <a:lstStyle/>
          <a:p>
            <a:r>
              <a:rPr lang="ja-JP" altLang="en-US"/>
              <a:t>サポート内容</a:t>
            </a:r>
          </a:p>
        </p:txBody>
      </p:sp>
      <p:sp>
        <p:nvSpPr>
          <p:cNvPr id="23" name="テキスト ボックス 22">
            <a:extLst>
              <a:ext uri="{FF2B5EF4-FFF2-40B4-BE49-F238E27FC236}">
                <a16:creationId xmlns:a16="http://schemas.microsoft.com/office/drawing/2014/main" id="{08F677D8-9FF3-0D4E-91B3-72F8DABCB7CA}"/>
              </a:ext>
            </a:extLst>
          </p:cNvPr>
          <p:cNvSpPr txBox="1"/>
          <p:nvPr/>
        </p:nvSpPr>
        <p:spPr>
          <a:xfrm>
            <a:off x="624293" y="5495732"/>
            <a:ext cx="8648335" cy="257369"/>
          </a:xfrm>
          <a:prstGeom prst="rect">
            <a:avLst/>
          </a:prstGeom>
          <a:noFill/>
        </p:spPr>
        <p:txBody>
          <a:bodyPr wrap="square" lIns="36000" tIns="36000" rIns="36000" bIns="36000" rtlCol="0">
            <a:spAutoFit/>
          </a:bodyPr>
          <a:lstStyle/>
          <a:p>
            <a:pPr>
              <a:spcAft>
                <a:spcPts val="400"/>
              </a:spcAft>
            </a:pPr>
            <a:r>
              <a:rPr kumimoji="1" lang="en-US" altLang="ja-JP" sz="1200" dirty="0">
                <a:solidFill>
                  <a:schemeClr val="tx1"/>
                </a:solidFill>
                <a:latin typeface="Yu Gothic" panose="020B0400000000000000" pitchFamily="34" charset="-128"/>
                <a:ea typeface="Yu Gothic" panose="020B0400000000000000" pitchFamily="34" charset="-128"/>
              </a:rPr>
              <a:t>※ </a:t>
            </a:r>
            <a:r>
              <a:rPr kumimoji="1" lang="ja-JP" altLang="en-US" sz="1200">
                <a:solidFill>
                  <a:schemeClr val="tx1"/>
                </a:solidFill>
                <a:latin typeface="Yu Gothic" panose="020B0400000000000000" pitchFamily="34" charset="-128"/>
                <a:ea typeface="Yu Gothic" panose="020B0400000000000000" pitchFamily="34" charset="-128"/>
              </a:rPr>
              <a:t>注釈</a:t>
            </a:r>
            <a:r>
              <a:rPr kumimoji="1" lang="en-US" altLang="ja-JP" sz="1200" dirty="0">
                <a:solidFill>
                  <a:schemeClr val="tx1"/>
                </a:solidFill>
                <a:latin typeface="Yu Gothic" panose="020B0400000000000000" pitchFamily="34" charset="-128"/>
                <a:ea typeface="Yu Gothic" panose="020B0400000000000000" pitchFamily="34" charset="-128"/>
              </a:rPr>
              <a:t> </a:t>
            </a:r>
            <a:r>
              <a:rPr kumimoji="1" lang="ja-JP" altLang="en-US" sz="1200">
                <a:solidFill>
                  <a:schemeClr val="tx1"/>
                </a:solidFill>
                <a:latin typeface="Yu Gothic" panose="020B0400000000000000" pitchFamily="34" charset="-128"/>
                <a:ea typeface="Yu Gothic" panose="020B0400000000000000" pitchFamily="34" charset="-128"/>
              </a:rPr>
              <a:t>テキストテキストテキストテキスト</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graphicFrame>
        <p:nvGraphicFramePr>
          <p:cNvPr id="24" name="表 23">
            <a:extLst>
              <a:ext uri="{FF2B5EF4-FFF2-40B4-BE49-F238E27FC236}">
                <a16:creationId xmlns:a16="http://schemas.microsoft.com/office/drawing/2014/main" id="{D25613A4-4386-3747-9CC7-343EF3595B55}"/>
              </a:ext>
            </a:extLst>
          </p:cNvPr>
          <p:cNvGraphicFramePr>
            <a:graphicFrameLocks noGrp="1"/>
          </p:cNvGraphicFramePr>
          <p:nvPr>
            <p:extLst>
              <p:ext uri="{D42A27DB-BD31-4B8C-83A1-F6EECF244321}">
                <p14:modId xmlns:p14="http://schemas.microsoft.com/office/powerpoint/2010/main" val="3976105230"/>
              </p:ext>
            </p:extLst>
          </p:nvPr>
        </p:nvGraphicFramePr>
        <p:xfrm>
          <a:off x="624293" y="1362268"/>
          <a:ext cx="8648335" cy="3909526"/>
        </p:xfrm>
        <a:graphic>
          <a:graphicData uri="http://schemas.openxmlformats.org/drawingml/2006/table">
            <a:tbl>
              <a:tblPr/>
              <a:tblGrid>
                <a:gridCol w="2238088">
                  <a:extLst>
                    <a:ext uri="{9D8B030D-6E8A-4147-A177-3AD203B41FA5}">
                      <a16:colId xmlns:a16="http://schemas.microsoft.com/office/drawing/2014/main" val="3920742022"/>
                    </a:ext>
                  </a:extLst>
                </a:gridCol>
                <a:gridCol w="2625853">
                  <a:extLst>
                    <a:ext uri="{9D8B030D-6E8A-4147-A177-3AD203B41FA5}">
                      <a16:colId xmlns:a16="http://schemas.microsoft.com/office/drawing/2014/main" val="3719527908"/>
                    </a:ext>
                  </a:extLst>
                </a:gridCol>
                <a:gridCol w="421911">
                  <a:extLst>
                    <a:ext uri="{9D8B030D-6E8A-4147-A177-3AD203B41FA5}">
                      <a16:colId xmlns:a16="http://schemas.microsoft.com/office/drawing/2014/main" val="3369051300"/>
                    </a:ext>
                  </a:extLst>
                </a:gridCol>
                <a:gridCol w="2946369">
                  <a:extLst>
                    <a:ext uri="{9D8B030D-6E8A-4147-A177-3AD203B41FA5}">
                      <a16:colId xmlns:a16="http://schemas.microsoft.com/office/drawing/2014/main" val="2507170622"/>
                    </a:ext>
                  </a:extLst>
                </a:gridCol>
                <a:gridCol w="416114">
                  <a:extLst>
                    <a:ext uri="{9D8B030D-6E8A-4147-A177-3AD203B41FA5}">
                      <a16:colId xmlns:a16="http://schemas.microsoft.com/office/drawing/2014/main" val="1544358666"/>
                    </a:ext>
                  </a:extLst>
                </a:gridCol>
              </a:tblGrid>
              <a:tr h="637664">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28575" marR="28575" marT="180000" marB="18000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1" lang="ja-JP" altLang="en-US" sz="1600" b="1">
                          <a:solidFill>
                            <a:schemeClr val="bg1"/>
                          </a:solidFill>
                          <a:ea typeface="Yu Gothic" panose="020B0400000000000000" pitchFamily="34" charset="-128"/>
                        </a:rPr>
                        <a:t>紹介パートナー制度</a:t>
                      </a:r>
                      <a:endParaRPr lang="ja-JP" altLang="en-US" sz="1600" b="1">
                        <a:solidFill>
                          <a:schemeClr val="bg1"/>
                        </a:solidFill>
                      </a:endParaRPr>
                    </a:p>
                  </a:txBody>
                  <a:tcPr marL="28575" marR="28575" marT="180000" marB="180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rtl="0" fontAlgn="b"/>
                      <a:endParaRPr lang="ja-JP" altLang="en-US" sz="1400" b="0" i="0">
                        <a:effectLst/>
                        <a:latin typeface="Yu Gothic" panose="020B0400000000000000" pitchFamily="34" charset="-128"/>
                        <a:ea typeface="Yu Gothic" panose="020B0400000000000000" pitchFamily="34" charset="-128"/>
                      </a:endParaRPr>
                    </a:p>
                  </a:txBody>
                  <a:tcPr marL="28575" marR="28575"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b" latinLnBrk="0" hangingPunct="1">
                        <a:lnSpc>
                          <a:spcPct val="100000"/>
                        </a:lnSpc>
                        <a:spcBef>
                          <a:spcPts val="0"/>
                        </a:spcBef>
                        <a:spcAft>
                          <a:spcPts val="0"/>
                        </a:spcAft>
                        <a:buClr>
                          <a:srgbClr val="000000"/>
                        </a:buClr>
                        <a:buSzTx/>
                        <a:buFont typeface="Arial"/>
                        <a:buNone/>
                        <a:tabLst/>
                        <a:defRPr/>
                      </a:pPr>
                      <a:r>
                        <a:rPr kumimoji="1" lang="ja-JP" altLang="en-US" sz="1600" b="1">
                          <a:solidFill>
                            <a:schemeClr val="bg1"/>
                          </a:solidFill>
                          <a:ea typeface="Yu Gothic" panose="020B0400000000000000" pitchFamily="34" charset="-128"/>
                        </a:rPr>
                        <a:t>再販パートナー制度</a:t>
                      </a:r>
                      <a:endParaRPr lang="ja-JP" altLang="en-US" sz="1600" b="1">
                        <a:solidFill>
                          <a:schemeClr val="bg1"/>
                        </a:solidFill>
                      </a:endParaRPr>
                    </a:p>
                  </a:txBody>
                  <a:tcPr marL="28575" marR="28575" marT="180000" marB="180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ctr" rtl="0" fontAlgn="b"/>
                      <a:endParaRPr lang="ja-JP" altLang="en-US" sz="1200" b="0" i="0">
                        <a:effectLst/>
                        <a:latin typeface="Yu Gothic" panose="020B0400000000000000" pitchFamily="34" charset="-128"/>
                        <a:ea typeface="Yu Gothic" panose="020B0400000000000000" pitchFamily="34" charset="-128"/>
                      </a:endParaRPr>
                    </a:p>
                  </a:txBody>
                  <a:tcPr marL="28575" marR="28575"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50607482"/>
                  </a:ext>
                </a:extLst>
              </a:tr>
              <a:tr h="443615">
                <a:tc>
                  <a:txBody>
                    <a:bodyPr/>
                    <a:lstStyle/>
                    <a:p>
                      <a:pPr rtl="0" fontAlgn="b"/>
                      <a:r>
                        <a:rPr lang="ja-JP" altLang="en-US" sz="1200" b="1" i="0">
                          <a:effectLst/>
                          <a:latin typeface="Yu Gothic" panose="020B0400000000000000" pitchFamily="34" charset="-128"/>
                          <a:ea typeface="Yu Gothic" panose="020B0400000000000000" pitchFamily="34" charset="-128"/>
                        </a:rPr>
                        <a:t>エンド顧客への販売価格</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500,000</a:t>
                      </a: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200" b="0" i="0">
                          <a:effectLst/>
                          <a:latin typeface="Yu Gothic" panose="020B0400000000000000" pitchFamily="34" charset="-128"/>
                          <a:ea typeface="Yu Gothic" panose="020B0400000000000000" pitchFamily="34" charset="-128"/>
                        </a:rPr>
                        <a:t>円</a:t>
                      </a: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4065395"/>
                  </a:ext>
                </a:extLst>
              </a:tr>
              <a:tr h="443615">
                <a:tc>
                  <a:txBody>
                    <a:bodyPr/>
                    <a:lstStyle/>
                    <a:p>
                      <a:pPr rtl="0" fontAlgn="b"/>
                      <a:r>
                        <a:rPr lang="ja-JP" altLang="en-US" sz="1200" b="1" i="0">
                          <a:effectLst/>
                          <a:latin typeface="Yu Gothic" panose="020B0400000000000000" pitchFamily="34" charset="-128"/>
                          <a:ea typeface="Yu Gothic" panose="020B0400000000000000" pitchFamily="34" charset="-128"/>
                        </a:rPr>
                        <a:t>卸率</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a:t>
                      </a: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80</a:t>
                      </a:r>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1386975"/>
                  </a:ext>
                </a:extLst>
              </a:tr>
              <a:tr h="443615">
                <a:tc>
                  <a:txBody>
                    <a:bodyPr/>
                    <a:lstStyle/>
                    <a:p>
                      <a:pPr rtl="0" fontAlgn="b"/>
                      <a:r>
                        <a:rPr lang="ja-JP" altLang="en-US" sz="1200" b="1" i="0">
                          <a:effectLst/>
                          <a:latin typeface="Yu Gothic" panose="020B0400000000000000" pitchFamily="34" charset="-128"/>
                          <a:ea typeface="Yu Gothic" panose="020B0400000000000000" pitchFamily="34" charset="-128"/>
                        </a:rPr>
                        <a:t>卸価格</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a:t>
                      </a: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400,000</a:t>
                      </a:r>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200" b="0" i="0">
                          <a:effectLst/>
                          <a:latin typeface="Yu Gothic" panose="020B0400000000000000" pitchFamily="34" charset="-128"/>
                          <a:ea typeface="Yu Gothic" panose="020B0400000000000000" pitchFamily="34" charset="-128"/>
                        </a:rPr>
                        <a:t>円</a:t>
                      </a: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1367313"/>
                  </a:ext>
                </a:extLst>
              </a:tr>
              <a:tr h="443615">
                <a:tc>
                  <a:txBody>
                    <a:bodyPr/>
                    <a:lstStyle/>
                    <a:p>
                      <a:pPr rtl="0" fontAlgn="b"/>
                      <a:r>
                        <a:rPr lang="ja-JP" altLang="en-US" sz="1200" b="1" i="0">
                          <a:effectLst/>
                          <a:latin typeface="Yu Gothic" panose="020B0400000000000000" pitchFamily="34" charset="-128"/>
                          <a:ea typeface="Yu Gothic" panose="020B0400000000000000" pitchFamily="34" charset="-128"/>
                        </a:rPr>
                        <a:t>初期導入費用</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300,000</a:t>
                      </a: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200" b="0" i="0">
                          <a:effectLst/>
                          <a:latin typeface="Yu Gothic" panose="020B0400000000000000" pitchFamily="34" charset="-128"/>
                          <a:ea typeface="Yu Gothic" panose="020B0400000000000000" pitchFamily="34" charset="-128"/>
                        </a:rPr>
                        <a:t>円</a:t>
                      </a: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ja-JP" altLang="en-US" sz="1200" b="0" i="0">
                          <a:effectLst/>
                          <a:latin typeface="Yu Gothic" panose="020B0400000000000000" pitchFamily="34" charset="-128"/>
                          <a:ea typeface="Yu Gothic" panose="020B0400000000000000" pitchFamily="34" charset="-128"/>
                        </a:rPr>
                        <a:t>条件による</a:t>
                      </a: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9601300"/>
                  </a:ext>
                </a:extLst>
              </a:tr>
              <a:tr h="443615">
                <a:tc>
                  <a:txBody>
                    <a:bodyPr/>
                    <a:lstStyle/>
                    <a:p>
                      <a:pPr rtl="0" fontAlgn="b"/>
                      <a:r>
                        <a:rPr lang="ja-JP" altLang="en-US" sz="1200" b="1" i="0">
                          <a:effectLst/>
                          <a:latin typeface="Yu Gothic" panose="020B0400000000000000" pitchFamily="34" charset="-128"/>
                          <a:ea typeface="Yu Gothic" panose="020B0400000000000000" pitchFamily="34" charset="-128"/>
                        </a:rPr>
                        <a:t>紹介料率</a:t>
                      </a:r>
                    </a:p>
                  </a:txBody>
                  <a:tcPr marL="72000" marR="72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20</a:t>
                      </a: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108000" marB="108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1375214"/>
                  </a:ext>
                </a:extLst>
              </a:tr>
              <a:tr h="1053787">
                <a:tc>
                  <a:txBody>
                    <a:bodyPr/>
                    <a:lstStyle/>
                    <a:p>
                      <a:pPr rtl="0" fontAlgn="b"/>
                      <a:r>
                        <a:rPr lang="ja-JP" altLang="en-US" sz="1200" b="1" i="0">
                          <a:effectLst/>
                          <a:latin typeface="Yu Gothic" panose="020B0400000000000000" pitchFamily="34" charset="-128"/>
                          <a:ea typeface="Yu Gothic" panose="020B0400000000000000" pitchFamily="34" charset="-128"/>
                        </a:rPr>
                        <a:t>サポート内容</a:t>
                      </a: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gridSpan="2">
                  <a:txBody>
                    <a:bodyPr/>
                    <a:lstStyle/>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1</a:t>
                      </a:r>
                    </a:p>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2</a:t>
                      </a:r>
                    </a:p>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3</a:t>
                      </a:r>
                    </a:p>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4</a:t>
                      </a:r>
                    </a:p>
                  </a:txBody>
                  <a:tcPr marL="108000" marR="108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28575" marR="28575" marT="72000" marB="72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1</a:t>
                      </a:r>
                    </a:p>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2</a:t>
                      </a:r>
                    </a:p>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3</a:t>
                      </a:r>
                    </a:p>
                    <a:p>
                      <a:pPr marL="171450" indent="-171450" algn="l" rtl="0" fontAlgn="b">
                        <a:buClr>
                          <a:schemeClr val="tx1"/>
                        </a:buClr>
                        <a:buFont typeface="Wingdings" pitchFamily="2" charset="2"/>
                        <a:buChar char="l"/>
                      </a:pPr>
                      <a:r>
                        <a:rPr lang="ja-JP" altLang="en-US" sz="1200" b="0" i="0">
                          <a:effectLst/>
                          <a:latin typeface="Yu Gothic" panose="020B0400000000000000" pitchFamily="34" charset="-128"/>
                          <a:ea typeface="Yu Gothic" panose="020B0400000000000000" pitchFamily="34" charset="-128"/>
                        </a:rPr>
                        <a:t>サポート内容</a:t>
                      </a:r>
                      <a:r>
                        <a:rPr lang="en-US" altLang="ja-JP" sz="1200" b="0" i="0" dirty="0">
                          <a:effectLst/>
                          <a:latin typeface="Yu Gothic" panose="020B0400000000000000" pitchFamily="34" charset="-128"/>
                          <a:ea typeface="Yu Gothic" panose="020B0400000000000000" pitchFamily="34" charset="-128"/>
                        </a:rPr>
                        <a:t>4</a:t>
                      </a:r>
                    </a:p>
                  </a:txBody>
                  <a:tcPr marL="108000" marR="108000"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28575" marR="28575" marT="72000" marB="7200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70394166"/>
                  </a:ext>
                </a:extLst>
              </a:tr>
            </a:tbl>
          </a:graphicData>
        </a:graphic>
      </p:graphicFrame>
    </p:spTree>
    <p:extLst>
      <p:ext uri="{BB962C8B-B14F-4D97-AF65-F5344CB8AC3E}">
        <p14:creationId xmlns:p14="http://schemas.microsoft.com/office/powerpoint/2010/main" val="94939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8" name="角丸四角形 7">
            <a:extLst>
              <a:ext uri="{FF2B5EF4-FFF2-40B4-BE49-F238E27FC236}">
                <a16:creationId xmlns:a16="http://schemas.microsoft.com/office/drawing/2014/main" id="{58497C68-D2B6-7146-8D26-847EF293DEAE}"/>
              </a:ext>
            </a:extLst>
          </p:cNvPr>
          <p:cNvSpPr/>
          <p:nvPr/>
        </p:nvSpPr>
        <p:spPr>
          <a:xfrm>
            <a:off x="794255" y="1838849"/>
            <a:ext cx="8307693" cy="3525502"/>
          </a:xfrm>
          <a:prstGeom prst="roundRect">
            <a:avLst>
              <a:gd name="adj" fmla="val 2381"/>
            </a:avLst>
          </a:prstGeom>
          <a:solidFill>
            <a:srgbClr val="FFFFFF">
              <a:lumMod val="95000"/>
            </a:srgbClr>
          </a:solidFill>
          <a:ln w="12700" cap="flat" cmpd="sng" algn="ctr">
            <a:solidFill>
              <a:srgbClr val="FFFFFF"/>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662" b="0" i="0" u="none" strike="noStrike" kern="1200" cap="none" spc="0" normalizeH="0" baseline="0" noProof="0">
              <a:ln>
                <a:noFill/>
              </a:ln>
              <a:solidFill>
                <a:srgbClr val="FFFFFF"/>
              </a:solidFill>
              <a:effectLst/>
              <a:uLnTx/>
              <a:uFillTx/>
              <a:latin typeface="游ゴシック" panose="020F0502020204030204"/>
              <a:ea typeface="游ゴシック" panose="020B0400000000000000" pitchFamily="34" charset="-128"/>
              <a:cs typeface="+mn-cs"/>
            </a:endParaRPr>
          </a:p>
        </p:txBody>
      </p:sp>
      <p:sp>
        <p:nvSpPr>
          <p:cNvPr id="282" name="Google Shape;282;p177"/>
          <p:cNvSpPr txBox="1">
            <a:spLocks noGrp="1"/>
          </p:cNvSpPr>
          <p:nvPr>
            <p:ph type="body" idx="1"/>
          </p:nvPr>
        </p:nvSpPr>
        <p:spPr>
          <a:xfrm>
            <a:off x="1286189" y="2089574"/>
            <a:ext cx="7333988" cy="3024052"/>
          </a:xfrm>
          <a:noFill/>
          <a:ln>
            <a:noFill/>
          </a:ln>
        </p:spPr>
        <p:txBody>
          <a:bodyPr spcFirstLastPara="1" wrap="square" lIns="36000" tIns="36000" rIns="36000" bIns="36000" numCol="2" anchor="t" anchorCtr="0">
            <a:normAutofit/>
          </a:bodyPr>
          <a:lstStyle/>
          <a:p>
            <a:pPr lvl="0"/>
            <a:r>
              <a:rPr lang="ja-JP" altLang="en-US" sz="1600"/>
              <a:t>ご提案サマリー</a:t>
            </a:r>
            <a:endParaRPr lang="en-US" altLang="ja-JP" sz="1600" dirty="0"/>
          </a:p>
          <a:p>
            <a:pPr lvl="0"/>
            <a:r>
              <a:rPr lang="ja-JP" altLang="en-US" sz="1600"/>
              <a:t>会社概要</a:t>
            </a:r>
          </a:p>
          <a:p>
            <a:pPr lvl="0"/>
            <a:r>
              <a:rPr lang="ja-JP" altLang="en-US" sz="1600"/>
              <a:t>サービス概要</a:t>
            </a:r>
          </a:p>
          <a:p>
            <a:pPr lvl="0"/>
            <a:r>
              <a:rPr lang="ja-JP" altLang="en-US" sz="1600"/>
              <a:t>ターゲット市場・ポジショニング</a:t>
            </a:r>
            <a:endParaRPr lang="en-US" altLang="ja-JP" sz="1600" dirty="0"/>
          </a:p>
          <a:p>
            <a:pPr lvl="0"/>
            <a:r>
              <a:rPr lang="ja-JP" altLang="en-US" sz="1600"/>
              <a:t>よくある課題</a:t>
            </a:r>
            <a:endParaRPr lang="en-US" altLang="ja-JP" sz="1600" dirty="0"/>
          </a:p>
          <a:p>
            <a:pPr lvl="0"/>
            <a:r>
              <a:rPr lang="ja-JP" altLang="en-US" sz="1600"/>
              <a:t>サービスの特長</a:t>
            </a:r>
            <a:endParaRPr lang="en-US" altLang="ja-JP" sz="1600" dirty="0"/>
          </a:p>
          <a:p>
            <a:pPr lvl="0"/>
            <a:r>
              <a:rPr lang="ja-JP" altLang="en-US" sz="1600"/>
              <a:t>導入事例・実績</a:t>
            </a:r>
            <a:endParaRPr lang="en-US" altLang="ja-JP" sz="1600" dirty="0"/>
          </a:p>
          <a:p>
            <a:pPr lvl="0"/>
            <a:r>
              <a:rPr lang="ja-JP" altLang="en-US" sz="1600"/>
              <a:t>競合他社との比較</a:t>
            </a:r>
          </a:p>
          <a:p>
            <a:pPr marL="101600" lvl="0" indent="0">
              <a:buNone/>
            </a:pPr>
            <a:r>
              <a:rPr lang="ja-JP" altLang="en-US" sz="1600"/>
              <a:t>パートナープログラム概要</a:t>
            </a:r>
            <a:endParaRPr lang="en-US" altLang="ja-JP" sz="1600" dirty="0"/>
          </a:p>
          <a:p>
            <a:pPr lvl="0">
              <a:buFont typeface="Arial" panose="020B0604020202020204" pitchFamily="34" charset="0"/>
              <a:buChar char="•"/>
            </a:pPr>
            <a:r>
              <a:rPr lang="ja-JP" altLang="en-US" sz="1600"/>
              <a:t>パートナーになるメリット</a:t>
            </a:r>
            <a:endParaRPr lang="en-US" altLang="ja-JP" sz="1600" dirty="0"/>
          </a:p>
          <a:p>
            <a:pPr lvl="0">
              <a:buFont typeface="Arial" panose="020B0604020202020204" pitchFamily="34" charset="0"/>
              <a:buChar char="•"/>
            </a:pPr>
            <a:r>
              <a:rPr lang="ja-JP" altLang="en-US" sz="1600"/>
              <a:t>活動支援内容</a:t>
            </a:r>
            <a:endParaRPr lang="en-US" altLang="ja-JP" sz="1600" dirty="0"/>
          </a:p>
          <a:p>
            <a:pPr lvl="0">
              <a:buFont typeface="Arial" panose="020B0604020202020204" pitchFamily="34" charset="0"/>
              <a:buChar char="•"/>
            </a:pPr>
            <a:r>
              <a:rPr lang="ja-JP" altLang="en-US" sz="1600"/>
              <a:t>料金</a:t>
            </a:r>
            <a:endParaRPr lang="en-US" altLang="ja-JP" sz="1600" dirty="0"/>
          </a:p>
          <a:p>
            <a:pPr lvl="0">
              <a:buFont typeface="Arial" panose="020B0604020202020204" pitchFamily="34" charset="0"/>
              <a:buChar char="•"/>
            </a:pPr>
            <a:r>
              <a:rPr lang="ja-JP" altLang="en-US" sz="1600"/>
              <a:t>収益シミュレーション</a:t>
            </a:r>
            <a:endParaRPr lang="en-US" altLang="ja-JP" sz="1600" dirty="0"/>
          </a:p>
          <a:p>
            <a:pPr lvl="0">
              <a:buFont typeface="Arial" panose="020B0604020202020204" pitchFamily="34" charset="0"/>
              <a:buChar char="•"/>
            </a:pPr>
            <a:r>
              <a:rPr lang="ja-JP" altLang="en-US" sz="1600"/>
              <a:t>契約の流れ</a:t>
            </a:r>
            <a:endParaRPr lang="en-US" altLang="ja-JP" sz="1600" dirty="0"/>
          </a:p>
          <a:p>
            <a:pPr lvl="0">
              <a:buFont typeface="Arial" panose="020B0604020202020204" pitchFamily="34" charset="0"/>
              <a:buChar char="•"/>
            </a:pPr>
            <a:r>
              <a:rPr lang="ja-JP" altLang="en-US" sz="1600"/>
              <a:t>よくある質問</a:t>
            </a:r>
            <a:endParaRPr lang="en-US" altLang="ja-JP" sz="1600" dirty="0"/>
          </a:p>
        </p:txBody>
      </p:sp>
      <p:sp>
        <p:nvSpPr>
          <p:cNvPr id="3" name="スライド番号プレースホルダー 2">
            <a:extLst>
              <a:ext uri="{FF2B5EF4-FFF2-40B4-BE49-F238E27FC236}">
                <a16:creationId xmlns:a16="http://schemas.microsoft.com/office/drawing/2014/main" id="{B0EE0A41-5C3E-D446-82DA-6821E92F7179}"/>
              </a:ext>
            </a:extLst>
          </p:cNvPr>
          <p:cNvSpPr>
            <a:spLocks noGrp="1"/>
          </p:cNvSpPr>
          <p:nvPr>
            <p:ph type="sldNum" idx="12"/>
          </p:nvPr>
        </p:nvSpPr>
        <p:spPr>
          <a:xfrm>
            <a:off x="9277167" y="6492875"/>
            <a:ext cx="628833" cy="365125"/>
          </a:xfrm>
        </p:spPr>
        <p:txBody>
          <a:bodyPr/>
          <a:lstStyle/>
          <a:p>
            <a:pPr lvl="0"/>
            <a:fld id="{00000000-1234-1234-1234-123412341234}" type="slidenum">
              <a:rPr lang="en-US" altLang="ja-JP" smtClean="0"/>
              <a:pPr lvl="0"/>
              <a:t>1</a:t>
            </a:fld>
            <a:endParaRPr lang="ja-JP" altLang="en-US" dirty="0"/>
          </a:p>
        </p:txBody>
      </p:sp>
      <p:sp>
        <p:nvSpPr>
          <p:cNvPr id="11" name="テキスト プレースホルダー 10">
            <a:extLst>
              <a:ext uri="{FF2B5EF4-FFF2-40B4-BE49-F238E27FC236}">
                <a16:creationId xmlns:a16="http://schemas.microsoft.com/office/drawing/2014/main" id="{9EC62613-F81D-6C43-845E-5D57F236A2F3}"/>
              </a:ext>
            </a:extLst>
          </p:cNvPr>
          <p:cNvSpPr>
            <a:spLocks noGrp="1"/>
          </p:cNvSpPr>
          <p:nvPr>
            <p:ph type="body" sz="quarter" idx="14"/>
          </p:nvPr>
        </p:nvSpPr>
        <p:spPr/>
        <p:txBody>
          <a:bodyPr/>
          <a:lstStyle/>
          <a:p>
            <a:endParaRPr lang="ja-JP" altLang="en-US"/>
          </a:p>
        </p:txBody>
      </p:sp>
      <p:sp>
        <p:nvSpPr>
          <p:cNvPr id="283" name="Google Shape;283;p177"/>
          <p:cNvSpPr txBox="1">
            <a:spLocks noGrp="1"/>
          </p:cNvSpPr>
          <p:nvPr>
            <p:ph type="title"/>
          </p:nvPr>
        </p:nvSpPr>
        <p:spPr>
          <a:xfrm>
            <a:off x="637168" y="314325"/>
            <a:ext cx="8640000" cy="396000"/>
          </a:xfrm>
          <a:noFill/>
          <a:ln>
            <a:noFill/>
          </a:ln>
        </p:spPr>
        <p:txBody>
          <a:bodyPr spcFirstLastPara="1" wrap="square" lIns="36000" tIns="36000" rIns="36000" bIns="36000" anchor="ctr" anchorCtr="0">
            <a:normAutofit/>
          </a:bodyPr>
          <a:lstStyle/>
          <a:p>
            <a:pPr lvl="0"/>
            <a:r>
              <a:rPr lang="ja-JP" altLang="en-US"/>
              <a:t>目次</a:t>
            </a:r>
            <a:endParaRPr lang="ja-JP" altLang="en-US" dirty="0"/>
          </a:p>
        </p:txBody>
      </p:sp>
    </p:spTree>
    <p:extLst>
      <p:ext uri="{BB962C8B-B14F-4D97-AF65-F5344CB8AC3E}">
        <p14:creationId xmlns:p14="http://schemas.microsoft.com/office/powerpoint/2010/main" val="2237470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1E47896-FAC3-9F44-BE4C-83C6C93BABC8}"/>
              </a:ext>
            </a:extLst>
          </p:cNvPr>
          <p:cNvSpPr>
            <a:spLocks noGrp="1"/>
          </p:cNvSpPr>
          <p:nvPr>
            <p:ph type="body" idx="1"/>
          </p:nvPr>
        </p:nvSpPr>
        <p:spPr/>
        <p:txBody>
          <a:bodyPr>
            <a:normAutofit lnSpcReduction="10000"/>
          </a:bodyPr>
          <a:lstStyle/>
          <a:p>
            <a:r>
              <a:rPr lang="ja-JP" altLang="en-US"/>
              <a:t>基本の料金体系は「初期費用</a:t>
            </a:r>
            <a:r>
              <a:rPr lang="en-US" altLang="ja-JP" dirty="0"/>
              <a:t>0,000</a:t>
            </a:r>
            <a:r>
              <a:rPr lang="ja-JP" altLang="en-US"/>
              <a:t>円」＋「サービス利用料</a:t>
            </a:r>
            <a:r>
              <a:rPr lang="en-US" altLang="ja-JP" dirty="0"/>
              <a:t>/</a:t>
            </a:r>
            <a:r>
              <a:rPr lang="ja-JP" altLang="en-US"/>
              <a:t>月」です。</a:t>
            </a:r>
          </a:p>
          <a:p>
            <a:r>
              <a:rPr lang="ja-JP" altLang="en-US"/>
              <a:t>ご要望に応じてカスタマイズしたプランもご提案できますので、詳しくはお問い合わせください。</a:t>
            </a:r>
          </a:p>
        </p:txBody>
      </p:sp>
      <p:sp>
        <p:nvSpPr>
          <p:cNvPr id="3" name="タイトル 2">
            <a:extLst>
              <a:ext uri="{FF2B5EF4-FFF2-40B4-BE49-F238E27FC236}">
                <a16:creationId xmlns:a16="http://schemas.microsoft.com/office/drawing/2014/main" id="{538288F1-B763-7349-9E4B-0F1720EBE22F}"/>
              </a:ext>
            </a:extLst>
          </p:cNvPr>
          <p:cNvSpPr>
            <a:spLocks noGrp="1"/>
          </p:cNvSpPr>
          <p:nvPr>
            <p:ph type="title"/>
          </p:nvPr>
        </p:nvSpPr>
        <p:spPr>
          <a:xfrm>
            <a:off x="628833" y="310088"/>
            <a:ext cx="8648335" cy="384925"/>
          </a:xfrm>
        </p:spPr>
        <p:txBody>
          <a:bodyPr>
            <a:normAutofit fontScale="90000"/>
          </a:bodyPr>
          <a:lstStyle/>
          <a:p>
            <a:r>
              <a:rPr kumimoji="1" lang="ja-JP" altLang="en-US"/>
              <a:t>料金</a:t>
            </a:r>
          </a:p>
        </p:txBody>
      </p:sp>
      <p:sp>
        <p:nvSpPr>
          <p:cNvPr id="4" name="テキスト プレースホルダー 3">
            <a:extLst>
              <a:ext uri="{FF2B5EF4-FFF2-40B4-BE49-F238E27FC236}">
                <a16:creationId xmlns:a16="http://schemas.microsoft.com/office/drawing/2014/main" id="{F254C3D1-B19F-7A4D-A87E-41DCD969B16D}"/>
              </a:ext>
            </a:extLst>
          </p:cNvPr>
          <p:cNvSpPr>
            <a:spLocks noGrp="1"/>
          </p:cNvSpPr>
          <p:nvPr>
            <p:ph type="body" sz="quarter" idx="14"/>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D497C0E-150C-5344-BED4-82B4F6F4D9A6}"/>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19</a:t>
            </a:fld>
            <a:endParaRPr lang="ja-JP" altLang="en-US"/>
          </a:p>
        </p:txBody>
      </p:sp>
      <p:sp>
        <p:nvSpPr>
          <p:cNvPr id="6" name="正方形/長方形 5">
            <a:extLst>
              <a:ext uri="{FF2B5EF4-FFF2-40B4-BE49-F238E27FC236}">
                <a16:creationId xmlns:a16="http://schemas.microsoft.com/office/drawing/2014/main" id="{1EB9B704-F1CF-0545-8A08-886E0458D9A7}"/>
              </a:ext>
            </a:extLst>
          </p:cNvPr>
          <p:cNvSpPr/>
          <p:nvPr/>
        </p:nvSpPr>
        <p:spPr>
          <a:xfrm>
            <a:off x="629606" y="2001115"/>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Medium" panose="020B0400000000000000" pitchFamily="34" charset="-128"/>
                <a:ea typeface="Yu Gothic Medium" panose="020B0400000000000000" pitchFamily="34" charset="-128"/>
              </a:rPr>
              <a:t>プラン</a:t>
            </a:r>
            <a:r>
              <a:rPr kumimoji="1" lang="en-US" altLang="ja-JP" sz="1400" b="1" dirty="0">
                <a:solidFill>
                  <a:schemeClr val="bg1"/>
                </a:solidFill>
                <a:latin typeface="Yu Gothic Medium" panose="020B0400000000000000" pitchFamily="34" charset="-128"/>
                <a:ea typeface="Yu Gothic Medium" panose="020B0400000000000000" pitchFamily="34" charset="-128"/>
              </a:rPr>
              <a:t>A</a:t>
            </a:r>
            <a:endParaRPr kumimoji="1" lang="ja-JP" altLang="en-US" sz="1400" b="1">
              <a:solidFill>
                <a:schemeClr val="bg1"/>
              </a:solidFill>
              <a:latin typeface="Yu Gothic Medium" panose="020B0400000000000000" pitchFamily="34" charset="-128"/>
              <a:ea typeface="Yu Gothic Medium" panose="020B0400000000000000" pitchFamily="34" charset="-128"/>
            </a:endParaRPr>
          </a:p>
        </p:txBody>
      </p:sp>
      <p:sp>
        <p:nvSpPr>
          <p:cNvPr id="7" name="正方形/長方形 6">
            <a:extLst>
              <a:ext uri="{FF2B5EF4-FFF2-40B4-BE49-F238E27FC236}">
                <a16:creationId xmlns:a16="http://schemas.microsoft.com/office/drawing/2014/main" id="{709E838F-A7B5-5240-AE89-2D0591DF622E}"/>
              </a:ext>
            </a:extLst>
          </p:cNvPr>
          <p:cNvSpPr/>
          <p:nvPr/>
        </p:nvSpPr>
        <p:spPr>
          <a:xfrm>
            <a:off x="3603776" y="2001115"/>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Medium" panose="020B0400000000000000" pitchFamily="34" charset="-128"/>
                <a:ea typeface="Yu Gothic Medium" panose="020B0400000000000000" pitchFamily="34" charset="-128"/>
              </a:rPr>
              <a:t>プラン</a:t>
            </a:r>
            <a:r>
              <a:rPr kumimoji="1" lang="en-US" altLang="ja-JP" sz="1400" b="1" dirty="0">
                <a:solidFill>
                  <a:schemeClr val="bg1"/>
                </a:solidFill>
                <a:latin typeface="Yu Gothic Medium" panose="020B0400000000000000" pitchFamily="34" charset="-128"/>
                <a:ea typeface="Yu Gothic Medium" panose="020B0400000000000000" pitchFamily="34" charset="-128"/>
              </a:rPr>
              <a:t>B</a:t>
            </a:r>
            <a:endParaRPr kumimoji="1" lang="ja-JP" altLang="en-US" sz="1400" b="1">
              <a:solidFill>
                <a:schemeClr val="bg1"/>
              </a:solidFill>
              <a:latin typeface="Yu Gothic Medium" panose="020B0400000000000000" pitchFamily="34" charset="-128"/>
              <a:ea typeface="Yu Gothic Medium" panose="020B0400000000000000" pitchFamily="34" charset="-128"/>
            </a:endParaRPr>
          </a:p>
        </p:txBody>
      </p:sp>
      <p:sp>
        <p:nvSpPr>
          <p:cNvPr id="8" name="正方形/長方形 7">
            <a:extLst>
              <a:ext uri="{FF2B5EF4-FFF2-40B4-BE49-F238E27FC236}">
                <a16:creationId xmlns:a16="http://schemas.microsoft.com/office/drawing/2014/main" id="{744C73A9-BC39-4543-97A7-D0BA97DD62E2}"/>
              </a:ext>
            </a:extLst>
          </p:cNvPr>
          <p:cNvSpPr/>
          <p:nvPr/>
        </p:nvSpPr>
        <p:spPr>
          <a:xfrm>
            <a:off x="6577170" y="2001115"/>
            <a:ext cx="2700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latin typeface="Yu Gothic Medium" panose="020B0400000000000000" pitchFamily="34" charset="-128"/>
                <a:ea typeface="Yu Gothic Medium" panose="020B0400000000000000" pitchFamily="34" charset="-128"/>
              </a:rPr>
              <a:t>プラン</a:t>
            </a:r>
            <a:r>
              <a:rPr kumimoji="1" lang="en-US" altLang="ja-JP" sz="1400" b="1" dirty="0">
                <a:solidFill>
                  <a:schemeClr val="bg1"/>
                </a:solidFill>
                <a:latin typeface="Yu Gothic Medium" panose="020B0400000000000000" pitchFamily="34" charset="-128"/>
                <a:ea typeface="Yu Gothic Medium" panose="020B0400000000000000" pitchFamily="34" charset="-128"/>
              </a:rPr>
              <a:t>C</a:t>
            </a:r>
            <a:endParaRPr kumimoji="1" lang="ja-JP" altLang="en-US" sz="1400" b="1">
              <a:solidFill>
                <a:schemeClr val="bg1"/>
              </a:solidFill>
              <a:latin typeface="Yu Gothic Medium" panose="020B0400000000000000" pitchFamily="34" charset="-128"/>
              <a:ea typeface="Yu Gothic Medium" panose="020B0400000000000000" pitchFamily="34" charset="-128"/>
            </a:endParaRPr>
          </a:p>
        </p:txBody>
      </p:sp>
      <p:sp>
        <p:nvSpPr>
          <p:cNvPr id="9" name="テキスト ボックス 8">
            <a:extLst>
              <a:ext uri="{FF2B5EF4-FFF2-40B4-BE49-F238E27FC236}">
                <a16:creationId xmlns:a16="http://schemas.microsoft.com/office/drawing/2014/main" id="{3ED1C9FA-01A4-1D45-A798-A3191EDF90B2}"/>
              </a:ext>
            </a:extLst>
          </p:cNvPr>
          <p:cNvSpPr txBox="1"/>
          <p:nvPr/>
        </p:nvSpPr>
        <p:spPr>
          <a:xfrm>
            <a:off x="629606" y="2578674"/>
            <a:ext cx="2700000" cy="493331"/>
          </a:xfrm>
          <a:prstGeom prst="rect">
            <a:avLst/>
          </a:prstGeom>
          <a:noFill/>
        </p:spPr>
        <p:txBody>
          <a:bodyPr wrap="square" lIns="36000" tIns="36000" rIns="36000" bIns="36000" rtlCol="0">
            <a:spAutoFit/>
          </a:bodyPr>
          <a:lstStyle/>
          <a:p>
            <a:pPr algn="ctr">
              <a:spcAft>
                <a:spcPts val="400"/>
              </a:spcAft>
            </a:pPr>
            <a:r>
              <a:rPr kumimoji="1" lang="ja-JP" altLang="en-US" sz="1200" b="1">
                <a:solidFill>
                  <a:schemeClr val="tx1"/>
                </a:solidFill>
                <a:latin typeface="Yu Gothic Medium" panose="020B0400000000000000" pitchFamily="34" charset="-128"/>
                <a:ea typeface="Yu Gothic Medium" panose="020B0400000000000000" pitchFamily="34" charset="-128"/>
              </a:rPr>
              <a:t>●●●●●●●●な</a:t>
            </a:r>
            <a:endParaRPr kumimoji="1" lang="en-US" altLang="ja-JP" sz="12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200" b="1">
                <a:solidFill>
                  <a:schemeClr val="tx1"/>
                </a:solidFill>
                <a:latin typeface="Yu Gothic Medium" panose="020B0400000000000000" pitchFamily="34" charset="-128"/>
                <a:ea typeface="Yu Gothic Medium" panose="020B0400000000000000" pitchFamily="34" charset="-128"/>
              </a:rPr>
              <a:t>企業様向け</a:t>
            </a:r>
            <a:endParaRPr kumimoji="1" lang="en-US" altLang="ja-JP" sz="1200" b="1" dirty="0">
              <a:solidFill>
                <a:schemeClr val="tx1"/>
              </a:solidFill>
              <a:latin typeface="Yu Gothic Medium" panose="020B0400000000000000" pitchFamily="34" charset="-128"/>
              <a:ea typeface="Yu Gothic Medium" panose="020B0400000000000000" pitchFamily="34" charset="-128"/>
            </a:endParaRPr>
          </a:p>
        </p:txBody>
      </p:sp>
      <p:sp>
        <p:nvSpPr>
          <p:cNvPr id="10" name="テキスト ボックス 9">
            <a:extLst>
              <a:ext uri="{FF2B5EF4-FFF2-40B4-BE49-F238E27FC236}">
                <a16:creationId xmlns:a16="http://schemas.microsoft.com/office/drawing/2014/main" id="{09195390-A64B-9D49-A881-D30A06BE9FEE}"/>
              </a:ext>
            </a:extLst>
          </p:cNvPr>
          <p:cNvSpPr txBox="1"/>
          <p:nvPr/>
        </p:nvSpPr>
        <p:spPr>
          <a:xfrm>
            <a:off x="3603773" y="2578674"/>
            <a:ext cx="2700000" cy="493331"/>
          </a:xfrm>
          <a:prstGeom prst="rect">
            <a:avLst/>
          </a:prstGeom>
          <a:noFill/>
        </p:spPr>
        <p:txBody>
          <a:bodyPr wrap="square" lIns="36000" tIns="36000" rIns="36000" bIns="36000" rtlCol="0">
            <a:spAutoFit/>
          </a:bodyPr>
          <a:lstStyle/>
          <a:p>
            <a:pPr algn="ctr">
              <a:spcAft>
                <a:spcPts val="400"/>
              </a:spcAft>
            </a:pPr>
            <a:r>
              <a:rPr kumimoji="1" lang="ja-JP" altLang="en-US" sz="1200" b="1">
                <a:solidFill>
                  <a:schemeClr val="tx1"/>
                </a:solidFill>
                <a:latin typeface="Yu Gothic Medium" panose="020B0400000000000000" pitchFamily="34" charset="-128"/>
                <a:ea typeface="Yu Gothic Medium" panose="020B0400000000000000" pitchFamily="34" charset="-128"/>
              </a:rPr>
              <a:t>●●●●●●●●な</a:t>
            </a:r>
            <a:endParaRPr kumimoji="1" lang="en-US" altLang="ja-JP" sz="12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200" b="1">
                <a:solidFill>
                  <a:schemeClr val="tx1"/>
                </a:solidFill>
                <a:latin typeface="Yu Gothic Medium" panose="020B0400000000000000" pitchFamily="34" charset="-128"/>
                <a:ea typeface="Yu Gothic Medium" panose="020B0400000000000000" pitchFamily="34" charset="-128"/>
              </a:rPr>
              <a:t>企業様向け</a:t>
            </a:r>
            <a:endParaRPr kumimoji="1" lang="en-US" altLang="ja-JP" sz="1200" b="1" dirty="0">
              <a:solidFill>
                <a:schemeClr val="tx1"/>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E6472D62-696B-3B4D-BC31-590772AE1E6B}"/>
              </a:ext>
            </a:extLst>
          </p:cNvPr>
          <p:cNvSpPr txBox="1"/>
          <p:nvPr/>
        </p:nvSpPr>
        <p:spPr>
          <a:xfrm>
            <a:off x="6577167" y="2578674"/>
            <a:ext cx="2700000" cy="493331"/>
          </a:xfrm>
          <a:prstGeom prst="rect">
            <a:avLst/>
          </a:prstGeom>
          <a:noFill/>
        </p:spPr>
        <p:txBody>
          <a:bodyPr wrap="square" lIns="36000" tIns="36000" rIns="36000" bIns="36000" rtlCol="0">
            <a:spAutoFit/>
          </a:bodyPr>
          <a:lstStyle/>
          <a:p>
            <a:pPr algn="ctr">
              <a:spcAft>
                <a:spcPts val="400"/>
              </a:spcAft>
            </a:pPr>
            <a:r>
              <a:rPr kumimoji="1" lang="ja-JP" altLang="en-US" sz="1200" b="1">
                <a:solidFill>
                  <a:schemeClr val="tx1"/>
                </a:solidFill>
                <a:latin typeface="Yu Gothic Medium" panose="020B0400000000000000" pitchFamily="34" charset="-128"/>
                <a:ea typeface="Yu Gothic Medium" panose="020B0400000000000000" pitchFamily="34" charset="-128"/>
              </a:rPr>
              <a:t>●●●●●●●●な</a:t>
            </a:r>
            <a:endParaRPr kumimoji="1" lang="en-US" altLang="ja-JP" sz="12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200" b="1">
                <a:solidFill>
                  <a:schemeClr val="tx1"/>
                </a:solidFill>
                <a:latin typeface="Yu Gothic Medium" panose="020B0400000000000000" pitchFamily="34" charset="-128"/>
                <a:ea typeface="Yu Gothic Medium" panose="020B0400000000000000" pitchFamily="34" charset="-128"/>
              </a:rPr>
              <a:t>企業様向け</a:t>
            </a:r>
            <a:endParaRPr kumimoji="1" lang="en-US" altLang="ja-JP" sz="1200" b="1" dirty="0">
              <a:solidFill>
                <a:schemeClr val="tx1"/>
              </a:solidFill>
              <a:latin typeface="Yu Gothic Medium" panose="020B0400000000000000" pitchFamily="34" charset="-128"/>
              <a:ea typeface="Yu Gothic Medium" panose="020B0400000000000000" pitchFamily="34" charset="-128"/>
            </a:endParaRPr>
          </a:p>
        </p:txBody>
      </p:sp>
      <p:sp>
        <p:nvSpPr>
          <p:cNvPr id="12" name="テキスト ボックス 11">
            <a:extLst>
              <a:ext uri="{FF2B5EF4-FFF2-40B4-BE49-F238E27FC236}">
                <a16:creationId xmlns:a16="http://schemas.microsoft.com/office/drawing/2014/main" id="{6B39EC60-4751-5443-9E0F-91BBE21329F6}"/>
              </a:ext>
            </a:extLst>
          </p:cNvPr>
          <p:cNvSpPr txBox="1"/>
          <p:nvPr/>
        </p:nvSpPr>
        <p:spPr>
          <a:xfrm>
            <a:off x="629606" y="3156402"/>
            <a:ext cx="2700000" cy="503590"/>
          </a:xfrm>
          <a:prstGeom prst="rect">
            <a:avLst/>
          </a:prstGeom>
          <a:noFill/>
        </p:spPr>
        <p:txBody>
          <a:bodyPr wrap="square" lIns="36000" tIns="36000" rIns="36000" bIns="36000" rtlCol="0">
            <a:spAutoFit/>
          </a:bodyPr>
          <a:lstStyle/>
          <a:p>
            <a:pPr algn="ctr">
              <a:spcAft>
                <a:spcPts val="400"/>
              </a:spcAft>
            </a:pPr>
            <a:r>
              <a:rPr kumimoji="1" lang="en-US" altLang="ja-JP" sz="2800" b="1" dirty="0">
                <a:solidFill>
                  <a:schemeClr val="tx1"/>
                </a:solidFill>
                <a:latin typeface="Yu Gothic Medium" panose="020B0400000000000000" pitchFamily="34" charset="-128"/>
                <a:ea typeface="Yu Gothic Medium" panose="020B0400000000000000" pitchFamily="34" charset="-128"/>
              </a:rPr>
              <a:t>5</a:t>
            </a:r>
            <a:r>
              <a:rPr kumimoji="1" lang="ja-JP" altLang="en-US" sz="1600" b="1">
                <a:solidFill>
                  <a:schemeClr val="tx1"/>
                </a:solidFill>
                <a:latin typeface="Yu Gothic Medium" panose="020B0400000000000000" pitchFamily="34" charset="-128"/>
                <a:ea typeface="Yu Gothic Medium" panose="020B0400000000000000" pitchFamily="34" charset="-128"/>
              </a:rPr>
              <a:t>万円</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r>
              <a:rPr kumimoji="1" lang="ja-JP" altLang="en-US" sz="1600" b="1">
                <a:solidFill>
                  <a:schemeClr val="tx1"/>
                </a:solidFill>
                <a:latin typeface="Yu Gothic Medium" panose="020B0400000000000000" pitchFamily="34" charset="-128"/>
                <a:ea typeface="Yu Gothic Medium" panose="020B0400000000000000" pitchFamily="34" charset="-128"/>
              </a:rPr>
              <a:t>月</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p>
        </p:txBody>
      </p:sp>
      <p:sp>
        <p:nvSpPr>
          <p:cNvPr id="13" name="テキスト ボックス 12">
            <a:extLst>
              <a:ext uri="{FF2B5EF4-FFF2-40B4-BE49-F238E27FC236}">
                <a16:creationId xmlns:a16="http://schemas.microsoft.com/office/drawing/2014/main" id="{970BD0CA-0DC0-C84F-8E0E-87168EAA9827}"/>
              </a:ext>
            </a:extLst>
          </p:cNvPr>
          <p:cNvSpPr txBox="1"/>
          <p:nvPr/>
        </p:nvSpPr>
        <p:spPr>
          <a:xfrm>
            <a:off x="3603773" y="3156402"/>
            <a:ext cx="2700000" cy="503590"/>
          </a:xfrm>
          <a:prstGeom prst="rect">
            <a:avLst/>
          </a:prstGeom>
          <a:noFill/>
        </p:spPr>
        <p:txBody>
          <a:bodyPr wrap="square" lIns="36000" tIns="36000" rIns="36000" bIns="36000" rtlCol="0">
            <a:spAutoFit/>
          </a:bodyPr>
          <a:lstStyle/>
          <a:p>
            <a:pPr algn="ctr">
              <a:spcAft>
                <a:spcPts val="400"/>
              </a:spcAft>
            </a:pPr>
            <a:r>
              <a:rPr kumimoji="1" lang="en-US" altLang="ja-JP" sz="2800" b="1" dirty="0">
                <a:solidFill>
                  <a:schemeClr val="tx1"/>
                </a:solidFill>
                <a:latin typeface="Yu Gothic Medium" panose="020B0400000000000000" pitchFamily="34" charset="-128"/>
                <a:ea typeface="Yu Gothic Medium" panose="020B0400000000000000" pitchFamily="34" charset="-128"/>
              </a:rPr>
              <a:t>10</a:t>
            </a:r>
            <a:r>
              <a:rPr kumimoji="1" lang="ja-JP" altLang="en-US" sz="1600" b="1">
                <a:solidFill>
                  <a:schemeClr val="tx1"/>
                </a:solidFill>
                <a:latin typeface="Yu Gothic Medium" panose="020B0400000000000000" pitchFamily="34" charset="-128"/>
                <a:ea typeface="Yu Gothic Medium" panose="020B0400000000000000" pitchFamily="34" charset="-128"/>
              </a:rPr>
              <a:t>万円</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r>
              <a:rPr kumimoji="1" lang="ja-JP" altLang="en-US" sz="1600" b="1">
                <a:solidFill>
                  <a:schemeClr val="tx1"/>
                </a:solidFill>
                <a:latin typeface="Yu Gothic Medium" panose="020B0400000000000000" pitchFamily="34" charset="-128"/>
                <a:ea typeface="Yu Gothic Medium" panose="020B0400000000000000" pitchFamily="34" charset="-128"/>
              </a:rPr>
              <a:t>月</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p>
        </p:txBody>
      </p:sp>
      <p:sp>
        <p:nvSpPr>
          <p:cNvPr id="14" name="テキスト ボックス 13">
            <a:extLst>
              <a:ext uri="{FF2B5EF4-FFF2-40B4-BE49-F238E27FC236}">
                <a16:creationId xmlns:a16="http://schemas.microsoft.com/office/drawing/2014/main" id="{28B1C4DB-B78D-CF43-A41C-65626B2F4F4F}"/>
              </a:ext>
            </a:extLst>
          </p:cNvPr>
          <p:cNvSpPr txBox="1"/>
          <p:nvPr/>
        </p:nvSpPr>
        <p:spPr>
          <a:xfrm>
            <a:off x="6577167" y="3156402"/>
            <a:ext cx="2700000" cy="503590"/>
          </a:xfrm>
          <a:prstGeom prst="rect">
            <a:avLst/>
          </a:prstGeom>
          <a:noFill/>
        </p:spPr>
        <p:txBody>
          <a:bodyPr wrap="square" lIns="36000" tIns="36000" rIns="36000" bIns="36000" rtlCol="0">
            <a:spAutoFit/>
          </a:bodyPr>
          <a:lstStyle/>
          <a:p>
            <a:pPr algn="ctr">
              <a:spcAft>
                <a:spcPts val="400"/>
              </a:spcAft>
            </a:pPr>
            <a:r>
              <a:rPr kumimoji="1" lang="en-US" altLang="ja-JP" sz="2800" b="1" dirty="0">
                <a:solidFill>
                  <a:schemeClr val="tx1"/>
                </a:solidFill>
                <a:latin typeface="Yu Gothic Medium" panose="020B0400000000000000" pitchFamily="34" charset="-128"/>
                <a:ea typeface="Yu Gothic Medium" panose="020B0400000000000000" pitchFamily="34" charset="-128"/>
              </a:rPr>
              <a:t>30</a:t>
            </a:r>
            <a:r>
              <a:rPr kumimoji="1" lang="ja-JP" altLang="en-US" sz="1600" b="1">
                <a:solidFill>
                  <a:schemeClr val="tx1"/>
                </a:solidFill>
                <a:latin typeface="Yu Gothic Medium" panose="020B0400000000000000" pitchFamily="34" charset="-128"/>
                <a:ea typeface="Yu Gothic Medium" panose="020B0400000000000000" pitchFamily="34" charset="-128"/>
              </a:rPr>
              <a:t>万円</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r>
              <a:rPr kumimoji="1" lang="ja-JP" altLang="en-US" sz="1600" b="1">
                <a:solidFill>
                  <a:schemeClr val="tx1"/>
                </a:solidFill>
                <a:latin typeface="Yu Gothic Medium" panose="020B0400000000000000" pitchFamily="34" charset="-128"/>
                <a:ea typeface="Yu Gothic Medium" panose="020B0400000000000000" pitchFamily="34" charset="-128"/>
              </a:rPr>
              <a:t>月</a:t>
            </a:r>
            <a:r>
              <a:rPr kumimoji="1" lang="en-US" altLang="ja-JP" sz="1600" b="1" dirty="0">
                <a:solidFill>
                  <a:schemeClr val="tx1"/>
                </a:solidFill>
                <a:latin typeface="Yu Gothic Medium" panose="020B0400000000000000" pitchFamily="34" charset="-128"/>
                <a:ea typeface="Yu Gothic Medium" panose="020B0400000000000000" pitchFamily="34" charset="-128"/>
              </a:rPr>
              <a:t>〜</a:t>
            </a:r>
            <a:endParaRPr kumimoji="1" lang="en-US" altLang="ja-JP" sz="2800" b="1" dirty="0">
              <a:solidFill>
                <a:schemeClr val="tx1"/>
              </a:solidFill>
              <a:latin typeface="Yu Gothic Medium" panose="020B0400000000000000" pitchFamily="34" charset="-128"/>
              <a:ea typeface="Yu Gothic Medium" panose="020B0400000000000000" pitchFamily="34" charset="-128"/>
            </a:endParaRPr>
          </a:p>
        </p:txBody>
      </p:sp>
      <p:sp>
        <p:nvSpPr>
          <p:cNvPr id="15" name="正方形/長方形 14">
            <a:extLst>
              <a:ext uri="{FF2B5EF4-FFF2-40B4-BE49-F238E27FC236}">
                <a16:creationId xmlns:a16="http://schemas.microsoft.com/office/drawing/2014/main" id="{F51A0CC1-6684-D64F-888C-CAE9F62118D8}"/>
              </a:ext>
            </a:extLst>
          </p:cNvPr>
          <p:cNvSpPr/>
          <p:nvPr/>
        </p:nvSpPr>
        <p:spPr>
          <a:xfrm>
            <a:off x="628830" y="3785995"/>
            <a:ext cx="2700000" cy="15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サポート内容１</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サポート内容２</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サポート内容３</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サポート内容４</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6" name="正方形/長方形 15">
            <a:extLst>
              <a:ext uri="{FF2B5EF4-FFF2-40B4-BE49-F238E27FC236}">
                <a16:creationId xmlns:a16="http://schemas.microsoft.com/office/drawing/2014/main" id="{AE11DE25-57E2-A948-8938-7F8386FFB028}"/>
              </a:ext>
            </a:extLst>
          </p:cNvPr>
          <p:cNvSpPr/>
          <p:nvPr/>
        </p:nvSpPr>
        <p:spPr>
          <a:xfrm>
            <a:off x="3603000" y="3785995"/>
            <a:ext cx="2700000" cy="15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サポート内容１</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サポート内容２</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サポート内容３</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サポート内容４</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7" name="正方形/長方形 16">
            <a:extLst>
              <a:ext uri="{FF2B5EF4-FFF2-40B4-BE49-F238E27FC236}">
                <a16:creationId xmlns:a16="http://schemas.microsoft.com/office/drawing/2014/main" id="{10977E42-9968-E34B-AABF-92D22E2FE6D9}"/>
              </a:ext>
            </a:extLst>
          </p:cNvPr>
          <p:cNvSpPr/>
          <p:nvPr/>
        </p:nvSpPr>
        <p:spPr>
          <a:xfrm>
            <a:off x="6576394" y="3785963"/>
            <a:ext cx="2700000" cy="151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08000" rIns="108000" bIns="144000" rtlCol="0" anchor="ctr">
            <a:spAutoFit/>
          </a:bodyPr>
          <a:lstStyle/>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サポート内容１</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サポート内容２</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サポート内容３</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marL="177800" indent="-177800">
              <a:lnSpc>
                <a:spcPct val="150000"/>
              </a:lnSpc>
              <a:buFont typeface="Wingdings" pitchFamily="2" charset="2"/>
              <a:buChar char="ü"/>
            </a:pPr>
            <a:r>
              <a:rPr kumimoji="1" lang="ja-JP" altLang="en-US" sz="1200">
                <a:solidFill>
                  <a:schemeClr val="tx1"/>
                </a:solidFill>
                <a:latin typeface="Yu Gothic Medium" panose="020B0400000000000000" pitchFamily="34" charset="-128"/>
                <a:ea typeface="Yu Gothic Medium" panose="020B0400000000000000" pitchFamily="34" charset="-128"/>
              </a:rPr>
              <a:t>サポート内容４</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8" name="テキスト ボックス 17">
            <a:extLst>
              <a:ext uri="{FF2B5EF4-FFF2-40B4-BE49-F238E27FC236}">
                <a16:creationId xmlns:a16="http://schemas.microsoft.com/office/drawing/2014/main" id="{E70BA212-1C8A-ED44-8AE9-E633BA9EEAC5}"/>
              </a:ext>
            </a:extLst>
          </p:cNvPr>
          <p:cNvSpPr txBox="1"/>
          <p:nvPr/>
        </p:nvSpPr>
        <p:spPr>
          <a:xfrm>
            <a:off x="628830" y="5766718"/>
            <a:ext cx="8647564" cy="257369"/>
          </a:xfrm>
          <a:prstGeom prst="rect">
            <a:avLst/>
          </a:prstGeom>
          <a:noFill/>
        </p:spPr>
        <p:txBody>
          <a:bodyPr wrap="square" lIns="36000" tIns="36000" rIns="36000" bIns="36000" rtlCol="0">
            <a:spAutoFit/>
          </a:bodyPr>
          <a:lstStyle/>
          <a:p>
            <a:pPr>
              <a:spcAft>
                <a:spcPts val="400"/>
              </a:spcAft>
            </a:pPr>
            <a:r>
              <a:rPr kumimoji="1" lang="en-US" altLang="ja-JP" sz="1200" dirty="0">
                <a:solidFill>
                  <a:schemeClr val="tx1"/>
                </a:solidFill>
                <a:latin typeface="Yu Gothic Medium" panose="020B0400000000000000" pitchFamily="34" charset="-128"/>
                <a:ea typeface="Yu Gothic Medium" panose="020B0400000000000000" pitchFamily="34" charset="-128"/>
              </a:rPr>
              <a:t>※ </a:t>
            </a:r>
            <a:r>
              <a:rPr kumimoji="1" lang="ja-JP" altLang="en-US" sz="1200">
                <a:solidFill>
                  <a:schemeClr val="tx1"/>
                </a:solidFill>
                <a:latin typeface="Yu Gothic Medium" panose="020B0400000000000000" pitchFamily="34" charset="-128"/>
                <a:ea typeface="Yu Gothic Medium" panose="020B0400000000000000" pitchFamily="34" charset="-128"/>
              </a:rPr>
              <a:t>●●●をご希望の方は別途費用がかかります。詳しくはお問い合わせ窓口でご相談ください。</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9" name="円/楕円 18">
            <a:extLst>
              <a:ext uri="{FF2B5EF4-FFF2-40B4-BE49-F238E27FC236}">
                <a16:creationId xmlns:a16="http://schemas.microsoft.com/office/drawing/2014/main" id="{E4EB6027-A952-4B4D-B9B7-1A3324467C43}"/>
              </a:ext>
            </a:extLst>
          </p:cNvPr>
          <p:cNvSpPr/>
          <p:nvPr/>
        </p:nvSpPr>
        <p:spPr>
          <a:xfrm>
            <a:off x="5720473" y="1782401"/>
            <a:ext cx="720000" cy="720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000"/>
              <a:t>おすすめ</a:t>
            </a:r>
          </a:p>
        </p:txBody>
      </p:sp>
    </p:spTree>
    <p:extLst>
      <p:ext uri="{BB962C8B-B14F-4D97-AF65-F5344CB8AC3E}">
        <p14:creationId xmlns:p14="http://schemas.microsoft.com/office/powerpoint/2010/main" val="2917296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FA5E309C-4D91-954F-9CE2-E7928552E617}"/>
              </a:ext>
            </a:extLst>
          </p:cNvPr>
          <p:cNvSpPr>
            <a:spLocks noGrp="1"/>
          </p:cNvSpPr>
          <p:nvPr>
            <p:ph type="body" idx="1"/>
          </p:nvPr>
        </p:nvSpPr>
        <p:spPr/>
        <p:txBody>
          <a:bodyPr>
            <a:normAutofit lnSpcReduction="10000"/>
          </a:bodyPr>
          <a:lstStyle/>
          <a:p>
            <a:r>
              <a:rPr lang="ja-JP" altLang="en-US"/>
              <a:t>基本の料金体系は「初期費用」＋「サービス利用料</a:t>
            </a:r>
            <a:r>
              <a:rPr lang="en-US" altLang="ja-JP" dirty="0"/>
              <a:t>/</a:t>
            </a:r>
            <a:r>
              <a:rPr lang="ja-JP" altLang="en-US"/>
              <a:t>月」です。</a:t>
            </a:r>
          </a:p>
          <a:p>
            <a:r>
              <a:rPr lang="ja-JP" altLang="en-US"/>
              <a:t>ご要望に応じてカスタマイズしたプランもご提案できますので、詳しくはお問い合わせください</a:t>
            </a:r>
          </a:p>
        </p:txBody>
      </p:sp>
      <p:sp>
        <p:nvSpPr>
          <p:cNvPr id="3" name="タイトル 2">
            <a:extLst>
              <a:ext uri="{FF2B5EF4-FFF2-40B4-BE49-F238E27FC236}">
                <a16:creationId xmlns:a16="http://schemas.microsoft.com/office/drawing/2014/main" id="{62EAFE98-875E-F142-8CA1-43B63DDD9663}"/>
              </a:ext>
            </a:extLst>
          </p:cNvPr>
          <p:cNvSpPr>
            <a:spLocks noGrp="1"/>
          </p:cNvSpPr>
          <p:nvPr>
            <p:ph type="title"/>
          </p:nvPr>
        </p:nvSpPr>
        <p:spPr>
          <a:xfrm>
            <a:off x="628833" y="310088"/>
            <a:ext cx="8648335" cy="384925"/>
          </a:xfrm>
        </p:spPr>
        <p:txBody>
          <a:bodyPr>
            <a:normAutofit fontScale="90000"/>
          </a:bodyPr>
          <a:lstStyle/>
          <a:p>
            <a:r>
              <a:rPr kumimoji="1" lang="ja-JP" altLang="en-US"/>
              <a:t>料金</a:t>
            </a:r>
          </a:p>
        </p:txBody>
      </p:sp>
      <p:sp>
        <p:nvSpPr>
          <p:cNvPr id="4" name="テキスト プレースホルダー 3">
            <a:extLst>
              <a:ext uri="{FF2B5EF4-FFF2-40B4-BE49-F238E27FC236}">
                <a16:creationId xmlns:a16="http://schemas.microsoft.com/office/drawing/2014/main" id="{77267B10-A794-4844-811B-BC7BEB6A43AA}"/>
              </a:ext>
            </a:extLst>
          </p:cNvPr>
          <p:cNvSpPr>
            <a:spLocks noGrp="1"/>
          </p:cNvSpPr>
          <p:nvPr>
            <p:ph type="body" sz="quarter" idx="14"/>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A62AFCB-98E5-6C4F-AFF0-653E2401EEA4}"/>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20</a:t>
            </a:fld>
            <a:endParaRPr lang="ja-JP" altLang="en-US"/>
          </a:p>
        </p:txBody>
      </p:sp>
      <p:sp>
        <p:nvSpPr>
          <p:cNvPr id="6" name="正方形/長方形 5">
            <a:extLst>
              <a:ext uri="{FF2B5EF4-FFF2-40B4-BE49-F238E27FC236}">
                <a16:creationId xmlns:a16="http://schemas.microsoft.com/office/drawing/2014/main" id="{12361731-5E4E-5D48-9558-1F2BC47FBAC8}"/>
              </a:ext>
            </a:extLst>
          </p:cNvPr>
          <p:cNvSpPr/>
          <p:nvPr/>
        </p:nvSpPr>
        <p:spPr>
          <a:xfrm>
            <a:off x="1384096" y="2178406"/>
            <a:ext cx="3060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Yu Gothic Medium" panose="020B0400000000000000" pitchFamily="34" charset="-128"/>
                <a:ea typeface="Yu Gothic Medium" panose="020B0400000000000000" pitchFamily="34" charset="-128"/>
              </a:rPr>
              <a:t>初期費用</a:t>
            </a:r>
          </a:p>
        </p:txBody>
      </p:sp>
      <p:sp>
        <p:nvSpPr>
          <p:cNvPr id="7" name="正方形/長方形 6">
            <a:extLst>
              <a:ext uri="{FF2B5EF4-FFF2-40B4-BE49-F238E27FC236}">
                <a16:creationId xmlns:a16="http://schemas.microsoft.com/office/drawing/2014/main" id="{5CBB45EA-1498-AA41-B00A-C6FE591EE650}"/>
              </a:ext>
            </a:extLst>
          </p:cNvPr>
          <p:cNvSpPr/>
          <p:nvPr/>
        </p:nvSpPr>
        <p:spPr>
          <a:xfrm>
            <a:off x="5465016" y="2178406"/>
            <a:ext cx="3060000" cy="46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latin typeface="Yu Gothic Medium" panose="020B0400000000000000" pitchFamily="34" charset="-128"/>
                <a:ea typeface="Yu Gothic Medium" panose="020B0400000000000000" pitchFamily="34" charset="-128"/>
              </a:rPr>
              <a:t>サービス利用料</a:t>
            </a:r>
          </a:p>
        </p:txBody>
      </p:sp>
      <p:sp>
        <p:nvSpPr>
          <p:cNvPr id="8" name="十字形 7">
            <a:extLst>
              <a:ext uri="{FF2B5EF4-FFF2-40B4-BE49-F238E27FC236}">
                <a16:creationId xmlns:a16="http://schemas.microsoft.com/office/drawing/2014/main" id="{02150FC5-CEFD-E24D-B243-C4EAE6D509F5}"/>
              </a:ext>
            </a:extLst>
          </p:cNvPr>
          <p:cNvSpPr/>
          <p:nvPr/>
        </p:nvSpPr>
        <p:spPr>
          <a:xfrm>
            <a:off x="4690782" y="3272342"/>
            <a:ext cx="524435" cy="524435"/>
          </a:xfrm>
          <a:prstGeom prst="plus">
            <a:avLst>
              <a:gd name="adj" fmla="val 438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Yu Gothic Medium" panose="020B0400000000000000" pitchFamily="34" charset="-128"/>
              <a:ea typeface="Yu Gothic Medium" panose="020B0400000000000000" pitchFamily="34" charset="-128"/>
            </a:endParaRPr>
          </a:p>
        </p:txBody>
      </p:sp>
      <p:sp>
        <p:nvSpPr>
          <p:cNvPr id="9" name="正方形/長方形 8">
            <a:extLst>
              <a:ext uri="{FF2B5EF4-FFF2-40B4-BE49-F238E27FC236}">
                <a16:creationId xmlns:a16="http://schemas.microsoft.com/office/drawing/2014/main" id="{5E8E065A-7BCE-774B-8FB4-57562AF87190}"/>
              </a:ext>
            </a:extLst>
          </p:cNvPr>
          <p:cNvSpPr/>
          <p:nvPr/>
        </p:nvSpPr>
        <p:spPr>
          <a:xfrm>
            <a:off x="1384094" y="2646407"/>
            <a:ext cx="3060001"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a:solidFill>
                  <a:schemeClr val="tx1"/>
                </a:solidFill>
                <a:latin typeface="Yu Gothic Medium" panose="020B0400000000000000" pitchFamily="34" charset="-128"/>
                <a:ea typeface="Yu Gothic Medium" panose="020B0400000000000000" pitchFamily="34" charset="-128"/>
              </a:rPr>
              <a:t>●万円</a:t>
            </a:r>
            <a:r>
              <a:rPr kumimoji="1" lang="ja-JP" altLang="en-US" sz="1200">
                <a:solidFill>
                  <a:schemeClr val="tx1"/>
                </a:solidFill>
                <a:latin typeface="Yu Gothic Medium" panose="020B0400000000000000" pitchFamily="34" charset="-128"/>
                <a:ea typeface="Yu Gothic Medium" panose="020B0400000000000000" pitchFamily="34" charset="-128"/>
              </a:rPr>
              <a:t>（税抜）</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の導入にかかる費用です。</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0" name="正方形/長方形 9">
            <a:extLst>
              <a:ext uri="{FF2B5EF4-FFF2-40B4-BE49-F238E27FC236}">
                <a16:creationId xmlns:a16="http://schemas.microsoft.com/office/drawing/2014/main" id="{150EFE39-6FEB-4D48-8086-397E0D269A2E}"/>
              </a:ext>
            </a:extLst>
          </p:cNvPr>
          <p:cNvSpPr/>
          <p:nvPr/>
        </p:nvSpPr>
        <p:spPr>
          <a:xfrm>
            <a:off x="5465013" y="2646406"/>
            <a:ext cx="3060001"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ja-JP" altLang="en-US" sz="2400" b="1">
                <a:solidFill>
                  <a:schemeClr val="tx1"/>
                </a:solidFill>
                <a:latin typeface="Yu Gothic Medium" panose="020B0400000000000000" pitchFamily="34" charset="-128"/>
                <a:ea typeface="Yu Gothic Medium" panose="020B0400000000000000" pitchFamily="34" charset="-128"/>
              </a:rPr>
              <a:t>●万円</a:t>
            </a:r>
            <a:r>
              <a:rPr kumimoji="1" lang="en-US" altLang="ja-JP" sz="2400" b="1" dirty="0">
                <a:solidFill>
                  <a:schemeClr val="tx1"/>
                </a:solidFill>
                <a:latin typeface="Yu Gothic Medium" panose="020B0400000000000000" pitchFamily="34" charset="-128"/>
                <a:ea typeface="Yu Gothic Medium" panose="020B0400000000000000" pitchFamily="34" charset="-128"/>
              </a:rPr>
              <a:t>/</a:t>
            </a:r>
            <a:r>
              <a:rPr kumimoji="1" lang="ja-JP" altLang="en-US" sz="2400" b="1">
                <a:solidFill>
                  <a:schemeClr val="tx1"/>
                </a:solidFill>
                <a:latin typeface="Yu Gothic Medium" panose="020B0400000000000000" pitchFamily="34" charset="-128"/>
                <a:ea typeface="Yu Gothic Medium" panose="020B0400000000000000" pitchFamily="34" charset="-128"/>
              </a:rPr>
              <a:t>月</a:t>
            </a:r>
            <a:r>
              <a:rPr kumimoji="1" lang="ja-JP" altLang="en-US" sz="1200">
                <a:solidFill>
                  <a:schemeClr val="tx1"/>
                </a:solidFill>
                <a:latin typeface="Yu Gothic Medium" panose="020B0400000000000000" pitchFamily="34" charset="-128"/>
                <a:ea typeface="Yu Gothic Medium" panose="020B0400000000000000" pitchFamily="34" charset="-128"/>
              </a:rPr>
              <a:t>（税抜）</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endParaRPr kumimoji="1" lang="en-US" altLang="ja-JP" sz="1200"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en-US" altLang="ja-JP" sz="1200" dirty="0">
                <a:solidFill>
                  <a:schemeClr val="tx1"/>
                </a:solidFill>
                <a:latin typeface="Yu Gothic Medium" panose="020B0400000000000000" pitchFamily="34" charset="-128"/>
                <a:ea typeface="Yu Gothic Medium" panose="020B0400000000000000" pitchFamily="34" charset="-128"/>
              </a:rPr>
              <a:t>〜</a:t>
            </a:r>
            <a:r>
              <a:rPr kumimoji="1" lang="ja-JP" altLang="en-US" sz="1200">
                <a:solidFill>
                  <a:schemeClr val="tx1"/>
                </a:solidFill>
                <a:latin typeface="Yu Gothic Medium" panose="020B0400000000000000" pitchFamily="34" charset="-128"/>
                <a:ea typeface="Yu Gothic Medium" panose="020B0400000000000000" pitchFamily="34" charset="-128"/>
              </a:rPr>
              <a:t>の利用にかかる費用です。</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
        <p:nvSpPr>
          <p:cNvPr id="11" name="テキスト ボックス 10">
            <a:extLst>
              <a:ext uri="{FF2B5EF4-FFF2-40B4-BE49-F238E27FC236}">
                <a16:creationId xmlns:a16="http://schemas.microsoft.com/office/drawing/2014/main" id="{C7F1D1F6-9165-7842-B656-CD7FBC709F55}"/>
              </a:ext>
            </a:extLst>
          </p:cNvPr>
          <p:cNvSpPr txBox="1"/>
          <p:nvPr/>
        </p:nvSpPr>
        <p:spPr>
          <a:xfrm>
            <a:off x="1358717" y="4796036"/>
            <a:ext cx="7166297" cy="257369"/>
          </a:xfrm>
          <a:prstGeom prst="rect">
            <a:avLst/>
          </a:prstGeom>
          <a:noFill/>
        </p:spPr>
        <p:txBody>
          <a:bodyPr wrap="square" lIns="36000" tIns="36000" rIns="36000" bIns="36000" rtlCol="0">
            <a:spAutoFit/>
          </a:bodyPr>
          <a:lstStyle/>
          <a:p>
            <a:pPr>
              <a:spcAft>
                <a:spcPts val="400"/>
              </a:spcAft>
            </a:pPr>
            <a:r>
              <a:rPr kumimoji="1" lang="en-US" altLang="ja-JP" sz="1200" dirty="0">
                <a:solidFill>
                  <a:schemeClr val="tx1"/>
                </a:solidFill>
                <a:latin typeface="Yu Gothic Medium" panose="020B0400000000000000" pitchFamily="34" charset="-128"/>
                <a:ea typeface="Yu Gothic Medium" panose="020B0400000000000000" pitchFamily="34" charset="-128"/>
              </a:rPr>
              <a:t>※ </a:t>
            </a:r>
            <a:r>
              <a:rPr kumimoji="1" lang="ja-JP" altLang="en-US" sz="1200">
                <a:solidFill>
                  <a:schemeClr val="tx1"/>
                </a:solidFill>
                <a:latin typeface="Yu Gothic Medium" panose="020B0400000000000000" pitchFamily="34" charset="-128"/>
                <a:ea typeface="Yu Gothic Medium" panose="020B0400000000000000" pitchFamily="34" charset="-128"/>
              </a:rPr>
              <a:t>●●●をご希望の方は別途費用がかかります。詳しくはお問い合わせ窓口でご相談ください。</a:t>
            </a:r>
            <a:endParaRPr kumimoji="1" lang="en-US" altLang="ja-JP" sz="1200" dirty="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2322184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a:extLst>
              <a:ext uri="{FF2B5EF4-FFF2-40B4-BE49-F238E27FC236}">
                <a16:creationId xmlns:a16="http://schemas.microsoft.com/office/drawing/2014/main" id="{52FD3243-4B41-A44D-BF6F-EFCD1FF3928C}"/>
              </a:ext>
            </a:extLst>
          </p:cNvPr>
          <p:cNvPicPr>
            <a:picLocks noChangeAspect="1" noChangeArrowheads="1"/>
          </p:cNvPicPr>
          <p:nvPr/>
        </p:nvPicPr>
        <p:blipFill>
          <a:blip r:embed="rId2"/>
          <a:srcRect/>
          <a:stretch/>
        </p:blipFill>
        <p:spPr bwMode="auto">
          <a:xfrm>
            <a:off x="531347" y="1726959"/>
            <a:ext cx="4797368" cy="4547237"/>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プレースホルダー 1">
            <a:extLst>
              <a:ext uri="{FF2B5EF4-FFF2-40B4-BE49-F238E27FC236}">
                <a16:creationId xmlns:a16="http://schemas.microsoft.com/office/drawing/2014/main" id="{7AC0EB9F-E518-E148-9671-CD9D0C8D3D9B}"/>
              </a:ext>
            </a:extLst>
          </p:cNvPr>
          <p:cNvSpPr>
            <a:spLocks noGrp="1"/>
          </p:cNvSpPr>
          <p:nvPr>
            <p:ph type="body" idx="1"/>
          </p:nvPr>
        </p:nvSpPr>
        <p:spPr>
          <a:xfrm>
            <a:off x="628830" y="911644"/>
            <a:ext cx="8648337" cy="590563"/>
          </a:xfrm>
        </p:spPr>
        <p:txBody>
          <a:bodyPr>
            <a:normAutofit lnSpcReduction="10000"/>
          </a:bodyPr>
          <a:lstStyle/>
          <a:p>
            <a:r>
              <a:rPr lang="ja-JP" altLang="en-US"/>
              <a:t>毎月</a:t>
            </a:r>
            <a:r>
              <a:rPr lang="en-US" altLang="ja-JP" dirty="0"/>
              <a:t>2</a:t>
            </a:r>
            <a:r>
              <a:rPr lang="ja-JP" altLang="en-US"/>
              <a:t>社に導入すると、</a:t>
            </a:r>
            <a:r>
              <a:rPr lang="en-US" altLang="ja-JP" dirty="0"/>
              <a:t>60</a:t>
            </a:r>
            <a:r>
              <a:rPr lang="ja-JP" altLang="en-US"/>
              <a:t>か月後には年間売上</a:t>
            </a:r>
            <a:r>
              <a:rPr lang="en-US" altLang="ja-JP" dirty="0"/>
              <a:t>253.0</a:t>
            </a:r>
            <a:r>
              <a:rPr lang="ja-JP" altLang="en-US"/>
              <a:t>百万円、</a:t>
            </a:r>
            <a:r>
              <a:rPr lang="en-US" altLang="ja-JP" dirty="0"/>
              <a:t>75.9</a:t>
            </a:r>
            <a:r>
              <a:rPr lang="ja-JP" altLang="en-US"/>
              <a:t>百万円の利益が見込めます。</a:t>
            </a:r>
            <a:endParaRPr lang="en-US" altLang="ja-JP" dirty="0"/>
          </a:p>
          <a:p>
            <a:r>
              <a:rPr lang="ja-JP" altLang="en-US"/>
              <a:t>（再販パートナープログラムの場合）</a:t>
            </a:r>
          </a:p>
        </p:txBody>
      </p:sp>
      <p:sp>
        <p:nvSpPr>
          <p:cNvPr id="18" name="テキスト プレースホルダー 17">
            <a:extLst>
              <a:ext uri="{FF2B5EF4-FFF2-40B4-BE49-F238E27FC236}">
                <a16:creationId xmlns:a16="http://schemas.microsoft.com/office/drawing/2014/main" id="{B5745D82-4A20-7F4E-9C39-5002B804E647}"/>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63BFC52E-95A4-0648-880B-1A25FE802E44}"/>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21</a:t>
            </a:fld>
            <a:endParaRPr lang="ja-JP" altLang="en-US"/>
          </a:p>
        </p:txBody>
      </p:sp>
      <p:sp>
        <p:nvSpPr>
          <p:cNvPr id="3" name="タイトル 2">
            <a:extLst>
              <a:ext uri="{FF2B5EF4-FFF2-40B4-BE49-F238E27FC236}">
                <a16:creationId xmlns:a16="http://schemas.microsoft.com/office/drawing/2014/main" id="{DE4F67ED-114D-134F-B4BA-18FFFB1EFA70}"/>
              </a:ext>
            </a:extLst>
          </p:cNvPr>
          <p:cNvSpPr>
            <a:spLocks noGrp="1"/>
          </p:cNvSpPr>
          <p:nvPr>
            <p:ph type="title"/>
          </p:nvPr>
        </p:nvSpPr>
        <p:spPr>
          <a:xfrm>
            <a:off x="637168" y="314325"/>
            <a:ext cx="8640000" cy="396000"/>
          </a:xfrm>
        </p:spPr>
        <p:txBody>
          <a:bodyPr>
            <a:normAutofit fontScale="90000"/>
          </a:bodyPr>
          <a:lstStyle/>
          <a:p>
            <a:r>
              <a:rPr lang="ja-JP" altLang="en-US"/>
              <a:t>貴社の収益シミュレーション</a:t>
            </a:r>
          </a:p>
        </p:txBody>
      </p:sp>
      <p:graphicFrame>
        <p:nvGraphicFramePr>
          <p:cNvPr id="6" name="表 5">
            <a:extLst>
              <a:ext uri="{FF2B5EF4-FFF2-40B4-BE49-F238E27FC236}">
                <a16:creationId xmlns:a16="http://schemas.microsoft.com/office/drawing/2014/main" id="{6ABA966D-6246-A641-AA97-9385A3EEB5BB}"/>
              </a:ext>
            </a:extLst>
          </p:cNvPr>
          <p:cNvGraphicFramePr>
            <a:graphicFrameLocks noGrp="1"/>
          </p:cNvGraphicFramePr>
          <p:nvPr>
            <p:extLst>
              <p:ext uri="{D42A27DB-BD31-4B8C-83A1-F6EECF244321}">
                <p14:modId xmlns:p14="http://schemas.microsoft.com/office/powerpoint/2010/main" val="2137412401"/>
              </p:ext>
            </p:extLst>
          </p:nvPr>
        </p:nvGraphicFramePr>
        <p:xfrm>
          <a:off x="5835191" y="3843899"/>
          <a:ext cx="3441975" cy="2318640"/>
        </p:xfrm>
        <a:graphic>
          <a:graphicData uri="http://schemas.openxmlformats.org/drawingml/2006/table">
            <a:tbl>
              <a:tblPr/>
              <a:tblGrid>
                <a:gridCol w="2139885">
                  <a:extLst>
                    <a:ext uri="{9D8B030D-6E8A-4147-A177-3AD203B41FA5}">
                      <a16:colId xmlns:a16="http://schemas.microsoft.com/office/drawing/2014/main" val="3920742022"/>
                    </a:ext>
                  </a:extLst>
                </a:gridCol>
                <a:gridCol w="729176">
                  <a:extLst>
                    <a:ext uri="{9D8B030D-6E8A-4147-A177-3AD203B41FA5}">
                      <a16:colId xmlns:a16="http://schemas.microsoft.com/office/drawing/2014/main" val="3719527908"/>
                    </a:ext>
                  </a:extLst>
                </a:gridCol>
                <a:gridCol w="572914">
                  <a:extLst>
                    <a:ext uri="{9D8B030D-6E8A-4147-A177-3AD203B41FA5}">
                      <a16:colId xmlns:a16="http://schemas.microsoft.com/office/drawing/2014/main" val="3369051300"/>
                    </a:ext>
                  </a:extLst>
                </a:gridCol>
              </a:tblGrid>
              <a:tr h="248642">
                <a:tc>
                  <a:txBody>
                    <a:bodyPr/>
                    <a:lstStyle/>
                    <a:p>
                      <a:pPr rtl="0" fontAlgn="b"/>
                      <a:r>
                        <a:rPr lang="ja-JP" altLang="en-US" sz="1400" b="1" i="0">
                          <a:effectLst/>
                          <a:latin typeface="Yu Gothic" panose="020B0400000000000000" pitchFamily="34" charset="-128"/>
                          <a:ea typeface="Yu Gothic" panose="020B0400000000000000" pitchFamily="34" charset="-128"/>
                        </a:rPr>
                        <a:t>想定条件</a:t>
                      </a:r>
                    </a:p>
                  </a:txBody>
                  <a:tcPr marL="72000" marR="72000" marT="72000" marB="7200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50607482"/>
                  </a:ext>
                </a:extLst>
              </a:tr>
              <a:tr h="248642">
                <a:tc>
                  <a:txBody>
                    <a:bodyPr/>
                    <a:lstStyle/>
                    <a:p>
                      <a:pPr rtl="0" fontAlgn="b"/>
                      <a:r>
                        <a:rPr lang="ja-JP" altLang="en-US" sz="1200" b="1" i="0">
                          <a:effectLst/>
                          <a:latin typeface="Yu Gothic" panose="020B0400000000000000" pitchFamily="34" charset="-128"/>
                          <a:ea typeface="Yu Gothic" panose="020B0400000000000000" pitchFamily="34" charset="-128"/>
                        </a:rPr>
                        <a:t>顧客の従業員数</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300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200" b="0" i="0">
                          <a:effectLst/>
                          <a:latin typeface="Yu Gothic" panose="020B0400000000000000" pitchFamily="34" charset="-128"/>
                          <a:ea typeface="Yu Gothic" panose="020B0400000000000000" pitchFamily="34" charset="-128"/>
                        </a:rPr>
                        <a:t>名</a:t>
                      </a: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94065395"/>
                  </a:ext>
                </a:extLst>
              </a:tr>
              <a:tr h="248642">
                <a:tc>
                  <a:txBody>
                    <a:bodyPr/>
                    <a:lstStyle/>
                    <a:p>
                      <a:pPr rtl="0" fontAlgn="b"/>
                      <a:r>
                        <a:rPr lang="ja-JP" altLang="en-US" sz="1200" b="1" i="0">
                          <a:effectLst/>
                          <a:latin typeface="Yu Gothic" panose="020B0400000000000000" pitchFamily="34" charset="-128"/>
                          <a:ea typeface="Yu Gothic" panose="020B0400000000000000" pitchFamily="34" charset="-128"/>
                        </a:rPr>
                        <a:t>顧客単価</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180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200" b="0" i="0">
                          <a:effectLst/>
                          <a:latin typeface="Yu Gothic" panose="020B0400000000000000" pitchFamily="34" charset="-128"/>
                          <a:ea typeface="Yu Gothic" panose="020B0400000000000000" pitchFamily="34" charset="-128"/>
                        </a:rPr>
                        <a:t>千円</a:t>
                      </a: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81367313"/>
                  </a:ext>
                </a:extLst>
              </a:tr>
              <a:tr h="248642">
                <a:tc>
                  <a:txBody>
                    <a:bodyPr/>
                    <a:lstStyle/>
                    <a:p>
                      <a:pPr rtl="0" fontAlgn="b"/>
                      <a:r>
                        <a:rPr lang="ja-JP" altLang="en-US" sz="1200" b="1" i="0">
                          <a:effectLst/>
                          <a:latin typeface="Yu Gothic" panose="020B0400000000000000" pitchFamily="34" charset="-128"/>
                          <a:ea typeface="Yu Gothic" panose="020B0400000000000000" pitchFamily="34" charset="-128"/>
                        </a:rPr>
                        <a:t>チャーンレート（年次）</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1.00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9601300"/>
                  </a:ext>
                </a:extLst>
              </a:tr>
              <a:tr h="248642">
                <a:tc>
                  <a:txBody>
                    <a:bodyPr/>
                    <a:lstStyle/>
                    <a:p>
                      <a:pPr rtl="0" fontAlgn="b"/>
                      <a:r>
                        <a:rPr lang="ja-JP" altLang="en-US" sz="1200" b="1" i="0">
                          <a:effectLst/>
                          <a:latin typeface="Yu Gothic" panose="020B0400000000000000" pitchFamily="34" charset="-128"/>
                          <a:ea typeface="Yu Gothic" panose="020B0400000000000000" pitchFamily="34" charset="-128"/>
                        </a:rPr>
                        <a:t>新規獲得社数</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2</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ja-JP" altLang="en-US" sz="1200" b="0" i="0">
                          <a:effectLst/>
                          <a:latin typeface="Yu Gothic" panose="020B0400000000000000" pitchFamily="34" charset="-128"/>
                          <a:ea typeface="Yu Gothic" panose="020B0400000000000000" pitchFamily="34" charset="-128"/>
                        </a:rPr>
                        <a:t>社</a:t>
                      </a:r>
                      <a:r>
                        <a:rPr lang="en-US" altLang="ja-JP" sz="1200" b="0" i="0" dirty="0">
                          <a:effectLst/>
                          <a:latin typeface="Yu Gothic" panose="020B0400000000000000" pitchFamily="34" charset="-128"/>
                          <a:ea typeface="Yu Gothic" panose="020B0400000000000000" pitchFamily="34" charset="-128"/>
                        </a:rPr>
                        <a:t>/</a:t>
                      </a:r>
                      <a:r>
                        <a:rPr lang="ja-JP" altLang="en-US" sz="1200" b="0" i="0">
                          <a:effectLst/>
                          <a:latin typeface="Yu Gothic" panose="020B0400000000000000" pitchFamily="34" charset="-128"/>
                          <a:ea typeface="Yu Gothic" panose="020B0400000000000000" pitchFamily="34" charset="-128"/>
                        </a:rPr>
                        <a:t>月</a:t>
                      </a: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1375214"/>
                  </a:ext>
                </a:extLst>
              </a:tr>
              <a:tr h="248642">
                <a:tc>
                  <a:txBody>
                    <a:bodyPr/>
                    <a:lstStyle/>
                    <a:p>
                      <a:pPr rtl="0" fontAlgn="b"/>
                      <a:r>
                        <a:rPr lang="ja-JP" altLang="en-US" sz="1200" b="1" i="0">
                          <a:effectLst/>
                          <a:latin typeface="Yu Gothic" panose="020B0400000000000000" pitchFamily="34" charset="-128"/>
                          <a:ea typeface="Yu Gothic" panose="020B0400000000000000" pitchFamily="34" charset="-128"/>
                        </a:rPr>
                        <a:t>再販掛け率</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70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7665126"/>
                  </a:ext>
                </a:extLst>
              </a:tr>
              <a:tr h="248642">
                <a:tc>
                  <a:txBody>
                    <a:bodyPr/>
                    <a:lstStyle/>
                    <a:p>
                      <a:pPr rtl="0" fontAlgn="b"/>
                      <a:r>
                        <a:rPr lang="ja-JP" altLang="en-US" sz="1200" b="1" i="0">
                          <a:effectLst/>
                          <a:latin typeface="Yu Gothic" panose="020B0400000000000000" pitchFamily="34" charset="-128"/>
                          <a:ea typeface="Yu Gothic" panose="020B0400000000000000" pitchFamily="34" charset="-128"/>
                        </a:rPr>
                        <a:t>紹介料率</a:t>
                      </a:r>
                    </a:p>
                  </a:txBody>
                  <a:tcPr marL="72000" marR="72000" marT="72000" marB="7200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r" rtl="0" fontAlgn="b"/>
                      <a:r>
                        <a:rPr lang="en-US" altLang="ja-JP" sz="1200" b="0" i="0" dirty="0">
                          <a:effectLst/>
                          <a:latin typeface="Yu Gothic" panose="020B0400000000000000" pitchFamily="34" charset="-128"/>
                          <a:ea typeface="Yu Gothic" panose="020B0400000000000000" pitchFamily="34" charset="-128"/>
                        </a:rPr>
                        <a:t>20</a:t>
                      </a:r>
                    </a:p>
                  </a:txBody>
                  <a:tcPr marL="72000" marR="72000" marT="72000" marB="7200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rtl="0" fontAlgn="b"/>
                      <a:r>
                        <a:rPr lang="en-US" altLang="ja-JP" sz="1200" b="0" i="0" dirty="0">
                          <a:effectLst/>
                          <a:latin typeface="Yu Gothic" panose="020B0400000000000000" pitchFamily="34" charset="-128"/>
                          <a:ea typeface="Yu Gothic" panose="020B0400000000000000" pitchFamily="34" charset="-128"/>
                        </a:rPr>
                        <a:t>%</a:t>
                      </a:r>
                      <a:endParaRPr lang="ja-JP" altLang="en-US" sz="1200" b="0" i="0">
                        <a:effectLst/>
                        <a:latin typeface="Yu Gothic" panose="020B0400000000000000" pitchFamily="34" charset="-128"/>
                        <a:ea typeface="Yu Gothic" panose="020B0400000000000000" pitchFamily="34" charset="-128"/>
                      </a:endParaRPr>
                    </a:p>
                  </a:txBody>
                  <a:tcPr marL="72000" marR="72000" marT="72000" marB="7200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89569660"/>
                  </a:ext>
                </a:extLst>
              </a:tr>
            </a:tbl>
          </a:graphicData>
        </a:graphic>
      </p:graphicFrame>
      <p:sp>
        <p:nvSpPr>
          <p:cNvPr id="7" name="角丸四角形 6">
            <a:extLst>
              <a:ext uri="{FF2B5EF4-FFF2-40B4-BE49-F238E27FC236}">
                <a16:creationId xmlns:a16="http://schemas.microsoft.com/office/drawing/2014/main" id="{9877CFC7-825A-0344-812C-D4A711125F38}"/>
              </a:ext>
            </a:extLst>
          </p:cNvPr>
          <p:cNvSpPr/>
          <p:nvPr/>
        </p:nvSpPr>
        <p:spPr>
          <a:xfrm>
            <a:off x="5835191" y="1862419"/>
            <a:ext cx="3441976" cy="1800000"/>
          </a:xfrm>
          <a:prstGeom prst="roundRect">
            <a:avLst>
              <a:gd name="adj" fmla="val 929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8D22492-1499-D249-BF95-C642BDB7FA03}"/>
              </a:ext>
            </a:extLst>
          </p:cNvPr>
          <p:cNvSpPr txBox="1"/>
          <p:nvPr/>
        </p:nvSpPr>
        <p:spPr>
          <a:xfrm>
            <a:off x="7268894" y="2043899"/>
            <a:ext cx="1800000" cy="684345"/>
          </a:xfrm>
          <a:prstGeom prst="rect">
            <a:avLst/>
          </a:prstGeom>
          <a:noFill/>
        </p:spPr>
        <p:txBody>
          <a:bodyPr wrap="square" lIns="36000" tIns="36000" rIns="36000" bIns="36000" anchor="t">
            <a:spAutoFit/>
          </a:bodyPr>
          <a:lstStyle/>
          <a:p>
            <a:pPr>
              <a:lnSpc>
                <a:spcPct val="120000"/>
              </a:lnSpc>
            </a:pPr>
            <a:r>
              <a:rPr lang="en-US" altLang="ja-JP" sz="2000" b="1" dirty="0">
                <a:solidFill>
                  <a:schemeClr val="bg1"/>
                </a:solidFill>
                <a:latin typeface="Yu Gothic" panose="020B0400000000000000" pitchFamily="34" charset="-128"/>
                <a:ea typeface="Yu Gothic" panose="020B0400000000000000" pitchFamily="34" charset="-128"/>
              </a:rPr>
              <a:t>21.1</a:t>
            </a:r>
            <a:r>
              <a:rPr lang="ja-JP" altLang="en-US" b="1">
                <a:solidFill>
                  <a:schemeClr val="bg1"/>
                </a:solidFill>
                <a:latin typeface="Yu Gothic" panose="020B0400000000000000" pitchFamily="34" charset="-128"/>
                <a:ea typeface="Yu Gothic" panose="020B0400000000000000" pitchFamily="34" charset="-128"/>
              </a:rPr>
              <a:t>百万円</a:t>
            </a:r>
            <a:endParaRPr lang="en-US" altLang="ja-JP" b="1" dirty="0">
              <a:solidFill>
                <a:schemeClr val="bg1"/>
              </a:solidFill>
              <a:latin typeface="Yu Gothic" panose="020B0400000000000000" pitchFamily="34" charset="-128"/>
              <a:ea typeface="Yu Gothic" panose="020B0400000000000000" pitchFamily="34" charset="-128"/>
            </a:endParaRPr>
          </a:p>
          <a:p>
            <a:pPr>
              <a:lnSpc>
                <a:spcPct val="120000"/>
              </a:lnSpc>
            </a:pPr>
            <a:r>
              <a:rPr lang="ja-JP" altLang="en-US">
                <a:solidFill>
                  <a:schemeClr val="bg1"/>
                </a:solidFill>
                <a:latin typeface="Yu Gothic" panose="020B0400000000000000" pitchFamily="34" charset="-128"/>
                <a:ea typeface="Yu Gothic" panose="020B0400000000000000" pitchFamily="34" charset="-128"/>
              </a:rPr>
              <a:t>（利益</a:t>
            </a:r>
            <a:r>
              <a:rPr lang="en-US" altLang="ja-JP" dirty="0">
                <a:solidFill>
                  <a:schemeClr val="bg1"/>
                </a:solidFill>
                <a:latin typeface="Yu Gothic" panose="020B0400000000000000" pitchFamily="34" charset="-128"/>
                <a:ea typeface="Yu Gothic" panose="020B0400000000000000" pitchFamily="34" charset="-128"/>
              </a:rPr>
              <a:t>  6.3</a:t>
            </a:r>
            <a:r>
              <a:rPr lang="ja-JP" altLang="en-US">
                <a:solidFill>
                  <a:schemeClr val="bg1"/>
                </a:solidFill>
                <a:latin typeface="Yu Gothic" panose="020B0400000000000000" pitchFamily="34" charset="-128"/>
                <a:ea typeface="Yu Gothic" panose="020B0400000000000000" pitchFamily="34" charset="-128"/>
              </a:rPr>
              <a:t>百万円）</a:t>
            </a:r>
            <a:endParaRPr lang="ja-JP" altLang="en-US">
              <a:solidFill>
                <a:schemeClr val="bg1"/>
              </a:solidFill>
            </a:endParaRPr>
          </a:p>
        </p:txBody>
      </p:sp>
      <p:sp>
        <p:nvSpPr>
          <p:cNvPr id="4" name="角丸四角形 3">
            <a:extLst>
              <a:ext uri="{FF2B5EF4-FFF2-40B4-BE49-F238E27FC236}">
                <a16:creationId xmlns:a16="http://schemas.microsoft.com/office/drawing/2014/main" id="{38DCA36C-760A-374E-825E-42CB79BD14E1}"/>
              </a:ext>
            </a:extLst>
          </p:cNvPr>
          <p:cNvSpPr/>
          <p:nvPr/>
        </p:nvSpPr>
        <p:spPr>
          <a:xfrm>
            <a:off x="6045472" y="2096960"/>
            <a:ext cx="1080000" cy="324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accent6"/>
                </a:solidFill>
              </a:rPr>
              <a:t>月売上</a:t>
            </a:r>
          </a:p>
        </p:txBody>
      </p:sp>
      <p:sp>
        <p:nvSpPr>
          <p:cNvPr id="13" name="角丸四角形 12">
            <a:extLst>
              <a:ext uri="{FF2B5EF4-FFF2-40B4-BE49-F238E27FC236}">
                <a16:creationId xmlns:a16="http://schemas.microsoft.com/office/drawing/2014/main" id="{7480253E-54DA-7741-ADCB-461FDA08AD22}"/>
              </a:ext>
            </a:extLst>
          </p:cNvPr>
          <p:cNvSpPr/>
          <p:nvPr/>
        </p:nvSpPr>
        <p:spPr>
          <a:xfrm>
            <a:off x="6063187" y="2883892"/>
            <a:ext cx="1080000" cy="32400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accent6"/>
                </a:solidFill>
              </a:rPr>
              <a:t>年間売上</a:t>
            </a:r>
          </a:p>
        </p:txBody>
      </p:sp>
      <p:sp>
        <p:nvSpPr>
          <p:cNvPr id="14" name="テキスト ボックス 13">
            <a:extLst>
              <a:ext uri="{FF2B5EF4-FFF2-40B4-BE49-F238E27FC236}">
                <a16:creationId xmlns:a16="http://schemas.microsoft.com/office/drawing/2014/main" id="{FDB7E96D-7EC5-EE4B-A303-BDC33D7E4A0B}"/>
              </a:ext>
            </a:extLst>
          </p:cNvPr>
          <p:cNvSpPr txBox="1"/>
          <p:nvPr/>
        </p:nvSpPr>
        <p:spPr>
          <a:xfrm>
            <a:off x="7268893" y="2851093"/>
            <a:ext cx="1800000" cy="684345"/>
          </a:xfrm>
          <a:prstGeom prst="rect">
            <a:avLst/>
          </a:prstGeom>
          <a:noFill/>
        </p:spPr>
        <p:txBody>
          <a:bodyPr wrap="square" lIns="36000" tIns="36000" rIns="36000" bIns="36000" anchor="t">
            <a:spAutoFit/>
          </a:bodyPr>
          <a:lstStyle/>
          <a:p>
            <a:pPr>
              <a:lnSpc>
                <a:spcPct val="120000"/>
              </a:lnSpc>
            </a:pPr>
            <a:r>
              <a:rPr lang="en-US" altLang="ja-JP" sz="2000" b="1" dirty="0">
                <a:solidFill>
                  <a:schemeClr val="bg1"/>
                </a:solidFill>
                <a:latin typeface="Yu Gothic" panose="020B0400000000000000" pitchFamily="34" charset="-128"/>
                <a:ea typeface="Yu Gothic" panose="020B0400000000000000" pitchFamily="34" charset="-128"/>
              </a:rPr>
              <a:t>253.0</a:t>
            </a:r>
            <a:r>
              <a:rPr lang="ja-JP" altLang="en-US" b="1">
                <a:solidFill>
                  <a:schemeClr val="bg1"/>
                </a:solidFill>
                <a:latin typeface="Yu Gothic" panose="020B0400000000000000" pitchFamily="34" charset="-128"/>
                <a:ea typeface="Yu Gothic" panose="020B0400000000000000" pitchFamily="34" charset="-128"/>
              </a:rPr>
              <a:t>百万円</a:t>
            </a:r>
            <a:endParaRPr lang="en-US" altLang="ja-JP" b="1" dirty="0">
              <a:solidFill>
                <a:schemeClr val="bg1"/>
              </a:solidFill>
              <a:latin typeface="Yu Gothic" panose="020B0400000000000000" pitchFamily="34" charset="-128"/>
              <a:ea typeface="Yu Gothic" panose="020B0400000000000000" pitchFamily="34" charset="-128"/>
            </a:endParaRPr>
          </a:p>
          <a:p>
            <a:pPr>
              <a:lnSpc>
                <a:spcPct val="120000"/>
              </a:lnSpc>
            </a:pPr>
            <a:r>
              <a:rPr lang="ja-JP" altLang="en-US">
                <a:solidFill>
                  <a:schemeClr val="bg1"/>
                </a:solidFill>
                <a:latin typeface="Yu Gothic" panose="020B0400000000000000" pitchFamily="34" charset="-128"/>
                <a:ea typeface="Yu Gothic" panose="020B0400000000000000" pitchFamily="34" charset="-128"/>
              </a:rPr>
              <a:t>（利益</a:t>
            </a:r>
            <a:r>
              <a:rPr lang="en-US" altLang="ja-JP" dirty="0">
                <a:solidFill>
                  <a:schemeClr val="bg1"/>
                </a:solidFill>
                <a:latin typeface="Yu Gothic" panose="020B0400000000000000" pitchFamily="34" charset="-128"/>
                <a:ea typeface="Yu Gothic" panose="020B0400000000000000" pitchFamily="34" charset="-128"/>
              </a:rPr>
              <a:t>75.9</a:t>
            </a:r>
            <a:r>
              <a:rPr lang="ja-JP" altLang="en-US">
                <a:solidFill>
                  <a:schemeClr val="bg1"/>
                </a:solidFill>
                <a:latin typeface="Yu Gothic" panose="020B0400000000000000" pitchFamily="34" charset="-128"/>
                <a:ea typeface="Yu Gothic" panose="020B0400000000000000" pitchFamily="34" charset="-128"/>
              </a:rPr>
              <a:t>百万円）</a:t>
            </a:r>
            <a:endParaRPr lang="ja-JP" altLang="en-US">
              <a:solidFill>
                <a:schemeClr val="bg1"/>
              </a:solidFill>
            </a:endParaRPr>
          </a:p>
        </p:txBody>
      </p:sp>
      <p:sp>
        <p:nvSpPr>
          <p:cNvPr id="12" name="三角形 11">
            <a:extLst>
              <a:ext uri="{FF2B5EF4-FFF2-40B4-BE49-F238E27FC236}">
                <a16:creationId xmlns:a16="http://schemas.microsoft.com/office/drawing/2014/main" id="{DC79270E-6C34-864F-9C0A-F652AF8247D5}"/>
              </a:ext>
            </a:extLst>
          </p:cNvPr>
          <p:cNvSpPr/>
          <p:nvPr/>
        </p:nvSpPr>
        <p:spPr>
          <a:xfrm rot="16200000">
            <a:off x="5554213" y="2608776"/>
            <a:ext cx="272839" cy="30728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2272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0B0E1AB3-C1A6-8C44-BEED-D8F2BF261D99}"/>
              </a:ext>
            </a:extLst>
          </p:cNvPr>
          <p:cNvSpPr>
            <a:spLocks noGrp="1"/>
          </p:cNvSpPr>
          <p:nvPr>
            <p:ph type="body" sz="quarter" idx="14"/>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82D193C-056E-E447-B899-2CBB732C3021}"/>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22</a:t>
            </a:fld>
            <a:endParaRPr lang="ja-JP" altLang="en-US"/>
          </a:p>
        </p:txBody>
      </p:sp>
      <p:sp>
        <p:nvSpPr>
          <p:cNvPr id="5" name="タイトル 4">
            <a:extLst>
              <a:ext uri="{FF2B5EF4-FFF2-40B4-BE49-F238E27FC236}">
                <a16:creationId xmlns:a16="http://schemas.microsoft.com/office/drawing/2014/main" id="{4A6297FB-5DAB-C64F-8080-6D77F87E5FCE}"/>
              </a:ext>
            </a:extLst>
          </p:cNvPr>
          <p:cNvSpPr>
            <a:spLocks noGrp="1"/>
          </p:cNvSpPr>
          <p:nvPr>
            <p:ph type="title"/>
          </p:nvPr>
        </p:nvSpPr>
        <p:spPr/>
        <p:txBody>
          <a:bodyPr>
            <a:normAutofit fontScale="90000"/>
          </a:bodyPr>
          <a:lstStyle/>
          <a:p>
            <a:r>
              <a:rPr kumimoji="1" lang="ja-JP" altLang="en-US"/>
              <a:t>パートナー契約の流れ</a:t>
            </a:r>
          </a:p>
        </p:txBody>
      </p:sp>
      <p:sp>
        <p:nvSpPr>
          <p:cNvPr id="6" name="正方形/長方形 5">
            <a:extLst>
              <a:ext uri="{FF2B5EF4-FFF2-40B4-BE49-F238E27FC236}">
                <a16:creationId xmlns:a16="http://schemas.microsoft.com/office/drawing/2014/main" id="{AF257108-4887-D246-92AE-EAD861185CDE}"/>
              </a:ext>
            </a:extLst>
          </p:cNvPr>
          <p:cNvSpPr/>
          <p:nvPr/>
        </p:nvSpPr>
        <p:spPr>
          <a:xfrm>
            <a:off x="943596" y="1621607"/>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rPr>
              <a:t>お問い合わせ</a:t>
            </a:r>
          </a:p>
        </p:txBody>
      </p:sp>
      <p:sp>
        <p:nvSpPr>
          <p:cNvPr id="7" name="三角形 6">
            <a:extLst>
              <a:ext uri="{FF2B5EF4-FFF2-40B4-BE49-F238E27FC236}">
                <a16:creationId xmlns:a16="http://schemas.microsoft.com/office/drawing/2014/main" id="{8AF00E8A-C072-4B4D-9448-5B544EC3030D}"/>
              </a:ext>
            </a:extLst>
          </p:cNvPr>
          <p:cNvSpPr/>
          <p:nvPr/>
        </p:nvSpPr>
        <p:spPr>
          <a:xfrm rot="10800000">
            <a:off x="1915596" y="2341605"/>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4A373E1-7E5B-0448-8692-4163C1027080}"/>
              </a:ext>
            </a:extLst>
          </p:cNvPr>
          <p:cNvSpPr txBox="1"/>
          <p:nvPr/>
        </p:nvSpPr>
        <p:spPr>
          <a:xfrm>
            <a:off x="3103597" y="1621606"/>
            <a:ext cx="5760000" cy="719999"/>
          </a:xfrm>
          <a:prstGeom prst="rect">
            <a:avLst/>
          </a:prstGeom>
          <a:solidFill>
            <a:schemeClr val="bg1">
              <a:lumMod val="95000"/>
            </a:schemeClr>
          </a:solidFill>
        </p:spPr>
        <p:txBody>
          <a:bodyPr wrap="square" lIns="216000" tIns="36000" rIns="216000" bIns="36000" rtlCol="0" anchor="ctr">
            <a:normAutofit/>
          </a:bodyPr>
          <a:lstStyle/>
          <a:p>
            <a:pPr>
              <a:lnSpc>
                <a:spcPct val="120000"/>
              </a:lnSpc>
            </a:pPr>
            <a:r>
              <a:rPr kumimoji="1" lang="ja-JP" altLang="en-US" sz="1200">
                <a:solidFill>
                  <a:schemeClr val="tx1"/>
                </a:solidFill>
                <a:latin typeface="+mn-ea"/>
              </a:rPr>
              <a:t>ご要望をヒアリングさせていただき、展開方法をすり合わせます。</a:t>
            </a:r>
            <a:endParaRPr kumimoji="1" lang="en-US" altLang="ja-JP" sz="1200" dirty="0">
              <a:solidFill>
                <a:schemeClr val="tx1"/>
              </a:solidFill>
              <a:latin typeface="+mn-ea"/>
            </a:endParaRPr>
          </a:p>
        </p:txBody>
      </p:sp>
      <p:sp>
        <p:nvSpPr>
          <p:cNvPr id="9" name="正方形/長方形 8">
            <a:extLst>
              <a:ext uri="{FF2B5EF4-FFF2-40B4-BE49-F238E27FC236}">
                <a16:creationId xmlns:a16="http://schemas.microsoft.com/office/drawing/2014/main" id="{4DBBA952-8B47-744D-8D66-1C0A267C41A0}"/>
              </a:ext>
            </a:extLst>
          </p:cNvPr>
          <p:cNvSpPr/>
          <p:nvPr/>
        </p:nvSpPr>
        <p:spPr>
          <a:xfrm>
            <a:off x="943596" y="2701604"/>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rPr>
              <a:t>審査・契約締結</a:t>
            </a:r>
          </a:p>
        </p:txBody>
      </p:sp>
      <p:sp>
        <p:nvSpPr>
          <p:cNvPr id="10" name="三角形 9">
            <a:extLst>
              <a:ext uri="{FF2B5EF4-FFF2-40B4-BE49-F238E27FC236}">
                <a16:creationId xmlns:a16="http://schemas.microsoft.com/office/drawing/2014/main" id="{E759DD9D-D5DA-9048-99ED-F036B20CAA27}"/>
              </a:ext>
            </a:extLst>
          </p:cNvPr>
          <p:cNvSpPr/>
          <p:nvPr/>
        </p:nvSpPr>
        <p:spPr>
          <a:xfrm rot="10800000">
            <a:off x="1915596" y="3421602"/>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94042BE-4168-034C-9D53-001971F3EDC2}"/>
              </a:ext>
            </a:extLst>
          </p:cNvPr>
          <p:cNvSpPr txBox="1"/>
          <p:nvPr/>
        </p:nvSpPr>
        <p:spPr>
          <a:xfrm>
            <a:off x="3103597" y="2701603"/>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solidFill>
                  <a:schemeClr val="tx1"/>
                </a:solidFill>
                <a:latin typeface="+mn-ea"/>
              </a:rPr>
              <a:t>パートナー契約・</a:t>
            </a:r>
            <a:r>
              <a:rPr kumimoji="1" lang="en" altLang="ja-JP" sz="1200" dirty="0">
                <a:solidFill>
                  <a:schemeClr val="tx1"/>
                </a:solidFill>
                <a:latin typeface="+mn-ea"/>
              </a:rPr>
              <a:t>NDA</a:t>
            </a:r>
            <a:r>
              <a:rPr kumimoji="1" lang="ja-JP" altLang="en-US" sz="1200">
                <a:solidFill>
                  <a:schemeClr val="tx1"/>
                </a:solidFill>
                <a:latin typeface="+mn-ea"/>
              </a:rPr>
              <a:t>を締結し、審査を行ないます。</a:t>
            </a:r>
          </a:p>
        </p:txBody>
      </p:sp>
      <p:sp>
        <p:nvSpPr>
          <p:cNvPr id="12" name="正方形/長方形 11">
            <a:extLst>
              <a:ext uri="{FF2B5EF4-FFF2-40B4-BE49-F238E27FC236}">
                <a16:creationId xmlns:a16="http://schemas.microsoft.com/office/drawing/2014/main" id="{EE441C39-371F-D647-A96C-59246DC2F1F6}"/>
              </a:ext>
            </a:extLst>
          </p:cNvPr>
          <p:cNvSpPr/>
          <p:nvPr/>
        </p:nvSpPr>
        <p:spPr>
          <a:xfrm>
            <a:off x="943596" y="3781599"/>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rPr>
              <a:t>オンボーディング</a:t>
            </a:r>
          </a:p>
        </p:txBody>
      </p:sp>
      <p:sp>
        <p:nvSpPr>
          <p:cNvPr id="13" name="三角形 12">
            <a:extLst>
              <a:ext uri="{FF2B5EF4-FFF2-40B4-BE49-F238E27FC236}">
                <a16:creationId xmlns:a16="http://schemas.microsoft.com/office/drawing/2014/main" id="{64BC5734-C00A-0E48-9A20-924A60DC1C85}"/>
              </a:ext>
            </a:extLst>
          </p:cNvPr>
          <p:cNvSpPr/>
          <p:nvPr/>
        </p:nvSpPr>
        <p:spPr>
          <a:xfrm rot="10800000">
            <a:off x="1915596" y="4501597"/>
            <a:ext cx="216000" cy="144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84C9646D-1EE5-B343-B77E-CF8AC5B23541}"/>
              </a:ext>
            </a:extLst>
          </p:cNvPr>
          <p:cNvSpPr txBox="1"/>
          <p:nvPr/>
        </p:nvSpPr>
        <p:spPr>
          <a:xfrm>
            <a:off x="3103597" y="3781598"/>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solidFill>
                  <a:schemeClr val="tx1"/>
                </a:solidFill>
                <a:latin typeface="+mn-ea"/>
              </a:rPr>
              <a:t>サービス理解のため、◯回の研修を行います。</a:t>
            </a:r>
          </a:p>
        </p:txBody>
      </p:sp>
      <p:sp>
        <p:nvSpPr>
          <p:cNvPr id="15" name="正方形/長方形 14">
            <a:extLst>
              <a:ext uri="{FF2B5EF4-FFF2-40B4-BE49-F238E27FC236}">
                <a16:creationId xmlns:a16="http://schemas.microsoft.com/office/drawing/2014/main" id="{0BEEDA25-E3D1-A241-A1F9-E32EF7368B4B}"/>
              </a:ext>
            </a:extLst>
          </p:cNvPr>
          <p:cNvSpPr/>
          <p:nvPr/>
        </p:nvSpPr>
        <p:spPr>
          <a:xfrm>
            <a:off x="943596" y="4861592"/>
            <a:ext cx="2160000" cy="72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08000" rtlCol="0" anchor="ctr">
            <a:normAutofit/>
          </a:bodyPr>
          <a:lstStyle/>
          <a:p>
            <a:pPr algn="ctr"/>
            <a:r>
              <a:rPr kumimoji="1" lang="ja-JP" altLang="en-US" sz="1400" b="1">
                <a:solidFill>
                  <a:schemeClr val="bg1"/>
                </a:solidFill>
              </a:rPr>
              <a:t>紹介・販売開始</a:t>
            </a:r>
          </a:p>
        </p:txBody>
      </p:sp>
      <p:sp>
        <p:nvSpPr>
          <p:cNvPr id="16" name="テキスト ボックス 15">
            <a:extLst>
              <a:ext uri="{FF2B5EF4-FFF2-40B4-BE49-F238E27FC236}">
                <a16:creationId xmlns:a16="http://schemas.microsoft.com/office/drawing/2014/main" id="{FE79677C-4A5F-674F-9F97-49409234ACFC}"/>
              </a:ext>
            </a:extLst>
          </p:cNvPr>
          <p:cNvSpPr txBox="1"/>
          <p:nvPr/>
        </p:nvSpPr>
        <p:spPr>
          <a:xfrm>
            <a:off x="3103597" y="4861591"/>
            <a:ext cx="5760000" cy="719999"/>
          </a:xfrm>
          <a:prstGeom prst="rect">
            <a:avLst/>
          </a:prstGeom>
          <a:solidFill>
            <a:schemeClr val="bg1">
              <a:lumMod val="95000"/>
            </a:schemeClr>
          </a:solidFill>
        </p:spPr>
        <p:txBody>
          <a:bodyPr wrap="square" lIns="216000" tIns="36000" rIns="216000" bIns="36000" rtlCol="0" anchor="ctr">
            <a:normAutofit/>
          </a:bodyPr>
          <a:lstStyle/>
          <a:p>
            <a:r>
              <a:rPr kumimoji="1" lang="ja-JP" altLang="en-US" sz="1200">
                <a:solidFill>
                  <a:schemeClr val="tx1"/>
                </a:solidFill>
                <a:latin typeface="+mn-ea"/>
              </a:rPr>
              <a:t>専任の担当者が、継続的にサポートいたします。</a:t>
            </a:r>
          </a:p>
        </p:txBody>
      </p:sp>
    </p:spTree>
    <p:extLst>
      <p:ext uri="{BB962C8B-B14F-4D97-AF65-F5344CB8AC3E}">
        <p14:creationId xmlns:p14="http://schemas.microsoft.com/office/powerpoint/2010/main" val="2876297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2279B47-38AC-3148-8BAD-50C49F179BCC}"/>
              </a:ext>
            </a:extLst>
          </p:cNvPr>
          <p:cNvSpPr>
            <a:spLocks noGrp="1"/>
          </p:cNvSpPr>
          <p:nvPr>
            <p:ph type="title"/>
          </p:nvPr>
        </p:nvSpPr>
        <p:spPr>
          <a:xfrm>
            <a:off x="628833" y="310088"/>
            <a:ext cx="8648335" cy="384925"/>
          </a:xfrm>
        </p:spPr>
        <p:txBody>
          <a:bodyPr>
            <a:normAutofit fontScale="90000"/>
          </a:bodyPr>
          <a:lstStyle/>
          <a:p>
            <a:r>
              <a:rPr kumimoji="1" lang="ja-JP" altLang="en-US"/>
              <a:t>よくある質問</a:t>
            </a:r>
          </a:p>
        </p:txBody>
      </p:sp>
      <p:sp>
        <p:nvSpPr>
          <p:cNvPr id="2" name="スライド番号プレースホルダー 1">
            <a:extLst>
              <a:ext uri="{FF2B5EF4-FFF2-40B4-BE49-F238E27FC236}">
                <a16:creationId xmlns:a16="http://schemas.microsoft.com/office/drawing/2014/main" id="{E63FF60D-5CB2-AB4C-A769-F5202D309C42}"/>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23</a:t>
            </a:fld>
            <a:endParaRPr lang="ja-JP" altLang="en-US"/>
          </a:p>
        </p:txBody>
      </p:sp>
      <p:graphicFrame>
        <p:nvGraphicFramePr>
          <p:cNvPr id="5" name="表 5">
            <a:extLst>
              <a:ext uri="{FF2B5EF4-FFF2-40B4-BE49-F238E27FC236}">
                <a16:creationId xmlns:a16="http://schemas.microsoft.com/office/drawing/2014/main" id="{65B9FE31-42C0-0E45-9630-BA5F80B50302}"/>
              </a:ext>
            </a:extLst>
          </p:cNvPr>
          <p:cNvGraphicFramePr>
            <a:graphicFrameLocks noGrp="1"/>
          </p:cNvGraphicFramePr>
          <p:nvPr>
            <p:extLst>
              <p:ext uri="{D42A27DB-BD31-4B8C-83A1-F6EECF244321}">
                <p14:modId xmlns:p14="http://schemas.microsoft.com/office/powerpoint/2010/main" val="2941498172"/>
              </p:ext>
            </p:extLst>
          </p:nvPr>
        </p:nvGraphicFramePr>
        <p:xfrm>
          <a:off x="628833" y="1353774"/>
          <a:ext cx="8648334" cy="4293600"/>
        </p:xfrm>
        <a:graphic>
          <a:graphicData uri="http://schemas.openxmlformats.org/drawingml/2006/table">
            <a:tbl>
              <a:tblPr firstRow="1" bandRow="1">
                <a:tableStyleId>{D7AC3CCA-C797-4891-BE02-D94E43425B78}</a:tableStyleId>
              </a:tblPr>
              <a:tblGrid>
                <a:gridCol w="663039">
                  <a:extLst>
                    <a:ext uri="{9D8B030D-6E8A-4147-A177-3AD203B41FA5}">
                      <a16:colId xmlns:a16="http://schemas.microsoft.com/office/drawing/2014/main" val="1072005550"/>
                    </a:ext>
                  </a:extLst>
                </a:gridCol>
                <a:gridCol w="7985295">
                  <a:extLst>
                    <a:ext uri="{9D8B030D-6E8A-4147-A177-3AD203B41FA5}">
                      <a16:colId xmlns:a16="http://schemas.microsoft.com/office/drawing/2014/main" val="2530335533"/>
                    </a:ext>
                  </a:extLst>
                </a:gridCol>
              </a:tblGrid>
              <a:tr h="370840">
                <a:tc>
                  <a:txBody>
                    <a:bodyPr/>
                    <a:lstStyle/>
                    <a:p>
                      <a:pPr algn="ctr"/>
                      <a:r>
                        <a:rPr kumimoji="1" lang="en-US" altLang="ja-JP" sz="14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4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400" b="0" i="0">
                          <a:solidFill>
                            <a:schemeClr val="tx1"/>
                          </a:solidFill>
                          <a:latin typeface="Yu Gothic Medium" panose="020B0400000000000000" pitchFamily="34" charset="-128"/>
                          <a:ea typeface="Yu Gothic Medium" panose="020B0400000000000000" pitchFamily="34" charset="-128"/>
                        </a:rPr>
                        <a:t>●●サービスの業務範囲はどこまでですか？また業務外はありますか？</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9584202"/>
                  </a:ext>
                </a:extLst>
              </a:tr>
              <a:tr h="370840">
                <a:tc>
                  <a:txBody>
                    <a:bodyPr/>
                    <a:lstStyle/>
                    <a:p>
                      <a:pPr algn="ctr"/>
                      <a:r>
                        <a:rPr kumimoji="1" lang="en-US" altLang="ja-JP" sz="1400" b="1" i="0" dirty="0">
                          <a:latin typeface="Yu Gothic Medium" panose="020B0400000000000000" pitchFamily="34" charset="-128"/>
                          <a:ea typeface="Yu Gothic Medium" panose="020B0400000000000000" pitchFamily="34" charset="-128"/>
                        </a:rPr>
                        <a:t>A</a:t>
                      </a:r>
                      <a:endParaRPr kumimoji="1" lang="ja-JP" altLang="en-US" sz="1400" b="1" i="0">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7997119"/>
                  </a:ext>
                </a:extLst>
              </a:tr>
              <a:tr h="370840">
                <a:tc>
                  <a:txBody>
                    <a:bodyPr/>
                    <a:lstStyle/>
                    <a:p>
                      <a:pPr algn="ctr"/>
                      <a:r>
                        <a:rPr kumimoji="1" lang="en-US" altLang="ja-JP" sz="14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4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どのような業種のクライアントが多いですか？</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3047874"/>
                  </a:ext>
                </a:extLst>
              </a:tr>
              <a:tr h="370840">
                <a:tc>
                  <a:txBody>
                    <a:bodyPr/>
                    <a:lstStyle/>
                    <a:p>
                      <a:pPr algn="ctr"/>
                      <a:r>
                        <a:rPr kumimoji="1" lang="en-US" altLang="ja-JP" sz="1400" b="1" i="0" dirty="0">
                          <a:latin typeface="Yu Gothic Medium" panose="020B0400000000000000" pitchFamily="34" charset="-128"/>
                          <a:ea typeface="Yu Gothic Medium" panose="020B0400000000000000" pitchFamily="34" charset="-128"/>
                        </a:rPr>
                        <a:t>A</a:t>
                      </a:r>
                      <a:endParaRPr kumimoji="1" lang="ja-JP" altLang="en-US" sz="1400" b="1" i="0">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84544992"/>
                  </a:ext>
                </a:extLst>
              </a:tr>
              <a:tr h="382793">
                <a:tc>
                  <a:txBody>
                    <a:bodyPr/>
                    <a:lstStyle/>
                    <a:p>
                      <a:pPr algn="ctr"/>
                      <a:r>
                        <a:rPr kumimoji="1" lang="en-US" altLang="ja-JP" sz="14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4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競合でもサービスは受けられますか？</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6054942"/>
                  </a:ext>
                </a:extLst>
              </a:tr>
              <a:tr h="379208">
                <a:tc>
                  <a:txBody>
                    <a:bodyPr/>
                    <a:lstStyle/>
                    <a:p>
                      <a:pPr algn="ctr"/>
                      <a:r>
                        <a:rPr kumimoji="1" lang="en-US" altLang="ja-JP" sz="1400" b="1" i="0" dirty="0">
                          <a:latin typeface="Yu Gothic Medium" panose="020B0400000000000000" pitchFamily="34" charset="-128"/>
                          <a:ea typeface="Yu Gothic Medium" panose="020B0400000000000000" pitchFamily="34" charset="-128"/>
                        </a:rPr>
                        <a:t>A</a:t>
                      </a:r>
                      <a:endParaRPr kumimoji="1" lang="ja-JP" altLang="en-US" sz="1400" b="1" i="0">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377724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4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spcAft>
                          <a:spcPts val="1200"/>
                        </a:spcAft>
                      </a:pPr>
                      <a:r>
                        <a:rPr kumimoji="1" lang="ja-JP" altLang="en-US" sz="1400" b="0" i="0">
                          <a:solidFill>
                            <a:schemeClr val="tx1"/>
                          </a:solidFill>
                          <a:latin typeface="Yu Gothic Medium" panose="020B0400000000000000" pitchFamily="34" charset="-128"/>
                          <a:ea typeface="Yu Gothic Medium" panose="020B0400000000000000" pitchFamily="34" charset="-128"/>
                        </a:rPr>
                        <a:t>途中で解約する場合はどうなりますか？</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3070924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latin typeface="Yu Gothic Medium" panose="020B0400000000000000" pitchFamily="34" charset="-128"/>
                          <a:ea typeface="Yu Gothic Medium" panose="020B0400000000000000" pitchFamily="34" charset="-128"/>
                        </a:rPr>
                        <a:t>A</a:t>
                      </a:r>
                      <a:endParaRPr kumimoji="1" lang="ja-JP" altLang="en-US" sz="1400" b="1" i="0">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3594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solidFill>
                            <a:schemeClr val="accent6"/>
                          </a:solidFill>
                          <a:latin typeface="Yu Gothic Medium" panose="020B0400000000000000" pitchFamily="34" charset="-128"/>
                          <a:ea typeface="Yu Gothic Medium" panose="020B0400000000000000" pitchFamily="34" charset="-128"/>
                        </a:rPr>
                        <a:t>Q</a:t>
                      </a:r>
                      <a:endParaRPr kumimoji="1" lang="ja-JP" altLang="en-US" sz="1400" b="1" i="0">
                        <a:solidFill>
                          <a:schemeClr val="accent6"/>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運用面でも継続的にサポートを依頼できますか？</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81508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dirty="0">
                          <a:latin typeface="Yu Gothic Medium" panose="020B0400000000000000" pitchFamily="34" charset="-128"/>
                          <a:ea typeface="Yu Gothic Medium" panose="020B0400000000000000" pitchFamily="34" charset="-128"/>
                        </a:rPr>
                        <a:t>A</a:t>
                      </a:r>
                      <a:endParaRPr kumimoji="1" lang="ja-JP" altLang="en-US" sz="1400" b="1" i="0">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a:solidFill>
                            <a:schemeClr val="tx1"/>
                          </a:solidFill>
                          <a:latin typeface="Yu Gothic Medium" panose="020B0400000000000000" pitchFamily="34" charset="-128"/>
                          <a:ea typeface="Yu Gothic Medium" panose="020B0400000000000000" pitchFamily="34" charset="-128"/>
                        </a:rPr>
                        <a:t>質問に対する答えを記入</a:t>
                      </a:r>
                      <a:endParaRPr kumimoji="1" lang="en-US" altLang="ja-JP" sz="1400" b="0" i="0" dirty="0">
                        <a:solidFill>
                          <a:schemeClr val="tx1"/>
                        </a:solidFill>
                        <a:latin typeface="Yu Gothic Medium" panose="020B0400000000000000" pitchFamily="34" charset="-128"/>
                        <a:ea typeface="Yu Gothic Medium" panose="020B0400000000000000" pitchFamily="34" charset="-128"/>
                      </a:endParaRPr>
                    </a:p>
                  </a:txBody>
                  <a:tcPr marL="72000" marR="72000" marT="108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64582541"/>
                  </a:ext>
                </a:extLst>
              </a:tr>
            </a:tbl>
          </a:graphicData>
        </a:graphic>
      </p:graphicFrame>
    </p:spTree>
    <p:extLst>
      <p:ext uri="{BB962C8B-B14F-4D97-AF65-F5344CB8AC3E}">
        <p14:creationId xmlns:p14="http://schemas.microsoft.com/office/powerpoint/2010/main" val="3217259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B0C120E-9785-8946-88BD-A7E42D9FCD95}"/>
              </a:ext>
            </a:extLst>
          </p:cNvPr>
          <p:cNvSpPr>
            <a:spLocks noGrp="1"/>
          </p:cNvSpPr>
          <p:nvPr>
            <p:ph type="body" idx="1"/>
          </p:nvPr>
        </p:nvSpPr>
        <p:spPr/>
        <p:txBody>
          <a:bodyPr/>
          <a:lstStyle/>
          <a:p>
            <a:r>
              <a:rPr kumimoji="1" lang="ja-JP" altLang="en-US"/>
              <a:t>●●について相談したい、●●を改善したいという方はご相談ください。</a:t>
            </a:r>
          </a:p>
        </p:txBody>
      </p:sp>
      <p:sp>
        <p:nvSpPr>
          <p:cNvPr id="3" name="タイトル 2">
            <a:extLst>
              <a:ext uri="{FF2B5EF4-FFF2-40B4-BE49-F238E27FC236}">
                <a16:creationId xmlns:a16="http://schemas.microsoft.com/office/drawing/2014/main" id="{51F0165D-2EE1-7343-80AF-0ACF51F6F9AE}"/>
              </a:ext>
            </a:extLst>
          </p:cNvPr>
          <p:cNvSpPr>
            <a:spLocks noGrp="1"/>
          </p:cNvSpPr>
          <p:nvPr>
            <p:ph type="title"/>
          </p:nvPr>
        </p:nvSpPr>
        <p:spPr>
          <a:xfrm>
            <a:off x="628833" y="310088"/>
            <a:ext cx="8648335" cy="384925"/>
          </a:xfrm>
        </p:spPr>
        <p:txBody>
          <a:bodyPr>
            <a:normAutofit fontScale="90000"/>
          </a:bodyPr>
          <a:lstStyle/>
          <a:p>
            <a:r>
              <a:rPr kumimoji="1" lang="ja-JP" altLang="en-US"/>
              <a:t>無料相談受付中</a:t>
            </a:r>
          </a:p>
        </p:txBody>
      </p:sp>
      <p:sp>
        <p:nvSpPr>
          <p:cNvPr id="4" name="テキスト プレースホルダー 3">
            <a:extLst>
              <a:ext uri="{FF2B5EF4-FFF2-40B4-BE49-F238E27FC236}">
                <a16:creationId xmlns:a16="http://schemas.microsoft.com/office/drawing/2014/main" id="{F05CAD5D-CE61-494D-9EB4-6E99C7F6B6BC}"/>
              </a:ext>
            </a:extLst>
          </p:cNvPr>
          <p:cNvSpPr>
            <a:spLocks noGrp="1"/>
          </p:cNvSpPr>
          <p:nvPr>
            <p:ph type="body" sz="quarter" idx="14"/>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A99C560-91AE-1146-960D-DFCEEC5C0D98}"/>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24</a:t>
            </a:fld>
            <a:endParaRPr lang="ja-JP" altLang="en-US"/>
          </a:p>
        </p:txBody>
      </p:sp>
      <p:sp>
        <p:nvSpPr>
          <p:cNvPr id="6" name="正方形/長方形 5">
            <a:extLst>
              <a:ext uri="{FF2B5EF4-FFF2-40B4-BE49-F238E27FC236}">
                <a16:creationId xmlns:a16="http://schemas.microsoft.com/office/drawing/2014/main" id="{F73B7817-A2D5-6849-AE00-57E000C4F0B3}"/>
              </a:ext>
            </a:extLst>
          </p:cNvPr>
          <p:cNvSpPr/>
          <p:nvPr/>
        </p:nvSpPr>
        <p:spPr>
          <a:xfrm>
            <a:off x="628834" y="2055841"/>
            <a:ext cx="4140000" cy="46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電話でのお問い合わせ</a:t>
            </a:r>
          </a:p>
        </p:txBody>
      </p:sp>
      <p:sp>
        <p:nvSpPr>
          <p:cNvPr id="7" name="正方形/長方形 6">
            <a:extLst>
              <a:ext uri="{FF2B5EF4-FFF2-40B4-BE49-F238E27FC236}">
                <a16:creationId xmlns:a16="http://schemas.microsoft.com/office/drawing/2014/main" id="{E8C18809-8320-714F-B44C-54347CA90DC4}"/>
              </a:ext>
            </a:extLst>
          </p:cNvPr>
          <p:cNvSpPr/>
          <p:nvPr/>
        </p:nvSpPr>
        <p:spPr>
          <a:xfrm>
            <a:off x="5137168" y="2055841"/>
            <a:ext cx="4140000" cy="46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bg1"/>
                </a:solidFill>
                <a:ea typeface="Yu Gothic" panose="020B0400000000000000" pitchFamily="34" charset="-128"/>
              </a:rPr>
              <a:t>メールでのお問い合わせ</a:t>
            </a:r>
          </a:p>
        </p:txBody>
      </p:sp>
      <p:sp>
        <p:nvSpPr>
          <p:cNvPr id="8" name="正方形/長方形 7">
            <a:extLst>
              <a:ext uri="{FF2B5EF4-FFF2-40B4-BE49-F238E27FC236}">
                <a16:creationId xmlns:a16="http://schemas.microsoft.com/office/drawing/2014/main" id="{1596AA9A-80B0-E04B-9D51-A60232FDEB62}"/>
              </a:ext>
            </a:extLst>
          </p:cNvPr>
          <p:cNvSpPr/>
          <p:nvPr/>
        </p:nvSpPr>
        <p:spPr>
          <a:xfrm>
            <a:off x="628830" y="2523843"/>
            <a:ext cx="414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2400" b="1" spc="200" dirty="0">
                <a:solidFill>
                  <a:schemeClr val="tx1"/>
                </a:solidFill>
                <a:latin typeface="Yu Gothic" panose="020B0400000000000000" pitchFamily="34" charset="-128"/>
                <a:ea typeface="Yu Gothic" panose="020B0400000000000000" pitchFamily="34" charset="-128"/>
              </a:rPr>
              <a:t>0123-456-7890</a:t>
            </a:r>
            <a:endParaRPr kumimoji="1" lang="en-US" altLang="ja-JP" sz="1200" b="1" spc="200" dirty="0">
              <a:solidFill>
                <a:schemeClr val="tx1"/>
              </a:solidFill>
              <a:latin typeface="Yu Gothic" panose="020B0400000000000000" pitchFamily="34" charset="-128"/>
              <a:ea typeface="Yu Gothic" panose="020B0400000000000000" pitchFamily="34" charset="-128"/>
            </a:endParaRPr>
          </a:p>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400">
                <a:solidFill>
                  <a:schemeClr val="tx1"/>
                </a:solidFill>
                <a:latin typeface="Yu Gothic" panose="020B0400000000000000" pitchFamily="34" charset="-128"/>
                <a:ea typeface="Yu Gothic" panose="020B0400000000000000" pitchFamily="34" charset="-128"/>
              </a:rPr>
              <a:t>平日</a:t>
            </a:r>
            <a:r>
              <a:rPr kumimoji="1" lang="en-US" altLang="ja-JP" sz="1400" dirty="0">
                <a:solidFill>
                  <a:schemeClr val="tx1"/>
                </a:solidFill>
                <a:latin typeface="Yu Gothic" panose="020B0400000000000000" pitchFamily="34" charset="-128"/>
                <a:ea typeface="Yu Gothic" panose="020B0400000000000000" pitchFamily="34" charset="-128"/>
              </a:rPr>
              <a:t>00:00〜00</a:t>
            </a:r>
            <a:r>
              <a:rPr kumimoji="1" lang="ja-JP" altLang="en-US" sz="1400">
                <a:solidFill>
                  <a:schemeClr val="tx1"/>
                </a:solidFill>
                <a:latin typeface="Yu Gothic" panose="020B0400000000000000" pitchFamily="34" charset="-128"/>
                <a:ea typeface="Yu Gothic" panose="020B0400000000000000" pitchFamily="34" charset="-128"/>
              </a:rPr>
              <a:t>：</a:t>
            </a:r>
            <a:r>
              <a:rPr kumimoji="1" lang="en-US" altLang="ja-JP" sz="1400" dirty="0">
                <a:solidFill>
                  <a:schemeClr val="tx1"/>
                </a:solidFill>
                <a:latin typeface="Yu Gothic" panose="020B0400000000000000" pitchFamily="34" charset="-128"/>
                <a:ea typeface="Yu Gothic" panose="020B0400000000000000" pitchFamily="34" charset="-128"/>
              </a:rPr>
              <a:t>00</a:t>
            </a:r>
          </a:p>
        </p:txBody>
      </p:sp>
      <p:sp>
        <p:nvSpPr>
          <p:cNvPr id="9" name="正方形/長方形 8">
            <a:extLst>
              <a:ext uri="{FF2B5EF4-FFF2-40B4-BE49-F238E27FC236}">
                <a16:creationId xmlns:a16="http://schemas.microsoft.com/office/drawing/2014/main" id="{DC33D4A4-7BF2-CD4D-AF24-F063DD1E9F5D}"/>
              </a:ext>
            </a:extLst>
          </p:cNvPr>
          <p:cNvSpPr/>
          <p:nvPr/>
        </p:nvSpPr>
        <p:spPr>
          <a:xfrm>
            <a:off x="5137169" y="2523842"/>
            <a:ext cx="4140000" cy="181031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08000" tIns="108000" rIns="108000" bIns="144000" rtlCol="0" anchor="ctr">
            <a:normAutofit/>
          </a:bodyPr>
          <a:lstStyle/>
          <a:p>
            <a:pPr algn="ctr">
              <a:spcAft>
                <a:spcPts val="400"/>
              </a:spcAft>
            </a:pPr>
            <a:r>
              <a:rPr kumimoji="1" lang="en-US" altLang="ja-JP" sz="1800" b="1" spc="100" dirty="0" err="1">
                <a:solidFill>
                  <a:schemeClr val="tx1"/>
                </a:solidFill>
                <a:latin typeface="Yu Gothic" panose="020B0400000000000000" pitchFamily="34" charset="-128"/>
                <a:ea typeface="Yu Gothic" panose="020B0400000000000000" pitchFamily="34" charset="-128"/>
              </a:rPr>
              <a:t>mail.address</a:t>
            </a:r>
            <a:r>
              <a:rPr kumimoji="1" lang="ja-JP" altLang="en-US" sz="1800" b="1" spc="100">
                <a:solidFill>
                  <a:schemeClr val="tx1"/>
                </a:solidFill>
                <a:latin typeface="Yu Gothic" panose="020B0400000000000000" pitchFamily="34" charset="-128"/>
                <a:ea typeface="Yu Gothic" panose="020B0400000000000000" pitchFamily="34" charset="-128"/>
              </a:rPr>
              <a:t>＠</a:t>
            </a:r>
            <a:r>
              <a:rPr kumimoji="1" lang="en-US" altLang="ja-JP" sz="1800" b="1" spc="100" dirty="0">
                <a:solidFill>
                  <a:schemeClr val="tx1"/>
                </a:solidFill>
                <a:latin typeface="Yu Gothic" panose="020B0400000000000000" pitchFamily="34" charset="-128"/>
                <a:ea typeface="Yu Gothic" panose="020B0400000000000000" pitchFamily="34" charset="-128"/>
              </a:rPr>
              <a:t>****</a:t>
            </a:r>
            <a:endParaRPr kumimoji="1" lang="en-US" altLang="ja-JP" sz="1050" b="1" spc="100" dirty="0">
              <a:solidFill>
                <a:schemeClr val="tx1"/>
              </a:solidFill>
              <a:latin typeface="Yu Gothic" panose="020B0400000000000000" pitchFamily="34" charset="-128"/>
              <a:ea typeface="Yu Gothic" panose="020B0400000000000000" pitchFamily="34" charset="-128"/>
            </a:endParaRPr>
          </a:p>
          <a:p>
            <a:pPr algn="ctr">
              <a:spcAft>
                <a:spcPts val="400"/>
              </a:spcAft>
            </a:pPr>
            <a:endParaRPr kumimoji="1" lang="en-US" altLang="ja-JP" sz="1200"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会社名・氏名・メールアドレス・電話番号を</a:t>
            </a:r>
            <a:endParaRPr kumimoji="1" lang="en-US" altLang="ja-JP" sz="1200"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ご記入の上、お問い合わせください</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0" name="正方形/長方形 9">
            <a:extLst>
              <a:ext uri="{FF2B5EF4-FFF2-40B4-BE49-F238E27FC236}">
                <a16:creationId xmlns:a16="http://schemas.microsoft.com/office/drawing/2014/main" id="{B0D97AA5-F1C7-5D4D-8BDC-8C70CDF165AA}"/>
              </a:ext>
            </a:extLst>
          </p:cNvPr>
          <p:cNvSpPr/>
          <p:nvPr/>
        </p:nvSpPr>
        <p:spPr>
          <a:xfrm>
            <a:off x="628830" y="4747468"/>
            <a:ext cx="8648337" cy="81492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pPr algn="ctr">
              <a:spcAft>
                <a:spcPts val="400"/>
              </a:spcAft>
            </a:pPr>
            <a:r>
              <a:rPr kumimoji="1" lang="en-US" altLang="ja-JP" dirty="0">
                <a:solidFill>
                  <a:schemeClr val="tx1"/>
                </a:solidFill>
                <a:latin typeface="Yu Gothic" panose="020B0400000000000000" pitchFamily="34" charset="-128"/>
                <a:ea typeface="Yu Gothic" panose="020B0400000000000000" pitchFamily="34" charset="-128"/>
              </a:rPr>
              <a:t>https://**********</a:t>
            </a:r>
            <a:endParaRPr kumimoji="1" lang="en-US" altLang="ja-JP" sz="1200" dirty="0">
              <a:solidFill>
                <a:schemeClr val="tx1"/>
              </a:solidFill>
              <a:latin typeface="Yu Gothic" panose="020B0400000000000000" pitchFamily="34" charset="-128"/>
              <a:ea typeface="Yu Gothic" panose="020B0400000000000000" pitchFamily="34" charset="-128"/>
            </a:endParaRPr>
          </a:p>
          <a:p>
            <a:pPr algn="ctr">
              <a:spcAft>
                <a:spcPts val="400"/>
              </a:spcAft>
            </a:pPr>
            <a:r>
              <a:rPr kumimoji="1" lang="ja-JP" altLang="en-US" sz="1200">
                <a:solidFill>
                  <a:schemeClr val="tx1"/>
                </a:solidFill>
                <a:latin typeface="Yu Gothic" panose="020B0400000000000000" pitchFamily="34" charset="-128"/>
                <a:ea typeface="Yu Gothic" panose="020B0400000000000000" pitchFamily="34" charset="-128"/>
              </a:rPr>
              <a:t>当社のホームページでも資料請求・お問い合わせができます。資料の郵送も承ります。</a:t>
            </a: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757014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2E984BC3-8E2B-294A-B038-7DDD58E848F9}"/>
              </a:ext>
            </a:extLst>
          </p:cNvPr>
          <p:cNvSpPr>
            <a:spLocks noGrp="1"/>
          </p:cNvSpPr>
          <p:nvPr>
            <p:ph type="ctrTitle"/>
          </p:nvPr>
        </p:nvSpPr>
        <p:spPr/>
        <p:txBody>
          <a:bodyPr/>
          <a:lstStyle/>
          <a:p>
            <a:r>
              <a:rPr lang="ja-JP" altLang="en-US"/>
              <a:t>補足</a:t>
            </a:r>
          </a:p>
        </p:txBody>
      </p:sp>
      <p:sp>
        <p:nvSpPr>
          <p:cNvPr id="5" name="スライド番号プレースホルダー 4">
            <a:extLst>
              <a:ext uri="{FF2B5EF4-FFF2-40B4-BE49-F238E27FC236}">
                <a16:creationId xmlns:a16="http://schemas.microsoft.com/office/drawing/2014/main" id="{18B7B4AB-1860-2541-93B9-B81DF06114D0}"/>
              </a:ext>
            </a:extLst>
          </p:cNvPr>
          <p:cNvSpPr>
            <a:spLocks noGrp="1"/>
          </p:cNvSpPr>
          <p:nvPr>
            <p:ph type="sldNum" idx="12"/>
          </p:nvPr>
        </p:nvSpPr>
        <p:spPr>
          <a:prstGeom prst="rect">
            <a:avLst/>
          </a:prstGeom>
        </p:spPr>
        <p:txBody>
          <a:bodyPr/>
          <a:lstStyle/>
          <a:p>
            <a:pPr marL="0" lvl="0" indent="0" algn="r" rtl="0">
              <a:spcBef>
                <a:spcPts val="0"/>
              </a:spcBef>
              <a:spcAft>
                <a:spcPts val="0"/>
              </a:spcAft>
              <a:buNone/>
            </a:pPr>
            <a:fld id="{00000000-1234-1234-1234-123412341234}" type="slidenum">
              <a:rPr lang="en-US" altLang="ja-JP" smtClean="0"/>
              <a:t>25</a:t>
            </a:fld>
            <a:endParaRPr lang="ja-JP" altLang="en-US"/>
          </a:p>
        </p:txBody>
      </p:sp>
    </p:spTree>
    <p:extLst>
      <p:ext uri="{BB962C8B-B14F-4D97-AF65-F5344CB8AC3E}">
        <p14:creationId xmlns:p14="http://schemas.microsoft.com/office/powerpoint/2010/main" val="3629134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17F2885-1C85-234C-824F-7DD9DB4FC82E}"/>
              </a:ext>
            </a:extLst>
          </p:cNvPr>
          <p:cNvSpPr>
            <a:spLocks noGrp="1"/>
          </p:cNvSpPr>
          <p:nvPr>
            <p:ph type="body" idx="1"/>
          </p:nvPr>
        </p:nvSpPr>
        <p:spPr/>
        <p:txBody>
          <a:bodyPr>
            <a:normAutofit lnSpcReduction="10000"/>
          </a:bodyPr>
          <a:lstStyle/>
          <a:p>
            <a:r>
              <a:rPr kumimoji="1" lang="ja-JP" altLang="en-US"/>
              <a:t>お客様に紹介しやすいツールをご用意しています。</a:t>
            </a:r>
            <a:endParaRPr kumimoji="1" lang="en-US" altLang="ja-JP" dirty="0"/>
          </a:p>
          <a:p>
            <a:r>
              <a:rPr kumimoji="1" lang="ja-JP" altLang="en-US"/>
              <a:t>商談に同行（オンライン含む）いたしますのでお気軽にご相談ください。</a:t>
            </a:r>
          </a:p>
        </p:txBody>
      </p:sp>
      <p:sp>
        <p:nvSpPr>
          <p:cNvPr id="3" name="タイトル 2">
            <a:extLst>
              <a:ext uri="{FF2B5EF4-FFF2-40B4-BE49-F238E27FC236}">
                <a16:creationId xmlns:a16="http://schemas.microsoft.com/office/drawing/2014/main" id="{B35DD0D7-87F8-664D-844F-71B4809F80EA}"/>
              </a:ext>
            </a:extLst>
          </p:cNvPr>
          <p:cNvSpPr>
            <a:spLocks noGrp="1"/>
          </p:cNvSpPr>
          <p:nvPr>
            <p:ph type="title"/>
          </p:nvPr>
        </p:nvSpPr>
        <p:spPr>
          <a:xfrm>
            <a:off x="628833" y="310088"/>
            <a:ext cx="8648335" cy="384925"/>
          </a:xfrm>
        </p:spPr>
        <p:txBody>
          <a:bodyPr>
            <a:normAutofit fontScale="90000"/>
          </a:bodyPr>
          <a:lstStyle/>
          <a:p>
            <a:r>
              <a:rPr kumimoji="1" lang="ja-JP" altLang="en-US"/>
              <a:t>営業ツール</a:t>
            </a:r>
          </a:p>
        </p:txBody>
      </p:sp>
      <p:sp>
        <p:nvSpPr>
          <p:cNvPr id="4" name="テキスト プレースホルダー 3">
            <a:extLst>
              <a:ext uri="{FF2B5EF4-FFF2-40B4-BE49-F238E27FC236}">
                <a16:creationId xmlns:a16="http://schemas.microsoft.com/office/drawing/2014/main" id="{84869C3D-D174-0646-9CDD-84C2C916B8B1}"/>
              </a:ext>
            </a:extLst>
          </p:cNvPr>
          <p:cNvSpPr>
            <a:spLocks noGrp="1"/>
          </p:cNvSpPr>
          <p:nvPr>
            <p:ph type="body" sz="quarter" idx="14"/>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C9F1E65-8B1B-FC4C-889B-ACE49B5E2DE4}"/>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26</a:t>
            </a:fld>
            <a:endParaRPr lang="ja-JP" altLang="en-US"/>
          </a:p>
        </p:txBody>
      </p:sp>
      <p:sp>
        <p:nvSpPr>
          <p:cNvPr id="6" name="正方形/長方形 5">
            <a:extLst>
              <a:ext uri="{FF2B5EF4-FFF2-40B4-BE49-F238E27FC236}">
                <a16:creationId xmlns:a16="http://schemas.microsoft.com/office/drawing/2014/main" id="{DF1FF91A-AB1A-0447-A40C-C26477D55EFA}"/>
              </a:ext>
            </a:extLst>
          </p:cNvPr>
          <p:cNvSpPr/>
          <p:nvPr/>
        </p:nvSpPr>
        <p:spPr>
          <a:xfrm>
            <a:off x="3603000" y="1959297"/>
            <a:ext cx="2700000" cy="14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7" name="正方形/長方形 6">
            <a:extLst>
              <a:ext uri="{FF2B5EF4-FFF2-40B4-BE49-F238E27FC236}">
                <a16:creationId xmlns:a16="http://schemas.microsoft.com/office/drawing/2014/main" id="{A6605718-E106-4841-BBF2-CB3EFCC7A1EC}"/>
              </a:ext>
            </a:extLst>
          </p:cNvPr>
          <p:cNvSpPr/>
          <p:nvPr/>
        </p:nvSpPr>
        <p:spPr>
          <a:xfrm>
            <a:off x="633775" y="1959297"/>
            <a:ext cx="2700000" cy="14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8" name="正方形/長方形 7">
            <a:extLst>
              <a:ext uri="{FF2B5EF4-FFF2-40B4-BE49-F238E27FC236}">
                <a16:creationId xmlns:a16="http://schemas.microsoft.com/office/drawing/2014/main" id="{A0EF98BA-4033-4D4F-9643-14F83BE09E2F}"/>
              </a:ext>
            </a:extLst>
          </p:cNvPr>
          <p:cNvSpPr/>
          <p:nvPr/>
        </p:nvSpPr>
        <p:spPr>
          <a:xfrm>
            <a:off x="6572225" y="1959297"/>
            <a:ext cx="2700000" cy="14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9" name="テキスト ボックス 8">
            <a:extLst>
              <a:ext uri="{FF2B5EF4-FFF2-40B4-BE49-F238E27FC236}">
                <a16:creationId xmlns:a16="http://schemas.microsoft.com/office/drawing/2014/main" id="{A719E3E5-26E9-414B-9F29-7369C66C4453}"/>
              </a:ext>
            </a:extLst>
          </p:cNvPr>
          <p:cNvSpPr txBox="1"/>
          <p:nvPr/>
        </p:nvSpPr>
        <p:spPr>
          <a:xfrm>
            <a:off x="633775" y="3480027"/>
            <a:ext cx="2700000" cy="540000"/>
          </a:xfrm>
          <a:prstGeom prst="rect">
            <a:avLst/>
          </a:prstGeom>
          <a:noFill/>
        </p:spPr>
        <p:txBody>
          <a:bodyPr wrap="square" lIns="36000" tIns="36000" rIns="36000" bIns="36000" rtlCol="0">
            <a:noAutofit/>
          </a:bodyPr>
          <a:lstStyle/>
          <a:p>
            <a:pPr algn="ctr">
              <a:lnSpc>
                <a:spcPct val="120000"/>
              </a:lnSpc>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サービス資料</a:t>
            </a:r>
          </a:p>
        </p:txBody>
      </p:sp>
      <p:sp>
        <p:nvSpPr>
          <p:cNvPr id="10" name="テキスト ボックス 9">
            <a:extLst>
              <a:ext uri="{FF2B5EF4-FFF2-40B4-BE49-F238E27FC236}">
                <a16:creationId xmlns:a16="http://schemas.microsoft.com/office/drawing/2014/main" id="{CEDA602C-3770-C54B-A873-25E8F92B16E3}"/>
              </a:ext>
            </a:extLst>
          </p:cNvPr>
          <p:cNvSpPr txBox="1"/>
          <p:nvPr/>
        </p:nvSpPr>
        <p:spPr>
          <a:xfrm>
            <a:off x="3598102" y="3480029"/>
            <a:ext cx="2700000" cy="540000"/>
          </a:xfrm>
          <a:prstGeom prst="rect">
            <a:avLst/>
          </a:prstGeom>
          <a:noFill/>
        </p:spPr>
        <p:txBody>
          <a:bodyPr wrap="square" lIns="36000" tIns="36000" rIns="36000" bIns="36000" rtlCol="0">
            <a:noAutofit/>
          </a:bodyPr>
          <a:lstStyle/>
          <a:p>
            <a:pPr algn="ctr">
              <a:lnSpc>
                <a:spcPct val="120000"/>
              </a:lnSpc>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投資対効果</a:t>
            </a:r>
            <a:br>
              <a:rPr kumimoji="1" lang="en-US" altLang="ja-JP" sz="1200" b="1" dirty="0">
                <a:solidFill>
                  <a:schemeClr val="tx1"/>
                </a:solidFill>
                <a:latin typeface="Yu Gothic" panose="020B0400000000000000" pitchFamily="34" charset="-128"/>
                <a:ea typeface="Yu Gothic" panose="020B0400000000000000" pitchFamily="34" charset="-128"/>
              </a:rPr>
            </a:br>
            <a:r>
              <a:rPr kumimoji="1" lang="ja-JP" altLang="en-US" sz="1200" b="1">
                <a:solidFill>
                  <a:schemeClr val="tx1"/>
                </a:solidFill>
                <a:latin typeface="Yu Gothic" panose="020B0400000000000000" pitchFamily="34" charset="-128"/>
                <a:ea typeface="Yu Gothic" panose="020B0400000000000000" pitchFamily="34" charset="-128"/>
              </a:rPr>
              <a:t>シミュレーションシート</a:t>
            </a:r>
          </a:p>
        </p:txBody>
      </p:sp>
      <p:sp>
        <p:nvSpPr>
          <p:cNvPr id="11" name="テキスト ボックス 10">
            <a:extLst>
              <a:ext uri="{FF2B5EF4-FFF2-40B4-BE49-F238E27FC236}">
                <a16:creationId xmlns:a16="http://schemas.microsoft.com/office/drawing/2014/main" id="{94ED651D-DF2A-5A45-ABBC-1DB6F058ED7E}"/>
              </a:ext>
            </a:extLst>
          </p:cNvPr>
          <p:cNvSpPr txBox="1"/>
          <p:nvPr/>
        </p:nvSpPr>
        <p:spPr>
          <a:xfrm>
            <a:off x="6572225" y="3480881"/>
            <a:ext cx="2700000" cy="540000"/>
          </a:xfrm>
          <a:prstGeom prst="rect">
            <a:avLst/>
          </a:prstGeom>
          <a:noFill/>
        </p:spPr>
        <p:txBody>
          <a:bodyPr wrap="square" lIns="36000" tIns="36000" rIns="36000" bIns="36000" rtlCol="0">
            <a:noAutofit/>
          </a:bodyPr>
          <a:lstStyle/>
          <a:p>
            <a:pPr algn="ctr">
              <a:lnSpc>
                <a:spcPct val="120000"/>
              </a:lnSpc>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導入事例集</a:t>
            </a:r>
          </a:p>
        </p:txBody>
      </p:sp>
      <p:sp>
        <p:nvSpPr>
          <p:cNvPr id="12" name="正方形/長方形 11">
            <a:extLst>
              <a:ext uri="{FF2B5EF4-FFF2-40B4-BE49-F238E27FC236}">
                <a16:creationId xmlns:a16="http://schemas.microsoft.com/office/drawing/2014/main" id="{3C4F3841-4B13-DC49-8C6D-D21DED636059}"/>
              </a:ext>
            </a:extLst>
          </p:cNvPr>
          <p:cNvSpPr/>
          <p:nvPr/>
        </p:nvSpPr>
        <p:spPr>
          <a:xfrm>
            <a:off x="3603000" y="4157684"/>
            <a:ext cx="2700000" cy="14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13" name="正方形/長方形 12">
            <a:extLst>
              <a:ext uri="{FF2B5EF4-FFF2-40B4-BE49-F238E27FC236}">
                <a16:creationId xmlns:a16="http://schemas.microsoft.com/office/drawing/2014/main" id="{EC0179E4-EA31-6747-A903-CBDA559637E7}"/>
              </a:ext>
            </a:extLst>
          </p:cNvPr>
          <p:cNvSpPr/>
          <p:nvPr/>
        </p:nvSpPr>
        <p:spPr>
          <a:xfrm>
            <a:off x="633775" y="4157684"/>
            <a:ext cx="2700000" cy="14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14" name="正方形/長方形 13">
            <a:extLst>
              <a:ext uri="{FF2B5EF4-FFF2-40B4-BE49-F238E27FC236}">
                <a16:creationId xmlns:a16="http://schemas.microsoft.com/office/drawing/2014/main" id="{D86447BA-2CA3-8044-A898-9761103961A9}"/>
              </a:ext>
            </a:extLst>
          </p:cNvPr>
          <p:cNvSpPr/>
          <p:nvPr/>
        </p:nvSpPr>
        <p:spPr>
          <a:xfrm>
            <a:off x="6572225" y="4157684"/>
            <a:ext cx="2700000" cy="14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IMG</a:t>
            </a:r>
          </a:p>
        </p:txBody>
      </p:sp>
      <p:sp>
        <p:nvSpPr>
          <p:cNvPr id="15" name="テキスト ボックス 14">
            <a:extLst>
              <a:ext uri="{FF2B5EF4-FFF2-40B4-BE49-F238E27FC236}">
                <a16:creationId xmlns:a16="http://schemas.microsoft.com/office/drawing/2014/main" id="{AB9ED2BD-C3D5-3C47-B1A5-B7596E7C4A92}"/>
              </a:ext>
            </a:extLst>
          </p:cNvPr>
          <p:cNvSpPr txBox="1"/>
          <p:nvPr/>
        </p:nvSpPr>
        <p:spPr>
          <a:xfrm>
            <a:off x="628830" y="5676355"/>
            <a:ext cx="2700000" cy="540000"/>
          </a:xfrm>
          <a:prstGeom prst="rect">
            <a:avLst/>
          </a:prstGeom>
          <a:noFill/>
        </p:spPr>
        <p:txBody>
          <a:bodyPr wrap="square" lIns="36000" tIns="36000" rIns="36000" bIns="36000" rtlCol="0" anchor="t">
            <a:noAutofit/>
          </a:bodyPr>
          <a:lstStyle/>
          <a:p>
            <a:pPr algn="ctr">
              <a:lnSpc>
                <a:spcPct val="120000"/>
              </a:lnSpc>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お役立ち資料</a:t>
            </a:r>
          </a:p>
        </p:txBody>
      </p:sp>
      <p:sp>
        <p:nvSpPr>
          <p:cNvPr id="16" name="テキスト ボックス 15">
            <a:extLst>
              <a:ext uri="{FF2B5EF4-FFF2-40B4-BE49-F238E27FC236}">
                <a16:creationId xmlns:a16="http://schemas.microsoft.com/office/drawing/2014/main" id="{1FEB77FD-4CC1-C049-B084-EE7E4E1B8719}"/>
              </a:ext>
            </a:extLst>
          </p:cNvPr>
          <p:cNvSpPr txBox="1"/>
          <p:nvPr/>
        </p:nvSpPr>
        <p:spPr>
          <a:xfrm>
            <a:off x="3598102" y="5676356"/>
            <a:ext cx="2700000" cy="540000"/>
          </a:xfrm>
          <a:prstGeom prst="rect">
            <a:avLst/>
          </a:prstGeom>
          <a:noFill/>
        </p:spPr>
        <p:txBody>
          <a:bodyPr wrap="square" lIns="36000" tIns="36000" rIns="36000" bIns="36000" rtlCol="0" anchor="t">
            <a:noAutofit/>
          </a:bodyPr>
          <a:lstStyle/>
          <a:p>
            <a:pPr algn="ctr">
              <a:lnSpc>
                <a:spcPct val="120000"/>
              </a:lnSpc>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無料トライアル</a:t>
            </a:r>
          </a:p>
        </p:txBody>
      </p:sp>
      <p:sp>
        <p:nvSpPr>
          <p:cNvPr id="17" name="テキスト ボックス 16">
            <a:extLst>
              <a:ext uri="{FF2B5EF4-FFF2-40B4-BE49-F238E27FC236}">
                <a16:creationId xmlns:a16="http://schemas.microsoft.com/office/drawing/2014/main" id="{969C88E4-ECAA-4243-B10A-B3D6001E69CC}"/>
              </a:ext>
            </a:extLst>
          </p:cNvPr>
          <p:cNvSpPr txBox="1"/>
          <p:nvPr/>
        </p:nvSpPr>
        <p:spPr>
          <a:xfrm>
            <a:off x="6572225" y="5676356"/>
            <a:ext cx="2700000" cy="540000"/>
          </a:xfrm>
          <a:prstGeom prst="rect">
            <a:avLst/>
          </a:prstGeom>
          <a:noFill/>
        </p:spPr>
        <p:txBody>
          <a:bodyPr wrap="square" lIns="36000" tIns="36000" rIns="36000" bIns="36000" rtlCol="0" anchor="t">
            <a:noAutofit/>
          </a:bodyPr>
          <a:lstStyle/>
          <a:p>
            <a:pPr algn="ctr">
              <a:lnSpc>
                <a:spcPct val="120000"/>
              </a:lnSpc>
              <a:spcAft>
                <a:spcPts val="400"/>
              </a:spcAft>
            </a:pPr>
            <a:r>
              <a:rPr kumimoji="1" lang="ja-JP" altLang="en-US" sz="1200" b="1">
                <a:solidFill>
                  <a:schemeClr val="tx1"/>
                </a:solidFill>
                <a:latin typeface="Yu Gothic" panose="020B0400000000000000" pitchFamily="34" charset="-128"/>
                <a:ea typeface="Yu Gothic" panose="020B0400000000000000" pitchFamily="34" charset="-128"/>
              </a:rPr>
              <a:t>毎月開催中のウェビナー</a:t>
            </a:r>
          </a:p>
        </p:txBody>
      </p:sp>
    </p:spTree>
    <p:extLst>
      <p:ext uri="{BB962C8B-B14F-4D97-AF65-F5344CB8AC3E}">
        <p14:creationId xmlns:p14="http://schemas.microsoft.com/office/powerpoint/2010/main" val="786303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95D0F3B1-B0B4-A74E-8732-F94C7CBA9888}"/>
              </a:ext>
            </a:extLst>
          </p:cNvPr>
          <p:cNvSpPr>
            <a:spLocks noGrp="1"/>
          </p:cNvSpPr>
          <p:nvPr>
            <p:ph type="body" idx="1"/>
          </p:nvPr>
        </p:nvSpPr>
        <p:spPr/>
        <p:txBody>
          <a:bodyPr>
            <a:normAutofit lnSpcReduction="10000"/>
          </a:bodyPr>
          <a:lstStyle/>
          <a:p>
            <a:r>
              <a:rPr lang="ja-JP" altLang="en-US"/>
              <a:t>◯ ◯部門とお取引がある◯ ◯系ベンダー</a:t>
            </a:r>
            <a:endParaRPr lang="en-US" altLang="ja-JP" dirty="0"/>
          </a:p>
          <a:p>
            <a:r>
              <a:rPr lang="ja-JP" altLang="en-US"/>
              <a:t> ◯ ◯プロダクト連携パートナーの企業様と提携しています。</a:t>
            </a:r>
          </a:p>
          <a:p>
            <a:endParaRPr kumimoji="1" lang="ja-JP" altLang="en-US"/>
          </a:p>
        </p:txBody>
      </p:sp>
      <p:sp>
        <p:nvSpPr>
          <p:cNvPr id="3" name="タイトル 2">
            <a:extLst>
              <a:ext uri="{FF2B5EF4-FFF2-40B4-BE49-F238E27FC236}">
                <a16:creationId xmlns:a16="http://schemas.microsoft.com/office/drawing/2014/main" id="{A5CC4121-73AD-AA4E-BE10-BD77DA2B8242}"/>
              </a:ext>
            </a:extLst>
          </p:cNvPr>
          <p:cNvSpPr>
            <a:spLocks noGrp="1"/>
          </p:cNvSpPr>
          <p:nvPr>
            <p:ph type="title"/>
          </p:nvPr>
        </p:nvSpPr>
        <p:spPr>
          <a:xfrm>
            <a:off x="628833" y="310088"/>
            <a:ext cx="8648335" cy="384925"/>
          </a:xfrm>
        </p:spPr>
        <p:txBody>
          <a:bodyPr>
            <a:normAutofit fontScale="90000"/>
          </a:bodyPr>
          <a:lstStyle/>
          <a:p>
            <a:r>
              <a:rPr lang="ja-JP" altLang="en-US"/>
              <a:t>提携パートナー</a:t>
            </a:r>
            <a:endParaRPr kumimoji="1" lang="ja-JP" altLang="en-US"/>
          </a:p>
        </p:txBody>
      </p:sp>
      <p:sp>
        <p:nvSpPr>
          <p:cNvPr id="4" name="テキスト プレースホルダー 3">
            <a:extLst>
              <a:ext uri="{FF2B5EF4-FFF2-40B4-BE49-F238E27FC236}">
                <a16:creationId xmlns:a16="http://schemas.microsoft.com/office/drawing/2014/main" id="{03140424-D467-B545-B26A-89071CF28BB7}"/>
              </a:ext>
            </a:extLst>
          </p:cNvPr>
          <p:cNvSpPr>
            <a:spLocks noGrp="1"/>
          </p:cNvSpPr>
          <p:nvPr>
            <p:ph type="body" sz="quarter" idx="14"/>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3E77CC7-5B04-204A-ADC6-D08E3D61778F}"/>
              </a:ext>
            </a:extLst>
          </p:cNvPr>
          <p:cNvSpPr>
            <a:spLocks noGrp="1"/>
          </p:cNvSpPr>
          <p:nvPr>
            <p:ph type="sldNum" idx="15"/>
          </p:nvPr>
        </p:nvSpPr>
        <p:spPr/>
        <p:txBody>
          <a:bodyPr/>
          <a:lstStyle/>
          <a:p>
            <a:pPr marL="0" lvl="0" indent="0" algn="r" rtl="0">
              <a:spcBef>
                <a:spcPts val="0"/>
              </a:spcBef>
              <a:spcAft>
                <a:spcPts val="0"/>
              </a:spcAft>
              <a:buNone/>
            </a:pPr>
            <a:fld id="{00000000-1234-1234-1234-123412341234}" type="slidenum">
              <a:rPr lang="en-US" altLang="ja-JP" smtClean="0"/>
              <a:t>27</a:t>
            </a:fld>
            <a:endParaRPr lang="ja-JP" altLang="en-US"/>
          </a:p>
        </p:txBody>
      </p:sp>
      <p:sp>
        <p:nvSpPr>
          <p:cNvPr id="6" name="Google Shape;423;p16">
            <a:extLst>
              <a:ext uri="{FF2B5EF4-FFF2-40B4-BE49-F238E27FC236}">
                <a16:creationId xmlns:a16="http://schemas.microsoft.com/office/drawing/2014/main" id="{1ECC5B51-C60B-674A-ADA0-73878CF12089}"/>
              </a:ext>
            </a:extLst>
          </p:cNvPr>
          <p:cNvSpPr/>
          <p:nvPr/>
        </p:nvSpPr>
        <p:spPr>
          <a:xfrm>
            <a:off x="0" y="2757452"/>
            <a:ext cx="9906000" cy="2700667"/>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950"/>
              <a:buFont typeface="Arial"/>
              <a:buNone/>
            </a:pPr>
            <a:endParaRPr sz="1950" b="0" i="0" u="none" strike="noStrike" cap="none">
              <a:solidFill>
                <a:schemeClr val="dk1"/>
              </a:solidFill>
              <a:latin typeface="Arial"/>
              <a:ea typeface="Arial"/>
              <a:cs typeface="Arial"/>
              <a:sym typeface="Arial"/>
            </a:endParaRPr>
          </a:p>
        </p:txBody>
      </p:sp>
      <p:sp>
        <p:nvSpPr>
          <p:cNvPr id="7" name="Google Shape;424;p16">
            <a:extLst>
              <a:ext uri="{FF2B5EF4-FFF2-40B4-BE49-F238E27FC236}">
                <a16:creationId xmlns:a16="http://schemas.microsoft.com/office/drawing/2014/main" id="{A2065248-6BDE-BB41-9C50-250312FE44C6}"/>
              </a:ext>
            </a:extLst>
          </p:cNvPr>
          <p:cNvSpPr/>
          <p:nvPr/>
        </p:nvSpPr>
        <p:spPr>
          <a:xfrm>
            <a:off x="628833" y="2149267"/>
            <a:ext cx="4140000" cy="3676765"/>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 name="Google Shape;424;p16">
            <a:extLst>
              <a:ext uri="{FF2B5EF4-FFF2-40B4-BE49-F238E27FC236}">
                <a16:creationId xmlns:a16="http://schemas.microsoft.com/office/drawing/2014/main" id="{30C5A717-A38A-CB4F-88E2-06F3711D1A60}"/>
              </a:ext>
            </a:extLst>
          </p:cNvPr>
          <p:cNvSpPr/>
          <p:nvPr/>
        </p:nvSpPr>
        <p:spPr>
          <a:xfrm>
            <a:off x="5137164" y="2149267"/>
            <a:ext cx="4140000" cy="3676765"/>
          </a:xfrm>
          <a:prstGeom prst="roundRect">
            <a:avLst>
              <a:gd name="adj" fmla="val 3049"/>
            </a:avLst>
          </a:prstGeom>
          <a:solidFill>
            <a:schemeClr val="lt1"/>
          </a:solidFill>
          <a:ln>
            <a:noFill/>
          </a:ln>
          <a:effectLst>
            <a:outerShdw blurRad="127000" algn="ctr" rotWithShape="0">
              <a:srgbClr val="000000">
                <a:alpha val="40000"/>
              </a:srgbClr>
            </a:outerShdw>
          </a:effectLst>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0" name="Google Shape;406;p14">
            <a:extLst>
              <a:ext uri="{FF2B5EF4-FFF2-40B4-BE49-F238E27FC236}">
                <a16:creationId xmlns:a16="http://schemas.microsoft.com/office/drawing/2014/main" id="{0A899E86-448B-6B43-A8FE-6D46FDD7F7FE}"/>
              </a:ext>
            </a:extLst>
          </p:cNvPr>
          <p:cNvSpPr txBox="1"/>
          <p:nvPr/>
        </p:nvSpPr>
        <p:spPr>
          <a:xfrm>
            <a:off x="5137161" y="2365473"/>
            <a:ext cx="4140001" cy="432000"/>
          </a:xfrm>
          <a:prstGeom prst="rect">
            <a:avLst/>
          </a:prstGeom>
          <a:noFill/>
          <a:ln>
            <a:noFill/>
          </a:ln>
        </p:spPr>
        <p:txBody>
          <a:bodyPr spcFirstLastPara="1" wrap="square" lIns="36000" tIns="36000" rIns="36000" bIns="36000" anchor="ctr" anchorCtr="0">
            <a:noAutofit/>
          </a:bodyPr>
          <a:lstStyle/>
          <a:p>
            <a:pPr marL="0" marR="0" lvl="0" indent="0" algn="ctr" rtl="0">
              <a:spcBef>
                <a:spcPts val="0"/>
              </a:spcBef>
              <a:spcAft>
                <a:spcPts val="0"/>
              </a:spcAft>
              <a:buClr>
                <a:srgbClr val="FF0000"/>
              </a:buClr>
              <a:buSzPts val="1600"/>
              <a:buFont typeface="Noto Sans Symbols"/>
              <a:buNone/>
            </a:pPr>
            <a:r>
              <a:rPr lang="ja-JP" altLang="en-US" sz="1600" b="1">
                <a:solidFill>
                  <a:schemeClr val="dk1"/>
                </a:solidFill>
                <a:latin typeface="Yu Gothic" panose="020B0400000000000000" pitchFamily="34" charset="-128"/>
                <a:ea typeface="Yu Gothic" panose="020B0400000000000000" pitchFamily="34" charset="-128"/>
                <a:cs typeface="Calibri"/>
                <a:sym typeface="Calibri"/>
              </a:rPr>
              <a:t>ソリューションパートナー</a:t>
            </a:r>
            <a:endParaRPr b="1"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11" name="Google Shape;406;p14">
            <a:extLst>
              <a:ext uri="{FF2B5EF4-FFF2-40B4-BE49-F238E27FC236}">
                <a16:creationId xmlns:a16="http://schemas.microsoft.com/office/drawing/2014/main" id="{8512DAC7-2D30-274C-9FDB-55063A1E6971}"/>
              </a:ext>
            </a:extLst>
          </p:cNvPr>
          <p:cNvSpPr txBox="1"/>
          <p:nvPr/>
        </p:nvSpPr>
        <p:spPr>
          <a:xfrm>
            <a:off x="628830" y="2365473"/>
            <a:ext cx="4140003" cy="432000"/>
          </a:xfrm>
          <a:prstGeom prst="rect">
            <a:avLst/>
          </a:prstGeom>
          <a:noFill/>
          <a:ln>
            <a:noFill/>
          </a:ln>
        </p:spPr>
        <p:txBody>
          <a:bodyPr spcFirstLastPara="1" wrap="square" lIns="36000" tIns="36000" rIns="36000" bIns="36000" anchor="ctr" anchorCtr="0">
            <a:noAutofit/>
          </a:bodyPr>
          <a:lstStyle/>
          <a:p>
            <a:pPr marL="0" marR="0" lvl="0" indent="0" algn="ctr" rtl="0">
              <a:spcBef>
                <a:spcPts val="0"/>
              </a:spcBef>
              <a:spcAft>
                <a:spcPts val="0"/>
              </a:spcAft>
              <a:buClr>
                <a:srgbClr val="FF0000"/>
              </a:buClr>
              <a:buSzPts val="1600"/>
              <a:buFont typeface="Noto Sans Symbols"/>
              <a:buNone/>
            </a:pPr>
            <a:r>
              <a:rPr lang="ja-JP" altLang="en-US" sz="1600" b="1">
                <a:solidFill>
                  <a:schemeClr val="dk1"/>
                </a:solidFill>
                <a:latin typeface="Yu Gothic" panose="020B0400000000000000" pitchFamily="34" charset="-128"/>
                <a:ea typeface="Yu Gothic" panose="020B0400000000000000" pitchFamily="34" charset="-128"/>
                <a:cs typeface="Calibri"/>
                <a:sym typeface="Calibri"/>
              </a:rPr>
              <a:t>ディストリビューター</a:t>
            </a:r>
            <a:endParaRPr b="1" dirty="0">
              <a:solidFill>
                <a:schemeClr val="dk1"/>
              </a:solidFill>
              <a:latin typeface="Yu Gothic" panose="020B0400000000000000" pitchFamily="34" charset="-128"/>
              <a:ea typeface="Yu Gothic" panose="020B0400000000000000" pitchFamily="34" charset="-128"/>
              <a:cs typeface="Calibri"/>
              <a:sym typeface="Calibri"/>
            </a:endParaRPr>
          </a:p>
        </p:txBody>
      </p:sp>
      <p:sp>
        <p:nvSpPr>
          <p:cNvPr id="12" name="テキスト ボックス 11">
            <a:extLst>
              <a:ext uri="{FF2B5EF4-FFF2-40B4-BE49-F238E27FC236}">
                <a16:creationId xmlns:a16="http://schemas.microsoft.com/office/drawing/2014/main" id="{38B4191D-800A-A144-B82E-160E635A84D3}"/>
              </a:ext>
            </a:extLst>
          </p:cNvPr>
          <p:cNvSpPr txBox="1"/>
          <p:nvPr/>
        </p:nvSpPr>
        <p:spPr>
          <a:xfrm>
            <a:off x="1078830" y="3787032"/>
            <a:ext cx="3239999" cy="324000"/>
          </a:xfrm>
          <a:prstGeom prst="rect">
            <a:avLst/>
          </a:prstGeom>
          <a:noFill/>
        </p:spPr>
        <p:txBody>
          <a:bodyPr wrap="square" lIns="36000" tIns="36000" rIns="36000" bIns="36000" rtlCol="0" anchor="ctr">
            <a:normAutofit/>
          </a:bodyPr>
          <a:lstStyle/>
          <a:p>
            <a:pPr algn="ctr">
              <a:spcAft>
                <a:spcPts val="400"/>
              </a:spcAft>
            </a:pPr>
            <a:r>
              <a:rPr kumimoji="1" lang="en-US" altLang="ja-JP" sz="1050" u="sng" dirty="0">
                <a:solidFill>
                  <a:srgbClr val="0070C0"/>
                </a:solidFill>
                <a:latin typeface="Yu Gothic" panose="020B0400000000000000" pitchFamily="34" charset="-128"/>
              </a:rPr>
              <a:t>https://*****</a:t>
            </a:r>
          </a:p>
        </p:txBody>
      </p:sp>
      <p:sp>
        <p:nvSpPr>
          <p:cNvPr id="13" name="正方形/長方形 12">
            <a:extLst>
              <a:ext uri="{FF2B5EF4-FFF2-40B4-BE49-F238E27FC236}">
                <a16:creationId xmlns:a16="http://schemas.microsoft.com/office/drawing/2014/main" id="{24512B26-EF39-524B-87EA-121A36ADAF24}"/>
              </a:ext>
            </a:extLst>
          </p:cNvPr>
          <p:cNvSpPr/>
          <p:nvPr/>
        </p:nvSpPr>
        <p:spPr>
          <a:xfrm>
            <a:off x="1078831" y="3088277"/>
            <a:ext cx="324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LOGO</a:t>
            </a:r>
            <a:endParaRPr kumimoji="1" lang="ja-JP" altLang="en-US" sz="1600">
              <a:solidFill>
                <a:schemeClr val="bg1"/>
              </a:solidFill>
              <a:ea typeface="Yu Gothic" panose="020B0400000000000000" pitchFamily="34" charset="-128"/>
            </a:endParaRPr>
          </a:p>
        </p:txBody>
      </p:sp>
      <p:sp>
        <p:nvSpPr>
          <p:cNvPr id="14" name="正方形/長方形 13">
            <a:extLst>
              <a:ext uri="{FF2B5EF4-FFF2-40B4-BE49-F238E27FC236}">
                <a16:creationId xmlns:a16="http://schemas.microsoft.com/office/drawing/2014/main" id="{709498DF-C188-D540-B2BB-8146443E4D9E}"/>
              </a:ext>
            </a:extLst>
          </p:cNvPr>
          <p:cNvSpPr/>
          <p:nvPr/>
        </p:nvSpPr>
        <p:spPr>
          <a:xfrm>
            <a:off x="5587169" y="3088277"/>
            <a:ext cx="3240000" cy="54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600" dirty="0">
                <a:solidFill>
                  <a:schemeClr val="bg1"/>
                </a:solidFill>
                <a:ea typeface="Yu Gothic" panose="020B0400000000000000" pitchFamily="34" charset="-128"/>
              </a:rPr>
              <a:t>LOGO</a:t>
            </a:r>
            <a:endParaRPr kumimoji="1" lang="ja-JP" altLang="en-US" sz="1600">
              <a:solidFill>
                <a:schemeClr val="bg1"/>
              </a:solidFill>
              <a:ea typeface="Yu Gothic" panose="020B0400000000000000" pitchFamily="34" charset="-128"/>
            </a:endParaRPr>
          </a:p>
        </p:txBody>
      </p:sp>
      <p:sp>
        <p:nvSpPr>
          <p:cNvPr id="15" name="テキスト ボックス 14">
            <a:extLst>
              <a:ext uri="{FF2B5EF4-FFF2-40B4-BE49-F238E27FC236}">
                <a16:creationId xmlns:a16="http://schemas.microsoft.com/office/drawing/2014/main" id="{31AEF86F-B545-CF49-B1CD-4E0AD53BDDEF}"/>
              </a:ext>
            </a:extLst>
          </p:cNvPr>
          <p:cNvSpPr txBox="1"/>
          <p:nvPr/>
        </p:nvSpPr>
        <p:spPr>
          <a:xfrm>
            <a:off x="5587170" y="3787032"/>
            <a:ext cx="3239999" cy="324000"/>
          </a:xfrm>
          <a:prstGeom prst="rect">
            <a:avLst/>
          </a:prstGeom>
          <a:noFill/>
        </p:spPr>
        <p:txBody>
          <a:bodyPr wrap="square" lIns="36000" tIns="36000" rIns="36000" bIns="36000" rtlCol="0" anchor="ctr">
            <a:normAutofit/>
          </a:bodyPr>
          <a:lstStyle/>
          <a:p>
            <a:pPr algn="ctr">
              <a:spcAft>
                <a:spcPts val="400"/>
              </a:spcAft>
            </a:pPr>
            <a:r>
              <a:rPr kumimoji="1" lang="en-US" altLang="ja-JP" sz="1050" u="sng" dirty="0">
                <a:solidFill>
                  <a:srgbClr val="0070C0"/>
                </a:solidFill>
                <a:latin typeface="Yu Gothic" panose="020B0400000000000000" pitchFamily="34" charset="-128"/>
              </a:rPr>
              <a:t>https://*****</a:t>
            </a:r>
          </a:p>
        </p:txBody>
      </p:sp>
      <p:sp>
        <p:nvSpPr>
          <p:cNvPr id="16" name="テキスト ボックス 15">
            <a:extLst>
              <a:ext uri="{FF2B5EF4-FFF2-40B4-BE49-F238E27FC236}">
                <a16:creationId xmlns:a16="http://schemas.microsoft.com/office/drawing/2014/main" id="{C9E60FEB-044F-CE46-8B43-E71840312C01}"/>
              </a:ext>
            </a:extLst>
          </p:cNvPr>
          <p:cNvSpPr txBox="1"/>
          <p:nvPr/>
        </p:nvSpPr>
        <p:spPr>
          <a:xfrm>
            <a:off x="1078830" y="4269453"/>
            <a:ext cx="3239998" cy="1260000"/>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テキストテキストテキストテキストテキストテキストテキストテキストテキストテキストテキストテキストテキストテキスト</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
        <p:nvSpPr>
          <p:cNvPr id="17" name="テキスト ボックス 16">
            <a:extLst>
              <a:ext uri="{FF2B5EF4-FFF2-40B4-BE49-F238E27FC236}">
                <a16:creationId xmlns:a16="http://schemas.microsoft.com/office/drawing/2014/main" id="{9D28D981-7743-BF4F-BDCE-BB34988A9373}"/>
              </a:ext>
            </a:extLst>
          </p:cNvPr>
          <p:cNvSpPr txBox="1"/>
          <p:nvPr/>
        </p:nvSpPr>
        <p:spPr>
          <a:xfrm>
            <a:off x="5587171" y="4269453"/>
            <a:ext cx="3239998" cy="1260000"/>
          </a:xfrm>
          <a:prstGeom prst="rect">
            <a:avLst/>
          </a:prstGeom>
          <a:noFill/>
        </p:spPr>
        <p:txBody>
          <a:bodyPr wrap="square" lIns="36000" tIns="36000" rIns="36000" bIns="36000" rtlCol="0">
            <a:spAutoFit/>
          </a:bodyPr>
          <a:lstStyle/>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株式会社●●●●●●</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r>
              <a:rPr kumimoji="1" lang="ja-JP" altLang="en-US" sz="1200">
                <a:solidFill>
                  <a:schemeClr val="tx1"/>
                </a:solidFill>
                <a:latin typeface="Yu Gothic" panose="020B0400000000000000" pitchFamily="34" charset="-128"/>
                <a:ea typeface="Yu Gothic" panose="020B0400000000000000" pitchFamily="34" charset="-128"/>
              </a:rPr>
              <a:t>テキストテキストテキストテキストテキストテキストテキストテキストテキストテキストテキストテキストテキストテキスト</a:t>
            </a:r>
            <a:endParaRPr kumimoji="1" lang="en-US" altLang="ja-JP" sz="1200" dirty="0">
              <a:solidFill>
                <a:schemeClr val="tx1"/>
              </a:solidFill>
              <a:latin typeface="Yu Gothic" panose="020B0400000000000000" pitchFamily="34" charset="-128"/>
              <a:ea typeface="Yu Gothic" panose="020B0400000000000000" pitchFamily="34" charset="-128"/>
            </a:endParaRPr>
          </a:p>
          <a:p>
            <a:pPr>
              <a:lnSpc>
                <a:spcPct val="150000"/>
              </a:lnSpc>
            </a:pPr>
            <a:endParaRPr kumimoji="1" lang="en-US" altLang="ja-JP" sz="1200" dirty="0">
              <a:solidFill>
                <a:schemeClr val="tx1"/>
              </a:solidFill>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908981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F8D9A5DC-584B-A446-987B-27BFDE26E012}"/>
              </a:ext>
            </a:extLst>
          </p:cNvPr>
          <p:cNvSpPr>
            <a:spLocks noGrp="1"/>
          </p:cNvSpPr>
          <p:nvPr>
            <p:ph type="body" idx="1"/>
          </p:nvPr>
        </p:nvSpPr>
        <p:spPr>
          <a:xfrm>
            <a:off x="628830" y="911644"/>
            <a:ext cx="8648337" cy="590563"/>
          </a:xfrm>
        </p:spPr>
        <p:txBody>
          <a:bodyPr/>
          <a:lstStyle/>
          <a:p>
            <a:r>
              <a:rPr lang="ja-JP" altLang="en-US"/>
              <a:t>貴社の課題を解決するために、以下のサービスをご提案します。</a:t>
            </a:r>
          </a:p>
        </p:txBody>
      </p:sp>
      <p:sp>
        <p:nvSpPr>
          <p:cNvPr id="28" name="テキスト プレースホルダー 27">
            <a:extLst>
              <a:ext uri="{FF2B5EF4-FFF2-40B4-BE49-F238E27FC236}">
                <a16:creationId xmlns:a16="http://schemas.microsoft.com/office/drawing/2014/main" id="{162900DD-85F9-F547-A640-B4B5E08F6ADC}"/>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4DD28C31-0652-3740-9CAC-F407F0EBDA94}"/>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2</a:t>
            </a:fld>
            <a:endParaRPr lang="ja-JP" altLang="en-US"/>
          </a:p>
        </p:txBody>
      </p:sp>
      <p:sp>
        <p:nvSpPr>
          <p:cNvPr id="3" name="タイトル 2">
            <a:extLst>
              <a:ext uri="{FF2B5EF4-FFF2-40B4-BE49-F238E27FC236}">
                <a16:creationId xmlns:a16="http://schemas.microsoft.com/office/drawing/2014/main" id="{3EDB4B23-D14B-D744-B51F-1F31E9C7FA60}"/>
              </a:ext>
            </a:extLst>
          </p:cNvPr>
          <p:cNvSpPr>
            <a:spLocks noGrp="1"/>
          </p:cNvSpPr>
          <p:nvPr>
            <p:ph type="title"/>
          </p:nvPr>
        </p:nvSpPr>
        <p:spPr>
          <a:xfrm>
            <a:off x="637168" y="314325"/>
            <a:ext cx="8640000" cy="396000"/>
          </a:xfrm>
        </p:spPr>
        <p:txBody>
          <a:bodyPr>
            <a:normAutofit fontScale="90000"/>
          </a:bodyPr>
          <a:lstStyle/>
          <a:p>
            <a:r>
              <a:rPr lang="ja-JP" altLang="en-US"/>
              <a:t>ご提案サマリー</a:t>
            </a:r>
          </a:p>
        </p:txBody>
      </p:sp>
      <p:sp>
        <p:nvSpPr>
          <p:cNvPr id="6" name="角丸四角形 5">
            <a:extLst>
              <a:ext uri="{FF2B5EF4-FFF2-40B4-BE49-F238E27FC236}">
                <a16:creationId xmlns:a16="http://schemas.microsoft.com/office/drawing/2014/main" id="{311267AC-5B6A-1946-9444-97BBEFC1CB14}"/>
              </a:ext>
            </a:extLst>
          </p:cNvPr>
          <p:cNvSpPr/>
          <p:nvPr/>
        </p:nvSpPr>
        <p:spPr>
          <a:xfrm>
            <a:off x="5303736" y="1758018"/>
            <a:ext cx="4140000" cy="4140000"/>
          </a:xfrm>
          <a:prstGeom prst="roundRect">
            <a:avLst>
              <a:gd name="adj" fmla="val 1809"/>
            </a:avLst>
          </a:prstGeom>
          <a:solidFill>
            <a:schemeClr val="bg1"/>
          </a:solidFill>
          <a:ln w="9525" cap="flat" cmpd="sng" algn="ctr">
            <a:noFill/>
            <a:prstDash val="solid"/>
          </a:ln>
          <a:effectLst>
            <a:outerShdw blurRad="127000" algn="ctr" rotWithShape="0">
              <a:prstClr val="black">
                <a:alpha val="40000"/>
              </a:prstClr>
            </a:outerShdw>
          </a:effectLst>
        </p:spPr>
        <p:txBody>
          <a:bodyPr rot="0" spcFirstLastPara="0" vertOverflow="overflow" horzOverflow="overflow" vert="horz" wrap="square" lIns="39000" tIns="39000" rIns="39000" bIns="39000" numCol="1" spcCol="0" rtlCol="0" fromWordArt="0" anchor="ctr" anchorCtr="0" forceAA="0" compatLnSpc="1">
            <a:prstTxWarp prst="textNoShape">
              <a:avLst/>
            </a:prstTxWarp>
            <a:noAutofit/>
          </a:bodyPr>
          <a:lstStyle/>
          <a:p>
            <a:pPr algn="ctr" defTabSz="1003000">
              <a:defRPr/>
            </a:pPr>
            <a:endParaRPr kumimoji="1" lang="ja-JP" altLang="en-US" sz="1600" kern="0" dirty="0">
              <a:solidFill>
                <a:srgbClr val="000000"/>
              </a:solidFill>
              <a:latin typeface="Yu Gothic" panose="020B0400000000000000" pitchFamily="34" charset="-128"/>
              <a:ea typeface="Yu Gothic" panose="020B0400000000000000" pitchFamily="34"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7F3DF90D-255C-2F41-BE6B-9A9A2AF25654}"/>
              </a:ext>
            </a:extLst>
          </p:cNvPr>
          <p:cNvSpPr txBox="1"/>
          <p:nvPr/>
        </p:nvSpPr>
        <p:spPr>
          <a:xfrm>
            <a:off x="5573736" y="2522192"/>
            <a:ext cx="3600000" cy="900000"/>
          </a:xfrm>
          <a:prstGeom prst="rect">
            <a:avLst/>
          </a:prstGeom>
          <a:noFill/>
        </p:spPr>
        <p:txBody>
          <a:bodyPr wrap="square" lIns="36000" tIns="36000" rIns="36000" bIns="36000" rtlCol="0" anchor="ctr">
            <a:noAutofit/>
          </a:bodyPr>
          <a:lstStyle/>
          <a:p>
            <a:pPr algn="ctr" defTabSz="1003000">
              <a:spcAft>
                <a:spcPts val="433"/>
              </a:spcAft>
            </a:pPr>
            <a:r>
              <a:rPr kumimoji="1" lang="ja-JP" altLang="en-US" b="1">
                <a:solidFill>
                  <a:schemeClr val="accent6"/>
                </a:solidFill>
                <a:latin typeface="+mn-ea"/>
              </a:rPr>
              <a:t>○○の○○を解消する</a:t>
            </a:r>
            <a:endParaRPr kumimoji="1" lang="en-US" altLang="ja-JP" b="1" dirty="0">
              <a:solidFill>
                <a:schemeClr val="accent6"/>
              </a:solidFill>
              <a:latin typeface="+mn-ea"/>
            </a:endParaRPr>
          </a:p>
          <a:p>
            <a:pPr algn="ctr" defTabSz="1003000">
              <a:spcAft>
                <a:spcPts val="433"/>
              </a:spcAft>
            </a:pPr>
            <a:r>
              <a:rPr kumimoji="1" lang="ja-JP" altLang="en-US" b="1">
                <a:solidFill>
                  <a:schemeClr val="accent6"/>
                </a:solidFill>
                <a:latin typeface="+mn-ea"/>
              </a:rPr>
              <a:t>「○○○サービス」により、事業拡大を実現</a:t>
            </a:r>
            <a:endParaRPr kumimoji="1" lang="en-US" altLang="ja-JP" b="1" dirty="0">
              <a:solidFill>
                <a:schemeClr val="accent6"/>
              </a:solidFill>
              <a:latin typeface="+mn-ea"/>
            </a:endParaRPr>
          </a:p>
        </p:txBody>
      </p:sp>
      <p:sp>
        <p:nvSpPr>
          <p:cNvPr id="8" name="フリーフォーム 7">
            <a:extLst>
              <a:ext uri="{FF2B5EF4-FFF2-40B4-BE49-F238E27FC236}">
                <a16:creationId xmlns:a16="http://schemas.microsoft.com/office/drawing/2014/main" id="{74AAFC26-CC28-D149-A81C-AAB781C1E5E4}"/>
              </a:ext>
            </a:extLst>
          </p:cNvPr>
          <p:cNvSpPr/>
          <p:nvPr/>
        </p:nvSpPr>
        <p:spPr>
          <a:xfrm>
            <a:off x="5303736" y="1758018"/>
            <a:ext cx="4140000" cy="534053"/>
          </a:xfrm>
          <a:custGeom>
            <a:avLst/>
            <a:gdLst>
              <a:gd name="connsiteX0" fmla="*/ 74893 w 4140000"/>
              <a:gd name="connsiteY0" fmla="*/ 0 h 534053"/>
              <a:gd name="connsiteX1" fmla="*/ 4065107 w 4140000"/>
              <a:gd name="connsiteY1" fmla="*/ 0 h 534053"/>
              <a:gd name="connsiteX2" fmla="*/ 4140000 w 4140000"/>
              <a:gd name="connsiteY2" fmla="*/ 74893 h 534053"/>
              <a:gd name="connsiteX3" fmla="*/ 4140000 w 4140000"/>
              <a:gd name="connsiteY3" fmla="*/ 534053 h 534053"/>
              <a:gd name="connsiteX4" fmla="*/ 0 w 4140000"/>
              <a:gd name="connsiteY4" fmla="*/ 534053 h 534053"/>
              <a:gd name="connsiteX5" fmla="*/ 0 w 4140000"/>
              <a:gd name="connsiteY5" fmla="*/ 74893 h 534053"/>
              <a:gd name="connsiteX6" fmla="*/ 74893 w 4140000"/>
              <a:gd name="connsiteY6" fmla="*/ 0 h 534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0000" h="534053">
                <a:moveTo>
                  <a:pt x="74893" y="0"/>
                </a:moveTo>
                <a:lnTo>
                  <a:pt x="4065107" y="0"/>
                </a:lnTo>
                <a:cubicBezTo>
                  <a:pt x="4106469" y="0"/>
                  <a:pt x="4140000" y="33531"/>
                  <a:pt x="4140000" y="74893"/>
                </a:cubicBezTo>
                <a:lnTo>
                  <a:pt x="4140000" y="534053"/>
                </a:lnTo>
                <a:lnTo>
                  <a:pt x="0" y="534053"/>
                </a:lnTo>
                <a:lnTo>
                  <a:pt x="0" y="74893"/>
                </a:lnTo>
                <a:cubicBezTo>
                  <a:pt x="0" y="33531"/>
                  <a:pt x="33531" y="0"/>
                  <a:pt x="74893" y="0"/>
                </a:cubicBezTo>
                <a:close/>
              </a:path>
            </a:pathLst>
          </a:custGeom>
          <a:solidFill>
            <a:schemeClr val="accent6"/>
          </a:solidFill>
          <a:ln w="9525" cap="flat" cmpd="sng" algn="ctr">
            <a:noFill/>
            <a:prstDash val="solid"/>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rmAutofit/>
          </a:bodyPr>
          <a:lstStyle/>
          <a:p>
            <a:pPr algn="ctr" defTabSz="1003000">
              <a:defRPr/>
            </a:pPr>
            <a:r>
              <a:rPr kumimoji="1" lang="ja-JP" altLang="en-US" sz="1600" b="1" kern="0">
                <a:solidFill>
                  <a:schemeClr val="bg1"/>
                </a:solidFill>
                <a:latin typeface="+mn-ea"/>
              </a:rPr>
              <a:t>ご提案内容</a:t>
            </a:r>
            <a:endParaRPr kumimoji="1" lang="ja-JP" altLang="en-US" sz="1600" b="1" kern="0" dirty="0">
              <a:solidFill>
                <a:schemeClr val="bg1"/>
              </a:solidFill>
              <a:latin typeface="+mn-ea"/>
            </a:endParaRPr>
          </a:p>
        </p:txBody>
      </p:sp>
      <p:sp>
        <p:nvSpPr>
          <p:cNvPr id="9" name="右矢印 8">
            <a:extLst>
              <a:ext uri="{FF2B5EF4-FFF2-40B4-BE49-F238E27FC236}">
                <a16:creationId xmlns:a16="http://schemas.microsoft.com/office/drawing/2014/main" id="{DF17072C-700B-3542-AB11-3ED3143B5219}"/>
              </a:ext>
            </a:extLst>
          </p:cNvPr>
          <p:cNvSpPr/>
          <p:nvPr/>
        </p:nvSpPr>
        <p:spPr>
          <a:xfrm>
            <a:off x="4096871" y="3677736"/>
            <a:ext cx="1206865" cy="781244"/>
          </a:xfrm>
          <a:prstGeom prst="rightArrow">
            <a:avLst>
              <a:gd name="adj1" fmla="val 50000"/>
              <a:gd name="adj2" fmla="val 5567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5">
            <a:extLst>
              <a:ext uri="{FF2B5EF4-FFF2-40B4-BE49-F238E27FC236}">
                <a16:creationId xmlns:a16="http://schemas.microsoft.com/office/drawing/2014/main" id="{3318F190-2B49-5247-92AF-84CE53B19CB8}"/>
              </a:ext>
            </a:extLst>
          </p:cNvPr>
          <p:cNvSpPr/>
          <p:nvPr/>
        </p:nvSpPr>
        <p:spPr>
          <a:xfrm>
            <a:off x="462264" y="1758018"/>
            <a:ext cx="4140000" cy="4140000"/>
          </a:xfrm>
          <a:prstGeom prst="roundRect">
            <a:avLst>
              <a:gd name="adj" fmla="val 1809"/>
            </a:avLst>
          </a:prstGeom>
          <a:solidFill>
            <a:schemeClr val="bg1"/>
          </a:solidFill>
          <a:ln w="9525" cap="flat" cmpd="sng" algn="ctr">
            <a:noFill/>
            <a:prstDash val="solid"/>
          </a:ln>
          <a:effectLst>
            <a:outerShdw blurRad="127000" algn="ctr" rotWithShape="0">
              <a:prstClr val="black">
                <a:alpha val="40000"/>
              </a:prstClr>
            </a:outerShdw>
          </a:effectLst>
        </p:spPr>
        <p:txBody>
          <a:bodyPr rot="0" spcFirstLastPara="0" vertOverflow="overflow" horzOverflow="overflow" vert="horz" wrap="square" lIns="39000" tIns="39000" rIns="39000" bIns="39000" numCol="1" spcCol="0" rtlCol="0" fromWordArt="0" anchor="ctr" anchorCtr="0" forceAA="0" compatLnSpc="1">
            <a:prstTxWarp prst="textNoShape">
              <a:avLst/>
            </a:prstTxWarp>
            <a:noAutofit/>
          </a:bodyPr>
          <a:lstStyle/>
          <a:p>
            <a:pPr algn="ctr" defTabSz="1003000">
              <a:defRPr/>
            </a:pPr>
            <a:endParaRPr kumimoji="1" lang="ja-JP" altLang="en-US" sz="1600" kern="0" dirty="0">
              <a:solidFill>
                <a:srgbClr val="000000"/>
              </a:solidFill>
              <a:latin typeface="Yu Gothic" panose="020B0400000000000000" pitchFamily="34" charset="-128"/>
              <a:ea typeface="Yu Gothic" panose="020B0400000000000000" pitchFamily="34"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6FB4FC87-2EFF-D94E-8AAE-83461061F1A9}"/>
              </a:ext>
            </a:extLst>
          </p:cNvPr>
          <p:cNvSpPr txBox="1"/>
          <p:nvPr/>
        </p:nvSpPr>
        <p:spPr>
          <a:xfrm>
            <a:off x="732264" y="2522192"/>
            <a:ext cx="3600000" cy="900000"/>
          </a:xfrm>
          <a:prstGeom prst="rect">
            <a:avLst/>
          </a:prstGeom>
          <a:noFill/>
        </p:spPr>
        <p:txBody>
          <a:bodyPr wrap="square" lIns="36000" tIns="36000" rIns="36000" bIns="36000" rtlCol="0" anchor="ctr">
            <a:noAutofit/>
          </a:bodyPr>
          <a:lstStyle/>
          <a:p>
            <a:pPr algn="ctr" defTabSz="1003000">
              <a:spcAft>
                <a:spcPts val="433"/>
              </a:spcAft>
            </a:pPr>
            <a:r>
              <a:rPr kumimoji="1" lang="ja-JP" altLang="en-US" b="1">
                <a:solidFill>
                  <a:srgbClr val="0F1C50"/>
                </a:solidFill>
                <a:latin typeface="+mn-ea"/>
              </a:rPr>
              <a:t>○○○市場における</a:t>
            </a:r>
            <a:endParaRPr kumimoji="1" lang="en-US" altLang="ja-JP" b="1" dirty="0">
              <a:solidFill>
                <a:srgbClr val="0F1C50"/>
              </a:solidFill>
              <a:latin typeface="+mn-ea"/>
            </a:endParaRPr>
          </a:p>
          <a:p>
            <a:pPr algn="ctr" defTabSz="1003000">
              <a:spcAft>
                <a:spcPts val="433"/>
              </a:spcAft>
            </a:pPr>
            <a:r>
              <a:rPr kumimoji="1" lang="ja-JP" altLang="en-US" b="1">
                <a:solidFill>
                  <a:srgbClr val="0F1C50"/>
                </a:solidFill>
                <a:latin typeface="+mn-ea"/>
              </a:rPr>
              <a:t>付加価値向上による事業拡大が</a:t>
            </a:r>
            <a:r>
              <a:rPr kumimoji="1" lang="ja-JP" altLang="en-US" b="1" dirty="0">
                <a:solidFill>
                  <a:srgbClr val="0F1C50"/>
                </a:solidFill>
                <a:latin typeface="+mn-ea"/>
              </a:rPr>
              <a:t>急務</a:t>
            </a:r>
            <a:endParaRPr kumimoji="1" lang="en-US" altLang="ja-JP" b="1" dirty="0">
              <a:solidFill>
                <a:srgbClr val="0F1C50"/>
              </a:solidFill>
              <a:latin typeface="+mn-ea"/>
            </a:endParaRPr>
          </a:p>
        </p:txBody>
      </p:sp>
      <p:sp>
        <p:nvSpPr>
          <p:cNvPr id="12" name="フリーフォーム 11">
            <a:extLst>
              <a:ext uri="{FF2B5EF4-FFF2-40B4-BE49-F238E27FC236}">
                <a16:creationId xmlns:a16="http://schemas.microsoft.com/office/drawing/2014/main" id="{03B75317-F0FE-4A4D-8742-B624D64CDA0E}"/>
              </a:ext>
            </a:extLst>
          </p:cNvPr>
          <p:cNvSpPr/>
          <p:nvPr/>
        </p:nvSpPr>
        <p:spPr>
          <a:xfrm>
            <a:off x="462264" y="1758018"/>
            <a:ext cx="4140000" cy="534053"/>
          </a:xfrm>
          <a:custGeom>
            <a:avLst/>
            <a:gdLst>
              <a:gd name="connsiteX0" fmla="*/ 74893 w 4140000"/>
              <a:gd name="connsiteY0" fmla="*/ 0 h 534053"/>
              <a:gd name="connsiteX1" fmla="*/ 4065107 w 4140000"/>
              <a:gd name="connsiteY1" fmla="*/ 0 h 534053"/>
              <a:gd name="connsiteX2" fmla="*/ 4140000 w 4140000"/>
              <a:gd name="connsiteY2" fmla="*/ 74893 h 534053"/>
              <a:gd name="connsiteX3" fmla="*/ 4140000 w 4140000"/>
              <a:gd name="connsiteY3" fmla="*/ 534053 h 534053"/>
              <a:gd name="connsiteX4" fmla="*/ 0 w 4140000"/>
              <a:gd name="connsiteY4" fmla="*/ 534053 h 534053"/>
              <a:gd name="connsiteX5" fmla="*/ 0 w 4140000"/>
              <a:gd name="connsiteY5" fmla="*/ 74893 h 534053"/>
              <a:gd name="connsiteX6" fmla="*/ 74893 w 4140000"/>
              <a:gd name="connsiteY6" fmla="*/ 0 h 534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0000" h="534053">
                <a:moveTo>
                  <a:pt x="74893" y="0"/>
                </a:moveTo>
                <a:lnTo>
                  <a:pt x="4065107" y="0"/>
                </a:lnTo>
                <a:cubicBezTo>
                  <a:pt x="4106469" y="0"/>
                  <a:pt x="4140000" y="33531"/>
                  <a:pt x="4140000" y="74893"/>
                </a:cubicBezTo>
                <a:lnTo>
                  <a:pt x="4140000" y="534053"/>
                </a:lnTo>
                <a:lnTo>
                  <a:pt x="0" y="534053"/>
                </a:lnTo>
                <a:lnTo>
                  <a:pt x="0" y="74893"/>
                </a:lnTo>
                <a:cubicBezTo>
                  <a:pt x="0" y="33531"/>
                  <a:pt x="33531" y="0"/>
                  <a:pt x="74893" y="0"/>
                </a:cubicBezTo>
                <a:close/>
              </a:path>
            </a:pathLst>
          </a:custGeom>
          <a:solidFill>
            <a:schemeClr val="tx1"/>
          </a:solidFill>
          <a:ln w="9525" cap="flat" cmpd="sng" algn="ctr">
            <a:noFill/>
            <a:prstDash val="solid"/>
          </a:ln>
          <a:effectLst/>
        </p:spPr>
        <p:txBody>
          <a:bodyPr rot="0" spcFirstLastPara="0" vertOverflow="overflow" horzOverflow="overflow" vert="horz" wrap="square" lIns="72000" tIns="72000" rIns="72000" bIns="72000" numCol="1" spcCol="0" rtlCol="0" fromWordArt="0" anchor="ctr" anchorCtr="0" forceAA="0" compatLnSpc="1">
            <a:prstTxWarp prst="textNoShape">
              <a:avLst/>
            </a:prstTxWarp>
            <a:normAutofit/>
          </a:bodyPr>
          <a:lstStyle/>
          <a:p>
            <a:pPr algn="ctr" defTabSz="1003000">
              <a:defRPr/>
            </a:pPr>
            <a:r>
              <a:rPr kumimoji="1" lang="ja-JP" altLang="en-US" sz="1600" b="1" kern="0">
                <a:solidFill>
                  <a:schemeClr val="bg1"/>
                </a:solidFill>
                <a:latin typeface="+mn-ea"/>
              </a:rPr>
              <a:t>想定される仮説課題</a:t>
            </a:r>
            <a:endParaRPr kumimoji="1" lang="ja-JP" altLang="en-US" sz="1600" b="1" kern="0" dirty="0">
              <a:solidFill>
                <a:schemeClr val="bg1"/>
              </a:solidFill>
              <a:latin typeface="+mn-ea"/>
            </a:endParaRPr>
          </a:p>
        </p:txBody>
      </p:sp>
      <p:sp>
        <p:nvSpPr>
          <p:cNvPr id="13" name="テキスト ボックス 12">
            <a:extLst>
              <a:ext uri="{FF2B5EF4-FFF2-40B4-BE49-F238E27FC236}">
                <a16:creationId xmlns:a16="http://schemas.microsoft.com/office/drawing/2014/main" id="{25F377F5-A921-4244-AB80-8308510DD056}"/>
              </a:ext>
            </a:extLst>
          </p:cNvPr>
          <p:cNvSpPr txBox="1"/>
          <p:nvPr/>
        </p:nvSpPr>
        <p:spPr>
          <a:xfrm>
            <a:off x="1272264" y="3524210"/>
            <a:ext cx="3060000" cy="648000"/>
          </a:xfrm>
          <a:prstGeom prst="rect">
            <a:avLst/>
          </a:prstGeom>
          <a:noFill/>
        </p:spPr>
        <p:txBody>
          <a:bodyPr wrap="square" lIns="36000" tIns="36000" rIns="36000" bIns="36000" rtlCol="0" anchor="ctr">
            <a:normAutofit/>
          </a:bodyPr>
          <a:lstStyle/>
          <a:p>
            <a:pPr defTabSz="1003000">
              <a:spcAft>
                <a:spcPts val="400"/>
              </a:spcAft>
            </a:pPr>
            <a:r>
              <a:rPr kumimoji="1" lang="ja-JP" altLang="en-US">
                <a:solidFill>
                  <a:srgbClr val="0F1C50"/>
                </a:solidFill>
                <a:latin typeface="+mn-ea"/>
              </a:rPr>
              <a:t>○○○の市場成長性が高く、顧客の</a:t>
            </a:r>
            <a:br>
              <a:rPr kumimoji="1" lang="en-US" altLang="ja-JP" dirty="0">
                <a:solidFill>
                  <a:srgbClr val="0F1C50"/>
                </a:solidFill>
                <a:latin typeface="+mn-ea"/>
              </a:rPr>
            </a:br>
            <a:r>
              <a:rPr kumimoji="1" lang="ja-JP" altLang="en-US">
                <a:solidFill>
                  <a:srgbClr val="0F1C50"/>
                </a:solidFill>
                <a:latin typeface="+mn-ea"/>
              </a:rPr>
              <a:t>課題認識が増えることが想定される</a:t>
            </a:r>
            <a:endParaRPr kumimoji="1" lang="en-US" altLang="ja-JP" dirty="0">
              <a:solidFill>
                <a:srgbClr val="0F1C50"/>
              </a:solidFill>
              <a:latin typeface="+mn-ea"/>
            </a:endParaRPr>
          </a:p>
        </p:txBody>
      </p:sp>
      <p:sp>
        <p:nvSpPr>
          <p:cNvPr id="14" name="テキスト ボックス 13">
            <a:extLst>
              <a:ext uri="{FF2B5EF4-FFF2-40B4-BE49-F238E27FC236}">
                <a16:creationId xmlns:a16="http://schemas.microsoft.com/office/drawing/2014/main" id="{8CF391DC-A3BB-814D-B92A-4251AE9842D5}"/>
              </a:ext>
            </a:extLst>
          </p:cNvPr>
          <p:cNvSpPr txBox="1"/>
          <p:nvPr/>
        </p:nvSpPr>
        <p:spPr>
          <a:xfrm>
            <a:off x="1272264" y="4225870"/>
            <a:ext cx="3060000" cy="648000"/>
          </a:xfrm>
          <a:prstGeom prst="rect">
            <a:avLst/>
          </a:prstGeom>
          <a:noFill/>
        </p:spPr>
        <p:txBody>
          <a:bodyPr wrap="square" lIns="36000" tIns="36000" rIns="36000" bIns="36000" rtlCol="0" anchor="ctr">
            <a:normAutofit/>
          </a:bodyPr>
          <a:lstStyle/>
          <a:p>
            <a:pPr defTabSz="1003000">
              <a:spcAft>
                <a:spcPts val="400"/>
              </a:spcAft>
            </a:pPr>
            <a:r>
              <a:rPr kumimoji="1" lang="ja-JP" altLang="en-US">
                <a:solidFill>
                  <a:srgbClr val="0F1C50"/>
                </a:solidFill>
                <a:latin typeface="+mn-ea"/>
              </a:rPr>
              <a:t>○○○のカテゴリーはラインナップが弱く、顧客要望に応えきれていない</a:t>
            </a:r>
            <a:endParaRPr kumimoji="1" lang="en-US" altLang="ja-JP" dirty="0">
              <a:solidFill>
                <a:srgbClr val="0F1C50"/>
              </a:solidFill>
              <a:latin typeface="+mn-ea"/>
            </a:endParaRPr>
          </a:p>
        </p:txBody>
      </p:sp>
      <p:sp>
        <p:nvSpPr>
          <p:cNvPr id="15" name="テキスト ボックス 14">
            <a:extLst>
              <a:ext uri="{FF2B5EF4-FFF2-40B4-BE49-F238E27FC236}">
                <a16:creationId xmlns:a16="http://schemas.microsoft.com/office/drawing/2014/main" id="{12D5AC26-98B2-CC4B-A80D-11468C2DD765}"/>
              </a:ext>
            </a:extLst>
          </p:cNvPr>
          <p:cNvSpPr txBox="1"/>
          <p:nvPr/>
        </p:nvSpPr>
        <p:spPr>
          <a:xfrm>
            <a:off x="1272264" y="4937673"/>
            <a:ext cx="3060000" cy="648000"/>
          </a:xfrm>
          <a:prstGeom prst="rect">
            <a:avLst/>
          </a:prstGeom>
          <a:noFill/>
        </p:spPr>
        <p:txBody>
          <a:bodyPr wrap="square" lIns="36000" tIns="36000" rIns="36000" bIns="36000" rtlCol="0" anchor="ctr">
            <a:normAutofit fontScale="92500" lnSpcReduction="10000"/>
          </a:bodyPr>
          <a:lstStyle/>
          <a:p>
            <a:pPr defTabSz="1003000">
              <a:spcAft>
                <a:spcPts val="400"/>
              </a:spcAft>
            </a:pPr>
            <a:r>
              <a:rPr kumimoji="1" lang="ja-JP" altLang="en-US">
                <a:solidFill>
                  <a:srgbClr val="0F1C50"/>
                </a:solidFill>
                <a:latin typeface="+mn-ea"/>
              </a:rPr>
              <a:t>貴社の○○○システムの導入拡大・顧客の囲い込みをするために、 ○○○の視点が考えられる</a:t>
            </a:r>
            <a:endParaRPr kumimoji="1" lang="en-US" altLang="ja-JP" dirty="0">
              <a:solidFill>
                <a:srgbClr val="0F1C50"/>
              </a:solidFill>
              <a:latin typeface="+mn-ea"/>
            </a:endParaRPr>
          </a:p>
        </p:txBody>
      </p:sp>
      <p:pic>
        <p:nvPicPr>
          <p:cNvPr id="16" name="グラフィックス 15" descr="閉じる 単色塗りつぶし">
            <a:extLst>
              <a:ext uri="{FF2B5EF4-FFF2-40B4-BE49-F238E27FC236}">
                <a16:creationId xmlns:a16="http://schemas.microsoft.com/office/drawing/2014/main" id="{64FD564C-C02B-FF42-B389-655D03E1DB3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8001" y="3664029"/>
            <a:ext cx="360000" cy="360000"/>
          </a:xfrm>
          <a:prstGeom prst="rect">
            <a:avLst/>
          </a:prstGeom>
        </p:spPr>
      </p:pic>
      <p:pic>
        <p:nvPicPr>
          <p:cNvPr id="17" name="グラフィックス 16" descr="閉じる 単色塗りつぶし">
            <a:extLst>
              <a:ext uri="{FF2B5EF4-FFF2-40B4-BE49-F238E27FC236}">
                <a16:creationId xmlns:a16="http://schemas.microsoft.com/office/drawing/2014/main" id="{5A4CC4EB-38A5-5340-8FAD-65FDFE6D90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8001" y="4364213"/>
            <a:ext cx="360000" cy="360000"/>
          </a:xfrm>
          <a:prstGeom prst="rect">
            <a:avLst/>
          </a:prstGeom>
        </p:spPr>
      </p:pic>
      <p:pic>
        <p:nvPicPr>
          <p:cNvPr id="18" name="グラフィックス 17" descr="閉じる 単色塗りつぶし">
            <a:extLst>
              <a:ext uri="{FF2B5EF4-FFF2-40B4-BE49-F238E27FC236}">
                <a16:creationId xmlns:a16="http://schemas.microsoft.com/office/drawing/2014/main" id="{3776C7E6-C1ED-EF4A-89B1-1D58434775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58001" y="5086304"/>
            <a:ext cx="360000" cy="360000"/>
          </a:xfrm>
          <a:prstGeom prst="rect">
            <a:avLst/>
          </a:prstGeom>
        </p:spPr>
      </p:pic>
      <p:sp>
        <p:nvSpPr>
          <p:cNvPr id="19" name="テキスト ボックス 18">
            <a:extLst>
              <a:ext uri="{FF2B5EF4-FFF2-40B4-BE49-F238E27FC236}">
                <a16:creationId xmlns:a16="http://schemas.microsoft.com/office/drawing/2014/main" id="{2142419B-A8F4-AC42-92FF-2CD5780AE4A3}"/>
              </a:ext>
            </a:extLst>
          </p:cNvPr>
          <p:cNvSpPr txBox="1"/>
          <p:nvPr/>
        </p:nvSpPr>
        <p:spPr>
          <a:xfrm>
            <a:off x="6113736" y="3524210"/>
            <a:ext cx="3060000" cy="648000"/>
          </a:xfrm>
          <a:prstGeom prst="rect">
            <a:avLst/>
          </a:prstGeom>
          <a:noFill/>
        </p:spPr>
        <p:txBody>
          <a:bodyPr wrap="square" lIns="36000" tIns="36000" rIns="36000" bIns="36000" rtlCol="0" anchor="ctr">
            <a:normAutofit/>
          </a:bodyPr>
          <a:lstStyle/>
          <a:p>
            <a:pPr defTabSz="1003000">
              <a:spcAft>
                <a:spcPts val="400"/>
              </a:spcAft>
            </a:pPr>
            <a:r>
              <a:rPr kumimoji="1" lang="ja-JP" altLang="en-US">
                <a:solidFill>
                  <a:srgbClr val="0F1C50"/>
                </a:solidFill>
                <a:latin typeface="+mn-ea"/>
              </a:rPr>
              <a:t>○○○は市場規模○億円、成長率○</a:t>
            </a:r>
            <a:r>
              <a:rPr kumimoji="1" lang="en-US" altLang="ja-JP" dirty="0">
                <a:solidFill>
                  <a:srgbClr val="0F1C50"/>
                </a:solidFill>
                <a:latin typeface="+mn-ea"/>
              </a:rPr>
              <a:t>%</a:t>
            </a:r>
            <a:r>
              <a:rPr kumimoji="1" lang="ja-JP" altLang="en-US">
                <a:solidFill>
                  <a:srgbClr val="0F1C50"/>
                </a:solidFill>
                <a:latin typeface="+mn-ea"/>
              </a:rPr>
              <a:t>で推移し注目されている</a:t>
            </a:r>
            <a:endParaRPr kumimoji="1" lang="en-US" altLang="ja-JP" dirty="0">
              <a:solidFill>
                <a:srgbClr val="0F1C50"/>
              </a:solidFill>
              <a:latin typeface="+mn-ea"/>
            </a:endParaRPr>
          </a:p>
        </p:txBody>
      </p:sp>
      <p:sp>
        <p:nvSpPr>
          <p:cNvPr id="20" name="テキスト ボックス 19">
            <a:extLst>
              <a:ext uri="{FF2B5EF4-FFF2-40B4-BE49-F238E27FC236}">
                <a16:creationId xmlns:a16="http://schemas.microsoft.com/office/drawing/2014/main" id="{48417809-1C7D-2645-8065-A5323BB5DCA0}"/>
              </a:ext>
            </a:extLst>
          </p:cNvPr>
          <p:cNvSpPr txBox="1"/>
          <p:nvPr/>
        </p:nvSpPr>
        <p:spPr>
          <a:xfrm>
            <a:off x="6113736" y="4225870"/>
            <a:ext cx="3060000" cy="648000"/>
          </a:xfrm>
          <a:prstGeom prst="rect">
            <a:avLst/>
          </a:prstGeom>
          <a:noFill/>
        </p:spPr>
        <p:txBody>
          <a:bodyPr wrap="square" lIns="36000" tIns="36000" rIns="36000" bIns="36000" rtlCol="0" anchor="ctr">
            <a:normAutofit/>
          </a:bodyPr>
          <a:lstStyle/>
          <a:p>
            <a:pPr defTabSz="1003000">
              <a:spcAft>
                <a:spcPts val="400"/>
              </a:spcAft>
            </a:pPr>
            <a:r>
              <a:rPr kumimoji="1" lang="ja-JP" altLang="en-US">
                <a:solidFill>
                  <a:srgbClr val="0F1C50"/>
                </a:solidFill>
                <a:latin typeface="+mn-ea"/>
              </a:rPr>
              <a:t>「○○○なら</a:t>
            </a:r>
            <a:r>
              <a:rPr kumimoji="1" lang="en-US" altLang="ja-JP" dirty="0">
                <a:solidFill>
                  <a:srgbClr val="0F1C50"/>
                </a:solidFill>
                <a:latin typeface="+mn-ea"/>
              </a:rPr>
              <a:t>〜〜</a:t>
            </a:r>
            <a:r>
              <a:rPr kumimoji="1" lang="ja-JP" altLang="en-US">
                <a:solidFill>
                  <a:srgbClr val="0F1C50"/>
                </a:solidFill>
                <a:latin typeface="+mn-ea"/>
              </a:rPr>
              <a:t>」</a:t>
            </a:r>
            <a:br>
              <a:rPr kumimoji="1" lang="en-US" altLang="ja-JP" dirty="0">
                <a:solidFill>
                  <a:srgbClr val="0F1C50"/>
                </a:solidFill>
                <a:latin typeface="+mn-ea"/>
              </a:rPr>
            </a:br>
            <a:r>
              <a:rPr kumimoji="1" lang="ja-JP" altLang="en-US">
                <a:solidFill>
                  <a:srgbClr val="0F1C50"/>
                </a:solidFill>
                <a:latin typeface="+mn-ea"/>
              </a:rPr>
              <a:t>競合・代替手段にはない特徴がある</a:t>
            </a:r>
            <a:endParaRPr kumimoji="1" lang="en-US" altLang="ja-JP" dirty="0">
              <a:solidFill>
                <a:srgbClr val="0F1C50"/>
              </a:solidFill>
              <a:latin typeface="+mn-ea"/>
            </a:endParaRPr>
          </a:p>
        </p:txBody>
      </p:sp>
      <p:sp>
        <p:nvSpPr>
          <p:cNvPr id="21" name="テキスト ボックス 20">
            <a:extLst>
              <a:ext uri="{FF2B5EF4-FFF2-40B4-BE49-F238E27FC236}">
                <a16:creationId xmlns:a16="http://schemas.microsoft.com/office/drawing/2014/main" id="{F6CFFF79-581C-C848-850D-5EBA1468D3F1}"/>
              </a:ext>
            </a:extLst>
          </p:cNvPr>
          <p:cNvSpPr txBox="1"/>
          <p:nvPr/>
        </p:nvSpPr>
        <p:spPr>
          <a:xfrm>
            <a:off x="6113736" y="4937673"/>
            <a:ext cx="3060000" cy="648000"/>
          </a:xfrm>
          <a:prstGeom prst="rect">
            <a:avLst/>
          </a:prstGeom>
          <a:noFill/>
        </p:spPr>
        <p:txBody>
          <a:bodyPr wrap="square" lIns="36000" tIns="36000" rIns="36000" bIns="36000" rtlCol="0" anchor="ctr">
            <a:normAutofit/>
          </a:bodyPr>
          <a:lstStyle/>
          <a:p>
            <a:pPr defTabSz="1003000">
              <a:spcAft>
                <a:spcPts val="400"/>
              </a:spcAft>
            </a:pPr>
            <a:r>
              <a:rPr kumimoji="1" lang="ja-JP" altLang="en-US">
                <a:solidFill>
                  <a:srgbClr val="0F1C50"/>
                </a:solidFill>
                <a:latin typeface="+mn-ea"/>
              </a:rPr>
              <a:t>貴社の○○システムとの親和性が高い</a:t>
            </a:r>
            <a:endParaRPr kumimoji="1" lang="en-US" altLang="ja-JP" dirty="0">
              <a:solidFill>
                <a:srgbClr val="0F1C50"/>
              </a:solidFill>
              <a:latin typeface="+mn-ea"/>
            </a:endParaRPr>
          </a:p>
        </p:txBody>
      </p:sp>
      <p:pic>
        <p:nvPicPr>
          <p:cNvPr id="22" name="グラフィックス 21" descr="ハーベイ ボール 0% 単色塗りつぶし">
            <a:extLst>
              <a:ext uri="{FF2B5EF4-FFF2-40B4-BE49-F238E27FC236}">
                <a16:creationId xmlns:a16="http://schemas.microsoft.com/office/drawing/2014/main" id="{D8961E9A-FBA3-9C4C-B186-2832530D892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73736" y="3638494"/>
            <a:ext cx="432000" cy="432000"/>
          </a:xfrm>
          <a:prstGeom prst="rect">
            <a:avLst/>
          </a:prstGeom>
        </p:spPr>
      </p:pic>
      <p:pic>
        <p:nvPicPr>
          <p:cNvPr id="23" name="グラフィックス 22" descr="ハーベイ ボール 0% 単色塗りつぶし">
            <a:extLst>
              <a:ext uri="{FF2B5EF4-FFF2-40B4-BE49-F238E27FC236}">
                <a16:creationId xmlns:a16="http://schemas.microsoft.com/office/drawing/2014/main" id="{0A9AADC1-BA82-C449-B200-F259EDFC54D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73736" y="4328213"/>
            <a:ext cx="432000" cy="432000"/>
          </a:xfrm>
          <a:prstGeom prst="rect">
            <a:avLst/>
          </a:prstGeom>
        </p:spPr>
      </p:pic>
      <p:pic>
        <p:nvPicPr>
          <p:cNvPr id="24" name="グラフィックス 23" descr="ハーベイ ボール 0% 単色塗りつぶし">
            <a:extLst>
              <a:ext uri="{FF2B5EF4-FFF2-40B4-BE49-F238E27FC236}">
                <a16:creationId xmlns:a16="http://schemas.microsoft.com/office/drawing/2014/main" id="{9E40A7CA-F5CB-0A47-8885-8BCB29F8739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73736" y="5045673"/>
            <a:ext cx="432000" cy="432000"/>
          </a:xfrm>
          <a:prstGeom prst="rect">
            <a:avLst/>
          </a:prstGeom>
        </p:spPr>
      </p:pic>
    </p:spTree>
    <p:extLst>
      <p:ext uri="{BB962C8B-B14F-4D97-AF65-F5344CB8AC3E}">
        <p14:creationId xmlns:p14="http://schemas.microsoft.com/office/powerpoint/2010/main" val="2263800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57F273BB-F3C9-8B4F-879E-04E5397D27A7}"/>
              </a:ext>
            </a:extLst>
          </p:cNvPr>
          <p:cNvSpPr>
            <a:spLocks noGrp="1"/>
          </p:cNvSpPr>
          <p:nvPr>
            <p:ph type="body" idx="1"/>
          </p:nvPr>
        </p:nvSpPr>
        <p:spPr>
          <a:xfrm>
            <a:off x="628830" y="911644"/>
            <a:ext cx="8648337" cy="590563"/>
          </a:xfrm>
        </p:spPr>
        <p:txBody>
          <a:bodyPr/>
          <a:lstStyle/>
          <a:p>
            <a:r>
              <a:rPr lang="ja-JP" altLang="en-US"/>
              <a:t>●●するための●●サービスを提供しています。</a:t>
            </a:r>
            <a:endParaRPr lang="en-US" altLang="ja-JP" dirty="0"/>
          </a:p>
        </p:txBody>
      </p:sp>
      <p:sp>
        <p:nvSpPr>
          <p:cNvPr id="12" name="テキスト プレースホルダー 11">
            <a:extLst>
              <a:ext uri="{FF2B5EF4-FFF2-40B4-BE49-F238E27FC236}">
                <a16:creationId xmlns:a16="http://schemas.microsoft.com/office/drawing/2014/main" id="{370FAF38-23D1-8D4D-9A55-12F6DCAF6D2D}"/>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E71E628A-5E66-024D-93D0-D3F4F8B82C28}"/>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3</a:t>
            </a:fld>
            <a:endParaRPr lang="ja-JP" altLang="en-US"/>
          </a:p>
        </p:txBody>
      </p:sp>
      <p:sp>
        <p:nvSpPr>
          <p:cNvPr id="3" name="タイトル 2">
            <a:extLst>
              <a:ext uri="{FF2B5EF4-FFF2-40B4-BE49-F238E27FC236}">
                <a16:creationId xmlns:a16="http://schemas.microsoft.com/office/drawing/2014/main" id="{CCFFFE7A-C12E-A54F-9CE4-7622A9500309}"/>
              </a:ext>
            </a:extLst>
          </p:cNvPr>
          <p:cNvSpPr>
            <a:spLocks noGrp="1"/>
          </p:cNvSpPr>
          <p:nvPr>
            <p:ph type="title"/>
          </p:nvPr>
        </p:nvSpPr>
        <p:spPr>
          <a:xfrm>
            <a:off x="637168" y="314325"/>
            <a:ext cx="8640000" cy="396000"/>
          </a:xfrm>
        </p:spPr>
        <p:txBody>
          <a:bodyPr>
            <a:normAutofit fontScale="90000"/>
          </a:bodyPr>
          <a:lstStyle/>
          <a:p>
            <a:r>
              <a:rPr lang="ja-JP" altLang="en-US"/>
              <a:t>会社概要</a:t>
            </a:r>
          </a:p>
        </p:txBody>
      </p:sp>
      <p:graphicFrame>
        <p:nvGraphicFramePr>
          <p:cNvPr id="6" name="表 5">
            <a:extLst>
              <a:ext uri="{FF2B5EF4-FFF2-40B4-BE49-F238E27FC236}">
                <a16:creationId xmlns:a16="http://schemas.microsoft.com/office/drawing/2014/main" id="{83F90862-C147-5744-8632-75C2FC72CBB9}"/>
              </a:ext>
            </a:extLst>
          </p:cNvPr>
          <p:cNvGraphicFramePr>
            <a:graphicFrameLocks noGrp="1"/>
          </p:cNvGraphicFramePr>
          <p:nvPr>
            <p:extLst>
              <p:ext uri="{D42A27DB-BD31-4B8C-83A1-F6EECF244321}">
                <p14:modId xmlns:p14="http://schemas.microsoft.com/office/powerpoint/2010/main" val="4166192701"/>
              </p:ext>
            </p:extLst>
          </p:nvPr>
        </p:nvGraphicFramePr>
        <p:xfrm>
          <a:off x="628830" y="1808999"/>
          <a:ext cx="6083920" cy="3982527"/>
        </p:xfrm>
        <a:graphic>
          <a:graphicData uri="http://schemas.openxmlformats.org/drawingml/2006/table">
            <a:tbl>
              <a:tblPr firstRow="1" bandRow="1">
                <a:tableStyleId>{F5AB1C69-6EDB-4FF4-983F-18BD219EF322}</a:tableStyleId>
              </a:tblPr>
              <a:tblGrid>
                <a:gridCol w="1382850">
                  <a:extLst>
                    <a:ext uri="{9D8B030D-6E8A-4147-A177-3AD203B41FA5}">
                      <a16:colId xmlns:a16="http://schemas.microsoft.com/office/drawing/2014/main" val="309013380"/>
                    </a:ext>
                  </a:extLst>
                </a:gridCol>
                <a:gridCol w="4701070">
                  <a:extLst>
                    <a:ext uri="{9D8B030D-6E8A-4147-A177-3AD203B41FA5}">
                      <a16:colId xmlns:a16="http://schemas.microsoft.com/office/drawing/2014/main" val="1400486808"/>
                    </a:ext>
                  </a:extLst>
                </a:gridCol>
              </a:tblGrid>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商号</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株式会社●●●●</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6148994"/>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代表</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代表取締役社長</a:t>
                      </a:r>
                      <a:r>
                        <a:rPr kumimoji="1" lang="en-US" altLang="ja-JP" sz="1200" b="0" i="0" dirty="0">
                          <a:solidFill>
                            <a:schemeClr val="tx1"/>
                          </a:solidFill>
                          <a:latin typeface="Yu Gothic" panose="020B0400000000000000" pitchFamily="34" charset="-128"/>
                          <a:ea typeface="Yu Gothic" panose="020B0400000000000000" pitchFamily="34" charset="-128"/>
                        </a:rPr>
                        <a:t> </a:t>
                      </a:r>
                      <a:r>
                        <a:rPr kumimoji="1" lang="ja-JP" altLang="en-US" sz="1200" b="0" i="0">
                          <a:solidFill>
                            <a:schemeClr val="tx1"/>
                          </a:solidFill>
                          <a:latin typeface="Yu Gothic" panose="020B0400000000000000" pitchFamily="34" charset="-128"/>
                          <a:ea typeface="Yu Gothic" panose="020B0400000000000000" pitchFamily="34" charset="-128"/>
                        </a:rPr>
                        <a:t>●●●●</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44381"/>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事業内容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●●サービス、●●サービス</a:t>
                      </a:r>
                      <a:endParaRPr kumimoji="1" lang="en-US" altLang="ja-JP" sz="1200" b="0" i="0" dirty="0">
                        <a:solidFill>
                          <a:schemeClr val="tx1"/>
                        </a:solidFill>
                        <a:latin typeface="Yu Gothic" panose="020B0400000000000000" pitchFamily="34" charset="-128"/>
                        <a:ea typeface="Yu Gothic" panose="020B0400000000000000" pitchFamily="34" charset="-128"/>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7845172"/>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資本金</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●万円</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2788400"/>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設立</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●年●月●日</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9573047"/>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従業員数</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●●名（●●●●年●月現在）</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705212"/>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拠点</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ja-JP" altLang="en-US" sz="1200" b="0" i="0">
                          <a:solidFill>
                            <a:schemeClr val="tx1"/>
                          </a:solidFill>
                          <a:latin typeface="Yu Gothic" panose="020B0400000000000000" pitchFamily="34" charset="-128"/>
                          <a:ea typeface="Yu Gothic" panose="020B0400000000000000" pitchFamily="34" charset="-128"/>
                        </a:rPr>
                        <a:t>（本社）東京都●●●●</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85668368"/>
                  </a:ext>
                </a:extLst>
              </a:tr>
              <a:tr h="442503">
                <a:tc>
                  <a:txBody>
                    <a:bodyPr/>
                    <a:lstStyle/>
                    <a:p>
                      <a:pPr>
                        <a:spcAft>
                          <a:spcPts val="400"/>
                        </a:spcAft>
                      </a:pPr>
                      <a:r>
                        <a:rPr kumimoji="1" lang="en-US" altLang="ja-JP" sz="1200" b="1" i="0" dirty="0">
                          <a:solidFill>
                            <a:schemeClr val="tx1"/>
                          </a:solidFill>
                          <a:latin typeface="Yu Gothic" panose="020B0400000000000000" pitchFamily="34" charset="-128"/>
                          <a:ea typeface="Yu Gothic" panose="020B0400000000000000" pitchFamily="34" charset="-128"/>
                        </a:rPr>
                        <a:t>Web</a:t>
                      </a:r>
                      <a:r>
                        <a:rPr kumimoji="1" lang="ja-JP" altLang="en-US" sz="1200" b="1" i="0">
                          <a:solidFill>
                            <a:schemeClr val="tx1"/>
                          </a:solidFill>
                          <a:latin typeface="Yu Gothic" panose="020B0400000000000000" pitchFamily="34" charset="-128"/>
                          <a:ea typeface="Yu Gothic" panose="020B0400000000000000" pitchFamily="34" charset="-128"/>
                        </a:rPr>
                        <a:t>サイト</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200" b="0" i="0" u="sng" dirty="0">
                          <a:solidFill>
                            <a:srgbClr val="0070C0"/>
                          </a:solidFill>
                          <a:latin typeface="Yu Gothic" panose="020B0400000000000000" pitchFamily="34" charset="-128"/>
                          <a:ea typeface="Yu Gothic" panose="020B0400000000000000" pitchFamily="34" charset="-128"/>
                        </a:rPr>
                        <a:t>https://****</a:t>
                      </a:r>
                      <a:endParaRPr kumimoji="1" lang="ja-JP" altLang="en-US" sz="1200" b="0" i="0" u="sng">
                        <a:solidFill>
                          <a:srgbClr val="0070C0"/>
                        </a:solidFill>
                        <a:latin typeface="Yu Gothic" panose="020B0400000000000000" pitchFamily="34" charset="-128"/>
                        <a:ea typeface="Yu Gothic" panose="020B0400000000000000" pitchFamily="34" charset="-128"/>
                      </a:endParaRP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58147"/>
                  </a:ext>
                </a:extLst>
              </a:tr>
              <a:tr h="442503">
                <a:tc>
                  <a:txBody>
                    <a:bodyPr/>
                    <a:lstStyle/>
                    <a:p>
                      <a:pPr>
                        <a:spcAft>
                          <a:spcPts val="400"/>
                        </a:spcAft>
                      </a:pPr>
                      <a:r>
                        <a:rPr kumimoji="1" lang="ja-JP" altLang="en-US" sz="1200" b="1" i="0">
                          <a:solidFill>
                            <a:schemeClr val="tx1"/>
                          </a:solidFill>
                          <a:latin typeface="Yu Gothic" panose="020B0400000000000000" pitchFamily="34" charset="-128"/>
                          <a:ea typeface="Yu Gothic" panose="020B0400000000000000" pitchFamily="34" charset="-128"/>
                        </a:rPr>
                        <a:t>所属団体・資格</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400"/>
                        </a:spcAft>
                      </a:pPr>
                      <a:r>
                        <a:rPr kumimoji="1" lang="en-US" altLang="ja-JP" sz="1200" b="0" i="0" dirty="0">
                          <a:solidFill>
                            <a:schemeClr val="tx1"/>
                          </a:solidFill>
                          <a:latin typeface="Yu Gothic" panose="020B0400000000000000" pitchFamily="34" charset="-128"/>
                          <a:ea typeface="Yu Gothic" panose="020B0400000000000000" pitchFamily="34" charset="-128"/>
                        </a:rPr>
                        <a:t>ISO</a:t>
                      </a:r>
                      <a:r>
                        <a:rPr kumimoji="1" lang="ja-JP" altLang="en-US" sz="1200" b="0" i="0">
                          <a:solidFill>
                            <a:schemeClr val="tx1"/>
                          </a:solidFill>
                          <a:latin typeface="Yu Gothic" panose="020B0400000000000000" pitchFamily="34" charset="-128"/>
                          <a:ea typeface="Yu Gothic" panose="020B0400000000000000" pitchFamily="34" charset="-128"/>
                        </a:rPr>
                        <a:t>●●●●</a:t>
                      </a:r>
                    </a:p>
                  </a:txBody>
                  <a:tcPr marL="108000" marR="108000" marT="72000" marB="7200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600604"/>
                  </a:ext>
                </a:extLst>
              </a:tr>
            </a:tbl>
          </a:graphicData>
        </a:graphic>
      </p:graphicFrame>
      <p:sp>
        <p:nvSpPr>
          <p:cNvPr id="7" name="正方形/長方形 6">
            <a:extLst>
              <a:ext uri="{FF2B5EF4-FFF2-40B4-BE49-F238E27FC236}">
                <a16:creationId xmlns:a16="http://schemas.microsoft.com/office/drawing/2014/main" id="{CCC71B48-4ABF-D241-8DF4-79559E4BB0C1}"/>
              </a:ext>
            </a:extLst>
          </p:cNvPr>
          <p:cNvSpPr/>
          <p:nvPr/>
        </p:nvSpPr>
        <p:spPr>
          <a:xfrm>
            <a:off x="7212144" y="1808999"/>
            <a:ext cx="2052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ea typeface="Yu Gothic" panose="020B0400000000000000" pitchFamily="34" charset="-128"/>
              </a:rPr>
              <a:t>業務風景</a:t>
            </a:r>
            <a:endParaRPr kumimoji="1" lang="en-US" altLang="ja-JP" sz="1600" b="1" dirty="0">
              <a:solidFill>
                <a:schemeClr val="bg1"/>
              </a:solidFill>
              <a:ea typeface="Yu Gothic" panose="020B0400000000000000" pitchFamily="34" charset="-128"/>
            </a:endParaRPr>
          </a:p>
        </p:txBody>
      </p:sp>
      <p:sp>
        <p:nvSpPr>
          <p:cNvPr id="8" name="正方形/長方形 7">
            <a:extLst>
              <a:ext uri="{FF2B5EF4-FFF2-40B4-BE49-F238E27FC236}">
                <a16:creationId xmlns:a16="http://schemas.microsoft.com/office/drawing/2014/main" id="{A6D86CAB-AD77-474B-8CAF-CBF5CB86C1AB}"/>
              </a:ext>
            </a:extLst>
          </p:cNvPr>
          <p:cNvSpPr/>
          <p:nvPr/>
        </p:nvSpPr>
        <p:spPr>
          <a:xfrm>
            <a:off x="7212144" y="4171527"/>
            <a:ext cx="2052000" cy="16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ea typeface="Yu Gothic" panose="020B0400000000000000" pitchFamily="34" charset="-128"/>
              </a:rPr>
              <a:t>オフィス風景</a:t>
            </a:r>
            <a:endParaRPr kumimoji="1" lang="en-US" altLang="ja-JP" sz="1600" b="1" dirty="0">
              <a:solidFill>
                <a:schemeClr val="bg1"/>
              </a:solidFill>
              <a:ea typeface="Yu Gothic" panose="020B0400000000000000" pitchFamily="34" charset="-128"/>
            </a:endParaRPr>
          </a:p>
        </p:txBody>
      </p:sp>
    </p:spTree>
    <p:extLst>
      <p:ext uri="{BB962C8B-B14F-4D97-AF65-F5344CB8AC3E}">
        <p14:creationId xmlns:p14="http://schemas.microsoft.com/office/powerpoint/2010/main" val="1803547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9E99E3F4-0546-F048-A843-05FA79CF4A0B}"/>
              </a:ext>
            </a:extLst>
          </p:cNvPr>
          <p:cNvSpPr>
            <a:spLocks noGrp="1"/>
          </p:cNvSpPr>
          <p:nvPr>
            <p:ph type="body" idx="1"/>
          </p:nvPr>
        </p:nvSpPr>
        <p:spPr>
          <a:xfrm>
            <a:off x="628830" y="911644"/>
            <a:ext cx="8648337" cy="590563"/>
          </a:xfrm>
        </p:spPr>
        <p:txBody>
          <a:bodyPr>
            <a:normAutofit lnSpcReduction="10000"/>
          </a:bodyPr>
          <a:lstStyle/>
          <a:p>
            <a:r>
              <a:rPr lang="ja-JP" altLang="en-US"/>
              <a:t>●●を最適化する●●向けのサービスです。</a:t>
            </a:r>
          </a:p>
          <a:p>
            <a:r>
              <a:rPr lang="ja-JP" altLang="en-US"/>
              <a:t>知識がない方でも簡単に導入でき、コスト削減に繋がります。</a:t>
            </a:r>
          </a:p>
        </p:txBody>
      </p:sp>
      <p:sp>
        <p:nvSpPr>
          <p:cNvPr id="27" name="テキスト プレースホルダー 26">
            <a:extLst>
              <a:ext uri="{FF2B5EF4-FFF2-40B4-BE49-F238E27FC236}">
                <a16:creationId xmlns:a16="http://schemas.microsoft.com/office/drawing/2014/main" id="{070DE49E-59C2-4142-8571-2D85DB8EB341}"/>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28767977-62B4-4F41-B043-7116CC0CC2C3}"/>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4</a:t>
            </a:fld>
            <a:endParaRPr lang="ja-JP" altLang="en-US"/>
          </a:p>
        </p:txBody>
      </p:sp>
      <p:sp>
        <p:nvSpPr>
          <p:cNvPr id="3" name="タイトル 2">
            <a:extLst>
              <a:ext uri="{FF2B5EF4-FFF2-40B4-BE49-F238E27FC236}">
                <a16:creationId xmlns:a16="http://schemas.microsoft.com/office/drawing/2014/main" id="{0B650F1A-36E6-F543-8D4F-554BE4C73250}"/>
              </a:ext>
            </a:extLst>
          </p:cNvPr>
          <p:cNvSpPr>
            <a:spLocks noGrp="1"/>
          </p:cNvSpPr>
          <p:nvPr>
            <p:ph type="title"/>
          </p:nvPr>
        </p:nvSpPr>
        <p:spPr>
          <a:xfrm>
            <a:off x="637168" y="314325"/>
            <a:ext cx="8640000" cy="396000"/>
          </a:xfrm>
        </p:spPr>
        <p:txBody>
          <a:bodyPr>
            <a:normAutofit fontScale="90000"/>
          </a:bodyPr>
          <a:lstStyle/>
          <a:p>
            <a:r>
              <a:rPr lang="ja-JP" altLang="en-US"/>
              <a:t>●●●サービスとは</a:t>
            </a:r>
          </a:p>
        </p:txBody>
      </p:sp>
      <p:sp>
        <p:nvSpPr>
          <p:cNvPr id="6" name="テキスト ボックス 5">
            <a:extLst>
              <a:ext uri="{FF2B5EF4-FFF2-40B4-BE49-F238E27FC236}">
                <a16:creationId xmlns:a16="http://schemas.microsoft.com/office/drawing/2014/main" id="{7A3F8259-AD0B-8546-94D5-807423B314D1}"/>
              </a:ext>
            </a:extLst>
          </p:cNvPr>
          <p:cNvSpPr txBox="1"/>
          <p:nvPr/>
        </p:nvSpPr>
        <p:spPr>
          <a:xfrm>
            <a:off x="1048214" y="2638521"/>
            <a:ext cx="3487133"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solidFill>
                  <a:schemeClr val="tx1"/>
                </a:solidFill>
                <a:latin typeface="Yu Gothic" panose="020B0400000000000000" pitchFamily="34" charset="-128"/>
              </a:rPr>
              <a:t>〜</a:t>
            </a:r>
            <a:r>
              <a:rPr kumimoji="1" lang="ja-JP" altLang="en-US" sz="1400">
                <a:solidFill>
                  <a:schemeClr val="tx1"/>
                </a:solidFill>
                <a:latin typeface="Yu Gothic" panose="020B0400000000000000" pitchFamily="34" charset="-128"/>
              </a:rPr>
              <a:t>の作成・運用・自動更新</a:t>
            </a:r>
          </a:p>
        </p:txBody>
      </p:sp>
      <p:sp>
        <p:nvSpPr>
          <p:cNvPr id="7" name="円/楕円 6">
            <a:extLst>
              <a:ext uri="{FF2B5EF4-FFF2-40B4-BE49-F238E27FC236}">
                <a16:creationId xmlns:a16="http://schemas.microsoft.com/office/drawing/2014/main" id="{ED2FEF4A-1001-E04A-9D71-36169CB5B318}"/>
              </a:ext>
            </a:extLst>
          </p:cNvPr>
          <p:cNvSpPr>
            <a:spLocks noChangeAspect="1"/>
          </p:cNvSpPr>
          <p:nvPr/>
        </p:nvSpPr>
        <p:spPr>
          <a:xfrm>
            <a:off x="628671" y="2584521"/>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8" name="テキスト ボックス 7">
            <a:extLst>
              <a:ext uri="{FF2B5EF4-FFF2-40B4-BE49-F238E27FC236}">
                <a16:creationId xmlns:a16="http://schemas.microsoft.com/office/drawing/2014/main" id="{1320C7A9-9FCE-6146-BEA3-F662C7244D55}"/>
              </a:ext>
            </a:extLst>
          </p:cNvPr>
          <p:cNvSpPr txBox="1"/>
          <p:nvPr/>
        </p:nvSpPr>
        <p:spPr>
          <a:xfrm>
            <a:off x="1048214" y="3414809"/>
            <a:ext cx="3487133"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solidFill>
                  <a:schemeClr val="tx1"/>
                </a:solidFill>
                <a:latin typeface="Yu Gothic" panose="020B0400000000000000" pitchFamily="34" charset="-128"/>
              </a:rPr>
              <a:t>〜</a:t>
            </a:r>
            <a:r>
              <a:rPr kumimoji="1" lang="ja-JP" altLang="en-US" sz="1400">
                <a:solidFill>
                  <a:schemeClr val="tx1"/>
                </a:solidFill>
                <a:latin typeface="Yu Gothic" panose="020B0400000000000000" pitchFamily="34" charset="-128"/>
              </a:rPr>
              <a:t>の編集・共有・公開</a:t>
            </a:r>
          </a:p>
        </p:txBody>
      </p:sp>
      <p:sp>
        <p:nvSpPr>
          <p:cNvPr id="9" name="円/楕円 8">
            <a:extLst>
              <a:ext uri="{FF2B5EF4-FFF2-40B4-BE49-F238E27FC236}">
                <a16:creationId xmlns:a16="http://schemas.microsoft.com/office/drawing/2014/main" id="{D19B57AE-4A4B-FD4E-9E95-338107FE13DD}"/>
              </a:ext>
            </a:extLst>
          </p:cNvPr>
          <p:cNvSpPr>
            <a:spLocks noChangeAspect="1"/>
          </p:cNvSpPr>
          <p:nvPr/>
        </p:nvSpPr>
        <p:spPr>
          <a:xfrm>
            <a:off x="628671" y="3360809"/>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10" name="テキスト ボックス 9">
            <a:extLst>
              <a:ext uri="{FF2B5EF4-FFF2-40B4-BE49-F238E27FC236}">
                <a16:creationId xmlns:a16="http://schemas.microsoft.com/office/drawing/2014/main" id="{57746B95-88FD-C245-AD63-4FF952B6FE7F}"/>
              </a:ext>
            </a:extLst>
          </p:cNvPr>
          <p:cNvSpPr txBox="1"/>
          <p:nvPr/>
        </p:nvSpPr>
        <p:spPr>
          <a:xfrm>
            <a:off x="1048214" y="4191097"/>
            <a:ext cx="3487133" cy="540000"/>
          </a:xfrm>
          <a:prstGeom prst="rect">
            <a:avLst/>
          </a:prstGeom>
          <a:solidFill>
            <a:schemeClr val="bg1">
              <a:lumMod val="95000"/>
            </a:schemeClr>
          </a:solidFill>
        </p:spPr>
        <p:txBody>
          <a:bodyPr wrap="square" lIns="288000" tIns="108000" rIns="72000" bIns="108000" rtlCol="0" anchor="ctr">
            <a:normAutofit/>
          </a:bodyPr>
          <a:lstStyle/>
          <a:p>
            <a:r>
              <a:rPr kumimoji="1" lang="en-US" altLang="ja-JP" sz="1400" dirty="0">
                <a:solidFill>
                  <a:schemeClr val="tx1"/>
                </a:solidFill>
                <a:latin typeface="Yu Gothic" panose="020B0400000000000000" pitchFamily="34" charset="-128"/>
              </a:rPr>
              <a:t>〜</a:t>
            </a:r>
            <a:r>
              <a:rPr kumimoji="1" lang="ja-JP" altLang="en-US" sz="1400">
                <a:solidFill>
                  <a:schemeClr val="tx1"/>
                </a:solidFill>
                <a:latin typeface="Yu Gothic" panose="020B0400000000000000" pitchFamily="34" charset="-128"/>
              </a:rPr>
              <a:t>の集計・管理・レポート作成</a:t>
            </a:r>
          </a:p>
        </p:txBody>
      </p:sp>
      <p:sp>
        <p:nvSpPr>
          <p:cNvPr id="11" name="円/楕円 10">
            <a:extLst>
              <a:ext uri="{FF2B5EF4-FFF2-40B4-BE49-F238E27FC236}">
                <a16:creationId xmlns:a16="http://schemas.microsoft.com/office/drawing/2014/main" id="{5A19A83B-395B-D04A-BC0C-81FDBF8EC3A3}"/>
              </a:ext>
            </a:extLst>
          </p:cNvPr>
          <p:cNvSpPr>
            <a:spLocks noChangeAspect="1"/>
          </p:cNvSpPr>
          <p:nvPr/>
        </p:nvSpPr>
        <p:spPr>
          <a:xfrm>
            <a:off x="628671" y="4137097"/>
            <a:ext cx="648000" cy="648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en-US" altLang="ja-JP" sz="1100" dirty="0">
                <a:ea typeface="Yu Gothic" panose="020B0400000000000000" pitchFamily="34" charset="-128"/>
              </a:rPr>
              <a:t>icon</a:t>
            </a:r>
            <a:endParaRPr kumimoji="1" lang="ja-JP" altLang="en-US" sz="1100">
              <a:ea typeface="Yu Gothic" panose="020B0400000000000000" pitchFamily="34" charset="-128"/>
            </a:endParaRPr>
          </a:p>
        </p:txBody>
      </p:sp>
      <p:sp>
        <p:nvSpPr>
          <p:cNvPr id="12" name="テキスト ボックス 11">
            <a:extLst>
              <a:ext uri="{FF2B5EF4-FFF2-40B4-BE49-F238E27FC236}">
                <a16:creationId xmlns:a16="http://schemas.microsoft.com/office/drawing/2014/main" id="{D5CDBD53-EE0C-4E40-840D-592279A28F67}"/>
              </a:ext>
            </a:extLst>
          </p:cNvPr>
          <p:cNvSpPr txBox="1"/>
          <p:nvPr/>
        </p:nvSpPr>
        <p:spPr>
          <a:xfrm>
            <a:off x="636588" y="2007377"/>
            <a:ext cx="3898760" cy="360000"/>
          </a:xfrm>
          <a:prstGeom prst="rect">
            <a:avLst/>
          </a:prstGeom>
          <a:noFill/>
        </p:spPr>
        <p:txBody>
          <a:bodyPr wrap="square" lIns="36000" tIns="36000" rIns="36000" bIns="36000" rtlCol="0">
            <a:normAutofit/>
          </a:bodyPr>
          <a:lstStyle/>
          <a:p>
            <a:pPr algn="ctr">
              <a:spcAft>
                <a:spcPts val="400"/>
              </a:spcAft>
            </a:pPr>
            <a:r>
              <a:rPr kumimoji="1" lang="ja-JP" altLang="en-US" sz="1800" b="1">
                <a:solidFill>
                  <a:schemeClr val="accent6"/>
                </a:solidFill>
                <a:latin typeface="Yu Gothic" panose="020B0400000000000000" pitchFamily="34" charset="-128"/>
                <a:ea typeface="Yu Gothic" panose="020B0400000000000000" pitchFamily="34" charset="-128"/>
              </a:rPr>
              <a:t>●●から●●まで一元管理できる</a:t>
            </a:r>
          </a:p>
        </p:txBody>
      </p:sp>
      <p:pic>
        <p:nvPicPr>
          <p:cNvPr id="13" name="図 12">
            <a:extLst>
              <a:ext uri="{FF2B5EF4-FFF2-40B4-BE49-F238E27FC236}">
                <a16:creationId xmlns:a16="http://schemas.microsoft.com/office/drawing/2014/main" id="{46C2F59F-2DB3-9640-AEAF-ADD52F4A9FD9}"/>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r="-88"/>
          <a:stretch/>
        </p:blipFill>
        <p:spPr>
          <a:xfrm>
            <a:off x="4939443" y="2251854"/>
            <a:ext cx="4310458" cy="2354292"/>
          </a:xfrm>
          <a:prstGeom prst="rect">
            <a:avLst/>
          </a:prstGeom>
        </p:spPr>
      </p:pic>
      <p:pic>
        <p:nvPicPr>
          <p:cNvPr id="14" name="図 13">
            <a:extLst>
              <a:ext uri="{FF2B5EF4-FFF2-40B4-BE49-F238E27FC236}">
                <a16:creationId xmlns:a16="http://schemas.microsoft.com/office/drawing/2014/main" id="{EE82595B-D6A6-3E44-869D-0ED04BAC7C4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552200" y="2422787"/>
            <a:ext cx="3094629" cy="1826673"/>
          </a:xfrm>
          <a:prstGeom prst="rect">
            <a:avLst/>
          </a:prstGeom>
        </p:spPr>
      </p:pic>
      <p:pic>
        <p:nvPicPr>
          <p:cNvPr id="15" name="図 14">
            <a:extLst>
              <a:ext uri="{FF2B5EF4-FFF2-40B4-BE49-F238E27FC236}">
                <a16:creationId xmlns:a16="http://schemas.microsoft.com/office/drawing/2014/main" id="{63E504D1-53B0-8940-B3A7-CF196B83A76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388305" y="3254200"/>
            <a:ext cx="783550" cy="1530289"/>
          </a:xfrm>
          <a:prstGeom prst="rect">
            <a:avLst/>
          </a:prstGeom>
        </p:spPr>
      </p:pic>
      <p:pic>
        <p:nvPicPr>
          <p:cNvPr id="16" name="図 15">
            <a:extLst>
              <a:ext uri="{FF2B5EF4-FFF2-40B4-BE49-F238E27FC236}">
                <a16:creationId xmlns:a16="http://schemas.microsoft.com/office/drawing/2014/main" id="{163F146C-3581-6B4E-8700-5AE3C73554EB}"/>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460593" y="3370452"/>
            <a:ext cx="638990" cy="1319541"/>
          </a:xfrm>
          <a:prstGeom prst="rect">
            <a:avLst/>
          </a:prstGeom>
        </p:spPr>
      </p:pic>
      <p:sp>
        <p:nvSpPr>
          <p:cNvPr id="17" name="円/楕円 16">
            <a:extLst>
              <a:ext uri="{FF2B5EF4-FFF2-40B4-BE49-F238E27FC236}">
                <a16:creationId xmlns:a16="http://schemas.microsoft.com/office/drawing/2014/main" id="{352CAEAE-6ED9-B44D-92F0-E4016A0CAFA5}"/>
              </a:ext>
            </a:extLst>
          </p:cNvPr>
          <p:cNvSpPr>
            <a:spLocks noChangeAspect="1"/>
          </p:cNvSpPr>
          <p:nvPr/>
        </p:nvSpPr>
        <p:spPr>
          <a:xfrm>
            <a:off x="7858467" y="1630228"/>
            <a:ext cx="1391434" cy="1391434"/>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kumimoji="1" lang="ja-JP" altLang="en-US" sz="1400">
                <a:latin typeface="Yu Gothic" panose="020B0400000000000000" pitchFamily="34" charset="-128"/>
                <a:ea typeface="Yu Gothic" panose="020B0400000000000000" pitchFamily="34" charset="-128"/>
              </a:rPr>
              <a:t>●●型</a:t>
            </a:r>
            <a:endParaRPr kumimoji="1" lang="en-US" altLang="ja-JP" sz="1400" dirty="0">
              <a:latin typeface="Yu Gothic" panose="020B0400000000000000" pitchFamily="34" charset="-128"/>
              <a:ea typeface="Yu Gothic" panose="020B0400000000000000" pitchFamily="34" charset="-128"/>
            </a:endParaRPr>
          </a:p>
          <a:p>
            <a:pPr algn="ctr"/>
            <a:r>
              <a:rPr kumimoji="1" lang="ja-JP" altLang="en-US" sz="1400">
                <a:latin typeface="Yu Gothic" panose="020B0400000000000000" pitchFamily="34" charset="-128"/>
                <a:ea typeface="Yu Gothic" panose="020B0400000000000000" pitchFamily="34" charset="-128"/>
              </a:rPr>
              <a:t>●●ツール</a:t>
            </a:r>
            <a:endParaRPr kumimoji="1" lang="en-US" altLang="ja-JP" sz="1400" dirty="0">
              <a:latin typeface="Yu Gothic" panose="020B0400000000000000" pitchFamily="34" charset="-128"/>
              <a:ea typeface="Yu Gothic" panose="020B0400000000000000" pitchFamily="34" charset="-128"/>
            </a:endParaRPr>
          </a:p>
        </p:txBody>
      </p:sp>
      <p:sp>
        <p:nvSpPr>
          <p:cNvPr id="18" name="正方形/長方形 17">
            <a:extLst>
              <a:ext uri="{FF2B5EF4-FFF2-40B4-BE49-F238E27FC236}">
                <a16:creationId xmlns:a16="http://schemas.microsoft.com/office/drawing/2014/main" id="{DDB5B7DE-3D6B-974F-B80D-AA854F3EC56B}"/>
              </a:ext>
            </a:extLst>
          </p:cNvPr>
          <p:cNvSpPr/>
          <p:nvPr/>
        </p:nvSpPr>
        <p:spPr>
          <a:xfrm>
            <a:off x="628671" y="5333000"/>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導入実績</a:t>
            </a:r>
            <a:endParaRPr kumimoji="1" lang="en-US" altLang="ja-JP" sz="1200" b="1" dirty="0">
              <a:solidFill>
                <a:schemeClr val="bg1"/>
              </a:solidFill>
              <a:ea typeface="Yu Gothic" panose="020B0400000000000000" pitchFamily="34" charset="-128"/>
            </a:endParaRPr>
          </a:p>
          <a:p>
            <a:pPr algn="ctr"/>
            <a:r>
              <a:rPr kumimoji="1" lang="ja-JP" altLang="en-US" sz="1200" b="1">
                <a:solidFill>
                  <a:schemeClr val="bg1"/>
                </a:solidFill>
                <a:ea typeface="Yu Gothic" panose="020B0400000000000000" pitchFamily="34" charset="-128"/>
              </a:rPr>
              <a:t>●●社</a:t>
            </a:r>
            <a:endParaRPr kumimoji="1" lang="en-US" altLang="ja-JP" sz="1200" b="1" dirty="0">
              <a:solidFill>
                <a:schemeClr val="bg1"/>
              </a:solidFill>
              <a:ea typeface="Yu Gothic" panose="020B0400000000000000" pitchFamily="34" charset="-128"/>
            </a:endParaRPr>
          </a:p>
        </p:txBody>
      </p:sp>
      <p:sp>
        <p:nvSpPr>
          <p:cNvPr id="19" name="正方形/長方形 18">
            <a:extLst>
              <a:ext uri="{FF2B5EF4-FFF2-40B4-BE49-F238E27FC236}">
                <a16:creationId xmlns:a16="http://schemas.microsoft.com/office/drawing/2014/main" id="{7BAFB0F4-A8CB-B94B-A956-CE0E55241233}"/>
              </a:ext>
            </a:extLst>
          </p:cNvPr>
          <p:cNvSpPr/>
          <p:nvPr/>
        </p:nvSpPr>
        <p:spPr>
          <a:xfrm>
            <a:off x="4996968" y="5333000"/>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受賞歴</a:t>
            </a:r>
            <a:endParaRPr kumimoji="1" lang="en-US" altLang="ja-JP" sz="1200" b="1" dirty="0">
              <a:solidFill>
                <a:schemeClr val="bg1"/>
              </a:solidFill>
              <a:ea typeface="Yu Gothic" panose="020B0400000000000000" pitchFamily="34" charset="-128"/>
            </a:endParaRPr>
          </a:p>
        </p:txBody>
      </p:sp>
      <p:sp>
        <p:nvSpPr>
          <p:cNvPr id="20" name="正方形/長方形 19">
            <a:extLst>
              <a:ext uri="{FF2B5EF4-FFF2-40B4-BE49-F238E27FC236}">
                <a16:creationId xmlns:a16="http://schemas.microsoft.com/office/drawing/2014/main" id="{DDB98A5D-988A-5A42-93BD-D2D28C7FBAC2}"/>
              </a:ext>
            </a:extLst>
          </p:cNvPr>
          <p:cNvSpPr/>
          <p:nvPr/>
        </p:nvSpPr>
        <p:spPr>
          <a:xfrm>
            <a:off x="2084770" y="5333000"/>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メディア</a:t>
            </a:r>
            <a:endParaRPr kumimoji="1" lang="en-US" altLang="ja-JP" sz="1200" b="1" dirty="0">
              <a:solidFill>
                <a:schemeClr val="bg1"/>
              </a:solidFill>
              <a:ea typeface="Yu Gothic" panose="020B0400000000000000" pitchFamily="34" charset="-128"/>
            </a:endParaRPr>
          </a:p>
          <a:p>
            <a:pPr algn="ctr"/>
            <a:r>
              <a:rPr kumimoji="1" lang="ja-JP" altLang="en-US" sz="1200" b="1">
                <a:solidFill>
                  <a:schemeClr val="bg1"/>
                </a:solidFill>
                <a:ea typeface="Yu Gothic" panose="020B0400000000000000" pitchFamily="34" charset="-128"/>
              </a:rPr>
              <a:t>掲載</a:t>
            </a:r>
            <a:endParaRPr kumimoji="1" lang="en-US" altLang="ja-JP" sz="1200" b="1" dirty="0">
              <a:solidFill>
                <a:schemeClr val="bg1"/>
              </a:solidFill>
              <a:ea typeface="Yu Gothic" panose="020B0400000000000000" pitchFamily="34" charset="-128"/>
            </a:endParaRPr>
          </a:p>
        </p:txBody>
      </p:sp>
      <p:sp>
        <p:nvSpPr>
          <p:cNvPr id="21" name="正方形/長方形 20">
            <a:extLst>
              <a:ext uri="{FF2B5EF4-FFF2-40B4-BE49-F238E27FC236}">
                <a16:creationId xmlns:a16="http://schemas.microsoft.com/office/drawing/2014/main" id="{401300AF-42B0-CA47-8521-A28637A61765}"/>
              </a:ext>
            </a:extLst>
          </p:cNvPr>
          <p:cNvSpPr/>
          <p:nvPr/>
        </p:nvSpPr>
        <p:spPr>
          <a:xfrm>
            <a:off x="3540869" y="5333000"/>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メディア</a:t>
            </a:r>
            <a:endParaRPr kumimoji="1" lang="en-US" altLang="ja-JP" sz="1200" b="1" dirty="0">
              <a:solidFill>
                <a:schemeClr val="bg1"/>
              </a:solidFill>
              <a:ea typeface="Yu Gothic" panose="020B0400000000000000" pitchFamily="34" charset="-128"/>
            </a:endParaRPr>
          </a:p>
          <a:p>
            <a:pPr algn="ctr"/>
            <a:r>
              <a:rPr kumimoji="1" lang="ja-JP" altLang="en-US" sz="1200" b="1">
                <a:solidFill>
                  <a:schemeClr val="bg1"/>
                </a:solidFill>
                <a:ea typeface="Yu Gothic" panose="020B0400000000000000" pitchFamily="34" charset="-128"/>
              </a:rPr>
              <a:t>掲載</a:t>
            </a:r>
            <a:endParaRPr kumimoji="1" lang="en-US" altLang="ja-JP" sz="1200" b="1" dirty="0">
              <a:solidFill>
                <a:schemeClr val="bg1"/>
              </a:solidFill>
              <a:ea typeface="Yu Gothic" panose="020B0400000000000000" pitchFamily="34" charset="-128"/>
            </a:endParaRPr>
          </a:p>
        </p:txBody>
      </p:sp>
      <p:sp>
        <p:nvSpPr>
          <p:cNvPr id="22" name="正方形/長方形 21">
            <a:extLst>
              <a:ext uri="{FF2B5EF4-FFF2-40B4-BE49-F238E27FC236}">
                <a16:creationId xmlns:a16="http://schemas.microsoft.com/office/drawing/2014/main" id="{D4064ED8-E9DF-4248-AFFD-33488BBF4170}"/>
              </a:ext>
            </a:extLst>
          </p:cNvPr>
          <p:cNvSpPr/>
          <p:nvPr/>
        </p:nvSpPr>
        <p:spPr>
          <a:xfrm>
            <a:off x="6453067" y="5333000"/>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受賞歴</a:t>
            </a:r>
            <a:endParaRPr kumimoji="1" lang="en-US" altLang="ja-JP" sz="1200" b="1" dirty="0">
              <a:solidFill>
                <a:schemeClr val="bg1"/>
              </a:solidFill>
              <a:ea typeface="Yu Gothic" panose="020B0400000000000000" pitchFamily="34" charset="-128"/>
            </a:endParaRPr>
          </a:p>
        </p:txBody>
      </p:sp>
      <p:sp>
        <p:nvSpPr>
          <p:cNvPr id="23" name="正方形/長方形 22">
            <a:extLst>
              <a:ext uri="{FF2B5EF4-FFF2-40B4-BE49-F238E27FC236}">
                <a16:creationId xmlns:a16="http://schemas.microsoft.com/office/drawing/2014/main" id="{385EEBA1-A33B-B544-856B-4E9E6D80B6B8}"/>
              </a:ext>
            </a:extLst>
          </p:cNvPr>
          <p:cNvSpPr/>
          <p:nvPr/>
        </p:nvSpPr>
        <p:spPr>
          <a:xfrm>
            <a:off x="7909167" y="5333000"/>
            <a:ext cx="1368000" cy="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200" b="1">
                <a:solidFill>
                  <a:schemeClr val="bg1"/>
                </a:solidFill>
                <a:ea typeface="Yu Gothic" panose="020B0400000000000000" pitchFamily="34" charset="-128"/>
              </a:rPr>
              <a:t>受賞歴</a:t>
            </a:r>
            <a:endParaRPr kumimoji="1" lang="en-US" altLang="ja-JP" sz="1200" b="1" dirty="0">
              <a:solidFill>
                <a:schemeClr val="bg1"/>
              </a:solidFill>
              <a:ea typeface="Yu Gothic" panose="020B0400000000000000" pitchFamily="34" charset="-128"/>
            </a:endParaRPr>
          </a:p>
        </p:txBody>
      </p:sp>
    </p:spTree>
    <p:extLst>
      <p:ext uri="{BB962C8B-B14F-4D97-AF65-F5344CB8AC3E}">
        <p14:creationId xmlns:p14="http://schemas.microsoft.com/office/powerpoint/2010/main" val="3191080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ー 8">
            <a:extLst>
              <a:ext uri="{FF2B5EF4-FFF2-40B4-BE49-F238E27FC236}">
                <a16:creationId xmlns:a16="http://schemas.microsoft.com/office/drawing/2014/main" id="{7BA2972D-937D-BB40-A7EE-7112DDF0581A}"/>
              </a:ext>
            </a:extLst>
          </p:cNvPr>
          <p:cNvSpPr>
            <a:spLocks noGrp="1"/>
          </p:cNvSpPr>
          <p:nvPr>
            <p:ph type="body" idx="1"/>
          </p:nvPr>
        </p:nvSpPr>
        <p:spPr/>
        <p:txBody>
          <a:bodyPr/>
          <a:lstStyle/>
          <a:p>
            <a:endParaRPr lang="ja-JP" altLang="en-US"/>
          </a:p>
        </p:txBody>
      </p:sp>
      <p:sp>
        <p:nvSpPr>
          <p:cNvPr id="10" name="テキスト プレースホルダー 9">
            <a:extLst>
              <a:ext uri="{FF2B5EF4-FFF2-40B4-BE49-F238E27FC236}">
                <a16:creationId xmlns:a16="http://schemas.microsoft.com/office/drawing/2014/main" id="{B1F62832-8A98-5049-A9B4-AB85B3A84E48}"/>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DFC449CB-2302-8143-89FD-9365017D5D77}"/>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5</a:t>
            </a:fld>
            <a:endParaRPr lang="ja-JP" altLang="en-US"/>
          </a:p>
        </p:txBody>
      </p:sp>
      <p:sp>
        <p:nvSpPr>
          <p:cNvPr id="3" name="タイトル 2">
            <a:extLst>
              <a:ext uri="{FF2B5EF4-FFF2-40B4-BE49-F238E27FC236}">
                <a16:creationId xmlns:a16="http://schemas.microsoft.com/office/drawing/2014/main" id="{C34D5199-8F77-1747-9FFB-82B8DE369E58}"/>
              </a:ext>
            </a:extLst>
          </p:cNvPr>
          <p:cNvSpPr>
            <a:spLocks noGrp="1"/>
          </p:cNvSpPr>
          <p:nvPr>
            <p:ph type="title"/>
          </p:nvPr>
        </p:nvSpPr>
        <p:spPr>
          <a:xfrm>
            <a:off x="637168" y="314325"/>
            <a:ext cx="8640000" cy="396000"/>
          </a:xfrm>
        </p:spPr>
        <p:txBody>
          <a:bodyPr>
            <a:normAutofit fontScale="90000"/>
          </a:bodyPr>
          <a:lstStyle/>
          <a:p>
            <a:r>
              <a:rPr lang="ja-JP" altLang="en-US"/>
              <a:t>ターゲット市場の成長性</a:t>
            </a:r>
          </a:p>
        </p:txBody>
      </p:sp>
      <p:sp>
        <p:nvSpPr>
          <p:cNvPr id="6" name="正方形/長方形 5">
            <a:extLst>
              <a:ext uri="{FF2B5EF4-FFF2-40B4-BE49-F238E27FC236}">
                <a16:creationId xmlns:a16="http://schemas.microsoft.com/office/drawing/2014/main" id="{9745460C-FE43-5845-99DB-696CD4EA322B}"/>
              </a:ext>
            </a:extLst>
          </p:cNvPr>
          <p:cNvSpPr/>
          <p:nvPr/>
        </p:nvSpPr>
        <p:spPr>
          <a:xfrm>
            <a:off x="628830" y="1839951"/>
            <a:ext cx="8648337" cy="410640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600" b="1">
                <a:solidFill>
                  <a:schemeClr val="bg1"/>
                </a:solidFill>
                <a:ea typeface="Yu Gothic" panose="020B0400000000000000" pitchFamily="34" charset="-128"/>
              </a:rPr>
              <a:t>市場規模、伸びがわかる図を挿入する</a:t>
            </a:r>
            <a:endParaRPr kumimoji="1" lang="en-US" altLang="ja-JP" sz="1600" b="1" dirty="0">
              <a:solidFill>
                <a:schemeClr val="bg1"/>
              </a:solidFill>
              <a:ea typeface="Yu Gothic" panose="020B0400000000000000" pitchFamily="34" charset="-128"/>
            </a:endParaRPr>
          </a:p>
        </p:txBody>
      </p:sp>
    </p:spTree>
    <p:extLst>
      <p:ext uri="{BB962C8B-B14F-4D97-AF65-F5344CB8AC3E}">
        <p14:creationId xmlns:p14="http://schemas.microsoft.com/office/powerpoint/2010/main" val="481819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a:extLst>
              <a:ext uri="{FF2B5EF4-FFF2-40B4-BE49-F238E27FC236}">
                <a16:creationId xmlns:a16="http://schemas.microsoft.com/office/drawing/2014/main" id="{7CCA4D20-D591-D244-BD85-9BDA1AB195E2}"/>
              </a:ext>
            </a:extLst>
          </p:cNvPr>
          <p:cNvSpPr/>
          <p:nvPr/>
        </p:nvSpPr>
        <p:spPr>
          <a:xfrm>
            <a:off x="1226998" y="2190179"/>
            <a:ext cx="7452000" cy="3528000"/>
          </a:xfrm>
          <a:prstGeom prst="roundRect">
            <a:avLst>
              <a:gd name="adj" fmla="val 301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Yu Gothic" panose="020B0400000000000000" pitchFamily="34" charset="-128"/>
              <a:ea typeface="Yu Gothic" panose="020B0400000000000000" pitchFamily="34" charset="-128"/>
            </a:endParaRPr>
          </a:p>
        </p:txBody>
      </p:sp>
      <p:cxnSp>
        <p:nvCxnSpPr>
          <p:cNvPr id="18" name="直線矢印コネクタ 17">
            <a:extLst>
              <a:ext uri="{FF2B5EF4-FFF2-40B4-BE49-F238E27FC236}">
                <a16:creationId xmlns:a16="http://schemas.microsoft.com/office/drawing/2014/main" id="{F00FDD2E-B871-5D45-8EB0-9B98F1029C34}"/>
              </a:ext>
            </a:extLst>
          </p:cNvPr>
          <p:cNvCxnSpPr>
            <a:cxnSpLocks/>
            <a:stCxn id="22" idx="0"/>
            <a:endCxn id="23" idx="2"/>
          </p:cNvCxnSpPr>
          <p:nvPr/>
        </p:nvCxnSpPr>
        <p:spPr>
          <a:xfrm>
            <a:off x="952830" y="3943028"/>
            <a:ext cx="8000337" cy="0"/>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1EAF9585-0511-3B49-A957-5F7C64A96007}"/>
              </a:ext>
            </a:extLst>
          </p:cNvPr>
          <p:cNvCxnSpPr>
            <a:cxnSpLocks/>
            <a:stCxn id="20" idx="2"/>
            <a:endCxn id="21" idx="0"/>
          </p:cNvCxnSpPr>
          <p:nvPr/>
        </p:nvCxnSpPr>
        <p:spPr>
          <a:xfrm>
            <a:off x="4942475" y="1990716"/>
            <a:ext cx="10523" cy="3976374"/>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Google Shape;916;p353">
            <a:extLst>
              <a:ext uri="{FF2B5EF4-FFF2-40B4-BE49-F238E27FC236}">
                <a16:creationId xmlns:a16="http://schemas.microsoft.com/office/drawing/2014/main" id="{FFBC26A6-8756-AE48-9D67-3C2C1662C1D5}"/>
              </a:ext>
            </a:extLst>
          </p:cNvPr>
          <p:cNvSpPr/>
          <p:nvPr/>
        </p:nvSpPr>
        <p:spPr>
          <a:xfrm>
            <a:off x="4042475" y="1666716"/>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altLang="en-US" b="1" i="0" u="none" strike="noStrike" cap="none">
                <a:solidFill>
                  <a:schemeClr val="lt1"/>
                </a:solidFill>
                <a:latin typeface="Yu Gothic" panose="020B0400000000000000" pitchFamily="34" charset="-128"/>
                <a:ea typeface="Yu Gothic" panose="020B0400000000000000" pitchFamily="34" charset="-128"/>
                <a:sym typeface="Arial"/>
              </a:rPr>
              <a:t>高価格</a:t>
            </a:r>
            <a:endParaRPr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21" name="Google Shape;916;p353">
            <a:extLst>
              <a:ext uri="{FF2B5EF4-FFF2-40B4-BE49-F238E27FC236}">
                <a16:creationId xmlns:a16="http://schemas.microsoft.com/office/drawing/2014/main" id="{C42CEC01-6357-774B-AB0D-AE47DE7375DE}"/>
              </a:ext>
            </a:extLst>
          </p:cNvPr>
          <p:cNvSpPr/>
          <p:nvPr/>
        </p:nvSpPr>
        <p:spPr>
          <a:xfrm>
            <a:off x="4052998" y="5967090"/>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wrap="square" lIns="36000" tIns="36000" rIns="36000" bIns="360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ja-JP" altLang="en-US" b="1" i="0" u="none" strike="noStrike" cap="none">
                <a:solidFill>
                  <a:schemeClr val="lt1"/>
                </a:solidFill>
                <a:latin typeface="Yu Gothic" panose="020B0400000000000000" pitchFamily="34" charset="-128"/>
                <a:ea typeface="Yu Gothic" panose="020B0400000000000000" pitchFamily="34" charset="-128"/>
                <a:sym typeface="Arial"/>
              </a:rPr>
              <a:t>低価格</a:t>
            </a:r>
            <a:endParaRPr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22" name="Google Shape;916;p353">
            <a:extLst>
              <a:ext uri="{FF2B5EF4-FFF2-40B4-BE49-F238E27FC236}">
                <a16:creationId xmlns:a16="http://schemas.microsoft.com/office/drawing/2014/main" id="{0A1406E6-5A95-BD46-99C8-AD003095631D}"/>
              </a:ext>
            </a:extLst>
          </p:cNvPr>
          <p:cNvSpPr/>
          <p:nvPr/>
        </p:nvSpPr>
        <p:spPr>
          <a:xfrm rot="5400000">
            <a:off x="-109170" y="3781028"/>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vert="vert270" wrap="square" lIns="36000" tIns="36000" rIns="36000" bIns="36000" anchor="ctr" anchorCtr="0">
            <a:normAutofit/>
          </a:bodyPr>
          <a:lstStyle/>
          <a:p>
            <a:pPr marL="0" marR="0" lvl="0" indent="0" algn="ctr" rtl="0">
              <a:lnSpc>
                <a:spcPct val="100000"/>
              </a:lnSpc>
              <a:spcBef>
                <a:spcPts val="0"/>
              </a:spcBef>
              <a:spcAft>
                <a:spcPts val="0"/>
              </a:spcAft>
              <a:buClr>
                <a:srgbClr val="000000"/>
              </a:buClr>
              <a:buSzPts val="1400"/>
              <a:buFont typeface="Arial"/>
              <a:buNone/>
            </a:pPr>
            <a:r>
              <a:rPr lang="ja-JP" altLang="en-US" sz="1400" b="1" i="0" u="none" strike="noStrike" cap="none">
                <a:solidFill>
                  <a:schemeClr val="lt1"/>
                </a:solidFill>
                <a:latin typeface="Yu Gothic" panose="020B0400000000000000" pitchFamily="34" charset="-128"/>
                <a:ea typeface="Yu Gothic" panose="020B0400000000000000" pitchFamily="34" charset="-128"/>
                <a:sym typeface="Arial"/>
              </a:rPr>
              <a:t>単機能</a:t>
            </a:r>
            <a:endParaRPr sz="1400"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23" name="Google Shape;916;p353">
            <a:extLst>
              <a:ext uri="{FF2B5EF4-FFF2-40B4-BE49-F238E27FC236}">
                <a16:creationId xmlns:a16="http://schemas.microsoft.com/office/drawing/2014/main" id="{3574F8A4-CB1E-2945-83BD-75972C807A7A}"/>
              </a:ext>
            </a:extLst>
          </p:cNvPr>
          <p:cNvSpPr/>
          <p:nvPr/>
        </p:nvSpPr>
        <p:spPr>
          <a:xfrm rot="5400000">
            <a:off x="8215167" y="3781028"/>
            <a:ext cx="1800000" cy="324000"/>
          </a:xfrm>
          <a:prstGeom prst="roundRect">
            <a:avLst>
              <a:gd name="adj" fmla="val 50000"/>
            </a:avLst>
          </a:prstGeom>
          <a:solidFill>
            <a:schemeClr val="accent1"/>
          </a:solidFill>
          <a:ln w="25400" cap="flat" cmpd="sng">
            <a:solidFill>
              <a:srgbClr val="131837"/>
            </a:solidFill>
            <a:prstDash val="solid"/>
            <a:round/>
            <a:headEnd type="none" w="sm" len="sm"/>
            <a:tailEnd type="none" w="sm" len="sm"/>
          </a:ln>
        </p:spPr>
        <p:txBody>
          <a:bodyPr spcFirstLastPara="1" vert="vert270" wrap="square" lIns="36000" tIns="36000" rIns="36000" bIns="36000" anchor="ctr" anchorCtr="0">
            <a:normAutofit/>
          </a:bodyPr>
          <a:lstStyle/>
          <a:p>
            <a:pPr marL="0" marR="0" lvl="0" indent="0" algn="ctr" rtl="0">
              <a:lnSpc>
                <a:spcPct val="100000"/>
              </a:lnSpc>
              <a:spcBef>
                <a:spcPts val="0"/>
              </a:spcBef>
              <a:spcAft>
                <a:spcPts val="0"/>
              </a:spcAft>
              <a:buClr>
                <a:srgbClr val="000000"/>
              </a:buClr>
              <a:buSzPts val="1400"/>
              <a:buFont typeface="Arial"/>
              <a:buNone/>
            </a:pPr>
            <a:r>
              <a:rPr lang="ja-JP" altLang="en-US" sz="1400" b="1" i="0" u="none" strike="noStrike" cap="none">
                <a:solidFill>
                  <a:schemeClr val="lt1"/>
                </a:solidFill>
                <a:latin typeface="Yu Gothic" panose="020B0400000000000000" pitchFamily="34" charset="-128"/>
                <a:ea typeface="Yu Gothic" panose="020B0400000000000000" pitchFamily="34" charset="-128"/>
                <a:sym typeface="Arial"/>
              </a:rPr>
              <a:t>多機能</a:t>
            </a:r>
            <a:endParaRPr sz="1400" b="1" i="0" u="none" strike="noStrike" cap="none" dirty="0">
              <a:solidFill>
                <a:srgbClr val="000000"/>
              </a:solidFill>
              <a:latin typeface="Yu Gothic" panose="020B0400000000000000" pitchFamily="34" charset="-128"/>
              <a:ea typeface="Yu Gothic" panose="020B0400000000000000" pitchFamily="34" charset="-128"/>
              <a:sym typeface="Arial"/>
            </a:endParaRPr>
          </a:p>
        </p:txBody>
      </p:sp>
      <p:sp>
        <p:nvSpPr>
          <p:cNvPr id="2" name="テキスト プレースホルダー 1">
            <a:extLst>
              <a:ext uri="{FF2B5EF4-FFF2-40B4-BE49-F238E27FC236}">
                <a16:creationId xmlns:a16="http://schemas.microsoft.com/office/drawing/2014/main" id="{472738A8-FB4B-7442-BBDA-3856AD8E5D0C}"/>
              </a:ext>
            </a:extLst>
          </p:cNvPr>
          <p:cNvSpPr>
            <a:spLocks noGrp="1"/>
          </p:cNvSpPr>
          <p:nvPr>
            <p:ph type="body" idx="1"/>
          </p:nvPr>
        </p:nvSpPr>
        <p:spPr>
          <a:xfrm>
            <a:off x="628830" y="911644"/>
            <a:ext cx="8648337" cy="590563"/>
          </a:xfrm>
        </p:spPr>
        <p:txBody>
          <a:bodyPr>
            <a:normAutofit/>
          </a:bodyPr>
          <a:lstStyle/>
          <a:p>
            <a:r>
              <a:rPr lang="ja-JP" altLang="en-US"/>
              <a:t>◯ ◯は</a:t>
            </a:r>
            <a:r>
              <a:rPr lang="en-US" altLang="ja-JP" dirty="0"/>
              <a:t>〜〜</a:t>
            </a:r>
            <a:r>
              <a:rPr lang="ja-JP" altLang="en-US"/>
              <a:t>を中心に導入。◯ ◯ ◯を評価いただいています。</a:t>
            </a:r>
          </a:p>
          <a:p>
            <a:endParaRPr lang="ja-JP" altLang="en-US"/>
          </a:p>
        </p:txBody>
      </p:sp>
      <p:sp>
        <p:nvSpPr>
          <p:cNvPr id="32" name="テキスト プレースホルダー 31">
            <a:extLst>
              <a:ext uri="{FF2B5EF4-FFF2-40B4-BE49-F238E27FC236}">
                <a16:creationId xmlns:a16="http://schemas.microsoft.com/office/drawing/2014/main" id="{25DA3B29-E12A-364C-9EE8-2CDD354858D4}"/>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F9A62511-6C73-A24B-8DDD-6A55B8B5146A}"/>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6</a:t>
            </a:fld>
            <a:endParaRPr lang="ja-JP" altLang="en-US"/>
          </a:p>
        </p:txBody>
      </p:sp>
      <p:sp>
        <p:nvSpPr>
          <p:cNvPr id="3" name="タイトル 2">
            <a:extLst>
              <a:ext uri="{FF2B5EF4-FFF2-40B4-BE49-F238E27FC236}">
                <a16:creationId xmlns:a16="http://schemas.microsoft.com/office/drawing/2014/main" id="{79C46A16-9CCB-0141-9FCD-AFD6869E5BC0}"/>
              </a:ext>
            </a:extLst>
          </p:cNvPr>
          <p:cNvSpPr>
            <a:spLocks noGrp="1"/>
          </p:cNvSpPr>
          <p:nvPr>
            <p:ph type="title"/>
          </p:nvPr>
        </p:nvSpPr>
        <p:spPr>
          <a:xfrm>
            <a:off x="637168" y="314325"/>
            <a:ext cx="8640000" cy="396000"/>
          </a:xfrm>
        </p:spPr>
        <p:txBody>
          <a:bodyPr>
            <a:normAutofit fontScale="90000"/>
          </a:bodyPr>
          <a:lstStyle/>
          <a:p>
            <a:r>
              <a:rPr lang="ja-JP" altLang="en-US"/>
              <a:t>ポジショニング</a:t>
            </a:r>
          </a:p>
        </p:txBody>
      </p:sp>
      <p:sp>
        <p:nvSpPr>
          <p:cNvPr id="12" name="四角形: 角を丸くする 30">
            <a:extLst>
              <a:ext uri="{FF2B5EF4-FFF2-40B4-BE49-F238E27FC236}">
                <a16:creationId xmlns:a16="http://schemas.microsoft.com/office/drawing/2014/main" id="{E468EECB-2DF9-114D-AC62-4A62CDE4464F}"/>
              </a:ext>
            </a:extLst>
          </p:cNvPr>
          <p:cNvSpPr/>
          <p:nvPr/>
        </p:nvSpPr>
        <p:spPr>
          <a:xfrm>
            <a:off x="5810919" y="2611197"/>
            <a:ext cx="2007971" cy="847212"/>
          </a:xfrm>
          <a:prstGeom prst="roundRect">
            <a:avLst>
              <a:gd name="adj" fmla="val 612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atin typeface="Yu Gothic" panose="020B0400000000000000" pitchFamily="34" charset="-128"/>
                <a:ea typeface="Yu Gothic" panose="020B0400000000000000" pitchFamily="34" charset="-128"/>
              </a:rPr>
              <a:t>自社サービス</a:t>
            </a:r>
          </a:p>
        </p:txBody>
      </p:sp>
      <p:sp>
        <p:nvSpPr>
          <p:cNvPr id="13" name="四角形: 角を丸くする 30">
            <a:extLst>
              <a:ext uri="{FF2B5EF4-FFF2-40B4-BE49-F238E27FC236}">
                <a16:creationId xmlns:a16="http://schemas.microsoft.com/office/drawing/2014/main" id="{FC43EF1C-48CA-6741-8C0A-EB4A4B5217E2}"/>
              </a:ext>
            </a:extLst>
          </p:cNvPr>
          <p:cNvSpPr/>
          <p:nvPr/>
        </p:nvSpPr>
        <p:spPr>
          <a:xfrm>
            <a:off x="3016892" y="2927705"/>
            <a:ext cx="1440000" cy="468000"/>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A</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4" name="四角形: 角を丸くする 30">
            <a:extLst>
              <a:ext uri="{FF2B5EF4-FFF2-40B4-BE49-F238E27FC236}">
                <a16:creationId xmlns:a16="http://schemas.microsoft.com/office/drawing/2014/main" id="{FEF1D1D7-D4CA-1742-97A1-C7D61A3D2C50}"/>
              </a:ext>
            </a:extLst>
          </p:cNvPr>
          <p:cNvSpPr/>
          <p:nvPr/>
        </p:nvSpPr>
        <p:spPr>
          <a:xfrm>
            <a:off x="3016892" y="4830464"/>
            <a:ext cx="1440000" cy="468000"/>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B</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5" name="四角形: 角を丸くする 30">
            <a:extLst>
              <a:ext uri="{FF2B5EF4-FFF2-40B4-BE49-F238E27FC236}">
                <a16:creationId xmlns:a16="http://schemas.microsoft.com/office/drawing/2014/main" id="{E81F3E3A-7789-2F44-8EFD-935EF1A40D1C}"/>
              </a:ext>
            </a:extLst>
          </p:cNvPr>
          <p:cNvSpPr/>
          <p:nvPr/>
        </p:nvSpPr>
        <p:spPr>
          <a:xfrm>
            <a:off x="3882428" y="4142492"/>
            <a:ext cx="1440000" cy="468000"/>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C</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
        <p:nvSpPr>
          <p:cNvPr id="16" name="四角形: 角を丸くする 30">
            <a:extLst>
              <a:ext uri="{FF2B5EF4-FFF2-40B4-BE49-F238E27FC236}">
                <a16:creationId xmlns:a16="http://schemas.microsoft.com/office/drawing/2014/main" id="{D381BB5A-7465-C746-B412-7D75A1C330AB}"/>
              </a:ext>
            </a:extLst>
          </p:cNvPr>
          <p:cNvSpPr/>
          <p:nvPr/>
        </p:nvSpPr>
        <p:spPr>
          <a:xfrm>
            <a:off x="6015583" y="4822887"/>
            <a:ext cx="1440000" cy="468000"/>
          </a:xfrm>
          <a:prstGeom prst="roundRect">
            <a:avLst>
              <a:gd name="adj" fmla="val 61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a:solidFill>
                  <a:schemeClr val="tx1"/>
                </a:solidFill>
                <a:latin typeface="Yu Gothic" panose="020B0400000000000000" pitchFamily="34" charset="-128"/>
                <a:ea typeface="Yu Gothic" panose="020B0400000000000000" pitchFamily="34" charset="-128"/>
              </a:rPr>
              <a:t>D</a:t>
            </a:r>
            <a:r>
              <a:rPr kumimoji="1" lang="ja-JP" altLang="en-US" sz="1400" b="1">
                <a:solidFill>
                  <a:schemeClr val="tx1"/>
                </a:solidFill>
                <a:latin typeface="Yu Gothic" panose="020B0400000000000000" pitchFamily="34" charset="-128"/>
                <a:ea typeface="Yu Gothic" panose="020B0400000000000000" pitchFamily="34" charset="-128"/>
              </a:rPr>
              <a:t>社</a:t>
            </a:r>
          </a:p>
        </p:txBody>
      </p:sp>
    </p:spTree>
    <p:extLst>
      <p:ext uri="{BB962C8B-B14F-4D97-AF65-F5344CB8AC3E}">
        <p14:creationId xmlns:p14="http://schemas.microsoft.com/office/powerpoint/2010/main" val="357478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3EBB5181-EAC3-624A-8D74-EB4642EADCFE}"/>
              </a:ext>
            </a:extLst>
          </p:cNvPr>
          <p:cNvPicPr>
            <a:picLocks noChangeAspect="1"/>
          </p:cNvPicPr>
          <p:nvPr/>
        </p:nvPicPr>
        <p:blipFill>
          <a:blip r:embed="rId2"/>
          <a:stretch>
            <a:fillRect/>
          </a:stretch>
        </p:blipFill>
        <p:spPr>
          <a:xfrm>
            <a:off x="5326881" y="1875007"/>
            <a:ext cx="936000" cy="936000"/>
          </a:xfrm>
          <a:prstGeom prst="rect">
            <a:avLst/>
          </a:prstGeom>
        </p:spPr>
      </p:pic>
      <p:pic>
        <p:nvPicPr>
          <p:cNvPr id="19" name="図 18">
            <a:extLst>
              <a:ext uri="{FF2B5EF4-FFF2-40B4-BE49-F238E27FC236}">
                <a16:creationId xmlns:a16="http://schemas.microsoft.com/office/drawing/2014/main" id="{F6884AA2-0717-AB45-9882-718E2695DEE6}"/>
              </a:ext>
            </a:extLst>
          </p:cNvPr>
          <p:cNvPicPr>
            <a:picLocks noChangeAspect="1"/>
          </p:cNvPicPr>
          <p:nvPr/>
        </p:nvPicPr>
        <p:blipFill>
          <a:blip r:embed="rId3"/>
          <a:stretch>
            <a:fillRect/>
          </a:stretch>
        </p:blipFill>
        <p:spPr>
          <a:xfrm>
            <a:off x="2958124" y="1875005"/>
            <a:ext cx="936000" cy="936000"/>
          </a:xfrm>
          <a:prstGeom prst="rect">
            <a:avLst/>
          </a:prstGeom>
        </p:spPr>
      </p:pic>
      <p:pic>
        <p:nvPicPr>
          <p:cNvPr id="21" name="図 20">
            <a:extLst>
              <a:ext uri="{FF2B5EF4-FFF2-40B4-BE49-F238E27FC236}">
                <a16:creationId xmlns:a16="http://schemas.microsoft.com/office/drawing/2014/main" id="{8F0B616F-2C95-4F47-A7CC-EF5839103A57}"/>
              </a:ext>
            </a:extLst>
          </p:cNvPr>
          <p:cNvPicPr>
            <a:picLocks noChangeAspect="1"/>
          </p:cNvPicPr>
          <p:nvPr/>
        </p:nvPicPr>
        <p:blipFill>
          <a:blip r:embed="rId4"/>
          <a:stretch>
            <a:fillRect/>
          </a:stretch>
        </p:blipFill>
        <p:spPr>
          <a:xfrm>
            <a:off x="7694489" y="1875006"/>
            <a:ext cx="936000" cy="936000"/>
          </a:xfrm>
          <a:prstGeom prst="rect">
            <a:avLst/>
          </a:prstGeom>
        </p:spPr>
      </p:pic>
      <p:sp>
        <p:nvSpPr>
          <p:cNvPr id="26" name="テキスト プレースホルダー 25">
            <a:extLst>
              <a:ext uri="{FF2B5EF4-FFF2-40B4-BE49-F238E27FC236}">
                <a16:creationId xmlns:a16="http://schemas.microsoft.com/office/drawing/2014/main" id="{9EA3563B-F332-5340-8929-BC134510FDF3}"/>
              </a:ext>
            </a:extLst>
          </p:cNvPr>
          <p:cNvSpPr>
            <a:spLocks noGrp="1"/>
          </p:cNvSpPr>
          <p:nvPr>
            <p:ph type="body" idx="1"/>
          </p:nvPr>
        </p:nvSpPr>
        <p:spPr/>
        <p:txBody>
          <a:bodyPr/>
          <a:lstStyle/>
          <a:p>
            <a:endParaRPr lang="ja-JP" altLang="en-US"/>
          </a:p>
        </p:txBody>
      </p:sp>
      <p:sp>
        <p:nvSpPr>
          <p:cNvPr id="27" name="テキスト プレースホルダー 26">
            <a:extLst>
              <a:ext uri="{FF2B5EF4-FFF2-40B4-BE49-F238E27FC236}">
                <a16:creationId xmlns:a16="http://schemas.microsoft.com/office/drawing/2014/main" id="{FD8D89B0-CEFA-564F-8CA2-7479A6D73037}"/>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1237C4F2-73B9-C848-B8D8-B0E16350B833}"/>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7</a:t>
            </a:fld>
            <a:endParaRPr lang="ja-JP" altLang="en-US"/>
          </a:p>
        </p:txBody>
      </p:sp>
      <p:sp>
        <p:nvSpPr>
          <p:cNvPr id="3" name="タイトル 2">
            <a:extLst>
              <a:ext uri="{FF2B5EF4-FFF2-40B4-BE49-F238E27FC236}">
                <a16:creationId xmlns:a16="http://schemas.microsoft.com/office/drawing/2014/main" id="{663D9ACF-6568-B441-A39A-AE3CB18B7033}"/>
              </a:ext>
            </a:extLst>
          </p:cNvPr>
          <p:cNvSpPr>
            <a:spLocks noGrp="1"/>
          </p:cNvSpPr>
          <p:nvPr>
            <p:ph type="title"/>
          </p:nvPr>
        </p:nvSpPr>
        <p:spPr>
          <a:xfrm>
            <a:off x="637168" y="314325"/>
            <a:ext cx="8640000" cy="396000"/>
          </a:xfrm>
        </p:spPr>
        <p:txBody>
          <a:bodyPr>
            <a:normAutofit fontScale="90000"/>
          </a:bodyPr>
          <a:lstStyle/>
          <a:p>
            <a:r>
              <a:rPr lang="ja-JP" altLang="en-US"/>
              <a:t>ペルソナ</a:t>
            </a:r>
          </a:p>
        </p:txBody>
      </p:sp>
      <p:graphicFrame>
        <p:nvGraphicFramePr>
          <p:cNvPr id="9" name="Google Shape;1156;p152">
            <a:extLst>
              <a:ext uri="{FF2B5EF4-FFF2-40B4-BE49-F238E27FC236}">
                <a16:creationId xmlns:a16="http://schemas.microsoft.com/office/drawing/2014/main" id="{79AED465-7600-3040-8E28-6E20C958998A}"/>
              </a:ext>
            </a:extLst>
          </p:cNvPr>
          <p:cNvGraphicFramePr/>
          <p:nvPr>
            <p:extLst>
              <p:ext uri="{D42A27DB-BD31-4B8C-83A1-F6EECF244321}">
                <p14:modId xmlns:p14="http://schemas.microsoft.com/office/powerpoint/2010/main" val="2368405306"/>
              </p:ext>
            </p:extLst>
          </p:nvPr>
        </p:nvGraphicFramePr>
        <p:xfrm>
          <a:off x="628830" y="2816344"/>
          <a:ext cx="8648337" cy="3216469"/>
        </p:xfrm>
        <a:graphic>
          <a:graphicData uri="http://schemas.openxmlformats.org/drawingml/2006/table">
            <a:tbl>
              <a:tblPr firstRow="1" bandRow="1">
                <a:noFill/>
              </a:tblPr>
              <a:tblGrid>
                <a:gridCol w="1512205">
                  <a:extLst>
                    <a:ext uri="{9D8B030D-6E8A-4147-A177-3AD203B41FA5}">
                      <a16:colId xmlns:a16="http://schemas.microsoft.com/office/drawing/2014/main" val="20000"/>
                    </a:ext>
                  </a:extLst>
                </a:gridCol>
                <a:gridCol w="2364060">
                  <a:extLst>
                    <a:ext uri="{9D8B030D-6E8A-4147-A177-3AD203B41FA5}">
                      <a16:colId xmlns:a16="http://schemas.microsoft.com/office/drawing/2014/main" val="2826785833"/>
                    </a:ext>
                  </a:extLst>
                </a:gridCol>
                <a:gridCol w="2442118">
                  <a:extLst>
                    <a:ext uri="{9D8B030D-6E8A-4147-A177-3AD203B41FA5}">
                      <a16:colId xmlns:a16="http://schemas.microsoft.com/office/drawing/2014/main" val="20001"/>
                    </a:ext>
                  </a:extLst>
                </a:gridCol>
                <a:gridCol w="2329954">
                  <a:extLst>
                    <a:ext uri="{9D8B030D-6E8A-4147-A177-3AD203B41FA5}">
                      <a16:colId xmlns:a16="http://schemas.microsoft.com/office/drawing/2014/main" val="20003"/>
                    </a:ext>
                  </a:extLst>
                </a:gridCol>
              </a:tblGrid>
              <a:tr h="406535">
                <a:tc>
                  <a:txBody>
                    <a:bodyPr/>
                    <a:lstStyle/>
                    <a:p>
                      <a:pPr marL="0" marR="0" lvl="0" indent="0" algn="ctr" rtl="0">
                        <a:lnSpc>
                          <a:spcPct val="100000"/>
                        </a:lnSpc>
                        <a:spcBef>
                          <a:spcPts val="0"/>
                        </a:spcBef>
                        <a:spcAft>
                          <a:spcPts val="0"/>
                        </a:spcAft>
                        <a:buClr>
                          <a:srgbClr val="000000"/>
                        </a:buClr>
                        <a:buSzPts val="1000"/>
                        <a:buFont typeface="Arial"/>
                        <a:buNone/>
                      </a:pPr>
                      <a:endParaRPr sz="1200" u="none" strike="noStrike" cap="none" dirty="0">
                        <a:latin typeface="+mn-ea"/>
                        <a:ea typeface="+mn-ea"/>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rgbClr val="F2F2F2"/>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dk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400" b="1" i="0" u="none" strike="noStrike" cap="none" dirty="0">
                          <a:solidFill>
                            <a:schemeClr val="lt1"/>
                          </a:solidFill>
                          <a:latin typeface="Yu Gothic" panose="020B0400000000000000" pitchFamily="34" charset="-128"/>
                          <a:ea typeface="Yu Gothic" panose="020B0400000000000000" pitchFamily="34" charset="-128"/>
                        </a:rPr>
                        <a:t>ペルソナ</a:t>
                      </a:r>
                      <a:r>
                        <a:rPr lang="en-US" altLang="ja-JP" sz="1400" b="1" i="0" u="none" strike="noStrike" cap="none" dirty="0">
                          <a:solidFill>
                            <a:schemeClr val="lt1"/>
                          </a:solidFill>
                          <a:latin typeface="Yu Gothic" panose="020B0400000000000000" pitchFamily="34" charset="-128"/>
                          <a:ea typeface="Yu Gothic" panose="020B0400000000000000" pitchFamily="34" charset="-128"/>
                        </a:rPr>
                        <a:t>A</a:t>
                      </a:r>
                      <a:endParaRPr sz="1400" b="1" i="0" u="none" strike="noStrike" cap="none" dirty="0">
                        <a:solidFill>
                          <a:schemeClr val="lt1"/>
                        </a:solidFill>
                        <a:latin typeface="+mn-ea"/>
                        <a:ea typeface="+mn-ea"/>
                        <a:cs typeface="MS PGothic"/>
                        <a:sym typeface="MS PGothic"/>
                      </a:endParaRPr>
                    </a:p>
                  </a:txBody>
                  <a:tcPr marL="72000" marR="72000" marT="72000" marB="72000" anchor="ctr">
                    <a:lnL w="12700" cap="flat" cmpd="sng" algn="ctr">
                      <a:solidFill>
                        <a:srgbClr val="F2F2F2"/>
                      </a:solidFill>
                      <a:prstDash val="solid"/>
                      <a:round/>
                      <a:headEnd type="none" w="sm" len="sm"/>
                      <a:tailEnd type="none" w="sm" len="sm"/>
                    </a:lnL>
                    <a:lnR w="12700" cap="flat" cmpd="sng" algn="ctr">
                      <a:solidFill>
                        <a:srgbClr val="F2F2F2"/>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dk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400" b="1" i="0" u="none" strike="noStrike" cap="none" dirty="0">
                          <a:solidFill>
                            <a:schemeClr val="lt1"/>
                          </a:solidFill>
                          <a:latin typeface="Yu Gothic" panose="020B0400000000000000" pitchFamily="34" charset="-128"/>
                          <a:ea typeface="Yu Gothic" panose="020B0400000000000000" pitchFamily="34" charset="-128"/>
                        </a:rPr>
                        <a:t>ペルソナ</a:t>
                      </a:r>
                      <a:r>
                        <a:rPr lang="en-US" altLang="ja-JP" sz="1400" b="1" i="0" u="none" strike="noStrike" cap="none" dirty="0">
                          <a:solidFill>
                            <a:schemeClr val="lt1"/>
                          </a:solidFill>
                          <a:latin typeface="Yu Gothic" panose="020B0400000000000000" pitchFamily="34" charset="-128"/>
                          <a:ea typeface="Yu Gothic" panose="020B0400000000000000" pitchFamily="34" charset="-128"/>
                        </a:rPr>
                        <a:t>B</a:t>
                      </a:r>
                      <a:endParaRPr sz="1400" b="1" i="0" u="none" strike="noStrike" cap="none" dirty="0">
                        <a:solidFill>
                          <a:schemeClr val="lt1"/>
                        </a:solidFill>
                        <a:latin typeface="+mn-ea"/>
                        <a:ea typeface="+mn-ea"/>
                        <a:cs typeface="MS PGothic"/>
                        <a:sym typeface="MS PGothic"/>
                      </a:endParaRPr>
                    </a:p>
                  </a:txBody>
                  <a:tcPr marL="72000" marR="72000" marT="72000" marB="72000" anchor="ctr">
                    <a:lnL w="12700" cap="flat" cmpd="sng" algn="ctr">
                      <a:solidFill>
                        <a:srgbClr val="F2F2F2"/>
                      </a:solidFill>
                      <a:prstDash val="solid"/>
                      <a:round/>
                      <a:headEnd type="none" w="sm" len="sm"/>
                      <a:tailEnd type="none" w="sm" len="sm"/>
                    </a:lnL>
                    <a:lnR w="12700" cap="flat" cmpd="sng">
                      <a:solidFill>
                        <a:srgbClr val="F2F2F2"/>
                      </a:solidFill>
                      <a:prstDash val="solid"/>
                      <a:round/>
                      <a:headEnd type="none" w="sm" len="sm"/>
                      <a:tailEnd type="none" w="sm" len="sm"/>
                    </a:lnR>
                    <a:lnT w="12700" cap="flat" cmpd="sng" algn="ctr">
                      <a:solidFill>
                        <a:schemeClr val="tx1"/>
                      </a:solidFill>
                      <a:prstDash val="solid"/>
                      <a:round/>
                      <a:headEnd type="none" w="med" len="med"/>
                      <a:tailEnd type="none" w="med" len="med"/>
                    </a:lnT>
                    <a:solidFill>
                      <a:schemeClr val="dk1"/>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400" b="1" i="0" u="none" strike="noStrike" cap="none" dirty="0">
                          <a:solidFill>
                            <a:schemeClr val="lt1"/>
                          </a:solidFill>
                          <a:latin typeface="Yu Gothic" panose="020B0400000000000000" pitchFamily="34" charset="-128"/>
                          <a:ea typeface="Yu Gothic" panose="020B0400000000000000" pitchFamily="34" charset="-128"/>
                        </a:rPr>
                        <a:t>ペルソナC</a:t>
                      </a:r>
                      <a:endParaRPr sz="1400" b="1" i="0" u="none" strike="noStrike" cap="none" dirty="0">
                        <a:solidFill>
                          <a:schemeClr val="lt1"/>
                        </a:solidFill>
                        <a:latin typeface="+mn-ea"/>
                        <a:ea typeface="+mn-ea"/>
                        <a:cs typeface="MS PGothic"/>
                        <a:sym typeface="MS PGothic"/>
                      </a:endParaRPr>
                    </a:p>
                  </a:txBody>
                  <a:tcPr marL="72000" marR="72000" marT="72000" marB="72000" anchor="ctr">
                    <a:lnL w="12700" cap="flat" cmpd="sng" algn="ctr">
                      <a:solidFill>
                        <a:srgbClr val="F2F2F2"/>
                      </a:solidFill>
                      <a:prstDash val="solid"/>
                      <a:round/>
                      <a:headEnd type="none" w="sm" len="sm"/>
                      <a:tailEnd type="none" w="sm" len="sm"/>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dk1"/>
                    </a:solidFill>
                  </a:tcPr>
                </a:tc>
                <a:extLst>
                  <a:ext uri="{0D108BD9-81ED-4DB2-BD59-A6C34878D82A}">
                    <a16:rowId xmlns:a16="http://schemas.microsoft.com/office/drawing/2014/main" val="10000"/>
                  </a:ext>
                </a:extLst>
              </a:tr>
              <a:tr h="349881">
                <a:tc>
                  <a:txBody>
                    <a:bodyPr/>
                    <a:lstStyle/>
                    <a:p>
                      <a:r>
                        <a:rPr lang="ja-JP" altLang="en-US" sz="1200" b="1" i="0">
                          <a:latin typeface="Yu Gothic" panose="020B0400000000000000" pitchFamily="34" charset="-128"/>
                          <a:ea typeface="Yu Gothic" panose="020B0400000000000000" pitchFamily="34" charset="-128"/>
                        </a:rPr>
                        <a:t>業種業界</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49881">
                <a:tc>
                  <a:txBody>
                    <a:bodyPr/>
                    <a:lstStyle/>
                    <a:p>
                      <a:r>
                        <a:rPr lang="ja-JP" altLang="en-US" sz="1200" b="1" i="0" dirty="0">
                          <a:latin typeface="Yu Gothic" panose="020B0400000000000000" pitchFamily="34" charset="-128"/>
                          <a:ea typeface="Yu Gothic" panose="020B0400000000000000" pitchFamily="34" charset="-128"/>
                        </a:rPr>
                        <a:t>職種・役職</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a:latin typeface="Yu Gothic" panose="020B0400000000000000" pitchFamily="34" charset="-128"/>
                        <a:ea typeface="Yu Gothic" panose="020B0400000000000000" pitchFamily="34" charset="-128"/>
                      </a:endParaRPr>
                    </a:p>
                  </a:txBody>
                  <a:tcPr anchor="ctr"/>
                </a:tc>
                <a:tc>
                  <a:txBody>
                    <a:bodyPr/>
                    <a:lstStyle/>
                    <a:p>
                      <a:endParaRPr lang="ja-JP" altLang="en-US" sz="1000" b="0" i="0">
                        <a:latin typeface="Yu Gothic" panose="020B0400000000000000" pitchFamily="34" charset="-128"/>
                        <a:ea typeface="Yu Gothic" panose="020B0400000000000000" pitchFamily="34" charset="-128"/>
                      </a:endParaRPr>
                    </a:p>
                  </a:txBody>
                  <a:tcPr anchor="ctr"/>
                </a:tc>
                <a:tc>
                  <a:txBody>
                    <a:bodyPr/>
                    <a:lstStyle/>
                    <a:p>
                      <a:endParaRPr lang="ja-JP" altLang="en-US" sz="1000" b="0" i="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88225255"/>
                  </a:ext>
                </a:extLst>
              </a:tr>
              <a:tr h="349881">
                <a:tc>
                  <a:txBody>
                    <a:bodyPr/>
                    <a:lstStyle/>
                    <a:p>
                      <a:r>
                        <a:rPr lang="ja-JP" altLang="en-US" sz="1200" b="1" i="0">
                          <a:latin typeface="Yu Gothic" panose="020B0400000000000000" pitchFamily="34" charset="-128"/>
                          <a:ea typeface="Yu Gothic" panose="020B0400000000000000" pitchFamily="34" charset="-128"/>
                        </a:rPr>
                        <a:t>規模</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tc>
                <a:tc>
                  <a:txBody>
                    <a:bodyPr/>
                    <a:lstStyle/>
                    <a:p>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8688533"/>
                  </a:ext>
                </a:extLst>
              </a:tr>
              <a:tr h="349881">
                <a:tc>
                  <a:txBody>
                    <a:bodyPr/>
                    <a:lstStyle/>
                    <a:p>
                      <a:r>
                        <a:rPr lang="ja-JP" altLang="en-US" sz="1200" b="1" i="0">
                          <a:latin typeface="Yu Gothic" panose="020B0400000000000000" pitchFamily="34" charset="-128"/>
                          <a:ea typeface="Yu Gothic" panose="020B0400000000000000" pitchFamily="34" charset="-128"/>
                        </a:rPr>
                        <a:t>課題</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tc>
                <a:tc>
                  <a:txBody>
                    <a:bodyPr/>
                    <a:lstStyle/>
                    <a:p>
                      <a:endParaRPr lang="en-US" altLang="ja-JP" sz="1000" b="0" i="0" dirty="0">
                        <a:latin typeface="Yu Gothic" panose="020B0400000000000000" pitchFamily="34" charset="-128"/>
                        <a:ea typeface="Yu Gothic" panose="020B0400000000000000" pitchFamily="34"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92927293"/>
                  </a:ext>
                </a:extLst>
              </a:tr>
              <a:tr h="355324">
                <a:tc>
                  <a:txBody>
                    <a:bodyPr/>
                    <a:lstStyle/>
                    <a:p>
                      <a:r>
                        <a:rPr lang="ja-JP" altLang="en-US" sz="1200" b="1" i="0" dirty="0">
                          <a:latin typeface="Yu Gothic" panose="020B0400000000000000" pitchFamily="34" charset="-128"/>
                          <a:ea typeface="Yu Gothic" panose="020B0400000000000000" pitchFamily="34" charset="-128"/>
                        </a:rPr>
                        <a:t>顕在化のきっかけ</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553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ja-JP" altLang="en-US" sz="1200" b="1" i="0">
                          <a:latin typeface="Yu Gothic" panose="020B0400000000000000" pitchFamily="34" charset="-128"/>
                          <a:ea typeface="Yu Gothic" panose="020B0400000000000000" pitchFamily="34" charset="-128"/>
                        </a:rPr>
                        <a:t>実現したいこと</a:t>
                      </a: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ja-JP" altLang="en-US" sz="1000" b="0" i="0" u="none" strike="noStrike" cap="none" dirty="0">
                        <a:solidFill>
                          <a:schemeClr val="dk1"/>
                        </a:solidFill>
                        <a:latin typeface="Yu Gothic" panose="020B0400000000000000" pitchFamily="34" charset="-128"/>
                        <a:ea typeface="Arial"/>
                        <a:cs typeface="Arial"/>
                        <a:sym typeface="Arial"/>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81387131"/>
                  </a:ext>
                </a:extLst>
              </a:tr>
              <a:tr h="349881">
                <a:tc>
                  <a:txBody>
                    <a:bodyPr/>
                    <a:lstStyle/>
                    <a:p>
                      <a:r>
                        <a:rPr lang="ja-JP" altLang="en-US" sz="1200" b="1" i="0">
                          <a:latin typeface="Yu Gothic" panose="020B0400000000000000" pitchFamily="34" charset="-128"/>
                          <a:ea typeface="Yu Gothic" panose="020B0400000000000000" pitchFamily="34" charset="-128"/>
                        </a:rPr>
                        <a:t>やること</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349881">
                <a:tc>
                  <a:txBody>
                    <a:bodyPr/>
                    <a:lstStyle/>
                    <a:p>
                      <a:r>
                        <a:rPr lang="ja-JP" altLang="en-US" sz="1200" b="1" i="0">
                          <a:latin typeface="Yu Gothic" panose="020B0400000000000000" pitchFamily="34" charset="-128"/>
                          <a:ea typeface="Yu Gothic" panose="020B0400000000000000" pitchFamily="34" charset="-128"/>
                        </a:rPr>
                        <a:t>情報収集</a:t>
                      </a:r>
                      <a:endParaRPr lang="ja-JP" altLang="en-US" sz="1200" b="1" i="0" dirty="0">
                        <a:latin typeface="Yu Gothic" panose="020B0400000000000000" pitchFamily="34" charset="-128"/>
                        <a:ea typeface="Yu Gothic" panose="020B0400000000000000" pitchFamily="34"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2F2F2"/>
                    </a:solidFill>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B w="12700" cap="flat" cmpd="sng" algn="ctr">
                      <a:solidFill>
                        <a:schemeClr val="tx1"/>
                      </a:solidFill>
                      <a:prstDash val="solid"/>
                      <a:round/>
                      <a:headEnd type="none" w="med" len="med"/>
                      <a:tailEnd type="none" w="med" len="med"/>
                    </a:lnB>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B w="12700" cap="flat" cmpd="sng" algn="ctr">
                      <a:solidFill>
                        <a:schemeClr val="tx1"/>
                      </a:solidFill>
                      <a:prstDash val="solid"/>
                      <a:round/>
                      <a:headEnd type="none" w="med" len="med"/>
                      <a:tailEnd type="none" w="med" len="med"/>
                    </a:lnB>
                  </a:tcPr>
                </a:tc>
                <a:tc>
                  <a:txBody>
                    <a:bodyPr/>
                    <a:lstStyle/>
                    <a:p>
                      <a:endParaRPr lang="ja-JP" altLang="en-US" sz="1000" b="0" i="0" dirty="0">
                        <a:latin typeface="Yu Gothic" panose="020B0400000000000000" pitchFamily="34" charset="-128"/>
                        <a:ea typeface="Yu Gothic" panose="020B0400000000000000" pitchFamily="34"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9502372"/>
                  </a:ext>
                </a:extLst>
              </a:tr>
            </a:tbl>
          </a:graphicData>
        </a:graphic>
      </p:graphicFrame>
      <p:sp>
        <p:nvSpPr>
          <p:cNvPr id="22" name="円/楕円 21">
            <a:extLst>
              <a:ext uri="{FF2B5EF4-FFF2-40B4-BE49-F238E27FC236}">
                <a16:creationId xmlns:a16="http://schemas.microsoft.com/office/drawing/2014/main" id="{C812CEAE-C85A-8F4B-8FE0-7B8D5A6A606D}"/>
              </a:ext>
            </a:extLst>
          </p:cNvPr>
          <p:cNvSpPr/>
          <p:nvPr/>
        </p:nvSpPr>
        <p:spPr>
          <a:xfrm>
            <a:off x="2007218" y="2573038"/>
            <a:ext cx="792000" cy="792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200"/>
              </a:spcAft>
            </a:pPr>
            <a:r>
              <a:rPr kumimoji="1" lang="ja-JP" altLang="en-US" sz="1000" b="1">
                <a:latin typeface="Yu Gothic" panose="020B0400000000000000" pitchFamily="34" charset="-128"/>
                <a:ea typeface="Yu Gothic" panose="020B0400000000000000" pitchFamily="34" charset="-128"/>
              </a:rPr>
              <a:t>優先度</a:t>
            </a:r>
            <a:endParaRPr kumimoji="1" lang="en-US" altLang="ja-JP" sz="1000" b="1" dirty="0">
              <a:latin typeface="Yu Gothic" panose="020B0400000000000000" pitchFamily="34" charset="-128"/>
              <a:ea typeface="Yu Gothic" panose="020B0400000000000000" pitchFamily="34" charset="-128"/>
            </a:endParaRPr>
          </a:p>
          <a:p>
            <a:pPr algn="ctr">
              <a:spcAft>
                <a:spcPts val="200"/>
              </a:spcAft>
            </a:pPr>
            <a:r>
              <a:rPr kumimoji="1" lang="ja-JP" altLang="en-US" sz="1600" b="1">
                <a:latin typeface="Yu Gothic" panose="020B0400000000000000" pitchFamily="34" charset="-128"/>
                <a:ea typeface="Yu Gothic" panose="020B0400000000000000" pitchFamily="34" charset="-128"/>
              </a:rPr>
              <a:t>高</a:t>
            </a:r>
            <a:endParaRPr kumimoji="1" lang="ja-JP" altLang="en-US" b="1">
              <a:latin typeface="Yu Gothic" panose="020B0400000000000000" pitchFamily="34" charset="-128"/>
              <a:ea typeface="Yu Gothic" panose="020B0400000000000000" pitchFamily="34" charset="-128"/>
            </a:endParaRPr>
          </a:p>
        </p:txBody>
      </p:sp>
      <p:sp>
        <p:nvSpPr>
          <p:cNvPr id="23" name="円/楕円 22">
            <a:extLst>
              <a:ext uri="{FF2B5EF4-FFF2-40B4-BE49-F238E27FC236}">
                <a16:creationId xmlns:a16="http://schemas.microsoft.com/office/drawing/2014/main" id="{63845523-A15A-AA45-99BF-CB44F7F2A79A}"/>
              </a:ext>
            </a:extLst>
          </p:cNvPr>
          <p:cNvSpPr/>
          <p:nvPr/>
        </p:nvSpPr>
        <p:spPr>
          <a:xfrm>
            <a:off x="4331824" y="2573038"/>
            <a:ext cx="792000" cy="7920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spcAft>
                <a:spcPts val="200"/>
              </a:spcAft>
            </a:pPr>
            <a:r>
              <a:rPr kumimoji="1" lang="ja-JP" altLang="en-US" sz="1000" b="1">
                <a:latin typeface="Yu Gothic" panose="020B0400000000000000" pitchFamily="34" charset="-128"/>
                <a:ea typeface="Yu Gothic" panose="020B0400000000000000" pitchFamily="34" charset="-128"/>
              </a:rPr>
              <a:t>優先度</a:t>
            </a:r>
            <a:endParaRPr kumimoji="1" lang="en-US" altLang="ja-JP" sz="1000" b="1" dirty="0">
              <a:latin typeface="Yu Gothic" panose="020B0400000000000000" pitchFamily="34" charset="-128"/>
              <a:ea typeface="Yu Gothic" panose="020B0400000000000000" pitchFamily="34" charset="-128"/>
            </a:endParaRPr>
          </a:p>
          <a:p>
            <a:pPr algn="ctr">
              <a:spcAft>
                <a:spcPts val="200"/>
              </a:spcAft>
            </a:pPr>
            <a:r>
              <a:rPr kumimoji="1" lang="ja-JP" altLang="en-US" sz="1600" b="1">
                <a:latin typeface="Yu Gothic" panose="020B0400000000000000" pitchFamily="34" charset="-128"/>
                <a:ea typeface="Yu Gothic" panose="020B0400000000000000" pitchFamily="34" charset="-128"/>
              </a:rPr>
              <a:t>高</a:t>
            </a:r>
            <a:endParaRPr kumimoji="1" lang="ja-JP" altLang="en-US" b="1">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408996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B9E4EB5-A40C-954A-93CC-942B8F0B085C}"/>
              </a:ext>
            </a:extLst>
          </p:cNvPr>
          <p:cNvSpPr>
            <a:spLocks noGrp="1"/>
          </p:cNvSpPr>
          <p:nvPr>
            <p:ph type="body" idx="1"/>
          </p:nvPr>
        </p:nvSpPr>
        <p:spPr>
          <a:xfrm>
            <a:off x="628830" y="911644"/>
            <a:ext cx="8648337" cy="590563"/>
          </a:xfrm>
        </p:spPr>
        <p:txBody>
          <a:bodyPr/>
          <a:lstStyle/>
          <a:p>
            <a:r>
              <a:rPr lang="ja-JP" altLang="en-US"/>
              <a:t>●●●の現場において、このような失敗がありませんか？</a:t>
            </a:r>
          </a:p>
        </p:txBody>
      </p:sp>
      <p:sp>
        <p:nvSpPr>
          <p:cNvPr id="19" name="テキスト プレースホルダー 18">
            <a:extLst>
              <a:ext uri="{FF2B5EF4-FFF2-40B4-BE49-F238E27FC236}">
                <a16:creationId xmlns:a16="http://schemas.microsoft.com/office/drawing/2014/main" id="{6D044823-27C4-DD44-8755-62DAA8535C94}"/>
              </a:ext>
            </a:extLst>
          </p:cNvPr>
          <p:cNvSpPr>
            <a:spLocks noGrp="1"/>
          </p:cNvSpPr>
          <p:nvPr>
            <p:ph type="body" sz="quarter" idx="14"/>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F8B91C0E-9508-354B-95FC-1D284854E9D4}"/>
              </a:ext>
            </a:extLst>
          </p:cNvPr>
          <p:cNvSpPr>
            <a:spLocks noGrp="1"/>
          </p:cNvSpPr>
          <p:nvPr>
            <p:ph type="sldNum" idx="15"/>
          </p:nvPr>
        </p:nvSpPr>
        <p:spPr>
          <a:xfrm>
            <a:off x="8134067" y="6492875"/>
            <a:ext cx="1771934" cy="365125"/>
          </a:xfrm>
        </p:spPr>
        <p:txBody>
          <a:bodyPr/>
          <a:lstStyle/>
          <a:p>
            <a:pPr lvl="0"/>
            <a:fld id="{00000000-1234-1234-1234-123412341234}" type="slidenum">
              <a:rPr lang="en-US" altLang="ja-JP" smtClean="0"/>
              <a:pPr lvl="0"/>
              <a:t>8</a:t>
            </a:fld>
            <a:endParaRPr lang="ja-JP" altLang="en-US"/>
          </a:p>
        </p:txBody>
      </p:sp>
      <p:sp>
        <p:nvSpPr>
          <p:cNvPr id="3" name="タイトル 2">
            <a:extLst>
              <a:ext uri="{FF2B5EF4-FFF2-40B4-BE49-F238E27FC236}">
                <a16:creationId xmlns:a16="http://schemas.microsoft.com/office/drawing/2014/main" id="{668C0DED-931C-5845-979F-16F7D26C4696}"/>
              </a:ext>
            </a:extLst>
          </p:cNvPr>
          <p:cNvSpPr>
            <a:spLocks noGrp="1"/>
          </p:cNvSpPr>
          <p:nvPr>
            <p:ph type="title"/>
          </p:nvPr>
        </p:nvSpPr>
        <p:spPr>
          <a:xfrm>
            <a:off x="637168" y="314325"/>
            <a:ext cx="8640000" cy="396000"/>
          </a:xfrm>
        </p:spPr>
        <p:txBody>
          <a:bodyPr>
            <a:normAutofit fontScale="90000"/>
          </a:bodyPr>
          <a:lstStyle/>
          <a:p>
            <a:r>
              <a:rPr lang="ja-JP" altLang="en-US"/>
              <a:t>よくある課題</a:t>
            </a:r>
          </a:p>
        </p:txBody>
      </p:sp>
      <p:sp>
        <p:nvSpPr>
          <p:cNvPr id="6" name="正方形/長方形 5">
            <a:extLst>
              <a:ext uri="{FF2B5EF4-FFF2-40B4-BE49-F238E27FC236}">
                <a16:creationId xmlns:a16="http://schemas.microsoft.com/office/drawing/2014/main" id="{7A373C91-07DC-9E49-8EA2-48EB35EA621C}"/>
              </a:ext>
            </a:extLst>
          </p:cNvPr>
          <p:cNvSpPr/>
          <p:nvPr/>
        </p:nvSpPr>
        <p:spPr>
          <a:xfrm>
            <a:off x="0" y="2700000"/>
            <a:ext cx="9906000" cy="180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ea typeface="Yu Gothic" panose="020B0400000000000000" pitchFamily="34" charset="-128"/>
            </a:endParaRPr>
          </a:p>
        </p:txBody>
      </p:sp>
      <p:sp>
        <p:nvSpPr>
          <p:cNvPr id="7" name="円/楕円 6">
            <a:extLst>
              <a:ext uri="{FF2B5EF4-FFF2-40B4-BE49-F238E27FC236}">
                <a16:creationId xmlns:a16="http://schemas.microsoft.com/office/drawing/2014/main" id="{8702A959-4D8C-3844-90A9-29806481993C}"/>
              </a:ext>
            </a:extLst>
          </p:cNvPr>
          <p:cNvSpPr>
            <a:spLocks noChangeAspect="1"/>
          </p:cNvSpPr>
          <p:nvPr/>
        </p:nvSpPr>
        <p:spPr>
          <a:xfrm>
            <a:off x="1257806"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8" name="円/楕円 7">
            <a:extLst>
              <a:ext uri="{FF2B5EF4-FFF2-40B4-BE49-F238E27FC236}">
                <a16:creationId xmlns:a16="http://schemas.microsoft.com/office/drawing/2014/main" id="{B09EE39D-F187-DD49-A63E-9462DFDB8224}"/>
              </a:ext>
            </a:extLst>
          </p:cNvPr>
          <p:cNvSpPr>
            <a:spLocks noChangeAspect="1"/>
          </p:cNvSpPr>
          <p:nvPr/>
        </p:nvSpPr>
        <p:spPr>
          <a:xfrm>
            <a:off x="4238863"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9" name="円/楕円 8">
            <a:extLst>
              <a:ext uri="{FF2B5EF4-FFF2-40B4-BE49-F238E27FC236}">
                <a16:creationId xmlns:a16="http://schemas.microsoft.com/office/drawing/2014/main" id="{FEAC96B3-FD65-4342-AC6A-12E23D108902}"/>
              </a:ext>
            </a:extLst>
          </p:cNvPr>
          <p:cNvSpPr>
            <a:spLocks noChangeAspect="1"/>
          </p:cNvSpPr>
          <p:nvPr/>
        </p:nvSpPr>
        <p:spPr>
          <a:xfrm>
            <a:off x="7208194" y="1980000"/>
            <a:ext cx="1440000" cy="1440000"/>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ea typeface="Yu Gothic" panose="020B0400000000000000" pitchFamily="34" charset="-128"/>
              </a:rPr>
              <a:t>icon</a:t>
            </a:r>
            <a:endParaRPr kumimoji="1" lang="ja-JP" altLang="en-US">
              <a:ea typeface="Yu Gothic" panose="020B0400000000000000" pitchFamily="34" charset="-128"/>
            </a:endParaRPr>
          </a:p>
        </p:txBody>
      </p:sp>
      <p:sp>
        <p:nvSpPr>
          <p:cNvPr id="10" name="テキスト ボックス 9">
            <a:extLst>
              <a:ext uri="{FF2B5EF4-FFF2-40B4-BE49-F238E27FC236}">
                <a16:creationId xmlns:a16="http://schemas.microsoft.com/office/drawing/2014/main" id="{D8740BE1-6F79-E244-AC85-A74443EA12DE}"/>
              </a:ext>
            </a:extLst>
          </p:cNvPr>
          <p:cNvSpPr txBox="1"/>
          <p:nvPr/>
        </p:nvSpPr>
        <p:spPr>
          <a:xfrm>
            <a:off x="627806"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●●●●●で</a:t>
            </a:r>
            <a:endParaRPr kumimoji="1" lang="en-US" altLang="ja-JP" sz="16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コストがかかる</a:t>
            </a:r>
          </a:p>
        </p:txBody>
      </p:sp>
      <p:sp>
        <p:nvSpPr>
          <p:cNvPr id="11" name="テキスト ボックス 10">
            <a:extLst>
              <a:ext uri="{FF2B5EF4-FFF2-40B4-BE49-F238E27FC236}">
                <a16:creationId xmlns:a16="http://schemas.microsoft.com/office/drawing/2014/main" id="{76828B44-C087-2848-8677-E26B7541CECE}"/>
              </a:ext>
            </a:extLst>
          </p:cNvPr>
          <p:cNvSpPr txBox="1"/>
          <p:nvPr/>
        </p:nvSpPr>
        <p:spPr>
          <a:xfrm>
            <a:off x="3608863"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●●●●●で</a:t>
            </a:r>
            <a:endParaRPr kumimoji="1" lang="en-US" altLang="ja-JP" sz="16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人材が不足</a:t>
            </a:r>
          </a:p>
        </p:txBody>
      </p:sp>
      <p:sp>
        <p:nvSpPr>
          <p:cNvPr id="12" name="テキスト ボックス 11">
            <a:extLst>
              <a:ext uri="{FF2B5EF4-FFF2-40B4-BE49-F238E27FC236}">
                <a16:creationId xmlns:a16="http://schemas.microsoft.com/office/drawing/2014/main" id="{2A148DEB-B382-0342-8FD7-D61149F03FD7}"/>
              </a:ext>
            </a:extLst>
          </p:cNvPr>
          <p:cNvSpPr txBox="1"/>
          <p:nvPr/>
        </p:nvSpPr>
        <p:spPr>
          <a:xfrm>
            <a:off x="6578194" y="3599365"/>
            <a:ext cx="2700000" cy="720000"/>
          </a:xfrm>
          <a:prstGeom prst="rect">
            <a:avLst/>
          </a:prstGeom>
          <a:noFill/>
        </p:spPr>
        <p:txBody>
          <a:bodyPr wrap="square" lIns="36000" tIns="36000" rIns="36000" bIns="36000" rtlCol="0" anchor="ctr">
            <a:normAutofit/>
          </a:bodyPr>
          <a:lstStyle/>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●●●●●で</a:t>
            </a:r>
            <a:endParaRPr kumimoji="1" lang="en-US" altLang="ja-JP" sz="1600" b="1" dirty="0">
              <a:solidFill>
                <a:schemeClr val="tx1"/>
              </a:solidFill>
              <a:latin typeface="Yu Gothic Medium" panose="020B0400000000000000" pitchFamily="34" charset="-128"/>
              <a:ea typeface="Yu Gothic Medium" panose="020B0400000000000000" pitchFamily="34" charset="-128"/>
            </a:endParaRPr>
          </a:p>
          <a:p>
            <a:pPr algn="ctr">
              <a:spcAft>
                <a:spcPts val="400"/>
              </a:spcAft>
            </a:pPr>
            <a:r>
              <a:rPr kumimoji="1" lang="ja-JP" altLang="en-US" sz="1600" b="1">
                <a:solidFill>
                  <a:schemeClr val="tx1"/>
                </a:solidFill>
                <a:latin typeface="Yu Gothic Medium" panose="020B0400000000000000" pitchFamily="34" charset="-128"/>
                <a:ea typeface="Yu Gothic Medium" panose="020B0400000000000000" pitchFamily="34" charset="-128"/>
              </a:rPr>
              <a:t>売上が伸びない</a:t>
            </a:r>
          </a:p>
        </p:txBody>
      </p:sp>
      <p:sp>
        <p:nvSpPr>
          <p:cNvPr id="13" name="テキスト ボックス 12">
            <a:extLst>
              <a:ext uri="{FF2B5EF4-FFF2-40B4-BE49-F238E27FC236}">
                <a16:creationId xmlns:a16="http://schemas.microsoft.com/office/drawing/2014/main" id="{EC3E5989-7F67-514A-8DDE-694936A5A1CE}"/>
              </a:ext>
            </a:extLst>
          </p:cNvPr>
          <p:cNvSpPr txBox="1"/>
          <p:nvPr/>
        </p:nvSpPr>
        <p:spPr>
          <a:xfrm>
            <a:off x="627912" y="4680000"/>
            <a:ext cx="2700000" cy="1080000"/>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p>
        </p:txBody>
      </p:sp>
      <p:sp>
        <p:nvSpPr>
          <p:cNvPr id="14" name="テキスト ボックス 13">
            <a:extLst>
              <a:ext uri="{FF2B5EF4-FFF2-40B4-BE49-F238E27FC236}">
                <a16:creationId xmlns:a16="http://schemas.microsoft.com/office/drawing/2014/main" id="{6C4980A9-F4E2-2B46-847A-0CED9E3492C4}"/>
              </a:ext>
            </a:extLst>
          </p:cNvPr>
          <p:cNvSpPr txBox="1"/>
          <p:nvPr/>
        </p:nvSpPr>
        <p:spPr>
          <a:xfrm>
            <a:off x="3608863" y="4680000"/>
            <a:ext cx="2700000" cy="1080000"/>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p>
        </p:txBody>
      </p:sp>
      <p:sp>
        <p:nvSpPr>
          <p:cNvPr id="15" name="テキスト ボックス 14">
            <a:extLst>
              <a:ext uri="{FF2B5EF4-FFF2-40B4-BE49-F238E27FC236}">
                <a16:creationId xmlns:a16="http://schemas.microsoft.com/office/drawing/2014/main" id="{0C40061A-FB9A-5348-83E5-3C1C74EE7E56}"/>
              </a:ext>
            </a:extLst>
          </p:cNvPr>
          <p:cNvSpPr txBox="1"/>
          <p:nvPr/>
        </p:nvSpPr>
        <p:spPr>
          <a:xfrm>
            <a:off x="6578194" y="4680000"/>
            <a:ext cx="2700000" cy="1080000"/>
          </a:xfrm>
          <a:prstGeom prst="rect">
            <a:avLst/>
          </a:prstGeom>
          <a:noFill/>
        </p:spPr>
        <p:txBody>
          <a:bodyPr wrap="square" lIns="36000" tIns="36000" rIns="36000" bIns="36000" rtlCol="0">
            <a:spAutoFit/>
          </a:bodyPr>
          <a:lstStyle/>
          <a:p>
            <a:pPr>
              <a:lnSpc>
                <a:spcPct val="130000"/>
              </a:lnSpc>
              <a:spcAft>
                <a:spcPts val="400"/>
              </a:spcAft>
            </a:pPr>
            <a:r>
              <a:rPr kumimoji="1" lang="ja-JP" altLang="en-US" sz="1200">
                <a:solidFill>
                  <a:schemeClr val="tx1"/>
                </a:solidFill>
                <a:latin typeface="Yu Gothic Medium" panose="020B0400000000000000" pitchFamily="34" charset="-128"/>
                <a:ea typeface="Yu Gothic Medium" panose="020B0400000000000000" pitchFamily="34" charset="-128"/>
              </a:rPr>
              <a:t>提供サービスで解決できる課題を挙げる。誰が、どのような状況下で、どんな課題に直面しているか記載する。</a:t>
            </a:r>
          </a:p>
        </p:txBody>
      </p:sp>
    </p:spTree>
    <p:extLst>
      <p:ext uri="{BB962C8B-B14F-4D97-AF65-F5344CB8AC3E}">
        <p14:creationId xmlns:p14="http://schemas.microsoft.com/office/powerpoint/2010/main" val="3020568784"/>
      </p:ext>
    </p:extLst>
  </p:cSld>
  <p:clrMapOvr>
    <a:masterClrMapping/>
  </p:clrMapOvr>
</p:sld>
</file>

<file path=ppt/theme/theme1.xml><?xml version="1.0" encoding="utf-8"?>
<a:theme xmlns:a="http://schemas.openxmlformats.org/drawingml/2006/main" name="SAIRU-テーマ">
  <a:themeElements>
    <a:clrScheme name="SAIRU Thema 2020">
      <a:dk1>
        <a:srgbClr val="1B224C"/>
      </a:dk1>
      <a:lt1>
        <a:srgbClr val="FFFFFF"/>
      </a:lt1>
      <a:dk2>
        <a:srgbClr val="1B224C"/>
      </a:dk2>
      <a:lt2>
        <a:srgbClr val="FFFFFF"/>
      </a:lt2>
      <a:accent1>
        <a:srgbClr val="1B224C"/>
      </a:accent1>
      <a:accent2>
        <a:srgbClr val="AA312D"/>
      </a:accent2>
      <a:accent3>
        <a:srgbClr val="AFAFAF"/>
      </a:accent3>
      <a:accent4>
        <a:srgbClr val="141400"/>
      </a:accent4>
      <a:accent5>
        <a:srgbClr val="00A9EF"/>
      </a:accent5>
      <a:accent6>
        <a:srgbClr val="00ACBA"/>
      </a:accent6>
      <a:hlink>
        <a:srgbClr val="00ACBA"/>
      </a:hlink>
      <a:folHlink>
        <a:srgbClr val="00ACBA"/>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6181</TotalTime>
  <Words>2405</Words>
  <Application>Microsoft Office PowerPoint</Application>
  <PresentationFormat>A4 210 x 297 mm</PresentationFormat>
  <Paragraphs>516</Paragraphs>
  <Slides>28</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28</vt:i4>
      </vt:variant>
    </vt:vector>
  </HeadingPairs>
  <TitlesOfParts>
    <vt:vector size="37" baseType="lpstr">
      <vt:lpstr>MS PGothic</vt:lpstr>
      <vt:lpstr>Noto Sans Symbols</vt:lpstr>
      <vt:lpstr>游ゴシック</vt:lpstr>
      <vt:lpstr>游ゴシック</vt:lpstr>
      <vt:lpstr>Yu Gothic Medium</vt:lpstr>
      <vt:lpstr>Arial</vt:lpstr>
      <vt:lpstr>Calibri</vt:lpstr>
      <vt:lpstr>Wingdings</vt:lpstr>
      <vt:lpstr>SAIRU-テーマ</vt:lpstr>
      <vt:lpstr>◯ ◯ ◯ ◯ サービスの ご提案</vt:lpstr>
      <vt:lpstr>目次</vt:lpstr>
      <vt:lpstr>ご提案サマリー</vt:lpstr>
      <vt:lpstr>会社概要</vt:lpstr>
      <vt:lpstr>●●●サービスとは</vt:lpstr>
      <vt:lpstr>ターゲット市場の成長性</vt:lpstr>
      <vt:lpstr>ポジショニング</vt:lpstr>
      <vt:lpstr>ペルソナ</vt:lpstr>
      <vt:lpstr>よくある課題</vt:lpstr>
      <vt:lpstr>サービスの特長</vt:lpstr>
      <vt:lpstr>導入後の効果</vt:lpstr>
      <vt:lpstr>選ばれる理由</vt:lpstr>
      <vt:lpstr>株式会社●●●●様の事例</vt:lpstr>
      <vt:lpstr>事例一覧</vt:lpstr>
      <vt:lpstr>競合比較</vt:lpstr>
      <vt:lpstr>パートナープログラム概要</vt:lpstr>
      <vt:lpstr>パートナーになるメリット</vt:lpstr>
      <vt:lpstr>パートナー活動支援</vt:lpstr>
      <vt:lpstr>サポート内容</vt:lpstr>
      <vt:lpstr>料金</vt:lpstr>
      <vt:lpstr>料金</vt:lpstr>
      <vt:lpstr>貴社の収益シミュレーション</vt:lpstr>
      <vt:lpstr>パートナー契約の流れ</vt:lpstr>
      <vt:lpstr>よくある質問</vt:lpstr>
      <vt:lpstr>無料相談受付中</vt:lpstr>
      <vt:lpstr>補足</vt:lpstr>
      <vt:lpstr>営業ツール</vt:lpstr>
      <vt:lpstr>提携パートナー</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提案資料</dc:title>
  <dc:subject/>
  <dc:creator/>
  <cp:keywords/>
  <dc:description/>
  <cp:lastModifiedBy>安住 久美子</cp:lastModifiedBy>
  <cp:revision>152</cp:revision>
  <dcterms:created xsi:type="dcterms:W3CDTF">2012-07-27T23:28:17Z</dcterms:created>
  <dcterms:modified xsi:type="dcterms:W3CDTF">2022-12-05T07:56:56Z</dcterms:modified>
  <cp:category/>
</cp:coreProperties>
</file>