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68" r:id="rId3"/>
    <p:sldId id="271" r:id="rId4"/>
    <p:sldId id="270" r:id="rId5"/>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p:restoredTop sz="94694"/>
  </p:normalViewPr>
  <p:slideViewPr>
    <p:cSldViewPr snapToGrid="0" snapToObjects="1">
      <p:cViewPr>
        <p:scale>
          <a:sx n="170" d="100"/>
          <a:sy n="170" d="100"/>
        </p:scale>
        <p:origin x="1136" y="-4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レイアウト">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F401605-2241-9D44-9D48-4EC230C05A23}"/>
              </a:ext>
            </a:extLst>
          </p:cNvPr>
          <p:cNvSpPr/>
          <p:nvPr userDrawn="1"/>
        </p:nvSpPr>
        <p:spPr>
          <a:xfrm>
            <a:off x="549000" y="1158783"/>
            <a:ext cx="5760000" cy="8280000"/>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1" name="タイトル 10">
            <a:extLst>
              <a:ext uri="{FF2B5EF4-FFF2-40B4-BE49-F238E27FC236}">
                <a16:creationId xmlns:a16="http://schemas.microsoft.com/office/drawing/2014/main" id="{D89327BE-099A-0B4F-9648-34A51AAF15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21423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1" name="タイトル 10">
            <a:extLst>
              <a:ext uri="{FF2B5EF4-FFF2-40B4-BE49-F238E27FC236}">
                <a16:creationId xmlns:a16="http://schemas.microsoft.com/office/drawing/2014/main" id="{D89327BE-099A-0B4F-9648-34A51AAF15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947527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5775" y="223766"/>
            <a:ext cx="4320000" cy="360000"/>
          </a:xfrm>
          <a:prstGeom prst="rect">
            <a:avLst/>
          </a:prstGeom>
        </p:spPr>
        <p:txBody>
          <a:bodyPr vert="horz" lIns="36000" tIns="36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5776" y="1087606"/>
            <a:ext cx="5940000" cy="360000"/>
          </a:xfrm>
          <a:prstGeom prst="rect">
            <a:avLst/>
          </a:prstGeom>
        </p:spPr>
        <p:txBody>
          <a:bodyPr vert="horz" lIns="36000" tIns="36000" rIns="36000" bIns="36000" rtlCol="0" anchor="ctr">
            <a:noAutofit/>
          </a:bodyPr>
          <a:lstStyle/>
          <a:p>
            <a:pPr lvl="0"/>
            <a:r>
              <a:rPr lang="ja-JP" altLang="en-US"/>
              <a:t>マスター テキストの書式設定</a:t>
            </a:r>
            <a:endParaRPr lang="en-US" dirty="0"/>
          </a:p>
        </p:txBody>
      </p:sp>
      <p:cxnSp>
        <p:nvCxnSpPr>
          <p:cNvPr id="4" name="直線コネクタ 3">
            <a:extLst>
              <a:ext uri="{FF2B5EF4-FFF2-40B4-BE49-F238E27FC236}">
                <a16:creationId xmlns:a16="http://schemas.microsoft.com/office/drawing/2014/main" id="{9746A110-7549-7B4D-810B-196C415CE4CF}"/>
              </a:ext>
            </a:extLst>
          </p:cNvPr>
          <p:cNvCxnSpPr/>
          <p:nvPr userDrawn="1"/>
        </p:nvCxnSpPr>
        <p:spPr>
          <a:xfrm>
            <a:off x="0" y="743093"/>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23252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100000"/>
        </a:lnSpc>
        <a:spcBef>
          <a:spcPct val="0"/>
        </a:spcBef>
        <a:spcAft>
          <a:spcPts val="400"/>
        </a:spcAft>
        <a:buNone/>
        <a:defRPr kumimoji="1" sz="1600" b="1" kern="1200">
          <a:solidFill>
            <a:schemeClr val="tx1"/>
          </a:solidFill>
          <a:latin typeface="+mn-ea"/>
          <a:ea typeface="+mn-ea"/>
          <a:cs typeface="+mj-cs"/>
        </a:defRPr>
      </a:lvl1pPr>
    </p:titleStyle>
    <p:bodyStyle>
      <a:lvl1pPr marL="0" indent="0" algn="l" defTabSz="685800" rtl="0" eaLnBrk="1" latinLnBrk="0" hangingPunct="1">
        <a:lnSpc>
          <a:spcPct val="100000"/>
        </a:lnSpc>
        <a:spcBef>
          <a:spcPts val="0"/>
        </a:spcBef>
        <a:spcAft>
          <a:spcPts val="400"/>
        </a:spcAft>
        <a:buFont typeface="Arial" panose="020B0604020202020204" pitchFamily="34" charset="0"/>
        <a:buNone/>
        <a:defRPr kumimoji="1" sz="11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3AFD14C6-2240-0949-ADCD-4D41202BD62E}"/>
              </a:ext>
            </a:extLst>
          </p:cNvPr>
          <p:cNvSpPr/>
          <p:nvPr/>
        </p:nvSpPr>
        <p:spPr>
          <a:xfrm>
            <a:off x="548641" y="1695403"/>
            <a:ext cx="5756860" cy="24362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2" name="タイトル 1">
            <a:extLst>
              <a:ext uri="{FF2B5EF4-FFF2-40B4-BE49-F238E27FC236}">
                <a16:creationId xmlns:a16="http://schemas.microsoft.com/office/drawing/2014/main" id="{F7C46B38-E7C0-F346-8B50-2155F5B6FDB2}"/>
              </a:ext>
            </a:extLst>
          </p:cNvPr>
          <p:cNvSpPr>
            <a:spLocks noGrp="1"/>
          </p:cNvSpPr>
          <p:nvPr>
            <p:ph type="title"/>
          </p:nvPr>
        </p:nvSpPr>
        <p:spPr/>
        <p:txBody>
          <a:bodyPr/>
          <a:lstStyle/>
          <a:p>
            <a:r>
              <a:rPr kumimoji="1" lang="ja-JP" altLang="en-US"/>
              <a:t>パートナープログラム</a:t>
            </a:r>
            <a:r>
              <a:rPr kumimoji="1" lang="en-US" altLang="ja-JP" dirty="0"/>
              <a:t>LP</a:t>
            </a:r>
            <a:r>
              <a:rPr kumimoji="1" lang="ja-JP" altLang="en-US"/>
              <a:t>　</a:t>
            </a:r>
            <a:r>
              <a:rPr kumimoji="1" lang="en-US" altLang="ja-JP" dirty="0"/>
              <a:t>1/4</a:t>
            </a:r>
            <a:endParaRPr kumimoji="1" lang="ja-JP" altLang="en-US"/>
          </a:p>
        </p:txBody>
      </p:sp>
      <p:sp>
        <p:nvSpPr>
          <p:cNvPr id="3" name="テキスト ボックス 2">
            <a:extLst>
              <a:ext uri="{FF2B5EF4-FFF2-40B4-BE49-F238E27FC236}">
                <a16:creationId xmlns:a16="http://schemas.microsoft.com/office/drawing/2014/main" id="{C4642E2B-7DF8-D94C-AF52-314718D580B2}"/>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4" name="正方形/長方形 3">
            <a:extLst>
              <a:ext uri="{FF2B5EF4-FFF2-40B4-BE49-F238E27FC236}">
                <a16:creationId xmlns:a16="http://schemas.microsoft.com/office/drawing/2014/main" id="{3095363E-CA32-7148-86F0-F5E0AECF80F1}"/>
              </a:ext>
            </a:extLst>
          </p:cNvPr>
          <p:cNvSpPr/>
          <p:nvPr/>
        </p:nvSpPr>
        <p:spPr>
          <a:xfrm>
            <a:off x="548556" y="1157245"/>
            <a:ext cx="5760359" cy="54097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00" b="1">
                <a:solidFill>
                  <a:schemeClr val="accent3"/>
                </a:solidFill>
              </a:rPr>
              <a:t>グローバルナビ</a:t>
            </a:r>
          </a:p>
        </p:txBody>
      </p:sp>
      <p:sp>
        <p:nvSpPr>
          <p:cNvPr id="11" name="テキスト ボックス 10">
            <a:extLst>
              <a:ext uri="{FF2B5EF4-FFF2-40B4-BE49-F238E27FC236}">
                <a16:creationId xmlns:a16="http://schemas.microsoft.com/office/drawing/2014/main" id="{22C0CCFB-A73D-714C-A444-78C9242E1F70}"/>
              </a:ext>
            </a:extLst>
          </p:cNvPr>
          <p:cNvSpPr txBox="1"/>
          <p:nvPr/>
        </p:nvSpPr>
        <p:spPr>
          <a:xfrm>
            <a:off x="909000" y="2149100"/>
            <a:ext cx="5040000" cy="540000"/>
          </a:xfrm>
          <a:prstGeom prst="rect">
            <a:avLst/>
          </a:prstGeom>
          <a:noFill/>
        </p:spPr>
        <p:txBody>
          <a:bodyPr wrap="square" lIns="36000" tIns="36000" rIns="36000" bIns="36000" rtlCol="0" anchor="ctr">
            <a:noAutofit/>
          </a:bodyPr>
          <a:lstStyle/>
          <a:p>
            <a:pPr algn="ctr">
              <a:spcAft>
                <a:spcPts val="400"/>
              </a:spcAft>
            </a:pPr>
            <a:r>
              <a:rPr kumimoji="1" lang="ja-JP" altLang="en-US" sz="1600" b="1">
                <a:latin typeface="+mn-ea"/>
              </a:rPr>
              <a:t>（商品・サービス名）の</a:t>
            </a:r>
            <a:endParaRPr kumimoji="1" lang="en-US" altLang="ja-JP" sz="1600" b="1" dirty="0">
              <a:latin typeface="+mn-ea"/>
            </a:endParaRPr>
          </a:p>
          <a:p>
            <a:pPr algn="ctr">
              <a:spcAft>
                <a:spcPts val="400"/>
              </a:spcAft>
            </a:pPr>
            <a:r>
              <a:rPr kumimoji="1" lang="ja-JP" altLang="en-US" sz="1600" b="1">
                <a:latin typeface="+mn-ea"/>
              </a:rPr>
              <a:t>パートナープログラム</a:t>
            </a:r>
            <a:endParaRPr kumimoji="1" lang="en-US" altLang="ja-JP" sz="1600" b="1" dirty="0">
              <a:latin typeface="+mn-ea"/>
            </a:endParaRPr>
          </a:p>
        </p:txBody>
      </p:sp>
      <p:sp>
        <p:nvSpPr>
          <p:cNvPr id="12" name="テキスト ボックス 11">
            <a:extLst>
              <a:ext uri="{FF2B5EF4-FFF2-40B4-BE49-F238E27FC236}">
                <a16:creationId xmlns:a16="http://schemas.microsoft.com/office/drawing/2014/main" id="{3105DAA4-4E72-3B48-B8E4-4F55AD3AD910}"/>
              </a:ext>
            </a:extLst>
          </p:cNvPr>
          <p:cNvSpPr txBox="1"/>
          <p:nvPr/>
        </p:nvSpPr>
        <p:spPr>
          <a:xfrm>
            <a:off x="909000" y="2859020"/>
            <a:ext cx="5040000" cy="360000"/>
          </a:xfrm>
          <a:prstGeom prst="rect">
            <a:avLst/>
          </a:prstGeom>
          <a:noFill/>
        </p:spPr>
        <p:txBody>
          <a:bodyPr wrap="square" lIns="36000" tIns="36000" rIns="36000" bIns="36000" rtlCol="0" anchor="ctr">
            <a:noAutofit/>
          </a:bodyPr>
          <a:lstStyle/>
          <a:p>
            <a:pPr algn="ctr">
              <a:spcAft>
                <a:spcPts val="400"/>
              </a:spcAft>
            </a:pPr>
            <a:r>
              <a:rPr kumimoji="1" lang="en-US" altLang="ja-JP" sz="800" b="1" dirty="0">
                <a:latin typeface="+mn-ea"/>
              </a:rPr>
              <a:t>○</a:t>
            </a:r>
            <a:r>
              <a:rPr kumimoji="1" lang="ja-JP" altLang="en-US" sz="800" b="1">
                <a:latin typeface="+mn-ea"/>
              </a:rPr>
              <a:t>○ができる（商品・サービス名）で、貴社のビジネスにシナジーを生み、</a:t>
            </a:r>
            <a:endParaRPr kumimoji="1" lang="en-US" altLang="ja-JP" sz="800" b="1" dirty="0">
              <a:latin typeface="+mn-ea"/>
            </a:endParaRPr>
          </a:p>
          <a:p>
            <a:pPr algn="ctr">
              <a:spcAft>
                <a:spcPts val="400"/>
              </a:spcAft>
            </a:pPr>
            <a:r>
              <a:rPr kumimoji="1" lang="ja-JP" altLang="en-US" sz="800" b="1">
                <a:latin typeface="+mn-ea"/>
              </a:rPr>
              <a:t>成長を加速させる支援を行うプログラムです。</a:t>
            </a:r>
          </a:p>
        </p:txBody>
      </p:sp>
      <p:sp>
        <p:nvSpPr>
          <p:cNvPr id="76" name="角丸四角形 75">
            <a:extLst>
              <a:ext uri="{FF2B5EF4-FFF2-40B4-BE49-F238E27FC236}">
                <a16:creationId xmlns:a16="http://schemas.microsoft.com/office/drawing/2014/main" id="{6B965614-9C5A-054B-938C-161BA2FF7FCF}"/>
              </a:ext>
            </a:extLst>
          </p:cNvPr>
          <p:cNvSpPr/>
          <p:nvPr/>
        </p:nvSpPr>
        <p:spPr>
          <a:xfrm>
            <a:off x="2387662" y="3434483"/>
            <a:ext cx="2078817" cy="36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700" b="1"/>
              <a:t>お問い合わせはこちら</a:t>
            </a:r>
          </a:p>
        </p:txBody>
      </p:sp>
      <p:grpSp>
        <p:nvGrpSpPr>
          <p:cNvPr id="127" name="グループ化 126">
            <a:extLst>
              <a:ext uri="{FF2B5EF4-FFF2-40B4-BE49-F238E27FC236}">
                <a16:creationId xmlns:a16="http://schemas.microsoft.com/office/drawing/2014/main" id="{24CC9DEF-D802-6844-8DBF-A3C1558E78D7}"/>
              </a:ext>
            </a:extLst>
          </p:cNvPr>
          <p:cNvGrpSpPr>
            <a:grpSpLocks noChangeAspect="1"/>
          </p:cNvGrpSpPr>
          <p:nvPr/>
        </p:nvGrpSpPr>
        <p:grpSpPr>
          <a:xfrm>
            <a:off x="5780334" y="3771305"/>
            <a:ext cx="327384" cy="216000"/>
            <a:chOff x="2059866" y="4669453"/>
            <a:chExt cx="856272" cy="564947"/>
          </a:xfrm>
          <a:solidFill>
            <a:schemeClr val="bg1"/>
          </a:solidFill>
        </p:grpSpPr>
        <p:sp>
          <p:nvSpPr>
            <p:cNvPr id="128" name="フリーフォーム 127">
              <a:extLst>
                <a:ext uri="{FF2B5EF4-FFF2-40B4-BE49-F238E27FC236}">
                  <a16:creationId xmlns:a16="http://schemas.microsoft.com/office/drawing/2014/main" id="{F744171C-8824-7541-A4F7-79FA8512D53F}"/>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129" name="円/楕円 128">
              <a:extLst>
                <a:ext uri="{FF2B5EF4-FFF2-40B4-BE49-F238E27FC236}">
                  <a16:creationId xmlns:a16="http://schemas.microsoft.com/office/drawing/2014/main" id="{D25646AA-106F-F849-A5C5-8E0421457212}"/>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130" name="テキスト ボックス 129">
            <a:extLst>
              <a:ext uri="{FF2B5EF4-FFF2-40B4-BE49-F238E27FC236}">
                <a16:creationId xmlns:a16="http://schemas.microsoft.com/office/drawing/2014/main" id="{7DB6626D-19D2-1142-94D3-613266CEFAB4}"/>
              </a:ext>
            </a:extLst>
          </p:cNvPr>
          <p:cNvSpPr txBox="1"/>
          <p:nvPr/>
        </p:nvSpPr>
        <p:spPr>
          <a:xfrm>
            <a:off x="904026" y="4859562"/>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（商品・サービス名）が選ばれる理由</a:t>
            </a:r>
          </a:p>
        </p:txBody>
      </p:sp>
      <p:sp>
        <p:nvSpPr>
          <p:cNvPr id="131" name="テキスト ボックス 130">
            <a:extLst>
              <a:ext uri="{FF2B5EF4-FFF2-40B4-BE49-F238E27FC236}">
                <a16:creationId xmlns:a16="http://schemas.microsoft.com/office/drawing/2014/main" id="{D6E4FF64-F780-B948-8650-4131D5CBE577}"/>
              </a:ext>
            </a:extLst>
          </p:cNvPr>
          <p:cNvSpPr txBox="1"/>
          <p:nvPr/>
        </p:nvSpPr>
        <p:spPr>
          <a:xfrm>
            <a:off x="904026" y="5201491"/>
            <a:ext cx="5040000" cy="504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a:latin typeface="+mn-ea"/>
              </a:rPr>
              <a:t>◯◯ができる◯◯サービスです。 </a:t>
            </a:r>
            <a:endParaRPr kumimoji="1" lang="en-US" altLang="ja-JP" sz="800" dirty="0">
              <a:latin typeface="+mn-ea"/>
            </a:endParaRPr>
          </a:p>
          <a:p>
            <a:pPr algn="ctr">
              <a:lnSpc>
                <a:spcPct val="150000"/>
              </a:lnSpc>
              <a:spcAft>
                <a:spcPts val="200"/>
              </a:spcAft>
            </a:pPr>
            <a:r>
              <a:rPr kumimoji="1" lang="ja-JP" altLang="en-US" sz="800">
                <a:latin typeface="+mn-ea"/>
              </a:rPr>
              <a:t>◯◯の課題をお持ちの方の◯◯を解決できます。</a:t>
            </a:r>
          </a:p>
        </p:txBody>
      </p:sp>
      <p:sp>
        <p:nvSpPr>
          <p:cNvPr id="155" name="テキスト ボックス 154">
            <a:extLst>
              <a:ext uri="{FF2B5EF4-FFF2-40B4-BE49-F238E27FC236}">
                <a16:creationId xmlns:a16="http://schemas.microsoft.com/office/drawing/2014/main" id="{7ECB4275-0D35-964E-BF2B-1F716D63DAD4}"/>
              </a:ext>
            </a:extLst>
          </p:cNvPr>
          <p:cNvSpPr txBox="1"/>
          <p:nvPr/>
        </p:nvSpPr>
        <p:spPr>
          <a:xfrm>
            <a:off x="915193" y="1293607"/>
            <a:ext cx="753675" cy="265434"/>
          </a:xfrm>
          <a:prstGeom prst="rect">
            <a:avLst/>
          </a:prstGeom>
          <a:noFill/>
        </p:spPr>
        <p:txBody>
          <a:bodyPr wrap="square" lIns="36000" tIns="36000" rIns="36000" bIns="36000" rtlCol="0" anchor="ctr">
            <a:noAutofit/>
          </a:bodyPr>
          <a:lstStyle/>
          <a:p>
            <a:pPr>
              <a:spcAft>
                <a:spcPts val="200"/>
              </a:spcAft>
            </a:pPr>
            <a:r>
              <a:rPr kumimoji="1" lang="en-US" altLang="ja-JP" sz="1050" b="1" dirty="0">
                <a:latin typeface="+mn-ea"/>
              </a:rPr>
              <a:t>LOGO</a:t>
            </a:r>
          </a:p>
        </p:txBody>
      </p:sp>
      <p:cxnSp>
        <p:nvCxnSpPr>
          <p:cNvPr id="156" name="直線コネクタ 155">
            <a:extLst>
              <a:ext uri="{FF2B5EF4-FFF2-40B4-BE49-F238E27FC236}">
                <a16:creationId xmlns:a16="http://schemas.microsoft.com/office/drawing/2014/main" id="{D7BAB3AB-1B6B-E44E-AE3D-20F48B837526}"/>
              </a:ext>
            </a:extLst>
          </p:cNvPr>
          <p:cNvCxnSpPr>
            <a:cxnSpLocks/>
          </p:cNvCxnSpPr>
          <p:nvPr/>
        </p:nvCxnSpPr>
        <p:spPr>
          <a:xfrm>
            <a:off x="359947" y="9117913"/>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BA1FA97B-65A6-1641-8C53-C096FE84060F}"/>
              </a:ext>
            </a:extLst>
          </p:cNvPr>
          <p:cNvSpPr txBox="1"/>
          <p:nvPr/>
        </p:nvSpPr>
        <p:spPr>
          <a:xfrm>
            <a:off x="904980" y="5785427"/>
            <a:ext cx="1620000" cy="144000"/>
          </a:xfrm>
          <a:prstGeom prst="rect">
            <a:avLst/>
          </a:prstGeom>
          <a:noFill/>
        </p:spPr>
        <p:txBody>
          <a:bodyPr wrap="square" lIns="36000" tIns="36000" rIns="36000" bIns="36000" rtlCol="0" anchor="ctr">
            <a:noAutofit/>
          </a:bodyPr>
          <a:lstStyle/>
          <a:p>
            <a:pPr algn="ctr"/>
            <a:r>
              <a:rPr kumimoji="1" lang="en-US" altLang="ja-JP" sz="900" b="1" dirty="0">
                <a:latin typeface="+mn-ea"/>
              </a:rPr>
              <a:t>1. </a:t>
            </a:r>
            <a:r>
              <a:rPr kumimoji="1" lang="ja-JP" altLang="en-US" sz="800" b="1">
                <a:latin typeface="+mn-ea"/>
              </a:rPr>
              <a:t>○○○○の効率化</a:t>
            </a:r>
          </a:p>
        </p:txBody>
      </p:sp>
      <p:sp>
        <p:nvSpPr>
          <p:cNvPr id="45" name="正方形/長方形 44">
            <a:extLst>
              <a:ext uri="{FF2B5EF4-FFF2-40B4-BE49-F238E27FC236}">
                <a16:creationId xmlns:a16="http://schemas.microsoft.com/office/drawing/2014/main" id="{159B78F7-3D2B-404B-8281-931849CC40CB}"/>
              </a:ext>
            </a:extLst>
          </p:cNvPr>
          <p:cNvSpPr/>
          <p:nvPr/>
        </p:nvSpPr>
        <p:spPr>
          <a:xfrm>
            <a:off x="904980" y="6001272"/>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46" name="グループ化 45">
            <a:extLst>
              <a:ext uri="{FF2B5EF4-FFF2-40B4-BE49-F238E27FC236}">
                <a16:creationId xmlns:a16="http://schemas.microsoft.com/office/drawing/2014/main" id="{FB3F221C-9EA3-0B41-940F-E4527F0AD317}"/>
              </a:ext>
            </a:extLst>
          </p:cNvPr>
          <p:cNvGrpSpPr>
            <a:grpSpLocks noChangeAspect="1"/>
          </p:cNvGrpSpPr>
          <p:nvPr/>
        </p:nvGrpSpPr>
        <p:grpSpPr>
          <a:xfrm>
            <a:off x="1551288" y="6339321"/>
            <a:ext cx="327384" cy="216000"/>
            <a:chOff x="2059866" y="4669453"/>
            <a:chExt cx="856272" cy="564947"/>
          </a:xfrm>
          <a:solidFill>
            <a:schemeClr val="bg1"/>
          </a:solidFill>
        </p:grpSpPr>
        <p:sp>
          <p:nvSpPr>
            <p:cNvPr id="47" name="フリーフォーム 46">
              <a:extLst>
                <a:ext uri="{FF2B5EF4-FFF2-40B4-BE49-F238E27FC236}">
                  <a16:creationId xmlns:a16="http://schemas.microsoft.com/office/drawing/2014/main" id="{20C39DBF-55D3-9E4E-BA64-46A02717D632}"/>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48" name="円/楕円 47">
              <a:extLst>
                <a:ext uri="{FF2B5EF4-FFF2-40B4-BE49-F238E27FC236}">
                  <a16:creationId xmlns:a16="http://schemas.microsoft.com/office/drawing/2014/main" id="{4EAF80A3-5810-744A-AC7C-9540242E8EFC}"/>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49" name="テキスト ボックス 48">
            <a:extLst>
              <a:ext uri="{FF2B5EF4-FFF2-40B4-BE49-F238E27FC236}">
                <a16:creationId xmlns:a16="http://schemas.microsoft.com/office/drawing/2014/main" id="{A5CD9F52-370B-1949-9447-EADF28D74B4F}"/>
              </a:ext>
            </a:extLst>
          </p:cNvPr>
          <p:cNvSpPr txBox="1"/>
          <p:nvPr/>
        </p:nvSpPr>
        <p:spPr>
          <a:xfrm>
            <a:off x="904978" y="6974978"/>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サービス内容や機能をふまえて選ばれる理由を</a:t>
            </a:r>
            <a:r>
              <a:rPr kumimoji="1" lang="en-US" altLang="ja-JP" sz="600" dirty="0">
                <a:latin typeface="+mn-ea"/>
              </a:rPr>
              <a:t>3</a:t>
            </a:r>
            <a:r>
              <a:rPr kumimoji="1" lang="ja-JP" altLang="en-US" sz="600">
                <a:latin typeface="+mn-ea"/>
              </a:rPr>
              <a:t>つ挙げる。</a:t>
            </a:r>
          </a:p>
        </p:txBody>
      </p:sp>
      <p:sp>
        <p:nvSpPr>
          <p:cNvPr id="50" name="テキスト ボックス 49">
            <a:extLst>
              <a:ext uri="{FF2B5EF4-FFF2-40B4-BE49-F238E27FC236}">
                <a16:creationId xmlns:a16="http://schemas.microsoft.com/office/drawing/2014/main" id="{7374A181-8606-634D-9FCB-F3BDE7F6DEB5}"/>
              </a:ext>
            </a:extLst>
          </p:cNvPr>
          <p:cNvSpPr txBox="1"/>
          <p:nvPr/>
        </p:nvSpPr>
        <p:spPr>
          <a:xfrm>
            <a:off x="4324979" y="5783821"/>
            <a:ext cx="1620000" cy="144000"/>
          </a:xfrm>
          <a:prstGeom prst="rect">
            <a:avLst/>
          </a:prstGeom>
          <a:noFill/>
        </p:spPr>
        <p:txBody>
          <a:bodyPr wrap="square" lIns="36000" tIns="36000" rIns="36000" bIns="36000" rtlCol="0" anchor="ctr">
            <a:noAutofit/>
          </a:bodyPr>
          <a:lstStyle/>
          <a:p>
            <a:pPr algn="ctr"/>
            <a:r>
              <a:rPr kumimoji="1" lang="en-US" altLang="ja-JP" sz="900" b="1" dirty="0">
                <a:latin typeface="+mn-ea"/>
              </a:rPr>
              <a:t>3. </a:t>
            </a:r>
            <a:r>
              <a:rPr kumimoji="1" lang="ja-JP" altLang="en-US" sz="800" b="1">
                <a:latin typeface="+mn-ea"/>
              </a:rPr>
              <a:t>○○○○の拡大</a:t>
            </a:r>
          </a:p>
        </p:txBody>
      </p:sp>
      <p:sp>
        <p:nvSpPr>
          <p:cNvPr id="52" name="正方形/長方形 51">
            <a:extLst>
              <a:ext uri="{FF2B5EF4-FFF2-40B4-BE49-F238E27FC236}">
                <a16:creationId xmlns:a16="http://schemas.microsoft.com/office/drawing/2014/main" id="{BE0853BB-03E8-0F4E-8783-A559192AB737}"/>
              </a:ext>
            </a:extLst>
          </p:cNvPr>
          <p:cNvSpPr/>
          <p:nvPr/>
        </p:nvSpPr>
        <p:spPr>
          <a:xfrm>
            <a:off x="4324979" y="5999666"/>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53" name="グループ化 52">
            <a:extLst>
              <a:ext uri="{FF2B5EF4-FFF2-40B4-BE49-F238E27FC236}">
                <a16:creationId xmlns:a16="http://schemas.microsoft.com/office/drawing/2014/main" id="{B8CD7472-C940-0E4F-9598-CE3BA8272197}"/>
              </a:ext>
            </a:extLst>
          </p:cNvPr>
          <p:cNvGrpSpPr>
            <a:grpSpLocks noChangeAspect="1"/>
          </p:cNvGrpSpPr>
          <p:nvPr/>
        </p:nvGrpSpPr>
        <p:grpSpPr>
          <a:xfrm>
            <a:off x="4971287" y="6337715"/>
            <a:ext cx="327384" cy="216000"/>
            <a:chOff x="2059866" y="4669453"/>
            <a:chExt cx="856272" cy="564947"/>
          </a:xfrm>
          <a:solidFill>
            <a:schemeClr val="bg1"/>
          </a:solidFill>
        </p:grpSpPr>
        <p:sp>
          <p:nvSpPr>
            <p:cNvPr id="54" name="フリーフォーム 53">
              <a:extLst>
                <a:ext uri="{FF2B5EF4-FFF2-40B4-BE49-F238E27FC236}">
                  <a16:creationId xmlns:a16="http://schemas.microsoft.com/office/drawing/2014/main" id="{9CD231C7-7D00-514B-8E2B-7F979B8D6AFC}"/>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55" name="円/楕円 54">
              <a:extLst>
                <a:ext uri="{FF2B5EF4-FFF2-40B4-BE49-F238E27FC236}">
                  <a16:creationId xmlns:a16="http://schemas.microsoft.com/office/drawing/2014/main" id="{D0B416D3-262F-AE46-BDAC-331A7624B78B}"/>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56" name="テキスト ボックス 55">
            <a:extLst>
              <a:ext uri="{FF2B5EF4-FFF2-40B4-BE49-F238E27FC236}">
                <a16:creationId xmlns:a16="http://schemas.microsoft.com/office/drawing/2014/main" id="{54AF7736-2D1C-5249-ACC4-91372EF945B8}"/>
              </a:ext>
            </a:extLst>
          </p:cNvPr>
          <p:cNvSpPr txBox="1"/>
          <p:nvPr/>
        </p:nvSpPr>
        <p:spPr>
          <a:xfrm>
            <a:off x="4324977" y="6973372"/>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サービス内容や機能をふまえて選ばれる理由を</a:t>
            </a:r>
            <a:r>
              <a:rPr kumimoji="1" lang="en-US" altLang="ja-JP" sz="600" dirty="0">
                <a:latin typeface="+mn-ea"/>
              </a:rPr>
              <a:t>3</a:t>
            </a:r>
            <a:r>
              <a:rPr kumimoji="1" lang="ja-JP" altLang="en-US" sz="600">
                <a:latin typeface="+mn-ea"/>
              </a:rPr>
              <a:t>つ挙げる。</a:t>
            </a:r>
          </a:p>
        </p:txBody>
      </p:sp>
      <p:sp>
        <p:nvSpPr>
          <p:cNvPr id="57" name="テキスト ボックス 56">
            <a:extLst>
              <a:ext uri="{FF2B5EF4-FFF2-40B4-BE49-F238E27FC236}">
                <a16:creationId xmlns:a16="http://schemas.microsoft.com/office/drawing/2014/main" id="{4B7BBCCB-3CE3-ED41-897D-B646B6071397}"/>
              </a:ext>
            </a:extLst>
          </p:cNvPr>
          <p:cNvSpPr txBox="1"/>
          <p:nvPr/>
        </p:nvSpPr>
        <p:spPr>
          <a:xfrm>
            <a:off x="2614975" y="5783821"/>
            <a:ext cx="1620000" cy="144000"/>
          </a:xfrm>
          <a:prstGeom prst="rect">
            <a:avLst/>
          </a:prstGeom>
          <a:noFill/>
        </p:spPr>
        <p:txBody>
          <a:bodyPr wrap="square" lIns="36000" tIns="36000" rIns="36000" bIns="36000" rtlCol="0" anchor="ctr">
            <a:noAutofit/>
          </a:bodyPr>
          <a:lstStyle/>
          <a:p>
            <a:pPr algn="ctr"/>
            <a:r>
              <a:rPr kumimoji="1" lang="en-US" altLang="ja-JP" sz="900" b="1" dirty="0">
                <a:latin typeface="+mn-ea"/>
              </a:rPr>
              <a:t>2. </a:t>
            </a:r>
            <a:r>
              <a:rPr kumimoji="1" lang="ja-JP" altLang="en-US" sz="800" b="1">
                <a:latin typeface="+mn-ea"/>
              </a:rPr>
              <a:t>○○○○の削減</a:t>
            </a:r>
          </a:p>
        </p:txBody>
      </p:sp>
      <p:sp>
        <p:nvSpPr>
          <p:cNvPr id="58" name="正方形/長方形 57">
            <a:extLst>
              <a:ext uri="{FF2B5EF4-FFF2-40B4-BE49-F238E27FC236}">
                <a16:creationId xmlns:a16="http://schemas.microsoft.com/office/drawing/2014/main" id="{FBAE004D-B63F-894B-B64B-0ECBD82CA388}"/>
              </a:ext>
            </a:extLst>
          </p:cNvPr>
          <p:cNvSpPr/>
          <p:nvPr/>
        </p:nvSpPr>
        <p:spPr>
          <a:xfrm>
            <a:off x="2614975" y="5999666"/>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59" name="グループ化 58">
            <a:extLst>
              <a:ext uri="{FF2B5EF4-FFF2-40B4-BE49-F238E27FC236}">
                <a16:creationId xmlns:a16="http://schemas.microsoft.com/office/drawing/2014/main" id="{95FDC381-3B6A-6444-B7EC-3464CE23A828}"/>
              </a:ext>
            </a:extLst>
          </p:cNvPr>
          <p:cNvGrpSpPr>
            <a:grpSpLocks noChangeAspect="1"/>
          </p:cNvGrpSpPr>
          <p:nvPr/>
        </p:nvGrpSpPr>
        <p:grpSpPr>
          <a:xfrm>
            <a:off x="3261283" y="6337715"/>
            <a:ext cx="327384" cy="216000"/>
            <a:chOff x="2059866" y="4669453"/>
            <a:chExt cx="856272" cy="564947"/>
          </a:xfrm>
          <a:solidFill>
            <a:schemeClr val="bg1"/>
          </a:solidFill>
        </p:grpSpPr>
        <p:sp>
          <p:nvSpPr>
            <p:cNvPr id="60" name="フリーフォーム 59">
              <a:extLst>
                <a:ext uri="{FF2B5EF4-FFF2-40B4-BE49-F238E27FC236}">
                  <a16:creationId xmlns:a16="http://schemas.microsoft.com/office/drawing/2014/main" id="{37E0320C-9F5A-A546-92B5-F95DFA6C653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1" name="円/楕円 60">
              <a:extLst>
                <a:ext uri="{FF2B5EF4-FFF2-40B4-BE49-F238E27FC236}">
                  <a16:creationId xmlns:a16="http://schemas.microsoft.com/office/drawing/2014/main" id="{F86B926A-F049-DD46-BFF1-53E98446BC10}"/>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2" name="テキスト ボックス 61">
            <a:extLst>
              <a:ext uri="{FF2B5EF4-FFF2-40B4-BE49-F238E27FC236}">
                <a16:creationId xmlns:a16="http://schemas.microsoft.com/office/drawing/2014/main" id="{5A2A86E4-D6A9-E840-B7E8-677A3E527D73}"/>
              </a:ext>
            </a:extLst>
          </p:cNvPr>
          <p:cNvSpPr txBox="1"/>
          <p:nvPr/>
        </p:nvSpPr>
        <p:spPr>
          <a:xfrm>
            <a:off x="2614973" y="6973372"/>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サービス内容や機能をふまえて選ばれる理由を</a:t>
            </a:r>
            <a:r>
              <a:rPr kumimoji="1" lang="en-US" altLang="ja-JP" sz="600" dirty="0">
                <a:latin typeface="+mn-ea"/>
              </a:rPr>
              <a:t>3</a:t>
            </a:r>
            <a:r>
              <a:rPr kumimoji="1" lang="ja-JP" altLang="en-US" sz="600">
                <a:latin typeface="+mn-ea"/>
              </a:rPr>
              <a:t>つ挙げる。</a:t>
            </a:r>
          </a:p>
        </p:txBody>
      </p:sp>
      <p:sp>
        <p:nvSpPr>
          <p:cNvPr id="63" name="正方形/長方形 62">
            <a:extLst>
              <a:ext uri="{FF2B5EF4-FFF2-40B4-BE49-F238E27FC236}">
                <a16:creationId xmlns:a16="http://schemas.microsoft.com/office/drawing/2014/main" id="{2DBB0589-F4FA-9641-ABEF-D01212E627EC}"/>
              </a:ext>
            </a:extLst>
          </p:cNvPr>
          <p:cNvSpPr/>
          <p:nvPr/>
        </p:nvSpPr>
        <p:spPr>
          <a:xfrm>
            <a:off x="904026" y="4274671"/>
            <a:ext cx="1080000"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4" name="グループ化 63">
            <a:extLst>
              <a:ext uri="{FF2B5EF4-FFF2-40B4-BE49-F238E27FC236}">
                <a16:creationId xmlns:a16="http://schemas.microsoft.com/office/drawing/2014/main" id="{1D5DC145-86C3-0D4C-936E-E0BF7221EA4A}"/>
              </a:ext>
            </a:extLst>
          </p:cNvPr>
          <p:cNvGrpSpPr>
            <a:grpSpLocks noChangeAspect="1"/>
          </p:cNvGrpSpPr>
          <p:nvPr/>
        </p:nvGrpSpPr>
        <p:grpSpPr>
          <a:xfrm>
            <a:off x="1075248" y="4389220"/>
            <a:ext cx="198404" cy="130902"/>
            <a:chOff x="2059866" y="4669453"/>
            <a:chExt cx="856272" cy="564947"/>
          </a:xfrm>
          <a:solidFill>
            <a:schemeClr val="bg1"/>
          </a:solidFill>
        </p:grpSpPr>
        <p:sp>
          <p:nvSpPr>
            <p:cNvPr id="65" name="フリーフォーム 64">
              <a:extLst>
                <a:ext uri="{FF2B5EF4-FFF2-40B4-BE49-F238E27FC236}">
                  <a16:creationId xmlns:a16="http://schemas.microsoft.com/office/drawing/2014/main" id="{CD1487F8-0B71-5D47-B6FD-CF0D232F638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6" name="円/楕円 65">
              <a:extLst>
                <a:ext uri="{FF2B5EF4-FFF2-40B4-BE49-F238E27FC236}">
                  <a16:creationId xmlns:a16="http://schemas.microsoft.com/office/drawing/2014/main" id="{501156E5-FFE3-4944-99CC-1967CAA45995}"/>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7" name="テキスト ボックス 66">
            <a:extLst>
              <a:ext uri="{FF2B5EF4-FFF2-40B4-BE49-F238E27FC236}">
                <a16:creationId xmlns:a16="http://schemas.microsoft.com/office/drawing/2014/main" id="{67DA5A9F-A0E8-2146-855B-03D9B646BEB2}"/>
              </a:ext>
            </a:extLst>
          </p:cNvPr>
          <p:cNvSpPr txBox="1"/>
          <p:nvPr/>
        </p:nvSpPr>
        <p:spPr>
          <a:xfrm>
            <a:off x="1174450" y="432195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b="1">
                <a:solidFill>
                  <a:schemeClr val="bg1"/>
                </a:solidFill>
                <a:latin typeface="+mn-ea"/>
              </a:rPr>
              <a:t>企業ロゴ</a:t>
            </a:r>
            <a:endParaRPr kumimoji="1" lang="en-US" altLang="ja-JP" sz="800" b="1" dirty="0">
              <a:solidFill>
                <a:schemeClr val="bg1"/>
              </a:solidFill>
              <a:latin typeface="+mn-ea"/>
            </a:endParaRPr>
          </a:p>
        </p:txBody>
      </p:sp>
      <p:sp>
        <p:nvSpPr>
          <p:cNvPr id="68" name="正方形/長方形 67">
            <a:extLst>
              <a:ext uri="{FF2B5EF4-FFF2-40B4-BE49-F238E27FC236}">
                <a16:creationId xmlns:a16="http://schemas.microsoft.com/office/drawing/2014/main" id="{76CBBA6D-8E61-904F-9711-BAB38F687B2D}"/>
              </a:ext>
            </a:extLst>
          </p:cNvPr>
          <p:cNvSpPr/>
          <p:nvPr/>
        </p:nvSpPr>
        <p:spPr>
          <a:xfrm>
            <a:off x="4864026" y="4274671"/>
            <a:ext cx="1080000"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9" name="グループ化 68">
            <a:extLst>
              <a:ext uri="{FF2B5EF4-FFF2-40B4-BE49-F238E27FC236}">
                <a16:creationId xmlns:a16="http://schemas.microsoft.com/office/drawing/2014/main" id="{0CB67446-EBD0-5947-ABD0-2EE604B15B77}"/>
              </a:ext>
            </a:extLst>
          </p:cNvPr>
          <p:cNvGrpSpPr>
            <a:grpSpLocks noChangeAspect="1"/>
          </p:cNvGrpSpPr>
          <p:nvPr/>
        </p:nvGrpSpPr>
        <p:grpSpPr>
          <a:xfrm>
            <a:off x="5035248" y="4389220"/>
            <a:ext cx="198404" cy="130902"/>
            <a:chOff x="2059866" y="4669453"/>
            <a:chExt cx="856272" cy="564947"/>
          </a:xfrm>
          <a:solidFill>
            <a:schemeClr val="bg1"/>
          </a:solidFill>
        </p:grpSpPr>
        <p:sp>
          <p:nvSpPr>
            <p:cNvPr id="70" name="フリーフォーム 69">
              <a:extLst>
                <a:ext uri="{FF2B5EF4-FFF2-40B4-BE49-F238E27FC236}">
                  <a16:creationId xmlns:a16="http://schemas.microsoft.com/office/drawing/2014/main" id="{31228C8D-9C73-C143-897C-AA0DC0596A05}"/>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71" name="円/楕円 70">
              <a:extLst>
                <a:ext uri="{FF2B5EF4-FFF2-40B4-BE49-F238E27FC236}">
                  <a16:creationId xmlns:a16="http://schemas.microsoft.com/office/drawing/2014/main" id="{6C78AC8D-7D0B-A442-BCF1-66DDE1111A99}"/>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72" name="テキスト ボックス 71">
            <a:extLst>
              <a:ext uri="{FF2B5EF4-FFF2-40B4-BE49-F238E27FC236}">
                <a16:creationId xmlns:a16="http://schemas.microsoft.com/office/drawing/2014/main" id="{801DBDE1-EF4D-D248-A6F3-6864382C5FF8}"/>
              </a:ext>
            </a:extLst>
          </p:cNvPr>
          <p:cNvSpPr txBox="1"/>
          <p:nvPr/>
        </p:nvSpPr>
        <p:spPr>
          <a:xfrm>
            <a:off x="5134450" y="432195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b="1">
                <a:solidFill>
                  <a:schemeClr val="bg1"/>
                </a:solidFill>
                <a:latin typeface="+mn-ea"/>
              </a:rPr>
              <a:t>企業ロゴ</a:t>
            </a:r>
            <a:endParaRPr kumimoji="1" lang="en-US" altLang="ja-JP" sz="800" b="1" dirty="0">
              <a:solidFill>
                <a:schemeClr val="bg1"/>
              </a:solidFill>
              <a:latin typeface="+mn-ea"/>
            </a:endParaRPr>
          </a:p>
        </p:txBody>
      </p:sp>
      <p:sp>
        <p:nvSpPr>
          <p:cNvPr id="73" name="正方形/長方形 72">
            <a:extLst>
              <a:ext uri="{FF2B5EF4-FFF2-40B4-BE49-F238E27FC236}">
                <a16:creationId xmlns:a16="http://schemas.microsoft.com/office/drawing/2014/main" id="{6F346199-A376-124C-9152-8988C8376DE4}"/>
              </a:ext>
            </a:extLst>
          </p:cNvPr>
          <p:cNvSpPr/>
          <p:nvPr/>
        </p:nvSpPr>
        <p:spPr>
          <a:xfrm>
            <a:off x="2237613" y="4274671"/>
            <a:ext cx="1080000"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4" name="グループ化 73">
            <a:extLst>
              <a:ext uri="{FF2B5EF4-FFF2-40B4-BE49-F238E27FC236}">
                <a16:creationId xmlns:a16="http://schemas.microsoft.com/office/drawing/2014/main" id="{F1AB0A88-0DA5-E74B-A1F2-AE09F12CC382}"/>
              </a:ext>
            </a:extLst>
          </p:cNvPr>
          <p:cNvGrpSpPr>
            <a:grpSpLocks noChangeAspect="1"/>
          </p:cNvGrpSpPr>
          <p:nvPr/>
        </p:nvGrpSpPr>
        <p:grpSpPr>
          <a:xfrm>
            <a:off x="2408835" y="4389220"/>
            <a:ext cx="198404" cy="130902"/>
            <a:chOff x="2059866" y="4669453"/>
            <a:chExt cx="856272" cy="564947"/>
          </a:xfrm>
          <a:solidFill>
            <a:schemeClr val="bg1"/>
          </a:solidFill>
        </p:grpSpPr>
        <p:sp>
          <p:nvSpPr>
            <p:cNvPr id="75" name="フリーフォーム 74">
              <a:extLst>
                <a:ext uri="{FF2B5EF4-FFF2-40B4-BE49-F238E27FC236}">
                  <a16:creationId xmlns:a16="http://schemas.microsoft.com/office/drawing/2014/main" id="{E1A22A62-875C-EA4D-9725-4E8C7C161683}"/>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78" name="円/楕円 77">
              <a:extLst>
                <a:ext uri="{FF2B5EF4-FFF2-40B4-BE49-F238E27FC236}">
                  <a16:creationId xmlns:a16="http://schemas.microsoft.com/office/drawing/2014/main" id="{0F2391E6-2817-DF45-8393-83CC5A06797D}"/>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79" name="テキスト ボックス 78">
            <a:extLst>
              <a:ext uri="{FF2B5EF4-FFF2-40B4-BE49-F238E27FC236}">
                <a16:creationId xmlns:a16="http://schemas.microsoft.com/office/drawing/2014/main" id="{C2E62C38-BA3F-4244-B49E-4B2C6A3A71A7}"/>
              </a:ext>
            </a:extLst>
          </p:cNvPr>
          <p:cNvSpPr txBox="1"/>
          <p:nvPr/>
        </p:nvSpPr>
        <p:spPr>
          <a:xfrm>
            <a:off x="2508037" y="432195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b="1">
                <a:solidFill>
                  <a:schemeClr val="bg1"/>
                </a:solidFill>
                <a:latin typeface="+mn-ea"/>
              </a:rPr>
              <a:t>企業ロゴ</a:t>
            </a:r>
            <a:endParaRPr kumimoji="1" lang="en-US" altLang="ja-JP" sz="800" b="1" dirty="0">
              <a:solidFill>
                <a:schemeClr val="bg1"/>
              </a:solidFill>
              <a:latin typeface="+mn-ea"/>
            </a:endParaRPr>
          </a:p>
        </p:txBody>
      </p:sp>
      <p:sp>
        <p:nvSpPr>
          <p:cNvPr id="80" name="正方形/長方形 79">
            <a:extLst>
              <a:ext uri="{FF2B5EF4-FFF2-40B4-BE49-F238E27FC236}">
                <a16:creationId xmlns:a16="http://schemas.microsoft.com/office/drawing/2014/main" id="{E80196C0-FEB3-394F-A2CE-07F9D1311F28}"/>
              </a:ext>
            </a:extLst>
          </p:cNvPr>
          <p:cNvSpPr/>
          <p:nvPr/>
        </p:nvSpPr>
        <p:spPr>
          <a:xfrm>
            <a:off x="3534936" y="4274671"/>
            <a:ext cx="1080000"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81" name="グループ化 80">
            <a:extLst>
              <a:ext uri="{FF2B5EF4-FFF2-40B4-BE49-F238E27FC236}">
                <a16:creationId xmlns:a16="http://schemas.microsoft.com/office/drawing/2014/main" id="{26FEE2BF-103C-F446-9468-A57308C1042D}"/>
              </a:ext>
            </a:extLst>
          </p:cNvPr>
          <p:cNvGrpSpPr>
            <a:grpSpLocks noChangeAspect="1"/>
          </p:cNvGrpSpPr>
          <p:nvPr/>
        </p:nvGrpSpPr>
        <p:grpSpPr>
          <a:xfrm>
            <a:off x="3706158" y="4389220"/>
            <a:ext cx="198404" cy="130902"/>
            <a:chOff x="2059866" y="4669453"/>
            <a:chExt cx="856272" cy="564947"/>
          </a:xfrm>
          <a:solidFill>
            <a:schemeClr val="bg1"/>
          </a:solidFill>
        </p:grpSpPr>
        <p:sp>
          <p:nvSpPr>
            <p:cNvPr id="82" name="フリーフォーム 81">
              <a:extLst>
                <a:ext uri="{FF2B5EF4-FFF2-40B4-BE49-F238E27FC236}">
                  <a16:creationId xmlns:a16="http://schemas.microsoft.com/office/drawing/2014/main" id="{C883D3B7-141F-FA4A-AD30-864A6BBD8241}"/>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3" name="円/楕円 82">
              <a:extLst>
                <a:ext uri="{FF2B5EF4-FFF2-40B4-BE49-F238E27FC236}">
                  <a16:creationId xmlns:a16="http://schemas.microsoft.com/office/drawing/2014/main" id="{3703554B-62FB-F44C-A37D-B0128812D96F}"/>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4" name="テキスト ボックス 83">
            <a:extLst>
              <a:ext uri="{FF2B5EF4-FFF2-40B4-BE49-F238E27FC236}">
                <a16:creationId xmlns:a16="http://schemas.microsoft.com/office/drawing/2014/main" id="{4BDCC9DB-1E98-0041-9305-3B0A65EAA3A8}"/>
              </a:ext>
            </a:extLst>
          </p:cNvPr>
          <p:cNvSpPr txBox="1"/>
          <p:nvPr/>
        </p:nvSpPr>
        <p:spPr>
          <a:xfrm>
            <a:off x="3805360" y="432195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b="1">
                <a:solidFill>
                  <a:schemeClr val="bg1"/>
                </a:solidFill>
                <a:latin typeface="+mn-ea"/>
              </a:rPr>
              <a:t>企業ロゴ</a:t>
            </a:r>
            <a:endParaRPr kumimoji="1" lang="en-US" altLang="ja-JP" sz="800" b="1" dirty="0">
              <a:solidFill>
                <a:schemeClr val="bg1"/>
              </a:solidFill>
              <a:latin typeface="+mn-ea"/>
            </a:endParaRPr>
          </a:p>
        </p:txBody>
      </p:sp>
      <p:sp>
        <p:nvSpPr>
          <p:cNvPr id="85" name="テキスト ボックス 84">
            <a:extLst>
              <a:ext uri="{FF2B5EF4-FFF2-40B4-BE49-F238E27FC236}">
                <a16:creationId xmlns:a16="http://schemas.microsoft.com/office/drawing/2014/main" id="{6623A718-63BD-F94F-BA5C-6676417D05CB}"/>
              </a:ext>
            </a:extLst>
          </p:cNvPr>
          <p:cNvSpPr txBox="1"/>
          <p:nvPr/>
        </p:nvSpPr>
        <p:spPr>
          <a:xfrm>
            <a:off x="904026" y="7765217"/>
            <a:ext cx="5040000" cy="360000"/>
          </a:xfrm>
          <a:prstGeom prst="rect">
            <a:avLst/>
          </a:prstGeom>
          <a:noFill/>
        </p:spPr>
        <p:txBody>
          <a:bodyPr wrap="square" lIns="36000" tIns="36000" rIns="36000" bIns="36000" rtlCol="0" anchor="ctr">
            <a:noAutofit/>
          </a:bodyPr>
          <a:lstStyle/>
          <a:p>
            <a:pPr algn="ctr">
              <a:spcAft>
                <a:spcPts val="400"/>
              </a:spcAft>
            </a:pPr>
            <a:endParaRPr kumimoji="1" lang="ja-JP" altLang="en-US" sz="1200" b="1">
              <a:latin typeface="+mn-ea"/>
            </a:endParaRPr>
          </a:p>
        </p:txBody>
      </p:sp>
      <p:sp>
        <p:nvSpPr>
          <p:cNvPr id="86" name="テキスト ボックス 85">
            <a:extLst>
              <a:ext uri="{FF2B5EF4-FFF2-40B4-BE49-F238E27FC236}">
                <a16:creationId xmlns:a16="http://schemas.microsoft.com/office/drawing/2014/main" id="{5F9A25E9-888E-444D-BA6A-6F3FCD56F03E}"/>
              </a:ext>
            </a:extLst>
          </p:cNvPr>
          <p:cNvSpPr txBox="1"/>
          <p:nvPr/>
        </p:nvSpPr>
        <p:spPr>
          <a:xfrm>
            <a:off x="898473" y="7674648"/>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パートナーになるメリット</a:t>
            </a:r>
            <a:endParaRPr kumimoji="1" lang="en-US" altLang="ja-JP" sz="1200" b="1" dirty="0">
              <a:latin typeface="+mn-ea"/>
            </a:endParaRPr>
          </a:p>
        </p:txBody>
      </p:sp>
      <p:sp>
        <p:nvSpPr>
          <p:cNvPr id="104" name="円/楕円 103">
            <a:extLst>
              <a:ext uri="{FF2B5EF4-FFF2-40B4-BE49-F238E27FC236}">
                <a16:creationId xmlns:a16="http://schemas.microsoft.com/office/drawing/2014/main" id="{3D8AAB88-7491-6746-AD81-576A5D5A2E37}"/>
              </a:ext>
            </a:extLst>
          </p:cNvPr>
          <p:cNvSpPr>
            <a:spLocks noChangeAspect="1"/>
          </p:cNvSpPr>
          <p:nvPr/>
        </p:nvSpPr>
        <p:spPr>
          <a:xfrm>
            <a:off x="1347414" y="8121541"/>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105" name="円/楕円 104">
            <a:extLst>
              <a:ext uri="{FF2B5EF4-FFF2-40B4-BE49-F238E27FC236}">
                <a16:creationId xmlns:a16="http://schemas.microsoft.com/office/drawing/2014/main" id="{8BD3B138-A71F-FC47-99D1-9253E95AEB96}"/>
              </a:ext>
            </a:extLst>
          </p:cNvPr>
          <p:cNvSpPr>
            <a:spLocks noChangeAspect="1"/>
          </p:cNvSpPr>
          <p:nvPr/>
        </p:nvSpPr>
        <p:spPr>
          <a:xfrm>
            <a:off x="3057415" y="8113499"/>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107" name="円/楕円 106">
            <a:extLst>
              <a:ext uri="{FF2B5EF4-FFF2-40B4-BE49-F238E27FC236}">
                <a16:creationId xmlns:a16="http://schemas.microsoft.com/office/drawing/2014/main" id="{A9D14717-D7C7-AC44-9704-EC0DBDD8B744}"/>
              </a:ext>
            </a:extLst>
          </p:cNvPr>
          <p:cNvSpPr>
            <a:spLocks noChangeAspect="1"/>
          </p:cNvSpPr>
          <p:nvPr/>
        </p:nvSpPr>
        <p:spPr>
          <a:xfrm>
            <a:off x="4767413" y="8121541"/>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108" name="テキスト ボックス 107">
            <a:extLst>
              <a:ext uri="{FF2B5EF4-FFF2-40B4-BE49-F238E27FC236}">
                <a16:creationId xmlns:a16="http://schemas.microsoft.com/office/drawing/2014/main" id="{9F12D207-E92D-854D-A2BE-4ACEFCD4E71A}"/>
              </a:ext>
            </a:extLst>
          </p:cNvPr>
          <p:cNvSpPr txBox="1"/>
          <p:nvPr/>
        </p:nvSpPr>
        <p:spPr>
          <a:xfrm>
            <a:off x="1335036" y="832744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109" name="テキスト ボックス 108">
            <a:extLst>
              <a:ext uri="{FF2B5EF4-FFF2-40B4-BE49-F238E27FC236}">
                <a16:creationId xmlns:a16="http://schemas.microsoft.com/office/drawing/2014/main" id="{C06558DA-B20E-1345-90F9-CFEBA5469E37}"/>
              </a:ext>
            </a:extLst>
          </p:cNvPr>
          <p:cNvSpPr txBox="1"/>
          <p:nvPr/>
        </p:nvSpPr>
        <p:spPr>
          <a:xfrm>
            <a:off x="3036710" y="832744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110" name="テキスト ボックス 109">
            <a:extLst>
              <a:ext uri="{FF2B5EF4-FFF2-40B4-BE49-F238E27FC236}">
                <a16:creationId xmlns:a16="http://schemas.microsoft.com/office/drawing/2014/main" id="{1067087B-1F8D-E043-9C80-3A39DA7B6945}"/>
              </a:ext>
            </a:extLst>
          </p:cNvPr>
          <p:cNvSpPr txBox="1"/>
          <p:nvPr/>
        </p:nvSpPr>
        <p:spPr>
          <a:xfrm>
            <a:off x="4750575" y="8327444"/>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111" name="テキスト ボックス 110">
            <a:extLst>
              <a:ext uri="{FF2B5EF4-FFF2-40B4-BE49-F238E27FC236}">
                <a16:creationId xmlns:a16="http://schemas.microsoft.com/office/drawing/2014/main" id="{37BF7DA5-3CB6-494F-BF14-73BE37E5498D}"/>
              </a:ext>
            </a:extLst>
          </p:cNvPr>
          <p:cNvSpPr txBox="1"/>
          <p:nvPr/>
        </p:nvSpPr>
        <p:spPr>
          <a:xfrm>
            <a:off x="904980" y="8941451"/>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ストックで安定収益</a:t>
            </a:r>
            <a:endParaRPr kumimoji="1" lang="ja-JP" altLang="en-US" sz="800" b="1">
              <a:latin typeface="+mn-ea"/>
            </a:endParaRPr>
          </a:p>
        </p:txBody>
      </p:sp>
      <p:sp>
        <p:nvSpPr>
          <p:cNvPr id="112" name="テキスト ボックス 111">
            <a:extLst>
              <a:ext uri="{FF2B5EF4-FFF2-40B4-BE49-F238E27FC236}">
                <a16:creationId xmlns:a16="http://schemas.microsoft.com/office/drawing/2014/main" id="{3DF32D25-50D5-7B44-8B8F-89389BD177C4}"/>
              </a:ext>
            </a:extLst>
          </p:cNvPr>
          <p:cNvSpPr txBox="1"/>
          <p:nvPr/>
        </p:nvSpPr>
        <p:spPr>
          <a:xfrm>
            <a:off x="4324979" y="8939845"/>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業種業界問わず、提案可能</a:t>
            </a:r>
            <a:endParaRPr kumimoji="1" lang="ja-JP" altLang="en-US" sz="800" b="1">
              <a:latin typeface="+mn-ea"/>
            </a:endParaRPr>
          </a:p>
        </p:txBody>
      </p:sp>
      <p:sp>
        <p:nvSpPr>
          <p:cNvPr id="113" name="テキスト ボックス 112">
            <a:extLst>
              <a:ext uri="{FF2B5EF4-FFF2-40B4-BE49-F238E27FC236}">
                <a16:creationId xmlns:a16="http://schemas.microsoft.com/office/drawing/2014/main" id="{5C954B14-6041-EC43-8B52-FD665EE49608}"/>
              </a:ext>
            </a:extLst>
          </p:cNvPr>
          <p:cNvSpPr txBox="1"/>
          <p:nvPr/>
        </p:nvSpPr>
        <p:spPr>
          <a:xfrm>
            <a:off x="2614975" y="8939845"/>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共同マーケティング</a:t>
            </a:r>
            <a:endParaRPr kumimoji="1" lang="ja-JP" altLang="en-US" sz="800" b="1">
              <a:latin typeface="+mn-ea"/>
            </a:endParaRPr>
          </a:p>
        </p:txBody>
      </p:sp>
    </p:spTree>
    <p:extLst>
      <p:ext uri="{BB962C8B-B14F-4D97-AF65-F5344CB8AC3E}">
        <p14:creationId xmlns:p14="http://schemas.microsoft.com/office/powerpoint/2010/main" val="4258064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46B38-E7C0-F346-8B50-2155F5B6FDB2}"/>
              </a:ext>
            </a:extLst>
          </p:cNvPr>
          <p:cNvSpPr>
            <a:spLocks noGrp="1"/>
          </p:cNvSpPr>
          <p:nvPr>
            <p:ph type="title"/>
          </p:nvPr>
        </p:nvSpPr>
        <p:spPr/>
        <p:txBody>
          <a:bodyPr/>
          <a:lstStyle/>
          <a:p>
            <a:r>
              <a:rPr lang="ja-JP" altLang="en-US"/>
              <a:t>パートナープログラム</a:t>
            </a:r>
            <a:r>
              <a:rPr lang="en-US" altLang="ja-JP" dirty="0"/>
              <a:t>LP</a:t>
            </a:r>
            <a:r>
              <a:rPr lang="ja-JP" altLang="en-US"/>
              <a:t>　</a:t>
            </a:r>
            <a:r>
              <a:rPr lang="en-US" altLang="ja-JP" dirty="0"/>
              <a:t>2/4</a:t>
            </a:r>
            <a:endParaRPr kumimoji="1" lang="ja-JP" altLang="en-US"/>
          </a:p>
        </p:txBody>
      </p:sp>
      <p:sp>
        <p:nvSpPr>
          <p:cNvPr id="3" name="テキスト ボックス 2">
            <a:extLst>
              <a:ext uri="{FF2B5EF4-FFF2-40B4-BE49-F238E27FC236}">
                <a16:creationId xmlns:a16="http://schemas.microsoft.com/office/drawing/2014/main" id="{C4642E2B-7DF8-D94C-AF52-314718D580B2}"/>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cxnSp>
        <p:nvCxnSpPr>
          <p:cNvPr id="57" name="直線コネクタ 56">
            <a:extLst>
              <a:ext uri="{FF2B5EF4-FFF2-40B4-BE49-F238E27FC236}">
                <a16:creationId xmlns:a16="http://schemas.microsoft.com/office/drawing/2014/main" id="{288B4FFC-7F64-5E4F-AAA2-6A91D30699EA}"/>
              </a:ext>
            </a:extLst>
          </p:cNvPr>
          <p:cNvCxnSpPr>
            <a:cxnSpLocks/>
          </p:cNvCxnSpPr>
          <p:nvPr/>
        </p:nvCxnSpPr>
        <p:spPr>
          <a:xfrm>
            <a:off x="359947" y="1373002"/>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0529F59A-3C90-1C46-9364-5A2A1A0E43F5}"/>
              </a:ext>
            </a:extLst>
          </p:cNvPr>
          <p:cNvSpPr txBox="1"/>
          <p:nvPr/>
        </p:nvSpPr>
        <p:spPr>
          <a:xfrm>
            <a:off x="898473" y="8600989"/>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ビジネスに合わせて選べるスキーム</a:t>
            </a:r>
            <a:endParaRPr kumimoji="1" lang="en-US" altLang="ja-JP" sz="1200" b="1" dirty="0">
              <a:latin typeface="+mn-ea"/>
            </a:endParaRPr>
          </a:p>
        </p:txBody>
      </p:sp>
      <p:sp>
        <p:nvSpPr>
          <p:cNvPr id="29" name="円/楕円 28">
            <a:extLst>
              <a:ext uri="{FF2B5EF4-FFF2-40B4-BE49-F238E27FC236}">
                <a16:creationId xmlns:a16="http://schemas.microsoft.com/office/drawing/2014/main" id="{657B8241-5403-2B4B-AE32-84E78EE1BC6B}"/>
              </a:ext>
            </a:extLst>
          </p:cNvPr>
          <p:cNvSpPr>
            <a:spLocks noChangeAspect="1"/>
          </p:cNvSpPr>
          <p:nvPr/>
        </p:nvSpPr>
        <p:spPr>
          <a:xfrm>
            <a:off x="1347414" y="2147174"/>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30" name="円/楕円 29">
            <a:extLst>
              <a:ext uri="{FF2B5EF4-FFF2-40B4-BE49-F238E27FC236}">
                <a16:creationId xmlns:a16="http://schemas.microsoft.com/office/drawing/2014/main" id="{1B909B18-A7D0-C641-8725-C52D47FC14DB}"/>
              </a:ext>
            </a:extLst>
          </p:cNvPr>
          <p:cNvSpPr>
            <a:spLocks noChangeAspect="1"/>
          </p:cNvSpPr>
          <p:nvPr/>
        </p:nvSpPr>
        <p:spPr>
          <a:xfrm>
            <a:off x="3057415" y="2139132"/>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31" name="円/楕円 30">
            <a:extLst>
              <a:ext uri="{FF2B5EF4-FFF2-40B4-BE49-F238E27FC236}">
                <a16:creationId xmlns:a16="http://schemas.microsoft.com/office/drawing/2014/main" id="{65ACAB18-754C-E941-8AAC-DD61245D735B}"/>
              </a:ext>
            </a:extLst>
          </p:cNvPr>
          <p:cNvSpPr>
            <a:spLocks noChangeAspect="1"/>
          </p:cNvSpPr>
          <p:nvPr/>
        </p:nvSpPr>
        <p:spPr>
          <a:xfrm>
            <a:off x="4767413" y="2147174"/>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32" name="テキスト ボックス 31">
            <a:extLst>
              <a:ext uri="{FF2B5EF4-FFF2-40B4-BE49-F238E27FC236}">
                <a16:creationId xmlns:a16="http://schemas.microsoft.com/office/drawing/2014/main" id="{24E37085-3CD4-2C4B-93DA-889B78B502C1}"/>
              </a:ext>
            </a:extLst>
          </p:cNvPr>
          <p:cNvSpPr txBox="1"/>
          <p:nvPr/>
        </p:nvSpPr>
        <p:spPr>
          <a:xfrm>
            <a:off x="1335036" y="2353077"/>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33" name="テキスト ボックス 32">
            <a:extLst>
              <a:ext uri="{FF2B5EF4-FFF2-40B4-BE49-F238E27FC236}">
                <a16:creationId xmlns:a16="http://schemas.microsoft.com/office/drawing/2014/main" id="{1BA56D57-85E6-884B-81F0-44B6BAF52095}"/>
              </a:ext>
            </a:extLst>
          </p:cNvPr>
          <p:cNvSpPr txBox="1"/>
          <p:nvPr/>
        </p:nvSpPr>
        <p:spPr>
          <a:xfrm>
            <a:off x="3036710" y="2353077"/>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34" name="テキスト ボックス 33">
            <a:extLst>
              <a:ext uri="{FF2B5EF4-FFF2-40B4-BE49-F238E27FC236}">
                <a16:creationId xmlns:a16="http://schemas.microsoft.com/office/drawing/2014/main" id="{8BF4C9B7-630D-E94F-A753-10EBD97261D9}"/>
              </a:ext>
            </a:extLst>
          </p:cNvPr>
          <p:cNvSpPr txBox="1"/>
          <p:nvPr/>
        </p:nvSpPr>
        <p:spPr>
          <a:xfrm>
            <a:off x="4750575" y="2353077"/>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35" name="テキスト ボックス 34">
            <a:extLst>
              <a:ext uri="{FF2B5EF4-FFF2-40B4-BE49-F238E27FC236}">
                <a16:creationId xmlns:a16="http://schemas.microsoft.com/office/drawing/2014/main" id="{4E98850D-FDB0-D64A-BE89-B403A295CAFB}"/>
              </a:ext>
            </a:extLst>
          </p:cNvPr>
          <p:cNvSpPr txBox="1"/>
          <p:nvPr/>
        </p:nvSpPr>
        <p:spPr>
          <a:xfrm>
            <a:off x="904980" y="2967084"/>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手厚い営業支援</a:t>
            </a:r>
            <a:endParaRPr kumimoji="1" lang="ja-JP" altLang="en-US" sz="800" b="1">
              <a:latin typeface="+mn-ea"/>
            </a:endParaRPr>
          </a:p>
        </p:txBody>
      </p:sp>
      <p:sp>
        <p:nvSpPr>
          <p:cNvPr id="36" name="テキスト ボックス 35">
            <a:extLst>
              <a:ext uri="{FF2B5EF4-FFF2-40B4-BE49-F238E27FC236}">
                <a16:creationId xmlns:a16="http://schemas.microsoft.com/office/drawing/2014/main" id="{D9FE33FF-BA89-2A44-B276-4DFA87BB489F}"/>
              </a:ext>
            </a:extLst>
          </p:cNvPr>
          <p:cNvSpPr txBox="1"/>
          <p:nvPr/>
        </p:nvSpPr>
        <p:spPr>
          <a:xfrm>
            <a:off x="4209626" y="2965482"/>
            <a:ext cx="1850706" cy="143992"/>
          </a:xfrm>
          <a:prstGeom prst="rect">
            <a:avLst/>
          </a:prstGeom>
          <a:noFill/>
        </p:spPr>
        <p:txBody>
          <a:bodyPr wrap="square" lIns="36000" tIns="36000" rIns="36000" bIns="36000" rtlCol="0" anchor="ctr">
            <a:noAutofit/>
          </a:bodyPr>
          <a:lstStyle/>
          <a:p>
            <a:pPr algn="ctr"/>
            <a:r>
              <a:rPr kumimoji="1" lang="ja-JP" altLang="en-US" sz="900" b="1">
                <a:latin typeface="+mn-ea"/>
              </a:rPr>
              <a:t>充実したサポート体制</a:t>
            </a:r>
            <a:endParaRPr kumimoji="1" lang="ja-JP" altLang="en-US" sz="800" b="1">
              <a:latin typeface="+mn-ea"/>
            </a:endParaRPr>
          </a:p>
        </p:txBody>
      </p:sp>
      <p:sp>
        <p:nvSpPr>
          <p:cNvPr id="37" name="テキスト ボックス 36">
            <a:extLst>
              <a:ext uri="{FF2B5EF4-FFF2-40B4-BE49-F238E27FC236}">
                <a16:creationId xmlns:a16="http://schemas.microsoft.com/office/drawing/2014/main" id="{DF716839-5684-AC43-93AC-8B2968A795CF}"/>
              </a:ext>
            </a:extLst>
          </p:cNvPr>
          <p:cNvSpPr txBox="1"/>
          <p:nvPr/>
        </p:nvSpPr>
        <p:spPr>
          <a:xfrm>
            <a:off x="2614975" y="2965478"/>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提案ツールの提供</a:t>
            </a:r>
            <a:endParaRPr kumimoji="1" lang="ja-JP" altLang="en-US" sz="800" b="1">
              <a:latin typeface="+mn-ea"/>
            </a:endParaRPr>
          </a:p>
        </p:txBody>
      </p:sp>
      <p:sp>
        <p:nvSpPr>
          <p:cNvPr id="38" name="円/楕円 37">
            <a:extLst>
              <a:ext uri="{FF2B5EF4-FFF2-40B4-BE49-F238E27FC236}">
                <a16:creationId xmlns:a16="http://schemas.microsoft.com/office/drawing/2014/main" id="{B8901051-3C9F-BA46-8C99-BA0C0F211A08}"/>
              </a:ext>
            </a:extLst>
          </p:cNvPr>
          <p:cNvSpPr>
            <a:spLocks noChangeAspect="1"/>
          </p:cNvSpPr>
          <p:nvPr/>
        </p:nvSpPr>
        <p:spPr>
          <a:xfrm>
            <a:off x="1347414" y="4024909"/>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39" name="円/楕円 38">
            <a:extLst>
              <a:ext uri="{FF2B5EF4-FFF2-40B4-BE49-F238E27FC236}">
                <a16:creationId xmlns:a16="http://schemas.microsoft.com/office/drawing/2014/main" id="{BAE93B92-D64F-324D-BA0B-D06218D8F61E}"/>
              </a:ext>
            </a:extLst>
          </p:cNvPr>
          <p:cNvSpPr>
            <a:spLocks noChangeAspect="1"/>
          </p:cNvSpPr>
          <p:nvPr/>
        </p:nvSpPr>
        <p:spPr>
          <a:xfrm>
            <a:off x="3057415" y="4016867"/>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40" name="円/楕円 39">
            <a:extLst>
              <a:ext uri="{FF2B5EF4-FFF2-40B4-BE49-F238E27FC236}">
                <a16:creationId xmlns:a16="http://schemas.microsoft.com/office/drawing/2014/main" id="{9BF79A01-1C57-DA47-889C-E6839573FFDF}"/>
              </a:ext>
            </a:extLst>
          </p:cNvPr>
          <p:cNvSpPr>
            <a:spLocks noChangeAspect="1"/>
          </p:cNvSpPr>
          <p:nvPr/>
        </p:nvSpPr>
        <p:spPr>
          <a:xfrm>
            <a:off x="4767413" y="4024909"/>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sp>
        <p:nvSpPr>
          <p:cNvPr id="41" name="テキスト ボックス 40">
            <a:extLst>
              <a:ext uri="{FF2B5EF4-FFF2-40B4-BE49-F238E27FC236}">
                <a16:creationId xmlns:a16="http://schemas.microsoft.com/office/drawing/2014/main" id="{F6EA0463-1E53-464F-B5CE-D2A273E5A50E}"/>
              </a:ext>
            </a:extLst>
          </p:cNvPr>
          <p:cNvSpPr txBox="1"/>
          <p:nvPr/>
        </p:nvSpPr>
        <p:spPr>
          <a:xfrm>
            <a:off x="1335036" y="4230812"/>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42" name="テキスト ボックス 41">
            <a:extLst>
              <a:ext uri="{FF2B5EF4-FFF2-40B4-BE49-F238E27FC236}">
                <a16:creationId xmlns:a16="http://schemas.microsoft.com/office/drawing/2014/main" id="{8E6EC2AC-0E1B-1C43-85D6-999AC9A8B632}"/>
              </a:ext>
            </a:extLst>
          </p:cNvPr>
          <p:cNvSpPr txBox="1"/>
          <p:nvPr/>
        </p:nvSpPr>
        <p:spPr>
          <a:xfrm>
            <a:off x="3036710" y="4230812"/>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43" name="テキスト ボックス 42">
            <a:extLst>
              <a:ext uri="{FF2B5EF4-FFF2-40B4-BE49-F238E27FC236}">
                <a16:creationId xmlns:a16="http://schemas.microsoft.com/office/drawing/2014/main" id="{2D7C8A56-34D6-4A4F-8E0D-00467814111B}"/>
              </a:ext>
            </a:extLst>
          </p:cNvPr>
          <p:cNvSpPr txBox="1"/>
          <p:nvPr/>
        </p:nvSpPr>
        <p:spPr>
          <a:xfrm>
            <a:off x="4750575" y="4230812"/>
            <a:ext cx="753675" cy="265434"/>
          </a:xfrm>
          <a:prstGeom prst="rect">
            <a:avLst/>
          </a:prstGeom>
          <a:noFill/>
        </p:spPr>
        <p:txBody>
          <a:bodyPr wrap="square" lIns="36000" tIns="36000" rIns="36000" bIns="36000" rtlCol="0" anchor="t">
            <a:noAutofit/>
          </a:bodyPr>
          <a:lstStyle/>
          <a:p>
            <a:pPr algn="ctr">
              <a:lnSpc>
                <a:spcPct val="150000"/>
              </a:lnSpc>
              <a:spcAft>
                <a:spcPts val="200"/>
              </a:spcAft>
            </a:pPr>
            <a:r>
              <a:rPr kumimoji="1" lang="en-US" altLang="ja-JP" sz="800" b="1" dirty="0">
                <a:solidFill>
                  <a:schemeClr val="bg1"/>
                </a:solidFill>
                <a:latin typeface="+mn-ea"/>
              </a:rPr>
              <a:t>icon</a:t>
            </a:r>
          </a:p>
        </p:txBody>
      </p:sp>
      <p:sp>
        <p:nvSpPr>
          <p:cNvPr id="44" name="テキスト ボックス 43">
            <a:extLst>
              <a:ext uri="{FF2B5EF4-FFF2-40B4-BE49-F238E27FC236}">
                <a16:creationId xmlns:a16="http://schemas.microsoft.com/office/drawing/2014/main" id="{4BC4EAD9-4ACC-4549-9DC9-B0B015676A3D}"/>
              </a:ext>
            </a:extLst>
          </p:cNvPr>
          <p:cNvSpPr txBox="1"/>
          <p:nvPr/>
        </p:nvSpPr>
        <p:spPr>
          <a:xfrm>
            <a:off x="904980" y="4844819"/>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優遇価格での特別提供</a:t>
            </a:r>
            <a:endParaRPr kumimoji="1" lang="ja-JP" altLang="en-US" sz="800" b="1">
              <a:latin typeface="+mn-ea"/>
            </a:endParaRPr>
          </a:p>
        </p:txBody>
      </p:sp>
      <p:sp>
        <p:nvSpPr>
          <p:cNvPr id="45" name="テキスト ボックス 44">
            <a:extLst>
              <a:ext uri="{FF2B5EF4-FFF2-40B4-BE49-F238E27FC236}">
                <a16:creationId xmlns:a16="http://schemas.microsoft.com/office/drawing/2014/main" id="{FEBC4F51-F70E-CB4E-A792-40A772FAD78F}"/>
              </a:ext>
            </a:extLst>
          </p:cNvPr>
          <p:cNvSpPr txBox="1"/>
          <p:nvPr/>
        </p:nvSpPr>
        <p:spPr>
          <a:xfrm>
            <a:off x="4209626" y="4843217"/>
            <a:ext cx="1850706" cy="143992"/>
          </a:xfrm>
          <a:prstGeom prst="rect">
            <a:avLst/>
          </a:prstGeom>
          <a:noFill/>
        </p:spPr>
        <p:txBody>
          <a:bodyPr wrap="square" lIns="36000" tIns="36000" rIns="36000" bIns="36000" rtlCol="0" anchor="ctr">
            <a:noAutofit/>
          </a:bodyPr>
          <a:lstStyle/>
          <a:p>
            <a:pPr algn="ctr"/>
            <a:r>
              <a:rPr kumimoji="1" lang="ja-JP" altLang="en-US" sz="900" b="1">
                <a:latin typeface="+mn-ea"/>
              </a:rPr>
              <a:t>パートナー同士の交流</a:t>
            </a:r>
            <a:endParaRPr kumimoji="1" lang="ja-JP" altLang="en-US" sz="800" b="1">
              <a:latin typeface="+mn-ea"/>
            </a:endParaRPr>
          </a:p>
        </p:txBody>
      </p:sp>
      <p:sp>
        <p:nvSpPr>
          <p:cNvPr id="46" name="テキスト ボックス 45">
            <a:extLst>
              <a:ext uri="{FF2B5EF4-FFF2-40B4-BE49-F238E27FC236}">
                <a16:creationId xmlns:a16="http://schemas.microsoft.com/office/drawing/2014/main" id="{444B39BF-FDF1-3642-A793-6B251368A358}"/>
              </a:ext>
            </a:extLst>
          </p:cNvPr>
          <p:cNvSpPr txBox="1"/>
          <p:nvPr/>
        </p:nvSpPr>
        <p:spPr>
          <a:xfrm>
            <a:off x="2614975" y="4843213"/>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マーケティング支援</a:t>
            </a:r>
            <a:endParaRPr kumimoji="1" lang="ja-JP" altLang="en-US" sz="800" b="1">
              <a:latin typeface="+mn-ea"/>
            </a:endParaRPr>
          </a:p>
        </p:txBody>
      </p:sp>
      <p:sp>
        <p:nvSpPr>
          <p:cNvPr id="56" name="テキスト ボックス 55">
            <a:extLst>
              <a:ext uri="{FF2B5EF4-FFF2-40B4-BE49-F238E27FC236}">
                <a16:creationId xmlns:a16="http://schemas.microsoft.com/office/drawing/2014/main" id="{BD109E7C-CB14-7F40-94BA-0DCF2F49D691}"/>
              </a:ext>
            </a:extLst>
          </p:cNvPr>
          <p:cNvSpPr txBox="1"/>
          <p:nvPr/>
        </p:nvSpPr>
        <p:spPr>
          <a:xfrm>
            <a:off x="898473" y="1596874"/>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パートナー活動支援</a:t>
            </a:r>
            <a:endParaRPr kumimoji="1" lang="en-US" altLang="ja-JP" sz="1200" b="1" dirty="0">
              <a:latin typeface="+mn-ea"/>
            </a:endParaRPr>
          </a:p>
        </p:txBody>
      </p:sp>
      <p:sp>
        <p:nvSpPr>
          <p:cNvPr id="58" name="テキスト ボックス 57">
            <a:extLst>
              <a:ext uri="{FF2B5EF4-FFF2-40B4-BE49-F238E27FC236}">
                <a16:creationId xmlns:a16="http://schemas.microsoft.com/office/drawing/2014/main" id="{F98005D9-93C6-C647-885E-08E21561524A}"/>
              </a:ext>
            </a:extLst>
          </p:cNvPr>
          <p:cNvSpPr txBox="1"/>
          <p:nvPr/>
        </p:nvSpPr>
        <p:spPr>
          <a:xfrm>
            <a:off x="904978" y="5102403"/>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デモ環境、検証環境、自社優待環境などをパートナー限定で特別に提供します。</a:t>
            </a:r>
          </a:p>
        </p:txBody>
      </p:sp>
      <p:sp>
        <p:nvSpPr>
          <p:cNvPr id="59" name="テキスト ボックス 58">
            <a:extLst>
              <a:ext uri="{FF2B5EF4-FFF2-40B4-BE49-F238E27FC236}">
                <a16:creationId xmlns:a16="http://schemas.microsoft.com/office/drawing/2014/main" id="{E919F41B-3BC7-944A-939E-1528B7C3E120}"/>
              </a:ext>
            </a:extLst>
          </p:cNvPr>
          <p:cNvSpPr txBox="1"/>
          <p:nvPr/>
        </p:nvSpPr>
        <p:spPr>
          <a:xfrm>
            <a:off x="2614975" y="5102403"/>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en" altLang="ja-JP" sz="600" dirty="0">
                <a:latin typeface="+mn-ea"/>
              </a:rPr>
              <a:t>Web</a:t>
            </a:r>
            <a:r>
              <a:rPr kumimoji="1" lang="ja-JP" altLang="en-US" sz="600">
                <a:latin typeface="+mn-ea"/>
              </a:rPr>
              <a:t>ページヘの掲載、イベントへの協賛、ロゴの使用などの共同マーケティング支援を受けられます。</a:t>
            </a:r>
          </a:p>
        </p:txBody>
      </p:sp>
      <p:sp>
        <p:nvSpPr>
          <p:cNvPr id="60" name="テキスト ボックス 59">
            <a:extLst>
              <a:ext uri="{FF2B5EF4-FFF2-40B4-BE49-F238E27FC236}">
                <a16:creationId xmlns:a16="http://schemas.microsoft.com/office/drawing/2014/main" id="{100660B4-F399-114D-AD8A-812EA90C02BA}"/>
              </a:ext>
            </a:extLst>
          </p:cNvPr>
          <p:cNvSpPr txBox="1"/>
          <p:nvPr/>
        </p:nvSpPr>
        <p:spPr>
          <a:xfrm>
            <a:off x="4324979" y="5102403"/>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クローズドコミュニティへご招待します。パートナーネットワークを利用して協業体制を組むことができます。</a:t>
            </a:r>
          </a:p>
        </p:txBody>
      </p:sp>
      <p:sp>
        <p:nvSpPr>
          <p:cNvPr id="67" name="テキスト ボックス 66">
            <a:extLst>
              <a:ext uri="{FF2B5EF4-FFF2-40B4-BE49-F238E27FC236}">
                <a16:creationId xmlns:a16="http://schemas.microsoft.com/office/drawing/2014/main" id="{801039AE-D337-314B-8517-7636732DFFEF}"/>
              </a:ext>
            </a:extLst>
          </p:cNvPr>
          <p:cNvSpPr txBox="1"/>
          <p:nvPr/>
        </p:nvSpPr>
        <p:spPr>
          <a:xfrm>
            <a:off x="904978" y="3224260"/>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商談同行や勉強会に加え、ビジネス開発や案件紹介などで、営業活動を支援します。</a:t>
            </a:r>
          </a:p>
        </p:txBody>
      </p:sp>
      <p:sp>
        <p:nvSpPr>
          <p:cNvPr id="68" name="テキスト ボックス 67">
            <a:extLst>
              <a:ext uri="{FF2B5EF4-FFF2-40B4-BE49-F238E27FC236}">
                <a16:creationId xmlns:a16="http://schemas.microsoft.com/office/drawing/2014/main" id="{564E28DE-D5B7-F041-ADCC-EA693DEEECC4}"/>
              </a:ext>
            </a:extLst>
          </p:cNvPr>
          <p:cNvSpPr txBox="1"/>
          <p:nvPr/>
        </p:nvSpPr>
        <p:spPr>
          <a:xfrm>
            <a:off x="2614975" y="3224260"/>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提案資料、デモ環境、動画、比較表など、提案時に自由に加工いただけるコンテンツを用意しています。</a:t>
            </a:r>
          </a:p>
        </p:txBody>
      </p:sp>
      <p:sp>
        <p:nvSpPr>
          <p:cNvPr id="69" name="テキスト ボックス 68">
            <a:extLst>
              <a:ext uri="{FF2B5EF4-FFF2-40B4-BE49-F238E27FC236}">
                <a16:creationId xmlns:a16="http://schemas.microsoft.com/office/drawing/2014/main" id="{24C7564D-36D1-5346-990A-3B5E3965B168}"/>
              </a:ext>
            </a:extLst>
          </p:cNvPr>
          <p:cNvSpPr txBox="1"/>
          <p:nvPr/>
        </p:nvSpPr>
        <p:spPr>
          <a:xfrm>
            <a:off x="4324979" y="3224260"/>
            <a:ext cx="1620000" cy="503999"/>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販売後の利用サポート、開発支援、イベント運営や</a:t>
            </a:r>
            <a:r>
              <a:rPr kumimoji="1" lang="en-US" altLang="ja-JP" sz="600" dirty="0">
                <a:latin typeface="+mn-ea"/>
              </a:rPr>
              <a:t>Web</a:t>
            </a:r>
            <a:r>
              <a:rPr kumimoji="1" lang="ja-JP" altLang="en-US" sz="600">
                <a:latin typeface="+mn-ea"/>
              </a:rPr>
              <a:t>サイト掲載支援などで強力にサポートします。</a:t>
            </a:r>
          </a:p>
        </p:txBody>
      </p:sp>
      <p:cxnSp>
        <p:nvCxnSpPr>
          <p:cNvPr id="117" name="直線コネクタ 116">
            <a:extLst>
              <a:ext uri="{FF2B5EF4-FFF2-40B4-BE49-F238E27FC236}">
                <a16:creationId xmlns:a16="http://schemas.microsoft.com/office/drawing/2014/main" id="{E4B8CF64-3F80-9143-BC3D-3F3A23498781}"/>
              </a:ext>
            </a:extLst>
          </p:cNvPr>
          <p:cNvCxnSpPr>
            <a:cxnSpLocks/>
          </p:cNvCxnSpPr>
          <p:nvPr/>
        </p:nvCxnSpPr>
        <p:spPr>
          <a:xfrm>
            <a:off x="359947" y="9128546"/>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3DCAF67-36FE-614A-8975-EF3529A92156}"/>
              </a:ext>
            </a:extLst>
          </p:cNvPr>
          <p:cNvSpPr txBox="1"/>
          <p:nvPr/>
        </p:nvSpPr>
        <p:spPr>
          <a:xfrm>
            <a:off x="909000" y="6014738"/>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パートナーのカテゴリ</a:t>
            </a:r>
            <a:endParaRPr kumimoji="1" lang="en-US" altLang="ja-JP" sz="1200" b="1" dirty="0">
              <a:latin typeface="+mn-ea"/>
            </a:endParaRPr>
          </a:p>
        </p:txBody>
      </p:sp>
      <p:sp>
        <p:nvSpPr>
          <p:cNvPr id="77" name="テキスト ボックス 76">
            <a:extLst>
              <a:ext uri="{FF2B5EF4-FFF2-40B4-BE49-F238E27FC236}">
                <a16:creationId xmlns:a16="http://schemas.microsoft.com/office/drawing/2014/main" id="{084F2D4C-9B38-324A-81D9-929A1878715A}"/>
              </a:ext>
            </a:extLst>
          </p:cNvPr>
          <p:cNvSpPr txBox="1"/>
          <p:nvPr/>
        </p:nvSpPr>
        <p:spPr>
          <a:xfrm>
            <a:off x="904980" y="7914770"/>
            <a:ext cx="1620000" cy="324000"/>
          </a:xfrm>
          <a:prstGeom prst="rect">
            <a:avLst/>
          </a:prstGeom>
          <a:noFill/>
        </p:spPr>
        <p:txBody>
          <a:bodyPr wrap="square" lIns="36000" tIns="36000" rIns="36000" bIns="36000" rtlCol="0" anchor="t">
            <a:noAutofit/>
          </a:bodyPr>
          <a:lstStyle/>
          <a:p>
            <a:pPr algn="ctr"/>
            <a:r>
              <a:rPr kumimoji="1" lang="ja-JP" altLang="en-US" sz="800">
                <a:latin typeface="+mn-ea"/>
              </a:rPr>
              <a:t>紹介・販売を行なうパートナー</a:t>
            </a:r>
          </a:p>
        </p:txBody>
      </p:sp>
      <p:sp>
        <p:nvSpPr>
          <p:cNvPr id="78" name="正方形/長方形 77">
            <a:extLst>
              <a:ext uri="{FF2B5EF4-FFF2-40B4-BE49-F238E27FC236}">
                <a16:creationId xmlns:a16="http://schemas.microsoft.com/office/drawing/2014/main" id="{84DE4633-85D1-1B44-B541-AD52AE2D971D}"/>
              </a:ext>
            </a:extLst>
          </p:cNvPr>
          <p:cNvSpPr/>
          <p:nvPr/>
        </p:nvSpPr>
        <p:spPr>
          <a:xfrm>
            <a:off x="904980" y="6934952"/>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9" name="グループ化 78">
            <a:extLst>
              <a:ext uri="{FF2B5EF4-FFF2-40B4-BE49-F238E27FC236}">
                <a16:creationId xmlns:a16="http://schemas.microsoft.com/office/drawing/2014/main" id="{D3DC4140-7644-B94C-A710-583BE18EE000}"/>
              </a:ext>
            </a:extLst>
          </p:cNvPr>
          <p:cNvGrpSpPr>
            <a:grpSpLocks noChangeAspect="1"/>
          </p:cNvGrpSpPr>
          <p:nvPr/>
        </p:nvGrpSpPr>
        <p:grpSpPr>
          <a:xfrm>
            <a:off x="1551288" y="7273001"/>
            <a:ext cx="327384" cy="216000"/>
            <a:chOff x="2059866" y="4669453"/>
            <a:chExt cx="856272" cy="564947"/>
          </a:xfrm>
          <a:solidFill>
            <a:schemeClr val="bg1"/>
          </a:solidFill>
        </p:grpSpPr>
        <p:sp>
          <p:nvSpPr>
            <p:cNvPr id="80" name="フリーフォーム 79">
              <a:extLst>
                <a:ext uri="{FF2B5EF4-FFF2-40B4-BE49-F238E27FC236}">
                  <a16:creationId xmlns:a16="http://schemas.microsoft.com/office/drawing/2014/main" id="{60B05601-7A4E-FB44-BA51-6A3A3437739D}"/>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1" name="円/楕円 80">
              <a:extLst>
                <a:ext uri="{FF2B5EF4-FFF2-40B4-BE49-F238E27FC236}">
                  <a16:creationId xmlns:a16="http://schemas.microsoft.com/office/drawing/2014/main" id="{1E32554D-0704-6745-971F-B664A7991572}"/>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2" name="テキスト ボックス 81">
            <a:extLst>
              <a:ext uri="{FF2B5EF4-FFF2-40B4-BE49-F238E27FC236}">
                <a16:creationId xmlns:a16="http://schemas.microsoft.com/office/drawing/2014/main" id="{101F74BC-4F2F-8A49-B96F-6E6479540B7C}"/>
              </a:ext>
            </a:extLst>
          </p:cNvPr>
          <p:cNvSpPr txBox="1"/>
          <p:nvPr/>
        </p:nvSpPr>
        <p:spPr>
          <a:xfrm>
            <a:off x="4324979" y="7913164"/>
            <a:ext cx="1620000" cy="324000"/>
          </a:xfrm>
          <a:prstGeom prst="rect">
            <a:avLst/>
          </a:prstGeom>
          <a:noFill/>
        </p:spPr>
        <p:txBody>
          <a:bodyPr wrap="square" lIns="36000" tIns="36000" rIns="36000" bIns="36000" rtlCol="0" anchor="t">
            <a:noAutofit/>
          </a:bodyPr>
          <a:lstStyle/>
          <a:p>
            <a:pPr algn="ctr"/>
            <a:r>
              <a:rPr kumimoji="1" lang="ja-JP" altLang="en-US" sz="800">
                <a:latin typeface="+mn-ea"/>
              </a:rPr>
              <a:t>◯◯製品と連携する製品・サービスを提供するパートナー</a:t>
            </a:r>
          </a:p>
        </p:txBody>
      </p:sp>
      <p:sp>
        <p:nvSpPr>
          <p:cNvPr id="83" name="正方形/長方形 82">
            <a:extLst>
              <a:ext uri="{FF2B5EF4-FFF2-40B4-BE49-F238E27FC236}">
                <a16:creationId xmlns:a16="http://schemas.microsoft.com/office/drawing/2014/main" id="{2908AD11-9132-B04C-840C-935B4AF68F16}"/>
              </a:ext>
            </a:extLst>
          </p:cNvPr>
          <p:cNvSpPr/>
          <p:nvPr/>
        </p:nvSpPr>
        <p:spPr>
          <a:xfrm>
            <a:off x="4324979" y="6933346"/>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84" name="グループ化 83">
            <a:extLst>
              <a:ext uri="{FF2B5EF4-FFF2-40B4-BE49-F238E27FC236}">
                <a16:creationId xmlns:a16="http://schemas.microsoft.com/office/drawing/2014/main" id="{3F196242-8CCD-8B46-8152-C835DE272146}"/>
              </a:ext>
            </a:extLst>
          </p:cNvPr>
          <p:cNvGrpSpPr>
            <a:grpSpLocks noChangeAspect="1"/>
          </p:cNvGrpSpPr>
          <p:nvPr/>
        </p:nvGrpSpPr>
        <p:grpSpPr>
          <a:xfrm>
            <a:off x="4971287" y="7271395"/>
            <a:ext cx="327384" cy="216000"/>
            <a:chOff x="2059866" y="4669453"/>
            <a:chExt cx="856272" cy="564947"/>
          </a:xfrm>
          <a:solidFill>
            <a:schemeClr val="bg1"/>
          </a:solidFill>
        </p:grpSpPr>
        <p:sp>
          <p:nvSpPr>
            <p:cNvPr id="85" name="フリーフォーム 84">
              <a:extLst>
                <a:ext uri="{FF2B5EF4-FFF2-40B4-BE49-F238E27FC236}">
                  <a16:creationId xmlns:a16="http://schemas.microsoft.com/office/drawing/2014/main" id="{26DAEF40-31A8-A540-8995-2A581EEA1441}"/>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7" name="円/楕円 86">
              <a:extLst>
                <a:ext uri="{FF2B5EF4-FFF2-40B4-BE49-F238E27FC236}">
                  <a16:creationId xmlns:a16="http://schemas.microsoft.com/office/drawing/2014/main" id="{14A7A147-5E28-D84B-8E99-EAA63D8FD09A}"/>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8" name="テキスト ボックス 87">
            <a:extLst>
              <a:ext uri="{FF2B5EF4-FFF2-40B4-BE49-F238E27FC236}">
                <a16:creationId xmlns:a16="http://schemas.microsoft.com/office/drawing/2014/main" id="{6248E30C-FAA1-454D-A5D1-95F55E5470BE}"/>
              </a:ext>
            </a:extLst>
          </p:cNvPr>
          <p:cNvSpPr txBox="1"/>
          <p:nvPr/>
        </p:nvSpPr>
        <p:spPr>
          <a:xfrm>
            <a:off x="2614975" y="7913164"/>
            <a:ext cx="1620000" cy="324000"/>
          </a:xfrm>
          <a:prstGeom prst="rect">
            <a:avLst/>
          </a:prstGeom>
          <a:noFill/>
        </p:spPr>
        <p:txBody>
          <a:bodyPr wrap="square" lIns="36000" tIns="36000" rIns="36000" bIns="36000" rtlCol="0" anchor="t">
            <a:noAutofit/>
          </a:bodyPr>
          <a:lstStyle/>
          <a:p>
            <a:pPr algn="ctr"/>
            <a:r>
              <a:rPr kumimoji="1" lang="ja-JP" altLang="en-US" sz="800">
                <a:latin typeface="+mn-ea"/>
              </a:rPr>
              <a:t>販売・提案・構築・コンサルティング等の活動をするパートナー</a:t>
            </a:r>
          </a:p>
        </p:txBody>
      </p:sp>
      <p:sp>
        <p:nvSpPr>
          <p:cNvPr id="89" name="正方形/長方形 88">
            <a:extLst>
              <a:ext uri="{FF2B5EF4-FFF2-40B4-BE49-F238E27FC236}">
                <a16:creationId xmlns:a16="http://schemas.microsoft.com/office/drawing/2014/main" id="{C2468289-6DF1-D049-AA16-70E8E8E086ED}"/>
              </a:ext>
            </a:extLst>
          </p:cNvPr>
          <p:cNvSpPr/>
          <p:nvPr/>
        </p:nvSpPr>
        <p:spPr>
          <a:xfrm>
            <a:off x="2614975" y="6933346"/>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90" name="グループ化 89">
            <a:extLst>
              <a:ext uri="{FF2B5EF4-FFF2-40B4-BE49-F238E27FC236}">
                <a16:creationId xmlns:a16="http://schemas.microsoft.com/office/drawing/2014/main" id="{994D8DA3-F1D7-6E41-91E0-9BCA955F5399}"/>
              </a:ext>
            </a:extLst>
          </p:cNvPr>
          <p:cNvGrpSpPr>
            <a:grpSpLocks noChangeAspect="1"/>
          </p:cNvGrpSpPr>
          <p:nvPr/>
        </p:nvGrpSpPr>
        <p:grpSpPr>
          <a:xfrm>
            <a:off x="3261283" y="7271395"/>
            <a:ext cx="327384" cy="216000"/>
            <a:chOff x="2059866" y="4669453"/>
            <a:chExt cx="856272" cy="564947"/>
          </a:xfrm>
          <a:solidFill>
            <a:schemeClr val="bg1"/>
          </a:solidFill>
        </p:grpSpPr>
        <p:sp>
          <p:nvSpPr>
            <p:cNvPr id="94" name="フリーフォーム 93">
              <a:extLst>
                <a:ext uri="{FF2B5EF4-FFF2-40B4-BE49-F238E27FC236}">
                  <a16:creationId xmlns:a16="http://schemas.microsoft.com/office/drawing/2014/main" id="{5FE2FAD0-1C40-414F-BCFC-ED425B89D98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95" name="円/楕円 94">
              <a:extLst>
                <a:ext uri="{FF2B5EF4-FFF2-40B4-BE49-F238E27FC236}">
                  <a16:creationId xmlns:a16="http://schemas.microsoft.com/office/drawing/2014/main" id="{FFD0CFDA-E870-A44C-A5FB-4EEF63ED3AE1}"/>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99" name="テキスト ボックス 98">
            <a:extLst>
              <a:ext uri="{FF2B5EF4-FFF2-40B4-BE49-F238E27FC236}">
                <a16:creationId xmlns:a16="http://schemas.microsoft.com/office/drawing/2014/main" id="{BBFB7E85-C7D0-724C-8E5F-EA87941567B8}"/>
              </a:ext>
            </a:extLst>
          </p:cNvPr>
          <p:cNvSpPr txBox="1"/>
          <p:nvPr/>
        </p:nvSpPr>
        <p:spPr>
          <a:xfrm>
            <a:off x="904980" y="6759865"/>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セールスパートナー</a:t>
            </a:r>
            <a:endParaRPr kumimoji="1" lang="ja-JP" altLang="en-US" sz="800" b="1">
              <a:latin typeface="+mn-ea"/>
            </a:endParaRPr>
          </a:p>
        </p:txBody>
      </p:sp>
      <p:sp>
        <p:nvSpPr>
          <p:cNvPr id="100" name="テキスト ボックス 99">
            <a:extLst>
              <a:ext uri="{FF2B5EF4-FFF2-40B4-BE49-F238E27FC236}">
                <a16:creationId xmlns:a16="http://schemas.microsoft.com/office/drawing/2014/main" id="{42037501-93CB-5449-BACC-A9E22102AAF9}"/>
              </a:ext>
            </a:extLst>
          </p:cNvPr>
          <p:cNvSpPr txBox="1"/>
          <p:nvPr/>
        </p:nvSpPr>
        <p:spPr>
          <a:xfrm>
            <a:off x="4209626" y="6758263"/>
            <a:ext cx="1850706" cy="143992"/>
          </a:xfrm>
          <a:prstGeom prst="rect">
            <a:avLst/>
          </a:prstGeom>
          <a:noFill/>
        </p:spPr>
        <p:txBody>
          <a:bodyPr wrap="square" lIns="36000" tIns="36000" rIns="36000" bIns="36000" rtlCol="0" anchor="ctr">
            <a:noAutofit/>
          </a:bodyPr>
          <a:lstStyle/>
          <a:p>
            <a:pPr algn="ctr"/>
            <a:r>
              <a:rPr kumimoji="1" lang="ja-JP" altLang="en-US" sz="900" b="1">
                <a:latin typeface="+mn-ea"/>
              </a:rPr>
              <a:t>プロダクトパートナー</a:t>
            </a:r>
            <a:endParaRPr kumimoji="1" lang="ja-JP" altLang="en-US" sz="800" b="1">
              <a:latin typeface="+mn-ea"/>
            </a:endParaRPr>
          </a:p>
        </p:txBody>
      </p:sp>
      <p:sp>
        <p:nvSpPr>
          <p:cNvPr id="101" name="テキスト ボックス 100">
            <a:extLst>
              <a:ext uri="{FF2B5EF4-FFF2-40B4-BE49-F238E27FC236}">
                <a16:creationId xmlns:a16="http://schemas.microsoft.com/office/drawing/2014/main" id="{F04EC02E-97D8-C34C-90A1-46967F59A17F}"/>
              </a:ext>
            </a:extLst>
          </p:cNvPr>
          <p:cNvSpPr txBox="1"/>
          <p:nvPr/>
        </p:nvSpPr>
        <p:spPr>
          <a:xfrm>
            <a:off x="2614975" y="6758259"/>
            <a:ext cx="1620000" cy="144000"/>
          </a:xfrm>
          <a:prstGeom prst="rect">
            <a:avLst/>
          </a:prstGeom>
          <a:noFill/>
        </p:spPr>
        <p:txBody>
          <a:bodyPr wrap="square" lIns="36000" tIns="36000" rIns="36000" bIns="36000" rtlCol="0" anchor="ctr">
            <a:noAutofit/>
          </a:bodyPr>
          <a:lstStyle/>
          <a:p>
            <a:pPr algn="ctr"/>
            <a:r>
              <a:rPr kumimoji="1" lang="ja-JP" altLang="en-US" sz="900" b="1">
                <a:latin typeface="+mn-ea"/>
              </a:rPr>
              <a:t>コンサルティングパートナー</a:t>
            </a:r>
            <a:endParaRPr kumimoji="1" lang="ja-JP" altLang="en-US" sz="800" b="1">
              <a:latin typeface="+mn-ea"/>
            </a:endParaRPr>
          </a:p>
        </p:txBody>
      </p:sp>
      <p:sp>
        <p:nvSpPr>
          <p:cNvPr id="102" name="テキスト ボックス 101">
            <a:extLst>
              <a:ext uri="{FF2B5EF4-FFF2-40B4-BE49-F238E27FC236}">
                <a16:creationId xmlns:a16="http://schemas.microsoft.com/office/drawing/2014/main" id="{EB85FB2C-167E-A347-8A5B-DAE515017BE2}"/>
              </a:ext>
            </a:extLst>
          </p:cNvPr>
          <p:cNvSpPr txBox="1"/>
          <p:nvPr/>
        </p:nvSpPr>
        <p:spPr>
          <a:xfrm>
            <a:off x="904026" y="6374738"/>
            <a:ext cx="5040000" cy="269921"/>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a:latin typeface="+mn-ea"/>
              </a:rPr>
              <a:t>最適なカテゴリをご検討ください。カテゴリは複数登録できます。</a:t>
            </a:r>
          </a:p>
        </p:txBody>
      </p:sp>
    </p:spTree>
    <p:extLst>
      <p:ext uri="{BB962C8B-B14F-4D97-AF65-F5344CB8AC3E}">
        <p14:creationId xmlns:p14="http://schemas.microsoft.com/office/powerpoint/2010/main" val="56691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46B38-E7C0-F346-8B50-2155F5B6FDB2}"/>
              </a:ext>
            </a:extLst>
          </p:cNvPr>
          <p:cNvSpPr>
            <a:spLocks noGrp="1"/>
          </p:cNvSpPr>
          <p:nvPr>
            <p:ph type="title"/>
          </p:nvPr>
        </p:nvSpPr>
        <p:spPr/>
        <p:txBody>
          <a:bodyPr/>
          <a:lstStyle/>
          <a:p>
            <a:r>
              <a:rPr lang="ja-JP" altLang="en-US"/>
              <a:t>パートナープログラム</a:t>
            </a:r>
            <a:r>
              <a:rPr lang="en-US" altLang="ja-JP" dirty="0"/>
              <a:t>LP</a:t>
            </a:r>
            <a:r>
              <a:rPr lang="ja-JP" altLang="en-US"/>
              <a:t>　</a:t>
            </a:r>
            <a:r>
              <a:rPr lang="en-US" altLang="ja-JP" dirty="0"/>
              <a:t>3/4</a:t>
            </a:r>
            <a:endParaRPr kumimoji="1" lang="ja-JP" altLang="en-US"/>
          </a:p>
        </p:txBody>
      </p:sp>
      <p:sp>
        <p:nvSpPr>
          <p:cNvPr id="3" name="テキスト ボックス 2">
            <a:extLst>
              <a:ext uri="{FF2B5EF4-FFF2-40B4-BE49-F238E27FC236}">
                <a16:creationId xmlns:a16="http://schemas.microsoft.com/office/drawing/2014/main" id="{C4642E2B-7DF8-D94C-AF52-314718D580B2}"/>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cxnSp>
        <p:nvCxnSpPr>
          <p:cNvPr id="57" name="直線コネクタ 56">
            <a:extLst>
              <a:ext uri="{FF2B5EF4-FFF2-40B4-BE49-F238E27FC236}">
                <a16:creationId xmlns:a16="http://schemas.microsoft.com/office/drawing/2014/main" id="{288B4FFC-7F64-5E4F-AAA2-6A91D30699EA}"/>
              </a:ext>
            </a:extLst>
          </p:cNvPr>
          <p:cNvCxnSpPr>
            <a:cxnSpLocks/>
          </p:cNvCxnSpPr>
          <p:nvPr/>
        </p:nvCxnSpPr>
        <p:spPr>
          <a:xfrm>
            <a:off x="359947" y="1373002"/>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E4B8CF64-3F80-9143-BC3D-3F3A23498781}"/>
              </a:ext>
            </a:extLst>
          </p:cNvPr>
          <p:cNvCxnSpPr>
            <a:cxnSpLocks/>
          </p:cNvCxnSpPr>
          <p:nvPr/>
        </p:nvCxnSpPr>
        <p:spPr>
          <a:xfrm>
            <a:off x="359947" y="9433346"/>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E24BCEDE-5DC8-F745-AE8A-2575450CFEC4}"/>
              </a:ext>
            </a:extLst>
          </p:cNvPr>
          <p:cNvSpPr txBox="1"/>
          <p:nvPr/>
        </p:nvSpPr>
        <p:spPr>
          <a:xfrm>
            <a:off x="909000" y="7934836"/>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パートナー契約の流れ</a:t>
            </a:r>
            <a:endParaRPr kumimoji="1" lang="en-US" altLang="ja-JP" sz="1200" b="1" dirty="0">
              <a:latin typeface="+mn-ea"/>
            </a:endParaRPr>
          </a:p>
        </p:txBody>
      </p:sp>
      <p:grpSp>
        <p:nvGrpSpPr>
          <p:cNvPr id="12" name="グループ化 11">
            <a:extLst>
              <a:ext uri="{FF2B5EF4-FFF2-40B4-BE49-F238E27FC236}">
                <a16:creationId xmlns:a16="http://schemas.microsoft.com/office/drawing/2014/main" id="{745C67B7-A2DD-F543-858A-6515E1733950}"/>
              </a:ext>
            </a:extLst>
          </p:cNvPr>
          <p:cNvGrpSpPr/>
          <p:nvPr/>
        </p:nvGrpSpPr>
        <p:grpSpPr>
          <a:xfrm>
            <a:off x="908037" y="8423757"/>
            <a:ext cx="1265632" cy="307313"/>
            <a:chOff x="908037" y="6497406"/>
            <a:chExt cx="1120302" cy="307313"/>
          </a:xfrm>
        </p:grpSpPr>
        <p:sp>
          <p:nvSpPr>
            <p:cNvPr id="97" name="山形 96">
              <a:extLst>
                <a:ext uri="{FF2B5EF4-FFF2-40B4-BE49-F238E27FC236}">
                  <a16:creationId xmlns:a16="http://schemas.microsoft.com/office/drawing/2014/main" id="{3A0E1053-34CD-AA4E-B369-61CC7AF68A3A}"/>
                </a:ext>
              </a:extLst>
            </p:cNvPr>
            <p:cNvSpPr/>
            <p:nvPr/>
          </p:nvSpPr>
          <p:spPr>
            <a:xfrm>
              <a:off x="913022" y="6499588"/>
              <a:ext cx="1115317" cy="305131"/>
            </a:xfrm>
            <a:prstGeom prst="chevron">
              <a:avLst>
                <a:gd name="adj" fmla="val 2307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kumimoji="1" lang="ja-JP" altLang="en-US" sz="900" b="1">
                  <a:solidFill>
                    <a:schemeClr val="tx1"/>
                  </a:solidFill>
                </a:rPr>
                <a:t>お問い合わせ</a:t>
              </a:r>
            </a:p>
          </p:txBody>
        </p:sp>
        <p:sp>
          <p:nvSpPr>
            <p:cNvPr id="33" name="正方形/長方形 32">
              <a:extLst>
                <a:ext uri="{FF2B5EF4-FFF2-40B4-BE49-F238E27FC236}">
                  <a16:creationId xmlns:a16="http://schemas.microsoft.com/office/drawing/2014/main" id="{8167C60E-8971-D846-91ED-E86E6EC07AD9}"/>
                </a:ext>
              </a:extLst>
            </p:cNvPr>
            <p:cNvSpPr/>
            <p:nvPr/>
          </p:nvSpPr>
          <p:spPr>
            <a:xfrm>
              <a:off x="908037" y="6497406"/>
              <a:ext cx="144000" cy="2995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endParaRPr kumimoji="1" lang="ja-JP" altLang="en-US" sz="900" b="1">
                <a:solidFill>
                  <a:schemeClr val="tx1"/>
                </a:solidFill>
              </a:endParaRPr>
            </a:p>
          </p:txBody>
        </p:sp>
      </p:grpSp>
      <p:sp>
        <p:nvSpPr>
          <p:cNvPr id="34" name="正方形/長方形 33">
            <a:extLst>
              <a:ext uri="{FF2B5EF4-FFF2-40B4-BE49-F238E27FC236}">
                <a16:creationId xmlns:a16="http://schemas.microsoft.com/office/drawing/2014/main" id="{059C6136-F2FC-9D4B-9ED3-C9C9194914BA}"/>
              </a:ext>
            </a:extLst>
          </p:cNvPr>
          <p:cNvSpPr/>
          <p:nvPr/>
        </p:nvSpPr>
        <p:spPr>
          <a:xfrm>
            <a:off x="898473" y="8838040"/>
            <a:ext cx="1115317"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r>
              <a:rPr kumimoji="1" lang="ja-JP" altLang="en-US" sz="700">
                <a:solidFill>
                  <a:schemeClr val="tx1"/>
                </a:solidFill>
              </a:rPr>
              <a:t>ご要望をヒアリングさせていただき、展開方法をすり合わせます。</a:t>
            </a:r>
          </a:p>
        </p:txBody>
      </p:sp>
      <p:sp>
        <p:nvSpPr>
          <p:cNvPr id="37" name="正方形/長方形 36">
            <a:extLst>
              <a:ext uri="{FF2B5EF4-FFF2-40B4-BE49-F238E27FC236}">
                <a16:creationId xmlns:a16="http://schemas.microsoft.com/office/drawing/2014/main" id="{698EE68C-E4DA-DC44-9A65-A458A220F05E}"/>
              </a:ext>
            </a:extLst>
          </p:cNvPr>
          <p:cNvSpPr/>
          <p:nvPr/>
        </p:nvSpPr>
        <p:spPr>
          <a:xfrm>
            <a:off x="2216262" y="8839828"/>
            <a:ext cx="1115317"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p>
            <a:r>
              <a:rPr kumimoji="1" lang="ja-JP" altLang="en-US" sz="700">
                <a:solidFill>
                  <a:schemeClr val="tx1"/>
                </a:solidFill>
              </a:rPr>
              <a:t>パートナー契約・</a:t>
            </a:r>
            <a:r>
              <a:rPr kumimoji="1" lang="en" altLang="ja-JP" sz="700" dirty="0">
                <a:solidFill>
                  <a:schemeClr val="tx1"/>
                </a:solidFill>
              </a:rPr>
              <a:t>NDA</a:t>
            </a:r>
            <a:r>
              <a:rPr kumimoji="1" lang="ja-JP" altLang="en-US" sz="700">
                <a:solidFill>
                  <a:schemeClr val="tx1"/>
                </a:solidFill>
              </a:rPr>
              <a:t>を締結し、審査を行ないます。</a:t>
            </a:r>
          </a:p>
        </p:txBody>
      </p:sp>
      <p:sp>
        <p:nvSpPr>
          <p:cNvPr id="40" name="正方形/長方形 39">
            <a:extLst>
              <a:ext uri="{FF2B5EF4-FFF2-40B4-BE49-F238E27FC236}">
                <a16:creationId xmlns:a16="http://schemas.microsoft.com/office/drawing/2014/main" id="{9F5E2023-BFC9-7644-9656-90B1A364FE52}"/>
              </a:ext>
            </a:extLst>
          </p:cNvPr>
          <p:cNvSpPr/>
          <p:nvPr/>
        </p:nvSpPr>
        <p:spPr>
          <a:xfrm>
            <a:off x="3488394" y="8838040"/>
            <a:ext cx="1115317"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p>
            <a:r>
              <a:rPr kumimoji="1" lang="ja-JP" altLang="en-US" sz="700">
                <a:solidFill>
                  <a:schemeClr val="tx1"/>
                </a:solidFill>
              </a:rPr>
              <a:t>サービス理解のため、◯回の研修を行います。</a:t>
            </a:r>
          </a:p>
        </p:txBody>
      </p:sp>
      <p:sp>
        <p:nvSpPr>
          <p:cNvPr id="43" name="正方形/長方形 42">
            <a:extLst>
              <a:ext uri="{FF2B5EF4-FFF2-40B4-BE49-F238E27FC236}">
                <a16:creationId xmlns:a16="http://schemas.microsoft.com/office/drawing/2014/main" id="{AC3CD4E5-887E-EF49-A842-2723DB252D56}"/>
              </a:ext>
            </a:extLst>
          </p:cNvPr>
          <p:cNvSpPr/>
          <p:nvPr/>
        </p:nvSpPr>
        <p:spPr>
          <a:xfrm>
            <a:off x="4748494" y="8836170"/>
            <a:ext cx="1115317"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r>
              <a:rPr kumimoji="1" lang="ja-JP" altLang="en-US" sz="700">
                <a:solidFill>
                  <a:schemeClr val="tx1"/>
                </a:solidFill>
              </a:rPr>
              <a:t>専任の担当者が、継続的にサポートいたします。</a:t>
            </a:r>
          </a:p>
        </p:txBody>
      </p:sp>
      <p:sp>
        <p:nvSpPr>
          <p:cNvPr id="76" name="テキスト ボックス 75">
            <a:extLst>
              <a:ext uri="{FF2B5EF4-FFF2-40B4-BE49-F238E27FC236}">
                <a16:creationId xmlns:a16="http://schemas.microsoft.com/office/drawing/2014/main" id="{FEE87E25-7561-7647-B1B4-1533F4A9CEB2}"/>
              </a:ext>
            </a:extLst>
          </p:cNvPr>
          <p:cNvSpPr txBox="1"/>
          <p:nvPr/>
        </p:nvSpPr>
        <p:spPr>
          <a:xfrm>
            <a:off x="909000" y="5567137"/>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パートナー事例紹介</a:t>
            </a:r>
            <a:endParaRPr kumimoji="1" lang="en-US" altLang="ja-JP" sz="1200" b="1" dirty="0">
              <a:latin typeface="+mn-ea"/>
            </a:endParaRPr>
          </a:p>
        </p:txBody>
      </p:sp>
      <p:sp>
        <p:nvSpPr>
          <p:cNvPr id="77" name="テキスト ボックス 76">
            <a:extLst>
              <a:ext uri="{FF2B5EF4-FFF2-40B4-BE49-F238E27FC236}">
                <a16:creationId xmlns:a16="http://schemas.microsoft.com/office/drawing/2014/main" id="{A1AE3458-65D4-A64F-8927-7523CDBCCED0}"/>
              </a:ext>
            </a:extLst>
          </p:cNvPr>
          <p:cNvSpPr txBox="1"/>
          <p:nvPr/>
        </p:nvSpPr>
        <p:spPr>
          <a:xfrm>
            <a:off x="904980" y="6983373"/>
            <a:ext cx="1620000" cy="324000"/>
          </a:xfrm>
          <a:prstGeom prst="rect">
            <a:avLst/>
          </a:prstGeom>
          <a:noFill/>
        </p:spPr>
        <p:txBody>
          <a:bodyPr wrap="square" lIns="36000" tIns="36000" rIns="36000" bIns="36000" rtlCol="0" anchor="t">
            <a:noAutofit/>
          </a:bodyPr>
          <a:lstStyle/>
          <a:p>
            <a:pPr algn="ctr"/>
            <a:r>
              <a:rPr kumimoji="1" lang="ja-JP" altLang="en-US" sz="800" b="1">
                <a:latin typeface="+mn-ea"/>
              </a:rPr>
              <a:t>○○○○の体制を構築し、</a:t>
            </a:r>
            <a:endParaRPr kumimoji="1" lang="en-US" altLang="ja-JP" sz="800" b="1" dirty="0">
              <a:latin typeface="+mn-ea"/>
            </a:endParaRPr>
          </a:p>
          <a:p>
            <a:pPr algn="ctr"/>
            <a:r>
              <a:rPr kumimoji="1" lang="ja-JP" altLang="en-US" sz="800" b="1">
                <a:latin typeface="+mn-ea"/>
              </a:rPr>
              <a:t>サービスラインナップを追加</a:t>
            </a:r>
            <a:endParaRPr kumimoji="1" lang="en-US" altLang="ja-JP" sz="800" b="1" dirty="0">
              <a:latin typeface="+mn-ea"/>
            </a:endParaRPr>
          </a:p>
        </p:txBody>
      </p:sp>
      <p:sp>
        <p:nvSpPr>
          <p:cNvPr id="78" name="正方形/長方形 77">
            <a:extLst>
              <a:ext uri="{FF2B5EF4-FFF2-40B4-BE49-F238E27FC236}">
                <a16:creationId xmlns:a16="http://schemas.microsoft.com/office/drawing/2014/main" id="{72360224-4A2F-3A4A-A23A-B6E6EC3AD612}"/>
              </a:ext>
            </a:extLst>
          </p:cNvPr>
          <p:cNvSpPr/>
          <p:nvPr/>
        </p:nvSpPr>
        <p:spPr>
          <a:xfrm>
            <a:off x="904980" y="6003555"/>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9" name="グループ化 78">
            <a:extLst>
              <a:ext uri="{FF2B5EF4-FFF2-40B4-BE49-F238E27FC236}">
                <a16:creationId xmlns:a16="http://schemas.microsoft.com/office/drawing/2014/main" id="{B8845F60-50B7-BE44-AE5D-BD0A35A339FE}"/>
              </a:ext>
            </a:extLst>
          </p:cNvPr>
          <p:cNvGrpSpPr>
            <a:grpSpLocks noChangeAspect="1"/>
          </p:cNvGrpSpPr>
          <p:nvPr/>
        </p:nvGrpSpPr>
        <p:grpSpPr>
          <a:xfrm>
            <a:off x="1551288" y="6341604"/>
            <a:ext cx="327384" cy="216000"/>
            <a:chOff x="2059866" y="4669453"/>
            <a:chExt cx="856272" cy="564947"/>
          </a:xfrm>
          <a:solidFill>
            <a:schemeClr val="bg1"/>
          </a:solidFill>
        </p:grpSpPr>
        <p:sp>
          <p:nvSpPr>
            <p:cNvPr id="80" name="フリーフォーム 79">
              <a:extLst>
                <a:ext uri="{FF2B5EF4-FFF2-40B4-BE49-F238E27FC236}">
                  <a16:creationId xmlns:a16="http://schemas.microsoft.com/office/drawing/2014/main" id="{03ABECFE-62D6-CC40-BE4C-6871222B1043}"/>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1" name="円/楕円 80">
              <a:extLst>
                <a:ext uri="{FF2B5EF4-FFF2-40B4-BE49-F238E27FC236}">
                  <a16:creationId xmlns:a16="http://schemas.microsoft.com/office/drawing/2014/main" id="{0C4A1E8E-A125-0440-A59F-ABCD120CFDD6}"/>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2" name="テキスト ボックス 81">
            <a:extLst>
              <a:ext uri="{FF2B5EF4-FFF2-40B4-BE49-F238E27FC236}">
                <a16:creationId xmlns:a16="http://schemas.microsoft.com/office/drawing/2014/main" id="{F8A5D4B9-98E3-014F-B902-5141F6C19BDA}"/>
              </a:ext>
            </a:extLst>
          </p:cNvPr>
          <p:cNvSpPr txBox="1"/>
          <p:nvPr/>
        </p:nvSpPr>
        <p:spPr>
          <a:xfrm>
            <a:off x="4324979" y="6981767"/>
            <a:ext cx="1620000" cy="324000"/>
          </a:xfrm>
          <a:prstGeom prst="rect">
            <a:avLst/>
          </a:prstGeom>
          <a:noFill/>
        </p:spPr>
        <p:txBody>
          <a:bodyPr wrap="square" lIns="36000" tIns="36000" rIns="36000" bIns="36000" rtlCol="0" anchor="t">
            <a:noAutofit/>
          </a:bodyPr>
          <a:lstStyle/>
          <a:p>
            <a:pPr algn="ctr"/>
            <a:r>
              <a:rPr kumimoji="1" lang="ja-JP" altLang="en-US" sz="800" b="1">
                <a:latin typeface="+mn-ea"/>
              </a:rPr>
              <a:t>短期で○○○○を拡大し、</a:t>
            </a:r>
            <a:endParaRPr kumimoji="1" lang="en-US" altLang="ja-JP" sz="800" b="1" dirty="0">
              <a:latin typeface="+mn-ea"/>
            </a:endParaRPr>
          </a:p>
          <a:p>
            <a:pPr algn="ctr"/>
            <a:r>
              <a:rPr kumimoji="1" lang="ja-JP" altLang="en-US" sz="800" b="1">
                <a:latin typeface="+mn-ea"/>
              </a:rPr>
              <a:t>◯◯◯ビジネスを加速</a:t>
            </a:r>
          </a:p>
        </p:txBody>
      </p:sp>
      <p:sp>
        <p:nvSpPr>
          <p:cNvPr id="83" name="正方形/長方形 82">
            <a:extLst>
              <a:ext uri="{FF2B5EF4-FFF2-40B4-BE49-F238E27FC236}">
                <a16:creationId xmlns:a16="http://schemas.microsoft.com/office/drawing/2014/main" id="{43142713-8C74-9848-A9B7-5B1361721427}"/>
              </a:ext>
            </a:extLst>
          </p:cNvPr>
          <p:cNvSpPr/>
          <p:nvPr/>
        </p:nvSpPr>
        <p:spPr>
          <a:xfrm>
            <a:off x="4324979" y="6001949"/>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84" name="グループ化 83">
            <a:extLst>
              <a:ext uri="{FF2B5EF4-FFF2-40B4-BE49-F238E27FC236}">
                <a16:creationId xmlns:a16="http://schemas.microsoft.com/office/drawing/2014/main" id="{FD162224-0609-9642-8B65-0A884F99324C}"/>
              </a:ext>
            </a:extLst>
          </p:cNvPr>
          <p:cNvGrpSpPr>
            <a:grpSpLocks noChangeAspect="1"/>
          </p:cNvGrpSpPr>
          <p:nvPr/>
        </p:nvGrpSpPr>
        <p:grpSpPr>
          <a:xfrm>
            <a:off x="4971287" y="6339998"/>
            <a:ext cx="327384" cy="216000"/>
            <a:chOff x="2059866" y="4669453"/>
            <a:chExt cx="856272" cy="564947"/>
          </a:xfrm>
          <a:solidFill>
            <a:schemeClr val="bg1"/>
          </a:solidFill>
        </p:grpSpPr>
        <p:sp>
          <p:nvSpPr>
            <p:cNvPr id="85" name="フリーフォーム 84">
              <a:extLst>
                <a:ext uri="{FF2B5EF4-FFF2-40B4-BE49-F238E27FC236}">
                  <a16:creationId xmlns:a16="http://schemas.microsoft.com/office/drawing/2014/main" id="{53E1C3DC-4FB5-6946-8452-0BFE95F117C1}"/>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6" name="円/楕円 85">
              <a:extLst>
                <a:ext uri="{FF2B5EF4-FFF2-40B4-BE49-F238E27FC236}">
                  <a16:creationId xmlns:a16="http://schemas.microsoft.com/office/drawing/2014/main" id="{3E04B1B7-E0CF-DE4E-8053-726EBFB04F95}"/>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7" name="テキスト ボックス 86">
            <a:extLst>
              <a:ext uri="{FF2B5EF4-FFF2-40B4-BE49-F238E27FC236}">
                <a16:creationId xmlns:a16="http://schemas.microsoft.com/office/drawing/2014/main" id="{B2C6FE82-1C61-EB4F-BF10-C2D72AB9BD48}"/>
              </a:ext>
            </a:extLst>
          </p:cNvPr>
          <p:cNvSpPr txBox="1"/>
          <p:nvPr/>
        </p:nvSpPr>
        <p:spPr>
          <a:xfrm>
            <a:off x="2614975" y="6981767"/>
            <a:ext cx="1620000" cy="324000"/>
          </a:xfrm>
          <a:prstGeom prst="rect">
            <a:avLst/>
          </a:prstGeom>
          <a:noFill/>
        </p:spPr>
        <p:txBody>
          <a:bodyPr wrap="square" lIns="36000" tIns="36000" rIns="36000" bIns="36000" rtlCol="0" anchor="t">
            <a:noAutofit/>
          </a:bodyPr>
          <a:lstStyle/>
          <a:p>
            <a:pPr algn="ctr"/>
            <a:r>
              <a:rPr kumimoji="1" lang="ja-JP" altLang="en-US" sz="800" b="1">
                <a:latin typeface="+mn-ea"/>
              </a:rPr>
              <a:t>○○○○の削減と、◯◯の拡大で</a:t>
            </a:r>
            <a:endParaRPr kumimoji="1" lang="en-US" altLang="ja-JP" sz="800" b="1" dirty="0">
              <a:latin typeface="+mn-ea"/>
            </a:endParaRPr>
          </a:p>
          <a:p>
            <a:pPr algn="ctr"/>
            <a:r>
              <a:rPr kumimoji="1" lang="ja-JP" altLang="en-US" sz="800" b="1">
                <a:latin typeface="+mn-ea"/>
              </a:rPr>
              <a:t>顧客満足度を向上</a:t>
            </a:r>
          </a:p>
        </p:txBody>
      </p:sp>
      <p:sp>
        <p:nvSpPr>
          <p:cNvPr id="88" name="正方形/長方形 87">
            <a:extLst>
              <a:ext uri="{FF2B5EF4-FFF2-40B4-BE49-F238E27FC236}">
                <a16:creationId xmlns:a16="http://schemas.microsoft.com/office/drawing/2014/main" id="{116CB0F7-7BFF-CE46-9BFC-7695F55B8E41}"/>
              </a:ext>
            </a:extLst>
          </p:cNvPr>
          <p:cNvSpPr/>
          <p:nvPr/>
        </p:nvSpPr>
        <p:spPr>
          <a:xfrm>
            <a:off x="2614975" y="6001949"/>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89" name="グループ化 88">
            <a:extLst>
              <a:ext uri="{FF2B5EF4-FFF2-40B4-BE49-F238E27FC236}">
                <a16:creationId xmlns:a16="http://schemas.microsoft.com/office/drawing/2014/main" id="{03263C29-ED32-D34D-A3C9-237E9D1F1E19}"/>
              </a:ext>
            </a:extLst>
          </p:cNvPr>
          <p:cNvGrpSpPr>
            <a:grpSpLocks noChangeAspect="1"/>
          </p:cNvGrpSpPr>
          <p:nvPr/>
        </p:nvGrpSpPr>
        <p:grpSpPr>
          <a:xfrm>
            <a:off x="3261283" y="6339998"/>
            <a:ext cx="327384" cy="216000"/>
            <a:chOff x="2059866" y="4669453"/>
            <a:chExt cx="856272" cy="564947"/>
          </a:xfrm>
          <a:solidFill>
            <a:schemeClr val="bg1"/>
          </a:solidFill>
        </p:grpSpPr>
        <p:sp>
          <p:nvSpPr>
            <p:cNvPr id="90" name="フリーフォーム 89">
              <a:extLst>
                <a:ext uri="{FF2B5EF4-FFF2-40B4-BE49-F238E27FC236}">
                  <a16:creationId xmlns:a16="http://schemas.microsoft.com/office/drawing/2014/main" id="{40E6CCE9-A9C5-034A-88A3-8EEFDB0B7E83}"/>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91" name="円/楕円 90">
              <a:extLst>
                <a:ext uri="{FF2B5EF4-FFF2-40B4-BE49-F238E27FC236}">
                  <a16:creationId xmlns:a16="http://schemas.microsoft.com/office/drawing/2014/main" id="{2E698817-6786-5645-A731-206706677E48}"/>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9" name="角丸四角形 8">
            <a:extLst>
              <a:ext uri="{FF2B5EF4-FFF2-40B4-BE49-F238E27FC236}">
                <a16:creationId xmlns:a16="http://schemas.microsoft.com/office/drawing/2014/main" id="{9B8ECA81-86E8-C541-9F05-25D3B1A17595}"/>
              </a:ext>
            </a:extLst>
          </p:cNvPr>
          <p:cNvSpPr/>
          <p:nvPr/>
        </p:nvSpPr>
        <p:spPr>
          <a:xfrm>
            <a:off x="1224880" y="7315051"/>
            <a:ext cx="980199" cy="146507"/>
          </a:xfrm>
          <a:prstGeom prst="roundRect">
            <a:avLst>
              <a:gd name="adj" fmla="val 50000"/>
            </a:avLst>
          </a:prstGeom>
          <a:solidFill>
            <a:schemeClr val="accent3">
              <a:lumMod val="20000"/>
              <a:lumOff val="80000"/>
            </a:schemeClr>
          </a:solidFill>
        </p:spPr>
        <p:txBody>
          <a:bodyPr wrap="square" lIns="36000" tIns="36000" rIns="36000" bIns="36000" rtlCol="0" anchor="ctr">
            <a:noAutofit/>
          </a:bodyPr>
          <a:lstStyle/>
          <a:p>
            <a:pPr algn="ctr"/>
            <a:r>
              <a:rPr kumimoji="1" lang="ja-JP" altLang="en-US" sz="600" b="1">
                <a:solidFill>
                  <a:schemeClr val="tx1"/>
                </a:solidFill>
                <a:latin typeface="+mn-ea"/>
              </a:rPr>
              <a:t>◯◯◯株式会社</a:t>
            </a:r>
          </a:p>
        </p:txBody>
      </p:sp>
      <p:sp>
        <p:nvSpPr>
          <p:cNvPr id="93" name="角丸四角形 92">
            <a:extLst>
              <a:ext uri="{FF2B5EF4-FFF2-40B4-BE49-F238E27FC236}">
                <a16:creationId xmlns:a16="http://schemas.microsoft.com/office/drawing/2014/main" id="{A3DC1A24-F87F-E34E-8E0C-0A1F595E6DD3}"/>
              </a:ext>
            </a:extLst>
          </p:cNvPr>
          <p:cNvSpPr/>
          <p:nvPr/>
        </p:nvSpPr>
        <p:spPr>
          <a:xfrm>
            <a:off x="2928373" y="7315051"/>
            <a:ext cx="980199" cy="146507"/>
          </a:xfrm>
          <a:prstGeom prst="roundRect">
            <a:avLst>
              <a:gd name="adj" fmla="val 50000"/>
            </a:avLst>
          </a:prstGeom>
          <a:solidFill>
            <a:schemeClr val="accent3">
              <a:lumMod val="20000"/>
              <a:lumOff val="80000"/>
            </a:schemeClr>
          </a:solidFill>
        </p:spPr>
        <p:txBody>
          <a:bodyPr wrap="square" lIns="36000" tIns="36000" rIns="36000" bIns="36000" rtlCol="0" anchor="ctr">
            <a:noAutofit/>
          </a:bodyPr>
          <a:lstStyle/>
          <a:p>
            <a:pPr algn="ctr"/>
            <a:r>
              <a:rPr kumimoji="1" lang="ja-JP" altLang="en-US" sz="600" b="1">
                <a:solidFill>
                  <a:schemeClr val="tx1"/>
                </a:solidFill>
                <a:latin typeface="+mn-ea"/>
              </a:rPr>
              <a:t>◯◯◯株式会社</a:t>
            </a:r>
          </a:p>
        </p:txBody>
      </p:sp>
      <p:sp>
        <p:nvSpPr>
          <p:cNvPr id="94" name="角丸四角形 93">
            <a:extLst>
              <a:ext uri="{FF2B5EF4-FFF2-40B4-BE49-F238E27FC236}">
                <a16:creationId xmlns:a16="http://schemas.microsoft.com/office/drawing/2014/main" id="{9B421B0C-F487-7844-AAD1-E73015E3F6B0}"/>
              </a:ext>
            </a:extLst>
          </p:cNvPr>
          <p:cNvSpPr/>
          <p:nvPr/>
        </p:nvSpPr>
        <p:spPr>
          <a:xfrm>
            <a:off x="4639807" y="7315051"/>
            <a:ext cx="980199" cy="146507"/>
          </a:xfrm>
          <a:prstGeom prst="roundRect">
            <a:avLst>
              <a:gd name="adj" fmla="val 50000"/>
            </a:avLst>
          </a:prstGeom>
          <a:solidFill>
            <a:schemeClr val="accent3">
              <a:lumMod val="20000"/>
              <a:lumOff val="80000"/>
            </a:schemeClr>
          </a:solidFill>
        </p:spPr>
        <p:txBody>
          <a:bodyPr wrap="square" lIns="36000" tIns="36000" rIns="36000" bIns="36000" rtlCol="0" anchor="ctr">
            <a:noAutofit/>
          </a:bodyPr>
          <a:lstStyle/>
          <a:p>
            <a:pPr algn="ctr"/>
            <a:r>
              <a:rPr kumimoji="1" lang="ja-JP" altLang="en-US" sz="600" b="1">
                <a:solidFill>
                  <a:schemeClr val="tx1"/>
                </a:solidFill>
                <a:latin typeface="+mn-ea"/>
              </a:rPr>
              <a:t>◯◯◯株式会社</a:t>
            </a:r>
          </a:p>
        </p:txBody>
      </p:sp>
      <p:sp>
        <p:nvSpPr>
          <p:cNvPr id="11" name="山形 10">
            <a:extLst>
              <a:ext uri="{FF2B5EF4-FFF2-40B4-BE49-F238E27FC236}">
                <a16:creationId xmlns:a16="http://schemas.microsoft.com/office/drawing/2014/main" id="{34D43A24-C7EC-A74B-B30A-7FEE5759758D}"/>
              </a:ext>
            </a:extLst>
          </p:cNvPr>
          <p:cNvSpPr/>
          <p:nvPr/>
        </p:nvSpPr>
        <p:spPr>
          <a:xfrm>
            <a:off x="2168604" y="8425939"/>
            <a:ext cx="1260000" cy="305131"/>
          </a:xfrm>
          <a:prstGeom prst="chevron">
            <a:avLst>
              <a:gd name="adj" fmla="val 2307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kumimoji="1" lang="ja-JP" altLang="en-US" sz="900" b="1">
                <a:solidFill>
                  <a:schemeClr val="tx1"/>
                </a:solidFill>
              </a:rPr>
              <a:t>審査・契約締結</a:t>
            </a:r>
          </a:p>
        </p:txBody>
      </p:sp>
      <p:sp>
        <p:nvSpPr>
          <p:cNvPr id="95" name="山形 94">
            <a:extLst>
              <a:ext uri="{FF2B5EF4-FFF2-40B4-BE49-F238E27FC236}">
                <a16:creationId xmlns:a16="http://schemas.microsoft.com/office/drawing/2014/main" id="{850CC3C6-D94E-E44E-8A2E-F78064F82CFA}"/>
              </a:ext>
            </a:extLst>
          </p:cNvPr>
          <p:cNvSpPr/>
          <p:nvPr/>
        </p:nvSpPr>
        <p:spPr>
          <a:xfrm>
            <a:off x="3423539" y="8425939"/>
            <a:ext cx="1260000" cy="305131"/>
          </a:xfrm>
          <a:prstGeom prst="chevron">
            <a:avLst>
              <a:gd name="adj" fmla="val 2307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kumimoji="1" lang="ja-JP" altLang="en-US" sz="900" b="1">
                <a:solidFill>
                  <a:schemeClr val="tx1"/>
                </a:solidFill>
              </a:rPr>
              <a:t>オンボーディング</a:t>
            </a:r>
          </a:p>
        </p:txBody>
      </p:sp>
      <p:sp>
        <p:nvSpPr>
          <p:cNvPr id="96" name="山形 95">
            <a:extLst>
              <a:ext uri="{FF2B5EF4-FFF2-40B4-BE49-F238E27FC236}">
                <a16:creationId xmlns:a16="http://schemas.microsoft.com/office/drawing/2014/main" id="{4C8A2733-6B49-D940-A72F-C25AAE9E2C97}"/>
              </a:ext>
            </a:extLst>
          </p:cNvPr>
          <p:cNvSpPr/>
          <p:nvPr/>
        </p:nvSpPr>
        <p:spPr>
          <a:xfrm>
            <a:off x="4678473" y="8425939"/>
            <a:ext cx="1260000" cy="305131"/>
          </a:xfrm>
          <a:prstGeom prst="chevron">
            <a:avLst>
              <a:gd name="adj" fmla="val 2307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kumimoji="1" lang="ja-JP" altLang="en-US" sz="900" b="1">
                <a:solidFill>
                  <a:schemeClr val="tx1"/>
                </a:solidFill>
              </a:rPr>
              <a:t>販売開始</a:t>
            </a:r>
          </a:p>
        </p:txBody>
      </p:sp>
      <p:sp>
        <p:nvSpPr>
          <p:cNvPr id="99" name="正方形/長方形 98">
            <a:extLst>
              <a:ext uri="{FF2B5EF4-FFF2-40B4-BE49-F238E27FC236}">
                <a16:creationId xmlns:a16="http://schemas.microsoft.com/office/drawing/2014/main" id="{AC546EA6-AEB0-9245-BC6E-45DF8F2A1471}"/>
              </a:ext>
            </a:extLst>
          </p:cNvPr>
          <p:cNvSpPr/>
          <p:nvPr/>
        </p:nvSpPr>
        <p:spPr>
          <a:xfrm>
            <a:off x="3670473" y="3676094"/>
            <a:ext cx="2268000" cy="1428687"/>
          </a:xfrm>
          <a:prstGeom prst="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100" name="テキスト ボックス 99">
            <a:extLst>
              <a:ext uri="{FF2B5EF4-FFF2-40B4-BE49-F238E27FC236}">
                <a16:creationId xmlns:a16="http://schemas.microsoft.com/office/drawing/2014/main" id="{90D004EF-5D68-3B41-988C-3A151D668C1F}"/>
              </a:ext>
            </a:extLst>
          </p:cNvPr>
          <p:cNvSpPr txBox="1"/>
          <p:nvPr/>
        </p:nvSpPr>
        <p:spPr>
          <a:xfrm>
            <a:off x="893891" y="3968367"/>
            <a:ext cx="2556000" cy="702851"/>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◯◯◯をご提案し、成約いただきましたら、手数料をお支払いする制度です。パートナー様が直接お客様と契約、サービス提供を行なっていただきます。</a:t>
            </a:r>
          </a:p>
        </p:txBody>
      </p:sp>
      <p:sp>
        <p:nvSpPr>
          <p:cNvPr id="101" name="テキスト ボックス 100">
            <a:extLst>
              <a:ext uri="{FF2B5EF4-FFF2-40B4-BE49-F238E27FC236}">
                <a16:creationId xmlns:a16="http://schemas.microsoft.com/office/drawing/2014/main" id="{E5E4241A-3B70-E347-95C2-7D8A33926910}"/>
              </a:ext>
            </a:extLst>
          </p:cNvPr>
          <p:cNvSpPr txBox="1"/>
          <p:nvPr/>
        </p:nvSpPr>
        <p:spPr>
          <a:xfrm>
            <a:off x="893891" y="3678797"/>
            <a:ext cx="2556000" cy="216000"/>
          </a:xfrm>
          <a:prstGeom prst="rect">
            <a:avLst/>
          </a:prstGeom>
          <a:noFill/>
        </p:spPr>
        <p:txBody>
          <a:bodyPr wrap="square" lIns="36000" tIns="36000" rIns="36000" bIns="36000" rtlCol="0" anchor="ctr">
            <a:noAutofit/>
          </a:bodyPr>
          <a:lstStyle/>
          <a:p>
            <a:r>
              <a:rPr kumimoji="1" lang="ja-JP" altLang="en-US" sz="900" b="1">
                <a:latin typeface="+mn-ea"/>
              </a:rPr>
              <a:t>再販制度</a:t>
            </a:r>
          </a:p>
        </p:txBody>
      </p:sp>
      <p:pic>
        <p:nvPicPr>
          <p:cNvPr id="102" name="図 101">
            <a:extLst>
              <a:ext uri="{FF2B5EF4-FFF2-40B4-BE49-F238E27FC236}">
                <a16:creationId xmlns:a16="http://schemas.microsoft.com/office/drawing/2014/main" id="{ED8B52CC-F33F-904E-B623-8CFC7B6EDCBE}"/>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t="13836"/>
          <a:stretch/>
        </p:blipFill>
        <p:spPr>
          <a:xfrm>
            <a:off x="3759538" y="3783103"/>
            <a:ext cx="2075222" cy="1202819"/>
          </a:xfrm>
          <a:prstGeom prst="rect">
            <a:avLst/>
          </a:prstGeom>
        </p:spPr>
      </p:pic>
      <p:sp>
        <p:nvSpPr>
          <p:cNvPr id="55" name="正方形/長方形 54">
            <a:extLst>
              <a:ext uri="{FF2B5EF4-FFF2-40B4-BE49-F238E27FC236}">
                <a16:creationId xmlns:a16="http://schemas.microsoft.com/office/drawing/2014/main" id="{76F51494-CA2A-2144-B91B-A4C124F2CC07}"/>
              </a:ext>
            </a:extLst>
          </p:cNvPr>
          <p:cNvSpPr/>
          <p:nvPr/>
        </p:nvSpPr>
        <p:spPr>
          <a:xfrm>
            <a:off x="3672673" y="2066548"/>
            <a:ext cx="2268000" cy="1428687"/>
          </a:xfrm>
          <a:prstGeom prst="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56" name="テキスト ボックス 55">
            <a:extLst>
              <a:ext uri="{FF2B5EF4-FFF2-40B4-BE49-F238E27FC236}">
                <a16:creationId xmlns:a16="http://schemas.microsoft.com/office/drawing/2014/main" id="{0A328675-6A42-D74F-83A3-9F7996BFC6EE}"/>
              </a:ext>
            </a:extLst>
          </p:cNvPr>
          <p:cNvSpPr txBox="1"/>
          <p:nvPr/>
        </p:nvSpPr>
        <p:spPr>
          <a:xfrm>
            <a:off x="898473" y="1534306"/>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ビジネスに合わせて選べるスキーム</a:t>
            </a:r>
            <a:endParaRPr kumimoji="1" lang="en-US" altLang="ja-JP" sz="1200" b="1" dirty="0">
              <a:latin typeface="+mn-ea"/>
            </a:endParaRPr>
          </a:p>
        </p:txBody>
      </p:sp>
      <p:sp>
        <p:nvSpPr>
          <p:cNvPr id="58" name="テキスト ボックス 57">
            <a:extLst>
              <a:ext uri="{FF2B5EF4-FFF2-40B4-BE49-F238E27FC236}">
                <a16:creationId xmlns:a16="http://schemas.microsoft.com/office/drawing/2014/main" id="{825BDB8E-4F5F-354B-B2CC-AB16EC36E2DA}"/>
              </a:ext>
            </a:extLst>
          </p:cNvPr>
          <p:cNvSpPr txBox="1"/>
          <p:nvPr/>
        </p:nvSpPr>
        <p:spPr>
          <a:xfrm>
            <a:off x="896091" y="2358821"/>
            <a:ext cx="2556000" cy="702851"/>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◯◯◯に興味がある方を紹介いただく制度です。ご紹介いただき成約しましたら、紹介手数料をお支払いいたします。請求金額の回収リスクを避けることができます。</a:t>
            </a:r>
            <a:endParaRPr kumimoji="1" lang="en-US" altLang="ja-JP" sz="600" dirty="0">
              <a:latin typeface="+mn-ea"/>
            </a:endParaRPr>
          </a:p>
          <a:p>
            <a:pPr>
              <a:lnSpc>
                <a:spcPct val="150000"/>
              </a:lnSpc>
              <a:spcAft>
                <a:spcPts val="200"/>
              </a:spcAft>
            </a:pPr>
            <a:r>
              <a:rPr kumimoji="1" lang="ja-JP" altLang="en-US" sz="600">
                <a:latin typeface="+mn-ea"/>
              </a:rPr>
              <a:t>なお、当社がお客様と直接契約、サービス提供を行います。</a:t>
            </a:r>
          </a:p>
        </p:txBody>
      </p:sp>
      <p:pic>
        <p:nvPicPr>
          <p:cNvPr id="61" name="図 60">
            <a:extLst>
              <a:ext uri="{FF2B5EF4-FFF2-40B4-BE49-F238E27FC236}">
                <a16:creationId xmlns:a16="http://schemas.microsoft.com/office/drawing/2014/main" id="{2AE6DCCF-4C40-A54F-A8EC-5DA521B91E6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15293"/>
          <a:stretch/>
        </p:blipFill>
        <p:spPr>
          <a:xfrm>
            <a:off x="3731259" y="2162609"/>
            <a:ext cx="2131780" cy="1290318"/>
          </a:xfrm>
          <a:prstGeom prst="rect">
            <a:avLst/>
          </a:prstGeom>
        </p:spPr>
      </p:pic>
      <p:sp>
        <p:nvSpPr>
          <p:cNvPr id="64" name="テキスト ボックス 63">
            <a:extLst>
              <a:ext uri="{FF2B5EF4-FFF2-40B4-BE49-F238E27FC236}">
                <a16:creationId xmlns:a16="http://schemas.microsoft.com/office/drawing/2014/main" id="{ABE9D75C-71E3-CE40-B90C-996F15902E9C}"/>
              </a:ext>
            </a:extLst>
          </p:cNvPr>
          <p:cNvSpPr txBox="1"/>
          <p:nvPr/>
        </p:nvSpPr>
        <p:spPr>
          <a:xfrm>
            <a:off x="896091" y="2069251"/>
            <a:ext cx="2556000" cy="216000"/>
          </a:xfrm>
          <a:prstGeom prst="rect">
            <a:avLst/>
          </a:prstGeom>
          <a:noFill/>
        </p:spPr>
        <p:txBody>
          <a:bodyPr wrap="square" lIns="36000" tIns="36000" rIns="36000" bIns="36000" rtlCol="0" anchor="ctr">
            <a:noAutofit/>
          </a:bodyPr>
          <a:lstStyle/>
          <a:p>
            <a:r>
              <a:rPr kumimoji="1" lang="ja-JP" altLang="en-US" sz="900" b="1">
                <a:latin typeface="+mn-ea"/>
              </a:rPr>
              <a:t>紹介制度</a:t>
            </a:r>
          </a:p>
        </p:txBody>
      </p:sp>
    </p:spTree>
    <p:extLst>
      <p:ext uri="{BB962C8B-B14F-4D97-AF65-F5344CB8AC3E}">
        <p14:creationId xmlns:p14="http://schemas.microsoft.com/office/powerpoint/2010/main" val="11632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a:extLst>
              <a:ext uri="{FF2B5EF4-FFF2-40B4-BE49-F238E27FC236}">
                <a16:creationId xmlns:a16="http://schemas.microsoft.com/office/drawing/2014/main" id="{7FD51B44-F6D6-6E4D-85FC-7184F16C011A}"/>
              </a:ext>
            </a:extLst>
          </p:cNvPr>
          <p:cNvSpPr/>
          <p:nvPr/>
        </p:nvSpPr>
        <p:spPr>
          <a:xfrm>
            <a:off x="1168473" y="5331385"/>
            <a:ext cx="4500000" cy="10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2" name="タイトル 1">
            <a:extLst>
              <a:ext uri="{FF2B5EF4-FFF2-40B4-BE49-F238E27FC236}">
                <a16:creationId xmlns:a16="http://schemas.microsoft.com/office/drawing/2014/main" id="{F7C46B38-E7C0-F346-8B50-2155F5B6FDB2}"/>
              </a:ext>
            </a:extLst>
          </p:cNvPr>
          <p:cNvSpPr>
            <a:spLocks noGrp="1"/>
          </p:cNvSpPr>
          <p:nvPr>
            <p:ph type="title"/>
          </p:nvPr>
        </p:nvSpPr>
        <p:spPr/>
        <p:txBody>
          <a:bodyPr/>
          <a:lstStyle/>
          <a:p>
            <a:r>
              <a:rPr lang="ja-JP" altLang="en-US"/>
              <a:t>パートナープログラム</a:t>
            </a:r>
            <a:r>
              <a:rPr lang="en-US" altLang="ja-JP" dirty="0"/>
              <a:t>LP</a:t>
            </a:r>
            <a:r>
              <a:rPr lang="ja-JP" altLang="en-US"/>
              <a:t>　</a:t>
            </a:r>
            <a:r>
              <a:rPr lang="en-US" altLang="ja-JP" dirty="0"/>
              <a:t>4/4</a:t>
            </a:r>
            <a:endParaRPr kumimoji="1" lang="ja-JP" altLang="en-US"/>
          </a:p>
        </p:txBody>
      </p:sp>
      <p:sp>
        <p:nvSpPr>
          <p:cNvPr id="3" name="テキスト ボックス 2">
            <a:extLst>
              <a:ext uri="{FF2B5EF4-FFF2-40B4-BE49-F238E27FC236}">
                <a16:creationId xmlns:a16="http://schemas.microsoft.com/office/drawing/2014/main" id="{C4642E2B-7DF8-D94C-AF52-314718D580B2}"/>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cxnSp>
        <p:nvCxnSpPr>
          <p:cNvPr id="57" name="直線コネクタ 56">
            <a:extLst>
              <a:ext uri="{FF2B5EF4-FFF2-40B4-BE49-F238E27FC236}">
                <a16:creationId xmlns:a16="http://schemas.microsoft.com/office/drawing/2014/main" id="{288B4FFC-7F64-5E4F-AAA2-6A91D30699EA}"/>
              </a:ext>
            </a:extLst>
          </p:cNvPr>
          <p:cNvCxnSpPr>
            <a:cxnSpLocks/>
          </p:cNvCxnSpPr>
          <p:nvPr/>
        </p:nvCxnSpPr>
        <p:spPr>
          <a:xfrm>
            <a:off x="359947" y="1373002"/>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円/楕円 43">
            <a:extLst>
              <a:ext uri="{FF2B5EF4-FFF2-40B4-BE49-F238E27FC236}">
                <a16:creationId xmlns:a16="http://schemas.microsoft.com/office/drawing/2014/main" id="{51616AEA-0A39-2B46-BB76-5E352338D573}"/>
              </a:ext>
            </a:extLst>
          </p:cNvPr>
          <p:cNvSpPr>
            <a:spLocks noChangeAspect="1"/>
          </p:cNvSpPr>
          <p:nvPr/>
        </p:nvSpPr>
        <p:spPr>
          <a:xfrm>
            <a:off x="1435912" y="5590320"/>
            <a:ext cx="576000" cy="576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800"/>
          </a:p>
        </p:txBody>
      </p:sp>
      <p:grpSp>
        <p:nvGrpSpPr>
          <p:cNvPr id="46" name="グループ化 45">
            <a:extLst>
              <a:ext uri="{FF2B5EF4-FFF2-40B4-BE49-F238E27FC236}">
                <a16:creationId xmlns:a16="http://schemas.microsoft.com/office/drawing/2014/main" id="{2438303F-0778-6A49-A3BD-2E543103DEFB}"/>
              </a:ext>
            </a:extLst>
          </p:cNvPr>
          <p:cNvGrpSpPr>
            <a:grpSpLocks noChangeAspect="1"/>
          </p:cNvGrpSpPr>
          <p:nvPr/>
        </p:nvGrpSpPr>
        <p:grpSpPr>
          <a:xfrm>
            <a:off x="1609002" y="5796885"/>
            <a:ext cx="245861" cy="162213"/>
            <a:chOff x="2059866" y="4669453"/>
            <a:chExt cx="856272" cy="564947"/>
          </a:xfrm>
          <a:solidFill>
            <a:schemeClr val="bg1"/>
          </a:solidFill>
        </p:grpSpPr>
        <p:sp>
          <p:nvSpPr>
            <p:cNvPr id="47" name="フリーフォーム 46">
              <a:extLst>
                <a:ext uri="{FF2B5EF4-FFF2-40B4-BE49-F238E27FC236}">
                  <a16:creationId xmlns:a16="http://schemas.microsoft.com/office/drawing/2014/main" id="{551FB719-C08F-614C-B357-85B7F0DA188F}"/>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48" name="円/楕円 47">
              <a:extLst>
                <a:ext uri="{FF2B5EF4-FFF2-40B4-BE49-F238E27FC236}">
                  <a16:creationId xmlns:a16="http://schemas.microsoft.com/office/drawing/2014/main" id="{1C0B4E86-65D6-134A-8FE4-C055609D45C0}"/>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1" name="テキスト ボックス 60">
            <a:extLst>
              <a:ext uri="{FF2B5EF4-FFF2-40B4-BE49-F238E27FC236}">
                <a16:creationId xmlns:a16="http://schemas.microsoft.com/office/drawing/2014/main" id="{4C7AB718-576D-AD49-867B-8FB7C1949F55}"/>
              </a:ext>
            </a:extLst>
          </p:cNvPr>
          <p:cNvSpPr txBox="1"/>
          <p:nvPr/>
        </p:nvSpPr>
        <p:spPr>
          <a:xfrm>
            <a:off x="2227227" y="5888241"/>
            <a:ext cx="3240000" cy="360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600">
                <a:latin typeface="+mn-ea"/>
              </a:rPr>
              <a:t>テキストテキストテキストテキストテキストテキストテキストテキストテキストテキストテキストテキストテキストテキストテキストテキ</a:t>
            </a:r>
          </a:p>
        </p:txBody>
      </p:sp>
      <p:sp>
        <p:nvSpPr>
          <p:cNvPr id="67" name="テキスト ボックス 66">
            <a:extLst>
              <a:ext uri="{FF2B5EF4-FFF2-40B4-BE49-F238E27FC236}">
                <a16:creationId xmlns:a16="http://schemas.microsoft.com/office/drawing/2014/main" id="{C27D029E-7AE5-2947-B8FF-725E4497F8A8}"/>
              </a:ext>
            </a:extLst>
          </p:cNvPr>
          <p:cNvSpPr txBox="1"/>
          <p:nvPr/>
        </p:nvSpPr>
        <p:spPr>
          <a:xfrm>
            <a:off x="2224847" y="5697990"/>
            <a:ext cx="3240000" cy="180000"/>
          </a:xfrm>
          <a:prstGeom prst="rect">
            <a:avLst/>
          </a:prstGeom>
          <a:noFill/>
        </p:spPr>
        <p:txBody>
          <a:bodyPr wrap="square" lIns="36000" tIns="36000" rIns="36000" bIns="36000" rtlCol="0" anchor="ctr">
            <a:noAutofit/>
          </a:bodyPr>
          <a:lstStyle/>
          <a:p>
            <a:r>
              <a:rPr kumimoji="1" lang="ja-JP" altLang="en-US" sz="700" b="1">
                <a:latin typeface="+mn-ea"/>
              </a:rPr>
              <a:t>○○株式会社 代表取締役 ■■氏</a:t>
            </a:r>
          </a:p>
        </p:txBody>
      </p:sp>
      <p:sp>
        <p:nvSpPr>
          <p:cNvPr id="69" name="テキスト ボックス 68">
            <a:extLst>
              <a:ext uri="{FF2B5EF4-FFF2-40B4-BE49-F238E27FC236}">
                <a16:creationId xmlns:a16="http://schemas.microsoft.com/office/drawing/2014/main" id="{EAE8B1FC-5FCF-2847-B3B0-BF607089D316}"/>
              </a:ext>
            </a:extLst>
          </p:cNvPr>
          <p:cNvSpPr txBox="1"/>
          <p:nvPr/>
        </p:nvSpPr>
        <p:spPr>
          <a:xfrm>
            <a:off x="2224847" y="5500320"/>
            <a:ext cx="3240000" cy="180000"/>
          </a:xfrm>
          <a:prstGeom prst="rect">
            <a:avLst/>
          </a:prstGeom>
          <a:noFill/>
        </p:spPr>
        <p:txBody>
          <a:bodyPr wrap="square" lIns="36000" tIns="36000" rIns="36000" bIns="36000" rtlCol="0" anchor="ctr">
            <a:noAutofit/>
          </a:bodyPr>
          <a:lstStyle/>
          <a:p>
            <a:r>
              <a:rPr kumimoji="1" lang="ja-JP" altLang="en-US" sz="900" b="1">
                <a:latin typeface="+mn-ea"/>
              </a:rPr>
              <a:t>○○○が改善され、継続収益モデルを構築</a:t>
            </a:r>
          </a:p>
        </p:txBody>
      </p:sp>
      <p:sp>
        <p:nvSpPr>
          <p:cNvPr id="71" name="正方形/長方形 70">
            <a:extLst>
              <a:ext uri="{FF2B5EF4-FFF2-40B4-BE49-F238E27FC236}">
                <a16:creationId xmlns:a16="http://schemas.microsoft.com/office/drawing/2014/main" id="{BA005018-7932-7142-BB33-BB5E3FDE9487}"/>
              </a:ext>
            </a:extLst>
          </p:cNvPr>
          <p:cNvSpPr/>
          <p:nvPr/>
        </p:nvSpPr>
        <p:spPr>
          <a:xfrm>
            <a:off x="549336" y="5331385"/>
            <a:ext cx="291658" cy="10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72" name="正方形/長方形 71">
            <a:extLst>
              <a:ext uri="{FF2B5EF4-FFF2-40B4-BE49-F238E27FC236}">
                <a16:creationId xmlns:a16="http://schemas.microsoft.com/office/drawing/2014/main" id="{5346CC4F-EAB8-F94E-A0EE-CB3B25CF92F4}"/>
              </a:ext>
            </a:extLst>
          </p:cNvPr>
          <p:cNvSpPr/>
          <p:nvPr/>
        </p:nvSpPr>
        <p:spPr>
          <a:xfrm>
            <a:off x="6013844" y="5325970"/>
            <a:ext cx="291658" cy="10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5" name="L 字 4">
            <a:extLst>
              <a:ext uri="{FF2B5EF4-FFF2-40B4-BE49-F238E27FC236}">
                <a16:creationId xmlns:a16="http://schemas.microsoft.com/office/drawing/2014/main" id="{1C7239E2-02F8-0D44-88B2-2760471BC4B6}"/>
              </a:ext>
            </a:extLst>
          </p:cNvPr>
          <p:cNvSpPr/>
          <p:nvPr/>
        </p:nvSpPr>
        <p:spPr>
          <a:xfrm rot="13500000">
            <a:off x="895428" y="5801431"/>
            <a:ext cx="153118" cy="153118"/>
          </a:xfrm>
          <a:prstGeom prst="corner">
            <a:avLst>
              <a:gd name="adj1" fmla="val 15535"/>
              <a:gd name="adj2" fmla="val 1553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L 字 73">
            <a:extLst>
              <a:ext uri="{FF2B5EF4-FFF2-40B4-BE49-F238E27FC236}">
                <a16:creationId xmlns:a16="http://schemas.microsoft.com/office/drawing/2014/main" id="{F2F72901-DEE1-594A-90F2-DD52ECDBB9AD}"/>
              </a:ext>
            </a:extLst>
          </p:cNvPr>
          <p:cNvSpPr/>
          <p:nvPr/>
        </p:nvSpPr>
        <p:spPr>
          <a:xfrm rot="13500000">
            <a:off x="5742488" y="5801431"/>
            <a:ext cx="153118" cy="153118"/>
          </a:xfrm>
          <a:prstGeom prst="corner">
            <a:avLst>
              <a:gd name="adj1" fmla="val 15535"/>
              <a:gd name="adj2" fmla="val 1553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10B645B5-EBBC-C64B-833F-5CDDD281EE62}"/>
              </a:ext>
            </a:extLst>
          </p:cNvPr>
          <p:cNvSpPr/>
          <p:nvPr/>
        </p:nvSpPr>
        <p:spPr>
          <a:xfrm>
            <a:off x="554084" y="6815381"/>
            <a:ext cx="5756860" cy="13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76" name="テキスト ボックス 75">
            <a:extLst>
              <a:ext uri="{FF2B5EF4-FFF2-40B4-BE49-F238E27FC236}">
                <a16:creationId xmlns:a16="http://schemas.microsoft.com/office/drawing/2014/main" id="{364C18E1-2707-E24F-A3D4-FFD1F0C75BE8}"/>
              </a:ext>
            </a:extLst>
          </p:cNvPr>
          <p:cNvSpPr txBox="1"/>
          <p:nvPr/>
        </p:nvSpPr>
        <p:spPr>
          <a:xfrm>
            <a:off x="904978" y="6982398"/>
            <a:ext cx="5040000" cy="54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貴社の事業に付加価値を加えませんか？ </a:t>
            </a:r>
            <a:endParaRPr kumimoji="1" lang="en-US" altLang="ja-JP" sz="1200" b="1" dirty="0">
              <a:latin typeface="+mn-ea"/>
            </a:endParaRPr>
          </a:p>
          <a:p>
            <a:pPr algn="ctr">
              <a:spcAft>
                <a:spcPts val="400"/>
              </a:spcAft>
            </a:pPr>
            <a:r>
              <a:rPr kumimoji="1" lang="ja-JP" altLang="en-US" sz="1200" b="1">
                <a:latin typeface="+mn-ea"/>
              </a:rPr>
              <a:t>（商品・サービス名）パートナープログラムのご相談はこちら</a:t>
            </a:r>
            <a:endParaRPr kumimoji="1" lang="en-US" altLang="ja-JP" sz="1200" b="1" dirty="0">
              <a:latin typeface="+mn-ea"/>
            </a:endParaRPr>
          </a:p>
        </p:txBody>
      </p:sp>
      <p:grpSp>
        <p:nvGrpSpPr>
          <p:cNvPr id="77" name="グループ化 76">
            <a:extLst>
              <a:ext uri="{FF2B5EF4-FFF2-40B4-BE49-F238E27FC236}">
                <a16:creationId xmlns:a16="http://schemas.microsoft.com/office/drawing/2014/main" id="{9A0E88B0-DF9A-8C49-BA4B-4E0D22F2FE88}"/>
              </a:ext>
            </a:extLst>
          </p:cNvPr>
          <p:cNvGrpSpPr>
            <a:grpSpLocks noChangeAspect="1"/>
          </p:cNvGrpSpPr>
          <p:nvPr/>
        </p:nvGrpSpPr>
        <p:grpSpPr>
          <a:xfrm>
            <a:off x="5780334" y="7768496"/>
            <a:ext cx="327384" cy="216000"/>
            <a:chOff x="2059866" y="4669453"/>
            <a:chExt cx="856272" cy="564947"/>
          </a:xfrm>
          <a:solidFill>
            <a:schemeClr val="bg1"/>
          </a:solidFill>
        </p:grpSpPr>
        <p:sp>
          <p:nvSpPr>
            <p:cNvPr id="78" name="フリーフォーム 77">
              <a:extLst>
                <a:ext uri="{FF2B5EF4-FFF2-40B4-BE49-F238E27FC236}">
                  <a16:creationId xmlns:a16="http://schemas.microsoft.com/office/drawing/2014/main" id="{B836AFEA-CFB4-6F4C-9300-84716E60E96E}"/>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79" name="円/楕円 78">
              <a:extLst>
                <a:ext uri="{FF2B5EF4-FFF2-40B4-BE49-F238E27FC236}">
                  <a16:creationId xmlns:a16="http://schemas.microsoft.com/office/drawing/2014/main" id="{E01B1161-86F9-F044-944D-62FD1D4137E6}"/>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0" name="角丸四角形 79">
            <a:extLst>
              <a:ext uri="{FF2B5EF4-FFF2-40B4-BE49-F238E27FC236}">
                <a16:creationId xmlns:a16="http://schemas.microsoft.com/office/drawing/2014/main" id="{8CFE1930-3340-6B4A-B428-C64B2E892E1C}"/>
              </a:ext>
            </a:extLst>
          </p:cNvPr>
          <p:cNvSpPr/>
          <p:nvPr/>
        </p:nvSpPr>
        <p:spPr>
          <a:xfrm>
            <a:off x="2387662" y="7639292"/>
            <a:ext cx="2078817" cy="36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700" b="1"/>
              <a:t>お問い合わせ</a:t>
            </a:r>
          </a:p>
        </p:txBody>
      </p:sp>
      <p:sp>
        <p:nvSpPr>
          <p:cNvPr id="81" name="テキスト ボックス 80">
            <a:extLst>
              <a:ext uri="{FF2B5EF4-FFF2-40B4-BE49-F238E27FC236}">
                <a16:creationId xmlns:a16="http://schemas.microsoft.com/office/drawing/2014/main" id="{F020144B-E267-8A4E-ADB8-4F0AA3B2CAC9}"/>
              </a:ext>
            </a:extLst>
          </p:cNvPr>
          <p:cNvSpPr txBox="1"/>
          <p:nvPr/>
        </p:nvSpPr>
        <p:spPr>
          <a:xfrm>
            <a:off x="912514" y="8354604"/>
            <a:ext cx="5040000" cy="288000"/>
          </a:xfrm>
          <a:prstGeom prst="rect">
            <a:avLst/>
          </a:prstGeom>
          <a:noFill/>
        </p:spPr>
        <p:txBody>
          <a:bodyPr wrap="square" lIns="36000" tIns="36000" rIns="36000" bIns="36000" rtlCol="0" anchor="ctr">
            <a:noAutofit/>
          </a:bodyPr>
          <a:lstStyle/>
          <a:p>
            <a:pPr algn="ctr">
              <a:spcAft>
                <a:spcPts val="200"/>
              </a:spcAft>
            </a:pPr>
            <a:r>
              <a:rPr kumimoji="1" lang="ja-JP" altLang="en-US" sz="800" b="1">
                <a:latin typeface="+mn-ea"/>
              </a:rPr>
              <a:t>お電話でのお問い合わせはこちら　</a:t>
            </a:r>
            <a:r>
              <a:rPr kumimoji="1" lang="en-US" altLang="ja-JP" sz="1200" b="1" dirty="0">
                <a:latin typeface="+mn-ea"/>
              </a:rPr>
              <a:t>0123-456-7890</a:t>
            </a:r>
            <a:r>
              <a:rPr kumimoji="1" lang="ja-JP" altLang="en-US" sz="800" b="1">
                <a:latin typeface="+mn-ea"/>
              </a:rPr>
              <a:t>　</a:t>
            </a:r>
            <a:r>
              <a:rPr kumimoji="1" lang="ja-JP" altLang="en-US" sz="800">
                <a:latin typeface="+mn-ea"/>
              </a:rPr>
              <a:t>平日 </a:t>
            </a:r>
            <a:r>
              <a:rPr kumimoji="1" lang="en-US" altLang="ja-JP" sz="800" dirty="0">
                <a:latin typeface="+mn-ea"/>
              </a:rPr>
              <a:t>00:00~00:00</a:t>
            </a:r>
            <a:r>
              <a:rPr kumimoji="1" lang="ja-JP" altLang="en-US" sz="800">
                <a:latin typeface="+mn-ea"/>
              </a:rPr>
              <a:t>                     </a:t>
            </a:r>
            <a:endParaRPr kumimoji="1" lang="en-US" altLang="ja-JP" sz="800" dirty="0">
              <a:latin typeface="+mn-ea"/>
            </a:endParaRPr>
          </a:p>
        </p:txBody>
      </p:sp>
      <p:sp>
        <p:nvSpPr>
          <p:cNvPr id="84" name="正方形/長方形 83">
            <a:extLst>
              <a:ext uri="{FF2B5EF4-FFF2-40B4-BE49-F238E27FC236}">
                <a16:creationId xmlns:a16="http://schemas.microsoft.com/office/drawing/2014/main" id="{64E62F8C-7440-3849-AB75-D256E4898713}"/>
              </a:ext>
            </a:extLst>
          </p:cNvPr>
          <p:cNvSpPr/>
          <p:nvPr/>
        </p:nvSpPr>
        <p:spPr>
          <a:xfrm>
            <a:off x="548641" y="8812844"/>
            <a:ext cx="5760359" cy="622850"/>
          </a:xfrm>
          <a:prstGeom prst="rect">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00" b="1">
                <a:solidFill>
                  <a:schemeClr val="accent3"/>
                </a:solidFill>
              </a:rPr>
              <a:t>フッターナビ</a:t>
            </a:r>
          </a:p>
        </p:txBody>
      </p:sp>
      <p:sp>
        <p:nvSpPr>
          <p:cNvPr id="85" name="テキスト ボックス 84">
            <a:extLst>
              <a:ext uri="{FF2B5EF4-FFF2-40B4-BE49-F238E27FC236}">
                <a16:creationId xmlns:a16="http://schemas.microsoft.com/office/drawing/2014/main" id="{94D17E6E-D186-AF41-B72E-8317BE687EA3}"/>
              </a:ext>
            </a:extLst>
          </p:cNvPr>
          <p:cNvSpPr txBox="1"/>
          <p:nvPr/>
        </p:nvSpPr>
        <p:spPr>
          <a:xfrm>
            <a:off x="840994" y="9001293"/>
            <a:ext cx="753675" cy="265434"/>
          </a:xfrm>
          <a:prstGeom prst="rect">
            <a:avLst/>
          </a:prstGeom>
          <a:solidFill>
            <a:schemeClr val="bg1">
              <a:lumMod val="85000"/>
            </a:schemeClr>
          </a:solidFill>
        </p:spPr>
        <p:txBody>
          <a:bodyPr wrap="square" lIns="36000" tIns="36000" rIns="36000" bIns="36000" rtlCol="0" anchor="t">
            <a:noAutofit/>
          </a:bodyPr>
          <a:lstStyle/>
          <a:p>
            <a:pPr algn="ctr">
              <a:lnSpc>
                <a:spcPct val="150000"/>
              </a:lnSpc>
              <a:spcAft>
                <a:spcPts val="200"/>
              </a:spcAft>
            </a:pPr>
            <a:r>
              <a:rPr kumimoji="1" lang="en-US" altLang="ja-JP" sz="800" b="1" dirty="0">
                <a:latin typeface="+mn-ea"/>
              </a:rPr>
              <a:t>LOGO</a:t>
            </a:r>
          </a:p>
        </p:txBody>
      </p:sp>
      <p:sp>
        <p:nvSpPr>
          <p:cNvPr id="26" name="テキスト ボックス 25">
            <a:extLst>
              <a:ext uri="{FF2B5EF4-FFF2-40B4-BE49-F238E27FC236}">
                <a16:creationId xmlns:a16="http://schemas.microsoft.com/office/drawing/2014/main" id="{B78DADFC-376E-6342-933A-3147A97761BC}"/>
              </a:ext>
            </a:extLst>
          </p:cNvPr>
          <p:cNvSpPr txBox="1"/>
          <p:nvPr/>
        </p:nvSpPr>
        <p:spPr>
          <a:xfrm>
            <a:off x="909000" y="4315284"/>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パートナー様の声</a:t>
            </a:r>
            <a:endParaRPr kumimoji="1" lang="en-US" altLang="ja-JP" sz="1200" b="1" dirty="0">
              <a:latin typeface="+mn-ea"/>
            </a:endParaRPr>
          </a:p>
        </p:txBody>
      </p:sp>
      <p:sp>
        <p:nvSpPr>
          <p:cNvPr id="27" name="テキスト ボックス 26">
            <a:extLst>
              <a:ext uri="{FF2B5EF4-FFF2-40B4-BE49-F238E27FC236}">
                <a16:creationId xmlns:a16="http://schemas.microsoft.com/office/drawing/2014/main" id="{989F688A-4471-2049-BAB6-8AB0A101A128}"/>
              </a:ext>
            </a:extLst>
          </p:cNvPr>
          <p:cNvSpPr txBox="1"/>
          <p:nvPr/>
        </p:nvSpPr>
        <p:spPr>
          <a:xfrm>
            <a:off x="904026" y="4677295"/>
            <a:ext cx="5040000" cy="503999"/>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800">
                <a:latin typeface="+mn-ea"/>
              </a:rPr>
              <a:t>（商品・サービス名）パートナープログラムのコミュニティでは、活発な交流が行われています。</a:t>
            </a:r>
            <a:endParaRPr kumimoji="1" lang="en-US" altLang="ja-JP" sz="800" dirty="0">
              <a:latin typeface="+mn-ea"/>
            </a:endParaRPr>
          </a:p>
          <a:p>
            <a:pPr algn="ctr">
              <a:lnSpc>
                <a:spcPct val="150000"/>
              </a:lnSpc>
              <a:spcAft>
                <a:spcPts val="200"/>
              </a:spcAft>
            </a:pPr>
            <a:r>
              <a:rPr kumimoji="1" lang="ja-JP" altLang="en-US" sz="800">
                <a:latin typeface="+mn-ea"/>
              </a:rPr>
              <a:t>プログラムにご参加いただいているパートナー様の声をご紹介します。</a:t>
            </a:r>
            <a:endParaRPr kumimoji="1" lang="en-US" altLang="ja-JP" sz="800" dirty="0">
              <a:latin typeface="+mn-ea"/>
            </a:endParaRPr>
          </a:p>
        </p:txBody>
      </p:sp>
      <p:sp>
        <p:nvSpPr>
          <p:cNvPr id="28" name="テキスト ボックス 27">
            <a:extLst>
              <a:ext uri="{FF2B5EF4-FFF2-40B4-BE49-F238E27FC236}">
                <a16:creationId xmlns:a16="http://schemas.microsoft.com/office/drawing/2014/main" id="{AC91FB0A-0B4F-3E4A-82BB-70D29E90F7EB}"/>
              </a:ext>
            </a:extLst>
          </p:cNvPr>
          <p:cNvSpPr txBox="1"/>
          <p:nvPr/>
        </p:nvSpPr>
        <p:spPr>
          <a:xfrm>
            <a:off x="908035" y="1932193"/>
            <a:ext cx="5040000" cy="216000"/>
          </a:xfrm>
          <a:prstGeom prst="rect">
            <a:avLst/>
          </a:prstGeom>
          <a:noFill/>
        </p:spPr>
        <p:txBody>
          <a:bodyPr wrap="square" lIns="36000" tIns="36000" rIns="36000" bIns="36000" rtlCol="0" anchor="ctr">
            <a:noAutofit/>
          </a:bodyPr>
          <a:lstStyle/>
          <a:p>
            <a:r>
              <a:rPr kumimoji="1" lang="en-US" altLang="ja-JP" sz="700" b="1" dirty="0">
                <a:latin typeface="+mn-ea"/>
              </a:rPr>
              <a:t>Q.</a:t>
            </a:r>
            <a:r>
              <a:rPr kumimoji="1" lang="ja-JP" altLang="en-US" sz="700" b="1">
                <a:latin typeface="+mn-ea"/>
              </a:rPr>
              <a:t> お客様との商談の同席は可能ですか？</a:t>
            </a:r>
          </a:p>
        </p:txBody>
      </p:sp>
      <p:sp>
        <p:nvSpPr>
          <p:cNvPr id="29" name="テキスト ボックス 28">
            <a:extLst>
              <a:ext uri="{FF2B5EF4-FFF2-40B4-BE49-F238E27FC236}">
                <a16:creationId xmlns:a16="http://schemas.microsoft.com/office/drawing/2014/main" id="{1C44AFF6-E923-C84D-8A2E-D933526FA2A6}"/>
              </a:ext>
            </a:extLst>
          </p:cNvPr>
          <p:cNvSpPr txBox="1"/>
          <p:nvPr/>
        </p:nvSpPr>
        <p:spPr>
          <a:xfrm>
            <a:off x="909000" y="1533372"/>
            <a:ext cx="5040000" cy="36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よくある質問</a:t>
            </a:r>
            <a:endParaRPr kumimoji="1" lang="en-US" altLang="ja-JP" sz="1200" b="1" dirty="0">
              <a:latin typeface="+mn-ea"/>
            </a:endParaRPr>
          </a:p>
        </p:txBody>
      </p:sp>
      <p:sp>
        <p:nvSpPr>
          <p:cNvPr id="31" name="正方形/長方形 30">
            <a:extLst>
              <a:ext uri="{FF2B5EF4-FFF2-40B4-BE49-F238E27FC236}">
                <a16:creationId xmlns:a16="http://schemas.microsoft.com/office/drawing/2014/main" id="{BD52A0FF-F818-FA4F-86CA-AD9364DE4874}"/>
              </a:ext>
            </a:extLst>
          </p:cNvPr>
          <p:cNvSpPr/>
          <p:nvPr/>
        </p:nvSpPr>
        <p:spPr>
          <a:xfrm>
            <a:off x="908035" y="2195279"/>
            <a:ext cx="5030438" cy="32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rtlCol="0" anchor="ctr">
            <a:normAutofit/>
          </a:bodyPr>
          <a:lstStyle/>
          <a:p>
            <a:r>
              <a:rPr kumimoji="1" lang="ja-JP" altLang="en-US" sz="700">
                <a:solidFill>
                  <a:schemeClr val="tx1"/>
                </a:solidFill>
              </a:rPr>
              <a:t>回答文テキストテキストテキストテキストテキストテキストテキストテキストテキストテキスト</a:t>
            </a:r>
          </a:p>
        </p:txBody>
      </p:sp>
      <p:cxnSp>
        <p:nvCxnSpPr>
          <p:cNvPr id="32" name="直線コネクタ 31">
            <a:extLst>
              <a:ext uri="{FF2B5EF4-FFF2-40B4-BE49-F238E27FC236}">
                <a16:creationId xmlns:a16="http://schemas.microsoft.com/office/drawing/2014/main" id="{03C9BCF2-F8A2-C547-80BD-433D75E8C43A}"/>
              </a:ext>
            </a:extLst>
          </p:cNvPr>
          <p:cNvCxnSpPr>
            <a:cxnSpLocks/>
          </p:cNvCxnSpPr>
          <p:nvPr/>
        </p:nvCxnSpPr>
        <p:spPr>
          <a:xfrm>
            <a:off x="908035" y="2600647"/>
            <a:ext cx="5040000" cy="1"/>
          </a:xfrm>
          <a:prstGeom prst="line">
            <a:avLst/>
          </a:prstGeom>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925D66FA-1E47-3C44-8A41-11796CEE2755}"/>
              </a:ext>
            </a:extLst>
          </p:cNvPr>
          <p:cNvSpPr txBox="1"/>
          <p:nvPr/>
        </p:nvSpPr>
        <p:spPr>
          <a:xfrm>
            <a:off x="908035" y="2677339"/>
            <a:ext cx="5040000" cy="216000"/>
          </a:xfrm>
          <a:prstGeom prst="rect">
            <a:avLst/>
          </a:prstGeom>
          <a:noFill/>
        </p:spPr>
        <p:txBody>
          <a:bodyPr wrap="square" lIns="36000" tIns="36000" rIns="36000" bIns="36000" rtlCol="0" anchor="ctr">
            <a:noAutofit/>
          </a:bodyPr>
          <a:lstStyle/>
          <a:p>
            <a:r>
              <a:rPr kumimoji="1" lang="en-US" altLang="ja-JP" sz="700" b="1" dirty="0">
                <a:latin typeface="+mn-ea"/>
              </a:rPr>
              <a:t>Q.</a:t>
            </a:r>
            <a:r>
              <a:rPr kumimoji="1" lang="ja-JP" altLang="en-US" sz="700" b="1">
                <a:latin typeface="+mn-ea"/>
              </a:rPr>
              <a:t> ◯◯パートナー契約に必要な条件はありますか？</a:t>
            </a:r>
          </a:p>
        </p:txBody>
      </p:sp>
      <p:cxnSp>
        <p:nvCxnSpPr>
          <p:cNvPr id="34" name="直線コネクタ 33">
            <a:extLst>
              <a:ext uri="{FF2B5EF4-FFF2-40B4-BE49-F238E27FC236}">
                <a16:creationId xmlns:a16="http://schemas.microsoft.com/office/drawing/2014/main" id="{B4008BA1-672A-0E47-82B3-ED0F049B52AB}"/>
              </a:ext>
            </a:extLst>
          </p:cNvPr>
          <p:cNvCxnSpPr>
            <a:cxnSpLocks/>
          </p:cNvCxnSpPr>
          <p:nvPr/>
        </p:nvCxnSpPr>
        <p:spPr>
          <a:xfrm>
            <a:off x="898473" y="2954994"/>
            <a:ext cx="5040000" cy="1"/>
          </a:xfrm>
          <a:prstGeom prst="line">
            <a:avLst/>
          </a:prstGeom>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E0BC353A-63A4-FF4B-B0F5-A70361C7986F}"/>
              </a:ext>
            </a:extLst>
          </p:cNvPr>
          <p:cNvSpPr txBox="1"/>
          <p:nvPr/>
        </p:nvSpPr>
        <p:spPr>
          <a:xfrm>
            <a:off x="917597" y="3033703"/>
            <a:ext cx="5040000" cy="216000"/>
          </a:xfrm>
          <a:prstGeom prst="rect">
            <a:avLst/>
          </a:prstGeom>
          <a:noFill/>
        </p:spPr>
        <p:txBody>
          <a:bodyPr wrap="square" lIns="36000" tIns="36000" rIns="36000" bIns="36000" rtlCol="0" anchor="ctr">
            <a:noAutofit/>
          </a:bodyPr>
          <a:lstStyle/>
          <a:p>
            <a:r>
              <a:rPr kumimoji="1" lang="en-US" altLang="ja-JP" sz="700" b="1" dirty="0">
                <a:latin typeface="+mn-ea"/>
              </a:rPr>
              <a:t>Q.</a:t>
            </a:r>
            <a:r>
              <a:rPr kumimoji="1" lang="ja-JP" altLang="en-US" sz="700" b="1">
                <a:latin typeface="+mn-ea"/>
              </a:rPr>
              <a:t> 個人事業主でもパートナーになれますか？</a:t>
            </a:r>
          </a:p>
        </p:txBody>
      </p:sp>
      <p:cxnSp>
        <p:nvCxnSpPr>
          <p:cNvPr id="36" name="直線コネクタ 35">
            <a:extLst>
              <a:ext uri="{FF2B5EF4-FFF2-40B4-BE49-F238E27FC236}">
                <a16:creationId xmlns:a16="http://schemas.microsoft.com/office/drawing/2014/main" id="{500DA59C-644D-F840-BE9B-B3560AF7868E}"/>
              </a:ext>
            </a:extLst>
          </p:cNvPr>
          <p:cNvCxnSpPr>
            <a:cxnSpLocks/>
          </p:cNvCxnSpPr>
          <p:nvPr/>
        </p:nvCxnSpPr>
        <p:spPr>
          <a:xfrm>
            <a:off x="908035" y="2175285"/>
            <a:ext cx="5040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9BEB1224-6F89-2F49-A482-F43CEB0A024F}"/>
              </a:ext>
            </a:extLst>
          </p:cNvPr>
          <p:cNvCxnSpPr/>
          <p:nvPr/>
        </p:nvCxnSpPr>
        <p:spPr>
          <a:xfrm>
            <a:off x="5686767" y="2015994"/>
            <a:ext cx="10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5C3C0D8-F78C-A04E-B1C8-324F71A12B76}"/>
              </a:ext>
            </a:extLst>
          </p:cNvPr>
          <p:cNvCxnSpPr/>
          <p:nvPr/>
        </p:nvCxnSpPr>
        <p:spPr>
          <a:xfrm>
            <a:off x="5690410" y="2771714"/>
            <a:ext cx="10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D708BF2B-8E78-0548-90FF-BE80AE9D01DE}"/>
              </a:ext>
            </a:extLst>
          </p:cNvPr>
          <p:cNvCxnSpPr>
            <a:cxnSpLocks/>
          </p:cNvCxnSpPr>
          <p:nvPr/>
        </p:nvCxnSpPr>
        <p:spPr>
          <a:xfrm>
            <a:off x="5744448" y="2717631"/>
            <a:ext cx="0" cy="1081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D4446CB8-EEC1-B14A-8726-D1F3C0DC13F9}"/>
              </a:ext>
            </a:extLst>
          </p:cNvPr>
          <p:cNvCxnSpPr/>
          <p:nvPr/>
        </p:nvCxnSpPr>
        <p:spPr>
          <a:xfrm>
            <a:off x="5692839" y="3135409"/>
            <a:ext cx="10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1390F6F-6A92-F84D-90B5-31A23FC9FEF3}"/>
              </a:ext>
            </a:extLst>
          </p:cNvPr>
          <p:cNvCxnSpPr>
            <a:cxnSpLocks/>
          </p:cNvCxnSpPr>
          <p:nvPr/>
        </p:nvCxnSpPr>
        <p:spPr>
          <a:xfrm>
            <a:off x="5746877" y="3081326"/>
            <a:ext cx="0" cy="1081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AE92D1E2-0F2C-5243-BE9F-D98296A625E5}"/>
              </a:ext>
            </a:extLst>
          </p:cNvPr>
          <p:cNvCxnSpPr>
            <a:cxnSpLocks/>
          </p:cNvCxnSpPr>
          <p:nvPr/>
        </p:nvCxnSpPr>
        <p:spPr>
          <a:xfrm>
            <a:off x="898473" y="3302870"/>
            <a:ext cx="5040000"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73329ACE-49AD-ED4D-8E4E-AFFE9ABD95C3}"/>
              </a:ext>
            </a:extLst>
          </p:cNvPr>
          <p:cNvSpPr txBox="1"/>
          <p:nvPr/>
        </p:nvSpPr>
        <p:spPr>
          <a:xfrm>
            <a:off x="917597" y="3381579"/>
            <a:ext cx="5040000" cy="216000"/>
          </a:xfrm>
          <a:prstGeom prst="rect">
            <a:avLst/>
          </a:prstGeom>
          <a:noFill/>
        </p:spPr>
        <p:txBody>
          <a:bodyPr wrap="square" lIns="36000" tIns="36000" rIns="36000" bIns="36000" rtlCol="0" anchor="ctr">
            <a:noAutofit/>
          </a:bodyPr>
          <a:lstStyle/>
          <a:p>
            <a:r>
              <a:rPr kumimoji="1" lang="en-US" altLang="ja-JP" sz="700" b="1" dirty="0">
                <a:latin typeface="+mn-ea"/>
              </a:rPr>
              <a:t>Q.</a:t>
            </a:r>
            <a:r>
              <a:rPr kumimoji="1" lang="ja-JP" altLang="en-US" sz="700" b="1">
                <a:latin typeface="+mn-ea"/>
              </a:rPr>
              <a:t> パートナーになるために、費用はかかりますか？</a:t>
            </a:r>
          </a:p>
        </p:txBody>
      </p:sp>
      <p:cxnSp>
        <p:nvCxnSpPr>
          <p:cNvPr id="45" name="直線コネクタ 44">
            <a:extLst>
              <a:ext uri="{FF2B5EF4-FFF2-40B4-BE49-F238E27FC236}">
                <a16:creationId xmlns:a16="http://schemas.microsoft.com/office/drawing/2014/main" id="{3278E3FB-D1B3-EF45-95D9-BEADDCA01EDD}"/>
              </a:ext>
            </a:extLst>
          </p:cNvPr>
          <p:cNvCxnSpPr/>
          <p:nvPr/>
        </p:nvCxnSpPr>
        <p:spPr>
          <a:xfrm>
            <a:off x="5692839" y="3483285"/>
            <a:ext cx="10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3198ABEC-4BED-8644-B2B6-81A52B94E7F4}"/>
              </a:ext>
            </a:extLst>
          </p:cNvPr>
          <p:cNvCxnSpPr>
            <a:cxnSpLocks/>
          </p:cNvCxnSpPr>
          <p:nvPr/>
        </p:nvCxnSpPr>
        <p:spPr>
          <a:xfrm>
            <a:off x="5746877" y="3429202"/>
            <a:ext cx="0" cy="1081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E4B0867E-1682-8F4F-8347-A29D7438D0E2}"/>
              </a:ext>
            </a:extLst>
          </p:cNvPr>
          <p:cNvCxnSpPr>
            <a:cxnSpLocks/>
          </p:cNvCxnSpPr>
          <p:nvPr/>
        </p:nvCxnSpPr>
        <p:spPr>
          <a:xfrm>
            <a:off x="898473" y="3643750"/>
            <a:ext cx="5040000" cy="1"/>
          </a:xfrm>
          <a:prstGeom prst="line">
            <a:avLst/>
          </a:prstGeom>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DF7EFC99-4AD4-7E45-BA1F-400E7D55AA4C}"/>
              </a:ext>
            </a:extLst>
          </p:cNvPr>
          <p:cNvSpPr txBox="1"/>
          <p:nvPr/>
        </p:nvSpPr>
        <p:spPr>
          <a:xfrm>
            <a:off x="917597" y="3722459"/>
            <a:ext cx="5040000" cy="216000"/>
          </a:xfrm>
          <a:prstGeom prst="rect">
            <a:avLst/>
          </a:prstGeom>
          <a:noFill/>
        </p:spPr>
        <p:txBody>
          <a:bodyPr wrap="square" lIns="36000" tIns="36000" rIns="36000" bIns="36000" rtlCol="0" anchor="ctr">
            <a:noAutofit/>
          </a:bodyPr>
          <a:lstStyle/>
          <a:p>
            <a:r>
              <a:rPr kumimoji="1" lang="en-US" altLang="ja-JP" sz="700" b="1" dirty="0">
                <a:latin typeface="+mn-ea"/>
              </a:rPr>
              <a:t>Q.</a:t>
            </a:r>
            <a:r>
              <a:rPr kumimoji="1" lang="ja-JP" altLang="en-US" sz="700" b="1">
                <a:latin typeface="+mn-ea"/>
              </a:rPr>
              <a:t> パートナー契約を締結後、どのようなサポートを受けられますか？</a:t>
            </a:r>
          </a:p>
        </p:txBody>
      </p:sp>
      <p:cxnSp>
        <p:nvCxnSpPr>
          <p:cNvPr id="62" name="直線コネクタ 61">
            <a:extLst>
              <a:ext uri="{FF2B5EF4-FFF2-40B4-BE49-F238E27FC236}">
                <a16:creationId xmlns:a16="http://schemas.microsoft.com/office/drawing/2014/main" id="{016BB1BF-FF75-A246-A9D0-D172063ACDF9}"/>
              </a:ext>
            </a:extLst>
          </p:cNvPr>
          <p:cNvCxnSpPr/>
          <p:nvPr/>
        </p:nvCxnSpPr>
        <p:spPr>
          <a:xfrm>
            <a:off x="5692839" y="3824165"/>
            <a:ext cx="10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2814050F-94FF-9547-8BFF-E90665A74AB4}"/>
              </a:ext>
            </a:extLst>
          </p:cNvPr>
          <p:cNvCxnSpPr>
            <a:cxnSpLocks/>
          </p:cNvCxnSpPr>
          <p:nvPr/>
        </p:nvCxnSpPr>
        <p:spPr>
          <a:xfrm>
            <a:off x="5746877" y="3770082"/>
            <a:ext cx="0" cy="108166"/>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808497"/>
      </p:ext>
    </p:extLst>
  </p:cSld>
  <p:clrMapOvr>
    <a:masterClrMapping/>
  </p:clrMapOvr>
</p:sld>
</file>

<file path=ppt/theme/theme1.xml><?xml version="1.0" encoding="utf-8"?>
<a:theme xmlns:a="http://schemas.openxmlformats.org/drawingml/2006/main" name="WFテンプレート">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3103</TotalTime>
  <Words>746</Words>
  <Application>Microsoft Macintosh PowerPoint</Application>
  <PresentationFormat>ユーザー設定</PresentationFormat>
  <Paragraphs>107</Paragraphs>
  <Slides>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游ゴシック</vt:lpstr>
      <vt:lpstr>Arial</vt:lpstr>
      <vt:lpstr>WFテンプレート</vt:lpstr>
      <vt:lpstr>パートナープログラムLP　1/4</vt:lpstr>
      <vt:lpstr>パートナープログラムLP　2/4</vt:lpstr>
      <vt:lpstr>パートナープログラムLP　3/4</vt:lpstr>
      <vt:lpstr>パートナープログラムLP　4/4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パートナープログラムLP　1/5</dc:title>
  <dc:subject/>
  <dc:creator/>
  <cp:keywords/>
  <dc:description/>
  <cp:lastModifiedBy>桂川 誠</cp:lastModifiedBy>
  <cp:revision>59</cp:revision>
  <dcterms:created xsi:type="dcterms:W3CDTF">2021-11-04T23:25:34Z</dcterms:created>
  <dcterms:modified xsi:type="dcterms:W3CDTF">2022-09-30T06:15:04Z</dcterms:modified>
  <cp:category/>
</cp:coreProperties>
</file>