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gH8jtpHdDWZyc3vwRmVgXeF9H1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3"/>
    <p:restoredTop sz="94658"/>
  </p:normalViewPr>
  <p:slideViewPr>
    <p:cSldViewPr snapToGrid="0">
      <p:cViewPr>
        <p:scale>
          <a:sx n="100" d="100"/>
          <a:sy n="100" d="100"/>
        </p:scale>
        <p:origin x="30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" name="Google Shape;1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1889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4タテ">
  <p:cSld name="A4タテ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31965FD-FC73-7D69-07A4-F4B712833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492125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2EF704-A520-1928-5BE0-C748A9220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112" y="1426378"/>
            <a:ext cx="6521450" cy="6783387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1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0" marR="0" lvl="0" indent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BFBC7F2-64E3-9ED3-39D0-F212E3244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383158"/>
              </p:ext>
            </p:extLst>
          </p:nvPr>
        </p:nvGraphicFramePr>
        <p:xfrm>
          <a:off x="4114800" y="1160200"/>
          <a:ext cx="2829375" cy="1931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956">
                  <a:extLst>
                    <a:ext uri="{9D8B030D-6E8A-4147-A177-3AD203B41FA5}">
                      <a16:colId xmlns:a16="http://schemas.microsoft.com/office/drawing/2014/main" val="2169928842"/>
                    </a:ext>
                  </a:extLst>
                </a:gridCol>
                <a:gridCol w="2585419">
                  <a:extLst>
                    <a:ext uri="{9D8B030D-6E8A-4147-A177-3AD203B41FA5}">
                      <a16:colId xmlns:a16="http://schemas.microsoft.com/office/drawing/2014/main" val="1284090934"/>
                    </a:ext>
                  </a:extLst>
                </a:gridCol>
              </a:tblGrid>
              <a:tr h="3036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顧客区分</a:t>
                      </a:r>
                    </a:p>
                  </a:txBody>
                  <a:tcPr marL="36000" marR="36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852980636"/>
                  </a:ext>
                </a:extLst>
              </a:tr>
              <a:tr h="2712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経営層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9503315"/>
                  </a:ext>
                </a:extLst>
              </a:tr>
              <a:tr h="2712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営業・マーケティング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2938531"/>
                  </a:ext>
                </a:extLst>
              </a:tr>
              <a:tr h="2712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情報システム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0210477"/>
                  </a:ext>
                </a:extLst>
              </a:tr>
              <a:tr h="2712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2998627"/>
                  </a:ext>
                </a:extLst>
              </a:tr>
              <a:tr h="2712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5983318"/>
                  </a:ext>
                </a:extLst>
              </a:tr>
              <a:tr h="2712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</a:p>
                  </a:txBody>
                  <a:tcPr marL="36000" marR="36000" marT="36000" marB="3600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代理店・パートナー</a:t>
                      </a:r>
                    </a:p>
                  </a:txBody>
                  <a:tcPr marL="36000" marR="36000" marT="36000" marB="3600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52572361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266C18A-20E9-46A7-E150-D8682E727702}"/>
              </a:ext>
            </a:extLst>
          </p:cNvPr>
          <p:cNvSpPr/>
          <p:nvPr/>
        </p:nvSpPr>
        <p:spPr>
          <a:xfrm>
            <a:off x="503775" y="522242"/>
            <a:ext cx="6480000" cy="43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+mn-ea"/>
              </a:rPr>
              <a:t>展示会説明員用</a:t>
            </a:r>
            <a:r>
              <a:rPr kumimoji="1" lang="en-US" altLang="ja-JP" b="1" dirty="0">
                <a:solidFill>
                  <a:schemeClr val="bg1"/>
                </a:solidFill>
                <a:latin typeface="+mn-ea"/>
              </a:rPr>
              <a:t> </a:t>
            </a:r>
            <a:r>
              <a:rPr kumimoji="1" lang="ja-JP" altLang="en-US" b="1">
                <a:solidFill>
                  <a:schemeClr val="bg1"/>
                </a:solidFill>
                <a:latin typeface="+mn-ea"/>
              </a:rPr>
              <a:t>ヒアリングシート</a:t>
            </a: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1DD960F5-22D2-E8E4-A199-3216928096E4}"/>
              </a:ext>
            </a:extLst>
          </p:cNvPr>
          <p:cNvSpPr/>
          <p:nvPr/>
        </p:nvSpPr>
        <p:spPr>
          <a:xfrm>
            <a:off x="503775" y="1160200"/>
            <a:ext cx="3276000" cy="1980000"/>
          </a:xfrm>
          <a:prstGeom prst="roundRect">
            <a:avLst>
              <a:gd name="adj" fmla="val 3390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C109F736-7636-C101-F869-04D3D865A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111840"/>
              </p:ext>
            </p:extLst>
          </p:nvPr>
        </p:nvGraphicFramePr>
        <p:xfrm>
          <a:off x="711273" y="1331223"/>
          <a:ext cx="2861004" cy="16700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675">
                  <a:extLst>
                    <a:ext uri="{9D8B030D-6E8A-4147-A177-3AD203B41FA5}">
                      <a16:colId xmlns:a16="http://schemas.microsoft.com/office/drawing/2014/main" val="2169928842"/>
                    </a:ext>
                  </a:extLst>
                </a:gridCol>
                <a:gridCol w="1957329">
                  <a:extLst>
                    <a:ext uri="{9D8B030D-6E8A-4147-A177-3AD203B41FA5}">
                      <a16:colId xmlns:a16="http://schemas.microsoft.com/office/drawing/2014/main" val="1284090934"/>
                    </a:ext>
                  </a:extLst>
                </a:gridCol>
              </a:tblGrid>
              <a:tr h="26622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名刺添付欄</a:t>
                      </a:r>
                    </a:p>
                  </a:txBody>
                  <a:tcPr marL="36000" marR="36000" marT="36000" marB="3600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852980636"/>
                  </a:ext>
                </a:extLst>
              </a:tr>
              <a:tr h="22521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名刺がない場合の記入欄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9503315"/>
                  </a:ext>
                </a:extLst>
              </a:tr>
              <a:tr h="2357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sz="9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社名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2938531"/>
                  </a:ext>
                </a:extLst>
              </a:tr>
              <a:tr h="23572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部署名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0210477"/>
                  </a:ext>
                </a:extLst>
              </a:tr>
              <a:tr h="23572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氏名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2998627"/>
                  </a:ext>
                </a:extLst>
              </a:tr>
              <a:tr h="23572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電話番号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5983318"/>
                  </a:ext>
                </a:extLst>
              </a:tr>
              <a:tr h="23572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メールアドレス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6895569"/>
                  </a:ext>
                </a:extLst>
              </a:tr>
            </a:tbl>
          </a:graphicData>
        </a:graphic>
      </p:graphicFrame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C68254BD-6558-6F47-0D68-BDCC64B2A3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746569"/>
              </p:ext>
            </p:extLst>
          </p:nvPr>
        </p:nvGraphicFramePr>
        <p:xfrm>
          <a:off x="503775" y="3393283"/>
          <a:ext cx="6440400" cy="43430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40400">
                  <a:extLst>
                    <a:ext uri="{9D8B030D-6E8A-4147-A177-3AD203B41FA5}">
                      <a16:colId xmlns:a16="http://schemas.microsoft.com/office/drawing/2014/main" val="96830304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＜商品・サービス名＞ </a:t>
                      </a:r>
                      <a:r>
                        <a:rPr lang="ja-JP" altLang="en-US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選定への関わり方</a:t>
                      </a:r>
                      <a:endParaRPr lang="ja-JP" altLang="en-US" sz="1200" b="0" i="0" u="none" strike="noStrike" cap="none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72000" marT="72000" marB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251852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5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□ 選定済</a:t>
                      </a:r>
                      <a:r>
                        <a:rPr lang="ja-JP" altLang="en-US" sz="105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み</a:t>
                      </a:r>
                      <a:r>
                        <a:rPr lang="ja-JP" altLang="en-US" sz="105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・導入中　　□ 検討に参画、関与している　　□ 関与しない　　□ 顧客へ提案する立場</a:t>
                      </a:r>
                    </a:p>
                  </a:txBody>
                  <a:tcPr marL="36000" marR="72000" marT="72000" marB="72000" anchor="ctr"/>
                </a:tc>
                <a:extLst>
                  <a:ext uri="{0D108BD9-81ED-4DB2-BD59-A6C34878D82A}">
                    <a16:rowId xmlns:a16="http://schemas.microsoft.com/office/drawing/2014/main" val="1622691857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＜商品・サービス名＞ </a:t>
                      </a:r>
                      <a:r>
                        <a:rPr lang="ja-JP" altLang="en-US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の導入予定時期</a:t>
                      </a:r>
                      <a:endParaRPr lang="ja-JP" altLang="en-US" sz="1200" b="0" i="0" u="none" strike="noStrike" cap="none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72000" marT="72000" marB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121525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5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□ 導入済み　　□ </a:t>
                      </a:r>
                      <a:r>
                        <a:rPr lang="en-US" altLang="ja-JP" sz="1050" b="0" i="0" u="none" strike="noStrike" cap="none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3</a:t>
                      </a:r>
                      <a:r>
                        <a:rPr lang="ja-JP" altLang="en-US" sz="105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か</a:t>
                      </a:r>
                      <a:r>
                        <a:rPr lang="ja-JP" altLang="en-US" sz="105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月以内　　□ 半年以内　　□ </a:t>
                      </a:r>
                      <a:r>
                        <a:rPr lang="en-US" altLang="ja-JP" sz="1050" b="0" i="0" u="none" strike="noStrike" cap="none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1</a:t>
                      </a:r>
                      <a:r>
                        <a:rPr lang="ja-JP" altLang="en-US" sz="105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年以内　　□ 未定</a:t>
                      </a:r>
                    </a:p>
                  </a:txBody>
                  <a:tcPr marL="36000" marR="72000" marT="72000" marB="72000" anchor="ctr"/>
                </a:tc>
                <a:extLst>
                  <a:ext uri="{0D108BD9-81ED-4DB2-BD59-A6C34878D82A}">
                    <a16:rowId xmlns:a16="http://schemas.microsoft.com/office/drawing/2014/main" val="117120367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＜商品・サービス名＞ </a:t>
                      </a:r>
                      <a:r>
                        <a:rPr lang="ja-JP" altLang="en-US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に関する予算確保の状況</a:t>
                      </a:r>
                      <a:endParaRPr lang="ja-JP" altLang="en-US" sz="1200" b="0" i="0" u="none" strike="noStrike" cap="none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72000" marT="72000" marB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58118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5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□ 確保済み　　□ 上申・稟議中　　□ これから上申・稟議予定　　□ 未定</a:t>
                      </a:r>
                    </a:p>
                  </a:txBody>
                  <a:tcPr marL="36000" marR="72000" marT="72000" marB="72000" anchor="ctr"/>
                </a:tc>
                <a:extLst>
                  <a:ext uri="{0D108BD9-81ED-4DB2-BD59-A6C34878D82A}">
                    <a16:rowId xmlns:a16="http://schemas.microsoft.com/office/drawing/2014/main" val="318291024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＜商品・サービス名＞ </a:t>
                      </a:r>
                      <a:r>
                        <a:rPr lang="ja-JP" altLang="en-US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に関する課題感</a:t>
                      </a:r>
                      <a:endParaRPr lang="ja-JP" altLang="en-US" sz="1200" b="0" i="0" u="none" strike="noStrike" cap="none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72000" marT="72000" marB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26641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5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□ </a:t>
                      </a:r>
                      <a:r>
                        <a:rPr lang="en-US" altLang="ja-JP" sz="1050" b="0" i="0" u="none" strike="noStrike" cap="none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r>
                        <a:rPr lang="ja-JP" altLang="en-US" sz="105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◯◯ができない　　□ </a:t>
                      </a:r>
                      <a:r>
                        <a:rPr lang="en-US" altLang="ja-JP" sz="1050" b="0" i="0" u="none" strike="noStrike" cap="none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r>
                        <a:rPr lang="ja-JP" altLang="en-US" sz="105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◯◯のコストがかかる　　□ </a:t>
                      </a:r>
                      <a:r>
                        <a:rPr lang="en-US" altLang="ja-JP" sz="1050" b="0" i="0" u="none" strike="noStrike" cap="none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r>
                        <a:rPr lang="ja-JP" altLang="en-US" sz="105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◯◯の不足　　□</a:t>
                      </a:r>
                      <a:r>
                        <a:rPr lang="en-US" altLang="ja-JP" sz="1050" b="0" i="0" u="none" strike="noStrike" cap="none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 </a:t>
                      </a:r>
                      <a:r>
                        <a:rPr lang="ja-JP" altLang="en-US" sz="105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◯◯◯が大変</a:t>
                      </a:r>
                      <a:endParaRPr lang="en-US" altLang="ja-JP" sz="1050" b="0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36000" marR="72000" marT="72000" marB="72000" anchor="ctr"/>
                </a:tc>
                <a:extLst>
                  <a:ext uri="{0D108BD9-81ED-4DB2-BD59-A6C34878D82A}">
                    <a16:rowId xmlns:a16="http://schemas.microsoft.com/office/drawing/2014/main" val="14297168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5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□</a:t>
                      </a:r>
                      <a:r>
                        <a:rPr lang="en-US" altLang="ja-JP" sz="10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05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その他　［　　　　　　　　　　　　　　　　　　　　　　　　　　　　　　　　　　　　　　　］</a:t>
                      </a:r>
                      <a:endParaRPr lang="ja-JP" altLang="en-US" sz="1050" b="0" i="0" u="none" strike="noStrike" cap="none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36000" marR="72000" marT="72000" marB="72000" anchor="ctr"/>
                </a:tc>
                <a:extLst>
                  <a:ext uri="{0D108BD9-81ED-4DB2-BD59-A6C34878D82A}">
                    <a16:rowId xmlns:a16="http://schemas.microsoft.com/office/drawing/2014/main" val="269173363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会期後に具体的に依頼したい内容</a:t>
                      </a:r>
                      <a:endParaRPr lang="ja-JP" altLang="en-US" sz="1200" b="0" i="0" u="none" strike="noStrike" cap="none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72000" marT="72000" marB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42765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5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□ 見積もり　　□ デモ　　□ 提案　　□ 詳細なサービス説明　　□ </a:t>
                      </a:r>
                      <a:r>
                        <a:rPr lang="ja-JP" altLang="en-US" sz="105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とく</a:t>
                      </a:r>
                      <a:r>
                        <a:rPr lang="ja-JP" altLang="en-US" sz="105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になし</a:t>
                      </a:r>
                    </a:p>
                  </a:txBody>
                  <a:tcPr marL="36000" marR="72000" marT="72000" marB="72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622717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自由記述欄</a:t>
                      </a:r>
                      <a:endParaRPr lang="ja-JP" altLang="en-US" sz="1200" b="0" i="0" u="none" strike="noStrike" cap="none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72000" marT="72000" marB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731505"/>
                  </a:ext>
                </a:extLst>
              </a:tr>
            </a:tbl>
          </a:graphicData>
        </a:graphic>
      </p:graphicFrame>
      <p:sp>
        <p:nvSpPr>
          <p:cNvPr id="32" name="フリーフォーム 31">
            <a:extLst>
              <a:ext uri="{FF2B5EF4-FFF2-40B4-BE49-F238E27FC236}">
                <a16:creationId xmlns:a16="http://schemas.microsoft.com/office/drawing/2014/main" id="{7855EA8A-D69D-1EAA-1EDC-486AA3CFAC8D}"/>
              </a:ext>
            </a:extLst>
          </p:cNvPr>
          <p:cNvSpPr/>
          <p:nvPr/>
        </p:nvSpPr>
        <p:spPr>
          <a:xfrm>
            <a:off x="507400" y="7932091"/>
            <a:ext cx="112289" cy="1346119"/>
          </a:xfrm>
          <a:custGeom>
            <a:avLst/>
            <a:gdLst>
              <a:gd name="connsiteX0" fmla="*/ 152400 w 174978"/>
              <a:gd name="connsiteY0" fmla="*/ 0 h 1495778"/>
              <a:gd name="connsiteX1" fmla="*/ 0 w 174978"/>
              <a:gd name="connsiteY1" fmla="*/ 0 h 1495778"/>
              <a:gd name="connsiteX2" fmla="*/ 0 w 174978"/>
              <a:gd name="connsiteY2" fmla="*/ 1495778 h 1495778"/>
              <a:gd name="connsiteX3" fmla="*/ 174978 w 174978"/>
              <a:gd name="connsiteY3" fmla="*/ 1495778 h 1495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978" h="1495778">
                <a:moveTo>
                  <a:pt x="152400" y="0"/>
                </a:moveTo>
                <a:lnTo>
                  <a:pt x="0" y="0"/>
                </a:lnTo>
                <a:lnTo>
                  <a:pt x="0" y="1495778"/>
                </a:lnTo>
                <a:lnTo>
                  <a:pt x="174978" y="1495778"/>
                </a:lnTo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3" name="フリーフォーム 32">
            <a:extLst>
              <a:ext uri="{FF2B5EF4-FFF2-40B4-BE49-F238E27FC236}">
                <a16:creationId xmlns:a16="http://schemas.microsoft.com/office/drawing/2014/main" id="{97A712AC-F621-683D-A123-F9A5838768EF}"/>
              </a:ext>
            </a:extLst>
          </p:cNvPr>
          <p:cNvSpPr/>
          <p:nvPr/>
        </p:nvSpPr>
        <p:spPr>
          <a:xfrm>
            <a:off x="6831886" y="7949025"/>
            <a:ext cx="112289" cy="1346120"/>
          </a:xfrm>
          <a:custGeom>
            <a:avLst/>
            <a:gdLst>
              <a:gd name="connsiteX0" fmla="*/ 0 w 169334"/>
              <a:gd name="connsiteY0" fmla="*/ 0 h 1478845"/>
              <a:gd name="connsiteX1" fmla="*/ 169334 w 169334"/>
              <a:gd name="connsiteY1" fmla="*/ 0 h 1478845"/>
              <a:gd name="connsiteX2" fmla="*/ 169334 w 169334"/>
              <a:gd name="connsiteY2" fmla="*/ 1478845 h 1478845"/>
              <a:gd name="connsiteX3" fmla="*/ 0 w 169334"/>
              <a:gd name="connsiteY3" fmla="*/ 1478845 h 1478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334" h="1478845">
                <a:moveTo>
                  <a:pt x="0" y="0"/>
                </a:moveTo>
                <a:lnTo>
                  <a:pt x="169334" y="0"/>
                </a:lnTo>
                <a:lnTo>
                  <a:pt x="169334" y="1478845"/>
                </a:lnTo>
                <a:lnTo>
                  <a:pt x="0" y="1478845"/>
                </a:lnTo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FBEA1329-42C9-5682-7A62-896319AFC6DB}"/>
              </a:ext>
            </a:extLst>
          </p:cNvPr>
          <p:cNvSpPr/>
          <p:nvPr/>
        </p:nvSpPr>
        <p:spPr>
          <a:xfrm>
            <a:off x="503775" y="9473968"/>
            <a:ext cx="6480000" cy="725099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108000" rtlCol="0" anchor="ctr"/>
          <a:lstStyle/>
          <a:p>
            <a:pPr>
              <a:spcAft>
                <a:spcPts val="600"/>
              </a:spcAft>
            </a:pPr>
            <a:r>
              <a:rPr kumimoji="1" lang="ja-JP" altLang="en-US" sz="1200" b="1">
                <a:solidFill>
                  <a:schemeClr val="tx1"/>
                </a:solidFill>
                <a:latin typeface="+mn-ea"/>
              </a:rPr>
              <a:t>ネクストアクション</a:t>
            </a:r>
            <a:endParaRPr kumimoji="1" lang="en-US" altLang="ja-JP" sz="1200" b="1" dirty="0">
              <a:solidFill>
                <a:schemeClr val="tx1"/>
              </a:solidFill>
              <a:latin typeface="+mn-ea"/>
            </a:endParaRPr>
          </a:p>
          <a:p>
            <a:pPr>
              <a:spcAft>
                <a:spcPts val="600"/>
              </a:spcAft>
            </a:pPr>
            <a:r>
              <a:rPr lang="ja-JP" altLang="en-US" sz="1050" b="0" i="0" u="none" strike="noStrike" cap="none">
                <a:solidFill>
                  <a:schemeClr val="tx1"/>
                </a:solidFill>
                <a:latin typeface="+mn-ea"/>
                <a:cs typeface="Arial"/>
                <a:sym typeface="Arial"/>
              </a:rPr>
              <a:t>□ </a:t>
            </a:r>
            <a:r>
              <a:rPr lang="en-US" altLang="ja-JP" sz="1050" b="0" i="0" u="none" strike="noStrike" cap="none" dirty="0">
                <a:solidFill>
                  <a:schemeClr val="tx1"/>
                </a:solidFill>
                <a:latin typeface="+mn-ea"/>
                <a:cs typeface="Arial"/>
                <a:sym typeface="Arial"/>
              </a:rPr>
              <a:t>FS</a:t>
            </a:r>
            <a:r>
              <a:rPr lang="ja-JP" altLang="en-US" sz="1050" b="0" i="0" u="none" strike="noStrike" cap="none">
                <a:solidFill>
                  <a:schemeClr val="tx1"/>
                </a:solidFill>
                <a:latin typeface="+mn-ea"/>
                <a:cs typeface="Arial"/>
                <a:sym typeface="Arial"/>
              </a:rPr>
              <a:t>　　□ </a:t>
            </a:r>
            <a:r>
              <a:rPr lang="en-US" altLang="ja-JP" sz="1050" b="0" i="0" u="none" strike="noStrike" cap="none" dirty="0">
                <a:solidFill>
                  <a:schemeClr val="tx1"/>
                </a:solidFill>
                <a:latin typeface="+mn-ea"/>
                <a:cs typeface="Arial"/>
                <a:sym typeface="Arial"/>
              </a:rPr>
              <a:t>IS</a:t>
            </a:r>
            <a:r>
              <a:rPr lang="ja-JP" altLang="en-US" sz="1050" b="0" i="0" u="none" strike="noStrike" cap="none">
                <a:solidFill>
                  <a:schemeClr val="tx1"/>
                </a:solidFill>
                <a:latin typeface="+mn-ea"/>
                <a:cs typeface="Arial"/>
                <a:sym typeface="Arial"/>
              </a:rPr>
              <a:t>　　□</a:t>
            </a:r>
            <a:r>
              <a:rPr lang="en-US" altLang="ja-JP" sz="1050" b="0" i="0" u="none" strike="noStrike" cap="none" dirty="0">
                <a:solidFill>
                  <a:schemeClr val="tx1"/>
                </a:solidFill>
                <a:latin typeface="+mn-ea"/>
                <a:cs typeface="Arial"/>
                <a:sym typeface="Arial"/>
              </a:rPr>
              <a:t> </a:t>
            </a:r>
            <a:r>
              <a:rPr lang="ja-JP" altLang="en-US" sz="1050" b="0" i="0" u="none" strike="noStrike" cap="none">
                <a:solidFill>
                  <a:schemeClr val="tx1"/>
                </a:solidFill>
                <a:latin typeface="+mn-ea"/>
                <a:cs typeface="Arial"/>
                <a:sym typeface="Arial"/>
              </a:rPr>
              <a:t>マーケ　　□ 対象外</a:t>
            </a:r>
          </a:p>
        </p:txBody>
      </p:sp>
    </p:spTree>
    <p:extLst>
      <p:ext uri="{BB962C8B-B14F-4D97-AF65-F5344CB8AC3E}">
        <p14:creationId xmlns:p14="http://schemas.microsoft.com/office/powerpoint/2010/main" val="2960049229"/>
      </p:ext>
    </p:extLst>
  </p:cSld>
  <p:clrMapOvr>
    <a:masterClrMapping/>
  </p:clrMapOvr>
</p:sld>
</file>

<file path=ppt/theme/theme1.xml><?xml version="1.0" encoding="utf-8"?>
<a:theme xmlns:a="http://schemas.openxmlformats.org/drawingml/2006/main" name="A4タテ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190</Words>
  <Application>Microsoft Macintosh PowerPoint</Application>
  <PresentationFormat>ユーザー設定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A4タテ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SAIRU</cp:lastModifiedBy>
  <cp:revision>3</cp:revision>
  <dcterms:created xsi:type="dcterms:W3CDTF">2021-03-17T11:10:35Z</dcterms:created>
  <dcterms:modified xsi:type="dcterms:W3CDTF">2024-08-05T07:05:38Z</dcterms:modified>
  <cp:category/>
</cp:coreProperties>
</file>