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0" roundtripDataSignature="AMtx7mjRq2HaLmdcoJtJ6xh/76eQdUX/4Q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D752490-4527-5D93-60C7-F3FC61594D6C}" name="矢野 絢子" initials="絢矢" userId="S::ayako.yano@sairu316.onmicrosoft.com::8a5db82c-6f6a-424a-ac07-17c892bb0a4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5"/>
    <p:restoredTop sz="94681"/>
  </p:normalViewPr>
  <p:slideViewPr>
    <p:cSldViewPr snapToGrid="0">
      <p:cViewPr>
        <p:scale>
          <a:sx n="120" d="100"/>
          <a:sy n="120" d="100"/>
        </p:scale>
        <p:origin x="2136" y="50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8/10/relationships/authors" Target="authors.xml"/><Relationship Id="rId10" Type="http://customschemas.google.com/relationships/presentationmetadata" Target="metadata"/><Relationship Id="rId4" Type="http://schemas.openxmlformats.org/officeDocument/2006/relationships/slide" Target="slides/slide3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874694" y="1104816"/>
            <a:ext cx="3108612" cy="439636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hdr" idx="3"/>
          </p:nvPr>
        </p:nvSpPr>
        <p:spPr>
          <a:xfrm>
            <a:off x="306475" y="316394"/>
            <a:ext cx="2988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ftr" idx="11"/>
          </p:nvPr>
        </p:nvSpPr>
        <p:spPr>
          <a:xfrm>
            <a:off x="306475" y="8260008"/>
            <a:ext cx="2988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3579725" y="316394"/>
            <a:ext cx="2988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sldNum" idx="12"/>
          </p:nvPr>
        </p:nvSpPr>
        <p:spPr>
          <a:xfrm>
            <a:off x="3579725" y="8260008"/>
            <a:ext cx="2988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rgbClr val="1B224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body" idx="1"/>
          </p:nvPr>
        </p:nvSpPr>
        <p:spPr>
          <a:xfrm>
            <a:off x="306475" y="5841000"/>
            <a:ext cx="6245050" cy="21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1B224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41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" name="Google Shape;3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:notes"/>
          <p:cNvSpPr txBox="1">
            <a:spLocks noGrp="1"/>
          </p:cNvSpPr>
          <p:nvPr>
            <p:ph type="body" idx="1"/>
          </p:nvPr>
        </p:nvSpPr>
        <p:spPr>
          <a:xfrm>
            <a:off x="306475" y="5841000"/>
            <a:ext cx="6245050" cy="2160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400"/>
              </a:spcAft>
              <a:buNone/>
            </a:pPr>
            <a:endParaRPr/>
          </a:p>
        </p:txBody>
      </p:sp>
      <p:sp>
        <p:nvSpPr>
          <p:cNvPr id="44" name="Google Shape;4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74838" y="1104900"/>
            <a:ext cx="3108325" cy="43957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306475" y="5841000"/>
            <a:ext cx="6245050" cy="2160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400"/>
              </a:spcAft>
              <a:buNone/>
            </a:pPr>
            <a:endParaRPr/>
          </a:p>
        </p:txBody>
      </p:sp>
      <p:sp>
        <p:nvSpPr>
          <p:cNvPr id="71" name="Google Shape;7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74838" y="1104900"/>
            <a:ext cx="3108325" cy="43957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306475" y="5841000"/>
            <a:ext cx="6245050" cy="2160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400"/>
              </a:spcAft>
              <a:buNone/>
            </a:pPr>
            <a:endParaRPr dirty="0"/>
          </a:p>
        </p:txBody>
      </p:sp>
      <p:sp>
        <p:nvSpPr>
          <p:cNvPr id="71" name="Google Shape;7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74838" y="1104900"/>
            <a:ext cx="3108325" cy="43957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199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(印刷)" type="blank">
  <p:cSld name="BLANK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8"/>
          <p:cNvSpPr/>
          <p:nvPr/>
        </p:nvSpPr>
        <p:spPr>
          <a:xfrm>
            <a:off x="0" y="-1"/>
            <a:ext cx="7559675" cy="1069181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5759837" y="10266448"/>
            <a:ext cx="144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US" altLang="ja-JP" smtClean="0"/>
              <a:pPr/>
              <a:t>‹#›</a:t>
            </a:fld>
            <a:endParaRPr lang="ja-JP" altLang="en-US"/>
          </a:p>
        </p:txBody>
      </p:sp>
      <p:sp>
        <p:nvSpPr>
          <p:cNvPr id="13" name="Google Shape;13;p6"/>
          <p:cNvSpPr/>
          <p:nvPr/>
        </p:nvSpPr>
        <p:spPr>
          <a:xfrm>
            <a:off x="0" y="0"/>
            <a:ext cx="7559675" cy="72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" name="Google Shape;14;p6"/>
          <p:cNvCxnSpPr/>
          <p:nvPr/>
        </p:nvCxnSpPr>
        <p:spPr>
          <a:xfrm>
            <a:off x="0" y="10194131"/>
            <a:ext cx="7559675" cy="0"/>
          </a:xfrm>
          <a:prstGeom prst="straightConnector1">
            <a:avLst/>
          </a:prstGeom>
          <a:noFill/>
          <a:ln w="9525" cap="flat" cmpd="sng">
            <a:solidFill>
              <a:srgbClr val="F2F2F2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" name="Google Shape;15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71878" y="10337908"/>
            <a:ext cx="648000" cy="21708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D2CEAE2-99D5-1E08-F395-E42183055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113" y="569914"/>
            <a:ext cx="6521450" cy="4809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0C449E-C156-4C4E-44FD-F70A054B1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113" y="1441100"/>
            <a:ext cx="6521450" cy="13983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ctr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00" b="1" i="0" u="none" strike="noStrike" cap="none">
          <a:solidFill>
            <a:schemeClr val="tx1"/>
          </a:solidFill>
          <a:latin typeface="+mn-ea"/>
          <a:ea typeface="+mn-ea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L="0" marR="0" lvl="0" indent="0" algn="l" rtl="0">
        <a:lnSpc>
          <a:spcPct val="100000"/>
        </a:lnSpc>
        <a:spcBef>
          <a:spcPts val="0"/>
        </a:spcBef>
        <a:spcAft>
          <a:spcPts val="600"/>
        </a:spcAft>
        <a:buClr>
          <a:srgbClr val="000000"/>
        </a:buClr>
        <a:buFont typeface="Arial"/>
        <a:buNone/>
        <a:defRPr sz="1400" b="0" i="0" u="none" strike="noStrike" cap="none">
          <a:solidFill>
            <a:schemeClr val="tx1"/>
          </a:solidFill>
          <a:latin typeface="+mn-ea"/>
          <a:ea typeface="+mn-ea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"/>
          <p:cNvSpPr/>
          <p:nvPr/>
        </p:nvSpPr>
        <p:spPr>
          <a:xfrm>
            <a:off x="1889966" y="1655324"/>
            <a:ext cx="3779565" cy="828000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400" b="0" i="0" u="none" strike="noStrike" cap="none">
                <a:solidFill>
                  <a:schemeClr val="lt1"/>
                </a:solidFill>
                <a:latin typeface="+mn-ea"/>
                <a:ea typeface="+mn-ea"/>
                <a:cs typeface="Arial"/>
                <a:sym typeface="Arial"/>
              </a:rPr>
              <a:t>サービスロゴやイベントロゴを挿入</a:t>
            </a:r>
            <a:endParaRPr dirty="0">
              <a:latin typeface="+mn-ea"/>
              <a:ea typeface="+mn-ea"/>
            </a:endParaRPr>
          </a:p>
        </p:txBody>
      </p:sp>
      <p:cxnSp>
        <p:nvCxnSpPr>
          <p:cNvPr id="40" name="Google Shape;40;p1"/>
          <p:cNvCxnSpPr/>
          <p:nvPr/>
        </p:nvCxnSpPr>
        <p:spPr>
          <a:xfrm>
            <a:off x="3509748" y="5829734"/>
            <a:ext cx="540000" cy="0"/>
          </a:xfrm>
          <a:prstGeom prst="straightConnector1">
            <a:avLst/>
          </a:prstGeom>
          <a:noFill/>
          <a:ln w="5080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1" name="Google Shape;41;p1"/>
          <p:cNvSpPr txBox="1"/>
          <p:nvPr/>
        </p:nvSpPr>
        <p:spPr>
          <a:xfrm>
            <a:off x="539749" y="6247864"/>
            <a:ext cx="6480000" cy="503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sz="1200">
                <a:solidFill>
                  <a:schemeClr val="tx1"/>
                </a:solidFill>
                <a:latin typeface="+mn-ea"/>
                <a:ea typeface="+mn-ea"/>
              </a:rPr>
              <a:t>ヒアリングシートを記入するための説明員向けトークスクリプトです</a:t>
            </a: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。</a:t>
            </a:r>
            <a:endParaRPr sz="12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0" lvl="0" indent="0" algn="ctr" rtl="0">
              <a:spcBef>
                <a:spcPts val="0"/>
              </a:spcBef>
              <a:spcAft>
                <a:spcPts val="600"/>
              </a:spcAft>
              <a:buNone/>
            </a:pPr>
            <a:r>
              <a:rPr lang="ja-JP" sz="1200">
                <a:solidFill>
                  <a:schemeClr val="tx1"/>
                </a:solidFill>
                <a:latin typeface="+mn-ea"/>
                <a:ea typeface="+mn-ea"/>
              </a:rPr>
              <a:t>ヒアリングシートとあわせてご利用ください</a:t>
            </a:r>
            <a:r>
              <a:rPr lang="ja-JP" altLang="en-US" sz="1200">
                <a:solidFill>
                  <a:schemeClr val="tx1"/>
                </a:solidFill>
                <a:latin typeface="+mn-ea"/>
                <a:ea typeface="+mn-ea"/>
              </a:rPr>
              <a:t>。</a:t>
            </a:r>
            <a:endParaRPr sz="12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A355D95-D141-856D-9A3F-CAAF0D6BE672}"/>
              </a:ext>
            </a:extLst>
          </p:cNvPr>
          <p:cNvSpPr txBox="1"/>
          <p:nvPr/>
        </p:nvSpPr>
        <p:spPr>
          <a:xfrm>
            <a:off x="539749" y="3460256"/>
            <a:ext cx="6480000" cy="52322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en-US" altLang="ja-JP" sz="1800" b="1" dirty="0">
                <a:solidFill>
                  <a:schemeClr val="tx1"/>
                </a:solidFill>
                <a:latin typeface="+mn-ea"/>
                <a:ea typeface="+mn-ea"/>
              </a:rPr>
              <a:t>20XX</a:t>
            </a:r>
            <a:r>
              <a:rPr kumimoji="1" lang="ja-JP" altLang="en-US" sz="1800" b="1">
                <a:solidFill>
                  <a:schemeClr val="tx1"/>
                </a:solidFill>
                <a:latin typeface="+mn-ea"/>
                <a:ea typeface="+mn-ea"/>
              </a:rPr>
              <a:t>年</a:t>
            </a:r>
            <a:r>
              <a:rPr kumimoji="1" lang="en-US" altLang="ja-JP" sz="1800" b="1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kumimoji="1" lang="ja-JP" altLang="en-US" sz="1800" b="1">
                <a:solidFill>
                  <a:schemeClr val="tx1"/>
                </a:solidFill>
                <a:latin typeface="+mn-ea"/>
                <a:ea typeface="+mn-ea"/>
              </a:rPr>
              <a:t>第◯回</a:t>
            </a:r>
            <a:r>
              <a:rPr kumimoji="1" lang="en-US" altLang="ja-JP" sz="1800" b="1" dirty="0">
                <a:solidFill>
                  <a:schemeClr val="tx1"/>
                </a:solidFill>
                <a:latin typeface="+mn-ea"/>
                <a:ea typeface="+mn-ea"/>
              </a:rPr>
              <a:t> </a:t>
            </a:r>
            <a:r>
              <a:rPr kumimoji="1" lang="ja-JP" altLang="en-US" sz="1800" b="1">
                <a:solidFill>
                  <a:schemeClr val="tx1"/>
                </a:solidFill>
                <a:latin typeface="+mn-ea"/>
                <a:ea typeface="+mn-ea"/>
              </a:rPr>
              <a:t>◯◯◯</a:t>
            </a:r>
            <a:r>
              <a:rPr kumimoji="1" lang="en-US" altLang="ja-JP" sz="1800" b="1" dirty="0">
                <a:solidFill>
                  <a:schemeClr val="tx1"/>
                </a:solidFill>
                <a:latin typeface="+mn-ea"/>
                <a:ea typeface="+mn-ea"/>
              </a:rPr>
              <a:t>EXPO</a:t>
            </a:r>
            <a:endParaRPr kumimoji="1" lang="ja-JP" altLang="en-US" sz="1800" b="1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8A5D00F-9086-C117-83F6-A5B19CDB812E}"/>
              </a:ext>
            </a:extLst>
          </p:cNvPr>
          <p:cNvSpPr txBox="1"/>
          <p:nvPr/>
        </p:nvSpPr>
        <p:spPr>
          <a:xfrm>
            <a:off x="539749" y="4260984"/>
            <a:ext cx="6480000" cy="1150621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3200" b="1">
                <a:solidFill>
                  <a:schemeClr val="tx1"/>
                </a:solidFill>
                <a:latin typeface="+mn-ea"/>
                <a:ea typeface="+mn-ea"/>
              </a:rPr>
              <a:t>展示会の説明員向け</a:t>
            </a:r>
            <a:endParaRPr kumimoji="1" lang="en-US" altLang="ja-JP" sz="3200" b="1" dirty="0">
              <a:solidFill>
                <a:schemeClr val="tx1"/>
              </a:solidFill>
              <a:latin typeface="+mn-ea"/>
              <a:ea typeface="+mn-ea"/>
            </a:endParaRPr>
          </a:p>
          <a:p>
            <a:pPr algn="ctr">
              <a:spcAft>
                <a:spcPts val="600"/>
              </a:spcAft>
            </a:pPr>
            <a:r>
              <a:rPr kumimoji="1" lang="ja-JP" altLang="en-US" sz="3200" b="1">
                <a:solidFill>
                  <a:schemeClr val="tx1"/>
                </a:solidFill>
                <a:latin typeface="+mn-ea"/>
                <a:ea typeface="+mn-ea"/>
              </a:rPr>
              <a:t>トークスクリプト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C4DA139-2A8E-7257-4B4F-DC58E56D7EE9}"/>
              </a:ext>
            </a:extLst>
          </p:cNvPr>
          <p:cNvSpPr txBox="1"/>
          <p:nvPr/>
        </p:nvSpPr>
        <p:spPr>
          <a:xfrm>
            <a:off x="539749" y="9522058"/>
            <a:ext cx="6480000" cy="52322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spcAft>
                <a:spcPts val="600"/>
              </a:spcAft>
            </a:pPr>
            <a:r>
              <a:rPr kumimoji="1" lang="ja-JP" altLang="en-US" sz="1800" b="1">
                <a:solidFill>
                  <a:schemeClr val="tx1"/>
                </a:solidFill>
                <a:latin typeface="+mn-ea"/>
                <a:ea typeface="+mn-ea"/>
              </a:rPr>
              <a:t>株式会社</a:t>
            </a:r>
            <a:r>
              <a:rPr kumimoji="1" lang="en-US" altLang="ja-JP" sz="1800" b="1" dirty="0">
                <a:solidFill>
                  <a:schemeClr val="tx1"/>
                </a:solidFill>
                <a:latin typeface="+mn-ea"/>
                <a:ea typeface="+mn-ea"/>
              </a:rPr>
              <a:t>◯◯</a:t>
            </a:r>
            <a:r>
              <a:rPr kumimoji="1" lang="ja-JP" altLang="en-US" sz="1800" b="1">
                <a:solidFill>
                  <a:schemeClr val="tx1"/>
                </a:solidFill>
                <a:latin typeface="+mn-ea"/>
                <a:ea typeface="+mn-ea"/>
              </a:rPr>
              <a:t>◯◯◯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2D28AB0-759B-8FF5-59C4-208F0643F9AC}"/>
              </a:ext>
            </a:extLst>
          </p:cNvPr>
          <p:cNvSpPr/>
          <p:nvPr/>
        </p:nvSpPr>
        <p:spPr>
          <a:xfrm>
            <a:off x="0" y="9625"/>
            <a:ext cx="7559675" cy="2310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F7D1751-ADAB-3C71-4197-67EF0B88D23C}"/>
              </a:ext>
            </a:extLst>
          </p:cNvPr>
          <p:cNvSpPr/>
          <p:nvPr/>
        </p:nvSpPr>
        <p:spPr>
          <a:xfrm>
            <a:off x="0" y="10460807"/>
            <a:ext cx="7559675" cy="23100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/>
          <p:nvPr/>
        </p:nvSpPr>
        <p:spPr>
          <a:xfrm>
            <a:off x="550071" y="1613683"/>
            <a:ext cx="6480000" cy="648997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ご来場ありがとうございます。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弊社のノベルティ＜アイテム名＞はお受け取り済みですか？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48" name="Google Shape;48;p3"/>
          <p:cNvSpPr/>
          <p:nvPr/>
        </p:nvSpPr>
        <p:spPr>
          <a:xfrm>
            <a:off x="529600" y="470276"/>
            <a:ext cx="291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900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</a:t>
            </a: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◯◯◯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EXPO</a:t>
            </a: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　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20XX年YY月XX日〜ZZ日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49" name="Google Shape;49;p3"/>
          <p:cNvSpPr/>
          <p:nvPr/>
        </p:nvSpPr>
        <p:spPr>
          <a:xfrm>
            <a:off x="529609" y="2850770"/>
            <a:ext cx="3060000" cy="448942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ありがとうございます！</a:t>
            </a:r>
            <a:endParaRPr sz="900" i="0" u="none" strike="noStrike" cap="none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50" name="Google Shape;50;p3"/>
          <p:cNvSpPr/>
          <p:nvPr/>
        </p:nvSpPr>
        <p:spPr>
          <a:xfrm>
            <a:off x="3970067" y="2850770"/>
            <a:ext cx="3060000" cy="448942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後ほどお渡し</a:t>
            </a: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いたします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！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51" name="Google Shape;51;p3"/>
          <p:cNvSpPr/>
          <p:nvPr/>
        </p:nvSpPr>
        <p:spPr>
          <a:xfrm>
            <a:off x="550071" y="3631604"/>
            <a:ext cx="6480000" cy="86444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【名刺交換】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わたくし、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＜社名＞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の 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＜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自分の名前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＞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 と申します。</a:t>
            </a:r>
            <a:endParaRPr sz="900" dirty="0"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（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名刺を出してお渡ししながら）お名刺交換よろしいでしょうか？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52" name="Google Shape;52;p3"/>
          <p:cNvSpPr/>
          <p:nvPr/>
        </p:nvSpPr>
        <p:spPr>
          <a:xfrm>
            <a:off x="550071" y="4901671"/>
            <a:ext cx="6480000" cy="86444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【</a:t>
            </a:r>
            <a:r>
              <a:rPr lang="ja-JP" sz="900" b="1">
                <a:solidFill>
                  <a:schemeClr val="accent1"/>
                </a:solidFill>
                <a:latin typeface="+mn-ea"/>
                <a:ea typeface="+mn-ea"/>
              </a:rPr>
              <a:t>自社の紹介</a:t>
            </a: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】</a:t>
            </a:r>
            <a:endParaRPr sz="900" b="1" dirty="0">
              <a:solidFill>
                <a:schemeClr val="accent1"/>
              </a:solidFill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弊社は＜社名＞と申しまして、◯◯なサービスを提供しております。</a:t>
            </a:r>
            <a:endParaRPr lang="en-US" altLang="ja-JP" sz="900" dirty="0">
              <a:solidFill>
                <a:schemeClr val="accent1"/>
              </a:solidFill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△△、◆◆に強みがあり、▽▽なお客さまからご評価いただいております。</a:t>
            </a:r>
            <a:endParaRPr sz="900" dirty="0">
              <a:solidFill>
                <a:schemeClr val="accent1"/>
              </a:solidFill>
              <a:latin typeface="+mn-ea"/>
              <a:ea typeface="+mn-ea"/>
            </a:endParaRPr>
          </a:p>
        </p:txBody>
      </p:sp>
      <p:sp>
        <p:nvSpPr>
          <p:cNvPr id="53" name="Google Shape;53;p3"/>
          <p:cNvSpPr/>
          <p:nvPr/>
        </p:nvSpPr>
        <p:spPr>
          <a:xfrm>
            <a:off x="550071" y="6171738"/>
            <a:ext cx="6480000" cy="86444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tx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ctr" anchorCtr="0">
            <a:spAutoFit/>
          </a:bodyPr>
          <a:lstStyle/>
          <a:p>
            <a:pPr marL="0" lvl="0" indent="0" algn="l" rtl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1">
                <a:solidFill>
                  <a:schemeClr val="dk1"/>
                </a:solidFill>
                <a:latin typeface="+mn-ea"/>
                <a:ea typeface="+mn-ea"/>
              </a:rPr>
              <a:t>【顧客の課題、探しているものについての確認】</a:t>
            </a:r>
            <a:endParaRPr sz="900" b="1" dirty="0">
              <a:solidFill>
                <a:schemeClr val="dk1"/>
              </a:solidFill>
              <a:latin typeface="+mn-ea"/>
              <a:ea typeface="+mn-ea"/>
            </a:endParaRPr>
          </a:p>
          <a:p>
            <a:pPr marL="0" lvl="0" indent="0" algn="l" rtl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chemeClr val="dk1"/>
                </a:solidFill>
                <a:latin typeface="+mn-ea"/>
                <a:ea typeface="+mn-ea"/>
              </a:rPr>
              <a:t>・＜顧客名＞さまの会社では、◯◯の取り組みには、どのような課題がありますか？（ご状況ですか？）</a:t>
            </a:r>
            <a:endParaRPr sz="900" dirty="0">
              <a:solidFill>
                <a:schemeClr val="dk1"/>
              </a:solidFill>
              <a:latin typeface="+mn-ea"/>
              <a:ea typeface="+mn-ea"/>
            </a:endParaRPr>
          </a:p>
          <a:p>
            <a:pPr marL="0" lvl="0" indent="0" algn="l" rtl="0"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>
                <a:solidFill>
                  <a:schemeClr val="dk1"/>
                </a:solidFill>
                <a:latin typeface="+mn-ea"/>
                <a:ea typeface="+mn-ea"/>
              </a:rPr>
              <a:t>・＜顧客名＞さまはどのようなサービスを探していらっしゃるのでしょうか？</a:t>
            </a:r>
            <a:endParaRPr sz="900" dirty="0">
              <a:solidFill>
                <a:schemeClr val="dk1"/>
              </a:solidFill>
              <a:latin typeface="+mn-ea"/>
              <a:ea typeface="+mn-ea"/>
            </a:endParaRPr>
          </a:p>
        </p:txBody>
      </p:sp>
      <p:cxnSp>
        <p:nvCxnSpPr>
          <p:cNvPr id="55" name="Google Shape;55;p3"/>
          <p:cNvCxnSpPr>
            <a:stCxn id="51" idx="2"/>
            <a:endCxn id="52" idx="0"/>
          </p:cNvCxnSpPr>
          <p:nvPr/>
        </p:nvCxnSpPr>
        <p:spPr>
          <a:xfrm>
            <a:off x="3790071" y="4496044"/>
            <a:ext cx="0" cy="405627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56" name="Google Shape;56;p3"/>
          <p:cNvCxnSpPr>
            <a:stCxn id="46" idx="2"/>
            <a:endCxn id="49" idx="0"/>
          </p:cNvCxnSpPr>
          <p:nvPr/>
        </p:nvCxnSpPr>
        <p:spPr>
          <a:xfrm rot="5400000">
            <a:off x="2630795" y="1691494"/>
            <a:ext cx="588090" cy="1730462"/>
          </a:xfrm>
          <a:prstGeom prst="bentConnector3">
            <a:avLst>
              <a:gd name="adj1" fmla="val 50000"/>
            </a:avLst>
          </a:prstGeom>
          <a:noFill/>
          <a:ln w="12700" cap="flat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57" name="Google Shape;57;p3"/>
          <p:cNvCxnSpPr>
            <a:stCxn id="46" idx="2"/>
            <a:endCxn id="50" idx="0"/>
          </p:cNvCxnSpPr>
          <p:nvPr/>
        </p:nvCxnSpPr>
        <p:spPr>
          <a:xfrm rot="16200000" flipH="1">
            <a:off x="4351024" y="1701727"/>
            <a:ext cx="588090" cy="1709996"/>
          </a:xfrm>
          <a:prstGeom prst="bentConnector3">
            <a:avLst>
              <a:gd name="adj1" fmla="val 50000"/>
            </a:avLst>
          </a:prstGeom>
          <a:noFill/>
          <a:ln w="12700" cap="flat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58" name="Google Shape;58;p3"/>
          <p:cNvCxnSpPr>
            <a:stCxn id="52" idx="2"/>
            <a:endCxn id="53" idx="0"/>
          </p:cNvCxnSpPr>
          <p:nvPr/>
        </p:nvCxnSpPr>
        <p:spPr>
          <a:xfrm>
            <a:off x="3790071" y="5766111"/>
            <a:ext cx="0" cy="405627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60" name="Google Shape;60;p3"/>
          <p:cNvCxnSpPr>
            <a:cxnSpLocks/>
            <a:stCxn id="49" idx="2"/>
          </p:cNvCxnSpPr>
          <p:nvPr/>
        </p:nvCxnSpPr>
        <p:spPr>
          <a:xfrm>
            <a:off x="2059609" y="3299712"/>
            <a:ext cx="0" cy="308809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61" name="Google Shape;61;p3"/>
          <p:cNvCxnSpPr>
            <a:cxnSpLocks/>
            <a:stCxn id="50" idx="2"/>
          </p:cNvCxnSpPr>
          <p:nvPr/>
        </p:nvCxnSpPr>
        <p:spPr>
          <a:xfrm>
            <a:off x="5500067" y="3299712"/>
            <a:ext cx="0" cy="308809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sp>
        <p:nvSpPr>
          <p:cNvPr id="63" name="Google Shape;63;p3"/>
          <p:cNvSpPr/>
          <p:nvPr/>
        </p:nvSpPr>
        <p:spPr>
          <a:xfrm>
            <a:off x="4114076" y="470276"/>
            <a:ext cx="291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展示会の説明員向け</a:t>
            </a:r>
            <a:r>
              <a:rPr lang="en-US" altLang="ja-JP" sz="900" dirty="0">
                <a:solidFill>
                  <a:schemeClr val="accent1"/>
                </a:solidFill>
                <a:latin typeface="+mn-ea"/>
                <a:ea typeface="+mn-ea"/>
              </a:rPr>
              <a:t> </a:t>
            </a: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トークスクリプト　</a:t>
            </a:r>
            <a:r>
              <a:rPr lang="en-US" altLang="ja-JP" sz="900" b="1" dirty="0">
                <a:solidFill>
                  <a:schemeClr val="accent1"/>
                </a:solidFill>
                <a:latin typeface="+mn-ea"/>
                <a:ea typeface="+mn-ea"/>
              </a:rPr>
              <a:t>1 </a:t>
            </a: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/</a:t>
            </a:r>
            <a:r>
              <a:rPr lang="en-US" altLang="ja-JP" sz="900" b="1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  </a:t>
            </a:r>
            <a:r>
              <a:rPr lang="en-US" altLang="ja-JP" sz="900" b="1" dirty="0">
                <a:solidFill>
                  <a:schemeClr val="accent1"/>
                </a:solidFill>
                <a:latin typeface="+mn-ea"/>
                <a:ea typeface="+mn-ea"/>
              </a:rPr>
              <a:t>3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64" name="Google Shape;64;p3"/>
          <p:cNvSpPr/>
          <p:nvPr/>
        </p:nvSpPr>
        <p:spPr>
          <a:xfrm>
            <a:off x="2704324" y="2457013"/>
            <a:ext cx="441031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はい</a:t>
            </a:r>
            <a:endParaRPr sz="1200" dirty="0">
              <a:latin typeface="+mn-ea"/>
              <a:ea typeface="+mn-ea"/>
            </a:endParaRPr>
          </a:p>
        </p:txBody>
      </p:sp>
      <p:sp>
        <p:nvSpPr>
          <p:cNvPr id="65" name="Google Shape;65;p3"/>
          <p:cNvSpPr/>
          <p:nvPr/>
        </p:nvSpPr>
        <p:spPr>
          <a:xfrm>
            <a:off x="4434786" y="2448865"/>
            <a:ext cx="576799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いいえ</a:t>
            </a:r>
            <a:endParaRPr sz="1200" dirty="0">
              <a:latin typeface="+mn-ea"/>
              <a:ea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C26A05-4649-52E0-BB82-384945430565}"/>
              </a:ext>
            </a:extLst>
          </p:cNvPr>
          <p:cNvSpPr/>
          <p:nvPr/>
        </p:nvSpPr>
        <p:spPr>
          <a:xfrm>
            <a:off x="529600" y="930091"/>
            <a:ext cx="6480000" cy="3918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>
                <a:latin typeface="+mn-ea"/>
              </a:rPr>
              <a:t>展示会説明員用トークスクリプト</a:t>
            </a:r>
          </a:p>
        </p:txBody>
      </p:sp>
      <p:sp>
        <p:nvSpPr>
          <p:cNvPr id="7" name="Google Shape;63;p3">
            <a:extLst>
              <a:ext uri="{FF2B5EF4-FFF2-40B4-BE49-F238E27FC236}">
                <a16:creationId xmlns:a16="http://schemas.microsoft.com/office/drawing/2014/main" id="{0EA2425E-27B6-99FC-053F-878469EB85D3}"/>
              </a:ext>
            </a:extLst>
          </p:cNvPr>
          <p:cNvSpPr/>
          <p:nvPr/>
        </p:nvSpPr>
        <p:spPr>
          <a:xfrm>
            <a:off x="6172200" y="10092285"/>
            <a:ext cx="85787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altLang="ja-JP" sz="900" b="1" dirty="0">
                <a:solidFill>
                  <a:schemeClr val="tx1"/>
                </a:solidFill>
                <a:latin typeface="+mn-ea"/>
                <a:ea typeface="+mn-ea"/>
              </a:rPr>
              <a:t>1 </a:t>
            </a: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/</a:t>
            </a:r>
            <a:r>
              <a:rPr lang="en-US" altLang="ja-JP" sz="900" b="1" i="0" u="none" strike="noStrike" cap="none" dirty="0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  </a:t>
            </a:r>
            <a:r>
              <a:rPr lang="en-US" altLang="ja-JP" sz="900" b="1" dirty="0">
                <a:solidFill>
                  <a:schemeClr val="tx1"/>
                </a:solidFill>
                <a:latin typeface="+mn-ea"/>
                <a:ea typeface="+mn-ea"/>
              </a:rPr>
              <a:t>3</a:t>
            </a:r>
            <a:endParaRPr sz="900" b="1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FF45EAC6-0FDB-0CF8-A926-8885F7990012}"/>
              </a:ext>
            </a:extLst>
          </p:cNvPr>
          <p:cNvCxnSpPr>
            <a:cxnSpLocks/>
            <a:stCxn id="53" idx="2"/>
          </p:cNvCxnSpPr>
          <p:nvPr/>
        </p:nvCxnSpPr>
        <p:spPr>
          <a:xfrm>
            <a:off x="3790071" y="7036178"/>
            <a:ext cx="0" cy="382544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Google Shape;75;p4">
            <a:extLst>
              <a:ext uri="{FF2B5EF4-FFF2-40B4-BE49-F238E27FC236}">
                <a16:creationId xmlns:a16="http://schemas.microsoft.com/office/drawing/2014/main" id="{15D86ABE-8D5C-4361-F1D2-63E69503E36A}"/>
              </a:ext>
            </a:extLst>
          </p:cNvPr>
          <p:cNvSpPr/>
          <p:nvPr/>
        </p:nvSpPr>
        <p:spPr>
          <a:xfrm>
            <a:off x="554506" y="7418722"/>
            <a:ext cx="6479996" cy="2295601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08000" rIns="144000" bIns="108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【ベネフィットの訴求】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そうなのですね。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△△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な課題は弊社でも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よく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お聞きします。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弊社のサービスを活用いただくことで</a:t>
            </a:r>
            <a:br>
              <a:rPr lang="en-US" altLang="ja-JP" sz="900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</a:b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・</a:t>
            </a:r>
            <a:r>
              <a:rPr lang="ja-JP" sz="900">
                <a:solidFill>
                  <a:schemeClr val="dk1"/>
                </a:solidFill>
                <a:latin typeface="+mn-ea"/>
                <a:ea typeface="+mn-ea"/>
              </a:rPr>
              <a:t>△△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管理などの業務効率化（丸投げ・外注化できる）</a:t>
            </a:r>
            <a:endParaRPr sz="900" dirty="0"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・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◎</a:t>
            </a:r>
            <a:r>
              <a:rPr lang="ja-JP" sz="900">
                <a:solidFill>
                  <a:schemeClr val="dk1"/>
                </a:solidFill>
                <a:latin typeface="+mn-ea"/>
                <a:ea typeface="+mn-ea"/>
              </a:rPr>
              <a:t>◎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作業や調整が不要</a:t>
            </a:r>
            <a:endParaRPr sz="900" dirty="0"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・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▼</a:t>
            </a:r>
            <a:r>
              <a:rPr lang="ja-JP" sz="900">
                <a:solidFill>
                  <a:schemeClr val="dk1"/>
                </a:solidFill>
                <a:latin typeface="+mn-ea"/>
                <a:ea typeface="+mn-ea"/>
              </a:rPr>
              <a:t>▼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リスクがなくなる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といった点でお役に立てると考えております。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※先方の課題感に</a:t>
            </a: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あわせて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訴求するメリットは変える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7201C028-3057-B358-2AC9-710A808C3BA5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3794504" y="9714323"/>
            <a:ext cx="0" cy="415996"/>
          </a:xfrm>
          <a:prstGeom prst="straightConnector1">
            <a:avLst/>
          </a:prstGeom>
          <a:ln w="12700"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"/>
          <p:cNvSpPr/>
          <p:nvPr/>
        </p:nvSpPr>
        <p:spPr>
          <a:xfrm>
            <a:off x="519383" y="1277288"/>
            <a:ext cx="6479996" cy="1152587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【</a:t>
            </a:r>
            <a:r>
              <a:rPr lang="ja-JP" sz="900" b="1">
                <a:solidFill>
                  <a:schemeClr val="accent1"/>
                </a:solidFill>
                <a:latin typeface="+mn-ea"/>
                <a:ea typeface="+mn-ea"/>
              </a:rPr>
              <a:t>△</a:t>
            </a:r>
            <a:r>
              <a:rPr lang="ja-JP" sz="900" b="1">
                <a:solidFill>
                  <a:schemeClr val="dk1"/>
                </a:solidFill>
                <a:latin typeface="+mn-ea"/>
                <a:ea typeface="+mn-ea"/>
              </a:rPr>
              <a:t>△</a:t>
            </a: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担当者の人数</a:t>
            </a:r>
            <a:r>
              <a:rPr lang="ja-JP" sz="900" b="1">
                <a:solidFill>
                  <a:schemeClr val="accent1"/>
                </a:solidFill>
                <a:latin typeface="+mn-ea"/>
                <a:ea typeface="+mn-ea"/>
              </a:rPr>
              <a:t>、</a:t>
            </a:r>
            <a:r>
              <a:rPr lang="ja-JP" sz="900" b="1">
                <a:solidFill>
                  <a:schemeClr val="dk1"/>
                </a:solidFill>
                <a:latin typeface="+mn-ea"/>
                <a:ea typeface="+mn-ea"/>
              </a:rPr>
              <a:t>△△の</a:t>
            </a: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月間件数・平均金額のヒアリング】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ちなみに御社では、</a:t>
            </a:r>
            <a:r>
              <a:rPr lang="ja-JP" sz="900">
                <a:solidFill>
                  <a:schemeClr val="dk1"/>
                </a:solidFill>
                <a:latin typeface="+mn-ea"/>
                <a:ea typeface="+mn-ea"/>
              </a:rPr>
              <a:t>△△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管理、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◎◎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発行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・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作成などといったような</a:t>
            </a:r>
            <a:r>
              <a:rPr lang="ja-JP" sz="900">
                <a:solidFill>
                  <a:schemeClr val="dk1"/>
                </a:solidFill>
                <a:latin typeface="+mn-ea"/>
                <a:ea typeface="+mn-ea"/>
              </a:rPr>
              <a:t>△△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関連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の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業務は</a:t>
            </a:r>
            <a:endParaRPr lang="en-US" altLang="ja-JP" sz="900" dirty="0">
              <a:solidFill>
                <a:schemeClr val="accent1"/>
              </a:solidFill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何名程度で取り組んでいらっしゃるのでしょうか？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また、月間の</a:t>
            </a:r>
            <a:r>
              <a:rPr lang="ja-JP" sz="900">
                <a:solidFill>
                  <a:schemeClr val="dk1"/>
                </a:solidFill>
                <a:latin typeface="+mn-ea"/>
                <a:ea typeface="+mn-ea"/>
              </a:rPr>
              <a:t>△△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件数、1社あたりの平均金額はどのくらいになるのでしょうか？</a:t>
            </a:r>
            <a:endParaRPr sz="900" dirty="0">
              <a:latin typeface="+mn-ea"/>
              <a:ea typeface="+mn-ea"/>
            </a:endParaRPr>
          </a:p>
        </p:txBody>
      </p:sp>
      <p:cxnSp>
        <p:nvCxnSpPr>
          <p:cNvPr id="78" name="Google Shape;78;p4"/>
          <p:cNvCxnSpPr>
            <a:cxnSpLocks/>
            <a:endCxn id="77" idx="0"/>
          </p:cNvCxnSpPr>
          <p:nvPr/>
        </p:nvCxnSpPr>
        <p:spPr>
          <a:xfrm>
            <a:off x="3759381" y="968060"/>
            <a:ext cx="0" cy="309228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sp>
        <p:nvSpPr>
          <p:cNvPr id="81" name="Google Shape;81;p4"/>
          <p:cNvSpPr/>
          <p:nvPr/>
        </p:nvSpPr>
        <p:spPr>
          <a:xfrm>
            <a:off x="519382" y="3276376"/>
            <a:ext cx="3104956" cy="1152587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【提案の打診】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そ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う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であれば、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＜商品・サービス名＞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を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導入することで少なからず、○○業務に関する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メリットを感じていただけるかと思います。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82" name="Google Shape;82;p4"/>
          <p:cNvSpPr/>
          <p:nvPr/>
        </p:nvSpPr>
        <p:spPr>
          <a:xfrm>
            <a:off x="3919690" y="3276376"/>
            <a:ext cx="3110386" cy="1152587"/>
          </a:xfrm>
          <a:prstGeom prst="rect">
            <a:avLst/>
          </a:prstGeom>
          <a:solidFill>
            <a:schemeClr val="bg1"/>
          </a:solidFill>
          <a:ln w="12700" cap="flat" cmpd="sng">
            <a:solidFill>
              <a:schemeClr val="accent1"/>
            </a:solidFill>
            <a:prstDash val="sysDash"/>
            <a:miter lim="800000"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【終了】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本日は、お時間をいただきありがとうございました！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今後とも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＜自社名＞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を</a:t>
            </a:r>
            <a:endParaRPr lang="ja-JP" altLang="en-US" sz="900" i="0" u="none" strike="noStrike" cap="none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よろしくお願い</a:t>
            </a: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いたします！</a:t>
            </a:r>
            <a:endParaRPr lang="ja-JP" altLang="en-US" sz="900" dirty="0">
              <a:latin typeface="+mn-ea"/>
              <a:ea typeface="+mn-ea"/>
            </a:endParaRPr>
          </a:p>
        </p:txBody>
      </p:sp>
      <p:cxnSp>
        <p:nvCxnSpPr>
          <p:cNvPr id="83" name="Google Shape;83;p4"/>
          <p:cNvCxnSpPr>
            <a:cxnSpLocks/>
            <a:stCxn id="77" idx="2"/>
            <a:endCxn id="81" idx="0"/>
          </p:cNvCxnSpPr>
          <p:nvPr/>
        </p:nvCxnSpPr>
        <p:spPr>
          <a:xfrm rot="5400000">
            <a:off x="2492371" y="2009365"/>
            <a:ext cx="846501" cy="1687521"/>
          </a:xfrm>
          <a:prstGeom prst="bentConnector3">
            <a:avLst>
              <a:gd name="adj1" fmla="val 50000"/>
            </a:avLst>
          </a:prstGeom>
          <a:noFill/>
          <a:ln w="12700" cap="flat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84" name="Google Shape;84;p4"/>
          <p:cNvCxnSpPr>
            <a:cxnSpLocks/>
            <a:stCxn id="77" idx="2"/>
            <a:endCxn id="82" idx="0"/>
          </p:cNvCxnSpPr>
          <p:nvPr/>
        </p:nvCxnSpPr>
        <p:spPr>
          <a:xfrm rot="16200000" flipH="1">
            <a:off x="4193882" y="1995374"/>
            <a:ext cx="846501" cy="1715502"/>
          </a:xfrm>
          <a:prstGeom prst="bentConnector3">
            <a:avLst>
              <a:gd name="adj1" fmla="val 50000"/>
            </a:avLst>
          </a:prstGeom>
          <a:noFill/>
          <a:ln w="12700" cap="flat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sp>
        <p:nvSpPr>
          <p:cNvPr id="94" name="Google Shape;94;p4"/>
          <p:cNvSpPr/>
          <p:nvPr/>
        </p:nvSpPr>
        <p:spPr>
          <a:xfrm>
            <a:off x="2267461" y="2737529"/>
            <a:ext cx="1227000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月○○件以上の場合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95" name="Google Shape;95;p4"/>
          <p:cNvSpPr/>
          <p:nvPr/>
        </p:nvSpPr>
        <p:spPr>
          <a:xfrm>
            <a:off x="3929907" y="2737529"/>
            <a:ext cx="1263600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月○○件未満の場合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7" name="Google Shape;63;p3">
            <a:extLst>
              <a:ext uri="{FF2B5EF4-FFF2-40B4-BE49-F238E27FC236}">
                <a16:creationId xmlns:a16="http://schemas.microsoft.com/office/drawing/2014/main" id="{EAB30DFF-AF40-8583-7775-572FA8ED3FF5}"/>
              </a:ext>
            </a:extLst>
          </p:cNvPr>
          <p:cNvSpPr/>
          <p:nvPr/>
        </p:nvSpPr>
        <p:spPr>
          <a:xfrm>
            <a:off x="4114076" y="470276"/>
            <a:ext cx="291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展示会の説明員向け</a:t>
            </a:r>
            <a:r>
              <a:rPr lang="en-US" altLang="ja-JP" sz="900" dirty="0">
                <a:solidFill>
                  <a:schemeClr val="accent1"/>
                </a:solidFill>
                <a:latin typeface="+mn-ea"/>
                <a:ea typeface="+mn-ea"/>
              </a:rPr>
              <a:t> </a:t>
            </a: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トークスクリプト　</a:t>
            </a:r>
            <a:r>
              <a:rPr lang="en-US" altLang="ja-JP" sz="900" b="1" dirty="0">
                <a:solidFill>
                  <a:schemeClr val="accent1"/>
                </a:solidFill>
                <a:latin typeface="+mn-ea"/>
                <a:ea typeface="+mn-ea"/>
              </a:rPr>
              <a:t>2 </a:t>
            </a: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/</a:t>
            </a:r>
            <a:r>
              <a:rPr lang="en-US" altLang="ja-JP" sz="900" b="1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  </a:t>
            </a:r>
            <a:r>
              <a:rPr lang="en-US" altLang="ja-JP" sz="900" b="1" dirty="0">
                <a:solidFill>
                  <a:schemeClr val="accent1"/>
                </a:solidFill>
                <a:latin typeface="+mn-ea"/>
                <a:ea typeface="+mn-ea"/>
              </a:rPr>
              <a:t>3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9" name="Google Shape;48;p3">
            <a:extLst>
              <a:ext uri="{FF2B5EF4-FFF2-40B4-BE49-F238E27FC236}">
                <a16:creationId xmlns:a16="http://schemas.microsoft.com/office/drawing/2014/main" id="{85123621-98D6-3FA6-9808-6E746DB64F8C}"/>
              </a:ext>
            </a:extLst>
          </p:cNvPr>
          <p:cNvSpPr/>
          <p:nvPr/>
        </p:nvSpPr>
        <p:spPr>
          <a:xfrm>
            <a:off x="529600" y="470276"/>
            <a:ext cx="291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900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</a:t>
            </a: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◯◯◯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EXPO</a:t>
            </a: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　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20XX年YY月XX日〜ZZ日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125" name="Google Shape;63;p3">
            <a:extLst>
              <a:ext uri="{FF2B5EF4-FFF2-40B4-BE49-F238E27FC236}">
                <a16:creationId xmlns:a16="http://schemas.microsoft.com/office/drawing/2014/main" id="{8B0E6E0B-B51D-31A7-BA69-4334DB5A2AEB}"/>
              </a:ext>
            </a:extLst>
          </p:cNvPr>
          <p:cNvSpPr/>
          <p:nvPr/>
        </p:nvSpPr>
        <p:spPr>
          <a:xfrm>
            <a:off x="6172200" y="10092285"/>
            <a:ext cx="85787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altLang="ja-JP" sz="900" b="1" dirty="0">
                <a:solidFill>
                  <a:schemeClr val="tx1"/>
                </a:solidFill>
                <a:latin typeface="+mn-ea"/>
                <a:ea typeface="+mn-ea"/>
              </a:rPr>
              <a:t>2 </a:t>
            </a: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/</a:t>
            </a:r>
            <a:r>
              <a:rPr lang="en-US" altLang="ja-JP" sz="900" b="1" i="0" u="none" strike="noStrike" cap="none" dirty="0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  </a:t>
            </a:r>
            <a:r>
              <a:rPr lang="en-US" altLang="ja-JP" sz="900" b="1" dirty="0">
                <a:solidFill>
                  <a:schemeClr val="tx1"/>
                </a:solidFill>
                <a:latin typeface="+mn-ea"/>
                <a:ea typeface="+mn-ea"/>
              </a:rPr>
              <a:t>3</a:t>
            </a:r>
            <a:endParaRPr sz="900" b="1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4" name="Google Shape;85;p4">
            <a:extLst>
              <a:ext uri="{FF2B5EF4-FFF2-40B4-BE49-F238E27FC236}">
                <a16:creationId xmlns:a16="http://schemas.microsoft.com/office/drawing/2014/main" id="{9282B051-80F7-CBCC-E9E7-A1B8A7368440}"/>
              </a:ext>
            </a:extLst>
          </p:cNvPr>
          <p:cNvSpPr/>
          <p:nvPr/>
        </p:nvSpPr>
        <p:spPr>
          <a:xfrm>
            <a:off x="514854" y="5051878"/>
            <a:ext cx="3104956" cy="222980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【アポイント調整】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ぜひ一度、御社向けの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提案をさせていただきたいのですが、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会期後に</a:t>
            </a: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お見積もり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・ご提案をお持ちして、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お打ち合わせさせていただくことは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可能でしょうか？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6"/>
                </a:solidFill>
                <a:latin typeface="+mn-ea"/>
                <a:ea typeface="+mn-ea"/>
                <a:cs typeface="Arial"/>
                <a:sym typeface="Arial"/>
              </a:rPr>
              <a:t>※営業</a:t>
            </a:r>
            <a:r>
              <a:rPr lang="ja-JP" altLang="en-US" sz="900" i="0" u="none" strike="noStrike" cap="none">
                <a:solidFill>
                  <a:schemeClr val="accent6"/>
                </a:solidFill>
                <a:latin typeface="+mn-ea"/>
                <a:ea typeface="+mn-ea"/>
                <a:cs typeface="Arial"/>
                <a:sym typeface="Arial"/>
              </a:rPr>
              <a:t>担当者</a:t>
            </a:r>
            <a:r>
              <a:rPr lang="ja-JP" sz="900" i="0" u="none" strike="noStrike" cap="none">
                <a:solidFill>
                  <a:schemeClr val="accent6"/>
                </a:solidFill>
                <a:latin typeface="+mn-ea"/>
                <a:ea typeface="+mn-ea"/>
                <a:cs typeface="Arial"/>
                <a:sym typeface="Arial"/>
              </a:rPr>
              <a:t>は会場でのアポイント獲得を狙う</a:t>
            </a:r>
            <a:endParaRPr lang="en-US" altLang="ja-JP" sz="900" i="0" u="none" strike="noStrike" cap="none" dirty="0">
              <a:solidFill>
                <a:schemeClr val="accent6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altLang="ja-JP" sz="900" dirty="0">
              <a:solidFill>
                <a:schemeClr val="accent6"/>
              </a:solidFill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endParaRPr lang="en-US" altLang="ja-JP" sz="900" i="0" u="none" strike="noStrike" cap="none" dirty="0">
              <a:solidFill>
                <a:schemeClr val="accent6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5" name="Google Shape;86;p4">
            <a:extLst>
              <a:ext uri="{FF2B5EF4-FFF2-40B4-BE49-F238E27FC236}">
                <a16:creationId xmlns:a16="http://schemas.microsoft.com/office/drawing/2014/main" id="{90019125-9614-D67B-9994-E6144AB1824F}"/>
              </a:ext>
            </a:extLst>
          </p:cNvPr>
          <p:cNvSpPr/>
          <p:nvPr/>
        </p:nvSpPr>
        <p:spPr>
          <a:xfrm>
            <a:off x="3939865" y="5051878"/>
            <a:ext cx="3104956" cy="2229805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【営業</a:t>
            </a: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担当者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アテンド】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くわしい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者から、ぜひお話させて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いただきたいので少々お待ち</a:t>
            </a:r>
            <a:r>
              <a:rPr lang="ja-JP" sz="900">
                <a:solidFill>
                  <a:schemeClr val="accent1"/>
                </a:solidFill>
                <a:latin typeface="+mn-ea"/>
                <a:ea typeface="+mn-ea"/>
              </a:rPr>
              <a:t>ください。</a:t>
            </a:r>
            <a:endParaRPr lang="en-US" altLang="ja-JP" sz="900" dirty="0">
              <a:solidFill>
                <a:schemeClr val="accent1"/>
              </a:solidFill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6"/>
                </a:solidFill>
                <a:latin typeface="+mn-ea"/>
                <a:ea typeface="+mn-ea"/>
                <a:cs typeface="Arial"/>
                <a:sym typeface="Arial"/>
              </a:rPr>
              <a:t>（営業</a:t>
            </a:r>
            <a:r>
              <a:rPr lang="ja-JP" altLang="en-US" sz="900" i="0" u="none" strike="noStrike" cap="none">
                <a:solidFill>
                  <a:schemeClr val="accent6"/>
                </a:solidFill>
                <a:latin typeface="+mn-ea"/>
                <a:ea typeface="+mn-ea"/>
                <a:cs typeface="Arial"/>
                <a:sym typeface="Arial"/>
              </a:rPr>
              <a:t>担当者</a:t>
            </a:r>
            <a:r>
              <a:rPr lang="ja-JP" sz="900" i="0" u="none" strike="noStrike" cap="none">
                <a:solidFill>
                  <a:schemeClr val="accent6"/>
                </a:solidFill>
                <a:latin typeface="+mn-ea"/>
                <a:ea typeface="+mn-ea"/>
                <a:cs typeface="Arial"/>
                <a:sym typeface="Arial"/>
              </a:rPr>
              <a:t>を呼んでくる）</a:t>
            </a:r>
            <a:endParaRPr lang="en-US" altLang="ja-JP" sz="900" i="0" u="none" strike="noStrike" cap="none" dirty="0">
              <a:solidFill>
                <a:schemeClr val="accent6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【※営業</a:t>
            </a: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担当者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不在の場合】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現在、</a:t>
            </a: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担当者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が混み合っているようでして、</a:t>
            </a:r>
            <a:endParaRPr lang="en-US" altLang="ja-JP"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会期後に弊社の営業担当者より</a:t>
            </a:r>
            <a:endParaRPr lang="en-US" altLang="ja-JP" sz="900" dirty="0">
              <a:solidFill>
                <a:schemeClr val="accent1"/>
              </a:solidFill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ぜひご連絡させてください。</a:t>
            </a:r>
            <a:endParaRPr sz="900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cxnSp>
        <p:nvCxnSpPr>
          <p:cNvPr id="6" name="Google Shape;87;p4">
            <a:extLst>
              <a:ext uri="{FF2B5EF4-FFF2-40B4-BE49-F238E27FC236}">
                <a16:creationId xmlns:a16="http://schemas.microsoft.com/office/drawing/2014/main" id="{2D3B65EC-57FC-0362-DED2-24EE5EC63348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2074397" y="4720975"/>
            <a:ext cx="3417946" cy="330903"/>
          </a:xfrm>
          <a:prstGeom prst="bentConnector2">
            <a:avLst/>
          </a:prstGeom>
          <a:noFill/>
          <a:ln w="12700" cap="flat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8" name="Google Shape;88;p4">
            <a:extLst>
              <a:ext uri="{FF2B5EF4-FFF2-40B4-BE49-F238E27FC236}">
                <a16:creationId xmlns:a16="http://schemas.microsoft.com/office/drawing/2014/main" id="{781CB84B-2029-9670-BE0E-56DA282013C7}"/>
              </a:ext>
            </a:extLst>
          </p:cNvPr>
          <p:cNvCxnSpPr>
            <a:cxnSpLocks/>
            <a:stCxn id="81" idx="2"/>
            <a:endCxn id="4" idx="0"/>
          </p:cNvCxnSpPr>
          <p:nvPr/>
        </p:nvCxnSpPr>
        <p:spPr>
          <a:xfrm flipH="1">
            <a:off x="2067332" y="4428963"/>
            <a:ext cx="4528" cy="622915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10" name="Google Shape;89;p4">
            <a:extLst>
              <a:ext uri="{FF2B5EF4-FFF2-40B4-BE49-F238E27FC236}">
                <a16:creationId xmlns:a16="http://schemas.microsoft.com/office/drawing/2014/main" id="{95C1CCEF-6350-0F20-2D86-6D710CAD65E6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>
          <a:xfrm flipH="1">
            <a:off x="3619810" y="6166781"/>
            <a:ext cx="320055" cy="0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sp>
        <p:nvSpPr>
          <p:cNvPr id="11" name="Google Shape;90;p4">
            <a:extLst>
              <a:ext uri="{FF2B5EF4-FFF2-40B4-BE49-F238E27FC236}">
                <a16:creationId xmlns:a16="http://schemas.microsoft.com/office/drawing/2014/main" id="{5351F83F-ECD3-433F-BDFC-D02F03D2F84C}"/>
              </a:ext>
            </a:extLst>
          </p:cNvPr>
          <p:cNvSpPr/>
          <p:nvPr/>
        </p:nvSpPr>
        <p:spPr>
          <a:xfrm>
            <a:off x="2769790" y="4621551"/>
            <a:ext cx="2020094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対応者が「営業</a:t>
            </a:r>
            <a:r>
              <a:rPr lang="ja-JP" altLang="en-US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担当者</a:t>
            </a: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」でない場合</a:t>
            </a:r>
            <a:endParaRPr sz="1200" b="1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22" name="Google Shape;102;p5">
            <a:extLst>
              <a:ext uri="{FF2B5EF4-FFF2-40B4-BE49-F238E27FC236}">
                <a16:creationId xmlns:a16="http://schemas.microsoft.com/office/drawing/2014/main" id="{5AB5230C-8670-B477-7AAA-41102F782193}"/>
              </a:ext>
            </a:extLst>
          </p:cNvPr>
          <p:cNvSpPr/>
          <p:nvPr/>
        </p:nvSpPr>
        <p:spPr>
          <a:xfrm>
            <a:off x="529628" y="8443202"/>
            <a:ext cx="3089537" cy="1152587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ありがとうございます！</a:t>
            </a:r>
            <a:endParaRPr sz="9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来週の○曜日◯◯日、 ○曜日◯◯日などは</a:t>
            </a:r>
            <a:endParaRPr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いかがでしょう？</a:t>
            </a:r>
            <a:endParaRPr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（以下、</a:t>
            </a:r>
            <a:r>
              <a:rPr lang="ja-JP" altLang="en-US" sz="900">
                <a:solidFill>
                  <a:schemeClr val="tx1"/>
                </a:solidFill>
                <a:latin typeface="+mn-ea"/>
                <a:ea typeface="+mn-ea"/>
              </a:rPr>
              <a:t>アポイント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調整の</a:t>
            </a:r>
            <a:r>
              <a:rPr lang="ja-JP" altLang="en-US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詳細を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やりとり</a:t>
            </a:r>
            <a:r>
              <a:rPr lang="ja-JP" altLang="en-US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を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する）</a:t>
            </a:r>
            <a:endParaRPr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23" name="Google Shape;103;p5">
            <a:extLst>
              <a:ext uri="{FF2B5EF4-FFF2-40B4-BE49-F238E27FC236}">
                <a16:creationId xmlns:a16="http://schemas.microsoft.com/office/drawing/2014/main" id="{07D1E3CF-9693-AB2B-8F87-CDC6101AB15C}"/>
              </a:ext>
            </a:extLst>
          </p:cNvPr>
          <p:cNvSpPr/>
          <p:nvPr/>
        </p:nvSpPr>
        <p:spPr>
          <a:xfrm>
            <a:off x="3919689" y="8024329"/>
            <a:ext cx="3110386" cy="1583474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そうだったのですね、失礼いたしました。</a:t>
            </a:r>
            <a:endParaRPr sz="9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ちなみに今後のために、</a:t>
            </a:r>
            <a:endParaRPr lang="en-US" altLang="ja-JP"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どのような理由でご提案不要かだけ、</a:t>
            </a:r>
            <a:endParaRPr lang="en-US" altLang="ja-JP"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教えていただくことは可能でしょうか？</a:t>
            </a:r>
            <a:endParaRPr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※提案・打ち合わせを断られた</a:t>
            </a:r>
            <a:r>
              <a:rPr lang="ja-JP" sz="900">
                <a:solidFill>
                  <a:schemeClr val="tx1"/>
                </a:solidFill>
                <a:latin typeface="+mn-ea"/>
                <a:ea typeface="+mn-ea"/>
              </a:rPr>
              <a:t>ときは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理由を把握する</a:t>
            </a:r>
            <a:r>
              <a:rPr lang="ja-JP" altLang="en-US" sz="900">
                <a:solidFill>
                  <a:schemeClr val="tx1"/>
                </a:solidFill>
                <a:latin typeface="+mn-ea"/>
                <a:ea typeface="+mn-ea"/>
              </a:rPr>
              <a:t>。</a:t>
            </a:r>
            <a:endParaRPr lang="en-US" altLang="ja-JP" sz="900" dirty="0">
              <a:solidFill>
                <a:schemeClr val="tx1"/>
              </a:solidFill>
              <a:latin typeface="+mn-ea"/>
              <a:ea typeface="+mn-e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altLang="en-US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　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カウンタートーク</a:t>
            </a:r>
            <a:r>
              <a:rPr lang="ja-JP" altLang="en-US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例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も参考にする。</a:t>
            </a:r>
            <a:endParaRPr sz="9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cxnSp>
        <p:nvCxnSpPr>
          <p:cNvPr id="25" name="Google Shape;111;p5">
            <a:extLst>
              <a:ext uri="{FF2B5EF4-FFF2-40B4-BE49-F238E27FC236}">
                <a16:creationId xmlns:a16="http://schemas.microsoft.com/office/drawing/2014/main" id="{A2E4297E-685D-CA5E-CD96-6C364720FB4E}"/>
              </a:ext>
            </a:extLst>
          </p:cNvPr>
          <p:cNvCxnSpPr>
            <a:cxnSpLocks/>
            <a:stCxn id="23" idx="2"/>
          </p:cNvCxnSpPr>
          <p:nvPr/>
        </p:nvCxnSpPr>
        <p:spPr>
          <a:xfrm>
            <a:off x="5474882" y="9607803"/>
            <a:ext cx="0" cy="548201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27" name="Google Shape;105;p5">
            <a:extLst>
              <a:ext uri="{FF2B5EF4-FFF2-40B4-BE49-F238E27FC236}">
                <a16:creationId xmlns:a16="http://schemas.microsoft.com/office/drawing/2014/main" id="{AC03B687-7581-BEA0-E2D4-3D408D4D98B2}"/>
              </a:ext>
            </a:extLst>
          </p:cNvPr>
          <p:cNvCxnSpPr>
            <a:cxnSpLocks/>
            <a:stCxn id="4" idx="2"/>
            <a:endCxn id="23" idx="0"/>
          </p:cNvCxnSpPr>
          <p:nvPr/>
        </p:nvCxnSpPr>
        <p:spPr>
          <a:xfrm rot="16200000" flipH="1">
            <a:off x="3399784" y="5949231"/>
            <a:ext cx="742646" cy="3407550"/>
          </a:xfrm>
          <a:prstGeom prst="bentConnector3">
            <a:avLst>
              <a:gd name="adj1" fmla="val 58301"/>
            </a:avLst>
          </a:prstGeom>
          <a:noFill/>
          <a:ln w="12700" cap="flat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28" name="Google Shape;88;p4">
            <a:extLst>
              <a:ext uri="{FF2B5EF4-FFF2-40B4-BE49-F238E27FC236}">
                <a16:creationId xmlns:a16="http://schemas.microsoft.com/office/drawing/2014/main" id="{FB9C1363-2F1F-A668-572A-53B23EF99E10}"/>
              </a:ext>
            </a:extLst>
          </p:cNvPr>
          <p:cNvCxnSpPr>
            <a:cxnSpLocks/>
            <a:stCxn id="4" idx="2"/>
            <a:endCxn id="22" idx="0"/>
          </p:cNvCxnSpPr>
          <p:nvPr/>
        </p:nvCxnSpPr>
        <p:spPr>
          <a:xfrm>
            <a:off x="2067332" y="7281683"/>
            <a:ext cx="7065" cy="1161519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sp>
        <p:nvSpPr>
          <p:cNvPr id="35" name="Google Shape;108;p5">
            <a:extLst>
              <a:ext uri="{FF2B5EF4-FFF2-40B4-BE49-F238E27FC236}">
                <a16:creationId xmlns:a16="http://schemas.microsoft.com/office/drawing/2014/main" id="{00F00673-A7F0-7DF8-B1E1-47E5DB554969}"/>
              </a:ext>
            </a:extLst>
          </p:cNvPr>
          <p:cNvSpPr/>
          <p:nvPr/>
        </p:nvSpPr>
        <p:spPr>
          <a:xfrm>
            <a:off x="3102284" y="7609939"/>
            <a:ext cx="1355106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提案・打ち合わせ不要</a:t>
            </a:r>
            <a:endParaRPr sz="1200" b="1" dirty="0">
              <a:latin typeface="+mn-ea"/>
              <a:ea typeface="+mn-ea"/>
            </a:endParaRPr>
          </a:p>
        </p:txBody>
      </p:sp>
      <p:cxnSp>
        <p:nvCxnSpPr>
          <p:cNvPr id="37" name="Google Shape;88;p4">
            <a:extLst>
              <a:ext uri="{FF2B5EF4-FFF2-40B4-BE49-F238E27FC236}">
                <a16:creationId xmlns:a16="http://schemas.microsoft.com/office/drawing/2014/main" id="{BAF807EE-A0E4-4DBE-0BAB-73DD182AA003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2074397" y="9595789"/>
            <a:ext cx="0" cy="560215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sp>
        <p:nvSpPr>
          <p:cNvPr id="41" name="Google Shape;114;p5">
            <a:extLst>
              <a:ext uri="{FF2B5EF4-FFF2-40B4-BE49-F238E27FC236}">
                <a16:creationId xmlns:a16="http://schemas.microsoft.com/office/drawing/2014/main" id="{087C8C9B-95A8-6046-F4BE-803FDDCAD6B3}"/>
              </a:ext>
            </a:extLst>
          </p:cNvPr>
          <p:cNvSpPr/>
          <p:nvPr/>
        </p:nvSpPr>
        <p:spPr>
          <a:xfrm>
            <a:off x="1446943" y="9703322"/>
            <a:ext cx="1275699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アポ</a:t>
            </a:r>
            <a:r>
              <a:rPr lang="ja-JP" altLang="en-US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イント</a:t>
            </a: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調整完了</a:t>
            </a:r>
            <a:endParaRPr sz="1200" b="1" dirty="0">
              <a:latin typeface="+mn-ea"/>
              <a:ea typeface="+mn-ea"/>
            </a:endParaRPr>
          </a:p>
        </p:txBody>
      </p:sp>
      <p:sp>
        <p:nvSpPr>
          <p:cNvPr id="68" name="Google Shape;109;p5">
            <a:extLst>
              <a:ext uri="{FF2B5EF4-FFF2-40B4-BE49-F238E27FC236}">
                <a16:creationId xmlns:a16="http://schemas.microsoft.com/office/drawing/2014/main" id="{1E06F451-68A2-1C0C-CF76-08A926A5B9AC}"/>
              </a:ext>
            </a:extLst>
          </p:cNvPr>
          <p:cNvSpPr/>
          <p:nvPr/>
        </p:nvSpPr>
        <p:spPr>
          <a:xfrm>
            <a:off x="1414685" y="7927487"/>
            <a:ext cx="1355105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提案・打ち合わせ可能</a:t>
            </a:r>
            <a:endParaRPr sz="1200" b="1" dirty="0">
              <a:latin typeface="+mn-ea"/>
              <a:ea typeface="+mn-ea"/>
            </a:endParaRPr>
          </a:p>
        </p:txBody>
      </p:sp>
      <p:sp>
        <p:nvSpPr>
          <p:cNvPr id="99" name="Google Shape;114;p5">
            <a:extLst>
              <a:ext uri="{FF2B5EF4-FFF2-40B4-BE49-F238E27FC236}">
                <a16:creationId xmlns:a16="http://schemas.microsoft.com/office/drawing/2014/main" id="{2E5C8EE2-3DD5-D185-EEF4-D58EDF660761}"/>
              </a:ext>
            </a:extLst>
          </p:cNvPr>
          <p:cNvSpPr/>
          <p:nvPr/>
        </p:nvSpPr>
        <p:spPr>
          <a:xfrm>
            <a:off x="4857287" y="9703322"/>
            <a:ext cx="1235189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カウンタートーク例</a:t>
            </a:r>
            <a:endParaRPr sz="1200" b="1" dirty="0"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63;p3">
            <a:extLst>
              <a:ext uri="{FF2B5EF4-FFF2-40B4-BE49-F238E27FC236}">
                <a16:creationId xmlns:a16="http://schemas.microsoft.com/office/drawing/2014/main" id="{EAB30DFF-AF40-8583-7775-572FA8ED3FF5}"/>
              </a:ext>
            </a:extLst>
          </p:cNvPr>
          <p:cNvSpPr/>
          <p:nvPr/>
        </p:nvSpPr>
        <p:spPr>
          <a:xfrm>
            <a:off x="4114076" y="470276"/>
            <a:ext cx="291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展示会の説明員向け</a:t>
            </a:r>
            <a:r>
              <a:rPr lang="en-US" altLang="ja-JP" sz="900" dirty="0">
                <a:solidFill>
                  <a:schemeClr val="accent1"/>
                </a:solidFill>
                <a:latin typeface="+mn-ea"/>
                <a:ea typeface="+mn-ea"/>
              </a:rPr>
              <a:t> </a:t>
            </a:r>
            <a:r>
              <a:rPr lang="ja-JP" altLang="en-US" sz="900">
                <a:solidFill>
                  <a:schemeClr val="accent1"/>
                </a:solidFill>
                <a:latin typeface="+mn-ea"/>
                <a:ea typeface="+mn-ea"/>
              </a:rPr>
              <a:t>トークスクリプト　</a:t>
            </a:r>
            <a:r>
              <a:rPr lang="en-US" altLang="ja-JP" sz="900" b="1" dirty="0">
                <a:solidFill>
                  <a:schemeClr val="accent1"/>
                </a:solidFill>
                <a:latin typeface="+mn-ea"/>
                <a:ea typeface="+mn-ea"/>
              </a:rPr>
              <a:t>3 </a:t>
            </a: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/</a:t>
            </a:r>
            <a:r>
              <a:rPr lang="en-US" altLang="ja-JP" sz="900" b="1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  </a:t>
            </a:r>
            <a:r>
              <a:rPr lang="en-US" altLang="ja-JP" sz="900" b="1" dirty="0">
                <a:solidFill>
                  <a:schemeClr val="accent1"/>
                </a:solidFill>
                <a:latin typeface="+mn-ea"/>
                <a:ea typeface="+mn-ea"/>
              </a:rPr>
              <a:t>3</a:t>
            </a:r>
            <a:endParaRPr sz="900" b="1" i="0" u="none" strike="noStrike" cap="none" dirty="0">
              <a:solidFill>
                <a:schemeClr val="accent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9" name="Google Shape;48;p3">
            <a:extLst>
              <a:ext uri="{FF2B5EF4-FFF2-40B4-BE49-F238E27FC236}">
                <a16:creationId xmlns:a16="http://schemas.microsoft.com/office/drawing/2014/main" id="{85123621-98D6-3FA6-9808-6E746DB64F8C}"/>
              </a:ext>
            </a:extLst>
          </p:cNvPr>
          <p:cNvSpPr/>
          <p:nvPr/>
        </p:nvSpPr>
        <p:spPr>
          <a:xfrm>
            <a:off x="529600" y="470276"/>
            <a:ext cx="2916000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900" i="0" u="none" strike="noStrike" cap="none" dirty="0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</a:t>
            </a: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◯◯◯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EXPO</a:t>
            </a:r>
            <a:r>
              <a:rPr lang="ja-JP" altLang="en-US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　</a:t>
            </a:r>
            <a:r>
              <a:rPr lang="ja-JP" sz="900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20XX年YY月XX日〜ZZ日</a:t>
            </a:r>
            <a:endParaRPr dirty="0">
              <a:latin typeface="+mn-ea"/>
              <a:ea typeface="+mn-ea"/>
            </a:endParaRPr>
          </a:p>
        </p:txBody>
      </p:sp>
      <p:cxnSp>
        <p:nvCxnSpPr>
          <p:cNvPr id="16" name="Google Shape;110;p5">
            <a:extLst>
              <a:ext uri="{FF2B5EF4-FFF2-40B4-BE49-F238E27FC236}">
                <a16:creationId xmlns:a16="http://schemas.microsoft.com/office/drawing/2014/main" id="{BF48E54E-2515-6529-CA69-3DB58A451795}"/>
              </a:ext>
            </a:extLst>
          </p:cNvPr>
          <p:cNvCxnSpPr>
            <a:cxnSpLocks/>
          </p:cNvCxnSpPr>
          <p:nvPr/>
        </p:nvCxnSpPr>
        <p:spPr>
          <a:xfrm>
            <a:off x="943732" y="930091"/>
            <a:ext cx="0" cy="4054965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cxnSp>
        <p:nvCxnSpPr>
          <p:cNvPr id="17" name="Google Shape;111;p5">
            <a:extLst>
              <a:ext uri="{FF2B5EF4-FFF2-40B4-BE49-F238E27FC236}">
                <a16:creationId xmlns:a16="http://schemas.microsoft.com/office/drawing/2014/main" id="{B17722EA-FFB2-411D-F085-2F68D2219071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4418470" y="930091"/>
            <a:ext cx="0" cy="515583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sp>
        <p:nvSpPr>
          <p:cNvPr id="18" name="Google Shape;112;p5">
            <a:extLst>
              <a:ext uri="{FF2B5EF4-FFF2-40B4-BE49-F238E27FC236}">
                <a16:creationId xmlns:a16="http://schemas.microsoft.com/office/drawing/2014/main" id="{9ED93FD2-1C06-3830-AA30-E9BD8F6B9AC0}"/>
              </a:ext>
            </a:extLst>
          </p:cNvPr>
          <p:cNvSpPr/>
          <p:nvPr/>
        </p:nvSpPr>
        <p:spPr>
          <a:xfrm>
            <a:off x="519383" y="4985056"/>
            <a:ext cx="6479996" cy="721700"/>
          </a:xfrm>
          <a:prstGeom prst="rect">
            <a:avLst/>
          </a:prstGeom>
          <a:solidFill>
            <a:schemeClr val="lt1"/>
          </a:solidFill>
          <a:ln w="19050" cap="flat" cmpd="sng">
            <a:solidFill>
              <a:schemeClr val="accen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144000" tIns="144000" rIns="144000" bIns="1440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【終了】</a:t>
            </a:r>
            <a:endParaRPr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本日はお時間</a:t>
            </a:r>
            <a:r>
              <a:rPr lang="ja-JP" altLang="en-US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を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いただきありがとうございました！</a:t>
            </a:r>
            <a:r>
              <a:rPr lang="en-US" altLang="ja-JP" sz="900" i="0" u="none" strike="noStrike" cap="none" dirty="0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 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今後とも</a:t>
            </a:r>
            <a:r>
              <a:rPr lang="ja-JP" sz="900">
                <a:solidFill>
                  <a:schemeClr val="tx1"/>
                </a:solidFill>
                <a:latin typeface="+mn-ea"/>
                <a:ea typeface="+mn-ea"/>
              </a:rPr>
              <a:t>＜自社名＞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をよろしくお願い</a:t>
            </a:r>
            <a:r>
              <a:rPr lang="ja-JP" sz="900">
                <a:solidFill>
                  <a:schemeClr val="tx1"/>
                </a:solidFill>
                <a:latin typeface="+mn-ea"/>
                <a:ea typeface="+mn-ea"/>
              </a:rPr>
              <a:t>いたします！</a:t>
            </a:r>
            <a:endParaRPr sz="90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9" name="Google Shape;113;p5">
            <a:extLst>
              <a:ext uri="{FF2B5EF4-FFF2-40B4-BE49-F238E27FC236}">
                <a16:creationId xmlns:a16="http://schemas.microsoft.com/office/drawing/2014/main" id="{D17C30B8-1EEA-6C8B-712D-5F0113B073D0}"/>
              </a:ext>
            </a:extLst>
          </p:cNvPr>
          <p:cNvSpPr/>
          <p:nvPr/>
        </p:nvSpPr>
        <p:spPr>
          <a:xfrm>
            <a:off x="1821661" y="1445674"/>
            <a:ext cx="5193618" cy="3018876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tx1"/>
            </a:solidFill>
            <a:prstDash val="sysDash"/>
            <a:miter lim="800000"/>
            <a:headEnd type="none" w="sm" len="sm"/>
            <a:tailEnd type="none" w="sm" len="sm"/>
          </a:ln>
        </p:spPr>
        <p:txBody>
          <a:bodyPr spcFirstLastPara="1" wrap="square" lIns="144000" tIns="108000" rIns="108000" bIns="1080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【カウンタートーク例】</a:t>
            </a:r>
            <a:endParaRPr lang="en-US" altLang="ja-JP"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◆</a:t>
            </a:r>
            <a:r>
              <a:rPr lang="en-US" altLang="ja-JP" sz="900" b="1" i="0" u="none" strike="noStrike" cap="none" dirty="0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 </a:t>
            </a: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予算が</a:t>
            </a:r>
            <a:r>
              <a:rPr lang="ja-JP" altLang="en-US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あわない</a:t>
            </a:r>
            <a:endParaRPr sz="900" b="1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予算だけが問題で</a:t>
            </a:r>
            <a:r>
              <a:rPr lang="ja-JP" altLang="en-US" sz="900">
                <a:solidFill>
                  <a:schemeClr val="tx1"/>
                </a:solidFill>
                <a:latin typeface="+mn-ea"/>
                <a:ea typeface="+mn-ea"/>
              </a:rPr>
              <a:t>ほかが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ご納得</a:t>
            </a:r>
            <a:r>
              <a:rPr lang="ja-JP" sz="900">
                <a:solidFill>
                  <a:schemeClr val="tx1"/>
                </a:solidFill>
                <a:latin typeface="+mn-ea"/>
                <a:ea typeface="+mn-ea"/>
              </a:rPr>
              <a:t>いただけて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いるならもったいないです。</a:t>
            </a:r>
            <a:endParaRPr lang="en-US" altLang="ja-JP"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どのようにしたら予算確保できるか一緒に考えませんか。</a:t>
            </a:r>
            <a:endParaRPr lang="en-US" altLang="ja-JP"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◆</a:t>
            </a:r>
            <a:r>
              <a:rPr lang="en-US" altLang="ja-JP" sz="900" b="1" i="0" u="none" strike="noStrike" cap="none" dirty="0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 </a:t>
            </a: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上長に確認が必要</a:t>
            </a:r>
            <a:endParaRPr sz="900" b="1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>
                <a:solidFill>
                  <a:schemeClr val="tx1"/>
                </a:solidFill>
                <a:latin typeface="+mn-ea"/>
                <a:ea typeface="+mn-ea"/>
              </a:rPr>
              <a:t>＜顧客名＞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さ</a:t>
            </a:r>
            <a:r>
              <a:rPr lang="ja-JP" altLang="en-US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ま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が</a:t>
            </a:r>
            <a:r>
              <a:rPr lang="ja-JP" sz="900">
                <a:solidFill>
                  <a:schemeClr val="tx1"/>
                </a:solidFill>
                <a:latin typeface="+mn-ea"/>
                <a:ea typeface="+mn-ea"/>
              </a:rPr>
              <a:t>「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社内のこの人の意見は参考にしよう</a:t>
            </a:r>
            <a:r>
              <a:rPr lang="ja-JP" sz="900">
                <a:solidFill>
                  <a:schemeClr val="tx1"/>
                </a:solidFill>
                <a:latin typeface="+mn-ea"/>
                <a:ea typeface="+mn-ea"/>
              </a:rPr>
              <a:t>」</a:t>
            </a: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と思われる方はどなたですか？</a:t>
            </a:r>
            <a:endParaRPr lang="en-US" altLang="ja-JP"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◆</a:t>
            </a:r>
            <a:r>
              <a:rPr lang="en-US" altLang="ja-JP" sz="900" b="1" i="0" u="none" strike="noStrike" cap="none" dirty="0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 </a:t>
            </a: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他社で</a:t>
            </a:r>
            <a:r>
              <a:rPr lang="ja-JP" sz="900" b="1">
                <a:solidFill>
                  <a:schemeClr val="tx1"/>
                </a:solidFill>
                <a:latin typeface="+mn-ea"/>
                <a:ea typeface="+mn-ea"/>
              </a:rPr>
              <a:t>すでに</a:t>
            </a: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契約している</a:t>
            </a:r>
            <a:endParaRPr sz="900" b="1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弊社にリプレイスしてほしいということではありません。</a:t>
            </a:r>
            <a:endParaRPr lang="en-US" altLang="ja-JP"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また違った形でお手伝いできることもあるかと存じます。</a:t>
            </a:r>
            <a:endParaRPr lang="en-US" altLang="ja-JP"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ja-JP" sz="900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まずは情報収集としてお聞きください。</a:t>
            </a:r>
            <a:endParaRPr sz="900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</p:txBody>
      </p:sp>
      <p:sp>
        <p:nvSpPr>
          <p:cNvPr id="20" name="Google Shape;114;p5">
            <a:extLst>
              <a:ext uri="{FF2B5EF4-FFF2-40B4-BE49-F238E27FC236}">
                <a16:creationId xmlns:a16="http://schemas.microsoft.com/office/drawing/2014/main" id="{9220CEF1-C94E-E8B9-FE9C-59244A9DDE05}"/>
              </a:ext>
            </a:extLst>
          </p:cNvPr>
          <p:cNvSpPr/>
          <p:nvPr/>
        </p:nvSpPr>
        <p:spPr>
          <a:xfrm>
            <a:off x="371738" y="1082280"/>
            <a:ext cx="1143988" cy="21120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36000" tIns="36000" rIns="36000" bIns="360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アポ</a:t>
            </a:r>
            <a:r>
              <a:rPr lang="ja-JP" altLang="en-US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イント</a:t>
            </a:r>
            <a:r>
              <a:rPr lang="ja-JP" sz="900" b="1" i="0" u="none" strike="noStrike" cap="none">
                <a:solidFill>
                  <a:schemeClr val="accent1"/>
                </a:solidFill>
                <a:latin typeface="+mn-ea"/>
                <a:ea typeface="+mn-ea"/>
                <a:cs typeface="Arial"/>
                <a:sym typeface="Arial"/>
              </a:rPr>
              <a:t>調整完了</a:t>
            </a:r>
            <a:endParaRPr sz="1200" b="1" dirty="0">
              <a:latin typeface="+mn-ea"/>
              <a:ea typeface="+mn-ea"/>
            </a:endParaRPr>
          </a:p>
        </p:txBody>
      </p:sp>
      <p:cxnSp>
        <p:nvCxnSpPr>
          <p:cNvPr id="21" name="Google Shape;115;p5">
            <a:extLst>
              <a:ext uri="{FF2B5EF4-FFF2-40B4-BE49-F238E27FC236}">
                <a16:creationId xmlns:a16="http://schemas.microsoft.com/office/drawing/2014/main" id="{1BECA32A-8742-DAF2-76A5-1C23C05E8C52}"/>
              </a:ext>
            </a:extLst>
          </p:cNvPr>
          <p:cNvCxnSpPr>
            <a:cxnSpLocks/>
            <a:stCxn id="19" idx="2"/>
          </p:cNvCxnSpPr>
          <p:nvPr/>
        </p:nvCxnSpPr>
        <p:spPr>
          <a:xfrm>
            <a:off x="4418470" y="4464550"/>
            <a:ext cx="0" cy="520506"/>
          </a:xfrm>
          <a:prstGeom prst="straightConnector1">
            <a:avLst/>
          </a:prstGeom>
          <a:noFill/>
          <a:ln w="12700" cap="rnd" cmpd="sng">
            <a:solidFill>
              <a:schemeClr val="accent1"/>
            </a:solidFill>
            <a:prstDash val="sysDash"/>
            <a:miter lim="800000"/>
            <a:headEnd type="none" w="sm" len="sm"/>
            <a:tailEnd type="triangle" w="med" len="med"/>
          </a:ln>
        </p:spPr>
      </p:cxnSp>
      <p:sp>
        <p:nvSpPr>
          <p:cNvPr id="34" name="Google Shape;63;p3">
            <a:extLst>
              <a:ext uri="{FF2B5EF4-FFF2-40B4-BE49-F238E27FC236}">
                <a16:creationId xmlns:a16="http://schemas.microsoft.com/office/drawing/2014/main" id="{8715B216-7B58-0358-99FA-AE9F4EB8955C}"/>
              </a:ext>
            </a:extLst>
          </p:cNvPr>
          <p:cNvSpPr/>
          <p:nvPr/>
        </p:nvSpPr>
        <p:spPr>
          <a:xfrm>
            <a:off x="6172200" y="10092285"/>
            <a:ext cx="85787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altLang="ja-JP" sz="900" b="1" dirty="0">
                <a:solidFill>
                  <a:schemeClr val="tx1"/>
                </a:solidFill>
                <a:latin typeface="+mn-ea"/>
                <a:ea typeface="+mn-ea"/>
              </a:rPr>
              <a:t>3 </a:t>
            </a:r>
            <a:r>
              <a:rPr lang="ja-JP" sz="900" b="1" i="0" u="none" strike="noStrike" cap="none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/</a:t>
            </a:r>
            <a:r>
              <a:rPr lang="en-US" altLang="ja-JP" sz="900" b="1" i="0" u="none" strike="noStrike" cap="none" dirty="0">
                <a:solidFill>
                  <a:schemeClr val="tx1"/>
                </a:solidFill>
                <a:latin typeface="+mn-ea"/>
                <a:ea typeface="+mn-ea"/>
                <a:cs typeface="Arial"/>
                <a:sym typeface="Arial"/>
              </a:rPr>
              <a:t>  </a:t>
            </a:r>
            <a:r>
              <a:rPr lang="en-US" altLang="ja-JP" sz="900" b="1" dirty="0">
                <a:solidFill>
                  <a:schemeClr val="tx1"/>
                </a:solidFill>
                <a:latin typeface="+mn-ea"/>
                <a:ea typeface="+mn-ea"/>
              </a:rPr>
              <a:t>3</a:t>
            </a:r>
            <a:endParaRPr sz="900" b="1" i="0" u="none" strike="noStrike" cap="none" dirty="0">
              <a:solidFill>
                <a:schemeClr val="tx1"/>
              </a:solidFill>
              <a:latin typeface="+mn-ea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95441"/>
      </p:ext>
    </p:extLst>
  </p:cSld>
  <p:clrMapOvr>
    <a:masterClrMapping/>
  </p:clrMapOvr>
</p:sld>
</file>

<file path=ppt/theme/theme1.xml><?xml version="1.0" encoding="utf-8"?>
<a:theme xmlns:a="http://schemas.openxmlformats.org/drawingml/2006/main" name="SAIRU-PPTテーマ-タテ">
  <a:themeElements>
    <a:clrScheme name="SAIRU2023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835</Words>
  <Application>Microsoft Macintosh PowerPoint</Application>
  <PresentationFormat>ユーザー設定</PresentationFormat>
  <Paragraphs>102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游ゴシック</vt:lpstr>
      <vt:lpstr>Arial</vt:lpstr>
      <vt:lpstr>SAIRU-PPTテーマ-タテ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SAIRU</cp:lastModifiedBy>
  <cp:revision>7</cp:revision>
  <dcterms:modified xsi:type="dcterms:W3CDTF">2024-08-05T07:02:29Z</dcterms:modified>
  <cp:category/>
</cp:coreProperties>
</file>