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7559675" cy="1069181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9" roundtripDataSignature="AMtx7mgKp/7WG7kaSrWtH4gHoQ5qORBmB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63D301B-5919-4BDC-A1A1-773CCD1464AE}">
  <a:tblStyle styleId="{163D301B-5919-4BDC-A1A1-773CCD1464AE}" styleName="Table_0">
    <a:wholeTbl>
      <a:tcTxStyle b="off" i="off">
        <a:font>
          <a:latin typeface="游ゴシック"/>
          <a:ea typeface="游ゴシック"/>
          <a:cs typeface="游ゴシック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4"/>
    <p:restoredTop sz="94633"/>
  </p:normalViewPr>
  <p:slideViewPr>
    <p:cSldViewPr snapToGrid="0">
      <p:cViewPr>
        <p:scale>
          <a:sx n="136" d="100"/>
          <a:sy n="136" d="100"/>
        </p:scale>
        <p:origin x="744" y="-48"/>
      </p:cViewPr>
      <p:guideLst>
        <p:guide orient="horz" pos="3368"/>
        <p:guide pos="23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17014" y="685800"/>
            <a:ext cx="2424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" name="Google Shape;2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ja-JP"/>
              <a:t>展開会名と社名、サービス名を記入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7e28de5fbf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27e28de5fbf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4" name="Google Shape;164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4" name="Google Shape;174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4" name="Google Shape;184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248ccbfd527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4" name="Google Shape;194;g248ccbfd527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1" name="Google Shape;201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8" name="Google Shape;208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5" name="Google Shape;215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9" name="Google Shape;229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/>
              <a:t>内容はサンプルです。適宜差し替えてください。</a:t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248ccbfd527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7" name="Google Shape;237;g248ccbfd527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/>
              <a:t>内容はサンプルです。適宜差し替えてください。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7" name="Google Shape;3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248ccbfd527_1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5" name="Google Shape;245;g248ccbfd527_1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/>
              <a:t>内容はサンプルです。適宜差し替えてください。</a:t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248ccbfd527_2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2" name="Google Shape;252;g248ccbfd527_2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/>
              <a:t>内容はサンプルです。適宜差し替えてください。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4" name="Google Shape;4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altLang="en-US"/>
              <a:t>内容はサンプルです。適宜差し替えてください。</a:t>
            </a:r>
            <a:endParaRPr lang="ja-JP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e28de5fbf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7e28de5fbf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endParaRPr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0" name="Google Shape;7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ja-JP" altLang="en-US"/>
              <a:t>内容はサンプルです。適宜差し替えてください。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" name="Google Shape;8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lang="ja-JP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altLang="en-US"/>
              <a:t>内容はサンプルです。適宜差し替えてください。</a:t>
            </a:r>
            <a:endParaRPr lang="ja-JP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2" name="Google Shape;12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/>
              <a:t>内容はサンプルです。適宜差し替えてください。</a:t>
            </a: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5" name="Google Shape;14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/>
              <a:t>内容はサンプルです。適宜差し替えてください。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userDrawn="1">
  <p:cSld name="TITLE_ONL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Google Shape;19;p19"/>
          <p:cNvCxnSpPr/>
          <p:nvPr/>
        </p:nvCxnSpPr>
        <p:spPr>
          <a:xfrm>
            <a:off x="0" y="942730"/>
            <a:ext cx="7559675" cy="0"/>
          </a:xfrm>
          <a:prstGeom prst="straightConnector1">
            <a:avLst/>
          </a:prstGeom>
          <a:noFill/>
          <a:ln w="9525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" name="タイトル 1">
            <a:extLst>
              <a:ext uri="{FF2B5EF4-FFF2-40B4-BE49-F238E27FC236}">
                <a16:creationId xmlns:a16="http://schemas.microsoft.com/office/drawing/2014/main" id="{255CD108-9938-60E7-D1B0-AD782D852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DA5DBF4-CB3C-1CC7-5C17-CC76BB56D7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A70BA-08F3-2D4B-9209-28193C50828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基本レイアウト" userDrawn="1">
  <p:cSld name="基本レイアウト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C372C7-4BFF-46E9-F4AD-BE0207E22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E54051-FE16-3327-DC42-60043D51535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662" y="1155700"/>
            <a:ext cx="6480175" cy="720000"/>
          </a:xfrm>
        </p:spPr>
        <p:txBody>
          <a:bodyPr lIns="36000" tIns="36000" rIns="36000" bIns="36000">
            <a:normAutofit/>
          </a:bodyPr>
          <a:lstStyle>
            <a:lvl1pPr>
              <a:spcAft>
                <a:spcPts val="600"/>
              </a:spcAft>
              <a:defRPr sz="1200">
                <a:latin typeface="+mn-ea"/>
                <a:ea typeface="+mn-ea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cxnSp>
        <p:nvCxnSpPr>
          <p:cNvPr id="5" name="Google Shape;19;p19">
            <a:extLst>
              <a:ext uri="{FF2B5EF4-FFF2-40B4-BE49-F238E27FC236}">
                <a16:creationId xmlns:a16="http://schemas.microsoft.com/office/drawing/2014/main" id="{8FF1D6DF-45A1-BFB0-0BA4-DFA84EA17128}"/>
              </a:ext>
            </a:extLst>
          </p:cNvPr>
          <p:cNvCxnSpPr/>
          <p:nvPr userDrawn="1"/>
        </p:nvCxnSpPr>
        <p:spPr>
          <a:xfrm>
            <a:off x="0" y="942730"/>
            <a:ext cx="7559675" cy="0"/>
          </a:xfrm>
          <a:prstGeom prst="straightConnector1">
            <a:avLst/>
          </a:prstGeom>
          <a:noFill/>
          <a:ln w="9525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B59073D-2EB8-E78B-1EE4-192CB9884E0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C09A70BA-08F3-2D4B-9209-28193C50828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9203DC94-D6DC-FA86-4841-FCE95E3C927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A70BA-08F3-2D4B-9209-28193C50828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17"/>
          <p:cNvSpPr/>
          <p:nvPr/>
        </p:nvSpPr>
        <p:spPr>
          <a:xfrm>
            <a:off x="0" y="0"/>
            <a:ext cx="7559675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" name="Google Shape;10;p17"/>
          <p:cNvCxnSpPr/>
          <p:nvPr/>
        </p:nvCxnSpPr>
        <p:spPr>
          <a:xfrm>
            <a:off x="0" y="10063502"/>
            <a:ext cx="7559675" cy="0"/>
          </a:xfrm>
          <a:prstGeom prst="straightConnector1">
            <a:avLst/>
          </a:prstGeom>
          <a:noFill/>
          <a:ln w="9525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1" name="Google Shape;11;p1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71878" y="10224686"/>
            <a:ext cx="648000" cy="21708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D75E024-F17F-2FB0-7EC0-7CCC7E8CC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837" y="319992"/>
            <a:ext cx="6480000" cy="43200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74D9C22-22D2-6BDD-B929-D40B55E5C7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0563" y="1307348"/>
            <a:ext cx="6480000" cy="6783387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6F3F613-5B84-7DAA-4D80-07A70FD168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8763" y="10172299"/>
            <a:ext cx="1701800" cy="284956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  <a:latin typeface="+mn-ea"/>
                <a:ea typeface="+mn-ea"/>
              </a:defRPr>
            </a:lvl1pPr>
          </a:lstStyle>
          <a:p>
            <a:fld id="{C09A70BA-08F3-2D4B-9209-28193C50828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000" b="1" i="0" u="none" strike="noStrike" cap="none">
          <a:solidFill>
            <a:schemeClr val="tx1"/>
          </a:solidFill>
          <a:latin typeface="+mn-ea"/>
          <a:ea typeface="+mn-ea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chemeClr val="tx1"/>
          </a:solidFill>
          <a:latin typeface="+mn-ea"/>
          <a:ea typeface="+mn-ea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chemeClr val="tx1"/>
          </a:solidFill>
          <a:latin typeface="+mn-ea"/>
          <a:ea typeface="+mn-ea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chemeClr val="tx1"/>
          </a:solidFill>
          <a:latin typeface="+mn-ea"/>
          <a:ea typeface="+mn-ea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chemeClr val="tx1"/>
          </a:solidFill>
          <a:latin typeface="+mn-ea"/>
          <a:ea typeface="+mn-ea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chemeClr val="tx1"/>
          </a:solidFill>
          <a:latin typeface="+mn-ea"/>
          <a:ea typeface="+mn-ea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sairu.co.jp/method/24934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9;p1">
            <a:extLst>
              <a:ext uri="{FF2B5EF4-FFF2-40B4-BE49-F238E27FC236}">
                <a16:creationId xmlns:a16="http://schemas.microsoft.com/office/drawing/2014/main" id="{B46CBDA7-1421-717C-8E56-BC8DF7068D06}"/>
              </a:ext>
            </a:extLst>
          </p:cNvPr>
          <p:cNvSpPr/>
          <p:nvPr/>
        </p:nvSpPr>
        <p:spPr>
          <a:xfrm>
            <a:off x="1889966" y="1655324"/>
            <a:ext cx="3779565" cy="828000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0" i="0" u="none" strike="noStrike" cap="none">
                <a:solidFill>
                  <a:schemeClr val="lt1"/>
                </a:solidFill>
                <a:latin typeface="+mn-ea"/>
                <a:ea typeface="+mn-ea"/>
                <a:cs typeface="Arial"/>
                <a:sym typeface="Arial"/>
              </a:rPr>
              <a:t>サービスロゴやイベントロゴを挿入</a:t>
            </a:r>
            <a:endParaRPr dirty="0">
              <a:latin typeface="+mn-ea"/>
              <a:ea typeface="+mn-ea"/>
            </a:endParaRPr>
          </a:p>
        </p:txBody>
      </p:sp>
      <p:cxnSp>
        <p:nvCxnSpPr>
          <p:cNvPr id="3" name="Google Shape;40;p1">
            <a:extLst>
              <a:ext uri="{FF2B5EF4-FFF2-40B4-BE49-F238E27FC236}">
                <a16:creationId xmlns:a16="http://schemas.microsoft.com/office/drawing/2014/main" id="{BC6DAE3F-F6A1-CFC7-FC83-180D2C4132D0}"/>
              </a:ext>
            </a:extLst>
          </p:cNvPr>
          <p:cNvCxnSpPr/>
          <p:nvPr/>
        </p:nvCxnSpPr>
        <p:spPr>
          <a:xfrm>
            <a:off x="3509748" y="5205413"/>
            <a:ext cx="540000" cy="0"/>
          </a:xfrm>
          <a:prstGeom prst="straightConnector1">
            <a:avLst/>
          </a:prstGeom>
          <a:noFill/>
          <a:ln w="50800" cap="flat" cmpd="sng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7F426AA-C379-CFF9-7B10-2D893AB4AD61}"/>
              </a:ext>
            </a:extLst>
          </p:cNvPr>
          <p:cNvSpPr txBox="1"/>
          <p:nvPr/>
        </p:nvSpPr>
        <p:spPr>
          <a:xfrm>
            <a:off x="539749" y="3460256"/>
            <a:ext cx="6480000" cy="52322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kumimoji="1" lang="en-US" altLang="ja-JP" sz="2000" b="1" dirty="0">
                <a:solidFill>
                  <a:schemeClr val="tx1"/>
                </a:solidFill>
                <a:latin typeface="+mn-ea"/>
                <a:ea typeface="+mn-ea"/>
              </a:rPr>
              <a:t>20XX</a:t>
            </a:r>
            <a:r>
              <a:rPr kumimoji="1" lang="ja-JP" altLang="en-US" sz="2000" b="1">
                <a:solidFill>
                  <a:schemeClr val="tx1"/>
                </a:solidFill>
                <a:latin typeface="+mn-ea"/>
                <a:ea typeface="+mn-ea"/>
              </a:rPr>
              <a:t>年</a:t>
            </a:r>
            <a:r>
              <a:rPr kumimoji="1" lang="en-US" altLang="ja-JP" sz="2000" b="1" dirty="0">
                <a:solidFill>
                  <a:schemeClr val="tx1"/>
                </a:solidFill>
                <a:latin typeface="+mn-ea"/>
                <a:ea typeface="+mn-ea"/>
              </a:rPr>
              <a:t> </a:t>
            </a:r>
            <a:r>
              <a:rPr kumimoji="1" lang="ja-JP" altLang="en-US" sz="2000" b="1">
                <a:solidFill>
                  <a:schemeClr val="tx1"/>
                </a:solidFill>
                <a:latin typeface="+mn-ea"/>
                <a:ea typeface="+mn-ea"/>
              </a:rPr>
              <a:t>第◯回</a:t>
            </a:r>
            <a:r>
              <a:rPr kumimoji="1" lang="en-US" altLang="ja-JP" sz="2000" b="1" dirty="0">
                <a:solidFill>
                  <a:schemeClr val="tx1"/>
                </a:solidFill>
                <a:latin typeface="+mn-ea"/>
                <a:ea typeface="+mn-ea"/>
              </a:rPr>
              <a:t> </a:t>
            </a:r>
            <a:r>
              <a:rPr kumimoji="1" lang="ja-JP" altLang="en-US" sz="2000" b="1">
                <a:solidFill>
                  <a:schemeClr val="tx1"/>
                </a:solidFill>
                <a:latin typeface="+mn-ea"/>
                <a:ea typeface="+mn-ea"/>
              </a:rPr>
              <a:t>◯◯◯</a:t>
            </a:r>
            <a:r>
              <a:rPr kumimoji="1" lang="en-US" altLang="ja-JP" sz="2000" b="1" dirty="0">
                <a:solidFill>
                  <a:schemeClr val="tx1"/>
                </a:solidFill>
                <a:latin typeface="+mn-ea"/>
                <a:ea typeface="+mn-ea"/>
              </a:rPr>
              <a:t>EXPO</a:t>
            </a:r>
            <a:endParaRPr kumimoji="1" lang="ja-JP" altLang="en-US" sz="2000" b="1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8EAF5DE-7737-DAB2-E2BE-AF0A3A075D1B}"/>
              </a:ext>
            </a:extLst>
          </p:cNvPr>
          <p:cNvSpPr txBox="1"/>
          <p:nvPr/>
        </p:nvSpPr>
        <p:spPr>
          <a:xfrm>
            <a:off x="539749" y="3995787"/>
            <a:ext cx="6480000" cy="992944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kumimoji="1" lang="ja-JP" altLang="en-US" sz="3200" b="1">
                <a:solidFill>
                  <a:schemeClr val="tx1"/>
                </a:solidFill>
                <a:latin typeface="+mn-ea"/>
                <a:ea typeface="+mn-ea"/>
              </a:rPr>
              <a:t>展示会運営マニュアル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95335DB-2AC5-16B8-785D-1666857FE3CA}"/>
              </a:ext>
            </a:extLst>
          </p:cNvPr>
          <p:cNvSpPr txBox="1"/>
          <p:nvPr/>
        </p:nvSpPr>
        <p:spPr>
          <a:xfrm>
            <a:off x="539749" y="5703081"/>
            <a:ext cx="6480000" cy="992931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kumimoji="1" lang="ja-JP" altLang="en-US" sz="1800" b="1">
                <a:solidFill>
                  <a:schemeClr val="tx1"/>
                </a:solidFill>
                <a:latin typeface="+mn-ea"/>
                <a:ea typeface="+mn-ea"/>
              </a:rPr>
              <a:t>株式会社</a:t>
            </a:r>
            <a:r>
              <a:rPr kumimoji="1" lang="en-US" altLang="ja-JP" sz="1800" b="1" dirty="0">
                <a:solidFill>
                  <a:schemeClr val="tx1"/>
                </a:solidFill>
                <a:latin typeface="+mn-ea"/>
                <a:ea typeface="+mn-ea"/>
              </a:rPr>
              <a:t>◯◯</a:t>
            </a:r>
            <a:r>
              <a:rPr kumimoji="1" lang="ja-JP" altLang="en-US" sz="1800" b="1">
                <a:solidFill>
                  <a:schemeClr val="tx1"/>
                </a:solidFill>
                <a:latin typeface="+mn-ea"/>
                <a:ea typeface="+mn-ea"/>
              </a:rPr>
              <a:t>◯◯◯</a:t>
            </a:r>
            <a:endParaRPr kumimoji="1" lang="en-US" altLang="ja-JP" sz="1800" b="1" dirty="0">
              <a:solidFill>
                <a:schemeClr val="tx1"/>
              </a:solidFill>
              <a:latin typeface="+mn-ea"/>
              <a:ea typeface="+mn-ea"/>
            </a:endParaRPr>
          </a:p>
          <a:p>
            <a:pPr algn="ctr">
              <a:spcAft>
                <a:spcPts val="600"/>
              </a:spcAft>
            </a:pPr>
            <a:r>
              <a:rPr kumimoji="1" lang="en-US" altLang="ja-JP" sz="1800" b="1" dirty="0">
                <a:solidFill>
                  <a:schemeClr val="tx1"/>
                </a:solidFill>
                <a:latin typeface="+mn-ea"/>
                <a:ea typeface="+mn-ea"/>
              </a:rPr>
              <a:t>◯◯</a:t>
            </a:r>
            <a:r>
              <a:rPr kumimoji="1" lang="ja-JP" altLang="en-US" sz="1800" b="1">
                <a:solidFill>
                  <a:schemeClr val="tx1"/>
                </a:solidFill>
                <a:latin typeface="+mn-ea"/>
                <a:ea typeface="+mn-ea"/>
              </a:rPr>
              <a:t>◯◯◯サービス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434FB7B-84C5-E29D-0C1D-5BD20CFB984A}"/>
              </a:ext>
            </a:extLst>
          </p:cNvPr>
          <p:cNvSpPr/>
          <p:nvPr/>
        </p:nvSpPr>
        <p:spPr>
          <a:xfrm>
            <a:off x="0" y="0"/>
            <a:ext cx="7559675" cy="23100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27e28de5fbf_0_14"/>
          <p:cNvSpPr txBox="1">
            <a:spLocks noGrp="1"/>
          </p:cNvSpPr>
          <p:nvPr>
            <p:ph type="title"/>
          </p:nvPr>
        </p:nvSpPr>
        <p:spPr>
          <a:xfrm>
            <a:off x="539837" y="319992"/>
            <a:ext cx="6480000" cy="432000"/>
          </a:xfrm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lvl="0"/>
            <a:r>
              <a:rPr lang="ja-JP" altLang="en-US"/>
              <a:t>参考：来場者バッジ一覧</a:t>
            </a:r>
          </a:p>
        </p:txBody>
      </p:sp>
      <p:sp>
        <p:nvSpPr>
          <p:cNvPr id="159" name="Google Shape;159;g27e28de5fbf_0_14"/>
          <p:cNvSpPr txBox="1">
            <a:spLocks noGrp="1"/>
          </p:cNvSpPr>
          <p:nvPr>
            <p:ph type="sldNum" sz="quarter" idx="10"/>
          </p:nvPr>
        </p:nvSpPr>
        <p:spPr>
          <a:xfrm>
            <a:off x="5338763" y="10172299"/>
            <a:ext cx="1701800" cy="284956"/>
          </a:xfrm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lvl="0"/>
            <a:fld id="{00000000-1234-1234-1234-123412341234}" type="slidenum">
              <a:rPr lang="en-US" altLang="ja-JP"/>
              <a:pPr lvl="0"/>
              <a:t>9</a:t>
            </a:fld>
            <a:endParaRPr lang="en-US"/>
          </a:p>
        </p:txBody>
      </p:sp>
      <p:sp>
        <p:nvSpPr>
          <p:cNvPr id="2" name="Google Shape;147;p9">
            <a:extLst>
              <a:ext uri="{FF2B5EF4-FFF2-40B4-BE49-F238E27FC236}">
                <a16:creationId xmlns:a16="http://schemas.microsoft.com/office/drawing/2014/main" id="{EB68F6AF-6CDF-1558-02A4-ED1AB39F4D73}"/>
              </a:ext>
            </a:extLst>
          </p:cNvPr>
          <p:cNvSpPr/>
          <p:nvPr/>
        </p:nvSpPr>
        <p:spPr>
          <a:xfrm>
            <a:off x="2142699" y="1244648"/>
            <a:ext cx="4876969" cy="788867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0000" tIns="36000" rIns="36000" bIns="36000" anchor="ctr" anchorCtr="0">
            <a:noAutofit/>
          </a:bodyPr>
          <a:lstStyle/>
          <a:p>
            <a:pPr marR="0" lvl="0" algn="l" rtl="0"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ts val="1400"/>
            </a:pPr>
            <a:r>
              <a:rPr lang="ja-JP" altLang="en-US" sz="1200" b="1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・最低限◯◯は除外してお声がけ</a:t>
            </a:r>
          </a:p>
          <a:p>
            <a:pPr marR="0" lvl="0" algn="l" rtl="0"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ts val="1400"/>
            </a:pPr>
            <a:r>
              <a:rPr lang="ja-JP" altLang="en-US" sz="1200" b="1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・可能であれば◯◯、◯◯、◯◯を優先的にお声がけ</a:t>
            </a:r>
            <a:endParaRPr lang="en-US" altLang="ja-JP" sz="1200" b="1" dirty="0">
              <a:solidFill>
                <a:schemeClr val="accent1"/>
              </a:solidFill>
              <a:latin typeface="+mn-ea"/>
              <a:ea typeface="+mn-ea"/>
              <a:cs typeface="Arial"/>
              <a:sym typeface="Arial"/>
            </a:endParaRPr>
          </a:p>
        </p:txBody>
      </p:sp>
      <p:sp>
        <p:nvSpPr>
          <p:cNvPr id="3" name="Google Shape;150;p9">
            <a:extLst>
              <a:ext uri="{FF2B5EF4-FFF2-40B4-BE49-F238E27FC236}">
                <a16:creationId xmlns:a16="http://schemas.microsoft.com/office/drawing/2014/main" id="{11B6372C-D736-56EB-ED67-8F6138CD3E66}"/>
              </a:ext>
            </a:extLst>
          </p:cNvPr>
          <p:cNvSpPr/>
          <p:nvPr/>
        </p:nvSpPr>
        <p:spPr>
          <a:xfrm>
            <a:off x="539493" y="1244648"/>
            <a:ext cx="1603206" cy="788867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i="0" u="none" strike="noStrike" cap="none">
                <a:solidFill>
                  <a:schemeClr val="lt1"/>
                </a:solidFill>
                <a:latin typeface="+mn-ea"/>
                <a:ea typeface="+mn-ea"/>
                <a:cs typeface="Arial"/>
                <a:sym typeface="Arial"/>
              </a:rPr>
              <a:t>ターゲット</a:t>
            </a:r>
            <a:endParaRPr sz="1200" dirty="0">
              <a:latin typeface="+mn-ea"/>
              <a:ea typeface="+mn-ea"/>
            </a:endParaRPr>
          </a:p>
        </p:txBody>
      </p:sp>
      <p:sp>
        <p:nvSpPr>
          <p:cNvPr id="4" name="Google Shape;67;g27e28de5fbf_0_27">
            <a:extLst>
              <a:ext uri="{FF2B5EF4-FFF2-40B4-BE49-F238E27FC236}">
                <a16:creationId xmlns:a16="http://schemas.microsoft.com/office/drawing/2014/main" id="{0A42CB48-752D-AC74-7A54-5D67046EACE1}"/>
              </a:ext>
            </a:extLst>
          </p:cNvPr>
          <p:cNvSpPr/>
          <p:nvPr/>
        </p:nvSpPr>
        <p:spPr>
          <a:xfrm>
            <a:off x="539500" y="2465905"/>
            <a:ext cx="6480000" cy="6981259"/>
          </a:xfrm>
          <a:prstGeom prst="rect">
            <a:avLst/>
          </a:prstGeom>
          <a:solidFill>
            <a:schemeClr val="bg1"/>
          </a:solidFill>
          <a:ln w="63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>
                <a:solidFill>
                  <a:schemeClr val="tx1"/>
                </a:solidFill>
                <a:latin typeface="+mn-ea"/>
                <a:ea typeface="+mn-ea"/>
              </a:rPr>
              <a:t>来場者バッジのキャプチャを挿入</a:t>
            </a:r>
            <a:endParaRPr sz="1200" dirty="0">
              <a:solidFill>
                <a:schemeClr val="tx1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0"/>
          <p:cNvSpPr txBox="1">
            <a:spLocks noGrp="1"/>
          </p:cNvSpPr>
          <p:nvPr>
            <p:ph type="title"/>
          </p:nvPr>
        </p:nvSpPr>
        <p:spPr>
          <a:xfrm>
            <a:off x="539837" y="319992"/>
            <a:ext cx="6480000" cy="432000"/>
          </a:xfr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lvl="0"/>
            <a:r>
              <a:rPr lang="ja-JP" altLang="en-US"/>
              <a:t>業務マニュアル　</a:t>
            </a:r>
            <a:r>
              <a:rPr lang="en-US" altLang="ja-JP"/>
              <a:t>2/4</a:t>
            </a:r>
            <a:endParaRPr lang="ja-JP" altLang="en-US"/>
          </a:p>
        </p:txBody>
      </p:sp>
      <p:sp>
        <p:nvSpPr>
          <p:cNvPr id="167" name="Google Shape;167;p10"/>
          <p:cNvSpPr txBox="1">
            <a:spLocks noGrp="1"/>
          </p:cNvSpPr>
          <p:nvPr>
            <p:ph type="sldNum" sz="quarter" idx="10"/>
          </p:nvPr>
        </p:nvSpPr>
        <p:spPr>
          <a:xfrm>
            <a:off x="5338763" y="10172299"/>
            <a:ext cx="1701800" cy="284956"/>
          </a:xfr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lvl="0"/>
            <a:fld id="{00000000-1234-1234-1234-123412341234}" type="slidenum">
              <a:rPr lang="en-US" altLang="ja-JP"/>
              <a:pPr lvl="0"/>
              <a:t>10</a:t>
            </a:fld>
            <a:endParaRPr lang="en-US"/>
          </a:p>
        </p:txBody>
      </p:sp>
      <p:sp>
        <p:nvSpPr>
          <p:cNvPr id="2" name="Google Shape;147;p9">
            <a:extLst>
              <a:ext uri="{FF2B5EF4-FFF2-40B4-BE49-F238E27FC236}">
                <a16:creationId xmlns:a16="http://schemas.microsoft.com/office/drawing/2014/main" id="{8D6D2DC6-2199-A2C6-AA4D-4851D24B7B85}"/>
              </a:ext>
            </a:extLst>
          </p:cNvPr>
          <p:cNvSpPr/>
          <p:nvPr/>
        </p:nvSpPr>
        <p:spPr>
          <a:xfrm>
            <a:off x="2142699" y="1244649"/>
            <a:ext cx="4876969" cy="540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0000" tIns="36000" rIns="36000" bIns="36000" anchor="ctr" anchorCtr="0">
            <a:noAutofit/>
          </a:bodyPr>
          <a:lstStyle/>
          <a:p>
            <a:r>
              <a:rPr lang="ja-JP" altLang="en-US" sz="1200" b="1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担当：</a:t>
            </a:r>
            <a:r>
              <a:rPr lang="en-US" altLang="ja-JP" sz="1200" b="1" i="0" u="none" strike="noStrike" cap="none" dirty="0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◯</a:t>
            </a:r>
            <a:r>
              <a:rPr lang="ja-JP" altLang="en-US" sz="1200" b="1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◯◯◯サービス社員</a:t>
            </a:r>
            <a:endParaRPr lang="ja-JP" altLang="en-US" sz="1200">
              <a:latin typeface="+mn-ea"/>
              <a:ea typeface="+mn-ea"/>
            </a:endParaRPr>
          </a:p>
        </p:txBody>
      </p:sp>
      <p:sp>
        <p:nvSpPr>
          <p:cNvPr id="3" name="Google Shape;150;p9">
            <a:extLst>
              <a:ext uri="{FF2B5EF4-FFF2-40B4-BE49-F238E27FC236}">
                <a16:creationId xmlns:a16="http://schemas.microsoft.com/office/drawing/2014/main" id="{782E90CE-C6FA-A44C-D5F1-13F40CA08417}"/>
              </a:ext>
            </a:extLst>
          </p:cNvPr>
          <p:cNvSpPr/>
          <p:nvPr/>
        </p:nvSpPr>
        <p:spPr>
          <a:xfrm>
            <a:off x="539493" y="1244649"/>
            <a:ext cx="1603206" cy="5400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i="0" u="none" strike="noStrike" cap="none">
                <a:solidFill>
                  <a:schemeClr val="lt1"/>
                </a:solidFill>
                <a:latin typeface="+mn-ea"/>
                <a:ea typeface="+mn-ea"/>
                <a:cs typeface="Arial"/>
                <a:sym typeface="Arial"/>
              </a:rPr>
              <a:t>セミナー</a:t>
            </a:r>
            <a:r>
              <a:rPr lang="ja-JP" altLang="en-US" sz="1200" b="1">
                <a:solidFill>
                  <a:schemeClr val="lt1"/>
                </a:solidFill>
                <a:latin typeface="+mn-ea"/>
                <a:ea typeface="+mn-ea"/>
              </a:rPr>
              <a:t>運営</a:t>
            </a:r>
            <a:endParaRPr sz="1200" dirty="0">
              <a:latin typeface="+mn-ea"/>
              <a:ea typeface="+mn-ea"/>
            </a:endParaRPr>
          </a:p>
        </p:txBody>
      </p:sp>
      <p:graphicFrame>
        <p:nvGraphicFramePr>
          <p:cNvPr id="4" name="Google Shape;152;p9">
            <a:extLst>
              <a:ext uri="{FF2B5EF4-FFF2-40B4-BE49-F238E27FC236}">
                <a16:creationId xmlns:a16="http://schemas.microsoft.com/office/drawing/2014/main" id="{C930D566-1297-9A87-AAB3-571A02A8B7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2535810"/>
              </p:ext>
            </p:extLst>
          </p:nvPr>
        </p:nvGraphicFramePr>
        <p:xfrm>
          <a:off x="539492" y="2055126"/>
          <a:ext cx="6480000" cy="7525601"/>
        </p:xfrm>
        <a:graphic>
          <a:graphicData uri="http://schemas.openxmlformats.org/drawingml/2006/table">
            <a:tbl>
              <a:tblPr firstRow="1" bandRow="1">
                <a:noFill/>
                <a:tableStyleId>{163D301B-5919-4BDC-A1A1-773CCD1464AE}</a:tableStyleId>
              </a:tblPr>
              <a:tblGrid>
                <a:gridCol w="948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318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1015">
                <a:tc row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ja-JP" altLang="en-US" sz="1000" b="1" u="none" strike="noStrike" cap="none">
                          <a:solidFill>
                            <a:schemeClr val="dk1"/>
                          </a:solidFill>
                          <a:latin typeface="+mn-ea"/>
                          <a:ea typeface="+mn-ea"/>
                        </a:rPr>
                        <a:t>セミナー</a:t>
                      </a:r>
                      <a:endParaRPr lang="en-US" altLang="ja-JP" sz="1000" b="1" u="none" strike="noStrike" cap="none" dirty="0">
                        <a:solidFill>
                          <a:schemeClr val="dk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ja-JP" altLang="en-US" sz="1000" b="1" u="none" strike="noStrike" cap="none">
                          <a:solidFill>
                            <a:schemeClr val="dk1"/>
                          </a:solidFill>
                          <a:latin typeface="+mn-ea"/>
                          <a:ea typeface="+mn-ea"/>
                        </a:rPr>
                        <a:t>事前告知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 b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開始時間と講義タイトルをマイクでアナウンス</a:t>
                      </a:r>
                      <a:endParaRPr sz="1000" b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 b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開始時間と講義タイトルをスクリーンに表示</a:t>
                      </a:r>
                      <a:endParaRPr sz="1000" b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 b="0" i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ブース入り口の来場者に声かけ・誘導</a:t>
                      </a:r>
                      <a:endParaRPr sz="10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000" b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015">
                <a:tc rowSpan="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 b="1" i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セミナー</a:t>
                      </a:r>
                      <a:endParaRPr lang="en-US" altLang="ja-JP" sz="1000" b="1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 b="1" i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プレゼン</a:t>
                      </a:r>
                      <a:endParaRPr lang="en-US" altLang="ja-JP" sz="1000" b="1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 b="0">
                          <a:latin typeface="+mn-ea"/>
                          <a:ea typeface="+mn-ea"/>
                        </a:rPr>
                        <a:t>講義中に</a:t>
                      </a:r>
                      <a:r>
                        <a:rPr lang="en-US" altLang="ja-JP" sz="1000" b="0" dirty="0">
                          <a:latin typeface="+mn-ea"/>
                          <a:ea typeface="+mn-ea"/>
                        </a:rPr>
                        <a:t>◯</a:t>
                      </a:r>
                      <a:r>
                        <a:rPr lang="ja-JP" altLang="en-US" sz="1000" b="0">
                          <a:latin typeface="+mn-ea"/>
                          <a:ea typeface="+mn-ea"/>
                        </a:rPr>
                        <a:t>◯◯◯がある場合は</a:t>
                      </a:r>
                      <a:r>
                        <a:rPr lang="en-US" altLang="ja-JP" sz="1000" b="0" i="0" u="none" strike="noStrike" cap="none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游ゴシック"/>
                          <a:sym typeface="Arial"/>
                        </a:rPr>
                        <a:t>◯</a:t>
                      </a:r>
                      <a:r>
                        <a:rPr lang="ja-JP" altLang="en-US" sz="1000" b="0" i="0" u="none" strike="noStrike" cap="none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游ゴシック"/>
                          <a:sym typeface="Arial"/>
                        </a:rPr>
                        <a:t>◯◯◯する</a:t>
                      </a:r>
                      <a:endParaRPr sz="1000" b="0" dirty="0">
                        <a:latin typeface="+mn-ea"/>
                        <a:ea typeface="+mn-ea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 b="0" i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質疑応答は</a:t>
                      </a:r>
                      <a:r>
                        <a:rPr lang="en-US" altLang="ja-JP" sz="1000" b="0" i="0" u="none" strike="noStrike" cap="none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游ゴシック"/>
                          <a:sym typeface="Arial"/>
                        </a:rPr>
                        <a:t>◯</a:t>
                      </a:r>
                      <a:r>
                        <a:rPr lang="ja-JP" altLang="en-US" sz="1000" b="0" i="0" u="none" strike="noStrike" cap="none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游ゴシック"/>
                          <a:sym typeface="Arial"/>
                        </a:rPr>
                        <a:t>◯◯◯でまとめて行う</a:t>
                      </a:r>
                      <a:endParaRPr sz="10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ja-JP" altLang="en-US" sz="1000" b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講義中に</a:t>
                      </a:r>
                      <a:r>
                        <a:rPr lang="en-US" altLang="ja-JP" sz="1000" b="0" i="0" u="none" strike="noStrike" cap="none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游ゴシック"/>
                          <a:sym typeface="Arial"/>
                        </a:rPr>
                        <a:t>◯</a:t>
                      </a:r>
                      <a:r>
                        <a:rPr lang="ja-JP" altLang="en-US" sz="1000" b="0" i="0" u="none" strike="noStrike" cap="none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游ゴシック"/>
                          <a:sym typeface="Arial"/>
                        </a:rPr>
                        <a:t>◯◯◯が発生した場合は</a:t>
                      </a:r>
                      <a:r>
                        <a:rPr lang="en-US" altLang="ja-JP" sz="1000" b="0" i="0" u="none" strike="noStrike" cap="none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游ゴシック"/>
                          <a:sym typeface="Arial"/>
                        </a:rPr>
                        <a:t>◯</a:t>
                      </a:r>
                      <a:r>
                        <a:rPr lang="ja-JP" altLang="en-US" sz="1000" b="0" i="0" u="none" strike="noStrike" cap="none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游ゴシック"/>
                          <a:sym typeface="Arial"/>
                        </a:rPr>
                        <a:t>◯する</a:t>
                      </a:r>
                      <a:endParaRPr sz="1000" b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1015">
                <a:tc row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200"/>
                        <a:buFont typeface="Arial"/>
                        <a:buNone/>
                      </a:pPr>
                      <a:r>
                        <a:rPr lang="ja-JP" altLang="en-US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セミナー</a:t>
                      </a:r>
                      <a:endParaRPr lang="en-US" altLang="ja-JP" sz="1000" b="1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200"/>
                        <a:buFont typeface="Arial"/>
                        <a:buNone/>
                      </a:pPr>
                      <a:r>
                        <a:rPr lang="ja-JP" altLang="en-US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終了後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 b="0">
                          <a:latin typeface="+mn-ea"/>
                          <a:ea typeface="+mn-ea"/>
                        </a:rPr>
                        <a:t>終了直後に</a:t>
                      </a:r>
                      <a:r>
                        <a:rPr lang="en-US" altLang="ja-JP" sz="1000" b="0" i="0" u="none" strike="noStrike" cap="none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游ゴシック"/>
                          <a:sym typeface="Arial"/>
                        </a:rPr>
                        <a:t>◯</a:t>
                      </a:r>
                      <a:r>
                        <a:rPr lang="ja-JP" altLang="en-US" sz="1000" b="0" i="0" u="none" strike="noStrike" cap="none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游ゴシック"/>
                          <a:sym typeface="Arial"/>
                        </a:rPr>
                        <a:t>◯◯のアナウンスをする</a:t>
                      </a:r>
                      <a:endParaRPr sz="1000" b="0" dirty="0">
                        <a:latin typeface="+mn-ea"/>
                        <a:ea typeface="+mn-ea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200"/>
                        <a:buFont typeface="Arial"/>
                        <a:buNone/>
                      </a:pPr>
                      <a:r>
                        <a:rPr lang="en-US" altLang="ja-JP" sz="1000" b="0" i="0" u="none" strike="noStrike" cap="none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游ゴシック"/>
                          <a:sym typeface="Arial"/>
                        </a:rPr>
                        <a:t>◯</a:t>
                      </a:r>
                      <a:r>
                        <a:rPr lang="ja-JP" altLang="en-US" sz="1000" b="0" i="0" u="none" strike="noStrike" cap="none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游ゴシック"/>
                          <a:sym typeface="Arial"/>
                        </a:rPr>
                        <a:t>◯の場合は</a:t>
                      </a:r>
                      <a:r>
                        <a:rPr lang="en-US" altLang="ja-JP" sz="1000" b="0" i="0" u="none" strike="noStrike" cap="none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游ゴシック"/>
                          <a:sym typeface="Arial"/>
                        </a:rPr>
                        <a:t>◯</a:t>
                      </a:r>
                      <a:r>
                        <a:rPr lang="ja-JP" altLang="en-US" sz="1000" b="0" i="0" u="none" strike="noStrike" cap="none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游ゴシック"/>
                          <a:sym typeface="Arial"/>
                        </a:rPr>
                        <a:t>◯担当者へ引渡しを行う</a:t>
                      </a:r>
                      <a:endParaRPr sz="1000" b="0" dirty="0">
                        <a:latin typeface="+mn-ea"/>
                        <a:ea typeface="+mn-ea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 b="0" i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質疑応答は</a:t>
                      </a:r>
                      <a:r>
                        <a:rPr lang="en-US" altLang="ja-JP" sz="1000" b="0" i="0" u="none" strike="noStrike" cap="none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游ゴシック"/>
                          <a:sym typeface="Arial"/>
                        </a:rPr>
                        <a:t>◯</a:t>
                      </a:r>
                      <a:r>
                        <a:rPr lang="ja-JP" altLang="en-US" sz="1000" b="0" i="0" u="none" strike="noStrike" cap="none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游ゴシック"/>
                          <a:sym typeface="Arial"/>
                        </a:rPr>
                        <a:t>◯◯◯で行う</a:t>
                      </a:r>
                      <a:endParaRPr sz="10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55188">
                <a:tc row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200"/>
                        <a:buFont typeface="Arial"/>
                        <a:buNone/>
                      </a:pPr>
                      <a:r>
                        <a:rPr lang="ja-JP" altLang="en-US" sz="1000" b="1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その他</a:t>
                      </a:r>
                      <a:endParaRPr sz="1000" b="1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200"/>
                        <a:buFont typeface="Arial"/>
                        <a:buNone/>
                      </a:pPr>
                      <a:endParaRPr sz="1000" b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55188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000" b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000" b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000" b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1"/>
          <p:cNvSpPr txBox="1">
            <a:spLocks noGrp="1"/>
          </p:cNvSpPr>
          <p:nvPr>
            <p:ph type="title"/>
          </p:nvPr>
        </p:nvSpPr>
        <p:spPr>
          <a:xfrm>
            <a:off x="579182" y="319992"/>
            <a:ext cx="6480000" cy="432000"/>
          </a:xfr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lvl="0"/>
            <a:r>
              <a:rPr lang="ja-JP" altLang="en-US"/>
              <a:t>業務マニュアル　</a:t>
            </a:r>
            <a:r>
              <a:rPr lang="en-US" altLang="ja-JP"/>
              <a:t>3/4</a:t>
            </a:r>
            <a:endParaRPr lang="ja-JP" altLang="en-US"/>
          </a:p>
        </p:txBody>
      </p:sp>
      <p:sp>
        <p:nvSpPr>
          <p:cNvPr id="177" name="Google Shape;177;p11"/>
          <p:cNvSpPr txBox="1">
            <a:spLocks noGrp="1"/>
          </p:cNvSpPr>
          <p:nvPr>
            <p:ph type="sldNum" sz="quarter" idx="10"/>
          </p:nvPr>
        </p:nvSpPr>
        <p:spPr>
          <a:xfrm>
            <a:off x="5338763" y="10172299"/>
            <a:ext cx="1701800" cy="284956"/>
          </a:xfr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lvl="0"/>
            <a:fld id="{00000000-1234-1234-1234-123412341234}" type="slidenum">
              <a:rPr lang="en-US" altLang="ja-JP"/>
              <a:pPr lvl="0"/>
              <a:t>11</a:t>
            </a:fld>
            <a:endParaRPr lang="en-US"/>
          </a:p>
        </p:txBody>
      </p:sp>
      <p:sp>
        <p:nvSpPr>
          <p:cNvPr id="2" name="Google Shape;147;p9">
            <a:extLst>
              <a:ext uri="{FF2B5EF4-FFF2-40B4-BE49-F238E27FC236}">
                <a16:creationId xmlns:a16="http://schemas.microsoft.com/office/drawing/2014/main" id="{1D16AE67-A513-7832-E3F4-12ADF3CC3976}"/>
              </a:ext>
            </a:extLst>
          </p:cNvPr>
          <p:cNvSpPr/>
          <p:nvPr/>
        </p:nvSpPr>
        <p:spPr>
          <a:xfrm>
            <a:off x="2142699" y="1244649"/>
            <a:ext cx="4876969" cy="540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0000" tIns="36000" rIns="36000" bIns="36000" anchor="ctr" anchorCtr="0">
            <a:noAutofit/>
          </a:bodyPr>
          <a:lstStyle/>
          <a:p>
            <a:r>
              <a:rPr lang="ja-JP" altLang="en-US" sz="1200" b="1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担当：</a:t>
            </a:r>
            <a:r>
              <a:rPr lang="en-US" altLang="ja-JP" sz="1200" b="1" i="0" u="none" strike="noStrike" cap="none" dirty="0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◯</a:t>
            </a:r>
            <a:r>
              <a:rPr lang="ja-JP" altLang="en-US" sz="1200" b="1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◯◯◯マーケティング部</a:t>
            </a:r>
            <a:endParaRPr lang="ja-JP" altLang="en-US" sz="1200">
              <a:latin typeface="+mn-ea"/>
              <a:ea typeface="+mn-ea"/>
            </a:endParaRPr>
          </a:p>
        </p:txBody>
      </p:sp>
      <p:sp>
        <p:nvSpPr>
          <p:cNvPr id="3" name="Google Shape;150;p9">
            <a:extLst>
              <a:ext uri="{FF2B5EF4-FFF2-40B4-BE49-F238E27FC236}">
                <a16:creationId xmlns:a16="http://schemas.microsoft.com/office/drawing/2014/main" id="{ABA1AB2E-343F-CC1A-8369-4B161748D074}"/>
              </a:ext>
            </a:extLst>
          </p:cNvPr>
          <p:cNvSpPr/>
          <p:nvPr/>
        </p:nvSpPr>
        <p:spPr>
          <a:xfrm>
            <a:off x="539493" y="1244649"/>
            <a:ext cx="1603206" cy="5400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i="0" u="none" strike="noStrike" cap="none">
                <a:solidFill>
                  <a:schemeClr val="lt1"/>
                </a:solidFill>
                <a:latin typeface="+mn-ea"/>
                <a:ea typeface="+mn-ea"/>
                <a:cs typeface="Arial"/>
                <a:sym typeface="Arial"/>
              </a:rPr>
              <a:t>受付</a:t>
            </a:r>
            <a:endParaRPr sz="1200" dirty="0">
              <a:latin typeface="+mn-ea"/>
              <a:ea typeface="+mn-ea"/>
            </a:endParaRPr>
          </a:p>
        </p:txBody>
      </p:sp>
      <p:graphicFrame>
        <p:nvGraphicFramePr>
          <p:cNvPr id="5" name="Google Shape;152;p9">
            <a:extLst>
              <a:ext uri="{FF2B5EF4-FFF2-40B4-BE49-F238E27FC236}">
                <a16:creationId xmlns:a16="http://schemas.microsoft.com/office/drawing/2014/main" id="{9EBE4621-2743-8B4A-BAC5-8383C28BBC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46376130"/>
              </p:ext>
            </p:extLst>
          </p:nvPr>
        </p:nvGraphicFramePr>
        <p:xfrm>
          <a:off x="539492" y="2066914"/>
          <a:ext cx="6480000" cy="7525601"/>
        </p:xfrm>
        <a:graphic>
          <a:graphicData uri="http://schemas.openxmlformats.org/drawingml/2006/table">
            <a:tbl>
              <a:tblPr firstRow="1" bandRow="1">
                <a:noFill/>
                <a:tableStyleId>{163D301B-5919-4BDC-A1A1-773CCD1464AE}</a:tableStyleId>
              </a:tblPr>
              <a:tblGrid>
                <a:gridCol w="948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318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1015">
                <a:tc rowSpan="6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ja-JP" altLang="en-US" sz="1000" b="1" i="0" u="none" strike="noStrike" cap="none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游ゴシック"/>
                          <a:sym typeface="Arial"/>
                        </a:rPr>
                        <a:t>ノベルティ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ja-JP" altLang="en-US" sz="1000" b="1" i="0" u="none" strike="noStrike" cap="none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游ゴシック"/>
                          <a:sym typeface="Arial"/>
                        </a:rPr>
                        <a:t>カタログ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ja-JP" altLang="en-US" sz="1000" b="1" i="0" u="none" strike="noStrike" cap="none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游ゴシック"/>
                          <a:sym typeface="Arial"/>
                        </a:rPr>
                        <a:t>のお渡し</a:t>
                      </a:r>
                      <a:endParaRPr lang="ja-JP" altLang="en-US" sz="1000" b="0" i="0" u="none" strike="noStrike" cap="none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游ゴシック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200"/>
                        <a:buFont typeface="Arial"/>
                        <a:buNone/>
                      </a:pPr>
                      <a:r>
                        <a:rPr lang="ja-JP" sz="1000" b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お客</a:t>
                      </a:r>
                      <a:r>
                        <a:rPr lang="ja-JP" altLang="en-US" sz="1000" b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さま</a:t>
                      </a:r>
                      <a:r>
                        <a:rPr lang="ja-JP" sz="1000" b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がいらっしゃったら</a:t>
                      </a:r>
                      <a:r>
                        <a:rPr lang="ja-JP" sz="10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バーコードスキャンとノベルティをお渡し</a:t>
                      </a:r>
                      <a:r>
                        <a:rPr lang="ja-JP" altLang="en-US" sz="10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する</a:t>
                      </a:r>
                      <a:endParaRPr sz="1000" b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ja-JP" sz="1000" b="0">
                          <a:latin typeface="+mn-ea"/>
                          <a:ea typeface="+mn-ea"/>
                          <a:cs typeface="Arial"/>
                          <a:sym typeface="Arial"/>
                        </a:rPr>
                        <a:t>カタログ希望のお客様には◯◯と◯◯をクリアファイルに入れてお渡し</a:t>
                      </a:r>
                      <a:r>
                        <a:rPr lang="ja-JP" altLang="en-US" sz="1000" b="0">
                          <a:latin typeface="+mn-ea"/>
                          <a:ea typeface="+mn-ea"/>
                          <a:cs typeface="Arial"/>
                          <a:sym typeface="Arial"/>
                        </a:rPr>
                        <a:t>する</a:t>
                      </a:r>
                      <a:endParaRPr sz="1050" b="0" dirty="0">
                        <a:latin typeface="+mn-ea"/>
                        <a:ea typeface="+mn-ea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200"/>
                        <a:buFont typeface="Arial"/>
                        <a:buNone/>
                      </a:pPr>
                      <a:endParaRPr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08000" marR="108000" marT="72000" marB="720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9988264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None/>
                      </a:pPr>
                      <a:endParaRPr sz="1000" b="0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718238"/>
                  </a:ext>
                </a:extLst>
              </a:tr>
              <a:tr h="441015">
                <a:tc rowSpan="7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 b="1" i="0" u="none" strike="noStrike" cap="none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問い合わせ</a:t>
                      </a:r>
                      <a:endParaRPr lang="en-US" altLang="ja-JP" sz="1000" b="1" i="0" u="none" strike="noStrike" cap="none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 b="1" i="0" u="none" strike="noStrike" cap="none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対応</a:t>
                      </a:r>
                      <a:endParaRPr lang="en-US" altLang="ja-JP" sz="1000" b="1" i="0" u="none" strike="noStrike" cap="none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200"/>
                        <a:buFont typeface="Arial"/>
                        <a:buNone/>
                      </a:pPr>
                      <a:r>
                        <a:rPr lang="ja-JP" altLang="en-US" sz="1000" b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社員宛への来訪者は、確認してつなぎ</a:t>
                      </a:r>
                      <a:r>
                        <a:rPr lang="ja-JP" altLang="en-US" sz="1000" b="0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する</a:t>
                      </a:r>
                      <a:endParaRPr lang="ja-JP" altLang="en-US" sz="1000" b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200"/>
                        <a:buFont typeface="Arial"/>
                        <a:buNone/>
                      </a:pPr>
                      <a:r>
                        <a:rPr lang="ja-JP" altLang="en-US" sz="1000" b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サービス内容へ質問を受けたら、営業担当にお声がけしておつなぎする</a:t>
                      </a:r>
                      <a:endParaRPr lang="ja-JP" altLang="en-US" sz="105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None/>
                      </a:pPr>
                      <a:endParaRPr sz="1000" b="0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0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200"/>
                        <a:buFont typeface="Arial"/>
                        <a:buNone/>
                      </a:pPr>
                      <a:endParaRPr sz="1000" b="1" dirty="0">
                        <a:latin typeface="+mn-ea"/>
                        <a:ea typeface="+mn-ea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0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2941628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200"/>
                        <a:buFont typeface="Arial"/>
                        <a:buNone/>
                      </a:pPr>
                      <a:endParaRPr sz="1000" b="1" dirty="0">
                        <a:latin typeface="+mn-ea"/>
                        <a:ea typeface="+mn-ea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0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8044255"/>
                  </a:ext>
                </a:extLst>
              </a:tr>
              <a:tr h="455188">
                <a:tc row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200"/>
                        <a:buFont typeface="Arial"/>
                        <a:buNone/>
                      </a:pPr>
                      <a:r>
                        <a:rPr lang="ja-JP" altLang="en-US" sz="1000" b="1" i="0" u="none" strike="noStrike" cap="none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游ゴシック"/>
                          <a:sym typeface="Arial"/>
                        </a:rPr>
                        <a:t>その他</a:t>
                      </a:r>
                      <a:endParaRPr lang="ja-JP" altLang="en-US" sz="1000" b="1" i="0" u="none" strike="noStrike" cap="none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游ゴシック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200"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000" b="0" i="0" u="none" strike="noStrike" cap="none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游ゴシック"/>
                          <a:sym typeface="Arial"/>
                        </a:rPr>
                        <a:t>営業の場合は◯◯する</a:t>
                      </a: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55188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000" b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000" b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000" b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2"/>
          <p:cNvSpPr txBox="1">
            <a:spLocks noGrp="1"/>
          </p:cNvSpPr>
          <p:nvPr>
            <p:ph type="title"/>
          </p:nvPr>
        </p:nvSpPr>
        <p:spPr>
          <a:xfrm>
            <a:off x="539837" y="319992"/>
            <a:ext cx="6480000" cy="432000"/>
          </a:xfr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lvl="0"/>
            <a:r>
              <a:rPr lang="ja-JP" altLang="en-US"/>
              <a:t>業務マニュアル　</a:t>
            </a:r>
            <a:r>
              <a:rPr lang="en-US" altLang="ja-JP"/>
              <a:t>4/4</a:t>
            </a:r>
            <a:endParaRPr lang="ja-JP" altLang="en-US"/>
          </a:p>
        </p:txBody>
      </p:sp>
      <p:sp>
        <p:nvSpPr>
          <p:cNvPr id="187" name="Google Shape;187;p12"/>
          <p:cNvSpPr txBox="1">
            <a:spLocks noGrp="1"/>
          </p:cNvSpPr>
          <p:nvPr>
            <p:ph type="sldNum" sz="quarter" idx="10"/>
          </p:nvPr>
        </p:nvSpPr>
        <p:spPr>
          <a:xfrm>
            <a:off x="5338763" y="10172299"/>
            <a:ext cx="1701800" cy="284956"/>
          </a:xfr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lvl="0"/>
            <a:fld id="{00000000-1234-1234-1234-123412341234}" type="slidenum">
              <a:rPr lang="en-US" altLang="ja-JP"/>
              <a:pPr lvl="0"/>
              <a:t>12</a:t>
            </a:fld>
            <a:endParaRPr lang="en-US"/>
          </a:p>
        </p:txBody>
      </p:sp>
      <p:sp>
        <p:nvSpPr>
          <p:cNvPr id="2" name="Google Shape;147;p9">
            <a:extLst>
              <a:ext uri="{FF2B5EF4-FFF2-40B4-BE49-F238E27FC236}">
                <a16:creationId xmlns:a16="http://schemas.microsoft.com/office/drawing/2014/main" id="{4EE2F392-FCF3-C3D0-1379-E7DC4430AFA8}"/>
              </a:ext>
            </a:extLst>
          </p:cNvPr>
          <p:cNvSpPr/>
          <p:nvPr/>
        </p:nvSpPr>
        <p:spPr>
          <a:xfrm>
            <a:off x="2142699" y="1244649"/>
            <a:ext cx="4876969" cy="540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0000" tIns="36000" rIns="36000" bIns="36000" anchor="ctr" anchorCtr="0">
            <a:noAutofit/>
          </a:bodyPr>
          <a:lstStyle/>
          <a:p>
            <a:r>
              <a:rPr lang="ja-JP" altLang="en-US" sz="1200" b="1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担当：</a:t>
            </a:r>
            <a:r>
              <a:rPr lang="en-US" altLang="ja-JP" sz="1200" b="1" i="0" u="none" strike="noStrike" cap="none" dirty="0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◯</a:t>
            </a:r>
            <a:r>
              <a:rPr lang="ja-JP" altLang="en-US" sz="1200" b="1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◯◯◯営業部</a:t>
            </a:r>
            <a:endParaRPr lang="ja-JP" altLang="en-US" sz="1200">
              <a:latin typeface="+mn-ea"/>
              <a:ea typeface="+mn-ea"/>
            </a:endParaRPr>
          </a:p>
        </p:txBody>
      </p:sp>
      <p:sp>
        <p:nvSpPr>
          <p:cNvPr id="3" name="Google Shape;150;p9">
            <a:extLst>
              <a:ext uri="{FF2B5EF4-FFF2-40B4-BE49-F238E27FC236}">
                <a16:creationId xmlns:a16="http://schemas.microsoft.com/office/drawing/2014/main" id="{9772BD10-072C-E673-3088-39EA7B317695}"/>
              </a:ext>
            </a:extLst>
          </p:cNvPr>
          <p:cNvSpPr/>
          <p:nvPr/>
        </p:nvSpPr>
        <p:spPr>
          <a:xfrm>
            <a:off x="539493" y="1244649"/>
            <a:ext cx="1603206" cy="5400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i="0" u="none" strike="noStrike" cap="none">
                <a:solidFill>
                  <a:schemeClr val="lt1"/>
                </a:solidFill>
                <a:latin typeface="+mn-ea"/>
                <a:ea typeface="+mn-ea"/>
                <a:cs typeface="Arial"/>
                <a:sym typeface="Arial"/>
              </a:rPr>
              <a:t>説明員</a:t>
            </a:r>
            <a:endParaRPr sz="1200" dirty="0">
              <a:latin typeface="+mn-ea"/>
              <a:ea typeface="+mn-ea"/>
            </a:endParaRPr>
          </a:p>
        </p:txBody>
      </p:sp>
      <p:graphicFrame>
        <p:nvGraphicFramePr>
          <p:cNvPr id="4" name="Google Shape;152;p9">
            <a:extLst>
              <a:ext uri="{FF2B5EF4-FFF2-40B4-BE49-F238E27FC236}">
                <a16:creationId xmlns:a16="http://schemas.microsoft.com/office/drawing/2014/main" id="{17A74FDF-6266-D08C-9749-EA71DD0B09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2081672"/>
              </p:ext>
            </p:extLst>
          </p:nvPr>
        </p:nvGraphicFramePr>
        <p:xfrm>
          <a:off x="539492" y="2066914"/>
          <a:ext cx="6480000" cy="7525601"/>
        </p:xfrm>
        <a:graphic>
          <a:graphicData uri="http://schemas.openxmlformats.org/drawingml/2006/table">
            <a:tbl>
              <a:tblPr firstRow="1" bandRow="1">
                <a:noFill/>
                <a:tableStyleId>{163D301B-5919-4BDC-A1A1-773CCD1464AE}</a:tableStyleId>
              </a:tblPr>
              <a:tblGrid>
                <a:gridCol w="948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318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1015">
                <a:tc rowSpan="6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ja-JP" altLang="en-US" sz="1000" b="1" u="none" strike="noStrike" cap="none">
                          <a:solidFill>
                            <a:schemeClr val="dk1"/>
                          </a:solidFill>
                          <a:latin typeface="+mn-ea"/>
                          <a:ea typeface="+mn-ea"/>
                        </a:rPr>
                        <a:t>ヒアリング</a:t>
                      </a:r>
                      <a:endParaRPr lang="en-US" altLang="ja-JP" sz="1000" b="1" u="none" strike="noStrike" cap="none" dirty="0">
                        <a:solidFill>
                          <a:schemeClr val="dk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ja-JP" altLang="en-US" sz="1000" b="1" u="none" strike="noStrike" cap="none">
                          <a:solidFill>
                            <a:schemeClr val="dk1"/>
                          </a:solidFill>
                          <a:latin typeface="+mn-ea"/>
                          <a:ea typeface="+mn-ea"/>
                        </a:rPr>
                        <a:t>対応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A顧客（○○○）は受付前でお声がけして、商談開始</a:t>
                      </a:r>
                      <a:endParaRPr sz="1000" b="0" u="none" strike="noStrike" cap="none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ヒアリングシートおよびスクリプトは別紙を参照</a:t>
                      </a:r>
                      <a:endParaRPr sz="1000" b="0" u="none" strike="noStrike" cap="none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ヒアリングシートはその日の終了時までに受付へ提出</a:t>
                      </a:r>
                      <a:endParaRPr sz="1000" b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0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※名刺とセットにして終了時まで随時受付に提出も可</a:t>
                      </a:r>
                      <a:endParaRPr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200"/>
                        <a:buFont typeface="Arial"/>
                        <a:buNone/>
                      </a:pPr>
                      <a:endParaRPr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08000" marR="108000" marT="72000" marB="720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9988264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None/>
                      </a:pPr>
                      <a:endParaRPr sz="1000" b="0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718238"/>
                  </a:ext>
                </a:extLst>
              </a:tr>
              <a:tr h="441015">
                <a:tc rowSpan="7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200"/>
                        <a:buFont typeface="Arial"/>
                        <a:buNone/>
                      </a:pPr>
                      <a:r>
                        <a:rPr lang="ja-JP" altLang="en-US" sz="1000" b="1">
                          <a:latin typeface="+mn-ea"/>
                          <a:ea typeface="+mn-ea"/>
                        </a:rPr>
                        <a:t>フォロー</a:t>
                      </a:r>
                      <a:endParaRPr lang="en-US" altLang="ja-JP" sz="1000" b="1" dirty="0">
                        <a:latin typeface="+mn-ea"/>
                        <a:ea typeface="+mn-e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200"/>
                        <a:buFont typeface="Arial"/>
                        <a:buNone/>
                      </a:pPr>
                      <a:r>
                        <a:rPr lang="ja-JP" altLang="en-US" sz="1000" b="1">
                          <a:latin typeface="+mn-ea"/>
                          <a:ea typeface="+mn-ea"/>
                        </a:rPr>
                        <a:t>対応</a:t>
                      </a:r>
                      <a:endParaRPr sz="1000" b="1" dirty="0">
                        <a:latin typeface="+mn-ea"/>
                        <a:ea typeface="+mn-ea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ヒアリングシートで「FS」となったものはその日のうちに集計し、持ち帰って翌日フォロー</a:t>
                      </a:r>
                      <a:endParaRPr sz="1000" b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担当○○さんにてヒアリングシート取りまとめ</a:t>
                      </a:r>
                      <a:endParaRPr sz="1000" b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None/>
                      </a:pPr>
                      <a:endParaRPr sz="1000" b="0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0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200"/>
                        <a:buFont typeface="Arial"/>
                        <a:buNone/>
                      </a:pPr>
                      <a:endParaRPr sz="1000" b="1" dirty="0">
                        <a:latin typeface="+mn-ea"/>
                        <a:ea typeface="+mn-ea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0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2941628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200"/>
                        <a:buFont typeface="Arial"/>
                        <a:buNone/>
                      </a:pPr>
                      <a:endParaRPr sz="1000" b="1" dirty="0">
                        <a:latin typeface="+mn-ea"/>
                        <a:ea typeface="+mn-ea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0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8044255"/>
                  </a:ext>
                </a:extLst>
              </a:tr>
              <a:tr h="455188">
                <a:tc row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200"/>
                        <a:buFont typeface="Arial"/>
                        <a:buNone/>
                      </a:pPr>
                      <a:r>
                        <a:rPr lang="ja-JP" altLang="en-US" sz="1000" b="1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その他</a:t>
                      </a:r>
                      <a:endParaRPr sz="1000" b="1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200"/>
                        <a:buFont typeface="Arial"/>
                        <a:buNone/>
                      </a:pPr>
                      <a:r>
                        <a:rPr lang="ja-JP" altLang="ja-JP" sz="1000" b="0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○○</a:t>
                      </a:r>
                      <a:r>
                        <a:rPr lang="ja-JP" altLang="en-US" sz="1000" b="0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の場合は</a:t>
                      </a:r>
                      <a:r>
                        <a:rPr lang="ja-JP" altLang="ja-JP" sz="1000" b="0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○○</a:t>
                      </a:r>
                      <a:r>
                        <a:rPr lang="ja-JP" altLang="en-US" sz="1000" b="0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対応する</a:t>
                      </a:r>
                      <a:endParaRPr sz="1000" b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55188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000" b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000" b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000" b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248ccbfd527_2_0"/>
          <p:cNvSpPr txBox="1">
            <a:spLocks noGrp="1"/>
          </p:cNvSpPr>
          <p:nvPr>
            <p:ph type="title"/>
          </p:nvPr>
        </p:nvSpPr>
        <p:spPr>
          <a:xfrm>
            <a:off x="539837" y="319992"/>
            <a:ext cx="6480000" cy="432000"/>
          </a:xfr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lvl="0"/>
            <a:r>
              <a:rPr lang="ja-JP" altLang="en-US"/>
              <a:t>セミナースケジュール</a:t>
            </a:r>
          </a:p>
        </p:txBody>
      </p:sp>
      <p:sp>
        <p:nvSpPr>
          <p:cNvPr id="197" name="Google Shape;197;g248ccbfd527_2_0"/>
          <p:cNvSpPr txBox="1">
            <a:spLocks noGrp="1"/>
          </p:cNvSpPr>
          <p:nvPr>
            <p:ph type="sldNum" sz="quarter" idx="10"/>
          </p:nvPr>
        </p:nvSpPr>
        <p:spPr>
          <a:xfrm>
            <a:off x="5338763" y="10172299"/>
            <a:ext cx="1701800" cy="284956"/>
          </a:xfr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lvl="0"/>
            <a:fld id="{00000000-1234-1234-1234-123412341234}" type="slidenum">
              <a:rPr lang="en-US" altLang="ja-JP"/>
              <a:pPr lvl="0"/>
              <a:t>13</a:t>
            </a:fld>
            <a:endParaRPr lang="en-US"/>
          </a:p>
        </p:txBody>
      </p:sp>
      <p:graphicFrame>
        <p:nvGraphicFramePr>
          <p:cNvPr id="198" name="Google Shape;198;g248ccbfd527_2_0"/>
          <p:cNvGraphicFramePr/>
          <p:nvPr>
            <p:extLst>
              <p:ext uri="{D42A27DB-BD31-4B8C-83A1-F6EECF244321}">
                <p14:modId xmlns:p14="http://schemas.microsoft.com/office/powerpoint/2010/main" val="3877821571"/>
              </p:ext>
            </p:extLst>
          </p:nvPr>
        </p:nvGraphicFramePr>
        <p:xfrm>
          <a:off x="539768" y="1320936"/>
          <a:ext cx="6480050" cy="3958704"/>
        </p:xfrm>
        <a:graphic>
          <a:graphicData uri="http://schemas.openxmlformats.org/drawingml/2006/table">
            <a:tbl>
              <a:tblPr firstRow="1" bandRow="1">
                <a:noFill/>
                <a:tableStyleId>{163D301B-5919-4BDC-A1A1-773CCD1464AE}</a:tableStyleId>
              </a:tblPr>
              <a:tblGrid>
                <a:gridCol w="1353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88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77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61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時間</a:t>
                      </a:r>
                      <a:endParaRPr sz="140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テーマ</a:t>
                      </a:r>
                      <a:endParaRPr sz="1200" b="1" i="0" u="none" strike="noStrike" cap="none" dirty="0">
                        <a:solidFill>
                          <a:schemeClr val="bg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登壇者</a:t>
                      </a:r>
                      <a:endParaRPr sz="140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97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>
                          <a:latin typeface="+mn-ea"/>
                          <a:ea typeface="+mn-ea"/>
                        </a:rPr>
                        <a:t>10:30-11:00</a:t>
                      </a:r>
                      <a:endParaRPr sz="1200" b="1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◯◯サービスのご紹介</a:t>
                      </a:r>
                      <a:endParaRPr sz="12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>
                          <a:solidFill>
                            <a:schemeClr val="dk1"/>
                          </a:solidFill>
                          <a:latin typeface="+mn-ea"/>
                          <a:ea typeface="+mn-ea"/>
                        </a:rPr>
                        <a:t>◯◯ ◯◯</a:t>
                      </a:r>
                      <a:endParaRPr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97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>
                          <a:latin typeface="+mn-ea"/>
                          <a:ea typeface="+mn-ea"/>
                        </a:rPr>
                        <a:t>11:30-12:00</a:t>
                      </a:r>
                      <a:endParaRPr sz="1200" b="1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0">
                          <a:latin typeface="+mn-ea"/>
                          <a:ea typeface="+mn-ea"/>
                          <a:cs typeface="Arial"/>
                          <a:sym typeface="Arial"/>
                        </a:rPr>
                        <a:t>◯◯法規制についての基本を解説</a:t>
                      </a:r>
                      <a:endParaRPr sz="1200" b="0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0">
                          <a:solidFill>
                            <a:schemeClr val="dk1"/>
                          </a:solidFill>
                          <a:latin typeface="+mn-ea"/>
                          <a:ea typeface="+mn-ea"/>
                        </a:rPr>
                        <a:t>◯◯</a:t>
                      </a:r>
                      <a:r>
                        <a:rPr lang="en-US" altLang="ja-JP" sz="1200" b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sz="1200" b="0">
                          <a:solidFill>
                            <a:schemeClr val="dk1"/>
                          </a:solidFill>
                          <a:latin typeface="+mn-ea"/>
                          <a:ea typeface="+mn-ea"/>
                        </a:rPr>
                        <a:t>◯</a:t>
                      </a:r>
                      <a:r>
                        <a:rPr lang="ja-JP" altLang="ja-JP" sz="1200" b="0">
                          <a:solidFill>
                            <a:schemeClr val="dk1"/>
                          </a:solidFill>
                          <a:latin typeface="+mn-ea"/>
                          <a:ea typeface="+mn-ea"/>
                        </a:rPr>
                        <a:t>◯</a:t>
                      </a:r>
                      <a:endParaRPr sz="1200" b="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97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>
                          <a:latin typeface="+mn-ea"/>
                          <a:ea typeface="+mn-ea"/>
                        </a:rPr>
                        <a:t>13:30-14:00</a:t>
                      </a:r>
                      <a:endParaRPr sz="1200" b="1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0">
                          <a:latin typeface="+mn-ea"/>
                          <a:ea typeface="+mn-ea"/>
                          <a:cs typeface="Arial"/>
                          <a:sym typeface="Arial"/>
                        </a:rPr>
                        <a:t>◯◯サービスのご紹介</a:t>
                      </a:r>
                      <a:endParaRPr sz="1200" b="0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>
                          <a:solidFill>
                            <a:schemeClr val="dk1"/>
                          </a:solidFill>
                          <a:latin typeface="+mn-ea"/>
                          <a:ea typeface="+mn-ea"/>
                        </a:rPr>
                        <a:t>◯◯ ◯◯</a:t>
                      </a:r>
                      <a:endParaRPr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97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>
                          <a:latin typeface="+mn-ea"/>
                          <a:ea typeface="+mn-ea"/>
                        </a:rPr>
                        <a:t>14:30-15:00</a:t>
                      </a:r>
                      <a:endParaRPr sz="1200" b="1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◯◯サービスの活用事例のご紹介</a:t>
                      </a:r>
                      <a:endParaRPr sz="1200" b="0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>
                          <a:solidFill>
                            <a:schemeClr val="dk1"/>
                          </a:solidFill>
                          <a:latin typeface="+mn-ea"/>
                          <a:ea typeface="+mn-ea"/>
                        </a:rPr>
                        <a:t>◯◯ ◯◯</a:t>
                      </a:r>
                      <a:endParaRPr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97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>
                          <a:latin typeface="+mn-ea"/>
                          <a:ea typeface="+mn-ea"/>
                        </a:rPr>
                        <a:t>15:30-16:00</a:t>
                      </a:r>
                      <a:endParaRPr sz="1200" b="1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0">
                          <a:latin typeface="+mn-ea"/>
                          <a:ea typeface="+mn-ea"/>
                          <a:cs typeface="Arial"/>
                          <a:sym typeface="Arial"/>
                        </a:rPr>
                        <a:t>◯◯法規制についての基本を解説</a:t>
                      </a:r>
                      <a:endParaRPr sz="1200" b="0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>
                          <a:solidFill>
                            <a:schemeClr val="dk1"/>
                          </a:solidFill>
                          <a:latin typeface="+mn-ea"/>
                          <a:ea typeface="+mn-ea"/>
                        </a:rPr>
                        <a:t>◯◯ ◯◯</a:t>
                      </a:r>
                      <a:endParaRPr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497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>
                          <a:latin typeface="+mn-ea"/>
                          <a:ea typeface="+mn-ea"/>
                        </a:rPr>
                        <a:t>16:30-17:00</a:t>
                      </a:r>
                      <a:endParaRPr sz="1200" b="1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0">
                          <a:latin typeface="+mn-ea"/>
                          <a:ea typeface="+mn-ea"/>
                          <a:cs typeface="Arial"/>
                          <a:sym typeface="Arial"/>
                        </a:rPr>
                        <a:t>◯◯サービスのご紹介</a:t>
                      </a:r>
                      <a:endParaRPr sz="1200" b="0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>
                          <a:solidFill>
                            <a:schemeClr val="dk1"/>
                          </a:solidFill>
                          <a:latin typeface="+mn-ea"/>
                          <a:ea typeface="+mn-ea"/>
                        </a:rPr>
                        <a:t>◯◯ ◯◯</a:t>
                      </a:r>
                      <a:endParaRPr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497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630251"/>
                  </a:ext>
                </a:extLst>
              </a:tr>
              <a:tr h="44497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3405370"/>
                  </a:ext>
                </a:extLst>
              </a:tr>
            </a:tbl>
          </a:graphicData>
        </a:graphic>
      </p:graphicFrame>
      <p:graphicFrame>
        <p:nvGraphicFramePr>
          <p:cNvPr id="2" name="Google Shape;198;g248ccbfd527_2_0">
            <a:extLst>
              <a:ext uri="{FF2B5EF4-FFF2-40B4-BE49-F238E27FC236}">
                <a16:creationId xmlns:a16="http://schemas.microsoft.com/office/drawing/2014/main" id="{4B194242-C1FE-5827-AB44-9B83E8335C7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66642291"/>
              </p:ext>
            </p:extLst>
          </p:nvPr>
        </p:nvGraphicFramePr>
        <p:xfrm>
          <a:off x="539768" y="5724084"/>
          <a:ext cx="6480050" cy="3958704"/>
        </p:xfrm>
        <a:graphic>
          <a:graphicData uri="http://schemas.openxmlformats.org/drawingml/2006/table">
            <a:tbl>
              <a:tblPr firstRow="1" bandRow="1">
                <a:noFill/>
                <a:tableStyleId>{163D301B-5919-4BDC-A1A1-773CCD1464AE}</a:tableStyleId>
              </a:tblPr>
              <a:tblGrid>
                <a:gridCol w="1353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54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2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61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時間</a:t>
                      </a:r>
                      <a:endParaRPr sz="140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テーマ</a:t>
                      </a:r>
                      <a:endParaRPr sz="1200" b="1" i="0" u="none" strike="noStrike" cap="none" dirty="0">
                        <a:solidFill>
                          <a:schemeClr val="bg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登壇者</a:t>
                      </a:r>
                      <a:endParaRPr sz="140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97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97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97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97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97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497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497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630251"/>
                  </a:ext>
                </a:extLst>
              </a:tr>
              <a:tr h="44497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340537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3"/>
          <p:cNvSpPr txBox="1">
            <a:spLocks noGrp="1"/>
          </p:cNvSpPr>
          <p:nvPr>
            <p:ph type="title"/>
          </p:nvPr>
        </p:nvSpPr>
        <p:spPr>
          <a:xfrm>
            <a:off x="539837" y="319992"/>
            <a:ext cx="6480000" cy="432000"/>
          </a:xfr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lvl="0"/>
            <a:r>
              <a:rPr lang="ja-JP" altLang="en-US"/>
              <a:t>シフト</a:t>
            </a:r>
          </a:p>
        </p:txBody>
      </p:sp>
      <p:sp>
        <p:nvSpPr>
          <p:cNvPr id="205" name="Google Shape;205;p13"/>
          <p:cNvSpPr txBox="1">
            <a:spLocks noGrp="1"/>
          </p:cNvSpPr>
          <p:nvPr>
            <p:ph type="sldNum" sz="quarter" idx="10"/>
          </p:nvPr>
        </p:nvSpPr>
        <p:spPr>
          <a:xfrm>
            <a:off x="5338763" y="10172299"/>
            <a:ext cx="1701800" cy="284956"/>
          </a:xfr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lvl="0"/>
            <a:fld id="{00000000-1234-1234-1234-123412341234}" type="slidenum">
              <a:rPr lang="en-US" altLang="ja-JP"/>
              <a:pPr lvl="0"/>
              <a:t>14</a:t>
            </a:fld>
            <a:endParaRPr lang="en-US"/>
          </a:p>
        </p:txBody>
      </p:sp>
      <p:sp>
        <p:nvSpPr>
          <p:cNvPr id="4" name="Google Shape;67;g27e28de5fbf_0_27">
            <a:extLst>
              <a:ext uri="{FF2B5EF4-FFF2-40B4-BE49-F238E27FC236}">
                <a16:creationId xmlns:a16="http://schemas.microsoft.com/office/drawing/2014/main" id="{F291C62C-D3EB-FD73-634C-D517CE17102D}"/>
              </a:ext>
            </a:extLst>
          </p:cNvPr>
          <p:cNvSpPr/>
          <p:nvPr/>
        </p:nvSpPr>
        <p:spPr>
          <a:xfrm>
            <a:off x="539500" y="1407566"/>
            <a:ext cx="6480000" cy="8209641"/>
          </a:xfrm>
          <a:prstGeom prst="rect">
            <a:avLst/>
          </a:prstGeom>
          <a:solidFill>
            <a:schemeClr val="bg1"/>
          </a:solidFill>
          <a:ln w="63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ja-JP" altLang="en-US">
                <a:solidFill>
                  <a:schemeClr val="tx1"/>
                </a:solidFill>
                <a:latin typeface="+mn-ea"/>
                <a:ea typeface="+mn-ea"/>
              </a:rPr>
              <a:t>シフト表を挿入</a:t>
            </a:r>
            <a:endParaRPr lang="en-US" altLang="ja-JP" dirty="0">
              <a:solidFill>
                <a:schemeClr val="tx1"/>
              </a:solidFill>
              <a:latin typeface="+mn-ea"/>
              <a:ea typeface="+mn-ea"/>
            </a:endParaRPr>
          </a:p>
          <a:p>
            <a:pPr marL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ja-JP" sz="1200" dirty="0">
                <a:solidFill>
                  <a:schemeClr val="tx1"/>
                </a:solidFill>
                <a:latin typeface="+mn-ea"/>
                <a:ea typeface="+mn-ea"/>
              </a:rPr>
              <a:t>※</a:t>
            </a:r>
            <a:r>
              <a:rPr lang="ja-JP" altLang="en-US" sz="1200">
                <a:solidFill>
                  <a:schemeClr val="tx1"/>
                </a:solidFill>
                <a:latin typeface="+mn-ea"/>
                <a:ea typeface="+mn-ea"/>
              </a:rPr>
              <a:t>シフト表のテンプレートは別紙を参照</a:t>
            </a:r>
            <a:endParaRPr sz="1200" dirty="0">
              <a:solidFill>
                <a:schemeClr val="tx1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4"/>
          <p:cNvSpPr txBox="1">
            <a:spLocks noGrp="1"/>
          </p:cNvSpPr>
          <p:nvPr>
            <p:ph type="title"/>
          </p:nvPr>
        </p:nvSpPr>
        <p:spPr>
          <a:xfrm>
            <a:off x="539837" y="319992"/>
            <a:ext cx="6480000" cy="432000"/>
          </a:xfr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lvl="0"/>
            <a:r>
              <a:rPr lang="ja-JP" altLang="en-US"/>
              <a:t>顧客からの</a:t>
            </a:r>
            <a:r>
              <a:rPr lang="en" altLang="ja-JP"/>
              <a:t>FAQ</a:t>
            </a:r>
            <a:r>
              <a:rPr lang="ja-JP" altLang="en-US"/>
              <a:t>対応マニュアル</a:t>
            </a:r>
          </a:p>
        </p:txBody>
      </p:sp>
      <p:sp>
        <p:nvSpPr>
          <p:cNvPr id="212" name="Google Shape;212;p14"/>
          <p:cNvSpPr txBox="1">
            <a:spLocks noGrp="1"/>
          </p:cNvSpPr>
          <p:nvPr>
            <p:ph type="sldNum" sz="quarter" idx="10"/>
          </p:nvPr>
        </p:nvSpPr>
        <p:spPr>
          <a:xfrm>
            <a:off x="5338763" y="10172299"/>
            <a:ext cx="1701800" cy="284956"/>
          </a:xfr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lvl="0"/>
            <a:fld id="{00000000-1234-1234-1234-123412341234}" type="slidenum">
              <a:rPr lang="en-US" altLang="ja-JP"/>
              <a:pPr lvl="0"/>
              <a:t>15</a:t>
            </a:fld>
            <a:endParaRPr lang="en-US"/>
          </a:p>
        </p:txBody>
      </p:sp>
      <p:graphicFrame>
        <p:nvGraphicFramePr>
          <p:cNvPr id="211" name="Google Shape;211;p14"/>
          <p:cNvGraphicFramePr/>
          <p:nvPr>
            <p:extLst>
              <p:ext uri="{D42A27DB-BD31-4B8C-83A1-F6EECF244321}">
                <p14:modId xmlns:p14="http://schemas.microsoft.com/office/powerpoint/2010/main" val="1147761774"/>
              </p:ext>
            </p:extLst>
          </p:nvPr>
        </p:nvGraphicFramePr>
        <p:xfrm>
          <a:off x="539836" y="1446501"/>
          <a:ext cx="6480000" cy="8120410"/>
        </p:xfrm>
        <a:graphic>
          <a:graphicData uri="http://schemas.openxmlformats.org/drawingml/2006/table">
            <a:tbl>
              <a:tblPr firstRow="1" bandRow="1">
                <a:noFill/>
                <a:tableStyleId>{163D301B-5919-4BDC-A1A1-773CCD1464AE}</a:tableStyleId>
              </a:tblPr>
              <a:tblGrid>
                <a:gridCol w="374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5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783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Q.</a:t>
                      </a:r>
                      <a:endParaRPr sz="1200" b="1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108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ja-JP" sz="1200" b="1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価格はいくらくらいですか？</a:t>
                      </a:r>
                      <a:endParaRPr sz="1200" b="1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108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83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A.</a:t>
                      </a:r>
                      <a:endParaRPr sz="1200" b="1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108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1"/>
                        </a:buClr>
                        <a:buSzPts val="1100"/>
                        <a:buFont typeface="Arial"/>
                        <a:buNone/>
                      </a:pPr>
                      <a:r>
                        <a:rPr lang="ja-JP" sz="12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月額固定費</a:t>
                      </a:r>
                      <a:r>
                        <a:rPr lang="ja-JP" sz="12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00</a:t>
                      </a:r>
                      <a:r>
                        <a:rPr lang="ja-JP" sz="12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,000円~、導入費用0円でご利用いただけます。</a:t>
                      </a:r>
                      <a:endParaRPr sz="12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108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783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Q.</a:t>
                      </a:r>
                      <a:endParaRPr sz="1200" b="1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108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ja-JP" sz="1200" b="1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競合との差、優位性はどこですか？</a:t>
                      </a:r>
                      <a:endParaRPr sz="1200" b="1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108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88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A.</a:t>
                      </a:r>
                      <a:endParaRPr sz="1200" b="1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108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1" indent="0" algn="l" rtl="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ja-JP" sz="12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◯◯◯</a:t>
                      </a:r>
                      <a:r>
                        <a:rPr lang="ja-JP" sz="12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がNo.1です。</a:t>
                      </a:r>
                      <a:r>
                        <a:rPr lang="ja-JP" sz="12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その</a:t>
                      </a:r>
                      <a:r>
                        <a:rPr lang="ja-JP" altLang="en-US" sz="12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ほか</a:t>
                      </a:r>
                      <a:r>
                        <a:rPr lang="ja-JP" sz="12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にも◯◯、</a:t>
                      </a:r>
                      <a:r>
                        <a:rPr lang="ja-JP" sz="1200" b="0">
                          <a:latin typeface="+mn-ea"/>
                          <a:ea typeface="+mn-ea"/>
                          <a:cs typeface="Arial"/>
                          <a:sym typeface="Arial"/>
                        </a:rPr>
                        <a:t>◯◯</a:t>
                      </a:r>
                      <a:r>
                        <a:rPr lang="ja-JP" sz="12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という点、サービス・サポートにも</a:t>
                      </a:r>
                      <a:endParaRPr lang="en-US" altLang="ja-JP" sz="1200" b="0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marR="0" lvl="1" indent="0" algn="l" rtl="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ja-JP" sz="12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ご満足いただく声を多く</a:t>
                      </a:r>
                      <a:r>
                        <a:rPr lang="ja-JP" altLang="en-US" sz="12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いただいて</a:t>
                      </a:r>
                      <a:r>
                        <a:rPr lang="ja-JP" sz="12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おります。</a:t>
                      </a:r>
                      <a:endParaRPr sz="12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108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783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Q.</a:t>
                      </a:r>
                      <a:endParaRPr sz="1200" b="1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108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ja-JP" sz="1200" b="1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見積</a:t>
                      </a:r>
                      <a:r>
                        <a:rPr lang="ja-JP" altLang="en-US" sz="1200" b="1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も</a:t>
                      </a:r>
                      <a:r>
                        <a:rPr lang="ja-JP" sz="1200" b="1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りが欲しいのですがどうしたらいいですか？</a:t>
                      </a:r>
                      <a:endParaRPr sz="1200" b="1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108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783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A.</a:t>
                      </a:r>
                      <a:endParaRPr sz="1200" b="1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108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1" indent="0" algn="l" rtl="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ja-JP" sz="12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お打ち合わせにてお話しできればと思います。</a:t>
                      </a:r>
                      <a:r>
                        <a:rPr lang="ja-JP" altLang="en-US" sz="12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（</a:t>
                      </a:r>
                      <a:r>
                        <a:rPr lang="en-US" altLang="ja-JP" sz="1200" b="0" i="0" u="none" strike="noStrike" cap="none" dirty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◯</a:t>
                      </a:r>
                      <a:r>
                        <a:rPr lang="ja-JP" altLang="en-US" sz="12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◯コーナーに誘導する）</a:t>
                      </a:r>
                      <a:endParaRPr lang="en-US" altLang="ja-JP" sz="12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108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783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Q.</a:t>
                      </a:r>
                      <a:endParaRPr sz="1200" b="1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108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30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en-US" altLang="ja-JP" sz="1200" b="1" i="0" u="none" strike="noStrike" cap="none" dirty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◯</a:t>
                      </a:r>
                      <a:r>
                        <a:rPr lang="ja-JP" altLang="en-US" sz="1200" b="1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◯</a:t>
                      </a:r>
                      <a:r>
                        <a:rPr lang="ja-JP" sz="1200" b="1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さん</a:t>
                      </a:r>
                      <a:r>
                        <a:rPr lang="ja-JP" altLang="en-US" sz="1200" b="1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は</a:t>
                      </a:r>
                      <a:r>
                        <a:rPr lang="ja-JP" sz="1200" b="1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いますか？</a:t>
                      </a:r>
                      <a:endParaRPr sz="1200" b="1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108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783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A.</a:t>
                      </a:r>
                      <a:endParaRPr sz="1200" b="1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108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1" indent="0" algn="l" rtl="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ja-JP" sz="12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確認して参りますので少々お待ちください（受付</a:t>
                      </a:r>
                      <a:r>
                        <a:rPr lang="ja-JP" altLang="en-US" sz="12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担当と</a:t>
                      </a:r>
                      <a:r>
                        <a:rPr lang="ja-JP" sz="12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連携</a:t>
                      </a:r>
                      <a:r>
                        <a:rPr lang="ja-JP" altLang="en-US" sz="12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する</a:t>
                      </a:r>
                      <a:r>
                        <a:rPr lang="ja-JP" sz="12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）</a:t>
                      </a:r>
                      <a:endParaRPr lang="en-US" altLang="ja-JP" sz="12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108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783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Q.</a:t>
                      </a:r>
                      <a:endParaRPr sz="1200" b="1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108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300"/>
                        </a:spcBef>
                        <a:spcAft>
                          <a:spcPts val="300"/>
                        </a:spcAft>
                        <a:buNone/>
                      </a:pPr>
                      <a:endParaRPr sz="1200" b="1" dirty="0">
                        <a:latin typeface="+mn-ea"/>
                        <a:ea typeface="+mn-ea"/>
                      </a:endParaRPr>
                    </a:p>
                  </a:txBody>
                  <a:tcPr marL="72000" marR="72000" marT="108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783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A.</a:t>
                      </a:r>
                      <a:endParaRPr sz="1200" b="1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108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300"/>
                        </a:spcBef>
                        <a:spcAft>
                          <a:spcPts val="300"/>
                        </a:spcAft>
                        <a:buNone/>
                      </a:pPr>
                      <a:endParaRPr sz="1200" b="0" dirty="0">
                        <a:latin typeface="+mn-ea"/>
                        <a:ea typeface="+mn-ea"/>
                      </a:endParaRPr>
                    </a:p>
                  </a:txBody>
                  <a:tcPr marL="72000" marR="72000" marT="108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783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Q.</a:t>
                      </a:r>
                      <a:endParaRPr sz="1200" b="1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108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300"/>
                        </a:spcBef>
                        <a:spcAft>
                          <a:spcPts val="300"/>
                        </a:spcAft>
                        <a:buNone/>
                      </a:pPr>
                      <a:endParaRPr sz="1200" b="1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108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9783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A.</a:t>
                      </a:r>
                      <a:endParaRPr sz="1200" b="1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108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300"/>
                        </a:spcBef>
                        <a:spcAft>
                          <a:spcPts val="30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108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9783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Q.</a:t>
                      </a:r>
                      <a:endParaRPr sz="1200" b="1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108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300"/>
                        </a:spcBef>
                        <a:spcAft>
                          <a:spcPts val="300"/>
                        </a:spcAft>
                        <a:buNone/>
                      </a:pPr>
                      <a:endParaRPr sz="1200" b="1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108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9783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A.</a:t>
                      </a:r>
                      <a:endParaRPr sz="1200" b="1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108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300"/>
                        </a:spcBef>
                        <a:spcAft>
                          <a:spcPts val="30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108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9783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Q.</a:t>
                      </a:r>
                      <a:endParaRPr sz="1200" b="1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108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300"/>
                        </a:spcBef>
                        <a:spcAft>
                          <a:spcPts val="300"/>
                        </a:spcAft>
                        <a:buNone/>
                      </a:pPr>
                      <a:endParaRPr sz="1200" b="1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108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9783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A.</a:t>
                      </a:r>
                      <a:endParaRPr sz="1200" b="1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108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300"/>
                        </a:spcBef>
                        <a:spcAft>
                          <a:spcPts val="30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108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5"/>
          <p:cNvSpPr txBox="1">
            <a:spLocks noGrp="1"/>
          </p:cNvSpPr>
          <p:nvPr>
            <p:ph type="title"/>
          </p:nvPr>
        </p:nvSpPr>
        <p:spPr>
          <a:xfrm>
            <a:off x="579182" y="319992"/>
            <a:ext cx="6480000" cy="432000"/>
          </a:xfr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lvl="0"/>
            <a:r>
              <a:rPr lang="ja-JP" altLang="en-US"/>
              <a:t>ターゲットの考え方とフォロールール</a:t>
            </a:r>
          </a:p>
        </p:txBody>
      </p:sp>
      <p:sp>
        <p:nvSpPr>
          <p:cNvPr id="225" name="Google Shape;225;p15"/>
          <p:cNvSpPr txBox="1">
            <a:spLocks noGrp="1"/>
          </p:cNvSpPr>
          <p:nvPr>
            <p:ph type="sldNum" sz="quarter" idx="10"/>
          </p:nvPr>
        </p:nvSpPr>
        <p:spPr>
          <a:xfrm>
            <a:off x="5338763" y="10172299"/>
            <a:ext cx="1701800" cy="284956"/>
          </a:xfr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lvl="0"/>
            <a:fld id="{00000000-1234-1234-1234-123412341234}" type="slidenum">
              <a:rPr lang="en-US" altLang="ja-JP"/>
              <a:pPr lvl="0"/>
              <a:t>16</a:t>
            </a:fld>
            <a:endParaRPr lang="en-US"/>
          </a:p>
        </p:txBody>
      </p:sp>
      <p:graphicFrame>
        <p:nvGraphicFramePr>
          <p:cNvPr id="226" name="Google Shape;226;p15"/>
          <p:cNvGraphicFramePr/>
          <p:nvPr>
            <p:extLst>
              <p:ext uri="{D42A27DB-BD31-4B8C-83A1-F6EECF244321}">
                <p14:modId xmlns:p14="http://schemas.microsoft.com/office/powerpoint/2010/main" val="45322528"/>
              </p:ext>
            </p:extLst>
          </p:nvPr>
        </p:nvGraphicFramePr>
        <p:xfrm>
          <a:off x="539668" y="2390412"/>
          <a:ext cx="6480000" cy="2775575"/>
        </p:xfrm>
        <a:graphic>
          <a:graphicData uri="http://schemas.openxmlformats.org/drawingml/2006/table">
            <a:tbl>
              <a:tblPr firstRow="1" bandRow="1">
                <a:noFill/>
                <a:tableStyleId>{163D301B-5919-4BDC-A1A1-773CCD1464AE}</a:tableStyleId>
              </a:tblPr>
              <a:tblGrid>
                <a:gridCol w="772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23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48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68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ランク</a:t>
                      </a:r>
                      <a:endParaRPr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定義・判定方法</a:t>
                      </a:r>
                      <a:endParaRPr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定義の理由</a:t>
                      </a:r>
                      <a:endParaRPr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75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1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A</a:t>
                      </a:r>
                      <a:endParaRPr sz="140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ヒアリングシートで</a:t>
                      </a:r>
                      <a:endParaRPr sz="1000" b="1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「見積</a:t>
                      </a:r>
                      <a:r>
                        <a:rPr lang="ja-JP" altLang="en-US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もり</a:t>
                      </a: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希望」</a:t>
                      </a:r>
                      <a:r>
                        <a:rPr lang="ja-JP" altLang="en-US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あるいは</a:t>
                      </a: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「デモ希望」に</a:t>
                      </a:r>
                      <a:endParaRPr lang="en-US" altLang="ja-JP" sz="1000" b="1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チェック</a:t>
                      </a:r>
                      <a:r>
                        <a:rPr lang="ja-JP" altLang="en-US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あり</a:t>
                      </a:r>
                      <a:endParaRPr sz="1000" b="1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◯◯領域のサービスの導入検討が</a:t>
                      </a:r>
                      <a:endParaRPr sz="1000" b="1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進んでいるため</a:t>
                      </a:r>
                      <a:endParaRPr sz="100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75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 b="1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B</a:t>
                      </a:r>
                      <a:endParaRPr sz="1400" b="1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ヒアリングシートで</a:t>
                      </a:r>
                      <a:endParaRPr lang="en-US" altLang="ja-JP" sz="1000" b="1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「予算あり」あるいは「半年</a:t>
                      </a:r>
                      <a:r>
                        <a:rPr lang="ja-JP" altLang="en-US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以内に導入</a:t>
                      </a: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」に</a:t>
                      </a:r>
                      <a:endParaRPr lang="en-US" altLang="ja-JP" sz="1000" b="1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チェックあり</a:t>
                      </a:r>
                      <a:endParaRPr sz="1000" b="1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導入はすぐではないが、予算</a:t>
                      </a:r>
                      <a:r>
                        <a:rPr lang="ja-JP" altLang="en-US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はあり、</a:t>
                      </a:r>
                      <a:endParaRPr lang="en-US" altLang="ja-JP" sz="1000" b="1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追加検討の可能性があるため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75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 b="1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C</a:t>
                      </a:r>
                      <a:endParaRPr sz="1400" b="1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1"/>
                        </a:buClr>
                        <a:buSzPts val="1200"/>
                        <a:buFont typeface="Arial"/>
                        <a:buNone/>
                      </a:pP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A</a:t>
                      </a:r>
                      <a:r>
                        <a:rPr lang="ja-JP" altLang="en-US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、</a:t>
                      </a: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B以外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ー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Google Shape;147;p9">
            <a:extLst>
              <a:ext uri="{FF2B5EF4-FFF2-40B4-BE49-F238E27FC236}">
                <a16:creationId xmlns:a16="http://schemas.microsoft.com/office/drawing/2014/main" id="{DE217D8D-C02A-8146-82E0-958ABCDCE217}"/>
              </a:ext>
            </a:extLst>
          </p:cNvPr>
          <p:cNvSpPr/>
          <p:nvPr/>
        </p:nvSpPr>
        <p:spPr>
          <a:xfrm>
            <a:off x="2142699" y="1372326"/>
            <a:ext cx="4876969" cy="788867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0000" tIns="36000" rIns="36000" bIns="36000" anchor="ctr" anchorCtr="0">
            <a:no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ja-JP" altLang="en-US" sz="1200" b="1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◯◯と◯◯の</a:t>
            </a:r>
            <a:r>
              <a:rPr lang="ja-JP" altLang="en-US" sz="1200" b="1">
                <a:solidFill>
                  <a:schemeClr val="accent1"/>
                </a:solidFill>
                <a:latin typeface="+mn-ea"/>
                <a:ea typeface="+mn-ea"/>
              </a:rPr>
              <a:t>２つの評価項目で、ランクを定義します。</a:t>
            </a:r>
            <a:endParaRPr lang="ja-JP" altLang="en-US" sz="1200">
              <a:latin typeface="+mn-ea"/>
              <a:ea typeface="+mn-ea"/>
            </a:endParaRPr>
          </a:p>
        </p:txBody>
      </p:sp>
      <p:sp>
        <p:nvSpPr>
          <p:cNvPr id="3" name="Google Shape;150;p9">
            <a:extLst>
              <a:ext uri="{FF2B5EF4-FFF2-40B4-BE49-F238E27FC236}">
                <a16:creationId xmlns:a16="http://schemas.microsoft.com/office/drawing/2014/main" id="{6B7E6064-4BAE-5E98-0467-D0DFDF15293D}"/>
              </a:ext>
            </a:extLst>
          </p:cNvPr>
          <p:cNvSpPr/>
          <p:nvPr/>
        </p:nvSpPr>
        <p:spPr>
          <a:xfrm>
            <a:off x="539493" y="1372326"/>
            <a:ext cx="1603206" cy="788867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i="0" u="none" strike="noStrike" cap="none">
                <a:solidFill>
                  <a:schemeClr val="lt1"/>
                </a:solidFill>
                <a:latin typeface="+mn-ea"/>
                <a:ea typeface="+mn-ea"/>
                <a:cs typeface="Arial"/>
                <a:sym typeface="Arial"/>
              </a:rPr>
              <a:t>ターゲット</a:t>
            </a:r>
            <a:endParaRPr sz="1200" dirty="0">
              <a:latin typeface="+mn-ea"/>
              <a:ea typeface="+mn-ea"/>
            </a:endParaRPr>
          </a:p>
        </p:txBody>
      </p:sp>
      <p:graphicFrame>
        <p:nvGraphicFramePr>
          <p:cNvPr id="4" name="Google Shape;226;p15">
            <a:extLst>
              <a:ext uri="{FF2B5EF4-FFF2-40B4-BE49-F238E27FC236}">
                <a16:creationId xmlns:a16="http://schemas.microsoft.com/office/drawing/2014/main" id="{8555EA07-CBCC-18ED-968E-5ED52F2F51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77057040"/>
              </p:ext>
            </p:extLst>
          </p:nvPr>
        </p:nvGraphicFramePr>
        <p:xfrm>
          <a:off x="539668" y="6838246"/>
          <a:ext cx="6480000" cy="2775575"/>
        </p:xfrm>
        <a:graphic>
          <a:graphicData uri="http://schemas.openxmlformats.org/drawingml/2006/table">
            <a:tbl>
              <a:tblPr firstRow="1" bandRow="1">
                <a:noFill/>
                <a:tableStyleId>{163D301B-5919-4BDC-A1A1-773CCD1464AE}</a:tableStyleId>
              </a:tblPr>
              <a:tblGrid>
                <a:gridCol w="772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37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3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68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ランク</a:t>
                      </a:r>
                      <a:endParaRPr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定義・判定方法</a:t>
                      </a:r>
                      <a:endParaRPr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フォロー対応</a:t>
                      </a:r>
                      <a:endParaRPr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75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1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A</a:t>
                      </a:r>
                      <a:endParaRPr sz="140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ヒアリングシートで</a:t>
                      </a:r>
                      <a:endParaRPr sz="1000" b="1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「見積</a:t>
                      </a:r>
                      <a:r>
                        <a:rPr lang="ja-JP" altLang="en-US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もり</a:t>
                      </a: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希望」</a:t>
                      </a:r>
                      <a:r>
                        <a:rPr lang="ja-JP" altLang="en-US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あるいは</a:t>
                      </a: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「デモ希望」に</a:t>
                      </a:r>
                      <a:endParaRPr lang="en-US" altLang="ja-JP" sz="1000" b="1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チェック</a:t>
                      </a:r>
                      <a:r>
                        <a:rPr lang="ja-JP" altLang="en-US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あり</a:t>
                      </a:r>
                      <a:endParaRPr sz="1000" b="1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sz="1000" b="1">
                          <a:solidFill>
                            <a:schemeClr val="accent6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翌日にフィールドセールスから</a:t>
                      </a:r>
                      <a:endParaRPr lang="en-US" altLang="ja-JP" sz="1000" b="1" dirty="0">
                        <a:solidFill>
                          <a:schemeClr val="accent6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lvl="0" indent="0" algn="l" rtl="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sz="1000" b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電話にてフォローし、アポイント獲得</a:t>
                      </a:r>
                      <a:endParaRPr lang="ja-JP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75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 b="1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B</a:t>
                      </a:r>
                      <a:endParaRPr sz="1400" b="1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ヒアリングシートで</a:t>
                      </a:r>
                      <a:endParaRPr lang="en-US" altLang="ja-JP" sz="1000" b="1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「予算あり」あるいは「半年</a:t>
                      </a:r>
                      <a:r>
                        <a:rPr lang="ja-JP" altLang="en-US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以内に導入</a:t>
                      </a: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」に</a:t>
                      </a:r>
                      <a:endParaRPr lang="en-US" altLang="ja-JP" sz="1000" b="1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チェックあり</a:t>
                      </a:r>
                      <a:endParaRPr sz="1000" b="1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sz="1000" b="1">
                          <a:solidFill>
                            <a:schemeClr val="accent6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翌日からインサイドセールスにて</a:t>
                      </a:r>
                      <a:endParaRPr lang="ja-JP" altLang="en-US" sz="1000" b="1">
                        <a:solidFill>
                          <a:schemeClr val="accent6"/>
                        </a:solidFill>
                        <a:latin typeface="+mn-ea"/>
                        <a:ea typeface="+mn-ea"/>
                      </a:endParaRPr>
                    </a:p>
                    <a:p>
                      <a:pPr marL="0" lvl="0" indent="0" algn="l" rtl="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sz="1000" b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アポイント獲得</a:t>
                      </a:r>
                      <a:endParaRPr lang="ja-JP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75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 b="1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C</a:t>
                      </a:r>
                      <a:endParaRPr sz="1400" b="1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1"/>
                        </a:buClr>
                        <a:buSzPts val="1200"/>
                        <a:buFont typeface="Arial"/>
                        <a:buNone/>
                      </a:pP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A</a:t>
                      </a:r>
                      <a:r>
                        <a:rPr lang="ja-JP" altLang="en-US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、</a:t>
                      </a: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B以外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sz="1000" b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お礼メールを配信し、</a:t>
                      </a:r>
                      <a:r>
                        <a:rPr lang="en" altLang="ja-JP" sz="10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URL</a:t>
                      </a:r>
                      <a:r>
                        <a:rPr lang="ja-JP" altLang="en-US" sz="1000" b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をクリックした</a:t>
                      </a:r>
                      <a:endParaRPr lang="en-US" altLang="ja-JP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lvl="0" indent="0" algn="l" rtl="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sz="1000" b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顧客に絞ってフォローコール</a:t>
                      </a:r>
                      <a:endParaRPr lang="ja-JP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Google Shape;147;p9">
            <a:extLst>
              <a:ext uri="{FF2B5EF4-FFF2-40B4-BE49-F238E27FC236}">
                <a16:creationId xmlns:a16="http://schemas.microsoft.com/office/drawing/2014/main" id="{D0146297-2563-B362-B119-4E3F9E6F7BCD}"/>
              </a:ext>
            </a:extLst>
          </p:cNvPr>
          <p:cNvSpPr/>
          <p:nvPr/>
        </p:nvSpPr>
        <p:spPr>
          <a:xfrm>
            <a:off x="2142699" y="5826464"/>
            <a:ext cx="4876969" cy="78256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0000" tIns="36000" rIns="36000" bIns="36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ja-JP" altLang="en-US" sz="1200" b="1">
                <a:solidFill>
                  <a:schemeClr val="tx1"/>
                </a:solidFill>
                <a:latin typeface="+mn-ea"/>
                <a:ea typeface="+mn-ea"/>
              </a:rPr>
              <a:t>ランク</a:t>
            </a:r>
            <a:r>
              <a:rPr lang="en" altLang="ja-JP" sz="1200" b="1" dirty="0">
                <a:solidFill>
                  <a:schemeClr val="tx1"/>
                </a:solidFill>
                <a:latin typeface="+mn-ea"/>
                <a:ea typeface="+mn-ea"/>
              </a:rPr>
              <a:t>A</a:t>
            </a:r>
            <a:r>
              <a:rPr lang="ja-JP" altLang="en-US" sz="1200" b="1">
                <a:solidFill>
                  <a:schemeClr val="tx1"/>
                </a:solidFill>
                <a:latin typeface="+mn-ea"/>
                <a:ea typeface="+mn-ea"/>
              </a:rPr>
              <a:t>、</a:t>
            </a:r>
            <a:r>
              <a:rPr lang="en" altLang="ja-JP" sz="1200" b="1" dirty="0">
                <a:solidFill>
                  <a:schemeClr val="tx1"/>
                </a:solidFill>
                <a:latin typeface="+mn-ea"/>
                <a:ea typeface="+mn-ea"/>
              </a:rPr>
              <a:t>B</a:t>
            </a:r>
            <a:r>
              <a:rPr lang="ja-JP" altLang="en-US" sz="1200" b="1">
                <a:solidFill>
                  <a:schemeClr val="tx1"/>
                </a:solidFill>
                <a:latin typeface="+mn-ea"/>
                <a:ea typeface="+mn-ea"/>
              </a:rPr>
              <a:t>は優先度が高いため翌日のフォローを徹底します。</a:t>
            </a:r>
            <a:endParaRPr lang="ja-JP" altLang="en-US" sz="1200" b="1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6" name="Google Shape;150;p9">
            <a:extLst>
              <a:ext uri="{FF2B5EF4-FFF2-40B4-BE49-F238E27FC236}">
                <a16:creationId xmlns:a16="http://schemas.microsoft.com/office/drawing/2014/main" id="{2FB6187E-9FEE-374C-9B34-EA9DED64F547}"/>
              </a:ext>
            </a:extLst>
          </p:cNvPr>
          <p:cNvSpPr/>
          <p:nvPr/>
        </p:nvSpPr>
        <p:spPr>
          <a:xfrm>
            <a:off x="539493" y="5826464"/>
            <a:ext cx="1603206" cy="782563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400" b="1" i="0" u="none" strike="noStrike" cap="none">
                <a:solidFill>
                  <a:schemeClr val="lt1"/>
                </a:solidFill>
                <a:latin typeface="+mn-ea"/>
                <a:ea typeface="+mn-ea"/>
                <a:cs typeface="Arial"/>
                <a:sym typeface="Arial"/>
              </a:rPr>
              <a:t>フォロールール</a:t>
            </a:r>
            <a:endParaRPr dirty="0">
              <a:latin typeface="+mn-ea"/>
              <a:ea typeface="+mn-e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6"/>
          <p:cNvSpPr txBox="1">
            <a:spLocks noGrp="1"/>
          </p:cNvSpPr>
          <p:nvPr>
            <p:ph type="title"/>
          </p:nvPr>
        </p:nvSpPr>
        <p:spPr>
          <a:xfrm>
            <a:off x="539837" y="319992"/>
            <a:ext cx="6480000" cy="432000"/>
          </a:xfr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lvl="0"/>
            <a:r>
              <a:rPr lang="ja-JP" altLang="en-US"/>
              <a:t>ヒアリングシート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28CA53B-E4F2-DFB9-E888-CDBF52E0F7E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662" y="1155700"/>
            <a:ext cx="6480175" cy="720000"/>
          </a:xfrm>
        </p:spPr>
        <p:txBody>
          <a:bodyPr/>
          <a:lstStyle/>
          <a:p>
            <a:r>
              <a:rPr lang="ja-JP" altLang="en-US"/>
              <a:t>ヒアリングシートは以下の記事よりテンプレートをダウンロードしてください</a:t>
            </a:r>
            <a:endParaRPr lang="en-US" altLang="ja-JP" dirty="0"/>
          </a:p>
          <a:p>
            <a:r>
              <a:rPr lang="en" altLang="ja-JP" dirty="0">
                <a:hlinkClick r:id="rId3"/>
              </a:rPr>
              <a:t>https://sairu.co.jp/method/24934/</a:t>
            </a:r>
            <a:endParaRPr lang="en" altLang="ja-JP" dirty="0"/>
          </a:p>
        </p:txBody>
      </p:sp>
      <p:sp>
        <p:nvSpPr>
          <p:cNvPr id="233" name="Google Shape;233;p16"/>
          <p:cNvSpPr txBox="1">
            <a:spLocks noGrp="1"/>
          </p:cNvSpPr>
          <p:nvPr>
            <p:ph type="sldNum" sz="quarter" idx="14"/>
          </p:nvPr>
        </p:nvSpPr>
        <p:spPr>
          <a:xfrm>
            <a:off x="5338763" y="10172299"/>
            <a:ext cx="1701800" cy="284956"/>
          </a:xfr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lvl="0"/>
            <a:fld id="{00000000-1234-1234-1234-123412341234}" type="slidenum">
              <a:rPr lang="en-US" altLang="ja-JP"/>
              <a:pPr lvl="0"/>
              <a:t>17</a:t>
            </a:fld>
            <a:endParaRPr lang="en-US"/>
          </a:p>
        </p:txBody>
      </p:sp>
      <p:sp>
        <p:nvSpPr>
          <p:cNvPr id="9" name="Google Shape;67;g27e28de5fbf_0_27">
            <a:extLst>
              <a:ext uri="{FF2B5EF4-FFF2-40B4-BE49-F238E27FC236}">
                <a16:creationId xmlns:a16="http://schemas.microsoft.com/office/drawing/2014/main" id="{1E4B53EF-B616-3EFF-5D8D-074BE7EF11FB}"/>
              </a:ext>
            </a:extLst>
          </p:cNvPr>
          <p:cNvSpPr/>
          <p:nvPr/>
        </p:nvSpPr>
        <p:spPr>
          <a:xfrm>
            <a:off x="579613" y="1876426"/>
            <a:ext cx="6480000" cy="7659688"/>
          </a:xfrm>
          <a:prstGeom prst="rect">
            <a:avLst/>
          </a:prstGeom>
          <a:solidFill>
            <a:schemeClr val="bg1"/>
          </a:solidFill>
          <a:ln w="63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ja-JP" altLang="en-US" sz="1200">
                <a:solidFill>
                  <a:schemeClr val="tx1"/>
                </a:solidFill>
                <a:latin typeface="+mn-ea"/>
                <a:ea typeface="+mn-ea"/>
              </a:rPr>
              <a:t>ヒアリングシートのキャプチャを挿入</a:t>
            </a:r>
            <a:endParaRPr sz="1100" dirty="0">
              <a:solidFill>
                <a:schemeClr val="tx1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248ccbfd527_1_0"/>
          <p:cNvSpPr txBox="1">
            <a:spLocks noGrp="1"/>
          </p:cNvSpPr>
          <p:nvPr>
            <p:ph type="title"/>
          </p:nvPr>
        </p:nvSpPr>
        <p:spPr>
          <a:xfrm>
            <a:off x="539837" y="319992"/>
            <a:ext cx="6480000" cy="432000"/>
          </a:xfr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lvl="0"/>
            <a:r>
              <a:rPr lang="ja-JP" altLang="en-US"/>
              <a:t>備品リスト（会社手配）</a:t>
            </a:r>
          </a:p>
        </p:txBody>
      </p:sp>
      <p:sp>
        <p:nvSpPr>
          <p:cNvPr id="240" name="Google Shape;240;g248ccbfd527_1_0"/>
          <p:cNvSpPr txBox="1">
            <a:spLocks noGrp="1"/>
          </p:cNvSpPr>
          <p:nvPr>
            <p:ph type="sldNum" sz="quarter" idx="10"/>
          </p:nvPr>
        </p:nvSpPr>
        <p:spPr>
          <a:xfrm>
            <a:off x="5338763" y="10172299"/>
            <a:ext cx="1701800" cy="284956"/>
          </a:xfr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lvl="0"/>
            <a:fld id="{00000000-1234-1234-1234-123412341234}" type="slidenum">
              <a:rPr lang="en-US" altLang="ja-JP"/>
              <a:pPr lvl="0"/>
              <a:t>18</a:t>
            </a:fld>
            <a:endParaRPr lang="en-US"/>
          </a:p>
        </p:txBody>
      </p:sp>
      <p:graphicFrame>
        <p:nvGraphicFramePr>
          <p:cNvPr id="241" name="Google Shape;241;g248ccbfd527_1_0"/>
          <p:cNvGraphicFramePr/>
          <p:nvPr>
            <p:extLst>
              <p:ext uri="{D42A27DB-BD31-4B8C-83A1-F6EECF244321}">
                <p14:modId xmlns:p14="http://schemas.microsoft.com/office/powerpoint/2010/main" val="1648252613"/>
              </p:ext>
            </p:extLst>
          </p:nvPr>
        </p:nvGraphicFramePr>
        <p:xfrm>
          <a:off x="539749" y="1242672"/>
          <a:ext cx="6480175" cy="8206468"/>
        </p:xfrm>
        <a:graphic>
          <a:graphicData uri="http://schemas.openxmlformats.org/drawingml/2006/table">
            <a:tbl>
              <a:tblPr firstRow="1" bandRow="1">
                <a:noFill/>
                <a:tableStyleId>{163D301B-5919-4BDC-A1A1-773CCD1464AE}</a:tableStyleId>
              </a:tblPr>
              <a:tblGrid>
                <a:gridCol w="1668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8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76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50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392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100" b="1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備品</a:t>
                      </a:r>
                      <a:endParaRPr sz="11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100" b="1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数量</a:t>
                      </a:r>
                      <a:endParaRPr sz="1100" b="1">
                        <a:solidFill>
                          <a:schemeClr val="l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100" b="1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手配方法</a:t>
                      </a:r>
                      <a:endParaRPr sz="110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100" b="1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返却方法</a:t>
                      </a:r>
                      <a:endParaRPr sz="110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83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ja-JP" sz="1000" b="1">
                          <a:latin typeface="+mn-ea"/>
                          <a:ea typeface="+mn-ea"/>
                          <a:cs typeface="Arial"/>
                          <a:sym typeface="Arial"/>
                        </a:rPr>
                        <a:t>カタログ</a:t>
                      </a:r>
                      <a:endParaRPr sz="1000" b="1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-JP" sz="1000" dirty="0">
                          <a:latin typeface="+mn-ea"/>
                          <a:ea typeface="+mn-ea"/>
                        </a:rPr>
                        <a:t>◯</a:t>
                      </a:r>
                      <a:r>
                        <a:rPr lang="ja-JP" sz="1000">
                          <a:latin typeface="+mn-ea"/>
                          <a:ea typeface="+mn-ea"/>
                        </a:rPr>
                        <a:t>部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>
                          <a:latin typeface="+mn-ea"/>
                          <a:ea typeface="+mn-ea"/>
                        </a:rPr>
                        <a:t>印刷会社から直送</a:t>
                      </a:r>
                      <a:endParaRPr sz="1000">
                        <a:latin typeface="+mn-ea"/>
                        <a:ea typeface="+mn-ea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>
                          <a:latin typeface="+mn-ea"/>
                          <a:ea typeface="+mn-ea"/>
                        </a:rPr>
                        <a:t>（前日着）</a:t>
                      </a:r>
                      <a:endParaRPr sz="100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>
                          <a:latin typeface="+mn-ea"/>
                          <a:ea typeface="+mn-ea"/>
                        </a:rPr>
                        <a:t>自社へ返送</a:t>
                      </a:r>
                      <a:endParaRPr sz="100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83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チラシ</a:t>
                      </a:r>
                      <a:endParaRPr sz="1000" b="1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-JP" sz="1000" b="0" i="0" u="none" strike="noStrike" cap="none" dirty="0">
                          <a:solidFill>
                            <a:schemeClr val="dk1"/>
                          </a:solidFill>
                          <a:latin typeface="+mn-ea"/>
                          <a:ea typeface="游ゴシック"/>
                          <a:cs typeface="游ゴシック"/>
                          <a:sym typeface="Arial"/>
                        </a:rPr>
                        <a:t>◯</a:t>
                      </a:r>
                      <a:r>
                        <a:rPr lang="ja-JP" sz="1000">
                          <a:latin typeface="+mn-ea"/>
                          <a:ea typeface="+mn-ea"/>
                        </a:rPr>
                        <a:t>部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>
                          <a:latin typeface="+mn-ea"/>
                          <a:ea typeface="+mn-ea"/>
                        </a:rPr>
                        <a:t>印刷会社から直送</a:t>
                      </a:r>
                      <a:endParaRPr sz="1000">
                        <a:latin typeface="+mn-ea"/>
                        <a:ea typeface="+mn-ea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>
                          <a:latin typeface="+mn-ea"/>
                          <a:ea typeface="+mn-ea"/>
                        </a:rPr>
                        <a:t>（前日着）</a:t>
                      </a:r>
                      <a:endParaRPr sz="100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>
                          <a:latin typeface="+mn-ea"/>
                          <a:ea typeface="+mn-ea"/>
                        </a:rPr>
                        <a:t>自社へ返送</a:t>
                      </a:r>
                      <a:endParaRPr sz="100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83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ノベルティ</a:t>
                      </a:r>
                      <a:endParaRPr sz="1000" b="1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-JP" sz="1000" b="0" i="0" u="none" strike="noStrike" cap="none" dirty="0">
                          <a:solidFill>
                            <a:schemeClr val="dk1"/>
                          </a:solidFill>
                          <a:latin typeface="+mn-ea"/>
                          <a:ea typeface="游ゴシック"/>
                          <a:cs typeface="游ゴシック"/>
                          <a:sym typeface="Arial"/>
                        </a:rPr>
                        <a:t>◯</a:t>
                      </a:r>
                      <a:r>
                        <a:rPr lang="ja-JP" sz="1000">
                          <a:latin typeface="+mn-ea"/>
                          <a:ea typeface="+mn-ea"/>
                        </a:rPr>
                        <a:t>個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>
                          <a:latin typeface="+mn-ea"/>
                          <a:ea typeface="+mn-ea"/>
                        </a:rPr>
                        <a:t>ノベルティ会社から直送</a:t>
                      </a:r>
                      <a:br>
                        <a:rPr lang="en-US" altLang="ja-JP" sz="1000" dirty="0">
                          <a:latin typeface="+mn-ea"/>
                          <a:ea typeface="+mn-ea"/>
                        </a:rPr>
                      </a:br>
                      <a:r>
                        <a:rPr lang="ja-JP" sz="1000">
                          <a:latin typeface="+mn-ea"/>
                          <a:ea typeface="+mn-ea"/>
                        </a:rPr>
                        <a:t>（前日着）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>
                          <a:latin typeface="+mn-ea"/>
                          <a:ea typeface="+mn-ea"/>
                        </a:rPr>
                        <a:t>自社へ返送</a:t>
                      </a:r>
                      <a:endParaRPr sz="100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83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パソコン</a:t>
                      </a:r>
                      <a:endParaRPr sz="1000" b="1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-JP" sz="1000" b="0" i="0" u="none" strike="noStrike" cap="none" dirty="0">
                          <a:solidFill>
                            <a:schemeClr val="dk1"/>
                          </a:solidFill>
                          <a:latin typeface="+mn-ea"/>
                          <a:ea typeface="游ゴシック"/>
                          <a:cs typeface="游ゴシック"/>
                          <a:sym typeface="Arial"/>
                        </a:rPr>
                        <a:t>◯</a:t>
                      </a:r>
                      <a:r>
                        <a:rPr lang="ja-JP" sz="1000">
                          <a:latin typeface="+mn-ea"/>
                          <a:ea typeface="+mn-ea"/>
                        </a:rPr>
                        <a:t>台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>
                          <a:latin typeface="+mn-ea"/>
                          <a:ea typeface="+mn-ea"/>
                        </a:rPr>
                        <a:t>レンタル会社から直送</a:t>
                      </a:r>
                      <a:br>
                        <a:rPr lang="en-US" altLang="ja-JP" sz="1000" dirty="0">
                          <a:latin typeface="+mn-ea"/>
                          <a:ea typeface="+mn-ea"/>
                        </a:rPr>
                      </a:br>
                      <a:r>
                        <a:rPr lang="ja-JP" sz="1000">
                          <a:latin typeface="+mn-ea"/>
                          <a:ea typeface="+mn-ea"/>
                        </a:rPr>
                        <a:t>（前日着）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>
                          <a:latin typeface="+mn-ea"/>
                          <a:ea typeface="+mn-ea"/>
                        </a:rPr>
                        <a:t>レンタル会社へ返送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83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バインダー</a:t>
                      </a:r>
                      <a:endParaRPr sz="1000" b="1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-JP" sz="1000" b="0" i="0" u="none" strike="noStrike" cap="none" dirty="0">
                          <a:solidFill>
                            <a:schemeClr val="dk1"/>
                          </a:solidFill>
                          <a:latin typeface="+mn-ea"/>
                          <a:ea typeface="游ゴシック"/>
                          <a:cs typeface="游ゴシック"/>
                          <a:sym typeface="Arial"/>
                        </a:rPr>
                        <a:t>◯</a:t>
                      </a:r>
                      <a:r>
                        <a:rPr lang="ja-JP" sz="1000">
                          <a:latin typeface="+mn-ea"/>
                          <a:ea typeface="+mn-ea"/>
                        </a:rPr>
                        <a:t>個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>
                          <a:latin typeface="+mn-ea"/>
                          <a:ea typeface="+mn-ea"/>
                        </a:rPr>
                        <a:t>会社から直送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>
                          <a:latin typeface="+mn-ea"/>
                          <a:ea typeface="+mn-ea"/>
                        </a:rPr>
                        <a:t>自社へ返送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83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個人情報取り扱い</a:t>
                      </a:r>
                      <a:endParaRPr lang="en-US" altLang="ja-JP" sz="1000" b="1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規約パネル</a:t>
                      </a:r>
                      <a:endParaRPr sz="1000" b="1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-JP" sz="1000" b="0" i="0" u="none" strike="noStrike" cap="none" dirty="0">
                          <a:solidFill>
                            <a:schemeClr val="dk1"/>
                          </a:solidFill>
                          <a:latin typeface="+mn-ea"/>
                          <a:ea typeface="游ゴシック"/>
                          <a:cs typeface="游ゴシック"/>
                          <a:sym typeface="Arial"/>
                        </a:rPr>
                        <a:t>◯</a:t>
                      </a:r>
                      <a:r>
                        <a:rPr lang="ja-JP" sz="1000">
                          <a:latin typeface="+mn-ea"/>
                          <a:ea typeface="+mn-ea"/>
                        </a:rPr>
                        <a:t>枚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>
                          <a:latin typeface="+mn-ea"/>
                          <a:ea typeface="+mn-ea"/>
                        </a:rPr>
                        <a:t>会社から直送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>
                          <a:latin typeface="+mn-ea"/>
                          <a:ea typeface="+mn-ea"/>
                        </a:rPr>
                        <a:t>自社へ返送</a:t>
                      </a:r>
                      <a:endParaRPr sz="100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83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ボールペン</a:t>
                      </a:r>
                      <a:endParaRPr sz="1000" b="1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-JP" sz="1000" b="0" i="0" u="none" strike="noStrike" cap="none" dirty="0">
                          <a:solidFill>
                            <a:schemeClr val="dk1"/>
                          </a:solidFill>
                          <a:latin typeface="+mn-ea"/>
                          <a:ea typeface="游ゴシック"/>
                          <a:cs typeface="游ゴシック"/>
                          <a:sym typeface="Arial"/>
                        </a:rPr>
                        <a:t>◯</a:t>
                      </a:r>
                      <a:r>
                        <a:rPr lang="ja-JP" sz="1000">
                          <a:latin typeface="+mn-ea"/>
                          <a:ea typeface="+mn-ea"/>
                        </a:rPr>
                        <a:t>本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>
                          <a:latin typeface="+mn-ea"/>
                          <a:ea typeface="+mn-ea"/>
                        </a:rPr>
                        <a:t>会社から直送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>
                          <a:latin typeface="+mn-ea"/>
                          <a:ea typeface="+mn-ea"/>
                        </a:rPr>
                        <a:t>自社へ返送</a:t>
                      </a:r>
                      <a:endParaRPr sz="100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883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ヒアリングシート</a:t>
                      </a:r>
                      <a:endParaRPr sz="1000" b="1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-JP" sz="1000" b="0" i="0" u="none" strike="noStrike" cap="none" dirty="0">
                          <a:solidFill>
                            <a:schemeClr val="dk1"/>
                          </a:solidFill>
                          <a:latin typeface="+mn-ea"/>
                          <a:ea typeface="游ゴシック"/>
                          <a:cs typeface="游ゴシック"/>
                          <a:sym typeface="Arial"/>
                        </a:rPr>
                        <a:t>◯</a:t>
                      </a:r>
                      <a:r>
                        <a:rPr lang="ja-JP" sz="1000">
                          <a:latin typeface="+mn-ea"/>
                          <a:ea typeface="+mn-ea"/>
                        </a:rPr>
                        <a:t>部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>
                          <a:latin typeface="+mn-ea"/>
                          <a:ea typeface="+mn-ea"/>
                        </a:rPr>
                        <a:t>会社から直送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>
                          <a:latin typeface="+mn-ea"/>
                          <a:ea typeface="+mn-ea"/>
                        </a:rPr>
                        <a:t>記入済のものは自社へ返送</a:t>
                      </a:r>
                      <a:endParaRPr sz="100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883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封筒(A4)</a:t>
                      </a:r>
                      <a:endParaRPr sz="1000" b="1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-JP" sz="1000" b="0" i="0" u="none" strike="noStrike" cap="none" dirty="0">
                          <a:solidFill>
                            <a:schemeClr val="dk1"/>
                          </a:solidFill>
                          <a:latin typeface="+mn-ea"/>
                          <a:ea typeface="游ゴシック"/>
                          <a:cs typeface="游ゴシック"/>
                          <a:sym typeface="Arial"/>
                        </a:rPr>
                        <a:t>◯</a:t>
                      </a:r>
                      <a:r>
                        <a:rPr lang="ja-JP" sz="1000">
                          <a:latin typeface="+mn-ea"/>
                          <a:ea typeface="+mn-ea"/>
                        </a:rPr>
                        <a:t>部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>
                          <a:latin typeface="+mn-ea"/>
                          <a:ea typeface="+mn-ea"/>
                        </a:rPr>
                        <a:t>会社から直送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>
                          <a:latin typeface="+mn-ea"/>
                          <a:ea typeface="+mn-ea"/>
                        </a:rPr>
                        <a:t>自社へ返送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883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ごみ袋</a:t>
                      </a:r>
                      <a:endParaRPr sz="1000" b="1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-JP" sz="1000" b="0" i="0" u="none" strike="noStrike" cap="none" dirty="0">
                          <a:solidFill>
                            <a:schemeClr val="dk1"/>
                          </a:solidFill>
                          <a:latin typeface="+mn-ea"/>
                          <a:ea typeface="游ゴシック"/>
                          <a:cs typeface="游ゴシック"/>
                          <a:sym typeface="Arial"/>
                        </a:rPr>
                        <a:t>◯</a:t>
                      </a:r>
                      <a:r>
                        <a:rPr lang="ja-JP" sz="1000">
                          <a:latin typeface="+mn-ea"/>
                          <a:ea typeface="+mn-ea"/>
                        </a:rPr>
                        <a:t>枚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>
                          <a:latin typeface="+mn-ea"/>
                          <a:ea typeface="+mn-ea"/>
                        </a:rPr>
                        <a:t>会社から直送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>
                          <a:latin typeface="+mn-ea"/>
                          <a:ea typeface="+mn-ea"/>
                        </a:rPr>
                        <a:t>自社へ返送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883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ティッシュ・</a:t>
                      </a:r>
                      <a:endParaRPr lang="en-US" altLang="ja-JP" sz="1000" b="1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ウェットティッシュ</a:t>
                      </a:r>
                      <a:endParaRPr sz="1000" b="1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-JP" sz="1000" b="0" i="0" u="none" strike="noStrike" cap="none" dirty="0">
                          <a:solidFill>
                            <a:schemeClr val="dk1"/>
                          </a:solidFill>
                          <a:latin typeface="+mn-ea"/>
                          <a:ea typeface="游ゴシック"/>
                          <a:cs typeface="游ゴシック"/>
                          <a:sym typeface="Arial"/>
                        </a:rPr>
                        <a:t>◯</a:t>
                      </a:r>
                      <a:r>
                        <a:rPr lang="ja-JP" sz="1000">
                          <a:latin typeface="+mn-ea"/>
                          <a:ea typeface="+mn-ea"/>
                        </a:rPr>
                        <a:t>個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>
                          <a:latin typeface="+mn-ea"/>
                          <a:ea typeface="+mn-ea"/>
                        </a:rPr>
                        <a:t>会社から直送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>
                          <a:latin typeface="+mn-ea"/>
                          <a:ea typeface="+mn-ea"/>
                        </a:rPr>
                        <a:t>自社へ返送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1883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マスク</a:t>
                      </a:r>
                      <a:endParaRPr sz="1000" b="1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-JP" sz="1000" b="0" i="0" u="none" strike="noStrike" cap="none" dirty="0">
                          <a:solidFill>
                            <a:schemeClr val="dk1"/>
                          </a:solidFill>
                          <a:latin typeface="+mn-ea"/>
                          <a:ea typeface="游ゴシック"/>
                          <a:cs typeface="游ゴシック"/>
                          <a:sym typeface="Arial"/>
                        </a:rPr>
                        <a:t>◯</a:t>
                      </a:r>
                      <a:r>
                        <a:rPr lang="ja-JP" sz="1000">
                          <a:latin typeface="+mn-ea"/>
                          <a:ea typeface="+mn-ea"/>
                        </a:rPr>
                        <a:t>枚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>
                          <a:latin typeface="+mn-ea"/>
                          <a:ea typeface="+mn-ea"/>
                        </a:rPr>
                        <a:t>会社から直送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>
                          <a:latin typeface="+mn-ea"/>
                          <a:ea typeface="+mn-ea"/>
                        </a:rPr>
                        <a:t>自社へ返送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1883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消毒液</a:t>
                      </a:r>
                      <a:endParaRPr sz="1000" b="1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-JP" sz="1000" b="0" i="0" u="none" strike="noStrike" cap="none" dirty="0">
                          <a:solidFill>
                            <a:schemeClr val="dk1"/>
                          </a:solidFill>
                          <a:latin typeface="+mn-ea"/>
                          <a:ea typeface="游ゴシック"/>
                          <a:cs typeface="游ゴシック"/>
                          <a:sym typeface="Arial"/>
                        </a:rPr>
                        <a:t>◯</a:t>
                      </a:r>
                      <a:r>
                        <a:rPr lang="ja-JP" sz="1000">
                          <a:latin typeface="+mn-ea"/>
                          <a:ea typeface="+mn-ea"/>
                        </a:rPr>
                        <a:t>個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>
                          <a:latin typeface="+mn-ea"/>
                          <a:ea typeface="+mn-ea"/>
                        </a:rPr>
                        <a:t>会社から直送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>
                          <a:latin typeface="+mn-ea"/>
                          <a:ea typeface="+mn-ea"/>
                        </a:rPr>
                        <a:t>自社へ返送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1883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文具セット(※)</a:t>
                      </a:r>
                      <a:endParaRPr sz="1000" b="1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-JP" sz="1000" b="0" i="0" u="none" strike="noStrike" cap="none" dirty="0">
                          <a:solidFill>
                            <a:schemeClr val="dk1"/>
                          </a:solidFill>
                          <a:latin typeface="+mn-ea"/>
                          <a:ea typeface="游ゴシック"/>
                          <a:cs typeface="游ゴシック"/>
                          <a:sym typeface="Arial"/>
                        </a:rPr>
                        <a:t>◯</a:t>
                      </a:r>
                      <a:r>
                        <a:rPr lang="ja-JP" sz="1000">
                          <a:latin typeface="+mn-ea"/>
                          <a:ea typeface="+mn-ea"/>
                        </a:rPr>
                        <a:t>セット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>
                          <a:latin typeface="+mn-ea"/>
                          <a:ea typeface="+mn-ea"/>
                        </a:rPr>
                        <a:t>会社から直送</a:t>
                      </a:r>
                      <a:endParaRPr sz="100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>
                          <a:latin typeface="+mn-ea"/>
                          <a:ea typeface="+mn-ea"/>
                        </a:rPr>
                        <a:t>自社へ返送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1883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スタッフ衣装</a:t>
                      </a:r>
                      <a:endParaRPr sz="1000" b="1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-JP" sz="1000" b="0" i="0" u="none" strike="noStrike" cap="none" dirty="0">
                          <a:solidFill>
                            <a:schemeClr val="dk1"/>
                          </a:solidFill>
                          <a:latin typeface="+mn-ea"/>
                          <a:ea typeface="游ゴシック"/>
                          <a:cs typeface="游ゴシック"/>
                          <a:sym typeface="Arial"/>
                        </a:rPr>
                        <a:t>◯</a:t>
                      </a:r>
                      <a:r>
                        <a:rPr lang="ja-JP" sz="1000">
                          <a:latin typeface="+mn-ea"/>
                          <a:ea typeface="+mn-ea"/>
                        </a:rPr>
                        <a:t>着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>
                          <a:latin typeface="+mn-ea"/>
                          <a:ea typeface="+mn-ea"/>
                        </a:rPr>
                        <a:t>会社から直送</a:t>
                      </a:r>
                      <a:endParaRPr sz="100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>
                          <a:latin typeface="+mn-ea"/>
                          <a:ea typeface="+mn-ea"/>
                        </a:rPr>
                        <a:t>自社へ返送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242" name="Google Shape;242;g248ccbfd527_1_0"/>
          <p:cNvSpPr txBox="1"/>
          <p:nvPr/>
        </p:nvSpPr>
        <p:spPr>
          <a:xfrm>
            <a:off x="539748" y="9616433"/>
            <a:ext cx="6480175" cy="180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00">
                <a:solidFill>
                  <a:schemeClr val="tx1"/>
                </a:solidFill>
                <a:latin typeface="+mn-ea"/>
                <a:ea typeface="+mn-ea"/>
              </a:rPr>
              <a:t>※文具セットの内訳：ホチキス、</a:t>
            </a:r>
            <a:r>
              <a:rPr lang="ja-JP" altLang="en-US" sz="700">
                <a:solidFill>
                  <a:schemeClr val="tx1"/>
                </a:solidFill>
                <a:latin typeface="+mn-ea"/>
                <a:ea typeface="+mn-ea"/>
              </a:rPr>
              <a:t>ボール</a:t>
            </a:r>
            <a:r>
              <a:rPr lang="ja-JP" sz="700">
                <a:solidFill>
                  <a:schemeClr val="tx1"/>
                </a:solidFill>
                <a:latin typeface="+mn-ea"/>
                <a:ea typeface="+mn-ea"/>
              </a:rPr>
              <a:t>ペン（黒、赤）、マジックペン、付箋、輪ゴム、セロテープ、ガムテープ、養生テープ、ハサミ、カッター</a:t>
            </a:r>
            <a:endParaRPr sz="700" dirty="0">
              <a:solidFill>
                <a:schemeClr val="tx1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"/>
          <p:cNvSpPr txBox="1">
            <a:spLocks noGrp="1"/>
          </p:cNvSpPr>
          <p:nvPr>
            <p:ph type="title"/>
          </p:nvPr>
        </p:nvSpPr>
        <p:spPr>
          <a:xfrm>
            <a:off x="539837" y="319992"/>
            <a:ext cx="6480000" cy="432000"/>
          </a:xfr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lvl="0"/>
            <a:r>
              <a:rPr lang="ja-JP" altLang="en-US"/>
              <a:t>目次</a:t>
            </a:r>
          </a:p>
        </p:txBody>
      </p:sp>
      <p:sp>
        <p:nvSpPr>
          <p:cNvPr id="41" name="Google Shape;41;p2"/>
          <p:cNvSpPr txBox="1">
            <a:spLocks noGrp="1"/>
          </p:cNvSpPr>
          <p:nvPr>
            <p:ph type="sldNum" sz="quarter" idx="10"/>
          </p:nvPr>
        </p:nvSpPr>
        <p:spPr>
          <a:xfrm>
            <a:off x="5338763" y="10172299"/>
            <a:ext cx="1701800" cy="284956"/>
          </a:xfr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lvl="0"/>
            <a:fld id="{00000000-1234-1234-1234-123412341234}" type="slidenum">
              <a:rPr lang="en-US" altLang="ja-JP"/>
              <a:pPr lvl="0"/>
              <a:t>1</a:t>
            </a:fld>
            <a:endParaRPr lang="en-US"/>
          </a:p>
        </p:txBody>
      </p:sp>
      <p:graphicFrame>
        <p:nvGraphicFramePr>
          <p:cNvPr id="40" name="Google Shape;40;p2"/>
          <p:cNvGraphicFramePr/>
          <p:nvPr>
            <p:extLst>
              <p:ext uri="{D42A27DB-BD31-4B8C-83A1-F6EECF244321}">
                <p14:modId xmlns:p14="http://schemas.microsoft.com/office/powerpoint/2010/main" val="1156085318"/>
              </p:ext>
            </p:extLst>
          </p:nvPr>
        </p:nvGraphicFramePr>
        <p:xfrm>
          <a:off x="539837" y="1322914"/>
          <a:ext cx="6480000" cy="8298934"/>
        </p:xfrm>
        <a:graphic>
          <a:graphicData uri="http://schemas.openxmlformats.org/drawingml/2006/table">
            <a:tbl>
              <a:tblPr firstRow="1" bandRow="1">
                <a:noFill/>
                <a:tableStyleId>{163D301B-5919-4BDC-A1A1-773CCD1464AE}</a:tableStyleId>
              </a:tblPr>
              <a:tblGrid>
                <a:gridCol w="5417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678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400" b="1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開催概要</a:t>
                      </a:r>
                      <a:endParaRPr sz="1100" b="1" dirty="0">
                        <a:latin typeface="+mn-ea"/>
                        <a:ea typeface="+mn-ea"/>
                      </a:endParaRPr>
                    </a:p>
                  </a:txBody>
                  <a:tcPr marL="108000" marR="108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-JP" sz="1400" b="0" i="0" u="none" strike="noStrike" cap="none" dirty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p.</a:t>
                      </a:r>
                      <a:r>
                        <a:rPr lang="ja-JP" sz="14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2</a:t>
                      </a:r>
                      <a:endParaRPr sz="14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78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400" b="1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小間位置</a:t>
                      </a:r>
                      <a:endParaRPr sz="1100" b="1" dirty="0">
                        <a:latin typeface="+mn-ea"/>
                        <a:ea typeface="+mn-ea"/>
                      </a:endParaRPr>
                    </a:p>
                  </a:txBody>
                  <a:tcPr marL="108000" marR="108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altLang="ja-JP" sz="1400" b="0" i="0" u="none" strike="noStrike" cap="none" dirty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p.4</a:t>
                      </a:r>
                      <a:endParaRPr sz="14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78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400" b="1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ブースレイアウト</a:t>
                      </a:r>
                      <a:endParaRPr sz="1100" b="1" dirty="0">
                        <a:latin typeface="+mn-ea"/>
                        <a:ea typeface="+mn-ea"/>
                      </a:endParaRPr>
                    </a:p>
                  </a:txBody>
                  <a:tcPr marL="108000" marR="108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altLang="ja-JP" sz="1400" b="0" i="0" u="none" strike="noStrike" cap="none" dirty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p.5</a:t>
                      </a:r>
                      <a:endParaRPr sz="14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78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400" b="1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各コーナー説明</a:t>
                      </a:r>
                      <a:endParaRPr sz="1100" b="1" dirty="0">
                        <a:latin typeface="+mn-ea"/>
                        <a:ea typeface="+mn-ea"/>
                      </a:endParaRPr>
                    </a:p>
                  </a:txBody>
                  <a:tcPr marL="108000" marR="108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altLang="ja-JP" sz="1400" b="0" i="0" u="none" strike="noStrike" cap="none" dirty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p.6</a:t>
                      </a:r>
                      <a:endParaRPr sz="14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78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400" b="1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運営フロー</a:t>
                      </a:r>
                      <a:endParaRPr sz="1100" b="1" dirty="0">
                        <a:latin typeface="+mn-ea"/>
                        <a:ea typeface="+mn-ea"/>
                      </a:endParaRPr>
                    </a:p>
                  </a:txBody>
                  <a:tcPr marL="108000" marR="108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altLang="ja-JP" sz="1400" b="0" i="0" u="none" strike="noStrike" cap="none" dirty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p.7</a:t>
                      </a:r>
                      <a:endParaRPr sz="14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678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400" b="1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業務マニュアル</a:t>
                      </a:r>
                      <a:endParaRPr sz="1100" b="1" dirty="0">
                        <a:latin typeface="+mn-ea"/>
                        <a:ea typeface="+mn-ea"/>
                      </a:endParaRPr>
                    </a:p>
                  </a:txBody>
                  <a:tcPr marL="108000" marR="108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altLang="ja-JP" sz="1400" b="0" i="0" u="none" strike="noStrike" cap="none" dirty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p.8</a:t>
                      </a:r>
                      <a:endParaRPr sz="14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678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セミナースケジュール</a:t>
                      </a:r>
                      <a:endParaRPr sz="1400" b="1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-JP" sz="1400" b="0" i="0" u="none" strike="noStrike" cap="none" dirty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p.</a:t>
                      </a:r>
                      <a:r>
                        <a:rPr lang="ja-JP" sz="14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1</a:t>
                      </a:r>
                      <a:r>
                        <a:rPr lang="en-US" altLang="ja-JP" sz="1400" b="0" dirty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3</a:t>
                      </a:r>
                      <a:endParaRPr sz="14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678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400" b="1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シフト</a:t>
                      </a:r>
                      <a:endParaRPr sz="1100" b="1" dirty="0">
                        <a:latin typeface="+mn-ea"/>
                        <a:ea typeface="+mn-ea"/>
                      </a:endParaRPr>
                    </a:p>
                  </a:txBody>
                  <a:tcPr marL="108000" marR="108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altLang="ja-JP" sz="1400" b="0" i="0" u="none" strike="noStrike" cap="none" dirty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p.</a:t>
                      </a:r>
                      <a:r>
                        <a:rPr lang="ja-JP" sz="14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1</a:t>
                      </a:r>
                      <a:r>
                        <a:rPr lang="en-US" altLang="ja-JP" sz="1400" b="0" i="0" u="none" strike="noStrike" cap="none" dirty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4</a:t>
                      </a:r>
                      <a:endParaRPr sz="14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678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400" b="1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顧客からのFAQ対応マニュアル</a:t>
                      </a:r>
                      <a:endParaRPr sz="1100" b="1" dirty="0">
                        <a:latin typeface="+mn-ea"/>
                        <a:ea typeface="+mn-ea"/>
                      </a:endParaRPr>
                    </a:p>
                  </a:txBody>
                  <a:tcPr marL="108000" marR="108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altLang="ja-JP" sz="1400" b="0" i="0" u="none" strike="noStrike" cap="none" dirty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p.</a:t>
                      </a:r>
                      <a:r>
                        <a:rPr lang="ja-JP" sz="14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1</a:t>
                      </a:r>
                      <a:r>
                        <a:rPr lang="en-US" altLang="ja-JP" sz="1400" b="0" i="0" u="none" strike="noStrike" cap="none" dirty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5</a:t>
                      </a:r>
                      <a:endParaRPr sz="14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678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400" b="1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ターゲットの考え方とフォロールール</a:t>
                      </a:r>
                      <a:endParaRPr sz="1100" b="1" dirty="0">
                        <a:latin typeface="+mn-ea"/>
                        <a:ea typeface="+mn-ea"/>
                      </a:endParaRPr>
                    </a:p>
                  </a:txBody>
                  <a:tcPr marL="108000" marR="108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altLang="ja-JP" sz="1400" b="0" i="0" u="none" strike="noStrike" cap="none" dirty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p.</a:t>
                      </a:r>
                      <a:r>
                        <a:rPr lang="ja-JP" sz="14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1</a:t>
                      </a:r>
                      <a:r>
                        <a:rPr lang="en-US" altLang="ja-JP" sz="1400" b="0" i="0" u="none" strike="noStrike" cap="none" dirty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6</a:t>
                      </a:r>
                      <a:endParaRPr sz="14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678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ヒアリングシート</a:t>
                      </a:r>
                      <a:endParaRPr sz="1400" b="1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-JP" sz="1400" b="0" i="0" u="none" strike="noStrike" cap="none" dirty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p.</a:t>
                      </a:r>
                      <a:r>
                        <a:rPr lang="ja-JP" sz="14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1</a:t>
                      </a:r>
                      <a:r>
                        <a:rPr lang="en-US" altLang="ja-JP" sz="1400" b="0" dirty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7</a:t>
                      </a:r>
                      <a:endParaRPr sz="14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678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4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備品リスト</a:t>
                      </a:r>
                      <a:endParaRPr sz="1400" b="1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-JP" sz="1400" b="0" i="0" u="none" strike="noStrike" cap="none" dirty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p.</a:t>
                      </a:r>
                      <a:r>
                        <a:rPr lang="ja-JP" sz="14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1</a:t>
                      </a:r>
                      <a:r>
                        <a:rPr lang="en-US" altLang="ja-JP" sz="1400" b="0" dirty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8</a:t>
                      </a:r>
                      <a:endParaRPr sz="14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678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4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前日の準備スケジュール</a:t>
                      </a:r>
                      <a:endParaRPr sz="1400" b="1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-JP" sz="1400" b="0" i="0" u="none" strike="noStrike" cap="none" dirty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p.</a:t>
                      </a:r>
                      <a:r>
                        <a:rPr lang="ja-JP" sz="14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2</a:t>
                      </a:r>
                      <a:r>
                        <a:rPr lang="en-US" altLang="ja-JP" sz="1400" b="0" dirty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0</a:t>
                      </a:r>
                      <a:endParaRPr sz="14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3678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endParaRPr sz="1400" b="1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3678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endParaRPr sz="1400" b="1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3678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endParaRPr sz="1400" b="1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3678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endParaRPr sz="1400" b="1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0088643"/>
                  </a:ext>
                </a:extLst>
              </a:tr>
              <a:tr h="43678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endParaRPr sz="1400" b="1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1581999"/>
                  </a:ext>
                </a:extLst>
              </a:tr>
              <a:tr h="43678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endParaRPr sz="1400" b="1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890112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248ccbfd527_1_10"/>
          <p:cNvSpPr txBox="1">
            <a:spLocks noGrp="1"/>
          </p:cNvSpPr>
          <p:nvPr>
            <p:ph type="title"/>
          </p:nvPr>
        </p:nvSpPr>
        <p:spPr>
          <a:xfrm>
            <a:off x="539837" y="319992"/>
            <a:ext cx="6480000" cy="432000"/>
          </a:xfr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lvl="0"/>
            <a:r>
              <a:rPr lang="ja-JP" altLang="en-US"/>
              <a:t>備品リスト（各自手配）</a:t>
            </a:r>
          </a:p>
        </p:txBody>
      </p:sp>
      <p:sp>
        <p:nvSpPr>
          <p:cNvPr id="248" name="Google Shape;248;g248ccbfd527_1_10"/>
          <p:cNvSpPr txBox="1">
            <a:spLocks noGrp="1"/>
          </p:cNvSpPr>
          <p:nvPr>
            <p:ph type="sldNum" sz="quarter" idx="10"/>
          </p:nvPr>
        </p:nvSpPr>
        <p:spPr>
          <a:xfrm>
            <a:off x="5338763" y="10172299"/>
            <a:ext cx="1701800" cy="284956"/>
          </a:xfr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lvl="0"/>
            <a:fld id="{00000000-1234-1234-1234-123412341234}" type="slidenum">
              <a:rPr lang="en-US" altLang="ja-JP"/>
              <a:pPr lvl="0"/>
              <a:t>19</a:t>
            </a:fld>
            <a:endParaRPr lang="en-US"/>
          </a:p>
        </p:txBody>
      </p:sp>
      <p:graphicFrame>
        <p:nvGraphicFramePr>
          <p:cNvPr id="2" name="Google Shape;241;g248ccbfd527_1_0">
            <a:extLst>
              <a:ext uri="{FF2B5EF4-FFF2-40B4-BE49-F238E27FC236}">
                <a16:creationId xmlns:a16="http://schemas.microsoft.com/office/drawing/2014/main" id="{5BAD8A51-6FAC-3DF5-8F9C-802AC99AF74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73918731"/>
              </p:ext>
            </p:extLst>
          </p:nvPr>
        </p:nvGraphicFramePr>
        <p:xfrm>
          <a:off x="539838" y="1240708"/>
          <a:ext cx="6479999" cy="8210396"/>
        </p:xfrm>
        <a:graphic>
          <a:graphicData uri="http://schemas.openxmlformats.org/drawingml/2006/table">
            <a:tbl>
              <a:tblPr firstRow="1" bandRow="1">
                <a:noFill/>
                <a:tableStyleId>{163D301B-5919-4BDC-A1A1-773CCD1464AE}</a:tableStyleId>
              </a:tblPr>
              <a:tblGrid>
                <a:gridCol w="15773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5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568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392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100" b="1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備品</a:t>
                      </a:r>
                      <a:endParaRPr sz="11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100" b="1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数量</a:t>
                      </a:r>
                      <a:endParaRPr sz="1100" b="1">
                        <a:solidFill>
                          <a:schemeClr val="l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100" b="1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備考</a:t>
                      </a:r>
                      <a:endParaRPr sz="11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83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 b="1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出展社証</a:t>
                      </a:r>
                      <a:endParaRPr sz="1000" b="1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0">
                          <a:latin typeface="+mn-ea"/>
                          <a:ea typeface="+mn-ea"/>
                        </a:rPr>
                        <a:t>人数分</a:t>
                      </a:r>
                      <a:endParaRPr sz="1000" b="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0">
                          <a:latin typeface="+mn-ea"/>
                          <a:ea typeface="+mn-ea"/>
                        </a:rPr>
                        <a:t>事前に引換証をPDFで印刷して、各自で引き換え</a:t>
                      </a:r>
                      <a:endParaRPr sz="1000" b="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83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名刺</a:t>
                      </a:r>
                      <a:endParaRPr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0">
                          <a:latin typeface="+mn-ea"/>
                          <a:ea typeface="+mn-ea"/>
                        </a:rPr>
                        <a:t>最低100枚</a:t>
                      </a:r>
                      <a:endParaRPr sz="1000" b="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0">
                          <a:latin typeface="+mn-ea"/>
                          <a:ea typeface="+mn-ea"/>
                        </a:rPr>
                        <a:t>最低100枚は用意</a:t>
                      </a:r>
                      <a:endParaRPr sz="1000" b="0" dirty="0">
                        <a:latin typeface="+mn-ea"/>
                        <a:ea typeface="+mn-ea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0">
                          <a:latin typeface="+mn-ea"/>
                          <a:ea typeface="+mn-ea"/>
                        </a:rPr>
                        <a:t>※忘れないように注意</a:t>
                      </a:r>
                      <a:endParaRPr sz="1000" b="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83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筆記用具</a:t>
                      </a:r>
                      <a:endParaRPr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0">
                          <a:latin typeface="+mn-ea"/>
                          <a:ea typeface="+mn-ea"/>
                        </a:rPr>
                        <a:t>ー</a:t>
                      </a:r>
                      <a:endParaRPr sz="1000" b="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0">
                          <a:latin typeface="+mn-ea"/>
                          <a:ea typeface="+mn-ea"/>
                        </a:rPr>
                        <a:t>ボールペン、メモ帳など</a:t>
                      </a:r>
                      <a:endParaRPr sz="1000" b="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83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運営マニュアル</a:t>
                      </a:r>
                      <a:endParaRPr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0">
                          <a:latin typeface="+mn-ea"/>
                          <a:ea typeface="+mn-ea"/>
                        </a:rPr>
                        <a:t>ー</a:t>
                      </a:r>
                      <a:endParaRPr sz="1000" b="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0">
                          <a:latin typeface="+mn-ea"/>
                          <a:ea typeface="+mn-ea"/>
                        </a:rPr>
                        <a:t>事前に印刷して配布</a:t>
                      </a:r>
                      <a:r>
                        <a:rPr lang="ja-JP" altLang="en-US" sz="1000" b="0">
                          <a:latin typeface="+mn-ea"/>
                          <a:ea typeface="+mn-ea"/>
                        </a:rPr>
                        <a:t>されたものを</a:t>
                      </a:r>
                      <a:r>
                        <a:rPr lang="ja-JP" sz="1000" b="0">
                          <a:latin typeface="+mn-ea"/>
                          <a:ea typeface="+mn-ea"/>
                        </a:rPr>
                        <a:t>、各自持参する</a:t>
                      </a:r>
                      <a:endParaRPr sz="1000" b="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83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昼食・飲料</a:t>
                      </a:r>
                      <a:endParaRPr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0">
                          <a:latin typeface="+mn-ea"/>
                          <a:ea typeface="+mn-ea"/>
                        </a:rPr>
                        <a:t>ー</a:t>
                      </a:r>
                      <a:endParaRPr sz="1000" b="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0">
                          <a:latin typeface="+mn-ea"/>
                          <a:ea typeface="+mn-ea"/>
                        </a:rPr>
                        <a:t>昼食時間は会場内のレストラン・コンビニは混むため、</a:t>
                      </a:r>
                      <a:endParaRPr lang="en-US" altLang="ja-JP" sz="1000" b="0" dirty="0">
                        <a:latin typeface="+mn-ea"/>
                        <a:ea typeface="+mn-ea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0">
                          <a:latin typeface="+mn-ea"/>
                          <a:ea typeface="+mn-ea"/>
                        </a:rPr>
                        <a:t>事前に購入してくることを推奨</a:t>
                      </a:r>
                      <a:endParaRPr sz="1000" b="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83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83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883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883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883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883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1883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1883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1883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1883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248ccbfd527_2_12"/>
          <p:cNvSpPr txBox="1">
            <a:spLocks noGrp="1"/>
          </p:cNvSpPr>
          <p:nvPr>
            <p:ph type="title"/>
          </p:nvPr>
        </p:nvSpPr>
        <p:spPr>
          <a:xfrm>
            <a:off x="539837" y="319992"/>
            <a:ext cx="6480000" cy="432000"/>
          </a:xfr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lvl="0"/>
            <a:r>
              <a:rPr lang="ja-JP" altLang="en-US"/>
              <a:t>前日の準備スケジュール</a:t>
            </a:r>
          </a:p>
        </p:txBody>
      </p:sp>
      <p:sp>
        <p:nvSpPr>
          <p:cNvPr id="255" name="Google Shape;255;g248ccbfd527_2_12"/>
          <p:cNvSpPr txBox="1">
            <a:spLocks noGrp="1"/>
          </p:cNvSpPr>
          <p:nvPr>
            <p:ph type="sldNum" sz="quarter" idx="10"/>
          </p:nvPr>
        </p:nvSpPr>
        <p:spPr>
          <a:xfrm>
            <a:off x="5338763" y="10172299"/>
            <a:ext cx="1701800" cy="284956"/>
          </a:xfr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lvl="0"/>
            <a:fld id="{00000000-1234-1234-1234-123412341234}" type="slidenum">
              <a:rPr lang="en-US" altLang="ja-JP"/>
              <a:pPr lvl="0"/>
              <a:t>20</a:t>
            </a:fld>
            <a:endParaRPr lang="en-US"/>
          </a:p>
        </p:txBody>
      </p:sp>
      <p:graphicFrame>
        <p:nvGraphicFramePr>
          <p:cNvPr id="256" name="Google Shape;256;g248ccbfd527_2_12"/>
          <p:cNvGraphicFramePr/>
          <p:nvPr>
            <p:extLst>
              <p:ext uri="{D42A27DB-BD31-4B8C-83A1-F6EECF244321}">
                <p14:modId xmlns:p14="http://schemas.microsoft.com/office/powerpoint/2010/main" val="3112383555"/>
              </p:ext>
            </p:extLst>
          </p:nvPr>
        </p:nvGraphicFramePr>
        <p:xfrm>
          <a:off x="539837" y="1245726"/>
          <a:ext cx="6480000" cy="8298327"/>
        </p:xfrm>
        <a:graphic>
          <a:graphicData uri="http://schemas.openxmlformats.org/drawingml/2006/table">
            <a:tbl>
              <a:tblPr firstRow="1" bandRow="1">
                <a:noFill/>
                <a:tableStyleId>{163D301B-5919-4BDC-A1A1-773CCD1464AE}</a:tableStyleId>
              </a:tblPr>
              <a:tblGrid>
                <a:gridCol w="1590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93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0906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100" b="1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時間</a:t>
                      </a:r>
                      <a:endParaRPr sz="120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100" b="1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担当</a:t>
                      </a:r>
                      <a:endParaRPr sz="1100" b="1" dirty="0">
                        <a:solidFill>
                          <a:schemeClr val="l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100" b="1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内容</a:t>
                      </a:r>
                      <a:endParaRPr sz="120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526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ja-JP" sz="1000" b="1">
                          <a:latin typeface="+mn-ea"/>
                          <a:ea typeface="+mn-ea"/>
                          <a:cs typeface="Arial"/>
                          <a:sym typeface="Arial"/>
                        </a:rPr>
                        <a:t>～13:00</a:t>
                      </a:r>
                      <a:endParaRPr sz="1000" b="1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>
                          <a:latin typeface="+mn-ea"/>
                          <a:ea typeface="+mn-ea"/>
                        </a:rPr>
                        <a:t>ブース施工会社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>
                          <a:latin typeface="+mn-ea"/>
                          <a:ea typeface="+mn-ea"/>
                        </a:rPr>
                        <a:t>ブース施工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526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>
                          <a:latin typeface="+mn-ea"/>
                          <a:ea typeface="+mn-ea"/>
                        </a:rPr>
                        <a:t>13:00～14:00</a:t>
                      </a:r>
                      <a:endParaRPr sz="1000" b="1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>
                          <a:latin typeface="+mn-ea"/>
                          <a:ea typeface="+mn-ea"/>
                        </a:rPr>
                        <a:t>・</a:t>
                      </a:r>
                      <a:r>
                        <a:rPr lang="ja-JP" sz="1000">
                          <a:latin typeface="+mn-ea"/>
                          <a:ea typeface="+mn-ea"/>
                        </a:rPr>
                        <a:t>展示会担当</a:t>
                      </a:r>
                      <a:endParaRPr sz="1000" dirty="0">
                        <a:latin typeface="+mn-ea"/>
                        <a:ea typeface="+mn-ea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>
                          <a:latin typeface="+mn-ea"/>
                          <a:ea typeface="+mn-ea"/>
                        </a:rPr>
                        <a:t>・</a:t>
                      </a:r>
                      <a:r>
                        <a:rPr lang="ja-JP" sz="1000">
                          <a:latin typeface="+mn-ea"/>
                          <a:ea typeface="+mn-ea"/>
                        </a:rPr>
                        <a:t>ディレクター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>
                          <a:latin typeface="+mn-ea"/>
                          <a:ea typeface="+mn-ea"/>
                        </a:rPr>
                        <a:t>・</a:t>
                      </a:r>
                      <a:r>
                        <a:rPr lang="ja-JP" sz="1000">
                          <a:latin typeface="+mn-ea"/>
                          <a:ea typeface="+mn-ea"/>
                        </a:rPr>
                        <a:t>荷物の確認・受け取り</a:t>
                      </a:r>
                      <a:endParaRPr sz="1000" dirty="0">
                        <a:latin typeface="+mn-ea"/>
                        <a:ea typeface="+mn-ea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>
                          <a:latin typeface="+mn-ea"/>
                          <a:ea typeface="+mn-ea"/>
                        </a:rPr>
                        <a:t>・</a:t>
                      </a:r>
                      <a:r>
                        <a:rPr lang="ja-JP" sz="1000">
                          <a:latin typeface="+mn-ea"/>
                          <a:ea typeface="+mn-ea"/>
                        </a:rPr>
                        <a:t>ストック</a:t>
                      </a:r>
                      <a:r>
                        <a:rPr lang="ja-JP" altLang="en-US" sz="1000">
                          <a:latin typeface="+mn-ea"/>
                          <a:ea typeface="+mn-ea"/>
                        </a:rPr>
                        <a:t>ルーム</a:t>
                      </a:r>
                      <a:r>
                        <a:rPr lang="ja-JP" sz="1000">
                          <a:latin typeface="+mn-ea"/>
                          <a:ea typeface="+mn-ea"/>
                        </a:rPr>
                        <a:t>の整理</a:t>
                      </a:r>
                      <a:endParaRPr sz="1000" dirty="0">
                        <a:latin typeface="+mn-ea"/>
                        <a:ea typeface="+mn-ea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>
                          <a:latin typeface="+mn-ea"/>
                          <a:ea typeface="+mn-ea"/>
                        </a:rPr>
                        <a:t>・</a:t>
                      </a:r>
                      <a:r>
                        <a:rPr lang="ja-JP" sz="1000">
                          <a:latin typeface="+mn-ea"/>
                          <a:ea typeface="+mn-ea"/>
                        </a:rPr>
                        <a:t>カタログ、ノベルティの</a:t>
                      </a:r>
                      <a:r>
                        <a:rPr lang="ja-JP" altLang="en-US" sz="1000">
                          <a:latin typeface="+mn-ea"/>
                          <a:ea typeface="+mn-ea"/>
                        </a:rPr>
                        <a:t>補充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526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>
                          <a:latin typeface="+mn-ea"/>
                          <a:ea typeface="+mn-ea"/>
                        </a:rPr>
                        <a:t>14:00～15:00</a:t>
                      </a:r>
                      <a:endParaRPr sz="1000" b="1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>
                          <a:latin typeface="+mn-ea"/>
                          <a:ea typeface="+mn-ea"/>
                        </a:rPr>
                        <a:t>各製品担当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>
                          <a:latin typeface="+mn-ea"/>
                          <a:ea typeface="+mn-ea"/>
                        </a:rPr>
                        <a:t>・</a:t>
                      </a:r>
                      <a:r>
                        <a:rPr lang="ja-JP" sz="1000">
                          <a:latin typeface="+mn-ea"/>
                          <a:ea typeface="+mn-ea"/>
                        </a:rPr>
                        <a:t>展示コーナーの確認</a:t>
                      </a:r>
                      <a:endParaRPr sz="1000" dirty="0">
                        <a:latin typeface="+mn-ea"/>
                        <a:ea typeface="+mn-ea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>
                          <a:latin typeface="+mn-ea"/>
                          <a:ea typeface="+mn-ea"/>
                        </a:rPr>
                        <a:t>・</a:t>
                      </a:r>
                      <a:r>
                        <a:rPr lang="ja-JP" sz="1000">
                          <a:latin typeface="+mn-ea"/>
                          <a:ea typeface="+mn-ea"/>
                        </a:rPr>
                        <a:t>デモ機の確認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526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>
                          <a:latin typeface="+mn-ea"/>
                          <a:ea typeface="+mn-ea"/>
                        </a:rPr>
                        <a:t>15:00～17:00</a:t>
                      </a:r>
                      <a:endParaRPr sz="1000" b="1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>
                          <a:latin typeface="+mn-ea"/>
                          <a:ea typeface="+mn-ea"/>
                        </a:rPr>
                        <a:t>・</a:t>
                      </a:r>
                      <a:r>
                        <a:rPr lang="ja-JP" sz="1000">
                          <a:latin typeface="+mn-ea"/>
                          <a:ea typeface="+mn-ea"/>
                        </a:rPr>
                        <a:t>セミナー担当</a:t>
                      </a:r>
                      <a:endParaRPr sz="1000" dirty="0">
                        <a:latin typeface="+mn-ea"/>
                        <a:ea typeface="+mn-ea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>
                          <a:latin typeface="+mn-ea"/>
                          <a:ea typeface="+mn-ea"/>
                        </a:rPr>
                        <a:t>・</a:t>
                      </a:r>
                      <a:r>
                        <a:rPr lang="ja-JP" sz="1000">
                          <a:latin typeface="+mn-ea"/>
                          <a:ea typeface="+mn-ea"/>
                        </a:rPr>
                        <a:t>ナレーター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>
                          <a:latin typeface="+mn-ea"/>
                          <a:ea typeface="+mn-ea"/>
                        </a:rPr>
                        <a:t>セミナーの事前</a:t>
                      </a:r>
                      <a:r>
                        <a:rPr lang="ja-JP" altLang="en-US" sz="1000">
                          <a:latin typeface="+mn-ea"/>
                          <a:ea typeface="+mn-ea"/>
                        </a:rPr>
                        <a:t>リハーサル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526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>
                          <a:latin typeface="+mn-ea"/>
                          <a:ea typeface="+mn-ea"/>
                        </a:rPr>
                        <a:t>17:00～18:00</a:t>
                      </a:r>
                      <a:endParaRPr sz="1000" b="1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>
                          <a:latin typeface="+mn-ea"/>
                          <a:ea typeface="+mn-ea"/>
                        </a:rPr>
                        <a:t>全員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>
                          <a:latin typeface="+mn-ea"/>
                          <a:ea typeface="+mn-ea"/>
                        </a:rPr>
                        <a:t>・</a:t>
                      </a:r>
                      <a:r>
                        <a:rPr lang="ja-JP" sz="1000">
                          <a:latin typeface="+mn-ea"/>
                          <a:ea typeface="+mn-ea"/>
                        </a:rPr>
                        <a:t>予備時間</a:t>
                      </a:r>
                      <a:endParaRPr sz="1000" dirty="0">
                        <a:latin typeface="+mn-ea"/>
                        <a:ea typeface="+mn-ea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00">
                          <a:latin typeface="+mn-ea"/>
                          <a:ea typeface="+mn-ea"/>
                        </a:rPr>
                        <a:t>・</a:t>
                      </a:r>
                      <a:r>
                        <a:rPr lang="ja-JP" sz="1000">
                          <a:latin typeface="+mn-ea"/>
                          <a:ea typeface="+mn-ea"/>
                        </a:rPr>
                        <a:t>最終確認、清掃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526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>
                          <a:latin typeface="+mn-ea"/>
                          <a:ea typeface="+mn-ea"/>
                        </a:rPr>
                        <a:t>18:00</a:t>
                      </a:r>
                      <a:endParaRPr sz="1000" b="1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>
                          <a:latin typeface="+mn-ea"/>
                          <a:ea typeface="+mn-ea"/>
                        </a:rPr>
                        <a:t>全員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>
                          <a:latin typeface="+mn-ea"/>
                          <a:ea typeface="+mn-ea"/>
                        </a:rPr>
                        <a:t>撤収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7526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6289210"/>
                  </a:ext>
                </a:extLst>
              </a:tr>
              <a:tr h="87526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145131"/>
                  </a:ext>
                </a:extLst>
              </a:tr>
              <a:tr h="87526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108000" marR="108000" marT="108000" marB="108000" anchor="ctr">
                    <a:lnL w="952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132337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"/>
          <p:cNvSpPr txBox="1">
            <a:spLocks noGrp="1"/>
          </p:cNvSpPr>
          <p:nvPr>
            <p:ph type="title"/>
          </p:nvPr>
        </p:nvSpPr>
        <p:spPr>
          <a:xfrm>
            <a:off x="539837" y="319992"/>
            <a:ext cx="6480000" cy="432000"/>
          </a:xfr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lvl="0"/>
            <a:r>
              <a:rPr lang="ja-JP" altLang="en-US"/>
              <a:t>開催概要　</a:t>
            </a:r>
            <a:r>
              <a:rPr lang="en-US" altLang="ja-JP"/>
              <a:t>1/</a:t>
            </a:r>
            <a:r>
              <a:rPr lang="en-US" altLang="ja-JP" dirty="0"/>
              <a:t>2</a:t>
            </a:r>
            <a:endParaRPr lang="ja-JP" altLang="en-US" dirty="0"/>
          </a:p>
        </p:txBody>
      </p:sp>
      <p:sp>
        <p:nvSpPr>
          <p:cNvPr id="48" name="Google Shape;48;p3"/>
          <p:cNvSpPr txBox="1">
            <a:spLocks noGrp="1"/>
          </p:cNvSpPr>
          <p:nvPr>
            <p:ph type="sldNum" sz="quarter" idx="10"/>
          </p:nvPr>
        </p:nvSpPr>
        <p:spPr>
          <a:xfrm>
            <a:off x="5338763" y="10172299"/>
            <a:ext cx="1701800" cy="284956"/>
          </a:xfr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lvl="0"/>
            <a:fld id="{00000000-1234-1234-1234-123412341234}" type="slidenum">
              <a:rPr lang="en-US" altLang="ja-JP"/>
              <a:pPr lvl="0"/>
              <a:t>2</a:t>
            </a:fld>
            <a:endParaRPr lang="en-US"/>
          </a:p>
        </p:txBody>
      </p:sp>
      <p:graphicFrame>
        <p:nvGraphicFramePr>
          <p:cNvPr id="47" name="Google Shape;47;p3"/>
          <p:cNvGraphicFramePr/>
          <p:nvPr>
            <p:extLst>
              <p:ext uri="{D42A27DB-BD31-4B8C-83A1-F6EECF244321}">
                <p14:modId xmlns:p14="http://schemas.microsoft.com/office/powerpoint/2010/main" val="3315949712"/>
              </p:ext>
            </p:extLst>
          </p:nvPr>
        </p:nvGraphicFramePr>
        <p:xfrm>
          <a:off x="539837" y="1320800"/>
          <a:ext cx="6480000" cy="8390465"/>
        </p:xfrm>
        <a:graphic>
          <a:graphicData uri="http://schemas.openxmlformats.org/drawingml/2006/table">
            <a:tbl>
              <a:tblPr>
                <a:noFill/>
                <a:tableStyleId>{163D301B-5919-4BDC-A1A1-773CCD1464AE}</a:tableStyleId>
              </a:tblPr>
              <a:tblGrid>
                <a:gridCol w="1227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2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738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900" b="1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展示会名</a:t>
                      </a:r>
                      <a:endParaRPr sz="900" b="1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 panose="020B0604020202020204" pitchFamily="34" charset="0"/>
                        <a:buNone/>
                      </a:pPr>
                      <a:r>
                        <a:rPr lang="ja-JP" sz="900" b="0" i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20XX </a:t>
                      </a:r>
                      <a:r>
                        <a:rPr lang="ja-JP" sz="900" b="0">
                          <a:latin typeface="+mn-ea"/>
                          <a:ea typeface="+mn-ea"/>
                          <a:cs typeface="Arial"/>
                          <a:sym typeface="Arial"/>
                        </a:rPr>
                        <a:t>年</a:t>
                      </a:r>
                      <a:r>
                        <a:rPr lang="ja-JP" sz="900" b="0" i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第○○回 ○○○○○EXPO【春】</a:t>
                      </a:r>
                      <a:endParaRPr sz="9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38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900" b="1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会期</a:t>
                      </a:r>
                      <a:endParaRPr sz="900" b="1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 panose="020B0604020202020204" pitchFamily="34" charset="0"/>
                        <a:buNone/>
                      </a:pPr>
                      <a:r>
                        <a:rPr lang="ja-JP" sz="900" b="0" i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20XX/XX/XX(曜日)〜20XX/XX/XX(曜日)</a:t>
                      </a:r>
                      <a:endParaRPr sz="9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38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900" b="1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場所</a:t>
                      </a:r>
                      <a:endParaRPr sz="900" b="1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 panose="020B0604020202020204" pitchFamily="34" charset="0"/>
                        <a:buNone/>
                      </a:pPr>
                      <a:r>
                        <a:rPr lang="ja-JP" sz="900" b="0" i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東京ビッグサイト </a:t>
                      </a:r>
                      <a:r>
                        <a:rPr lang="ja-JP" sz="900" b="0">
                          <a:latin typeface="+mn-ea"/>
                          <a:ea typeface="+mn-ea"/>
                          <a:cs typeface="Arial"/>
                          <a:sym typeface="Arial"/>
                        </a:rPr>
                        <a:t>◯</a:t>
                      </a:r>
                      <a:r>
                        <a:rPr lang="ja-JP" sz="900" b="0" i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展示棟</a:t>
                      </a:r>
                      <a:endParaRPr sz="9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8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ja-JP" sz="900" b="1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小間番号</a:t>
                      </a:r>
                      <a:endParaRPr sz="900" b="1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 panose="020B0604020202020204" pitchFamily="34" charset="0"/>
                        <a:buNone/>
                      </a:pPr>
                      <a:r>
                        <a:rPr lang="ja-JP" sz="900" b="0">
                          <a:latin typeface="+mn-ea"/>
                          <a:ea typeface="+mn-ea"/>
                          <a:cs typeface="Arial"/>
                          <a:sym typeface="Arial"/>
                        </a:rPr>
                        <a:t>xx</a:t>
                      </a:r>
                      <a:r>
                        <a:rPr lang="ja-JP" sz="900" b="0" i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－</a:t>
                      </a:r>
                      <a:r>
                        <a:rPr lang="ja-JP" sz="900" b="0">
                          <a:latin typeface="+mn-ea"/>
                          <a:ea typeface="+mn-ea"/>
                          <a:cs typeface="Arial"/>
                          <a:sym typeface="Arial"/>
                        </a:rPr>
                        <a:t>xx</a:t>
                      </a:r>
                      <a:endParaRPr sz="9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38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900" b="1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出展製品</a:t>
                      </a:r>
                      <a:endParaRPr sz="900" b="1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 panose="020B0604020202020204" pitchFamily="34" charset="0"/>
                        <a:buNone/>
                      </a:pPr>
                      <a:r>
                        <a:rPr lang="ja-JP" sz="900" b="0" i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○○○○○サービス</a:t>
                      </a:r>
                      <a:endParaRPr sz="9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582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900" b="1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目標</a:t>
                      </a:r>
                      <a:endParaRPr sz="900" b="1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 panose="020B0604020202020204" pitchFamily="34" charset="0"/>
                        <a:buNone/>
                      </a:pPr>
                      <a:r>
                        <a:rPr lang="ja-JP" sz="900" b="0">
                          <a:latin typeface="+mn-ea"/>
                          <a:ea typeface="+mn-ea"/>
                          <a:cs typeface="Arial"/>
                          <a:sym typeface="Arial"/>
                        </a:rPr>
                        <a:t>バーコード：0,000件</a:t>
                      </a:r>
                      <a:endParaRPr sz="9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 panose="020B0604020202020204" pitchFamily="34" charset="0"/>
                        <a:buNone/>
                      </a:pPr>
                      <a:r>
                        <a:rPr lang="ja-JP" sz="900" b="0" i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ヒアリングシート：</a:t>
                      </a:r>
                      <a:r>
                        <a:rPr lang="ja-JP" sz="900" b="0">
                          <a:latin typeface="+mn-ea"/>
                          <a:ea typeface="+mn-ea"/>
                          <a:cs typeface="Arial"/>
                          <a:sym typeface="Arial"/>
                        </a:rPr>
                        <a:t>0</a:t>
                      </a:r>
                      <a:r>
                        <a:rPr lang="ja-JP" sz="900" b="0" i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00枚</a:t>
                      </a:r>
                      <a:endParaRPr sz="9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582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900" b="1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集合時間</a:t>
                      </a:r>
                      <a:endParaRPr sz="900" b="1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 panose="020B0604020202020204" pitchFamily="34" charset="0"/>
                        <a:buNone/>
                      </a:pPr>
                      <a:r>
                        <a:rPr lang="ja-JP" sz="900" b="0" i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9:40　ブース集合</a:t>
                      </a:r>
                      <a:endParaRPr sz="9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 panose="020B0604020202020204" pitchFamily="34" charset="0"/>
                        <a:buNone/>
                      </a:pPr>
                      <a:r>
                        <a:rPr lang="ja-JP" sz="900" b="0" i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9:50　朝礼</a:t>
                      </a:r>
                      <a:endParaRPr sz="9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777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900" b="1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緊急連絡先</a:t>
                      </a:r>
                      <a:endParaRPr sz="900" b="1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 panose="020B0604020202020204" pitchFamily="34" charset="0"/>
                        <a:buNone/>
                      </a:pPr>
                      <a:r>
                        <a:rPr lang="ja-JP" altLang="en-US" sz="900" b="0" i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・</a:t>
                      </a:r>
                      <a:r>
                        <a:rPr lang="ja-JP" sz="900" b="0" i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山田○○　0</a:t>
                      </a:r>
                      <a:r>
                        <a:rPr lang="ja-JP" sz="900" b="0">
                          <a:latin typeface="+mn-ea"/>
                          <a:ea typeface="+mn-ea"/>
                          <a:cs typeface="Arial"/>
                          <a:sym typeface="Arial"/>
                        </a:rPr>
                        <a:t>0</a:t>
                      </a:r>
                      <a:r>
                        <a:rPr lang="ja-JP" sz="900" b="0" i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0-</a:t>
                      </a:r>
                      <a:r>
                        <a:rPr lang="ja-JP" sz="900" b="0">
                          <a:latin typeface="+mn-ea"/>
                          <a:ea typeface="+mn-ea"/>
                          <a:cs typeface="Arial"/>
                          <a:sym typeface="Arial"/>
                        </a:rPr>
                        <a:t>0000</a:t>
                      </a:r>
                      <a:r>
                        <a:rPr lang="ja-JP" sz="900" b="0" i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-</a:t>
                      </a:r>
                      <a:r>
                        <a:rPr lang="ja-JP" sz="900" b="0">
                          <a:latin typeface="+mn-ea"/>
                          <a:ea typeface="+mn-ea"/>
                          <a:cs typeface="Arial"/>
                          <a:sym typeface="Arial"/>
                        </a:rPr>
                        <a:t>0000</a:t>
                      </a:r>
                      <a:endParaRPr sz="9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 panose="020B0604020202020204" pitchFamily="34" charset="0"/>
                        <a:buNone/>
                      </a:pPr>
                      <a:r>
                        <a:rPr lang="ja-JP" altLang="en-US" sz="900" b="0" i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・</a:t>
                      </a:r>
                      <a:r>
                        <a:rPr lang="ja-JP" sz="900" b="0" i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佐藤○○　0</a:t>
                      </a:r>
                      <a:r>
                        <a:rPr lang="ja-JP" sz="900" b="0">
                          <a:latin typeface="+mn-ea"/>
                          <a:ea typeface="+mn-ea"/>
                          <a:cs typeface="Arial"/>
                          <a:sym typeface="Arial"/>
                        </a:rPr>
                        <a:t>0</a:t>
                      </a:r>
                      <a:r>
                        <a:rPr lang="ja-JP" sz="900" b="0" i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0-</a:t>
                      </a:r>
                      <a:r>
                        <a:rPr lang="ja-JP" sz="900" b="0">
                          <a:latin typeface="+mn-ea"/>
                          <a:ea typeface="+mn-ea"/>
                          <a:cs typeface="Arial"/>
                          <a:sym typeface="Arial"/>
                        </a:rPr>
                        <a:t>0000-0000</a:t>
                      </a:r>
                      <a:endParaRPr sz="900" b="0" i="0" u="none" strike="noStrike" cap="none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 panose="020B0604020202020204" pitchFamily="34" charset="0"/>
                        <a:buNone/>
                      </a:pPr>
                      <a:r>
                        <a:rPr lang="ja-JP" sz="900" b="0" i="0" u="none" strike="noStrike" cap="none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※体調不良による欠席、電車の遅延による遅刻などの場合は必ずご連絡ください</a:t>
                      </a:r>
                      <a:endParaRPr sz="900" b="0" i="0" u="none" strike="noStrike" cap="none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079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900" b="1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体制</a:t>
                      </a:r>
                      <a:endParaRPr sz="900" b="1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 panose="020B0604020202020204" pitchFamily="34" charset="0"/>
                        <a:buNone/>
                      </a:pPr>
                      <a:r>
                        <a:rPr lang="ja-JP" altLang="en-US" sz="900" b="0" i="0" u="none" strike="noStrike" cap="none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・</a:t>
                      </a:r>
                      <a:r>
                        <a:rPr lang="ja-JP" sz="900" b="0" i="0" u="none" strike="noStrike" cap="none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説明員：常時</a:t>
                      </a:r>
                      <a:r>
                        <a:rPr lang="ja-JP" sz="900" b="0">
                          <a:latin typeface="+mn-ea"/>
                          <a:ea typeface="+mn-ea"/>
                          <a:cs typeface="Arial"/>
                          <a:sym typeface="Arial"/>
                        </a:rPr>
                        <a:t>0</a:t>
                      </a:r>
                      <a:r>
                        <a:rPr lang="ja-JP" sz="900" b="0" i="0" u="none" strike="noStrike" cap="none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名</a:t>
                      </a:r>
                      <a:endParaRPr sz="900" b="0" i="0" u="none" strike="noStrike" cap="none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 panose="020B0604020202020204" pitchFamily="34" charset="0"/>
                        <a:buNone/>
                      </a:pPr>
                      <a:r>
                        <a:rPr lang="ja-JP" altLang="en-US" sz="900" b="0" i="0" u="none" strike="noStrike" cap="none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・</a:t>
                      </a:r>
                      <a:r>
                        <a:rPr lang="ja-JP" sz="900" b="0" i="0" u="none" strike="noStrike" cap="none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受付スタッフ：</a:t>
                      </a:r>
                      <a:r>
                        <a:rPr lang="ja-JP" sz="900" b="0">
                          <a:latin typeface="+mn-ea"/>
                          <a:ea typeface="+mn-ea"/>
                          <a:cs typeface="Arial"/>
                          <a:sym typeface="Arial"/>
                        </a:rPr>
                        <a:t>0</a:t>
                      </a:r>
                      <a:r>
                        <a:rPr lang="ja-JP" sz="900" b="0" i="0" u="none" strike="noStrike" cap="none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名</a:t>
                      </a:r>
                      <a:endParaRPr sz="900" b="0" i="0" u="none" strike="noStrike" cap="none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 panose="020B0604020202020204" pitchFamily="34" charset="0"/>
                        <a:buNone/>
                      </a:pPr>
                      <a:r>
                        <a:rPr lang="ja-JP" altLang="en-US" sz="900" b="0" i="0" u="none" strike="noStrike" cap="none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・</a:t>
                      </a:r>
                      <a:r>
                        <a:rPr lang="ja-JP" sz="900" b="0" i="0" u="none" strike="noStrike" cap="none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コンパニオン：</a:t>
                      </a:r>
                      <a:r>
                        <a:rPr lang="ja-JP" sz="900" b="0">
                          <a:latin typeface="+mn-ea"/>
                          <a:ea typeface="+mn-ea"/>
                          <a:cs typeface="Arial"/>
                          <a:sym typeface="Arial"/>
                        </a:rPr>
                        <a:t>0</a:t>
                      </a:r>
                      <a:r>
                        <a:rPr lang="ja-JP" sz="900" b="0" i="0" u="none" strike="noStrike" cap="none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名（常時</a:t>
                      </a:r>
                      <a:r>
                        <a:rPr lang="ja-JP" sz="900" b="0">
                          <a:latin typeface="+mn-ea"/>
                          <a:ea typeface="+mn-ea"/>
                          <a:cs typeface="Arial"/>
                          <a:sym typeface="Arial"/>
                        </a:rPr>
                        <a:t>0</a:t>
                      </a:r>
                      <a:r>
                        <a:rPr lang="ja-JP" sz="900" b="0" i="0" u="none" strike="noStrike" cap="none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ポジ）</a:t>
                      </a:r>
                      <a:endParaRPr sz="900" b="0" i="0" u="none" strike="noStrike" cap="none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 panose="020B0604020202020204" pitchFamily="34" charset="0"/>
                        <a:buNone/>
                      </a:pPr>
                      <a:r>
                        <a:rPr lang="ja-JP" altLang="en-US" sz="900" b="0" i="0" u="none" strike="noStrike" cap="none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・</a:t>
                      </a:r>
                      <a:r>
                        <a:rPr lang="ja-JP" sz="900" b="0" i="0" u="none" strike="noStrike" cap="none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ディレクター：</a:t>
                      </a:r>
                      <a:r>
                        <a:rPr lang="ja-JP" sz="900" b="0">
                          <a:latin typeface="+mn-ea"/>
                          <a:ea typeface="+mn-ea"/>
                          <a:cs typeface="Arial"/>
                          <a:sym typeface="Arial"/>
                        </a:rPr>
                        <a:t>0</a:t>
                      </a:r>
                      <a:r>
                        <a:rPr lang="ja-JP" sz="900" b="0" i="0" u="none" strike="noStrike" cap="none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名</a:t>
                      </a:r>
                      <a:endParaRPr sz="900" b="0" i="0" u="none" strike="noStrike" cap="none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7582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900" b="1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協力会社</a:t>
                      </a:r>
                      <a:endParaRPr sz="900" b="1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 panose="020B0604020202020204" pitchFamily="34" charset="0"/>
                        <a:buNone/>
                      </a:pPr>
                      <a:r>
                        <a:rPr lang="ja-JP" altLang="en-US" sz="900" b="0" i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・</a:t>
                      </a:r>
                      <a:r>
                        <a:rPr lang="ja-JP" sz="900" b="0" i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ブースデザイン・施工：株式会社○○○</a:t>
                      </a:r>
                      <a:endParaRPr sz="9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 panose="020B0604020202020204" pitchFamily="34" charset="0"/>
                        <a:buNone/>
                      </a:pPr>
                      <a:r>
                        <a:rPr lang="ja-JP" altLang="en-US" sz="900" b="0" i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・</a:t>
                      </a:r>
                      <a:r>
                        <a:rPr lang="ja-JP" sz="900" b="0" i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運営支援・コンパニオン：株式会社○○○</a:t>
                      </a:r>
                      <a:endParaRPr sz="900" b="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48172">
                <a:tc row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900" b="1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服装</a:t>
                      </a:r>
                      <a:endParaRPr sz="900" b="1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400"/>
                        <a:buFont typeface="Arial" panose="020B0604020202020204" pitchFamily="34" charset="0"/>
                        <a:buNone/>
                      </a:pPr>
                      <a:r>
                        <a:rPr lang="ja-JP" sz="9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説明員</a:t>
                      </a:r>
                      <a:endParaRPr sz="9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400"/>
                        <a:buFont typeface="Arial" panose="020B0604020202020204" pitchFamily="34" charset="0"/>
                        <a:buNone/>
                      </a:pPr>
                      <a:r>
                        <a:rPr lang="ja-JP" sz="9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・黒ないしネイビーのスーツ</a:t>
                      </a:r>
                      <a:endParaRPr sz="9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400"/>
                        <a:buFont typeface="Arial" panose="020B0604020202020204" pitchFamily="34" charset="0"/>
                        <a:buNone/>
                      </a:pPr>
                      <a:r>
                        <a:rPr lang="ja-JP" sz="9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・白シャツ</a:t>
                      </a:r>
                      <a:endParaRPr sz="9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400"/>
                        <a:buFont typeface="Arial" panose="020B0604020202020204" pitchFamily="34" charset="0"/>
                        <a:buNone/>
                      </a:pPr>
                      <a:r>
                        <a:rPr lang="ja-JP" sz="9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・ネクタイは紺、ブルー系</a:t>
                      </a:r>
                      <a:endParaRPr sz="9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400"/>
                        <a:buFont typeface="Arial" panose="020B0604020202020204" pitchFamily="34" charset="0"/>
                        <a:buNone/>
                      </a:pPr>
                      <a:r>
                        <a:rPr lang="ja-JP" sz="9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・黒靴</a:t>
                      </a:r>
                      <a:endParaRPr sz="9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85409589"/>
                  </a:ext>
                </a:extLst>
              </a:tr>
              <a:tr h="28738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400"/>
                        <a:buFont typeface="Arial" panose="020B0604020202020204" pitchFamily="34" charset="0"/>
                        <a:buNone/>
                      </a:pPr>
                      <a:r>
                        <a:rPr lang="ja-JP" sz="9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ディレクター</a:t>
                      </a:r>
                      <a:r>
                        <a:rPr lang="ja-JP" altLang="en-US" sz="900" b="0" i="0" u="none" strike="noStrike" cap="none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　</a:t>
                      </a:r>
                      <a:r>
                        <a:rPr lang="ja-JP" sz="9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※説明員と同様</a:t>
                      </a:r>
                      <a:endParaRPr sz="900" b="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2434032"/>
                  </a:ext>
                </a:extLst>
              </a:tr>
              <a:tr h="848172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400"/>
                        <a:buFont typeface="Arial" panose="020B0604020202020204" pitchFamily="34" charset="0"/>
                        <a:buNone/>
                      </a:pPr>
                      <a:r>
                        <a:rPr lang="ja-JP" sz="9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コンパニオン</a:t>
                      </a:r>
                      <a:endParaRPr sz="900" b="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400"/>
                        <a:buFont typeface="Arial" panose="020B0604020202020204" pitchFamily="34" charset="0"/>
                        <a:buNone/>
                      </a:pPr>
                      <a:r>
                        <a:rPr lang="ja-JP" sz="9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・黒スーツ</a:t>
                      </a:r>
                      <a:endParaRPr sz="900" b="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400"/>
                        <a:buFont typeface="Arial" panose="020B0604020202020204" pitchFamily="34" charset="0"/>
                        <a:buNone/>
                      </a:pPr>
                      <a:r>
                        <a:rPr lang="ja-JP" sz="9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・白シャツ</a:t>
                      </a:r>
                      <a:endParaRPr sz="900" b="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400"/>
                        <a:buFont typeface="Arial" panose="020B0604020202020204" pitchFamily="34" charset="0"/>
                        <a:buNone/>
                      </a:pPr>
                      <a:r>
                        <a:rPr lang="ja-JP" sz="9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・ブルースカーフ（当日貸与）</a:t>
                      </a:r>
                      <a:endParaRPr sz="900" b="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400"/>
                        <a:buFont typeface="Arial" panose="020B0604020202020204" pitchFamily="34" charset="0"/>
                        <a:buNone/>
                      </a:pPr>
                      <a:r>
                        <a:rPr lang="ja-JP" sz="9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・黒パンプス（ヒールでなくて良い）</a:t>
                      </a:r>
                      <a:endParaRPr sz="900" b="0" dirty="0">
                        <a:latin typeface="+mn-ea"/>
                        <a:ea typeface="+mn-ea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74630163"/>
                  </a:ext>
                </a:extLst>
              </a:tr>
              <a:tr h="427582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900" b="1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ノベルティ</a:t>
                      </a:r>
                      <a:endParaRPr sz="900" b="1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400"/>
                        <a:buFont typeface="Arial" panose="020B0604020202020204" pitchFamily="34" charset="0"/>
                        <a:buNone/>
                      </a:pPr>
                      <a:r>
                        <a:rPr lang="ja-JP" altLang="en-US" sz="9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・</a:t>
                      </a:r>
                      <a:r>
                        <a:rPr lang="ja-JP" sz="9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全員：</a:t>
                      </a:r>
                      <a:r>
                        <a:rPr lang="ja-JP" sz="9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ロゴ入り</a:t>
                      </a:r>
                      <a:r>
                        <a:rPr lang="ja-JP" sz="9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◯◯</a:t>
                      </a:r>
                      <a:endParaRPr sz="9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400"/>
                        <a:buFont typeface="Arial" panose="020B0604020202020204" pitchFamily="34" charset="0"/>
                        <a:buNone/>
                      </a:pPr>
                      <a:r>
                        <a:rPr lang="ja-JP" altLang="en-US" sz="9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・</a:t>
                      </a:r>
                      <a:r>
                        <a:rPr lang="ja-JP" sz="9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説明員との面談者：◯◯</a:t>
                      </a:r>
                      <a:r>
                        <a:rPr lang="ja-JP" sz="900" b="0">
                          <a:latin typeface="+mn-ea"/>
                          <a:ea typeface="+mn-ea"/>
                          <a:cs typeface="Arial"/>
                          <a:sym typeface="Arial"/>
                        </a:rPr>
                        <a:t>◯◯◯</a:t>
                      </a:r>
                      <a:endParaRPr sz="9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76272830"/>
                  </a:ext>
                </a:extLst>
              </a:tr>
              <a:tr h="427582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sz="900" b="1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出展社証の</a:t>
                      </a:r>
                      <a:br>
                        <a:rPr lang="en-US" altLang="ja-JP" sz="900" b="1" i="0" u="none" strike="noStrike" cap="none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</a:br>
                      <a:r>
                        <a:rPr lang="ja-JP" altLang="en-US" sz="900" b="1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入手方法</a:t>
                      </a:r>
                      <a:endParaRPr sz="900" b="1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400"/>
                        <a:buFont typeface="Arial" panose="020B0604020202020204" pitchFamily="34" charset="0"/>
                        <a:buNone/>
                      </a:pPr>
                      <a:r>
                        <a:rPr lang="ja-JP" sz="9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各自で</a:t>
                      </a:r>
                      <a:r>
                        <a:rPr lang="ja-JP" altLang="en-US" sz="9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配布済みの引換証、</a:t>
                      </a:r>
                      <a:r>
                        <a:rPr lang="ja-JP" sz="9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および名刺2枚で会場で引き換え</a:t>
                      </a:r>
                      <a:endParaRPr sz="9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400"/>
                        <a:buFont typeface="Arial" panose="020B0604020202020204" pitchFamily="34" charset="0"/>
                        <a:buNone/>
                      </a:pPr>
                      <a:r>
                        <a:rPr lang="ja-JP" sz="9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※当日朝は混雑するため注意</a:t>
                      </a:r>
                      <a:endParaRPr sz="9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7905170"/>
                  </a:ext>
                </a:extLst>
              </a:tr>
              <a:tr h="427582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900" b="1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昼食について</a:t>
                      </a:r>
                      <a:endParaRPr sz="900" b="1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400"/>
                        <a:buFont typeface="Arial" panose="020B0604020202020204" pitchFamily="34" charset="0"/>
                        <a:buNone/>
                      </a:pPr>
                      <a:r>
                        <a:rPr lang="ja-JP" sz="9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お弁当を手配</a:t>
                      </a:r>
                      <a:endParaRPr sz="9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400"/>
                        <a:buFont typeface="Arial" panose="020B0604020202020204" pitchFamily="34" charset="0"/>
                        <a:buNone/>
                      </a:pPr>
                      <a:r>
                        <a:rPr lang="ja-JP" sz="9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※ブースでの飲食は禁止、ストックルームで飲食可</a:t>
                      </a:r>
                      <a:endParaRPr sz="9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20226600"/>
                  </a:ext>
                </a:extLst>
              </a:tr>
              <a:tr h="1128566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Arial" panose="020B0604020202020204" pitchFamily="34" charset="0"/>
                        <a:buNone/>
                      </a:pPr>
                      <a:r>
                        <a:rPr lang="ja-JP" sz="900" b="1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ブース内の</a:t>
                      </a:r>
                      <a:endParaRPr lang="en-US" altLang="ja-JP" sz="900" b="1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Arial" panose="020B0604020202020204" pitchFamily="34" charset="0"/>
                        <a:buNone/>
                      </a:pPr>
                      <a:r>
                        <a:rPr lang="ja-JP" sz="900" b="1" i="0" u="none" strike="noStrike" cap="none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注意点</a:t>
                      </a:r>
                      <a:endParaRPr sz="900" b="1" i="0" u="none" strike="noStrike" cap="none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400"/>
                        <a:buFont typeface="Noto Sans Symbols"/>
                        <a:buNone/>
                      </a:pPr>
                      <a:r>
                        <a:rPr lang="ja-JP" altLang="en-US" sz="9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・</a:t>
                      </a:r>
                      <a:r>
                        <a:rPr lang="ja-JP" sz="9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来場者への挨拶を徹底</a:t>
                      </a:r>
                      <a:endParaRPr lang="en-US" altLang="ja-JP" sz="9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400"/>
                        <a:buFont typeface="Noto Sans Symbols"/>
                        <a:buNone/>
                      </a:pPr>
                      <a:r>
                        <a:rPr lang="ja-JP" altLang="en-US" sz="9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　・</a:t>
                      </a:r>
                      <a:r>
                        <a:rPr lang="ja-JP" sz="9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来場者が入ったら「こんにちは！」</a:t>
                      </a:r>
                      <a:br>
                        <a:rPr lang="ja-JP" sz="9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</a:br>
                      <a:r>
                        <a:rPr lang="ja-JP" altLang="en-US" sz="9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　・来場者が</a:t>
                      </a:r>
                      <a:r>
                        <a:rPr lang="ja-JP" sz="9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退出</a:t>
                      </a:r>
                      <a:r>
                        <a:rPr lang="ja-JP" altLang="en-US" sz="9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し</a:t>
                      </a:r>
                      <a:r>
                        <a:rPr lang="ja-JP" sz="9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たら「ありがとうございます！」</a:t>
                      </a:r>
                      <a:endParaRPr sz="9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400"/>
                        <a:buFont typeface="Noto Sans Symbols"/>
                        <a:buNone/>
                      </a:pPr>
                      <a:r>
                        <a:rPr lang="ja-JP" altLang="en-US" sz="9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・</a:t>
                      </a:r>
                      <a:r>
                        <a:rPr lang="ja-JP" sz="9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ブース内での飲食、私語禁止</a:t>
                      </a:r>
                      <a:endParaRPr sz="9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400"/>
                        <a:buFont typeface="Noto Sans Symbols"/>
                        <a:buNone/>
                      </a:pPr>
                      <a:r>
                        <a:rPr lang="ja-JP" altLang="en-US" sz="9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・</a:t>
                      </a:r>
                      <a:r>
                        <a:rPr lang="ja-JP" sz="9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携帯電話での通話禁止</a:t>
                      </a:r>
                      <a:endParaRPr sz="9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400"/>
                        <a:buFont typeface="Noto Sans Symbols"/>
                        <a:buNone/>
                      </a:pPr>
                      <a:r>
                        <a:rPr lang="ja-JP" altLang="en-US" sz="9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・</a:t>
                      </a:r>
                      <a:r>
                        <a:rPr lang="ja-JP" sz="9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展示台に私物（パソコン、スマート</a:t>
                      </a:r>
                      <a:r>
                        <a:rPr lang="ja-JP" sz="9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フォン</a:t>
                      </a:r>
                      <a:r>
                        <a:rPr lang="ja-JP" sz="9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、資料など）を置かないこと</a:t>
                      </a:r>
                      <a:endParaRPr sz="9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400"/>
                        <a:buFont typeface="Noto Sans Symbols"/>
                        <a:buNone/>
                      </a:pPr>
                      <a:r>
                        <a:rPr lang="ja-JP" altLang="en-US" sz="9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・</a:t>
                      </a:r>
                      <a:r>
                        <a:rPr lang="ja-JP" sz="9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足組みやストレッチ禁止</a:t>
                      </a:r>
                      <a:endParaRPr sz="9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00556730"/>
                  </a:ext>
                </a:extLst>
              </a:tr>
            </a:tbl>
          </a:graphicData>
        </a:graphic>
      </p:graphicFrame>
      <p:sp>
        <p:nvSpPr>
          <p:cNvPr id="3" name="Google Shape;55;p4">
            <a:extLst>
              <a:ext uri="{FF2B5EF4-FFF2-40B4-BE49-F238E27FC236}">
                <a16:creationId xmlns:a16="http://schemas.microsoft.com/office/drawing/2014/main" id="{68DDED53-44C0-4506-3FA3-45FD9C929556}"/>
              </a:ext>
            </a:extLst>
          </p:cNvPr>
          <p:cNvSpPr/>
          <p:nvPr/>
        </p:nvSpPr>
        <p:spPr>
          <a:xfrm>
            <a:off x="5284099" y="5420776"/>
            <a:ext cx="1602223" cy="8332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サンプル画像</a:t>
            </a:r>
            <a:endParaRPr sz="1000" i="0" u="none" strike="noStrike" cap="none" dirty="0">
              <a:solidFill>
                <a:schemeClr val="tx1"/>
              </a:solidFill>
              <a:latin typeface="+mn-ea"/>
              <a:ea typeface="+mn-ea"/>
              <a:cs typeface="Arial"/>
              <a:sym typeface="Arial"/>
            </a:endParaRPr>
          </a:p>
        </p:txBody>
      </p:sp>
      <p:sp>
        <p:nvSpPr>
          <p:cNvPr id="4" name="Google Shape;55;p4">
            <a:extLst>
              <a:ext uri="{FF2B5EF4-FFF2-40B4-BE49-F238E27FC236}">
                <a16:creationId xmlns:a16="http://schemas.microsoft.com/office/drawing/2014/main" id="{6F7959A9-D4CF-BC0D-723C-554F5F115E65}"/>
              </a:ext>
            </a:extLst>
          </p:cNvPr>
          <p:cNvSpPr/>
          <p:nvPr/>
        </p:nvSpPr>
        <p:spPr>
          <a:xfrm>
            <a:off x="5284098" y="6345949"/>
            <a:ext cx="1602223" cy="8332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サンプル画像</a:t>
            </a:r>
            <a:endParaRPr sz="1000" i="0" u="none" strike="noStrike" cap="none" dirty="0">
              <a:solidFill>
                <a:schemeClr val="tx1"/>
              </a:solidFill>
              <a:latin typeface="+mn-ea"/>
              <a:ea typeface="+mn-ea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7e28de5fbf_0_27"/>
          <p:cNvSpPr txBox="1">
            <a:spLocks noGrp="1"/>
          </p:cNvSpPr>
          <p:nvPr>
            <p:ph type="title"/>
          </p:nvPr>
        </p:nvSpPr>
        <p:spPr>
          <a:xfrm>
            <a:off x="539837" y="319992"/>
            <a:ext cx="6480000" cy="432000"/>
          </a:xfrm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lvl="0"/>
            <a:r>
              <a:rPr lang="ja-JP" altLang="en-US"/>
              <a:t>開催概要　</a:t>
            </a:r>
            <a:r>
              <a:rPr lang="en-US" altLang="ja-JP" dirty="0"/>
              <a:t>2/2</a:t>
            </a:r>
            <a:endParaRPr lang="ja-JP" altLang="en-US" dirty="0"/>
          </a:p>
        </p:txBody>
      </p:sp>
      <p:sp>
        <p:nvSpPr>
          <p:cNvPr id="63" name="Google Shape;63;g27e28de5fbf_0_27"/>
          <p:cNvSpPr txBox="1">
            <a:spLocks noGrp="1"/>
          </p:cNvSpPr>
          <p:nvPr>
            <p:ph type="sldNum" sz="quarter" idx="10"/>
          </p:nvPr>
        </p:nvSpPr>
        <p:spPr>
          <a:xfrm>
            <a:off x="5338763" y="10172299"/>
            <a:ext cx="1701800" cy="284956"/>
          </a:xfrm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lvl="0"/>
            <a:fld id="{00000000-1234-1234-1234-123412341234}" type="slidenum">
              <a:rPr lang="en-US" altLang="ja-JP"/>
              <a:pPr lvl="0"/>
              <a:t>3</a:t>
            </a:fld>
            <a:endParaRPr lang="en-US"/>
          </a:p>
        </p:txBody>
      </p:sp>
      <p:sp>
        <p:nvSpPr>
          <p:cNvPr id="4" name="Google Shape;66;g27e28de5fbf_0_27">
            <a:extLst>
              <a:ext uri="{FF2B5EF4-FFF2-40B4-BE49-F238E27FC236}">
                <a16:creationId xmlns:a16="http://schemas.microsoft.com/office/drawing/2014/main" id="{E17B6511-A00B-17DC-4B1D-129A08CA5626}"/>
              </a:ext>
            </a:extLst>
          </p:cNvPr>
          <p:cNvSpPr/>
          <p:nvPr/>
        </p:nvSpPr>
        <p:spPr>
          <a:xfrm>
            <a:off x="539500" y="1917823"/>
            <a:ext cx="6480000" cy="3240000"/>
          </a:xfrm>
          <a:prstGeom prst="rect">
            <a:avLst/>
          </a:prstGeom>
          <a:solidFill>
            <a:schemeClr val="bg1"/>
          </a:solidFill>
          <a:ln w="63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>
                <a:solidFill>
                  <a:schemeClr val="tx1"/>
                </a:solidFill>
                <a:latin typeface="+mn-ea"/>
                <a:ea typeface="+mn-ea"/>
              </a:rPr>
              <a:t>ノベルティの画像を挿入</a:t>
            </a:r>
            <a:endParaRPr lang="ja-JP" altLang="en-US" sz="12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5" name="Google Shape;67;g27e28de5fbf_0_27">
            <a:extLst>
              <a:ext uri="{FF2B5EF4-FFF2-40B4-BE49-F238E27FC236}">
                <a16:creationId xmlns:a16="http://schemas.microsoft.com/office/drawing/2014/main" id="{A3B9DC13-E577-FE2A-F530-79094AC3B53F}"/>
              </a:ext>
            </a:extLst>
          </p:cNvPr>
          <p:cNvSpPr/>
          <p:nvPr/>
        </p:nvSpPr>
        <p:spPr>
          <a:xfrm>
            <a:off x="539500" y="6340071"/>
            <a:ext cx="6480000" cy="3240000"/>
          </a:xfrm>
          <a:prstGeom prst="rect">
            <a:avLst/>
          </a:prstGeom>
          <a:solidFill>
            <a:schemeClr val="bg1"/>
          </a:solidFill>
          <a:ln w="63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>
                <a:solidFill>
                  <a:schemeClr val="tx1"/>
                </a:solidFill>
                <a:latin typeface="+mn-ea"/>
                <a:ea typeface="+mn-ea"/>
              </a:rPr>
              <a:t>チラシの画像を挿入</a:t>
            </a:r>
            <a:endParaRPr lang="ja-JP" altLang="en-US" sz="12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FF43C62-3C6A-2053-817D-C0475566F901}"/>
              </a:ext>
            </a:extLst>
          </p:cNvPr>
          <p:cNvSpPr txBox="1"/>
          <p:nvPr/>
        </p:nvSpPr>
        <p:spPr>
          <a:xfrm>
            <a:off x="539500" y="1382667"/>
            <a:ext cx="6480000" cy="318924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r>
              <a:rPr kumimoji="1" lang="ja-JP" altLang="en-US" sz="1600" b="1">
                <a:solidFill>
                  <a:schemeClr val="tx1"/>
                </a:solidFill>
                <a:latin typeface="+mn-ea"/>
                <a:ea typeface="+mn-ea"/>
              </a:rPr>
              <a:t>ノベルティ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E8753F6-7D74-EFF1-D19C-42664F262E8B}"/>
              </a:ext>
            </a:extLst>
          </p:cNvPr>
          <p:cNvSpPr txBox="1"/>
          <p:nvPr/>
        </p:nvSpPr>
        <p:spPr>
          <a:xfrm>
            <a:off x="539500" y="5844115"/>
            <a:ext cx="6480000" cy="318924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r>
              <a:rPr kumimoji="1" lang="ja-JP" altLang="en-US" sz="1600" b="1">
                <a:solidFill>
                  <a:schemeClr val="tx1"/>
                </a:solidFill>
                <a:latin typeface="+mn-ea"/>
                <a:ea typeface="+mn-ea"/>
              </a:rPr>
              <a:t>配布チラシ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5"/>
          <p:cNvSpPr/>
          <p:nvPr/>
        </p:nvSpPr>
        <p:spPr>
          <a:xfrm>
            <a:off x="579437" y="2325100"/>
            <a:ext cx="6480000" cy="7200000"/>
          </a:xfrm>
          <a:prstGeom prst="rect">
            <a:avLst/>
          </a:prstGeom>
          <a:noFill/>
          <a:ln w="63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>
                <a:solidFill>
                  <a:schemeClr val="tx1"/>
                </a:solidFill>
                <a:latin typeface="+mn-ea"/>
                <a:ea typeface="+mn-ea"/>
              </a:rPr>
              <a:t>会場の小間図を</a:t>
            </a:r>
            <a:r>
              <a:rPr lang="ja-JP" altLang="en-US" sz="1200">
                <a:solidFill>
                  <a:schemeClr val="tx1"/>
                </a:solidFill>
                <a:latin typeface="+mn-ea"/>
                <a:ea typeface="+mn-ea"/>
              </a:rPr>
              <a:t>挿入</a:t>
            </a:r>
            <a:endParaRPr sz="12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74" name="Google Shape;74;p5"/>
          <p:cNvSpPr txBox="1">
            <a:spLocks noGrp="1"/>
          </p:cNvSpPr>
          <p:nvPr>
            <p:ph type="title"/>
          </p:nvPr>
        </p:nvSpPr>
        <p:spPr>
          <a:xfrm>
            <a:off x="539837" y="319992"/>
            <a:ext cx="6480000" cy="432000"/>
          </a:xfr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lvl="0"/>
            <a:r>
              <a:rPr lang="ja-JP" altLang="en-US"/>
              <a:t>小間位置</a:t>
            </a:r>
          </a:p>
        </p:txBody>
      </p:sp>
      <p:sp>
        <p:nvSpPr>
          <p:cNvPr id="76" name="Google Shape;76;p5"/>
          <p:cNvSpPr txBox="1">
            <a:spLocks noGrp="1"/>
          </p:cNvSpPr>
          <p:nvPr>
            <p:ph type="body" sz="quarter" idx="13"/>
          </p:nvPr>
        </p:nvSpPr>
        <p:spPr>
          <a:xfrm>
            <a:off x="539662" y="1155700"/>
            <a:ext cx="6480175" cy="720000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/>
            <a:r>
              <a:rPr lang="ja-JP" altLang="en-US">
                <a:sym typeface="Arial"/>
              </a:rPr>
              <a:t>東京ビッグサイト◯</a:t>
            </a:r>
            <a:r>
              <a:rPr lang="ja-JP" altLang="en-US"/>
              <a:t>◯</a:t>
            </a:r>
            <a:r>
              <a:rPr lang="ja-JP" altLang="en-US">
                <a:sym typeface="Arial"/>
              </a:rPr>
              <a:t>展示棟「</a:t>
            </a:r>
            <a:r>
              <a:rPr lang="en" altLang="ja-JP" dirty="0"/>
              <a:t>xx</a:t>
            </a:r>
            <a:r>
              <a:rPr lang="ja-JP" altLang="en">
                <a:sym typeface="Arial"/>
              </a:rPr>
              <a:t>－</a:t>
            </a:r>
            <a:r>
              <a:rPr lang="en" altLang="ja-JP" dirty="0"/>
              <a:t>xx</a:t>
            </a:r>
            <a:r>
              <a:rPr lang="ja-JP" altLang="en">
                <a:sym typeface="Arial"/>
              </a:rPr>
              <a:t>」</a:t>
            </a:r>
            <a:r>
              <a:rPr lang="ja-JP" altLang="en-US"/>
              <a:t>です。</a:t>
            </a:r>
            <a:endParaRPr lang="ja-JP" altLang="en-US" dirty="0"/>
          </a:p>
          <a:p>
            <a:pPr lvl="0"/>
            <a:r>
              <a:rPr lang="ja-JP" altLang="en-US"/>
              <a:t>◯ホールの出入口から直進し、突き当たりにあります。</a:t>
            </a:r>
            <a:endParaRPr lang="ja-JP" altLang="en-US" dirty="0"/>
          </a:p>
        </p:txBody>
      </p:sp>
      <p:sp>
        <p:nvSpPr>
          <p:cNvPr id="75" name="Google Shape;75;p5"/>
          <p:cNvSpPr txBox="1">
            <a:spLocks noGrp="1"/>
          </p:cNvSpPr>
          <p:nvPr>
            <p:ph type="sldNum" sz="quarter" idx="14"/>
          </p:nvPr>
        </p:nvSpPr>
        <p:spPr>
          <a:xfrm>
            <a:off x="5338763" y="10172299"/>
            <a:ext cx="1701800" cy="284956"/>
          </a:xfr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lvl="0"/>
            <a:fld id="{00000000-1234-1234-1234-123412341234}" type="slidenum">
              <a:rPr lang="en-US" altLang="ja-JP"/>
              <a:pPr lvl="0"/>
              <a:t>4</a:t>
            </a:fld>
            <a:endParaRPr lang="en-US"/>
          </a:p>
        </p:txBody>
      </p:sp>
      <p:sp>
        <p:nvSpPr>
          <p:cNvPr id="5" name="Google Shape;77;p5">
            <a:extLst>
              <a:ext uri="{FF2B5EF4-FFF2-40B4-BE49-F238E27FC236}">
                <a16:creationId xmlns:a16="http://schemas.microsoft.com/office/drawing/2014/main" id="{4FCF6291-4E05-5A50-5792-954D3703C5DA}"/>
              </a:ext>
            </a:extLst>
          </p:cNvPr>
          <p:cNvSpPr/>
          <p:nvPr/>
        </p:nvSpPr>
        <p:spPr>
          <a:xfrm>
            <a:off x="5065720" y="2789664"/>
            <a:ext cx="1589079" cy="1116586"/>
          </a:xfrm>
          <a:prstGeom prst="rect">
            <a:avLst/>
          </a:prstGeom>
          <a:noFill/>
          <a:ln w="44450" cap="rnd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+mn-ea"/>
              <a:ea typeface="+mn-ea"/>
              <a:cs typeface="Arial"/>
              <a:sym typeface="Arial"/>
            </a:endParaRPr>
          </a:p>
        </p:txBody>
      </p:sp>
      <p:sp>
        <p:nvSpPr>
          <p:cNvPr id="6" name="Google Shape;78;p5">
            <a:extLst>
              <a:ext uri="{FF2B5EF4-FFF2-40B4-BE49-F238E27FC236}">
                <a16:creationId xmlns:a16="http://schemas.microsoft.com/office/drawing/2014/main" id="{A995C56A-6C53-E792-0C1D-6EE6A1A88169}"/>
              </a:ext>
            </a:extLst>
          </p:cNvPr>
          <p:cNvSpPr/>
          <p:nvPr/>
        </p:nvSpPr>
        <p:spPr>
          <a:xfrm>
            <a:off x="5065720" y="1604375"/>
            <a:ext cx="1589079" cy="4872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b="1" i="0" u="none" strike="noStrike" cap="none">
                <a:solidFill>
                  <a:schemeClr val="lt1"/>
                </a:solidFill>
                <a:latin typeface="+mn-ea"/>
                <a:ea typeface="+mn-ea"/>
                <a:cs typeface="Arial"/>
                <a:sym typeface="Arial"/>
              </a:rPr>
              <a:t>弊社</a:t>
            </a:r>
            <a:r>
              <a:rPr lang="ja-JP" altLang="en-US" sz="1200" b="1" i="0" u="none" strike="noStrike" cap="none">
                <a:solidFill>
                  <a:schemeClr val="lt1"/>
                </a:solidFill>
                <a:latin typeface="+mn-ea"/>
                <a:ea typeface="+mn-ea"/>
                <a:cs typeface="Arial"/>
                <a:sym typeface="Arial"/>
              </a:rPr>
              <a:t>の</a:t>
            </a:r>
            <a:r>
              <a:rPr lang="ja-JP" sz="1200" b="1" i="0" u="none" strike="noStrike" cap="none">
                <a:solidFill>
                  <a:schemeClr val="lt1"/>
                </a:solidFill>
                <a:latin typeface="+mn-ea"/>
                <a:ea typeface="+mn-ea"/>
                <a:cs typeface="Arial"/>
                <a:sym typeface="Arial"/>
              </a:rPr>
              <a:t>ブース</a:t>
            </a:r>
            <a:endParaRPr dirty="0">
              <a:latin typeface="+mn-ea"/>
              <a:ea typeface="+mn-ea"/>
            </a:endParaRPr>
          </a:p>
        </p:txBody>
      </p:sp>
      <p:cxnSp>
        <p:nvCxnSpPr>
          <p:cNvPr id="7" name="Google Shape;79;p5">
            <a:extLst>
              <a:ext uri="{FF2B5EF4-FFF2-40B4-BE49-F238E27FC236}">
                <a16:creationId xmlns:a16="http://schemas.microsoft.com/office/drawing/2014/main" id="{538F6B68-F226-71B7-4D6E-8E74B5533230}"/>
              </a:ext>
            </a:extLst>
          </p:cNvPr>
          <p:cNvCxnSpPr>
            <a:cxnSpLocks/>
            <a:stCxn id="6" idx="2"/>
            <a:endCxn id="5" idx="0"/>
          </p:cNvCxnSpPr>
          <p:nvPr/>
        </p:nvCxnSpPr>
        <p:spPr>
          <a:xfrm>
            <a:off x="5860260" y="2091626"/>
            <a:ext cx="0" cy="698038"/>
          </a:xfrm>
          <a:prstGeom prst="straightConnector1">
            <a:avLst/>
          </a:prstGeom>
          <a:noFill/>
          <a:ln w="25400" cap="flat" cmpd="sng">
            <a:solidFill>
              <a:schemeClr val="accent1"/>
            </a:solidFill>
            <a:prstDash val="solid"/>
            <a:miter lim="800000"/>
            <a:headEnd type="none" w="sm" len="sm"/>
            <a:tailEnd type="oval" w="lg" len="lg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6"/>
          <p:cNvSpPr txBox="1">
            <a:spLocks noGrp="1"/>
          </p:cNvSpPr>
          <p:nvPr>
            <p:ph type="title"/>
          </p:nvPr>
        </p:nvSpPr>
        <p:spPr>
          <a:xfrm>
            <a:off x="579182" y="319992"/>
            <a:ext cx="6480000" cy="432000"/>
          </a:xfr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lvl="0"/>
            <a:r>
              <a:rPr lang="ja-JP" altLang="en-US"/>
              <a:t>ブースレイアウト</a:t>
            </a:r>
          </a:p>
        </p:txBody>
      </p:sp>
      <p:sp>
        <p:nvSpPr>
          <p:cNvPr id="87" name="Google Shape;87;p6"/>
          <p:cNvSpPr txBox="1">
            <a:spLocks noGrp="1"/>
          </p:cNvSpPr>
          <p:nvPr>
            <p:ph type="sldNum" sz="quarter" idx="10"/>
          </p:nvPr>
        </p:nvSpPr>
        <p:spPr>
          <a:xfrm>
            <a:off x="5338763" y="10172299"/>
            <a:ext cx="1701800" cy="284956"/>
          </a:xfr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lvl="0"/>
            <a:fld id="{00000000-1234-1234-1234-123412341234}" type="slidenum">
              <a:rPr lang="en-US" altLang="ja-JP"/>
              <a:pPr lvl="0"/>
              <a:t>5</a:t>
            </a:fld>
            <a:endParaRPr lang="en-US"/>
          </a:p>
        </p:txBody>
      </p:sp>
      <p:sp>
        <p:nvSpPr>
          <p:cNvPr id="8" name="Google Shape;66;g27e28de5fbf_0_27">
            <a:extLst>
              <a:ext uri="{FF2B5EF4-FFF2-40B4-BE49-F238E27FC236}">
                <a16:creationId xmlns:a16="http://schemas.microsoft.com/office/drawing/2014/main" id="{C9A737C5-7E5E-6970-BE1E-7D945EEACE19}"/>
              </a:ext>
            </a:extLst>
          </p:cNvPr>
          <p:cNvSpPr/>
          <p:nvPr/>
        </p:nvSpPr>
        <p:spPr>
          <a:xfrm>
            <a:off x="539500" y="1917823"/>
            <a:ext cx="6480000" cy="3240000"/>
          </a:xfrm>
          <a:prstGeom prst="rect">
            <a:avLst/>
          </a:prstGeom>
          <a:solidFill>
            <a:schemeClr val="bg1"/>
          </a:solidFill>
          <a:ln w="63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>
                <a:solidFill>
                  <a:schemeClr val="tx1"/>
                </a:solidFill>
                <a:latin typeface="+mn-ea"/>
                <a:ea typeface="+mn-ea"/>
              </a:rPr>
              <a:t>外観パースを挿入</a:t>
            </a:r>
            <a:endParaRPr sz="12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9" name="Google Shape;67;g27e28de5fbf_0_27">
            <a:extLst>
              <a:ext uri="{FF2B5EF4-FFF2-40B4-BE49-F238E27FC236}">
                <a16:creationId xmlns:a16="http://schemas.microsoft.com/office/drawing/2014/main" id="{4CF05B7C-748D-F1C7-24B1-C50EB8BBFEE6}"/>
              </a:ext>
            </a:extLst>
          </p:cNvPr>
          <p:cNvSpPr/>
          <p:nvPr/>
        </p:nvSpPr>
        <p:spPr>
          <a:xfrm>
            <a:off x="539500" y="6340113"/>
            <a:ext cx="6480000" cy="3240000"/>
          </a:xfrm>
          <a:prstGeom prst="rect">
            <a:avLst/>
          </a:prstGeom>
          <a:solidFill>
            <a:schemeClr val="bg1"/>
          </a:solidFill>
          <a:ln w="63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>
                <a:solidFill>
                  <a:schemeClr val="tx1"/>
                </a:solidFill>
                <a:latin typeface="+mn-ea"/>
                <a:ea typeface="+mn-ea"/>
              </a:rPr>
              <a:t>平面図を挿入</a:t>
            </a:r>
            <a:endParaRPr sz="12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A76F702-6255-D95F-42E7-C9352C1024E4}"/>
              </a:ext>
            </a:extLst>
          </p:cNvPr>
          <p:cNvSpPr txBox="1"/>
          <p:nvPr/>
        </p:nvSpPr>
        <p:spPr>
          <a:xfrm>
            <a:off x="539500" y="1382667"/>
            <a:ext cx="6480000" cy="318924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r>
              <a:rPr kumimoji="1" lang="ja-JP" altLang="en-US" sz="1600" b="1">
                <a:solidFill>
                  <a:schemeClr val="tx1"/>
                </a:solidFill>
                <a:latin typeface="+mn-ea"/>
                <a:ea typeface="+mn-ea"/>
              </a:rPr>
              <a:t>パース図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A3D0F10-5BB5-80E2-FA4A-DC597DC39823}"/>
              </a:ext>
            </a:extLst>
          </p:cNvPr>
          <p:cNvSpPr txBox="1"/>
          <p:nvPr/>
        </p:nvSpPr>
        <p:spPr>
          <a:xfrm>
            <a:off x="539500" y="5844157"/>
            <a:ext cx="6480000" cy="318924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r>
              <a:rPr kumimoji="1" lang="ja-JP" altLang="en-US" sz="1600" b="1">
                <a:solidFill>
                  <a:schemeClr val="tx1"/>
                </a:solidFill>
                <a:latin typeface="+mn-ea"/>
                <a:ea typeface="+mn-ea"/>
              </a:rPr>
              <a:t>平面図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7"/>
          <p:cNvSpPr/>
          <p:nvPr/>
        </p:nvSpPr>
        <p:spPr>
          <a:xfrm>
            <a:off x="539825" y="1838405"/>
            <a:ext cx="6480000" cy="3528000"/>
          </a:xfrm>
          <a:prstGeom prst="rect">
            <a:avLst/>
          </a:prstGeom>
          <a:noFill/>
          <a:ln w="63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>
                <a:solidFill>
                  <a:schemeClr val="tx1"/>
                </a:solidFill>
                <a:latin typeface="+mn-ea"/>
                <a:ea typeface="+mn-ea"/>
              </a:rPr>
              <a:t>平面図</a:t>
            </a:r>
            <a:r>
              <a:rPr lang="ja-JP" altLang="en-US" sz="1200">
                <a:solidFill>
                  <a:schemeClr val="tx1"/>
                </a:solidFill>
                <a:latin typeface="+mn-ea"/>
                <a:ea typeface="+mn-ea"/>
              </a:rPr>
              <a:t>を挿入</a:t>
            </a:r>
            <a:endParaRPr sz="12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96" name="Google Shape;96;p7"/>
          <p:cNvSpPr txBox="1">
            <a:spLocks noGrp="1"/>
          </p:cNvSpPr>
          <p:nvPr>
            <p:ph type="title"/>
          </p:nvPr>
        </p:nvSpPr>
        <p:spPr>
          <a:xfrm>
            <a:off x="539837" y="319992"/>
            <a:ext cx="6480000" cy="432000"/>
          </a:xfr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lvl="0"/>
            <a:r>
              <a:rPr lang="ja-JP" altLang="en-US"/>
              <a:t>各コーナー説明</a:t>
            </a:r>
            <a:endParaRPr lang="ja-JP" altLang="en-US" dirty="0"/>
          </a:p>
        </p:txBody>
      </p:sp>
      <p:sp>
        <p:nvSpPr>
          <p:cNvPr id="118" name="Google Shape;118;p7"/>
          <p:cNvSpPr txBox="1">
            <a:spLocks noGrp="1"/>
          </p:cNvSpPr>
          <p:nvPr>
            <p:ph type="sldNum" sz="quarter" idx="10"/>
          </p:nvPr>
        </p:nvSpPr>
        <p:spPr>
          <a:xfrm>
            <a:off x="5338763" y="10172299"/>
            <a:ext cx="1701800" cy="284956"/>
          </a:xfr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lvl="0"/>
            <a:fld id="{00000000-1234-1234-1234-123412341234}" type="slidenum">
              <a:rPr lang="en-US" altLang="ja-JP"/>
              <a:pPr lvl="0"/>
              <a:t>6</a:t>
            </a:fld>
            <a:endParaRPr lang="en-US"/>
          </a:p>
        </p:txBody>
      </p:sp>
      <p:sp>
        <p:nvSpPr>
          <p:cNvPr id="97" name="Google Shape;97;p7"/>
          <p:cNvSpPr/>
          <p:nvPr/>
        </p:nvSpPr>
        <p:spPr>
          <a:xfrm>
            <a:off x="5181057" y="3853379"/>
            <a:ext cx="1838779" cy="1506873"/>
          </a:xfrm>
          <a:prstGeom prst="rect">
            <a:avLst/>
          </a:prstGeom>
          <a:noFill/>
          <a:ln w="254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+mn-ea"/>
              <a:ea typeface="+mn-ea"/>
              <a:cs typeface="Arial"/>
              <a:sym typeface="Arial"/>
            </a:endParaRPr>
          </a:p>
        </p:txBody>
      </p:sp>
      <p:sp>
        <p:nvSpPr>
          <p:cNvPr id="98" name="Google Shape;98;p7"/>
          <p:cNvSpPr/>
          <p:nvPr/>
        </p:nvSpPr>
        <p:spPr>
          <a:xfrm>
            <a:off x="4257020" y="1843041"/>
            <a:ext cx="924032" cy="730497"/>
          </a:xfrm>
          <a:prstGeom prst="rect">
            <a:avLst/>
          </a:prstGeom>
          <a:noFill/>
          <a:ln w="254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+mn-ea"/>
              <a:ea typeface="+mn-ea"/>
              <a:cs typeface="Arial"/>
              <a:sym typeface="Arial"/>
            </a:endParaRPr>
          </a:p>
        </p:txBody>
      </p:sp>
      <p:sp>
        <p:nvSpPr>
          <p:cNvPr id="99" name="Google Shape;99;p7"/>
          <p:cNvSpPr/>
          <p:nvPr/>
        </p:nvSpPr>
        <p:spPr>
          <a:xfrm>
            <a:off x="534535" y="3853379"/>
            <a:ext cx="2028833" cy="1514341"/>
          </a:xfrm>
          <a:prstGeom prst="rect">
            <a:avLst/>
          </a:prstGeom>
          <a:noFill/>
          <a:ln w="254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+mn-ea"/>
              <a:ea typeface="+mn-ea"/>
              <a:cs typeface="Arial"/>
              <a:sym typeface="Arial"/>
            </a:endParaRPr>
          </a:p>
        </p:txBody>
      </p:sp>
      <p:sp>
        <p:nvSpPr>
          <p:cNvPr id="100" name="Google Shape;100;p7"/>
          <p:cNvSpPr/>
          <p:nvPr/>
        </p:nvSpPr>
        <p:spPr>
          <a:xfrm>
            <a:off x="534534" y="2573538"/>
            <a:ext cx="2028834" cy="716168"/>
          </a:xfrm>
          <a:prstGeom prst="rect">
            <a:avLst/>
          </a:prstGeom>
          <a:noFill/>
          <a:ln w="254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+mn-ea"/>
              <a:ea typeface="+mn-ea"/>
              <a:cs typeface="Arial"/>
              <a:sym typeface="Arial"/>
            </a:endParaRPr>
          </a:p>
        </p:txBody>
      </p:sp>
      <p:sp>
        <p:nvSpPr>
          <p:cNvPr id="101" name="Google Shape;101;p7"/>
          <p:cNvSpPr/>
          <p:nvPr/>
        </p:nvSpPr>
        <p:spPr>
          <a:xfrm>
            <a:off x="5447518" y="1837090"/>
            <a:ext cx="1572297" cy="1452616"/>
          </a:xfrm>
          <a:prstGeom prst="rect">
            <a:avLst/>
          </a:prstGeom>
          <a:noFill/>
          <a:ln w="254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+mn-ea"/>
              <a:ea typeface="+mn-ea"/>
              <a:cs typeface="Arial"/>
              <a:sym typeface="Arial"/>
            </a:endParaRPr>
          </a:p>
        </p:txBody>
      </p:sp>
      <p:sp>
        <p:nvSpPr>
          <p:cNvPr id="102" name="Google Shape;102;p7"/>
          <p:cNvSpPr/>
          <p:nvPr/>
        </p:nvSpPr>
        <p:spPr>
          <a:xfrm>
            <a:off x="534534" y="5584764"/>
            <a:ext cx="1800000" cy="3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b="1" i="0" u="none" strike="noStrike" cap="none">
                <a:solidFill>
                  <a:schemeClr val="lt1"/>
                </a:solidFill>
                <a:latin typeface="+mn-ea"/>
                <a:ea typeface="+mn-ea"/>
                <a:cs typeface="Arial"/>
                <a:sym typeface="Arial"/>
              </a:rPr>
              <a:t>展示コーナー</a:t>
            </a:r>
            <a:endParaRPr dirty="0">
              <a:latin typeface="+mn-ea"/>
              <a:ea typeface="+mn-ea"/>
            </a:endParaRPr>
          </a:p>
        </p:txBody>
      </p:sp>
      <p:sp>
        <p:nvSpPr>
          <p:cNvPr id="103" name="Google Shape;103;p7"/>
          <p:cNvSpPr/>
          <p:nvPr/>
        </p:nvSpPr>
        <p:spPr>
          <a:xfrm>
            <a:off x="5219831" y="5584764"/>
            <a:ext cx="1800000" cy="3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b="1">
                <a:solidFill>
                  <a:schemeClr val="lt1"/>
                </a:solidFill>
                <a:latin typeface="+mn-ea"/>
                <a:ea typeface="+mn-ea"/>
              </a:rPr>
              <a:t>セミナー</a:t>
            </a:r>
            <a:r>
              <a:rPr lang="ja-JP" sz="1200" b="1" i="0" u="none" strike="noStrike" cap="none">
                <a:solidFill>
                  <a:schemeClr val="lt1"/>
                </a:solidFill>
                <a:latin typeface="+mn-ea"/>
                <a:ea typeface="+mn-ea"/>
                <a:cs typeface="Arial"/>
                <a:sym typeface="Arial"/>
              </a:rPr>
              <a:t>コーナー</a:t>
            </a:r>
            <a:endParaRPr>
              <a:latin typeface="+mn-ea"/>
              <a:ea typeface="+mn-ea"/>
            </a:endParaRPr>
          </a:p>
        </p:txBody>
      </p:sp>
      <p:sp>
        <p:nvSpPr>
          <p:cNvPr id="104" name="Google Shape;104;p7"/>
          <p:cNvSpPr/>
          <p:nvPr/>
        </p:nvSpPr>
        <p:spPr>
          <a:xfrm>
            <a:off x="534534" y="1348563"/>
            <a:ext cx="1440000" cy="3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b="1" i="0" u="none" strike="noStrike" cap="none">
                <a:solidFill>
                  <a:schemeClr val="lt1"/>
                </a:solidFill>
                <a:latin typeface="+mn-ea"/>
                <a:ea typeface="+mn-ea"/>
                <a:cs typeface="Arial"/>
                <a:sym typeface="Arial"/>
              </a:rPr>
              <a:t>デモコーナー</a:t>
            </a:r>
            <a:endParaRPr dirty="0">
              <a:latin typeface="+mn-ea"/>
              <a:ea typeface="+mn-ea"/>
            </a:endParaRPr>
          </a:p>
        </p:txBody>
      </p:sp>
      <p:sp>
        <p:nvSpPr>
          <p:cNvPr id="105" name="Google Shape;105;p7"/>
          <p:cNvSpPr/>
          <p:nvPr/>
        </p:nvSpPr>
        <p:spPr>
          <a:xfrm>
            <a:off x="2159533" y="1348563"/>
            <a:ext cx="1440000" cy="3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b="1" i="0" u="none" strike="noStrike" cap="none">
                <a:solidFill>
                  <a:schemeClr val="lt1"/>
                </a:solidFill>
                <a:latin typeface="+mn-ea"/>
                <a:ea typeface="+mn-ea"/>
                <a:cs typeface="Arial"/>
                <a:sym typeface="Arial"/>
              </a:rPr>
              <a:t>ストック</a:t>
            </a:r>
            <a:r>
              <a:rPr lang="ja-JP" altLang="en-US" sz="1200" b="1" i="0" u="none" strike="noStrike" cap="none">
                <a:solidFill>
                  <a:schemeClr val="lt1"/>
                </a:solidFill>
                <a:latin typeface="+mn-ea"/>
                <a:ea typeface="+mn-ea"/>
                <a:cs typeface="Arial"/>
                <a:sym typeface="Arial"/>
              </a:rPr>
              <a:t>ルーム</a:t>
            </a:r>
            <a:endParaRPr dirty="0">
              <a:latin typeface="+mn-ea"/>
              <a:ea typeface="+mn-ea"/>
            </a:endParaRPr>
          </a:p>
        </p:txBody>
      </p:sp>
      <p:sp>
        <p:nvSpPr>
          <p:cNvPr id="106" name="Google Shape;106;p7"/>
          <p:cNvSpPr/>
          <p:nvPr/>
        </p:nvSpPr>
        <p:spPr>
          <a:xfrm>
            <a:off x="4015390" y="1341095"/>
            <a:ext cx="1440000" cy="3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b="1" i="0" u="none" strike="noStrike" cap="none">
                <a:solidFill>
                  <a:schemeClr val="lt1"/>
                </a:solidFill>
                <a:latin typeface="+mn-ea"/>
                <a:ea typeface="+mn-ea"/>
                <a:cs typeface="Arial"/>
                <a:sym typeface="Arial"/>
              </a:rPr>
              <a:t>受付</a:t>
            </a:r>
            <a:endParaRPr>
              <a:latin typeface="+mn-ea"/>
              <a:ea typeface="+mn-ea"/>
            </a:endParaRPr>
          </a:p>
        </p:txBody>
      </p:sp>
      <p:sp>
        <p:nvSpPr>
          <p:cNvPr id="107" name="Google Shape;107;p7"/>
          <p:cNvSpPr/>
          <p:nvPr/>
        </p:nvSpPr>
        <p:spPr>
          <a:xfrm>
            <a:off x="5621955" y="1330119"/>
            <a:ext cx="1440000" cy="3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b="1" i="0" u="none" strike="noStrike" cap="none">
                <a:solidFill>
                  <a:schemeClr val="lt1"/>
                </a:solidFill>
                <a:latin typeface="+mn-ea"/>
                <a:ea typeface="+mn-ea"/>
                <a:cs typeface="Arial"/>
                <a:sym typeface="Arial"/>
              </a:rPr>
              <a:t>展示コーナー</a:t>
            </a:r>
            <a:endParaRPr dirty="0">
              <a:latin typeface="+mn-ea"/>
              <a:ea typeface="+mn-ea"/>
            </a:endParaRPr>
          </a:p>
        </p:txBody>
      </p:sp>
      <p:cxnSp>
        <p:nvCxnSpPr>
          <p:cNvPr id="108" name="Google Shape;108;p7"/>
          <p:cNvCxnSpPr>
            <a:cxnSpLocks/>
            <a:stCxn id="104" idx="2"/>
          </p:cNvCxnSpPr>
          <p:nvPr/>
        </p:nvCxnSpPr>
        <p:spPr>
          <a:xfrm>
            <a:off x="1254534" y="1672563"/>
            <a:ext cx="0" cy="1312684"/>
          </a:xfrm>
          <a:prstGeom prst="straightConnector1">
            <a:avLst/>
          </a:prstGeom>
          <a:noFill/>
          <a:ln w="25400" cap="flat" cmpd="sng">
            <a:solidFill>
              <a:schemeClr val="accent1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09" name="Google Shape;109;p7"/>
          <p:cNvCxnSpPr>
            <a:cxnSpLocks/>
            <a:stCxn id="105" idx="2"/>
          </p:cNvCxnSpPr>
          <p:nvPr/>
        </p:nvCxnSpPr>
        <p:spPr>
          <a:xfrm>
            <a:off x="2879533" y="1672563"/>
            <a:ext cx="0" cy="449582"/>
          </a:xfrm>
          <a:prstGeom prst="straightConnector1">
            <a:avLst/>
          </a:prstGeom>
          <a:noFill/>
          <a:ln w="25400" cap="flat" cmpd="sng">
            <a:solidFill>
              <a:schemeClr val="accent1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11" name="Google Shape;111;p7"/>
          <p:cNvCxnSpPr>
            <a:cxnSpLocks/>
            <a:stCxn id="106" idx="2"/>
          </p:cNvCxnSpPr>
          <p:nvPr/>
        </p:nvCxnSpPr>
        <p:spPr>
          <a:xfrm>
            <a:off x="4735390" y="1665095"/>
            <a:ext cx="0" cy="553670"/>
          </a:xfrm>
          <a:prstGeom prst="straightConnector1">
            <a:avLst/>
          </a:prstGeom>
          <a:noFill/>
          <a:ln w="25400" cap="flat" cmpd="sng">
            <a:solidFill>
              <a:schemeClr val="accent1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12" name="Google Shape;112;p7"/>
          <p:cNvCxnSpPr>
            <a:cxnSpLocks/>
            <a:stCxn id="107" idx="2"/>
          </p:cNvCxnSpPr>
          <p:nvPr/>
        </p:nvCxnSpPr>
        <p:spPr>
          <a:xfrm>
            <a:off x="6341955" y="1654119"/>
            <a:ext cx="0" cy="564646"/>
          </a:xfrm>
          <a:prstGeom prst="straightConnector1">
            <a:avLst/>
          </a:prstGeom>
          <a:noFill/>
          <a:ln w="25400" cap="flat" cmpd="sng">
            <a:solidFill>
              <a:schemeClr val="accent1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13" name="Google Shape;113;p7"/>
          <p:cNvCxnSpPr>
            <a:cxnSpLocks/>
            <a:stCxn id="102" idx="0"/>
          </p:cNvCxnSpPr>
          <p:nvPr/>
        </p:nvCxnSpPr>
        <p:spPr>
          <a:xfrm flipV="1">
            <a:off x="1434534" y="4928369"/>
            <a:ext cx="0" cy="656395"/>
          </a:xfrm>
          <a:prstGeom prst="straightConnector1">
            <a:avLst/>
          </a:prstGeom>
          <a:noFill/>
          <a:ln w="25400" cap="flat" cmpd="sng">
            <a:solidFill>
              <a:schemeClr val="accent1"/>
            </a:solidFill>
            <a:prstDash val="solid"/>
            <a:miter lim="800000"/>
            <a:headEnd type="none" w="lg" len="lg"/>
            <a:tailEnd type="oval" w="med" len="med"/>
          </a:ln>
        </p:spPr>
      </p:cxnSp>
      <p:cxnSp>
        <p:nvCxnSpPr>
          <p:cNvPr id="114" name="Google Shape;114;p7"/>
          <p:cNvCxnSpPr>
            <a:cxnSpLocks/>
            <a:stCxn id="103" idx="0"/>
          </p:cNvCxnSpPr>
          <p:nvPr/>
        </p:nvCxnSpPr>
        <p:spPr>
          <a:xfrm flipV="1">
            <a:off x="6119831" y="5061133"/>
            <a:ext cx="0" cy="523631"/>
          </a:xfrm>
          <a:prstGeom prst="straightConnector1">
            <a:avLst/>
          </a:prstGeom>
          <a:noFill/>
          <a:ln w="25400" cap="flat" cmpd="sng">
            <a:solidFill>
              <a:schemeClr val="accent1"/>
            </a:solidFill>
            <a:prstDash val="solid"/>
            <a:miter lim="800000"/>
            <a:headEnd type="none" w="lg" len="lg"/>
            <a:tailEnd type="oval" w="med" len="med"/>
          </a:ln>
        </p:spPr>
      </p:cxnSp>
      <p:sp>
        <p:nvSpPr>
          <p:cNvPr id="110" name="Google Shape;110;p7"/>
          <p:cNvSpPr/>
          <p:nvPr/>
        </p:nvSpPr>
        <p:spPr>
          <a:xfrm>
            <a:off x="2171876" y="1845874"/>
            <a:ext cx="1427656" cy="509306"/>
          </a:xfrm>
          <a:prstGeom prst="rect">
            <a:avLst/>
          </a:prstGeom>
          <a:noFill/>
          <a:ln w="254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+mn-ea"/>
              <a:ea typeface="+mn-ea"/>
              <a:cs typeface="Arial"/>
              <a:sym typeface="Arial"/>
            </a:endParaRPr>
          </a:p>
        </p:txBody>
      </p:sp>
      <p:sp>
        <p:nvSpPr>
          <p:cNvPr id="115" name="Google Shape;115;p7"/>
          <p:cNvSpPr/>
          <p:nvPr/>
        </p:nvSpPr>
        <p:spPr>
          <a:xfrm>
            <a:off x="2829838" y="2573538"/>
            <a:ext cx="1098465" cy="716168"/>
          </a:xfrm>
          <a:prstGeom prst="rect">
            <a:avLst/>
          </a:prstGeom>
          <a:noFill/>
          <a:ln w="254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+mn-ea"/>
              <a:ea typeface="+mn-ea"/>
              <a:cs typeface="Arial"/>
              <a:sym typeface="Arial"/>
            </a:endParaRPr>
          </a:p>
        </p:txBody>
      </p:sp>
      <p:sp>
        <p:nvSpPr>
          <p:cNvPr id="116" name="Google Shape;116;p7"/>
          <p:cNvSpPr/>
          <p:nvPr/>
        </p:nvSpPr>
        <p:spPr>
          <a:xfrm>
            <a:off x="2609838" y="5584764"/>
            <a:ext cx="1800000" cy="3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b="1" i="0" u="none" strike="noStrike" cap="none">
                <a:solidFill>
                  <a:schemeClr val="lt1"/>
                </a:solidFill>
                <a:latin typeface="+mn-ea"/>
                <a:ea typeface="+mn-ea"/>
                <a:cs typeface="Arial"/>
                <a:sym typeface="Arial"/>
              </a:rPr>
              <a:t>壁面グラフィック</a:t>
            </a:r>
            <a:endParaRPr>
              <a:latin typeface="+mn-ea"/>
              <a:ea typeface="+mn-ea"/>
            </a:endParaRPr>
          </a:p>
        </p:txBody>
      </p:sp>
      <p:cxnSp>
        <p:nvCxnSpPr>
          <p:cNvPr id="117" name="Google Shape;117;p7"/>
          <p:cNvCxnSpPr>
            <a:cxnSpLocks/>
          </p:cNvCxnSpPr>
          <p:nvPr/>
        </p:nvCxnSpPr>
        <p:spPr>
          <a:xfrm flipH="1" flipV="1">
            <a:off x="3355361" y="2877597"/>
            <a:ext cx="18000" cy="2707167"/>
          </a:xfrm>
          <a:prstGeom prst="straightConnector1">
            <a:avLst/>
          </a:prstGeom>
          <a:noFill/>
          <a:ln w="25400" cap="flat" cmpd="sng">
            <a:solidFill>
              <a:schemeClr val="accent1"/>
            </a:solidFill>
            <a:prstDash val="solid"/>
            <a:miter lim="800000"/>
            <a:headEnd type="none" w="lg" len="lg"/>
            <a:tailEnd type="oval" w="med" len="med"/>
          </a:ln>
        </p:spPr>
      </p:cxnSp>
      <p:sp>
        <p:nvSpPr>
          <p:cNvPr id="6" name="Google Shape;67;g27e28de5fbf_0_27">
            <a:extLst>
              <a:ext uri="{FF2B5EF4-FFF2-40B4-BE49-F238E27FC236}">
                <a16:creationId xmlns:a16="http://schemas.microsoft.com/office/drawing/2014/main" id="{95B2156B-D34B-5AF8-99AC-2DE8F3DB17F0}"/>
              </a:ext>
            </a:extLst>
          </p:cNvPr>
          <p:cNvSpPr/>
          <p:nvPr/>
        </p:nvSpPr>
        <p:spPr>
          <a:xfrm>
            <a:off x="539500" y="6737207"/>
            <a:ext cx="6480000" cy="2880000"/>
          </a:xfrm>
          <a:prstGeom prst="rect">
            <a:avLst/>
          </a:prstGeom>
          <a:solidFill>
            <a:schemeClr val="bg1"/>
          </a:solidFill>
          <a:ln w="63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>
                <a:solidFill>
                  <a:schemeClr val="tx1"/>
                </a:solidFill>
                <a:latin typeface="+mn-ea"/>
                <a:ea typeface="+mn-ea"/>
              </a:rPr>
              <a:t>パネル・壁面の画像を挿入</a:t>
            </a:r>
            <a:endParaRPr sz="12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5576601-C8E1-C8BC-99BD-FA4ADAF00B83}"/>
              </a:ext>
            </a:extLst>
          </p:cNvPr>
          <p:cNvSpPr txBox="1"/>
          <p:nvPr/>
        </p:nvSpPr>
        <p:spPr>
          <a:xfrm>
            <a:off x="539500" y="6241251"/>
            <a:ext cx="6480000" cy="318924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r>
              <a:rPr kumimoji="1" lang="ja-JP" altLang="en-US" sz="1600" b="1">
                <a:solidFill>
                  <a:schemeClr val="tx1"/>
                </a:solidFill>
                <a:latin typeface="+mn-ea"/>
                <a:ea typeface="+mn-ea"/>
              </a:rPr>
              <a:t>展示パネル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8"/>
          <p:cNvSpPr txBox="1">
            <a:spLocks noGrp="1"/>
          </p:cNvSpPr>
          <p:nvPr>
            <p:ph type="title"/>
          </p:nvPr>
        </p:nvSpPr>
        <p:spPr>
          <a:xfrm>
            <a:off x="539837" y="319992"/>
            <a:ext cx="6480000" cy="432000"/>
          </a:xfr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lvl="0"/>
            <a:r>
              <a:rPr lang="ja-JP" altLang="en-US"/>
              <a:t>運営フロー</a:t>
            </a:r>
          </a:p>
        </p:txBody>
      </p:sp>
      <p:sp>
        <p:nvSpPr>
          <p:cNvPr id="142" name="Google Shape;142;p8"/>
          <p:cNvSpPr txBox="1">
            <a:spLocks noGrp="1"/>
          </p:cNvSpPr>
          <p:nvPr>
            <p:ph type="sldNum" sz="quarter" idx="10"/>
          </p:nvPr>
        </p:nvSpPr>
        <p:spPr>
          <a:xfrm>
            <a:off x="5338763" y="10172299"/>
            <a:ext cx="1701800" cy="284956"/>
          </a:xfr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lvl="0"/>
            <a:fld id="{00000000-1234-1234-1234-123412341234}" type="slidenum">
              <a:rPr lang="en-US" altLang="ja-JP"/>
              <a:pPr lvl="0"/>
              <a:t>7</a:t>
            </a:fld>
            <a:endParaRPr lang="en-US"/>
          </a:p>
        </p:txBody>
      </p:sp>
      <p:graphicFrame>
        <p:nvGraphicFramePr>
          <p:cNvPr id="135" name="Google Shape;135;p8"/>
          <p:cNvGraphicFramePr/>
          <p:nvPr>
            <p:extLst>
              <p:ext uri="{D42A27DB-BD31-4B8C-83A1-F6EECF244321}">
                <p14:modId xmlns:p14="http://schemas.microsoft.com/office/powerpoint/2010/main" val="4229507337"/>
              </p:ext>
            </p:extLst>
          </p:nvPr>
        </p:nvGraphicFramePr>
        <p:xfrm>
          <a:off x="539837" y="1371599"/>
          <a:ext cx="6480000" cy="3506472"/>
        </p:xfrm>
        <a:graphic>
          <a:graphicData uri="http://schemas.openxmlformats.org/drawingml/2006/table">
            <a:tbl>
              <a:tblPr>
                <a:noFill/>
                <a:tableStyleId>{163D301B-5919-4BDC-A1A1-773CCD1464AE}</a:tableStyleId>
              </a:tblPr>
              <a:tblGrid>
                <a:gridCol w="12755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04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7661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200" b="1" i="0" u="none" strike="noStrike" cap="none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集客</a:t>
                      </a:r>
                      <a:endParaRPr sz="1200" b="1" i="0" u="none" strike="noStrike" cap="none" dirty="0">
                        <a:solidFill>
                          <a:schemeClr val="l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52000" marR="0" lvl="0" indent="-252000" algn="l" rtl="0">
                        <a:spcBef>
                          <a:spcPts val="0"/>
                        </a:spcBef>
                        <a:spcAft>
                          <a:spcPts val="400"/>
                        </a:spcAft>
                        <a:buClr>
                          <a:schemeClr val="tx1"/>
                        </a:buClr>
                        <a:buSzPct val="100000"/>
                        <a:buFont typeface="Wingdings" pitchFamily="2" charset="2"/>
                        <a:buChar char="l"/>
                      </a:pPr>
                      <a:r>
                        <a:rPr lang="ja-JP" sz="12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ブース</a:t>
                      </a:r>
                      <a:r>
                        <a:rPr lang="ja-JP" altLang="en-US" sz="12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の前で</a:t>
                      </a:r>
                      <a:r>
                        <a:rPr lang="ja-JP" sz="12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コンパニオンが</a:t>
                      </a:r>
                      <a:r>
                        <a:rPr lang="ja-JP" sz="1200" b="0" i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ノベルティをフックに集客</a:t>
                      </a:r>
                      <a:endParaRPr lang="en-US" altLang="ja-JP" sz="1200" b="0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44000" marR="108000" marT="108000" marB="108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661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200" b="1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ブース内誘導</a:t>
                      </a:r>
                      <a:endParaRPr sz="1200" b="1" i="0" u="none" strike="noStrike" cap="none" dirty="0">
                        <a:solidFill>
                          <a:schemeClr val="l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52000" marR="0" lvl="0" indent="-252000" algn="l" rtl="0">
                        <a:spcBef>
                          <a:spcPts val="0"/>
                        </a:spcBef>
                        <a:spcAft>
                          <a:spcPts val="400"/>
                        </a:spcAft>
                        <a:buClr>
                          <a:schemeClr val="tx1"/>
                        </a:buClr>
                        <a:buSzPct val="100000"/>
                        <a:buFont typeface="Wingdings" pitchFamily="2" charset="2"/>
                        <a:buChar char="l"/>
                      </a:pPr>
                      <a:r>
                        <a:rPr lang="ja-JP" altLang="en-US" sz="12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バーコードを獲得したら来場者をブース内に誘導</a:t>
                      </a:r>
                      <a:endParaRPr lang="en-US" altLang="ja-JP" sz="1200" b="0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252000" marR="0" lvl="0" indent="-252000" algn="l" rtl="0">
                        <a:spcBef>
                          <a:spcPts val="0"/>
                        </a:spcBef>
                        <a:spcAft>
                          <a:spcPts val="400"/>
                        </a:spcAft>
                        <a:buClr>
                          <a:schemeClr val="tx1"/>
                        </a:buClr>
                        <a:buSzPct val="100000"/>
                        <a:buFont typeface="Wingdings" pitchFamily="2" charset="2"/>
                        <a:buChar char="l"/>
                      </a:pPr>
                      <a:r>
                        <a:rPr lang="ja-JP" altLang="en-US" sz="12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来場者から説明を求められたら説明員に引き渡し</a:t>
                      </a:r>
                      <a:endParaRPr sz="1200" b="0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44000" marR="108000" marT="108000" marB="108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661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200" b="1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ブース説明</a:t>
                      </a:r>
                      <a:endParaRPr sz="1200" b="1" i="0" u="none" strike="noStrike" cap="none" dirty="0">
                        <a:solidFill>
                          <a:schemeClr val="l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52000" marR="0" lvl="0" indent="-252000" algn="l" rtl="0">
                        <a:spcBef>
                          <a:spcPts val="0"/>
                        </a:spcBef>
                        <a:spcAft>
                          <a:spcPts val="400"/>
                        </a:spcAft>
                        <a:buClr>
                          <a:schemeClr val="tx1"/>
                        </a:buClr>
                        <a:buSzPct val="100000"/>
                        <a:buFont typeface="Wingdings" pitchFamily="2" charset="2"/>
                        <a:buChar char="l"/>
                      </a:pPr>
                      <a:r>
                        <a:rPr lang="ja-JP" sz="12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ブース内に立ち寄っていただいた</a:t>
                      </a:r>
                      <a:r>
                        <a:rPr lang="ja-JP" altLang="en-US" sz="12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来場者</a:t>
                      </a:r>
                      <a:r>
                        <a:rPr lang="ja-JP" sz="12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へご説明</a:t>
                      </a:r>
                      <a:endParaRPr sz="1200" b="0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252000" marR="0" lvl="0" indent="-252000" algn="l" rtl="0">
                        <a:spcBef>
                          <a:spcPts val="0"/>
                        </a:spcBef>
                        <a:spcAft>
                          <a:spcPts val="400"/>
                        </a:spcAft>
                        <a:buClr>
                          <a:schemeClr val="tx1"/>
                        </a:buClr>
                        <a:buSzPct val="100000"/>
                        <a:buFont typeface="Wingdings" pitchFamily="2" charset="2"/>
                        <a:buChar char="l"/>
                      </a:pPr>
                      <a:r>
                        <a:rPr lang="ja-JP" sz="12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◯◯と◯◯が特徴なので</a:t>
                      </a:r>
                      <a:r>
                        <a:rPr lang="ja-JP" altLang="en-US" sz="12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必ず</a:t>
                      </a:r>
                      <a:r>
                        <a:rPr lang="ja-JP" sz="12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説明すること</a:t>
                      </a:r>
                      <a:br>
                        <a:rPr lang="ja-JP" sz="12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</a:br>
                      <a:r>
                        <a:rPr lang="ja-JP" sz="12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※「顧客からのFAQ対応マニュアル」も確認</a:t>
                      </a:r>
                      <a:endParaRPr sz="1200" b="0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44000" marR="108000" marT="108000" marB="108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661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200" b="1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ヒアリング</a:t>
                      </a:r>
                      <a:endParaRPr lang="en-US" altLang="ja-JP" sz="1200" b="1" dirty="0">
                        <a:solidFill>
                          <a:schemeClr val="l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200" b="1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シート記載</a:t>
                      </a:r>
                      <a:endParaRPr sz="1200" b="1" i="0" u="none" strike="noStrike" cap="none" dirty="0">
                        <a:solidFill>
                          <a:schemeClr val="l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91425" marR="91425" marT="91425" marB="91425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52000" marR="0" lvl="0" indent="-252000" algn="l" rtl="0">
                        <a:spcBef>
                          <a:spcPts val="0"/>
                        </a:spcBef>
                        <a:spcAft>
                          <a:spcPts val="400"/>
                        </a:spcAft>
                        <a:buClr>
                          <a:schemeClr val="tx1"/>
                        </a:buClr>
                        <a:buSzPct val="100000"/>
                        <a:buFont typeface="Wingdings" pitchFamily="2" charset="2"/>
                        <a:buChar char="l"/>
                      </a:pPr>
                      <a:r>
                        <a:rPr lang="ja-JP" sz="12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説明をしたら名刺交換を打診</a:t>
                      </a:r>
                      <a:endParaRPr sz="1200" b="0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252000" marR="0" lvl="0" indent="-252000" algn="l" rtl="0">
                        <a:spcBef>
                          <a:spcPts val="0"/>
                        </a:spcBef>
                        <a:spcAft>
                          <a:spcPts val="400"/>
                        </a:spcAft>
                        <a:buClr>
                          <a:schemeClr val="tx1"/>
                        </a:buClr>
                        <a:buSzPct val="100000"/>
                        <a:buFont typeface="Wingdings" pitchFamily="2" charset="2"/>
                        <a:buChar char="l"/>
                      </a:pPr>
                      <a:r>
                        <a:rPr lang="ja-JP" sz="12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ヒアリングシート内の質問事項をヒアリングして記録</a:t>
                      </a:r>
                      <a:endParaRPr sz="1200" b="0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252000" marR="0" lvl="0" indent="-252000" algn="l" rtl="0">
                        <a:spcBef>
                          <a:spcPts val="0"/>
                        </a:spcBef>
                        <a:spcAft>
                          <a:spcPts val="400"/>
                        </a:spcAft>
                        <a:buClr>
                          <a:schemeClr val="tx1"/>
                        </a:buClr>
                        <a:buSzPct val="100000"/>
                        <a:buFont typeface="Wingdings" pitchFamily="2" charset="2"/>
                        <a:buChar char="l"/>
                      </a:pPr>
                      <a:r>
                        <a:rPr lang="ja-JP" sz="12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記録後、受付に提出</a:t>
                      </a:r>
                      <a:endParaRPr sz="1200" b="0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44000" marR="108000" marT="108000" marB="108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6" name="Google Shape;136;p8"/>
          <p:cNvSpPr/>
          <p:nvPr/>
        </p:nvSpPr>
        <p:spPr>
          <a:xfrm rot="10800000">
            <a:off x="1046299" y="2249931"/>
            <a:ext cx="216000" cy="108000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rgbClr val="000000"/>
              </a:solidFill>
              <a:latin typeface="+mn-ea"/>
              <a:ea typeface="+mn-ea"/>
              <a:cs typeface="Arial"/>
              <a:sym typeface="Arial"/>
            </a:endParaRPr>
          </a:p>
        </p:txBody>
      </p:sp>
      <p:sp>
        <p:nvSpPr>
          <p:cNvPr id="137" name="Google Shape;137;p8"/>
          <p:cNvSpPr/>
          <p:nvPr/>
        </p:nvSpPr>
        <p:spPr>
          <a:xfrm rot="10800000">
            <a:off x="1046299" y="3128188"/>
            <a:ext cx="216000" cy="108000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rgbClr val="000000"/>
              </a:solidFill>
              <a:latin typeface="+mn-ea"/>
              <a:ea typeface="+mn-ea"/>
              <a:cs typeface="Arial"/>
              <a:sym typeface="Arial"/>
            </a:endParaRPr>
          </a:p>
        </p:txBody>
      </p:sp>
      <p:sp>
        <p:nvSpPr>
          <p:cNvPr id="138" name="Google Shape;138;p8"/>
          <p:cNvSpPr/>
          <p:nvPr/>
        </p:nvSpPr>
        <p:spPr>
          <a:xfrm rot="10800000">
            <a:off x="1046299" y="4004806"/>
            <a:ext cx="216000" cy="108000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rgbClr val="000000"/>
              </a:solidFill>
              <a:latin typeface="+mn-ea"/>
              <a:ea typeface="+mn-ea"/>
              <a:cs typeface="Arial"/>
              <a:sym typeface="Arial"/>
            </a:endParaRPr>
          </a:p>
        </p:txBody>
      </p:sp>
      <p:sp>
        <p:nvSpPr>
          <p:cNvPr id="139" name="Google Shape;139;p8"/>
          <p:cNvSpPr/>
          <p:nvPr/>
        </p:nvSpPr>
        <p:spPr>
          <a:xfrm>
            <a:off x="2994691" y="9228565"/>
            <a:ext cx="1800000" cy="4301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b="1">
                <a:solidFill>
                  <a:schemeClr val="lt1"/>
                </a:solidFill>
                <a:latin typeface="+mn-ea"/>
                <a:ea typeface="+mn-ea"/>
              </a:rPr>
              <a:t>集客</a:t>
            </a:r>
            <a:endParaRPr>
              <a:latin typeface="+mn-ea"/>
              <a:ea typeface="+mn-ea"/>
            </a:endParaRPr>
          </a:p>
        </p:txBody>
      </p:sp>
      <p:sp>
        <p:nvSpPr>
          <p:cNvPr id="140" name="Google Shape;140;p8"/>
          <p:cNvSpPr/>
          <p:nvPr/>
        </p:nvSpPr>
        <p:spPr>
          <a:xfrm>
            <a:off x="2970733" y="6255516"/>
            <a:ext cx="1800000" cy="4652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b="1">
                <a:solidFill>
                  <a:schemeClr val="lt1"/>
                </a:solidFill>
                <a:latin typeface="+mn-ea"/>
                <a:ea typeface="+mn-ea"/>
              </a:rPr>
              <a:t>パネル・ブース説明</a:t>
            </a:r>
            <a:endParaRPr dirty="0">
              <a:latin typeface="+mn-ea"/>
              <a:ea typeface="+mn-ea"/>
            </a:endParaRPr>
          </a:p>
        </p:txBody>
      </p:sp>
      <p:sp>
        <p:nvSpPr>
          <p:cNvPr id="141" name="Google Shape;141;p8"/>
          <p:cNvSpPr/>
          <p:nvPr/>
        </p:nvSpPr>
        <p:spPr>
          <a:xfrm>
            <a:off x="852743" y="6255516"/>
            <a:ext cx="1880517" cy="4847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b="1" i="0" u="none" strike="noStrike" cap="none">
                <a:solidFill>
                  <a:schemeClr val="lt1"/>
                </a:solidFill>
                <a:latin typeface="+mn-ea"/>
                <a:ea typeface="+mn-ea"/>
                <a:cs typeface="Arial"/>
                <a:sym typeface="Arial"/>
              </a:rPr>
              <a:t>デモ</a:t>
            </a:r>
            <a:r>
              <a:rPr lang="ja-JP" sz="1200" b="1">
                <a:solidFill>
                  <a:schemeClr val="lt1"/>
                </a:solidFill>
                <a:latin typeface="+mn-ea"/>
                <a:ea typeface="+mn-ea"/>
              </a:rPr>
              <a:t>・ヒアリング</a:t>
            </a:r>
            <a:endParaRPr dirty="0">
              <a:latin typeface="+mn-ea"/>
              <a:ea typeface="+mn-ea"/>
            </a:endParaRPr>
          </a:p>
        </p:txBody>
      </p:sp>
      <p:sp>
        <p:nvSpPr>
          <p:cNvPr id="2" name="Google Shape;94;p7">
            <a:extLst>
              <a:ext uri="{FF2B5EF4-FFF2-40B4-BE49-F238E27FC236}">
                <a16:creationId xmlns:a16="http://schemas.microsoft.com/office/drawing/2014/main" id="{62CA5A58-7E00-D228-8968-D4F5D3F034D0}"/>
              </a:ext>
            </a:extLst>
          </p:cNvPr>
          <p:cNvSpPr/>
          <p:nvPr/>
        </p:nvSpPr>
        <p:spPr>
          <a:xfrm>
            <a:off x="539825" y="5371361"/>
            <a:ext cx="6480000" cy="3528000"/>
          </a:xfrm>
          <a:prstGeom prst="rect">
            <a:avLst/>
          </a:prstGeom>
          <a:noFill/>
          <a:ln w="63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18000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>
                <a:solidFill>
                  <a:schemeClr val="tx1"/>
                </a:solidFill>
                <a:latin typeface="+mn-ea"/>
                <a:ea typeface="+mn-ea"/>
              </a:rPr>
              <a:t>平面図</a:t>
            </a:r>
            <a:r>
              <a:rPr lang="ja-JP" altLang="en-US">
                <a:solidFill>
                  <a:schemeClr val="tx1"/>
                </a:solidFill>
                <a:latin typeface="+mn-ea"/>
                <a:ea typeface="+mn-ea"/>
              </a:rPr>
              <a:t>を挿入</a:t>
            </a:r>
            <a:endParaRPr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E32A7D13-AF7E-C225-C9E9-6ED1CB709C8A}"/>
              </a:ext>
            </a:extLst>
          </p:cNvPr>
          <p:cNvCxnSpPr>
            <a:cxnSpLocks/>
          </p:cNvCxnSpPr>
          <p:nvPr/>
        </p:nvCxnSpPr>
        <p:spPr>
          <a:xfrm flipH="1" flipV="1">
            <a:off x="2151800" y="6963775"/>
            <a:ext cx="433365" cy="368519"/>
          </a:xfrm>
          <a:prstGeom prst="straightConnector1">
            <a:avLst/>
          </a:prstGeom>
          <a:ln w="444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AB8A356C-BB64-16C4-4D57-2F7E09909589}"/>
              </a:ext>
            </a:extLst>
          </p:cNvPr>
          <p:cNvCxnSpPr>
            <a:cxnSpLocks/>
          </p:cNvCxnSpPr>
          <p:nvPr/>
        </p:nvCxnSpPr>
        <p:spPr>
          <a:xfrm flipH="1">
            <a:off x="2885359" y="7276124"/>
            <a:ext cx="643032" cy="0"/>
          </a:xfrm>
          <a:prstGeom prst="straightConnector1">
            <a:avLst/>
          </a:prstGeom>
          <a:ln w="444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FF16245D-DB02-3D67-36BD-C2F220AD0898}"/>
              </a:ext>
            </a:extLst>
          </p:cNvPr>
          <p:cNvCxnSpPr>
            <a:cxnSpLocks/>
          </p:cNvCxnSpPr>
          <p:nvPr/>
        </p:nvCxnSpPr>
        <p:spPr>
          <a:xfrm flipV="1">
            <a:off x="3932147" y="6929889"/>
            <a:ext cx="0" cy="626573"/>
          </a:xfrm>
          <a:prstGeom prst="straightConnector1">
            <a:avLst/>
          </a:prstGeom>
          <a:ln w="444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65CA4BEA-C6BC-A63E-15E1-4F89206C701F}"/>
              </a:ext>
            </a:extLst>
          </p:cNvPr>
          <p:cNvCxnSpPr>
            <a:cxnSpLocks/>
          </p:cNvCxnSpPr>
          <p:nvPr/>
        </p:nvCxnSpPr>
        <p:spPr>
          <a:xfrm flipV="1">
            <a:off x="3958869" y="7723749"/>
            <a:ext cx="0" cy="626573"/>
          </a:xfrm>
          <a:prstGeom prst="straightConnector1">
            <a:avLst/>
          </a:prstGeom>
          <a:ln w="444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02034A3F-0051-E7B9-9122-D2E2F3403A5D}"/>
              </a:ext>
            </a:extLst>
          </p:cNvPr>
          <p:cNvCxnSpPr>
            <a:cxnSpLocks/>
          </p:cNvCxnSpPr>
          <p:nvPr/>
        </p:nvCxnSpPr>
        <p:spPr>
          <a:xfrm>
            <a:off x="1793001" y="9406417"/>
            <a:ext cx="713238" cy="0"/>
          </a:xfrm>
          <a:prstGeom prst="straightConnector1">
            <a:avLst/>
          </a:prstGeom>
          <a:ln w="444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4219F480-4196-119C-790A-15C5841C362A}"/>
              </a:ext>
            </a:extLst>
          </p:cNvPr>
          <p:cNvCxnSpPr>
            <a:cxnSpLocks/>
          </p:cNvCxnSpPr>
          <p:nvPr/>
        </p:nvCxnSpPr>
        <p:spPr>
          <a:xfrm>
            <a:off x="549061" y="9406417"/>
            <a:ext cx="713238" cy="0"/>
          </a:xfrm>
          <a:prstGeom prst="straightConnector1">
            <a:avLst/>
          </a:prstGeom>
          <a:ln w="444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BCB2DCD4-DF92-5144-9C0A-A297E308DE43}"/>
              </a:ext>
            </a:extLst>
          </p:cNvPr>
          <p:cNvCxnSpPr>
            <a:cxnSpLocks/>
          </p:cNvCxnSpPr>
          <p:nvPr/>
        </p:nvCxnSpPr>
        <p:spPr>
          <a:xfrm flipH="1">
            <a:off x="6304430" y="9433000"/>
            <a:ext cx="715395" cy="0"/>
          </a:xfrm>
          <a:prstGeom prst="straightConnector1">
            <a:avLst/>
          </a:prstGeom>
          <a:ln w="444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4F976743-06A5-ACDB-E54E-B8B41B954675}"/>
              </a:ext>
            </a:extLst>
          </p:cNvPr>
          <p:cNvCxnSpPr>
            <a:cxnSpLocks/>
          </p:cNvCxnSpPr>
          <p:nvPr/>
        </p:nvCxnSpPr>
        <p:spPr>
          <a:xfrm flipH="1">
            <a:off x="5223345" y="9433000"/>
            <a:ext cx="715395" cy="0"/>
          </a:xfrm>
          <a:prstGeom prst="straightConnector1">
            <a:avLst/>
          </a:prstGeom>
          <a:ln w="444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D74A9B4D-6538-BB78-BA25-48FB3696C52F}"/>
              </a:ext>
            </a:extLst>
          </p:cNvPr>
          <p:cNvCxnSpPr>
            <a:cxnSpLocks/>
          </p:cNvCxnSpPr>
          <p:nvPr/>
        </p:nvCxnSpPr>
        <p:spPr>
          <a:xfrm flipH="1" flipV="1">
            <a:off x="1495817" y="6963775"/>
            <a:ext cx="433365" cy="368519"/>
          </a:xfrm>
          <a:prstGeom prst="straightConnector1">
            <a:avLst/>
          </a:prstGeom>
          <a:ln w="444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5FE97281-B5A1-79DB-654B-128F8834BFCF}"/>
              </a:ext>
            </a:extLst>
          </p:cNvPr>
          <p:cNvCxnSpPr>
            <a:cxnSpLocks/>
          </p:cNvCxnSpPr>
          <p:nvPr/>
        </p:nvCxnSpPr>
        <p:spPr>
          <a:xfrm flipV="1">
            <a:off x="3958869" y="8528819"/>
            <a:ext cx="0" cy="626573"/>
          </a:xfrm>
          <a:prstGeom prst="straightConnector1">
            <a:avLst/>
          </a:prstGeom>
          <a:ln w="444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9"/>
          <p:cNvSpPr/>
          <p:nvPr/>
        </p:nvSpPr>
        <p:spPr>
          <a:xfrm>
            <a:off x="2142699" y="1244649"/>
            <a:ext cx="4876969" cy="540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0000" tIns="36000" rIns="36000" bIns="36000" anchor="ctr" anchorCtr="0">
            <a:noAutofit/>
          </a:bodyPr>
          <a:lstStyle/>
          <a:p>
            <a:r>
              <a:rPr lang="ja-JP" altLang="en-US" sz="1200" b="1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担当：ディレクター、コンパニオン</a:t>
            </a:r>
            <a:endParaRPr lang="ja-JP" altLang="en-US" sz="1200">
              <a:latin typeface="+mn-ea"/>
              <a:ea typeface="+mn-ea"/>
            </a:endParaRPr>
          </a:p>
        </p:txBody>
      </p:sp>
      <p:sp>
        <p:nvSpPr>
          <p:cNvPr id="148" name="Google Shape;148;p9"/>
          <p:cNvSpPr txBox="1">
            <a:spLocks noGrp="1"/>
          </p:cNvSpPr>
          <p:nvPr>
            <p:ph type="title"/>
          </p:nvPr>
        </p:nvSpPr>
        <p:spPr>
          <a:xfrm>
            <a:off x="539837" y="319992"/>
            <a:ext cx="6480000" cy="432000"/>
          </a:xfr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lvl="0"/>
            <a:r>
              <a:rPr lang="ja-JP" altLang="en-US"/>
              <a:t>業務マニュアル　</a:t>
            </a:r>
            <a:r>
              <a:rPr lang="en-US" altLang="ja-JP"/>
              <a:t>1/4</a:t>
            </a:r>
            <a:endParaRPr lang="ja-JP" altLang="en-US"/>
          </a:p>
        </p:txBody>
      </p:sp>
      <p:sp>
        <p:nvSpPr>
          <p:cNvPr id="149" name="Google Shape;149;p9"/>
          <p:cNvSpPr txBox="1">
            <a:spLocks noGrp="1"/>
          </p:cNvSpPr>
          <p:nvPr>
            <p:ph type="sldNum" sz="quarter" idx="10"/>
          </p:nvPr>
        </p:nvSpPr>
        <p:spPr>
          <a:xfrm>
            <a:off x="5338763" y="10172299"/>
            <a:ext cx="1701800" cy="284956"/>
          </a:xfr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lvl="0"/>
            <a:fld id="{00000000-1234-1234-1234-123412341234}" type="slidenum">
              <a:rPr lang="en-US" altLang="ja-JP"/>
              <a:pPr lvl="0"/>
              <a:t>8</a:t>
            </a:fld>
            <a:endParaRPr lang="en-US"/>
          </a:p>
        </p:txBody>
      </p:sp>
      <p:sp>
        <p:nvSpPr>
          <p:cNvPr id="150" name="Google Shape;150;p9"/>
          <p:cNvSpPr/>
          <p:nvPr/>
        </p:nvSpPr>
        <p:spPr>
          <a:xfrm>
            <a:off x="539493" y="1244649"/>
            <a:ext cx="1603206" cy="5400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b="1" i="0" u="none" strike="noStrike" cap="none">
                <a:solidFill>
                  <a:schemeClr val="lt1"/>
                </a:solidFill>
                <a:latin typeface="+mn-ea"/>
                <a:ea typeface="+mn-ea"/>
                <a:cs typeface="Arial"/>
                <a:sym typeface="Arial"/>
              </a:rPr>
              <a:t>集客</a:t>
            </a:r>
            <a:endParaRPr sz="1200" dirty="0">
              <a:latin typeface="+mn-ea"/>
              <a:ea typeface="+mn-ea"/>
            </a:endParaRPr>
          </a:p>
        </p:txBody>
      </p:sp>
      <p:graphicFrame>
        <p:nvGraphicFramePr>
          <p:cNvPr id="152" name="Google Shape;152;p9"/>
          <p:cNvGraphicFramePr/>
          <p:nvPr>
            <p:extLst>
              <p:ext uri="{D42A27DB-BD31-4B8C-83A1-F6EECF244321}">
                <p14:modId xmlns:p14="http://schemas.microsoft.com/office/powerpoint/2010/main" val="4211377686"/>
              </p:ext>
            </p:extLst>
          </p:nvPr>
        </p:nvGraphicFramePr>
        <p:xfrm>
          <a:off x="539492" y="2055126"/>
          <a:ext cx="6480000" cy="7525601"/>
        </p:xfrm>
        <a:graphic>
          <a:graphicData uri="http://schemas.openxmlformats.org/drawingml/2006/table">
            <a:tbl>
              <a:tblPr firstRow="1" bandRow="1">
                <a:noFill/>
                <a:tableStyleId>{163D301B-5919-4BDC-A1A1-773CCD1464AE}</a:tableStyleId>
              </a:tblPr>
              <a:tblGrid>
                <a:gridCol w="948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318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1015">
                <a:tc row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ja-JP" sz="1000" b="1" u="none" strike="noStrike" cap="none">
                          <a:solidFill>
                            <a:schemeClr val="dk1"/>
                          </a:solidFill>
                          <a:latin typeface="+mn-ea"/>
                          <a:ea typeface="+mn-ea"/>
                        </a:rPr>
                        <a:t>集客の</a:t>
                      </a:r>
                      <a:endParaRPr lang="en-US" altLang="ja-JP" sz="1000" b="1" u="none" strike="noStrike" cap="none" dirty="0">
                        <a:solidFill>
                          <a:schemeClr val="dk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ja-JP" sz="1000" b="1" i="0" u="none" strike="noStrike" cap="none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フック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バーコードスキャンでノベルティ◯◯を進呈</a:t>
                      </a:r>
                      <a:endParaRPr sz="1000" b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サービス概要「◯◯を自動化・効率化する◯◯サービス」</a:t>
                      </a:r>
                      <a:endParaRPr sz="1000" b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000" b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015">
                <a:tc rowSpan="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 i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集客</a:t>
                      </a:r>
                      <a:endParaRPr lang="en-US" altLang="ja-JP" sz="1000" b="1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1" i="0" u="none" strike="noStrike" cap="none">
                          <a:latin typeface="+mn-ea"/>
                          <a:ea typeface="+mn-ea"/>
                          <a:cs typeface="Arial"/>
                          <a:sym typeface="Arial"/>
                        </a:rPr>
                        <a:t>ツール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・コンパニオン：集客用チラシ、ノベルティ</a:t>
                      </a:r>
                      <a:endParaRPr sz="1000" b="0" dirty="0">
                        <a:latin typeface="+mn-ea"/>
                        <a:ea typeface="+mn-ea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・ディレクター：集客用パネル</a:t>
                      </a:r>
                      <a:endParaRPr sz="10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000" b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1015">
                <a:tc row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200"/>
                        <a:buFont typeface="Arial"/>
                        <a:buNone/>
                      </a:pPr>
                      <a:r>
                        <a:rPr lang="ja-JP" sz="1000" b="1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声かけ</a:t>
                      </a:r>
                      <a:endParaRPr sz="1000" dirty="0">
                        <a:latin typeface="+mn-ea"/>
                        <a:ea typeface="+mn-ea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「◯◯社ブースです」</a:t>
                      </a:r>
                      <a:endParaRPr sz="1000" b="0" dirty="0">
                        <a:latin typeface="+mn-ea"/>
                        <a:ea typeface="+mn-ea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200"/>
                        <a:buFont typeface="Arial"/>
                        <a:buNone/>
                      </a:pPr>
                      <a:r>
                        <a:rPr lang="ja-JP" sz="1000" b="0">
                          <a:latin typeface="+mn-ea"/>
                          <a:ea typeface="+mn-ea"/>
                          <a:cs typeface="Arial"/>
                          <a:sym typeface="Arial"/>
                        </a:rPr>
                        <a:t>「バーコードスキャンでノベルティ◯◯を差し上げています！」</a:t>
                      </a:r>
                      <a:endParaRPr sz="1000" b="0" dirty="0">
                        <a:latin typeface="+mn-ea"/>
                        <a:ea typeface="+mn-ea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「◯◯を自動化・効率化する◯◯サービスについてご紹介しています！」</a:t>
                      </a:r>
                      <a:endParaRPr sz="10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「◯◯時から◯◯に関するセミナーを実施しております！」</a:t>
                      </a:r>
                      <a:endParaRPr sz="1000" b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0" i="0" u="none" strike="noStrike" cap="none" dirty="0"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55188">
                <a:tc row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200"/>
                        <a:buFont typeface="Arial"/>
                        <a:buNone/>
                      </a:pPr>
                      <a:r>
                        <a:rPr lang="ja-JP" sz="1000" b="1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集客後の</a:t>
                      </a:r>
                      <a:endParaRPr lang="en-US" altLang="ja-JP" sz="1000" b="1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200"/>
                        <a:buFont typeface="Arial"/>
                        <a:buNone/>
                      </a:pPr>
                      <a:r>
                        <a:rPr lang="ja-JP" sz="1000" b="1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動き</a:t>
                      </a:r>
                      <a:endParaRPr sz="1000" b="1" i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200"/>
                        <a:buFont typeface="Arial"/>
                        <a:buNone/>
                      </a:pPr>
                      <a:r>
                        <a:rPr lang="ja-JP" sz="1000" b="0" u="none" strike="noStrike" cap="none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「</a:t>
                      </a:r>
                      <a:r>
                        <a:rPr lang="ja-JP" sz="10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ありがとうございます！◯◯サービスをご案内しているので</a:t>
                      </a:r>
                      <a:endParaRPr lang="en-US" altLang="ja-JP" sz="1000" b="0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200"/>
                        <a:buFont typeface="Arial"/>
                        <a:buNone/>
                      </a:pPr>
                      <a:r>
                        <a:rPr lang="ja-JP" sz="10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ぜひブース内をご覧になっていってください」とブース内へアテンド</a:t>
                      </a:r>
                      <a:r>
                        <a:rPr lang="ja-JP" altLang="en-US" sz="10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する</a:t>
                      </a:r>
                      <a:endParaRPr sz="1000" b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55188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ja-JP" sz="10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具体的に「◯◯はできるの？」「</a:t>
                      </a:r>
                      <a:r>
                        <a:rPr lang="ja-JP" altLang="en-US" sz="10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くわしく</a:t>
                      </a:r>
                      <a:r>
                        <a:rPr lang="ja-JP" sz="10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聞きたいのだけど」と言われたら、</a:t>
                      </a:r>
                      <a:endParaRPr lang="en-US" altLang="ja-JP" sz="1000" b="0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ja-JP" sz="10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社員に引き</a:t>
                      </a:r>
                      <a:r>
                        <a:rPr lang="ja-JP" altLang="en-US" sz="10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渡し</a:t>
                      </a:r>
                      <a:r>
                        <a:rPr lang="ja-JP" sz="1000" b="0">
                          <a:solidFill>
                            <a:schemeClr val="accent1"/>
                          </a:solidFill>
                          <a:latin typeface="+mn-ea"/>
                          <a:ea typeface="+mn-ea"/>
                          <a:cs typeface="Arial"/>
                          <a:sym typeface="Arial"/>
                        </a:rPr>
                        <a:t>を行う</a:t>
                      </a:r>
                      <a:endParaRPr sz="1000" b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000" b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41015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000" b="0" u="none" strike="noStrike" cap="none" dirty="0">
                        <a:solidFill>
                          <a:schemeClr val="accent1"/>
                        </a:solidFill>
                        <a:latin typeface="+mn-ea"/>
                        <a:ea typeface="+mn-ea"/>
                        <a:cs typeface="Arial"/>
                        <a:sym typeface="Arial"/>
                      </a:endParaRPr>
                    </a:p>
                  </a:txBody>
                  <a:tcPr marL="108000" marR="108000" marT="72000" marB="72000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AIRU-PPTテーマ-タテ">
  <a:themeElements>
    <a:clrScheme name="SAIRU2023">
      <a:dk1>
        <a:srgbClr val="1B224C"/>
      </a:dk1>
      <a:lt1>
        <a:srgbClr val="FFFFFF"/>
      </a:lt1>
      <a:dk2>
        <a:srgbClr val="1B224C"/>
      </a:dk2>
      <a:lt2>
        <a:srgbClr val="FFFFFF"/>
      </a:lt2>
      <a:accent1>
        <a:srgbClr val="1B224C"/>
      </a:accent1>
      <a:accent2>
        <a:srgbClr val="AA312D"/>
      </a:accent2>
      <a:accent3>
        <a:srgbClr val="AFAFAF"/>
      </a:accent3>
      <a:accent4>
        <a:srgbClr val="141400"/>
      </a:accent4>
      <a:accent5>
        <a:srgbClr val="00A9EF"/>
      </a:accent5>
      <a:accent6>
        <a:srgbClr val="00ACBA"/>
      </a:accent6>
      <a:hlink>
        <a:srgbClr val="00ACBA"/>
      </a:hlink>
      <a:folHlink>
        <a:srgbClr val="00ACBA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2045</Words>
  <Application>Microsoft Macintosh PowerPoint</Application>
  <PresentationFormat>ユーザー設定</PresentationFormat>
  <Paragraphs>460</Paragraphs>
  <Slides>21</Slides>
  <Notes>21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6" baseType="lpstr">
      <vt:lpstr>Noto Sans Symbols</vt:lpstr>
      <vt:lpstr>游ゴシック</vt:lpstr>
      <vt:lpstr>Arial</vt:lpstr>
      <vt:lpstr>Wingdings</vt:lpstr>
      <vt:lpstr>SAIRU-PPTテーマ-タテ</vt:lpstr>
      <vt:lpstr>PowerPoint プレゼンテーション</vt:lpstr>
      <vt:lpstr>目次</vt:lpstr>
      <vt:lpstr>開催概要　1/2</vt:lpstr>
      <vt:lpstr>開催概要　2/2</vt:lpstr>
      <vt:lpstr>小間位置</vt:lpstr>
      <vt:lpstr>ブースレイアウト</vt:lpstr>
      <vt:lpstr>各コーナー説明</vt:lpstr>
      <vt:lpstr>運営フロー</vt:lpstr>
      <vt:lpstr>業務マニュアル　1/4</vt:lpstr>
      <vt:lpstr>参考：来場者バッジ一覧</vt:lpstr>
      <vt:lpstr>業務マニュアル　2/4</vt:lpstr>
      <vt:lpstr>業務マニュアル　3/4</vt:lpstr>
      <vt:lpstr>業務マニュアル　4/4</vt:lpstr>
      <vt:lpstr>セミナースケジュール</vt:lpstr>
      <vt:lpstr>シフト</vt:lpstr>
      <vt:lpstr>顧客からのFAQ対応マニュアル</vt:lpstr>
      <vt:lpstr>ターゲットの考え方とフォロールール</vt:lpstr>
      <vt:lpstr>ヒアリングシート</vt:lpstr>
      <vt:lpstr>備品リスト（会社手配）</vt:lpstr>
      <vt:lpstr>備品リスト（各自手配）</vt:lpstr>
      <vt:lpstr>前日の準備スケジュール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>SAIRU</cp:lastModifiedBy>
  <cp:revision>10</cp:revision>
  <dcterms:modified xsi:type="dcterms:W3CDTF">2024-08-05T07:43:49Z</dcterms:modified>
  <cp:category/>
</cp:coreProperties>
</file>