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9" r:id="rId2"/>
    <p:sldId id="296" r:id="rId3"/>
    <p:sldId id="256" r:id="rId4"/>
    <p:sldId id="257" r:id="rId5"/>
    <p:sldId id="258" r:id="rId6"/>
    <p:sldId id="268" r:id="rId7"/>
    <p:sldId id="294" r:id="rId8"/>
    <p:sldId id="261" r:id="rId9"/>
    <p:sldId id="273" r:id="rId10"/>
    <p:sldId id="275" r:id="rId11"/>
    <p:sldId id="260" r:id="rId12"/>
    <p:sldId id="298" r:id="rId13"/>
    <p:sldId id="299" r:id="rId14"/>
    <p:sldId id="291" r:id="rId15"/>
    <p:sldId id="271" r:id="rId16"/>
    <p:sldId id="276" r:id="rId17"/>
    <p:sldId id="281" r:id="rId18"/>
    <p:sldId id="282" r:id="rId19"/>
    <p:sldId id="300" r:id="rId20"/>
    <p:sldId id="280" r:id="rId21"/>
    <p:sldId id="301" r:id="rId22"/>
    <p:sldId id="302" r:id="rId23"/>
    <p:sldId id="270" r:id="rId24"/>
    <p:sldId id="297" r:id="rId25"/>
    <p:sldId id="303" r:id="rId26"/>
    <p:sldId id="272" r:id="rId27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6E6"/>
    <a:srgbClr val="1B2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08"/>
    <p:restoredTop sz="91751" autoAdjust="0"/>
  </p:normalViewPr>
  <p:slideViewPr>
    <p:cSldViewPr snapToGrid="0" snapToObjects="1">
      <p:cViewPr>
        <p:scale>
          <a:sx n="129" d="100"/>
          <a:sy n="129" d="100"/>
        </p:scale>
        <p:origin x="3768" y="-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4" d="100"/>
          <a:sy n="154" d="100"/>
        </p:scale>
        <p:origin x="224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千代 垰本" userId="0a507fab45f8defe" providerId="LiveId" clId="{24898F01-57DF-7C49-B20A-BF9CF25A77AF}"/>
    <pc:docChg chg="modMainMaster">
      <pc:chgData name="千代 垰本" userId="0a507fab45f8defe" providerId="LiveId" clId="{24898F01-57DF-7C49-B20A-BF9CF25A77AF}" dt="2019-06-07T09:42:31.459" v="5" actId="14100"/>
      <pc:docMkLst>
        <pc:docMk/>
      </pc:docMkLst>
      <pc:sldMasterChg chg="modSldLayout">
        <pc:chgData name="千代 垰本" userId="0a507fab45f8defe" providerId="LiveId" clId="{24898F01-57DF-7C49-B20A-BF9CF25A77AF}" dt="2019-06-07T09:42:31.459" v="5" actId="14100"/>
        <pc:sldMasterMkLst>
          <pc:docMk/>
          <pc:sldMasterMk cId="3212122025" sldId="2147483660"/>
        </pc:sldMasterMkLst>
        <pc:sldLayoutChg chg="modSp">
          <pc:chgData name="千代 垰本" userId="0a507fab45f8defe" providerId="LiveId" clId="{24898F01-57DF-7C49-B20A-BF9CF25A77AF}" dt="2019-06-07T09:42:31.459" v="5" actId="14100"/>
          <pc:sldLayoutMkLst>
            <pc:docMk/>
            <pc:sldMasterMk cId="3212122025" sldId="2147483660"/>
            <pc:sldLayoutMk cId="143488734" sldId="2147483664"/>
          </pc:sldLayoutMkLst>
          <pc:spChg chg="mod">
            <ac:chgData name="千代 垰本" userId="0a507fab45f8defe" providerId="LiveId" clId="{24898F01-57DF-7C49-B20A-BF9CF25A77AF}" dt="2019-06-07T09:42:28.478" v="4" actId="1076"/>
            <ac:spMkLst>
              <pc:docMk/>
              <pc:sldMasterMk cId="3212122025" sldId="2147483660"/>
              <pc:sldLayoutMk cId="143488734" sldId="2147483664"/>
              <ac:spMk id="7" creationId="{922BAB7E-7277-7F41-95A3-85660E277E16}"/>
            </ac:spMkLst>
          </pc:spChg>
          <pc:spChg chg="mod">
            <ac:chgData name="千代 垰本" userId="0a507fab45f8defe" providerId="LiveId" clId="{24898F01-57DF-7C49-B20A-BF9CF25A77AF}" dt="2019-06-07T09:42:31.459" v="5" actId="14100"/>
            <ac:spMkLst>
              <pc:docMk/>
              <pc:sldMasterMk cId="3212122025" sldId="2147483660"/>
              <pc:sldLayoutMk cId="143488734" sldId="2147483664"/>
              <ac:spMk id="8" creationId="{839AF920-A461-D348-A3BC-FC6E013EBD83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8F6A4DC-68F3-3D4D-9257-980532B995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F1DA9EB-90F5-974B-BED4-BC8B253A4E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47EB6-B6FA-A24C-8C43-7B7836E040E6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7FD6170-E770-C043-9DB5-C1986325F6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DA3095-5223-2E44-9D3B-832C3C9655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FC739-5276-EF46-9ACE-FFB063873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24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79400" y="252000"/>
            <a:ext cx="2971800" cy="252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>
              <a:defRPr sz="1000" b="0" i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606802" y="252000"/>
            <a:ext cx="2971800" cy="252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000" b="0" i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fld id="{239B78D4-A945-A940-A49E-66213EB5DECA}" type="datetimeFigureOut">
              <a:rPr kumimoji="1" lang="ja-JP" altLang="en-US" smtClean="0"/>
              <a:pPr/>
              <a:t>2024/2/19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520668" y="831774"/>
            <a:ext cx="3816663" cy="5400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79400" y="6559549"/>
            <a:ext cx="6272212" cy="1800000"/>
          </a:xfrm>
          <a:prstGeom prst="rect">
            <a:avLst/>
          </a:prstGeom>
        </p:spPr>
        <p:txBody>
          <a:bodyPr vert="horz" lIns="36000" tIns="36000" rIns="36000" bIns="36000" rtlCol="0"/>
          <a:lstStyle/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79400" y="8640000"/>
            <a:ext cx="2971800" cy="252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>
              <a:defRPr sz="1000" b="0" i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579813" y="8640000"/>
            <a:ext cx="2971800" cy="252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000" b="0" i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fld id="{99795BBD-D047-5A48-9718-817A1A35B3C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14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Aft>
        <a:spcPts val="400"/>
      </a:spcAft>
      <a:defRPr kumimoji="1" sz="1200" b="0" i="0" kern="1200">
        <a:solidFill>
          <a:srgbClr val="1B224C"/>
        </a:solidFill>
        <a:latin typeface="Yu Gothic" panose="020B0400000000000000" pitchFamily="34" charset="-128"/>
        <a:ea typeface="Yu Gothic" panose="020B0400000000000000" pitchFamily="34" charset="-128"/>
        <a:cs typeface="+mn-cs"/>
      </a:defRPr>
    </a:lvl1pPr>
    <a:lvl2pPr marL="0" algn="l" defTabSz="914400" rtl="0" eaLnBrk="1" latinLnBrk="0" hangingPunct="1">
      <a:spcAft>
        <a:spcPts val="400"/>
      </a:spcAft>
      <a:defRPr kumimoji="1" sz="1200" b="0" i="0" kern="1200">
        <a:solidFill>
          <a:srgbClr val="1B224C"/>
        </a:solidFill>
        <a:latin typeface="Yu Gothic" panose="020B0400000000000000" pitchFamily="34" charset="-128"/>
        <a:ea typeface="Yu Gothic" panose="020B0400000000000000" pitchFamily="34" charset="-128"/>
        <a:cs typeface="+mn-cs"/>
      </a:defRPr>
    </a:lvl2pPr>
    <a:lvl3pPr marL="0" algn="l" defTabSz="914400" rtl="0" eaLnBrk="1" latinLnBrk="0" hangingPunct="1">
      <a:spcAft>
        <a:spcPts val="400"/>
      </a:spcAft>
      <a:defRPr kumimoji="1" sz="1200" b="0" i="0" kern="1200">
        <a:solidFill>
          <a:srgbClr val="1B224C"/>
        </a:solidFill>
        <a:latin typeface="Yu Gothic" panose="020B0400000000000000" pitchFamily="34" charset="-128"/>
        <a:ea typeface="Yu Gothic" panose="020B0400000000000000" pitchFamily="34" charset="-128"/>
        <a:cs typeface="+mn-cs"/>
      </a:defRPr>
    </a:lvl3pPr>
    <a:lvl4pPr marL="0" algn="l" defTabSz="914400" rtl="0" eaLnBrk="1" latinLnBrk="0" hangingPunct="1">
      <a:spcAft>
        <a:spcPts val="400"/>
      </a:spcAft>
      <a:defRPr kumimoji="1" sz="1200" b="0" i="0" kern="1200">
        <a:solidFill>
          <a:srgbClr val="1B224C"/>
        </a:solidFill>
        <a:latin typeface="Yu Gothic" panose="020B0400000000000000" pitchFamily="34" charset="-128"/>
        <a:ea typeface="Yu Gothic" panose="020B0400000000000000" pitchFamily="34" charset="-128"/>
        <a:cs typeface="+mn-cs"/>
      </a:defRPr>
    </a:lvl4pPr>
    <a:lvl5pPr marL="0" algn="l" defTabSz="914400" rtl="0" eaLnBrk="1" latinLnBrk="0" hangingPunct="1">
      <a:spcAft>
        <a:spcPts val="400"/>
      </a:spcAft>
      <a:defRPr kumimoji="1" sz="1200" b="0" i="0" kern="1200">
        <a:solidFill>
          <a:srgbClr val="1B224C"/>
        </a:solidFill>
        <a:latin typeface="Yu Gothic" panose="020B0400000000000000" pitchFamily="34" charset="-128"/>
        <a:ea typeface="Yu Gothic" panose="020B0400000000000000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653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350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388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311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667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040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097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945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713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731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444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7693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8141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6700" indent="-266700" eaLnBrk="1" fontAlgn="auto" hangingPunct="1">
              <a:lnSpc>
                <a:spcPct val="140000"/>
              </a:lnSpc>
              <a:spcAft>
                <a:spcPts val="500"/>
              </a:spcAft>
              <a:defRPr/>
            </a:pPr>
            <a:endParaRPr lang="en-US" altLang="ja-JP" sz="1200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3850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4921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66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892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05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743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134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057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129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20825" y="831850"/>
            <a:ext cx="3816350" cy="54006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95BBD-D047-5A48-9718-817A1A35B3C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41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836" y="1186016"/>
            <a:ext cx="6120000" cy="503590"/>
          </a:xfrm>
        </p:spPr>
        <p:txBody>
          <a:bodyPr wrap="square" anchor="b">
            <a:spAutoFit/>
          </a:bodyPr>
          <a:lstStyle>
            <a:lvl1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8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0AEB22C-86C8-D040-B888-D4FFEB637EBB}"/>
              </a:ext>
            </a:extLst>
          </p:cNvPr>
          <p:cNvSpPr/>
          <p:nvPr userDrawn="1"/>
        </p:nvSpPr>
        <p:spPr>
          <a:xfrm>
            <a:off x="-1" y="0"/>
            <a:ext cx="7559675" cy="692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8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基本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91B528BC-5F9D-19FB-123C-B92066CB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5186802-4F67-B385-EAE6-98079024EDFB}"/>
              </a:ext>
            </a:extLst>
          </p:cNvPr>
          <p:cNvCxnSpPr>
            <a:cxnSpLocks/>
          </p:cNvCxnSpPr>
          <p:nvPr userDrawn="1"/>
        </p:nvCxnSpPr>
        <p:spPr>
          <a:xfrm>
            <a:off x="400401" y="769838"/>
            <a:ext cx="6768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D82252B-E9AF-1B1E-6716-F032F1F0A59C}"/>
              </a:ext>
            </a:extLst>
          </p:cNvPr>
          <p:cNvCxnSpPr/>
          <p:nvPr userDrawn="1"/>
        </p:nvCxnSpPr>
        <p:spPr>
          <a:xfrm>
            <a:off x="0" y="10320861"/>
            <a:ext cx="7559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図 16">
            <a:extLst>
              <a:ext uri="{FF2B5EF4-FFF2-40B4-BE49-F238E27FC236}">
                <a16:creationId xmlns:a16="http://schemas.microsoft.com/office/drawing/2014/main" id="{390C36F4-545F-74D6-B467-441E77C146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6394" y="10454671"/>
            <a:ext cx="506935" cy="108000"/>
          </a:xfrm>
          <a:prstGeom prst="rect">
            <a:avLst/>
          </a:prstGeom>
        </p:spPr>
      </p:pic>
      <p:sp>
        <p:nvSpPr>
          <p:cNvPr id="18" name="フッター プレースホルダー 17">
            <a:extLst>
              <a:ext uri="{FF2B5EF4-FFF2-40B4-BE49-F238E27FC236}">
                <a16:creationId xmlns:a16="http://schemas.microsoft.com/office/drawing/2014/main" id="{F8CB529F-BA88-274F-09F8-34CD3D47C0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" altLang="ja-JP" dirty="0"/>
              <a:t>BtoB</a:t>
            </a:r>
            <a:r>
              <a:rPr kumimoji="1" lang="ja-JP" altLang="en-US"/>
              <a:t>サイトのワイヤーフレーム</a:t>
            </a:r>
          </a:p>
        </p:txBody>
      </p:sp>
      <p:sp>
        <p:nvSpPr>
          <p:cNvPr id="19" name="スライド番号プレースホルダー 18">
            <a:extLst>
              <a:ext uri="{FF2B5EF4-FFF2-40B4-BE49-F238E27FC236}">
                <a16:creationId xmlns:a16="http://schemas.microsoft.com/office/drawing/2014/main" id="{B8DE5E3C-0457-94FE-B171-3C43AD9A11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AF3A46-BB46-C846-A957-87752CFF5C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8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8BC0288-77FA-294F-A5B3-790D9EAA7192}"/>
              </a:ext>
            </a:extLst>
          </p:cNvPr>
          <p:cNvSpPr/>
          <p:nvPr userDrawn="1"/>
        </p:nvSpPr>
        <p:spPr>
          <a:xfrm>
            <a:off x="-1" y="0"/>
            <a:ext cx="7559675" cy="692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5696D37-04F8-7BCF-19FD-44CF293F3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" altLang="ja-JP" dirty="0"/>
              <a:t>BtoB</a:t>
            </a:r>
            <a:r>
              <a:rPr kumimoji="1" lang="ja-JP" altLang="en-US"/>
              <a:t>サイトのワイヤーフレーム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98C7CB-85E2-B353-72A3-7D2A78C89A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AF3A46-BB46-C846-A957-87752CFF5C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DD170D3-CA25-9B48-F90D-F3D5B78A4402}"/>
              </a:ext>
            </a:extLst>
          </p:cNvPr>
          <p:cNvCxnSpPr/>
          <p:nvPr userDrawn="1"/>
        </p:nvCxnSpPr>
        <p:spPr>
          <a:xfrm>
            <a:off x="0" y="10320861"/>
            <a:ext cx="7559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BA02BA7F-C942-DB47-AD3A-A07F52C166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6394" y="10454671"/>
            <a:ext cx="506935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6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  <a:prstGeom prst="rect">
            <a:avLst/>
          </a:prstGeom>
        </p:spPr>
        <p:txBody>
          <a:bodyPr vert="horz" wrap="square" lIns="36000" tIns="36000" rIns="36000" bIns="36000" rtlCol="0" anchor="ctr">
            <a:sp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185" y="1048573"/>
            <a:ext cx="673920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2479" y="10409770"/>
            <a:ext cx="288000" cy="180000"/>
          </a:xfrm>
          <a:prstGeom prst="rect">
            <a:avLst/>
          </a:prstGeom>
        </p:spPr>
        <p:txBody>
          <a:bodyPr vert="horz" wrap="none" lIns="36000" tIns="36000" rIns="36000" bIns="36000" rtlCol="0" anchor="ctr">
            <a:noAutofit/>
          </a:bodyPr>
          <a:lstStyle>
            <a:lvl1pPr algn="ctr">
              <a:defRPr sz="900" b="1" i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fld id="{BDAF3A46-BB46-C846-A957-87752CFF5C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0BD831-4CC1-EC87-220F-3EC963E0AF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3808" y="10409770"/>
            <a:ext cx="2552700" cy="180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en" altLang="ja-JP" dirty="0"/>
              <a:t>BtoB</a:t>
            </a:r>
            <a:r>
              <a:rPr kumimoji="1" lang="ja-JP" altLang="en-US"/>
              <a:t>サイトのワイヤーフレーム</a:t>
            </a:r>
          </a:p>
        </p:txBody>
      </p:sp>
    </p:spTree>
    <p:extLst>
      <p:ext uri="{BB962C8B-B14F-4D97-AF65-F5344CB8AC3E}">
        <p14:creationId xmlns:p14="http://schemas.microsoft.com/office/powerpoint/2010/main" val="321212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2" r:id="rId2"/>
    <p:sldLayoutId id="2147483661" r:id="rId3"/>
  </p:sldLayoutIdLst>
  <p:hf hdr="0" dt="0"/>
  <p:txStyles>
    <p:titleStyle>
      <a:lvl1pPr algn="l" defTabSz="755934" rtl="0" eaLnBrk="1" latinLnBrk="0" hangingPunct="1">
        <a:lnSpc>
          <a:spcPct val="100000"/>
        </a:lnSpc>
        <a:spcBef>
          <a:spcPct val="0"/>
        </a:spcBef>
        <a:buNone/>
        <a:defRPr kumimoji="1" sz="2000" b="1" kern="1200">
          <a:solidFill>
            <a:schemeClr val="tx2"/>
          </a:solidFill>
          <a:latin typeface="+mn-ea"/>
          <a:ea typeface="+mn-ea"/>
          <a:cs typeface="+mj-cs"/>
        </a:defRPr>
      </a:lvl1pPr>
    </p:titleStyle>
    <p:bodyStyle>
      <a:lvl1pPr marL="180975" indent="-180975" algn="l" defTabSz="755934" rtl="0" eaLnBrk="1" latinLnBrk="0" hangingPunct="1">
        <a:lnSpc>
          <a:spcPct val="100000"/>
        </a:lnSpc>
        <a:spcBef>
          <a:spcPts val="827"/>
        </a:spcBef>
        <a:buClr>
          <a:schemeClr val="accent6"/>
        </a:buClr>
        <a:buFont typeface="Wingdings" pitchFamily="2" charset="2"/>
        <a:buChar char="l"/>
        <a:tabLst/>
        <a:defRPr kumimoji="1" sz="1600" b="1" kern="1200">
          <a:solidFill>
            <a:schemeClr val="tx2"/>
          </a:solidFill>
          <a:latin typeface="+mn-ea"/>
          <a:ea typeface="+mn-ea"/>
          <a:cs typeface="+mn-cs"/>
        </a:defRPr>
      </a:lvl1pPr>
      <a:lvl2pPr marL="377967" indent="0" algn="l" defTabSz="755934" rtl="0" eaLnBrk="1" latinLnBrk="0" hangingPunct="1">
        <a:lnSpc>
          <a:spcPct val="90000"/>
        </a:lnSpc>
        <a:spcBef>
          <a:spcPts val="413"/>
        </a:spcBef>
        <a:buClr>
          <a:schemeClr val="accent5"/>
        </a:buClr>
        <a:buFont typeface="Arial" panose="020B0604020202020204" pitchFamily="34" charset="0"/>
        <a:buNone/>
        <a:defRPr kumimoji="1" sz="1600" kern="1200">
          <a:solidFill>
            <a:schemeClr val="tx2"/>
          </a:solidFill>
          <a:latin typeface="+mn-ea"/>
          <a:ea typeface="+mn-ea"/>
          <a:cs typeface="+mn-cs"/>
        </a:defRPr>
      </a:lvl2pPr>
      <a:lvl3pPr marL="755934" indent="0" algn="l" defTabSz="755934" rtl="0" eaLnBrk="1" latinLnBrk="0" hangingPunct="1">
        <a:lnSpc>
          <a:spcPct val="90000"/>
        </a:lnSpc>
        <a:spcBef>
          <a:spcPts val="413"/>
        </a:spcBef>
        <a:buClr>
          <a:schemeClr val="accent5"/>
        </a:buClr>
        <a:buFont typeface="Arial" panose="020B0604020202020204" pitchFamily="34" charset="0"/>
        <a:buNone/>
        <a:defRPr kumimoji="1" sz="1400" kern="1200">
          <a:solidFill>
            <a:schemeClr val="tx2"/>
          </a:solidFill>
          <a:latin typeface="+mn-ea"/>
          <a:ea typeface="+mn-ea"/>
          <a:cs typeface="+mn-cs"/>
        </a:defRPr>
      </a:lvl3pPr>
      <a:lvl4pPr marL="1133901" indent="0" algn="l" defTabSz="755934" rtl="0" eaLnBrk="1" latinLnBrk="0" hangingPunct="1">
        <a:lnSpc>
          <a:spcPct val="90000"/>
        </a:lnSpc>
        <a:spcBef>
          <a:spcPts val="413"/>
        </a:spcBef>
        <a:buClr>
          <a:schemeClr val="accent5"/>
        </a:buClr>
        <a:buFont typeface="Arial" panose="020B0604020202020204" pitchFamily="34" charset="0"/>
        <a:buNone/>
        <a:defRPr kumimoji="1" sz="1200" kern="1200">
          <a:solidFill>
            <a:schemeClr val="tx2"/>
          </a:solidFill>
          <a:latin typeface="+mn-ea"/>
          <a:ea typeface="+mn-ea"/>
          <a:cs typeface="+mn-cs"/>
        </a:defRPr>
      </a:lvl4pPr>
      <a:lvl5pPr marL="1511869" indent="0" algn="l" defTabSz="755934" rtl="0" eaLnBrk="1" latinLnBrk="0" hangingPunct="1">
        <a:lnSpc>
          <a:spcPct val="90000"/>
        </a:lnSpc>
        <a:spcBef>
          <a:spcPts val="413"/>
        </a:spcBef>
        <a:buClr>
          <a:schemeClr val="accent5"/>
        </a:buClr>
        <a:buFont typeface="Arial" panose="020B0604020202020204" pitchFamily="34" charset="0"/>
        <a:buNone/>
        <a:defRPr kumimoji="1" sz="1200" kern="1200">
          <a:solidFill>
            <a:schemeClr val="tx2"/>
          </a:solidFill>
          <a:latin typeface="+mn-ea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hyperlink" Target="https://sairu.co.jp/service/btob-marketing/website-renovate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sairu.co.jp/contact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airu.co.jp/" TargetMode="External"/><Relationship Id="rId4" Type="http://schemas.openxmlformats.org/officeDocument/2006/relationships/hyperlink" Target="mailto:info@sairu.co.j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E0B136F-44BE-F242-8A0A-F56357196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837" y="1784302"/>
            <a:ext cx="5760000" cy="503237"/>
          </a:xfrm>
        </p:spPr>
        <p:txBody>
          <a:bodyPr>
            <a:noAutofit/>
          </a:bodyPr>
          <a:lstStyle/>
          <a:p>
            <a:pPr algn="dist"/>
            <a:r>
              <a:rPr lang="en" altLang="ja-JP" sz="3000" dirty="0"/>
              <a:t>BtoB</a:t>
            </a:r>
            <a:r>
              <a:rPr lang="ja-JP" altLang="en-US" sz="3000"/>
              <a:t>サイトのワイヤーフレーム</a:t>
            </a:r>
            <a:endParaRPr lang="ja-JP" altLang="en-US" sz="3000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B477716A-EF1A-2C46-9E68-D38EF67DD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985" y="927323"/>
            <a:ext cx="1182852" cy="252000"/>
          </a:xfrm>
          <a:prstGeom prst="rect">
            <a:avLst/>
          </a:prstGeom>
        </p:spPr>
      </p:pic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CA6838A8-AF3D-4AC1-2D41-41439C90C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608184"/>
              </p:ext>
            </p:extLst>
          </p:nvPr>
        </p:nvGraphicFramePr>
        <p:xfrm>
          <a:off x="899837" y="2756848"/>
          <a:ext cx="5760000" cy="70707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348">
                  <a:extLst>
                    <a:ext uri="{9D8B030D-6E8A-4147-A177-3AD203B41FA5}">
                      <a16:colId xmlns:a16="http://schemas.microsoft.com/office/drawing/2014/main" val="4180240489"/>
                    </a:ext>
                  </a:extLst>
                </a:gridCol>
                <a:gridCol w="777652">
                  <a:extLst>
                    <a:ext uri="{9D8B030D-6E8A-4147-A177-3AD203B41FA5}">
                      <a16:colId xmlns:a16="http://schemas.microsoft.com/office/drawing/2014/main" val="811471630"/>
                    </a:ext>
                  </a:extLst>
                </a:gridCol>
              </a:tblGrid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本資料について</a:t>
                      </a:r>
                    </a:p>
                  </a:txBody>
                  <a:tcPr marL="72000" marR="72000" marT="72000" marB="720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p.1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280500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ホーム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p.2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690910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サービス・機能紹介</a:t>
                      </a:r>
                      <a:endParaRPr kumimoji="1" lang="en-US" altLang="ja-JP" sz="1400" b="0" i="0" spc="100" baseline="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p.4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14770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価格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p.5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858879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資料ダウンロード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p.6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068387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事例紹介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p.8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866356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会社情報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p.10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002835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フォーム（お問い合わせ、資料請求）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p.11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384359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en-US" altLang="ja-JP" sz="1400" b="0" i="0" spc="100" baseline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CTA</a:t>
                      </a:r>
                      <a:endParaRPr kumimoji="1" lang="ja-JP" altLang="en-US" sz="1400" b="0" i="0" spc="100" baseline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p.13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636417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ナビゲーション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p.14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595086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セミナー・イベント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p.15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27649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ブログ・コラム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p.19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278266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特長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p.22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135530"/>
                  </a:ext>
                </a:extLst>
              </a:tr>
              <a:tr h="505052">
                <a:tc>
                  <a:txBody>
                    <a:bodyPr/>
                    <a:lstStyle/>
                    <a:p>
                      <a:r>
                        <a:rPr kumimoji="1" lang="en-US" altLang="ja-JP" sz="1400" b="0" i="0" spc="100" baseline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BtoB</a:t>
                      </a:r>
                      <a:r>
                        <a:rPr kumimoji="1" lang="ja-JP" altLang="en-US" sz="1400" b="0" i="0" spc="100" baseline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サイト全体におけるチェックポイント</a:t>
                      </a: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p.23</a:t>
                      </a:r>
                      <a:endParaRPr kumimoji="1" lang="ja-JP" altLang="en-US" sz="140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0" marB="720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30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83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9703-ECDD-CF4F-BAD4-5679558F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288" y="361034"/>
            <a:ext cx="6732000" cy="380480"/>
          </a:xfrm>
        </p:spPr>
        <p:txBody>
          <a:bodyPr/>
          <a:lstStyle/>
          <a:p>
            <a:r>
              <a:rPr lang="ja-JP" altLang="en-US"/>
              <a:t>事例紹介</a:t>
            </a:r>
            <a:r>
              <a:rPr lang="en-US" altLang="ja-JP" dirty="0"/>
              <a:t>(</a:t>
            </a:r>
            <a:r>
              <a:rPr lang="ja-JP" altLang="en-US"/>
              <a:t>詳細ページ</a:t>
            </a:r>
            <a:r>
              <a:rPr lang="en-US" altLang="ja-JP" dirty="0"/>
              <a:t>)</a:t>
            </a: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D7D4B5B-AE50-8EB9-9372-4C70570E30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A6CDE6-82BD-9629-E257-CF426572A7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37B49-7E83-C440-A69F-5C6D69FB89B8}"/>
              </a:ext>
            </a:extLst>
          </p:cNvPr>
          <p:cNvSpPr/>
          <p:nvPr/>
        </p:nvSpPr>
        <p:spPr>
          <a:xfrm>
            <a:off x="4878386" y="1350410"/>
            <a:ext cx="2268000" cy="11023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事例タイトルは一目で改善内容や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効果がわかるようにする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/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業界・規模・課題感など、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顧客の検討軸を提示する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D8D2C4-9CB0-0B4B-A6D3-3073926FAC74}"/>
              </a:ext>
            </a:extLst>
          </p:cNvPr>
          <p:cNvSpPr/>
          <p:nvPr/>
        </p:nvSpPr>
        <p:spPr>
          <a:xfrm>
            <a:off x="413288" y="1051679"/>
            <a:ext cx="4212000" cy="227282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216000" bIns="0" rtlCol="0" anchor="ctr" anchorCtr="0"/>
          <a:lstStyle/>
          <a:p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パンくずリスト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E84599-7FCE-C644-A68E-061533FE895C}"/>
              </a:ext>
            </a:extLst>
          </p:cNvPr>
          <p:cNvSpPr/>
          <p:nvPr/>
        </p:nvSpPr>
        <p:spPr>
          <a:xfrm>
            <a:off x="413288" y="1278962"/>
            <a:ext cx="4212000" cy="6703299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2DD3EAB-AE1E-7747-BD30-B424030AD9B3}"/>
              </a:ext>
            </a:extLst>
          </p:cNvPr>
          <p:cNvSpPr/>
          <p:nvPr/>
        </p:nvSpPr>
        <p:spPr>
          <a:xfrm>
            <a:off x="719286" y="4995459"/>
            <a:ext cx="705321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導入の背景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1E8E7C4B-446E-8D41-8920-FBA5CC96D29A}"/>
              </a:ext>
            </a:extLst>
          </p:cNvPr>
          <p:cNvSpPr/>
          <p:nvPr/>
        </p:nvSpPr>
        <p:spPr>
          <a:xfrm>
            <a:off x="719288" y="1777222"/>
            <a:ext cx="36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売上が２倍に。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76E8114-F6B3-324D-A45D-4B5BEF4C6FE0}"/>
              </a:ext>
            </a:extLst>
          </p:cNvPr>
          <p:cNvSpPr/>
          <p:nvPr/>
        </p:nvSpPr>
        <p:spPr>
          <a:xfrm>
            <a:off x="719287" y="2512247"/>
            <a:ext cx="3600000" cy="14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11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D5354786-5B6D-044D-AB77-EDA85747AD0E}"/>
              </a:ext>
            </a:extLst>
          </p:cNvPr>
          <p:cNvSpPr/>
          <p:nvPr/>
        </p:nvSpPr>
        <p:spPr>
          <a:xfrm>
            <a:off x="719286" y="5238325"/>
            <a:ext cx="3597572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担当者名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○：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D81DB1BA-D0C1-5343-B90E-D6FA24C02207}"/>
              </a:ext>
            </a:extLst>
          </p:cNvPr>
          <p:cNvSpPr/>
          <p:nvPr/>
        </p:nvSpPr>
        <p:spPr>
          <a:xfrm>
            <a:off x="847791" y="8163433"/>
            <a:ext cx="3422453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buSzPct val="120000"/>
            </a:pP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関連事例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B409EF65-3F6A-8649-A26B-3C646C1289FF}"/>
              </a:ext>
            </a:extLst>
          </p:cNvPr>
          <p:cNvSpPr/>
          <p:nvPr/>
        </p:nvSpPr>
        <p:spPr>
          <a:xfrm>
            <a:off x="4878386" y="4881976"/>
            <a:ext cx="2268000" cy="13101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担当者の声を掲載する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導入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の背景、検討プロセス、効果、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今後期待されていることを記載する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可能であれば具体的な数字を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4AFB9A34-8329-A949-A22F-23845511F4F3}"/>
              </a:ext>
            </a:extLst>
          </p:cNvPr>
          <p:cNvSpPr/>
          <p:nvPr/>
        </p:nvSpPr>
        <p:spPr>
          <a:xfrm>
            <a:off x="4878386" y="7022269"/>
            <a:ext cx="2268000" cy="894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事例のストーリーに合った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する。「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事例集」の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ようなダウンロードコンテンツが有効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E97B0DD9-D6B5-E74A-B960-123B5101D19F}"/>
              </a:ext>
            </a:extLst>
          </p:cNvPr>
          <p:cNvSpPr/>
          <p:nvPr/>
        </p:nvSpPr>
        <p:spPr>
          <a:xfrm>
            <a:off x="827285" y="4376035"/>
            <a:ext cx="3384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600" b="1">
                <a:solidFill>
                  <a:schemeClr val="tx2"/>
                </a:solidFill>
                <a:latin typeface="+mn-ea"/>
              </a:rPr>
              <a:t>・導入の背景</a:t>
            </a:r>
            <a:r>
              <a:rPr kumimoji="1" lang="en-US" altLang="ja-JP" sz="600" b="1" dirty="0">
                <a:solidFill>
                  <a:schemeClr val="tx2"/>
                </a:solidFill>
                <a:latin typeface="+mn-ea"/>
              </a:rPr>
              <a:t> --------------------------------------------------------------------------------------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ja-JP" altLang="en-US" sz="600" b="1">
                <a:solidFill>
                  <a:schemeClr val="tx2"/>
                </a:solidFill>
                <a:latin typeface="+mn-ea"/>
              </a:rPr>
              <a:t>・導入後の効果１</a:t>
            </a:r>
            <a:r>
              <a:rPr kumimoji="1" lang="en-US" altLang="ja-JP" sz="600" b="1" dirty="0">
                <a:solidFill>
                  <a:schemeClr val="tx2"/>
                </a:solidFill>
                <a:latin typeface="+mn-ea"/>
              </a:rPr>
              <a:t> ---------------------------------------------------------------------------------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ja-JP" altLang="en-US" sz="600" b="1">
                <a:solidFill>
                  <a:schemeClr val="tx2"/>
                </a:solidFill>
                <a:latin typeface="+mn-ea"/>
              </a:rPr>
              <a:t>・導入後の効果２</a:t>
            </a:r>
            <a:r>
              <a:rPr kumimoji="1" lang="en-US" altLang="ja-JP" sz="600" b="1" dirty="0">
                <a:solidFill>
                  <a:schemeClr val="tx2"/>
                </a:solidFill>
                <a:latin typeface="+mn-ea"/>
              </a:rPr>
              <a:t> ---------------------------------------------------------------------------------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03B7D536-065B-1440-A833-EDCCEF3DB69D}"/>
              </a:ext>
            </a:extLst>
          </p:cNvPr>
          <p:cNvSpPr/>
          <p:nvPr/>
        </p:nvSpPr>
        <p:spPr>
          <a:xfrm>
            <a:off x="4878386" y="4195744"/>
            <a:ext cx="2268000" cy="4791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冒頭で要点を端的に紹介する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3EC1EBA9-1D07-C743-8D44-C9C01B5C6BA0}"/>
              </a:ext>
            </a:extLst>
          </p:cNvPr>
          <p:cNvSpPr/>
          <p:nvPr/>
        </p:nvSpPr>
        <p:spPr>
          <a:xfrm>
            <a:off x="413288" y="7982261"/>
            <a:ext cx="4212000" cy="2057457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F9084EAC-6977-D947-9DD0-E14DDD6DA449}"/>
              </a:ext>
            </a:extLst>
          </p:cNvPr>
          <p:cNvSpPr/>
          <p:nvPr/>
        </p:nvSpPr>
        <p:spPr>
          <a:xfrm>
            <a:off x="827285" y="4188486"/>
            <a:ext cx="3384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担当者名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○○○・担当部門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 ・役職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○○○○○ 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559564B1-1AAE-854E-A363-5B33CAF4BFAE}"/>
              </a:ext>
            </a:extLst>
          </p:cNvPr>
          <p:cNvSpPr/>
          <p:nvPr/>
        </p:nvSpPr>
        <p:spPr>
          <a:xfrm>
            <a:off x="3779837" y="2286248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D879B0BA-359F-1349-95A5-63E2985C6A05}"/>
              </a:ext>
            </a:extLst>
          </p:cNvPr>
          <p:cNvSpPr/>
          <p:nvPr/>
        </p:nvSpPr>
        <p:spPr>
          <a:xfrm>
            <a:off x="2274205" y="7732095"/>
            <a:ext cx="538609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お問い合わせ</a:t>
            </a:r>
            <a:endParaRPr kumimoji="1" lang="en-US" altLang="ja-JP" sz="700" b="1" u="sng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5147297D-1D87-CFBF-133B-CCC569F4833F}"/>
              </a:ext>
            </a:extLst>
          </p:cNvPr>
          <p:cNvSpPr>
            <a:spLocks noChangeAspect="1"/>
          </p:cNvSpPr>
          <p:nvPr/>
        </p:nvSpPr>
        <p:spPr>
          <a:xfrm>
            <a:off x="4502599" y="1775600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73ED9C85-6719-106C-0087-AC6D61BC31E2}"/>
              </a:ext>
            </a:extLst>
          </p:cNvPr>
          <p:cNvSpPr>
            <a:spLocks noChangeAspect="1"/>
          </p:cNvSpPr>
          <p:nvPr/>
        </p:nvSpPr>
        <p:spPr>
          <a:xfrm>
            <a:off x="4502599" y="5411042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E631FFD8-A65E-1245-8D7B-05FEE52D553C}"/>
              </a:ext>
            </a:extLst>
          </p:cNvPr>
          <p:cNvSpPr>
            <a:spLocks noChangeAspect="1"/>
          </p:cNvSpPr>
          <p:nvPr/>
        </p:nvSpPr>
        <p:spPr>
          <a:xfrm>
            <a:off x="4502599" y="4309311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B3519B03-524C-7764-3FAA-9490DB8274B5}"/>
              </a:ext>
            </a:extLst>
          </p:cNvPr>
          <p:cNvSpPr>
            <a:spLocks noChangeAspect="1"/>
          </p:cNvSpPr>
          <p:nvPr/>
        </p:nvSpPr>
        <p:spPr>
          <a:xfrm>
            <a:off x="4502599" y="734358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5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3E700632-4F71-575B-9666-A8CD737F7990}"/>
              </a:ext>
            </a:extLst>
          </p:cNvPr>
          <p:cNvCxnSpPr>
            <a:cxnSpLocks/>
            <a:stCxn id="7" idx="1"/>
            <a:endCxn id="5" idx="6"/>
          </p:cNvCxnSpPr>
          <p:nvPr/>
        </p:nvCxnSpPr>
        <p:spPr>
          <a:xfrm flipH="1" flipV="1">
            <a:off x="4754599" y="1901600"/>
            <a:ext cx="123787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63D827E-BE3C-5802-2DB0-71EC314AB447}"/>
              </a:ext>
            </a:extLst>
          </p:cNvPr>
          <p:cNvCxnSpPr>
            <a:cxnSpLocks/>
            <a:stCxn id="55" idx="1"/>
            <a:endCxn id="10" idx="6"/>
          </p:cNvCxnSpPr>
          <p:nvPr/>
        </p:nvCxnSpPr>
        <p:spPr>
          <a:xfrm flipH="1">
            <a:off x="4754599" y="4435311"/>
            <a:ext cx="123787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50950FC-CFE9-91D6-2A02-7044251FC9E2}"/>
              </a:ext>
            </a:extLst>
          </p:cNvPr>
          <p:cNvCxnSpPr>
            <a:cxnSpLocks/>
            <a:stCxn id="130" idx="1"/>
            <a:endCxn id="6" idx="6"/>
          </p:cNvCxnSpPr>
          <p:nvPr/>
        </p:nvCxnSpPr>
        <p:spPr>
          <a:xfrm flipH="1">
            <a:off x="4754599" y="5537042"/>
            <a:ext cx="123787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F3524F6-5A64-DC88-4785-4FFE91E90B41}"/>
              </a:ext>
            </a:extLst>
          </p:cNvPr>
          <p:cNvCxnSpPr>
            <a:cxnSpLocks/>
            <a:stCxn id="133" idx="1"/>
            <a:endCxn id="12" idx="6"/>
          </p:cNvCxnSpPr>
          <p:nvPr/>
        </p:nvCxnSpPr>
        <p:spPr>
          <a:xfrm flipH="1">
            <a:off x="4754599" y="7469585"/>
            <a:ext cx="123787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2BCDBF59-DFD5-88FD-5268-3DEA6CF67787}"/>
              </a:ext>
            </a:extLst>
          </p:cNvPr>
          <p:cNvSpPr/>
          <p:nvPr/>
        </p:nvSpPr>
        <p:spPr>
          <a:xfrm>
            <a:off x="719288" y="1496199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76987263-2E05-6607-A1CE-339462AACF97}"/>
              </a:ext>
            </a:extLst>
          </p:cNvPr>
          <p:cNvSpPr/>
          <p:nvPr/>
        </p:nvSpPr>
        <p:spPr>
          <a:xfrm>
            <a:off x="1840517" y="1496199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従業員数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73D6549F-FA63-625D-4577-69E5EA18F820}"/>
              </a:ext>
            </a:extLst>
          </p:cNvPr>
          <p:cNvSpPr/>
          <p:nvPr/>
        </p:nvSpPr>
        <p:spPr>
          <a:xfrm>
            <a:off x="2961746" y="1496199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C075DC2-DCE4-E50A-37B9-2E97FA70B46F}"/>
              </a:ext>
            </a:extLst>
          </p:cNvPr>
          <p:cNvSpPr/>
          <p:nvPr/>
        </p:nvSpPr>
        <p:spPr>
          <a:xfrm>
            <a:off x="3203639" y="2286248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B8C61B5-F669-DD12-6369-EE2054342468}"/>
              </a:ext>
            </a:extLst>
          </p:cNvPr>
          <p:cNvSpPr/>
          <p:nvPr/>
        </p:nvSpPr>
        <p:spPr>
          <a:xfrm>
            <a:off x="2623267" y="2286248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58C9AC29-9124-FE0F-F221-12B8338E40AB}"/>
              </a:ext>
            </a:extLst>
          </p:cNvPr>
          <p:cNvSpPr/>
          <p:nvPr/>
        </p:nvSpPr>
        <p:spPr>
          <a:xfrm>
            <a:off x="2346764" y="3121996"/>
            <a:ext cx="345046" cy="210326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84E25F54-EEFD-6278-A07B-69C0EDD05FF3}"/>
              </a:ext>
            </a:extLst>
          </p:cNvPr>
          <p:cNvSpPr/>
          <p:nvPr/>
        </p:nvSpPr>
        <p:spPr>
          <a:xfrm>
            <a:off x="719286" y="4070010"/>
            <a:ext cx="3599999" cy="792000"/>
          </a:xfrm>
          <a:prstGeom prst="roundRect">
            <a:avLst>
              <a:gd name="adj" fmla="val 3689"/>
            </a:avLst>
          </a:prstGeom>
          <a:noFill/>
          <a:ln w="12700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B01255A-C1A4-40D9-263B-BBF2BAFCFE90}"/>
              </a:ext>
            </a:extLst>
          </p:cNvPr>
          <p:cNvSpPr/>
          <p:nvPr/>
        </p:nvSpPr>
        <p:spPr>
          <a:xfrm>
            <a:off x="724855" y="9524899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売上が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120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％向上。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098E143-F2DC-869E-69CB-53A3428F8D23}"/>
              </a:ext>
            </a:extLst>
          </p:cNvPr>
          <p:cNvSpPr/>
          <p:nvPr/>
        </p:nvSpPr>
        <p:spPr>
          <a:xfrm>
            <a:off x="724855" y="8692988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FF1E7A2-2C52-DE05-3C8E-000B434601FF}"/>
              </a:ext>
            </a:extLst>
          </p:cNvPr>
          <p:cNvSpPr/>
          <p:nvPr/>
        </p:nvSpPr>
        <p:spPr>
          <a:xfrm>
            <a:off x="1982346" y="8692988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552719D-115B-2E16-73DF-CAC3FE009630}"/>
              </a:ext>
            </a:extLst>
          </p:cNvPr>
          <p:cNvSpPr/>
          <p:nvPr/>
        </p:nvSpPr>
        <p:spPr>
          <a:xfrm>
            <a:off x="3239837" y="8692988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9" name="フリーフォーム 28">
            <a:extLst>
              <a:ext uri="{FF2B5EF4-FFF2-40B4-BE49-F238E27FC236}">
                <a16:creationId xmlns:a16="http://schemas.microsoft.com/office/drawing/2014/main" id="{5CB01CC0-952D-B492-5755-207B88AC1973}"/>
              </a:ext>
            </a:extLst>
          </p:cNvPr>
          <p:cNvSpPr/>
          <p:nvPr/>
        </p:nvSpPr>
        <p:spPr>
          <a:xfrm>
            <a:off x="1147581" y="8910152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0" name="フリーフォーム 29">
            <a:extLst>
              <a:ext uri="{FF2B5EF4-FFF2-40B4-BE49-F238E27FC236}">
                <a16:creationId xmlns:a16="http://schemas.microsoft.com/office/drawing/2014/main" id="{FEFB3DED-5AE3-5BE0-A387-0F81BD8A10DC}"/>
              </a:ext>
            </a:extLst>
          </p:cNvPr>
          <p:cNvSpPr/>
          <p:nvPr/>
        </p:nvSpPr>
        <p:spPr>
          <a:xfrm>
            <a:off x="2410323" y="8910152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1" name="フリーフォーム 30">
            <a:extLst>
              <a:ext uri="{FF2B5EF4-FFF2-40B4-BE49-F238E27FC236}">
                <a16:creationId xmlns:a16="http://schemas.microsoft.com/office/drawing/2014/main" id="{02705BCF-EF5B-5BA0-0622-03DF4B53D846}"/>
              </a:ext>
            </a:extLst>
          </p:cNvPr>
          <p:cNvSpPr/>
          <p:nvPr/>
        </p:nvSpPr>
        <p:spPr>
          <a:xfrm>
            <a:off x="3664357" y="8910152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89AC3F09-78CD-B7A2-E5B7-2567BFF059A6}"/>
              </a:ext>
            </a:extLst>
          </p:cNvPr>
          <p:cNvSpPr/>
          <p:nvPr/>
        </p:nvSpPr>
        <p:spPr>
          <a:xfrm>
            <a:off x="724855" y="847142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6C093068-1D94-2550-710D-94C3C6F90ED6}"/>
              </a:ext>
            </a:extLst>
          </p:cNvPr>
          <p:cNvSpPr/>
          <p:nvPr/>
        </p:nvSpPr>
        <p:spPr>
          <a:xfrm>
            <a:off x="1980899" y="9524899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コストを半分に削減。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</a:t>
            </a: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A891C70C-5C54-918E-4F8D-2570741076FA}"/>
              </a:ext>
            </a:extLst>
          </p:cNvPr>
          <p:cNvSpPr/>
          <p:nvPr/>
        </p:nvSpPr>
        <p:spPr>
          <a:xfrm>
            <a:off x="1980899" y="847142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666798A-14E3-1986-1EC9-BD7595782676}"/>
              </a:ext>
            </a:extLst>
          </p:cNvPr>
          <p:cNvSpPr/>
          <p:nvPr/>
        </p:nvSpPr>
        <p:spPr>
          <a:xfrm>
            <a:off x="3236943" y="9524899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利用者数が２倍に。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</a:t>
            </a: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955D3998-E1B3-8668-8F68-C8838F9987A6}"/>
              </a:ext>
            </a:extLst>
          </p:cNvPr>
          <p:cNvSpPr/>
          <p:nvPr/>
        </p:nvSpPr>
        <p:spPr>
          <a:xfrm>
            <a:off x="3236943" y="847142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51451D8-08A4-C2DC-6CF3-9DE43AF797E7}"/>
              </a:ext>
            </a:extLst>
          </p:cNvPr>
          <p:cNvSpPr/>
          <p:nvPr/>
        </p:nvSpPr>
        <p:spPr>
          <a:xfrm>
            <a:off x="724855" y="9351625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671EE97-91C4-DECB-707C-8811110C601F}"/>
              </a:ext>
            </a:extLst>
          </p:cNvPr>
          <p:cNvSpPr/>
          <p:nvPr/>
        </p:nvSpPr>
        <p:spPr>
          <a:xfrm>
            <a:off x="1982880" y="9346396"/>
            <a:ext cx="1079466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55E5905-A228-BF8D-35C2-B8BD862E3136}"/>
              </a:ext>
            </a:extLst>
          </p:cNvPr>
          <p:cNvSpPr/>
          <p:nvPr/>
        </p:nvSpPr>
        <p:spPr>
          <a:xfrm>
            <a:off x="3237392" y="9346396"/>
            <a:ext cx="1079466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992858C3-376A-FE17-09A5-9893C9BA4254}"/>
              </a:ext>
            </a:extLst>
          </p:cNvPr>
          <p:cNvSpPr/>
          <p:nvPr/>
        </p:nvSpPr>
        <p:spPr>
          <a:xfrm>
            <a:off x="1455756" y="7390230"/>
            <a:ext cx="216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事例集をダウンロードする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41FD55F-7656-0A61-B656-C743487B911D}"/>
              </a:ext>
            </a:extLst>
          </p:cNvPr>
          <p:cNvSpPr/>
          <p:nvPr/>
        </p:nvSpPr>
        <p:spPr>
          <a:xfrm>
            <a:off x="719286" y="5697607"/>
            <a:ext cx="846386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導入後の効果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4A6E2F2-03A1-9C7A-FDC5-1E0F0AB95767}"/>
              </a:ext>
            </a:extLst>
          </p:cNvPr>
          <p:cNvSpPr/>
          <p:nvPr/>
        </p:nvSpPr>
        <p:spPr>
          <a:xfrm>
            <a:off x="719286" y="5940473"/>
            <a:ext cx="3597572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担当者名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○：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B3C418D-ADFF-8E8D-4136-32349CCEA7AA}"/>
              </a:ext>
            </a:extLst>
          </p:cNvPr>
          <p:cNvSpPr/>
          <p:nvPr/>
        </p:nvSpPr>
        <p:spPr>
          <a:xfrm>
            <a:off x="719286" y="6383786"/>
            <a:ext cx="1128514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今後期待すること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FA4AF97-5871-77F2-A01B-5C5377EDF92D}"/>
              </a:ext>
            </a:extLst>
          </p:cNvPr>
          <p:cNvSpPr/>
          <p:nvPr/>
        </p:nvSpPr>
        <p:spPr>
          <a:xfrm>
            <a:off x="719286" y="6626652"/>
            <a:ext cx="3597572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担当者名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○：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3B46283D-75B2-5D27-18B5-81B43DCF803D}"/>
              </a:ext>
            </a:extLst>
          </p:cNvPr>
          <p:cNvSpPr/>
          <p:nvPr/>
        </p:nvSpPr>
        <p:spPr>
          <a:xfrm>
            <a:off x="2663639" y="7060781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E056F09-A2AC-4856-157C-D4E768B0CEA5}"/>
              </a:ext>
            </a:extLst>
          </p:cNvPr>
          <p:cNvSpPr/>
          <p:nvPr/>
        </p:nvSpPr>
        <p:spPr>
          <a:xfrm>
            <a:off x="2087441" y="7060781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F77FA25-FBEF-5B68-1E3D-989BE9F8F960}"/>
              </a:ext>
            </a:extLst>
          </p:cNvPr>
          <p:cNvSpPr/>
          <p:nvPr/>
        </p:nvSpPr>
        <p:spPr>
          <a:xfrm>
            <a:off x="1507069" y="7060781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90E76065-B097-D3F2-6DE0-C45F51BD7751}"/>
              </a:ext>
            </a:extLst>
          </p:cNvPr>
          <p:cNvSpPr/>
          <p:nvPr/>
        </p:nvSpPr>
        <p:spPr>
          <a:xfrm>
            <a:off x="722854" y="7085084"/>
            <a:ext cx="718145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この記事をシェア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2BD06BBE-918E-4BF1-7A90-E5B6CC6A28F9}"/>
              </a:ext>
            </a:extLst>
          </p:cNvPr>
          <p:cNvSpPr/>
          <p:nvPr/>
        </p:nvSpPr>
        <p:spPr>
          <a:xfrm>
            <a:off x="4878386" y="2702045"/>
            <a:ext cx="2268000" cy="11023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事例写真は良質なものを使用する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でシェアされることを考慮し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画像内にコピーを記載することも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検討する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2B8DF69E-EBA6-C918-A1D9-C1CF5575401C}"/>
              </a:ext>
            </a:extLst>
          </p:cNvPr>
          <p:cNvSpPr>
            <a:spLocks noChangeAspect="1"/>
          </p:cNvSpPr>
          <p:nvPr/>
        </p:nvSpPr>
        <p:spPr>
          <a:xfrm>
            <a:off x="4502599" y="312723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5FC03749-8CDF-355E-A349-3F7703F3FEC0}"/>
              </a:ext>
            </a:extLst>
          </p:cNvPr>
          <p:cNvCxnSpPr>
            <a:cxnSpLocks/>
            <a:stCxn id="51" idx="1"/>
            <a:endCxn id="52" idx="6"/>
          </p:cNvCxnSpPr>
          <p:nvPr/>
        </p:nvCxnSpPr>
        <p:spPr>
          <a:xfrm flipH="1" flipV="1">
            <a:off x="4754599" y="3253235"/>
            <a:ext cx="123787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113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会社情報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BF91D2EE-77BA-2055-500A-4ADB4E31D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0027AC-ED24-17C1-B3A1-8316E45C81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14019E-52CE-874B-9BB4-81C6EFC112E3}"/>
              </a:ext>
            </a:extLst>
          </p:cNvPr>
          <p:cNvSpPr/>
          <p:nvPr/>
        </p:nvSpPr>
        <p:spPr>
          <a:xfrm>
            <a:off x="4876649" y="1267388"/>
            <a:ext cx="2268000" cy="11023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会社情報ページのストーリーに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合った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にする。「会社紹介資料」「サービス紹介資料」のような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ダウンロードコンテンツが有効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5DDA504-02EA-4041-A1A9-B2FF36322A97}"/>
              </a:ext>
            </a:extLst>
          </p:cNvPr>
          <p:cNvSpPr/>
          <p:nvPr/>
        </p:nvSpPr>
        <p:spPr>
          <a:xfrm>
            <a:off x="415026" y="1050592"/>
            <a:ext cx="4212000" cy="1547599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F432C87-81F3-D54E-AA31-6AF4EEFD30ED}"/>
              </a:ext>
            </a:extLst>
          </p:cNvPr>
          <p:cNvSpPr/>
          <p:nvPr/>
        </p:nvSpPr>
        <p:spPr>
          <a:xfrm>
            <a:off x="729261" y="1232019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キャッチコピー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C350F561-F4F8-4042-AE91-74737A5712D3}"/>
              </a:ext>
            </a:extLst>
          </p:cNvPr>
          <p:cNvSpPr/>
          <p:nvPr/>
        </p:nvSpPr>
        <p:spPr>
          <a:xfrm>
            <a:off x="721026" y="1589420"/>
            <a:ext cx="360823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企業メッセージ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--------------------------------------------------------------------------------------------------------------------------------------------------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3EB33BC-68A6-8C43-9355-BEE8ADD7246F}"/>
              </a:ext>
            </a:extLst>
          </p:cNvPr>
          <p:cNvSpPr/>
          <p:nvPr/>
        </p:nvSpPr>
        <p:spPr>
          <a:xfrm>
            <a:off x="415026" y="2589887"/>
            <a:ext cx="4212000" cy="1814932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9BDE6BC-71B2-7944-B772-DCE9AA7DED56}"/>
              </a:ext>
            </a:extLst>
          </p:cNvPr>
          <p:cNvSpPr/>
          <p:nvPr/>
        </p:nvSpPr>
        <p:spPr>
          <a:xfrm>
            <a:off x="721026" y="2757717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ミッション・ビジョン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CA7F759-BEE1-734C-BB2B-F1563FC74DFA}"/>
              </a:ext>
            </a:extLst>
          </p:cNvPr>
          <p:cNvSpPr/>
          <p:nvPr/>
        </p:nvSpPr>
        <p:spPr>
          <a:xfrm>
            <a:off x="721026" y="3152647"/>
            <a:ext cx="360000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自社のミッション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DE4EDBC9-906D-7840-B03B-97D480266264}"/>
              </a:ext>
            </a:extLst>
          </p:cNvPr>
          <p:cNvSpPr/>
          <p:nvPr/>
        </p:nvSpPr>
        <p:spPr>
          <a:xfrm>
            <a:off x="415026" y="7343654"/>
            <a:ext cx="4212000" cy="220181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CBA82089-AEE8-3A41-8F9C-17993F7E5CBB}"/>
              </a:ext>
            </a:extLst>
          </p:cNvPr>
          <p:cNvSpPr/>
          <p:nvPr/>
        </p:nvSpPr>
        <p:spPr>
          <a:xfrm>
            <a:off x="721026" y="7503180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代表者紹介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32451519-F5E7-B54C-99A6-50E7F67AFE0E}"/>
              </a:ext>
            </a:extLst>
          </p:cNvPr>
          <p:cNvSpPr/>
          <p:nvPr/>
        </p:nvSpPr>
        <p:spPr>
          <a:xfrm>
            <a:off x="729261" y="7868672"/>
            <a:ext cx="1352544" cy="868725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F72676B-10CA-C448-9C2E-D372FDE35FED}"/>
              </a:ext>
            </a:extLst>
          </p:cNvPr>
          <p:cNvSpPr/>
          <p:nvPr/>
        </p:nvSpPr>
        <p:spPr>
          <a:xfrm>
            <a:off x="415026" y="4404820"/>
            <a:ext cx="4212000" cy="2938833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9FF794E-36DE-8C44-8A1F-0CED7D6AFC25}"/>
              </a:ext>
            </a:extLst>
          </p:cNvPr>
          <p:cNvSpPr/>
          <p:nvPr/>
        </p:nvSpPr>
        <p:spPr>
          <a:xfrm>
            <a:off x="721026" y="4577106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会社概要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B2073B0F-1F28-B244-BD9C-9F17482DB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445747"/>
              </p:ext>
            </p:extLst>
          </p:nvPr>
        </p:nvGraphicFramePr>
        <p:xfrm>
          <a:off x="721026" y="4951974"/>
          <a:ext cx="3600000" cy="2112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241">
                  <a:extLst>
                    <a:ext uri="{9D8B030D-6E8A-4147-A177-3AD203B41FA5}">
                      <a16:colId xmlns:a16="http://schemas.microsoft.com/office/drawing/2014/main" val="3837042391"/>
                    </a:ext>
                  </a:extLst>
                </a:gridCol>
                <a:gridCol w="2801759">
                  <a:extLst>
                    <a:ext uri="{9D8B030D-6E8A-4147-A177-3AD203B41FA5}">
                      <a16:colId xmlns:a16="http://schemas.microsoft.com/office/drawing/2014/main" val="181525509"/>
                    </a:ext>
                  </a:extLst>
                </a:gridCol>
              </a:tblGrid>
              <a:tr h="211221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>
                          <a:solidFill>
                            <a:schemeClr val="tx2"/>
                          </a:solidFill>
                          <a:latin typeface="+mn-ea"/>
                        </a:rPr>
                        <a:t>商号</a:t>
                      </a:r>
                      <a:endParaRPr kumimoji="1" lang="en-US" altLang="ja-JP" sz="800" b="1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株式会社○○○○</a:t>
                      </a:r>
                      <a:endParaRPr kumimoji="1" lang="en-US" altLang="ja-JP" sz="700" b="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4677066"/>
                  </a:ext>
                </a:extLst>
              </a:tr>
              <a:tr h="211221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>
                          <a:solidFill>
                            <a:schemeClr val="tx2"/>
                          </a:solidFill>
                          <a:latin typeface="+mn-ea"/>
                        </a:rPr>
                        <a:t>代表</a:t>
                      </a:r>
                      <a:endParaRPr kumimoji="1" lang="en-US" altLang="ja-JP" sz="800" b="1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代表者役職○○○○　代表者氏名○○○○</a:t>
                      </a:r>
                      <a:endParaRPr kumimoji="1" lang="en-US" altLang="ja-JP" sz="700" b="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4707379"/>
                  </a:ext>
                </a:extLst>
              </a:tr>
              <a:tr h="211221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>
                          <a:solidFill>
                            <a:schemeClr val="tx2"/>
                          </a:solidFill>
                          <a:latin typeface="+mn-ea"/>
                        </a:rPr>
                        <a:t>事業内容</a:t>
                      </a:r>
                      <a:endParaRPr kumimoji="1" lang="en-US" altLang="ja-JP" sz="800" b="1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○○○○サービス、○○○○サービス</a:t>
                      </a:r>
                      <a:endParaRPr kumimoji="1" lang="en-US" altLang="ja-JP" sz="700" b="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48961"/>
                  </a:ext>
                </a:extLst>
              </a:tr>
              <a:tr h="211221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>
                          <a:solidFill>
                            <a:schemeClr val="tx2"/>
                          </a:solidFill>
                          <a:latin typeface="+mn-ea"/>
                        </a:rPr>
                        <a:t>設立</a:t>
                      </a:r>
                      <a:endParaRPr kumimoji="1" lang="en-US" altLang="ja-JP" sz="800" b="1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○○○○年○○月○○日</a:t>
                      </a:r>
                      <a:endParaRPr kumimoji="1" lang="en-US" altLang="ja-JP" sz="700" b="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738385"/>
                  </a:ext>
                </a:extLst>
              </a:tr>
              <a:tr h="211221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>
                          <a:solidFill>
                            <a:schemeClr val="tx2"/>
                          </a:solidFill>
                          <a:latin typeface="+mn-ea"/>
                        </a:rPr>
                        <a:t>従業員数</a:t>
                      </a:r>
                      <a:endParaRPr kumimoji="1" lang="en-US" altLang="ja-JP" sz="800" b="1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○○名（○○○○年○○が月現在）</a:t>
                      </a:r>
                      <a:endParaRPr kumimoji="1" lang="en-US" altLang="ja-JP" sz="700" b="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3666161"/>
                  </a:ext>
                </a:extLst>
              </a:tr>
              <a:tr h="211221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>
                          <a:solidFill>
                            <a:schemeClr val="tx2"/>
                          </a:solidFill>
                          <a:latin typeface="+mn-ea"/>
                        </a:rPr>
                        <a:t>所在地</a:t>
                      </a:r>
                      <a:endParaRPr kumimoji="1" lang="en-US" altLang="ja-JP" sz="800" b="1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〒</a:t>
                      </a:r>
                      <a:r>
                        <a:rPr kumimoji="1" lang="en-US" altLang="ja-JP" sz="700" b="0" dirty="0">
                          <a:solidFill>
                            <a:schemeClr val="tx2"/>
                          </a:solidFill>
                          <a:latin typeface="+mn-ea"/>
                        </a:rPr>
                        <a:t>000-0000 </a:t>
                      </a: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住所○○○○○○○○○○○○○○○○○○○○○○○</a:t>
                      </a:r>
                      <a:endParaRPr kumimoji="1" lang="en-US" altLang="ja-JP" sz="700" b="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077449"/>
                  </a:ext>
                </a:extLst>
              </a:tr>
              <a:tr h="211221">
                <a:tc>
                  <a:txBody>
                    <a:bodyPr/>
                    <a:lstStyle/>
                    <a:p>
                      <a:r>
                        <a:rPr kumimoji="1" lang="ja-JP" altLang="en-US" sz="800" b="1">
                          <a:solidFill>
                            <a:schemeClr val="tx2"/>
                          </a:solidFill>
                          <a:latin typeface="+mn-ea"/>
                        </a:rPr>
                        <a:t>アクセス</a:t>
                      </a:r>
                      <a:endParaRPr kumimoji="1" lang="ja-JP" altLang="en-US" sz="800" b="1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○○線○○駅○○○出口より徒歩○○分</a:t>
                      </a:r>
                      <a:endParaRPr kumimoji="1" lang="en-US" altLang="ja-JP" sz="700" b="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988564"/>
                  </a:ext>
                </a:extLst>
              </a:tr>
              <a:tr h="211221">
                <a:tc>
                  <a:txBody>
                    <a:bodyPr/>
                    <a:lstStyle/>
                    <a:p>
                      <a:r>
                        <a:rPr kumimoji="1" lang="en-US" altLang="ja-JP" sz="800" b="1" dirty="0">
                          <a:solidFill>
                            <a:schemeClr val="tx2"/>
                          </a:solidFill>
                          <a:latin typeface="+mn-ea"/>
                        </a:rPr>
                        <a:t>TEL</a:t>
                      </a:r>
                      <a:endParaRPr kumimoji="1" lang="ja-JP" altLang="en-US" sz="800" b="1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</a:t>
                      </a:r>
                      <a:r>
                        <a:rPr kumimoji="1" lang="en-US" altLang="ja-JP" sz="700" b="0" dirty="0">
                          <a:solidFill>
                            <a:schemeClr val="tx2"/>
                          </a:solidFill>
                          <a:latin typeface="+mn-ea"/>
                        </a:rPr>
                        <a:t>-</a:t>
                      </a: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○○○○</a:t>
                      </a:r>
                      <a:r>
                        <a:rPr kumimoji="1" lang="en-US" altLang="ja-JP" sz="700" b="0" dirty="0">
                          <a:solidFill>
                            <a:schemeClr val="tx2"/>
                          </a:solidFill>
                          <a:latin typeface="+mn-ea"/>
                        </a:rPr>
                        <a:t>-</a:t>
                      </a: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○○○○</a:t>
                      </a:r>
                      <a:endParaRPr kumimoji="1" lang="ja-JP" altLang="en-US" sz="700" b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595675"/>
                  </a:ext>
                </a:extLst>
              </a:tr>
              <a:tr h="211221">
                <a:tc>
                  <a:txBody>
                    <a:bodyPr/>
                    <a:lstStyle/>
                    <a:p>
                      <a:r>
                        <a:rPr kumimoji="1" lang="en-US" altLang="ja-JP" sz="800" b="1" dirty="0">
                          <a:solidFill>
                            <a:schemeClr val="tx2"/>
                          </a:solidFill>
                          <a:latin typeface="+mn-ea"/>
                        </a:rPr>
                        <a:t>FAX</a:t>
                      </a:r>
                      <a:endParaRPr kumimoji="1" lang="ja-JP" altLang="en-US" sz="800" b="1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</a:t>
                      </a:r>
                      <a:r>
                        <a:rPr kumimoji="1" lang="en-US" altLang="ja-JP" sz="700" b="0" dirty="0">
                          <a:solidFill>
                            <a:schemeClr val="tx2"/>
                          </a:solidFill>
                          <a:latin typeface="+mn-ea"/>
                        </a:rPr>
                        <a:t>-</a:t>
                      </a: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○○○○</a:t>
                      </a:r>
                      <a:r>
                        <a:rPr kumimoji="1" lang="en-US" altLang="ja-JP" sz="700" b="0" dirty="0">
                          <a:solidFill>
                            <a:schemeClr val="tx2"/>
                          </a:solidFill>
                          <a:latin typeface="+mn-ea"/>
                        </a:rPr>
                        <a:t>-</a:t>
                      </a: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○○○○</a:t>
                      </a:r>
                      <a:endParaRPr kumimoji="1" lang="ja-JP" altLang="en-US" sz="700" b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652356"/>
                  </a:ext>
                </a:extLst>
              </a:tr>
              <a:tr h="211221">
                <a:tc>
                  <a:txBody>
                    <a:bodyPr/>
                    <a:lstStyle/>
                    <a:p>
                      <a:r>
                        <a:rPr kumimoji="1" lang="en-US" altLang="ja-JP" sz="800" b="1" dirty="0">
                          <a:solidFill>
                            <a:schemeClr val="tx2"/>
                          </a:solidFill>
                          <a:latin typeface="+mn-ea"/>
                        </a:rPr>
                        <a:t>E-mail</a:t>
                      </a:r>
                      <a:endParaRPr kumimoji="1" lang="ja-JP" altLang="en-US" sz="800" b="1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</a:t>
                      </a:r>
                      <a:r>
                        <a:rPr kumimoji="1" lang="en-US" altLang="ja-JP" sz="700" b="0" dirty="0">
                          <a:solidFill>
                            <a:schemeClr val="tx2"/>
                          </a:solidFill>
                          <a:latin typeface="+mn-ea"/>
                        </a:rPr>
                        <a:t>@</a:t>
                      </a:r>
                      <a:r>
                        <a:rPr kumimoji="1" lang="ja-JP" altLang="en-US" sz="700" b="0">
                          <a:solidFill>
                            <a:schemeClr val="tx2"/>
                          </a:solidFill>
                          <a:latin typeface="+mn-ea"/>
                        </a:rPr>
                        <a:t>○○○○○○</a:t>
                      </a:r>
                      <a:endParaRPr kumimoji="1" lang="en-US" altLang="ja-JP" sz="700" b="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567202"/>
                  </a:ext>
                </a:extLst>
              </a:tr>
            </a:tbl>
          </a:graphicData>
        </a:graphic>
      </p:graphicFrame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B036A33-1909-4B6D-8F29-35CC2544DAB9}"/>
              </a:ext>
            </a:extLst>
          </p:cNvPr>
          <p:cNvSpPr/>
          <p:nvPr/>
        </p:nvSpPr>
        <p:spPr>
          <a:xfrm>
            <a:off x="4876649" y="7821528"/>
            <a:ext cx="2268000" cy="13101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代表者の経歴を記載する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代表者の紹介以外に、会社として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信頼性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を伝える情報を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記載する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（社外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取締役の情報、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取引社数、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主要取引先など）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C8BF4FD-63C8-1640-B764-2532FF70E739}"/>
              </a:ext>
            </a:extLst>
          </p:cNvPr>
          <p:cNvSpPr/>
          <p:nvPr/>
        </p:nvSpPr>
        <p:spPr>
          <a:xfrm>
            <a:off x="2251203" y="8569825"/>
            <a:ext cx="1980000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氏名○○○○</a:t>
            </a:r>
            <a:endParaRPr kumimoji="1" lang="en-US" altLang="ja-JP" sz="11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0DBE6F18-FDCC-2840-87EC-B9063D8521EF}"/>
              </a:ext>
            </a:extLst>
          </p:cNvPr>
          <p:cNvSpPr/>
          <p:nvPr/>
        </p:nvSpPr>
        <p:spPr>
          <a:xfrm>
            <a:off x="729260" y="8896923"/>
            <a:ext cx="3599999" cy="425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経歴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受賞歴・登壇歴・執筆歴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アカウント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0CF9B44-70B5-4543-B45B-739C58CD6F77}"/>
              </a:ext>
            </a:extLst>
          </p:cNvPr>
          <p:cNvSpPr/>
          <p:nvPr/>
        </p:nvSpPr>
        <p:spPr>
          <a:xfrm>
            <a:off x="2248500" y="8353763"/>
            <a:ext cx="1980000" cy="15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役職○○○○○○○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○○○○○○○○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77D6BB4E-0C54-6125-A61E-95A2A41A3AC6}"/>
              </a:ext>
            </a:extLst>
          </p:cNvPr>
          <p:cNvSpPr>
            <a:spLocks noChangeAspect="1"/>
          </p:cNvSpPr>
          <p:nvPr/>
        </p:nvSpPr>
        <p:spPr>
          <a:xfrm>
            <a:off x="4501026" y="1692578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sp>
        <p:nvSpPr>
          <p:cNvPr id="9" name="円/楕円 54">
            <a:extLst>
              <a:ext uri="{FF2B5EF4-FFF2-40B4-BE49-F238E27FC236}">
                <a16:creationId xmlns:a16="http://schemas.microsoft.com/office/drawing/2014/main" id="{2152C35A-9649-B34A-C813-58DE883D0AF8}"/>
              </a:ext>
            </a:extLst>
          </p:cNvPr>
          <p:cNvSpPr>
            <a:spLocks noChangeAspect="1"/>
          </p:cNvSpPr>
          <p:nvPr/>
        </p:nvSpPr>
        <p:spPr>
          <a:xfrm>
            <a:off x="4501026" y="8350593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5097C36-4221-B0A4-DC05-79EEF5F02560}"/>
              </a:ext>
            </a:extLst>
          </p:cNvPr>
          <p:cNvCxnSpPr>
            <a:cxnSpLocks/>
            <a:stCxn id="6" idx="1"/>
            <a:endCxn id="8" idx="6"/>
          </p:cNvCxnSpPr>
          <p:nvPr/>
        </p:nvCxnSpPr>
        <p:spPr>
          <a:xfrm flipH="1" flipV="1">
            <a:off x="4753026" y="1818578"/>
            <a:ext cx="123623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28674EE4-E63F-A1A0-9A29-E7EC584BDCC9}"/>
              </a:ext>
            </a:extLst>
          </p:cNvPr>
          <p:cNvCxnSpPr>
            <a:cxnSpLocks/>
            <a:stCxn id="35" idx="1"/>
            <a:endCxn id="9" idx="6"/>
          </p:cNvCxnSpPr>
          <p:nvPr/>
        </p:nvCxnSpPr>
        <p:spPr>
          <a:xfrm flipH="1" flipV="1">
            <a:off x="4753026" y="8476593"/>
            <a:ext cx="123623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DB9AA1-4EC2-36A6-5067-1950FA9AADED}"/>
              </a:ext>
            </a:extLst>
          </p:cNvPr>
          <p:cNvSpPr/>
          <p:nvPr/>
        </p:nvSpPr>
        <p:spPr>
          <a:xfrm>
            <a:off x="2274205" y="2294178"/>
            <a:ext cx="538609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お問い合わせ</a:t>
            </a:r>
            <a:endParaRPr kumimoji="1" lang="en-US" altLang="ja-JP" sz="700" b="1" u="sng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42F95493-FFF9-FFED-7E81-5312AA2615E5}"/>
              </a:ext>
            </a:extLst>
          </p:cNvPr>
          <p:cNvSpPr/>
          <p:nvPr/>
        </p:nvSpPr>
        <p:spPr>
          <a:xfrm>
            <a:off x="1273140" y="1952711"/>
            <a:ext cx="252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会社紹介資料をダウンロードする</a:t>
            </a:r>
          </a:p>
        </p:txBody>
      </p: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E9232851-812E-4EAE-30C0-E1AF025DE7DE}"/>
              </a:ext>
            </a:extLst>
          </p:cNvPr>
          <p:cNvSpPr/>
          <p:nvPr/>
        </p:nvSpPr>
        <p:spPr>
          <a:xfrm>
            <a:off x="1288259" y="8223868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D958315-E846-FA5C-AE43-5E20B1B56527}"/>
              </a:ext>
            </a:extLst>
          </p:cNvPr>
          <p:cNvSpPr/>
          <p:nvPr/>
        </p:nvSpPr>
        <p:spPr>
          <a:xfrm>
            <a:off x="412591" y="9545464"/>
            <a:ext cx="4212000" cy="381785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CTA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48CC8E7B-A62B-4B82-4309-512E83B06A2B}"/>
              </a:ext>
            </a:extLst>
          </p:cNvPr>
          <p:cNvCxnSpPr>
            <a:cxnSpLocks/>
          </p:cNvCxnSpPr>
          <p:nvPr/>
        </p:nvCxnSpPr>
        <p:spPr>
          <a:xfrm flipH="1">
            <a:off x="4661707" y="9750001"/>
            <a:ext cx="195323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B97C856-FE2D-E807-4E07-BDC1E978123D}"/>
              </a:ext>
            </a:extLst>
          </p:cNvPr>
          <p:cNvSpPr/>
          <p:nvPr/>
        </p:nvSpPr>
        <p:spPr>
          <a:xfrm>
            <a:off x="5022850" y="9688445"/>
            <a:ext cx="211963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の詳細は本資料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p.13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で解説しています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AAC2E7D-F57E-C189-95B0-66F60717A776}"/>
              </a:ext>
            </a:extLst>
          </p:cNvPr>
          <p:cNvSpPr/>
          <p:nvPr/>
        </p:nvSpPr>
        <p:spPr>
          <a:xfrm>
            <a:off x="721026" y="3546617"/>
            <a:ext cx="360000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自社のビジョン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DDEE2B7-7188-D241-FCBE-CF15BEFD9742}"/>
              </a:ext>
            </a:extLst>
          </p:cNvPr>
          <p:cNvSpPr/>
          <p:nvPr/>
        </p:nvSpPr>
        <p:spPr>
          <a:xfrm>
            <a:off x="721026" y="3940588"/>
            <a:ext cx="360000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経営方針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04F9DC5-ABE3-E488-F027-3297AE387E3E}"/>
              </a:ext>
            </a:extLst>
          </p:cNvPr>
          <p:cNvSpPr/>
          <p:nvPr/>
        </p:nvSpPr>
        <p:spPr>
          <a:xfrm>
            <a:off x="4876649" y="3157251"/>
            <a:ext cx="2268000" cy="68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自社のミッション・ビジョン（考え方や行動指針など）を明示する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C37DAB4C-54ED-47B0-98BF-1B7DAFBC417D}"/>
              </a:ext>
            </a:extLst>
          </p:cNvPr>
          <p:cNvSpPr>
            <a:spLocks noChangeAspect="1"/>
          </p:cNvSpPr>
          <p:nvPr/>
        </p:nvSpPr>
        <p:spPr>
          <a:xfrm>
            <a:off x="4501026" y="3374692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6DD56E99-8763-65AC-625E-42D379A4991E}"/>
              </a:ext>
            </a:extLst>
          </p:cNvPr>
          <p:cNvCxnSpPr>
            <a:cxnSpLocks/>
            <a:stCxn id="22" idx="1"/>
            <a:endCxn id="23" idx="6"/>
          </p:cNvCxnSpPr>
          <p:nvPr/>
        </p:nvCxnSpPr>
        <p:spPr>
          <a:xfrm flipH="1" flipV="1">
            <a:off x="4753026" y="3500692"/>
            <a:ext cx="123623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240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フォーム</a:t>
            </a:r>
            <a:r>
              <a:rPr lang="en-US" altLang="ja-JP" dirty="0"/>
              <a:t>(</a:t>
            </a:r>
            <a:r>
              <a:rPr lang="ja-JP" altLang="en-US"/>
              <a:t>お問い合わせ、資料請求</a:t>
            </a:r>
            <a:r>
              <a:rPr lang="en-US" altLang="ja-JP" dirty="0"/>
              <a:t>) 1/2</a:t>
            </a:r>
            <a:endParaRPr lang="ja-JP" altLang="en-US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BF91D2EE-77BA-2055-500A-4ADB4E31D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0027AC-ED24-17C1-B3A1-8316E45C81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9213AE0F-2F1A-1A56-1ABA-9AB3127FCAD9}"/>
              </a:ext>
            </a:extLst>
          </p:cNvPr>
          <p:cNvSpPr/>
          <p:nvPr/>
        </p:nvSpPr>
        <p:spPr>
          <a:xfrm>
            <a:off x="416556" y="5919148"/>
            <a:ext cx="3240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44000" rIns="144000" bIns="144000" rtlCol="0" anchor="ctr">
            <a:no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離脱を防ぐため、ヘッダ・フッタ、ナビゲーションの要素は最小限にする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フォームページはファーストビューで完結させる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C8F39D37-F311-1A45-6058-EE068A77C26D}"/>
              </a:ext>
            </a:extLst>
          </p:cNvPr>
          <p:cNvSpPr>
            <a:spLocks noChangeAspect="1"/>
          </p:cNvSpPr>
          <p:nvPr/>
        </p:nvSpPr>
        <p:spPr>
          <a:xfrm>
            <a:off x="320750" y="581323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8A896A9-CCDA-F983-EFAC-2526743DCD32}"/>
              </a:ext>
            </a:extLst>
          </p:cNvPr>
          <p:cNvSpPr/>
          <p:nvPr/>
        </p:nvSpPr>
        <p:spPr>
          <a:xfrm>
            <a:off x="3899984" y="5919148"/>
            <a:ext cx="3240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44000" rIns="144000" bIns="144000" rtlCol="0" anchor="ctr">
            <a:no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フォーム通過率を上げるために、取得項目は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最低限の数に絞る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送信ボタンは「行動」を表す文言にする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6" name="円/楕円 45">
            <a:extLst>
              <a:ext uri="{FF2B5EF4-FFF2-40B4-BE49-F238E27FC236}">
                <a16:creationId xmlns:a16="http://schemas.microsoft.com/office/drawing/2014/main" id="{0D8AFB9A-890D-E757-6A27-EE9FC4FE427F}"/>
              </a:ext>
            </a:extLst>
          </p:cNvPr>
          <p:cNvSpPr>
            <a:spLocks noChangeAspect="1"/>
          </p:cNvSpPr>
          <p:nvPr/>
        </p:nvSpPr>
        <p:spPr>
          <a:xfrm>
            <a:off x="3804178" y="581323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5DDA504-02EA-4041-A1A9-B2FF36322A97}"/>
              </a:ext>
            </a:extLst>
          </p:cNvPr>
          <p:cNvSpPr/>
          <p:nvPr/>
        </p:nvSpPr>
        <p:spPr>
          <a:xfrm>
            <a:off x="413837" y="1045374"/>
            <a:ext cx="6732000" cy="4464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F432C87-81F3-D54E-AA31-6AF4EEFD30ED}"/>
              </a:ext>
            </a:extLst>
          </p:cNvPr>
          <p:cNvSpPr/>
          <p:nvPr/>
        </p:nvSpPr>
        <p:spPr>
          <a:xfrm>
            <a:off x="960927" y="1665100"/>
            <a:ext cx="2880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○○サービスに関するお問い合わせ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C350F561-F4F8-4042-AE91-74737A5712D3}"/>
              </a:ext>
            </a:extLst>
          </p:cNvPr>
          <p:cNvSpPr/>
          <p:nvPr/>
        </p:nvSpPr>
        <p:spPr>
          <a:xfrm>
            <a:off x="960926" y="2016967"/>
            <a:ext cx="28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営業メールを送信される方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DB9AA1-4EC2-36A6-5067-1950FA9AADED}"/>
              </a:ext>
            </a:extLst>
          </p:cNvPr>
          <p:cNvSpPr/>
          <p:nvPr/>
        </p:nvSpPr>
        <p:spPr>
          <a:xfrm>
            <a:off x="583516" y="5311114"/>
            <a:ext cx="897682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noAutofit/>
          </a:bodyPr>
          <a:lstStyle/>
          <a:p>
            <a:r>
              <a:rPr kumimoji="1" lang="ja-JP" altLang="en-US" sz="700" u="sng">
                <a:solidFill>
                  <a:schemeClr val="tx2"/>
                </a:solidFill>
                <a:latin typeface="+mn-ea"/>
              </a:rPr>
              <a:t>プライバシーポリシー</a:t>
            </a:r>
            <a:endParaRPr kumimoji="1" lang="en-US" altLang="ja-JP" sz="700" u="sng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5ACD628-BA75-C0F0-DA6F-079C65D6C438}"/>
              </a:ext>
            </a:extLst>
          </p:cNvPr>
          <p:cNvCxnSpPr>
            <a:cxnSpLocks/>
          </p:cNvCxnSpPr>
          <p:nvPr/>
        </p:nvCxnSpPr>
        <p:spPr>
          <a:xfrm>
            <a:off x="413837" y="1461106"/>
            <a:ext cx="6731514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FC121F-CCDC-8CA4-F8F9-914DB3290F93}"/>
              </a:ext>
            </a:extLst>
          </p:cNvPr>
          <p:cNvSpPr/>
          <p:nvPr/>
        </p:nvSpPr>
        <p:spPr>
          <a:xfrm>
            <a:off x="583516" y="1140209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社名ロゴ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705D81A5-959B-C85B-855F-A81905AD843E}"/>
              </a:ext>
            </a:extLst>
          </p:cNvPr>
          <p:cNvSpPr/>
          <p:nvPr/>
        </p:nvSpPr>
        <p:spPr>
          <a:xfrm>
            <a:off x="960927" y="2463198"/>
            <a:ext cx="2880000" cy="704659"/>
          </a:xfrm>
          <a:prstGeom prst="roundRect">
            <a:avLst>
              <a:gd name="adj" fmla="val 4256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kumimoji="1" lang="ja-JP" altLang="en-US" sz="10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C6E5C74-63EE-BAF6-165D-9B98D512CD03}"/>
              </a:ext>
            </a:extLst>
          </p:cNvPr>
          <p:cNvSpPr/>
          <p:nvPr/>
        </p:nvSpPr>
        <p:spPr>
          <a:xfrm>
            <a:off x="1104927" y="2577804"/>
            <a:ext cx="2628000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お問い合わせ・ご相談できること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・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○サービスについて詳しく知りたい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・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○の料金体系について詳しく知りたい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C39E985-3060-BF15-17C1-561B53945E49}"/>
              </a:ext>
            </a:extLst>
          </p:cNvPr>
          <p:cNvSpPr/>
          <p:nvPr/>
        </p:nvSpPr>
        <p:spPr>
          <a:xfrm>
            <a:off x="960926" y="3336330"/>
            <a:ext cx="2880000" cy="1188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11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43504347-72B0-FC81-363A-E26E7A0A357D}"/>
              </a:ext>
            </a:extLst>
          </p:cNvPr>
          <p:cNvSpPr/>
          <p:nvPr/>
        </p:nvSpPr>
        <p:spPr>
          <a:xfrm>
            <a:off x="2246404" y="3806142"/>
            <a:ext cx="345046" cy="210326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621551D-414F-17CC-5D76-62C5D7F1FD0D}"/>
              </a:ext>
            </a:extLst>
          </p:cNvPr>
          <p:cNvSpPr/>
          <p:nvPr/>
        </p:nvSpPr>
        <p:spPr>
          <a:xfrm>
            <a:off x="4090964" y="1679273"/>
            <a:ext cx="2448000" cy="31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1100" dirty="0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61A9CAB-B436-225A-EFF6-798570B07B5D}"/>
              </a:ext>
            </a:extLst>
          </p:cNvPr>
          <p:cNvGrpSpPr/>
          <p:nvPr/>
        </p:nvGrpSpPr>
        <p:grpSpPr>
          <a:xfrm>
            <a:off x="4239271" y="1791100"/>
            <a:ext cx="2160000" cy="357365"/>
            <a:chOff x="4229141" y="2089023"/>
            <a:chExt cx="2160000" cy="357365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14A769BA-5790-95EE-8E96-50913A95FAD8}"/>
                </a:ext>
              </a:extLst>
            </p:cNvPr>
            <p:cNvSpPr/>
            <p:nvPr/>
          </p:nvSpPr>
          <p:spPr>
            <a:xfrm>
              <a:off x="4229141" y="2271659"/>
              <a:ext cx="2160000" cy="17472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72000" rIns="72000" bIns="72000" rtlCol="0" anchor="ctr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600">
                  <a:solidFill>
                    <a:schemeClr val="accent3"/>
                  </a:solidFill>
                </a:rPr>
                <a:t>株式会社サンプル</a:t>
              </a:r>
              <a:endParaRPr kumimoji="1" lang="en-US" altLang="ja-JP" sz="600" dirty="0">
                <a:solidFill>
                  <a:schemeClr val="accent3"/>
                </a:solidFill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4093AA88-4DF3-C32F-0143-A1C1F22EF0D7}"/>
                </a:ext>
              </a:extLst>
            </p:cNvPr>
            <p:cNvSpPr/>
            <p:nvPr/>
          </p:nvSpPr>
          <p:spPr>
            <a:xfrm>
              <a:off x="4229141" y="2089023"/>
              <a:ext cx="2160000" cy="14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>
                <a:spcAft>
                  <a:spcPts val="400"/>
                </a:spcAft>
              </a:pPr>
              <a:r>
                <a:rPr kumimoji="1" lang="ja-JP" altLang="en-US" sz="800" b="1">
                  <a:solidFill>
                    <a:schemeClr val="tx2"/>
                  </a:solidFill>
                  <a:latin typeface="+mn-ea"/>
                </a:rPr>
                <a:t>会社名</a:t>
              </a:r>
              <a:r>
                <a:rPr kumimoji="1" lang="en-US" altLang="ja-JP" sz="800" b="1" dirty="0">
                  <a:solidFill>
                    <a:schemeClr val="tx2"/>
                  </a:solidFill>
                  <a:latin typeface="+mn-ea"/>
                </a:rPr>
                <a:t> </a:t>
              </a:r>
              <a:r>
                <a:rPr kumimoji="1" lang="en-US" altLang="ja-JP" sz="800" dirty="0">
                  <a:solidFill>
                    <a:schemeClr val="tx2"/>
                  </a:solidFill>
                  <a:latin typeface="+mn-ea"/>
                </a:rPr>
                <a:t>*</a:t>
              </a:r>
              <a:r>
                <a:rPr kumimoji="1" lang="ja-JP" altLang="en-US" sz="800">
                  <a:solidFill>
                    <a:schemeClr val="tx2"/>
                  </a:solidFill>
                  <a:latin typeface="+mn-ea"/>
                </a:rPr>
                <a:t>必須</a:t>
              </a:r>
              <a:endParaRPr kumimoji="1" lang="en-US" altLang="ja-JP" sz="800" dirty="0">
                <a:solidFill>
                  <a:schemeClr val="tx2"/>
                </a:solidFill>
                <a:latin typeface="+mn-ea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BCFC224-B6F3-70E8-5D8D-C609E9F8ABCB}"/>
              </a:ext>
            </a:extLst>
          </p:cNvPr>
          <p:cNvGrpSpPr/>
          <p:nvPr/>
        </p:nvGrpSpPr>
        <p:grpSpPr>
          <a:xfrm>
            <a:off x="4239271" y="2212664"/>
            <a:ext cx="2160000" cy="357365"/>
            <a:chOff x="4229141" y="2089023"/>
            <a:chExt cx="2160000" cy="357365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767A20D-38F8-F388-1494-60F6D14A10BC}"/>
                </a:ext>
              </a:extLst>
            </p:cNvPr>
            <p:cNvSpPr/>
            <p:nvPr/>
          </p:nvSpPr>
          <p:spPr>
            <a:xfrm>
              <a:off x="4229141" y="2271659"/>
              <a:ext cx="2160000" cy="17472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72000" rIns="72000" bIns="72000" rtlCol="0" anchor="ctr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600">
                  <a:solidFill>
                    <a:schemeClr val="accent3"/>
                  </a:solidFill>
                </a:rPr>
                <a:t>才流</a:t>
              </a:r>
              <a:r>
                <a:rPr kumimoji="1" lang="en-US" altLang="ja-JP" sz="600" dirty="0">
                  <a:solidFill>
                    <a:schemeClr val="accent3"/>
                  </a:solidFill>
                </a:rPr>
                <a:t> </a:t>
              </a:r>
              <a:r>
                <a:rPr kumimoji="1" lang="ja-JP" altLang="en-US" sz="600">
                  <a:solidFill>
                    <a:schemeClr val="accent3"/>
                  </a:solidFill>
                </a:rPr>
                <a:t>太郎</a:t>
              </a:r>
              <a:endParaRPr kumimoji="1" lang="en-US" altLang="ja-JP" sz="600" dirty="0">
                <a:solidFill>
                  <a:schemeClr val="accent3"/>
                </a:solidFill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1CDD41C-5B58-D87A-A1D8-E67B80CEEC5B}"/>
                </a:ext>
              </a:extLst>
            </p:cNvPr>
            <p:cNvSpPr/>
            <p:nvPr/>
          </p:nvSpPr>
          <p:spPr>
            <a:xfrm>
              <a:off x="4229141" y="2089023"/>
              <a:ext cx="2160000" cy="14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>
                <a:spcAft>
                  <a:spcPts val="400"/>
                </a:spcAft>
              </a:pPr>
              <a:r>
                <a:rPr kumimoji="1" lang="ja-JP" altLang="en-US" sz="800" b="1">
                  <a:solidFill>
                    <a:schemeClr val="tx2"/>
                  </a:solidFill>
                  <a:latin typeface="+mn-ea"/>
                </a:rPr>
                <a:t>氏名</a:t>
              </a:r>
              <a:r>
                <a:rPr kumimoji="1" lang="en-US" altLang="ja-JP" sz="800" b="1" dirty="0">
                  <a:solidFill>
                    <a:schemeClr val="tx2"/>
                  </a:solidFill>
                  <a:latin typeface="+mn-ea"/>
                </a:rPr>
                <a:t> </a:t>
              </a:r>
              <a:r>
                <a:rPr kumimoji="1" lang="en-US" altLang="ja-JP" sz="800" dirty="0">
                  <a:solidFill>
                    <a:schemeClr val="tx2"/>
                  </a:solidFill>
                  <a:latin typeface="+mn-ea"/>
                </a:rPr>
                <a:t>*</a:t>
              </a:r>
              <a:r>
                <a:rPr kumimoji="1" lang="ja-JP" altLang="en-US" sz="800">
                  <a:solidFill>
                    <a:schemeClr val="tx2"/>
                  </a:solidFill>
                  <a:latin typeface="+mn-ea"/>
                </a:rPr>
                <a:t>必須</a:t>
              </a:r>
              <a:endParaRPr kumimoji="1" lang="en-US" altLang="ja-JP" sz="800" dirty="0">
                <a:solidFill>
                  <a:schemeClr val="tx2"/>
                </a:solidFill>
                <a:latin typeface="+mn-ea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DE13B9DD-1DFB-1DA4-4856-8F0B2FA80045}"/>
              </a:ext>
            </a:extLst>
          </p:cNvPr>
          <p:cNvGrpSpPr/>
          <p:nvPr/>
        </p:nvGrpSpPr>
        <p:grpSpPr>
          <a:xfrm>
            <a:off x="4239271" y="2634228"/>
            <a:ext cx="2160000" cy="357365"/>
            <a:chOff x="4229141" y="2089023"/>
            <a:chExt cx="2160000" cy="357365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F872934C-8673-2E16-76F6-088C8970E834}"/>
                </a:ext>
              </a:extLst>
            </p:cNvPr>
            <p:cNvSpPr/>
            <p:nvPr/>
          </p:nvSpPr>
          <p:spPr>
            <a:xfrm>
              <a:off x="4229141" y="2271659"/>
              <a:ext cx="2160000" cy="17472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72000" rIns="72000" bIns="72000" rtlCol="0" anchor="ctr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en-US" altLang="ja-JP" sz="600" dirty="0">
                  <a:solidFill>
                    <a:schemeClr val="accent3"/>
                  </a:solidFill>
                </a:rPr>
                <a:t>sample***@</a:t>
              </a:r>
              <a:r>
                <a:rPr kumimoji="1" lang="en-US" altLang="ja-JP" sz="600" dirty="0" err="1">
                  <a:solidFill>
                    <a:schemeClr val="accent3"/>
                  </a:solidFill>
                </a:rPr>
                <a:t>sairu.co.jp</a:t>
              </a:r>
              <a:endParaRPr kumimoji="1" lang="en-US" altLang="ja-JP" sz="600" dirty="0">
                <a:solidFill>
                  <a:schemeClr val="accent3"/>
                </a:solidFill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B0D8185A-93DD-FA76-36E6-37C4A0B1C159}"/>
                </a:ext>
              </a:extLst>
            </p:cNvPr>
            <p:cNvSpPr/>
            <p:nvPr/>
          </p:nvSpPr>
          <p:spPr>
            <a:xfrm>
              <a:off x="4229141" y="2089023"/>
              <a:ext cx="2160000" cy="14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>
                <a:spcAft>
                  <a:spcPts val="400"/>
                </a:spcAft>
              </a:pPr>
              <a:r>
                <a:rPr kumimoji="1" lang="ja-JP" altLang="en-US" sz="800" b="1">
                  <a:solidFill>
                    <a:schemeClr val="tx2"/>
                  </a:solidFill>
                  <a:latin typeface="+mn-ea"/>
                </a:rPr>
                <a:t>メールアドレス</a:t>
              </a:r>
              <a:r>
                <a:rPr kumimoji="1" lang="en-US" altLang="ja-JP" sz="800" b="1" dirty="0">
                  <a:solidFill>
                    <a:schemeClr val="tx2"/>
                  </a:solidFill>
                  <a:latin typeface="+mn-ea"/>
                </a:rPr>
                <a:t> </a:t>
              </a:r>
              <a:r>
                <a:rPr kumimoji="1" lang="en-US" altLang="ja-JP" sz="800" dirty="0">
                  <a:solidFill>
                    <a:schemeClr val="tx2"/>
                  </a:solidFill>
                  <a:latin typeface="+mn-ea"/>
                </a:rPr>
                <a:t>*</a:t>
              </a:r>
              <a:r>
                <a:rPr kumimoji="1" lang="ja-JP" altLang="en-US" sz="800">
                  <a:solidFill>
                    <a:schemeClr val="tx2"/>
                  </a:solidFill>
                  <a:latin typeface="+mn-ea"/>
                </a:rPr>
                <a:t>必須</a:t>
              </a:r>
              <a:endParaRPr kumimoji="1" lang="en-US" altLang="ja-JP" sz="800" dirty="0">
                <a:solidFill>
                  <a:schemeClr val="tx2"/>
                </a:solidFill>
                <a:latin typeface="+mn-ea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01832FEF-1FB0-5F08-63DE-D675EF735753}"/>
              </a:ext>
            </a:extLst>
          </p:cNvPr>
          <p:cNvGrpSpPr/>
          <p:nvPr/>
        </p:nvGrpSpPr>
        <p:grpSpPr>
          <a:xfrm>
            <a:off x="4239271" y="3055791"/>
            <a:ext cx="2160000" cy="357365"/>
            <a:chOff x="4229141" y="2089023"/>
            <a:chExt cx="2160000" cy="357365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67CF4B54-B912-D420-D1A7-CBC793B8BA74}"/>
                </a:ext>
              </a:extLst>
            </p:cNvPr>
            <p:cNvSpPr/>
            <p:nvPr/>
          </p:nvSpPr>
          <p:spPr>
            <a:xfrm>
              <a:off x="4229141" y="2271659"/>
              <a:ext cx="2160000" cy="17472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72000" rIns="72000" bIns="72000" rtlCol="0" anchor="ctr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en-US" altLang="ja-JP" sz="600" dirty="0">
                  <a:solidFill>
                    <a:schemeClr val="accent3"/>
                  </a:solidFill>
                </a:rPr>
                <a:t>000-0000-0000</a:t>
              </a: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AC0F5A27-76FC-29E9-5A02-A3410C936C60}"/>
                </a:ext>
              </a:extLst>
            </p:cNvPr>
            <p:cNvSpPr/>
            <p:nvPr/>
          </p:nvSpPr>
          <p:spPr>
            <a:xfrm>
              <a:off x="4229141" y="2089023"/>
              <a:ext cx="2160000" cy="14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>
                <a:spcAft>
                  <a:spcPts val="400"/>
                </a:spcAft>
              </a:pPr>
              <a:r>
                <a:rPr kumimoji="1" lang="ja-JP" altLang="en-US" sz="800" b="1">
                  <a:solidFill>
                    <a:schemeClr val="tx2"/>
                  </a:solidFill>
                  <a:latin typeface="+mn-ea"/>
                </a:rPr>
                <a:t>連絡のとれる電話番号</a:t>
              </a:r>
              <a:r>
                <a:rPr kumimoji="1" lang="en-US" altLang="ja-JP" sz="800" b="1" dirty="0">
                  <a:solidFill>
                    <a:schemeClr val="tx2"/>
                  </a:solidFill>
                  <a:latin typeface="+mn-ea"/>
                </a:rPr>
                <a:t> </a:t>
              </a:r>
              <a:r>
                <a:rPr kumimoji="1" lang="en-US" altLang="ja-JP" sz="800" dirty="0">
                  <a:solidFill>
                    <a:schemeClr val="tx2"/>
                  </a:solidFill>
                  <a:latin typeface="+mn-ea"/>
                </a:rPr>
                <a:t>*</a:t>
              </a:r>
              <a:r>
                <a:rPr kumimoji="1" lang="ja-JP" altLang="en-US" sz="800">
                  <a:solidFill>
                    <a:schemeClr val="tx2"/>
                  </a:solidFill>
                  <a:latin typeface="+mn-ea"/>
                </a:rPr>
                <a:t>必須</a:t>
              </a:r>
              <a:endParaRPr kumimoji="1" lang="en-US" altLang="ja-JP" sz="800" dirty="0">
                <a:solidFill>
                  <a:schemeClr val="tx2"/>
                </a:solidFill>
                <a:latin typeface="+mn-ea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49A5128-E1A6-7CF5-62AA-2B8A53697D9C}"/>
              </a:ext>
            </a:extLst>
          </p:cNvPr>
          <p:cNvGrpSpPr/>
          <p:nvPr/>
        </p:nvGrpSpPr>
        <p:grpSpPr>
          <a:xfrm>
            <a:off x="4239271" y="3451940"/>
            <a:ext cx="2160000" cy="559829"/>
            <a:chOff x="4229141" y="2089023"/>
            <a:chExt cx="2160000" cy="559829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E1CE5CA-070A-535B-7C4A-C769916850A2}"/>
                </a:ext>
              </a:extLst>
            </p:cNvPr>
            <p:cNvSpPr/>
            <p:nvPr/>
          </p:nvSpPr>
          <p:spPr>
            <a:xfrm>
              <a:off x="4229141" y="2271659"/>
              <a:ext cx="2160000" cy="37719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72000" rIns="72000" bIns="72000" rtlCol="0" anchor="t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kumimoji="1" lang="ja-JP" altLang="en-US" sz="600">
                  <a:solidFill>
                    <a:schemeClr val="accent3"/>
                  </a:solidFill>
                </a:rPr>
                <a:t>ご記入ください</a:t>
              </a:r>
              <a:endParaRPr kumimoji="1" lang="en-US" altLang="ja-JP" sz="600" dirty="0">
                <a:solidFill>
                  <a:schemeClr val="accent3"/>
                </a:solidFill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ACFD4961-1A78-305F-233F-FCA5E78E7308}"/>
                </a:ext>
              </a:extLst>
            </p:cNvPr>
            <p:cNvSpPr/>
            <p:nvPr/>
          </p:nvSpPr>
          <p:spPr>
            <a:xfrm>
              <a:off x="4229141" y="2089023"/>
              <a:ext cx="2160000" cy="14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>
                <a:spcAft>
                  <a:spcPts val="400"/>
                </a:spcAft>
              </a:pPr>
              <a:r>
                <a:rPr kumimoji="1" lang="ja-JP" altLang="en-US" sz="800" b="1">
                  <a:solidFill>
                    <a:schemeClr val="tx2"/>
                  </a:solidFill>
                  <a:latin typeface="+mn-ea"/>
                </a:rPr>
                <a:t>お問い合わせ内容</a:t>
              </a:r>
              <a:r>
                <a:rPr kumimoji="1" lang="en-US" altLang="ja-JP" sz="800" b="1" dirty="0">
                  <a:solidFill>
                    <a:schemeClr val="tx2"/>
                  </a:solidFill>
                  <a:latin typeface="+mn-ea"/>
                </a:rPr>
                <a:t> </a:t>
              </a:r>
              <a:r>
                <a:rPr kumimoji="1" lang="en-US" altLang="ja-JP" sz="800" dirty="0">
                  <a:solidFill>
                    <a:schemeClr val="tx2"/>
                  </a:solidFill>
                  <a:latin typeface="+mn-ea"/>
                </a:rPr>
                <a:t>*</a:t>
              </a:r>
              <a:r>
                <a:rPr kumimoji="1" lang="ja-JP" altLang="en-US" sz="800">
                  <a:solidFill>
                    <a:schemeClr val="tx2"/>
                  </a:solidFill>
                  <a:latin typeface="+mn-ea"/>
                </a:rPr>
                <a:t>必須</a:t>
              </a:r>
              <a:endParaRPr kumimoji="1" lang="en-US" altLang="ja-JP" sz="800" dirty="0">
                <a:solidFill>
                  <a:schemeClr val="tx2"/>
                </a:solidFill>
                <a:latin typeface="+mn-ea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7280DD04-05FC-B533-AEEA-5DD97719C927}"/>
              </a:ext>
            </a:extLst>
          </p:cNvPr>
          <p:cNvGrpSpPr/>
          <p:nvPr/>
        </p:nvGrpSpPr>
        <p:grpSpPr>
          <a:xfrm>
            <a:off x="4239271" y="4150568"/>
            <a:ext cx="2160000" cy="144000"/>
            <a:chOff x="4229141" y="4366335"/>
            <a:chExt cx="2160000" cy="144000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42D66F47-ADEA-938E-8669-2D615E530549}"/>
                </a:ext>
              </a:extLst>
            </p:cNvPr>
            <p:cNvSpPr/>
            <p:nvPr/>
          </p:nvSpPr>
          <p:spPr>
            <a:xfrm>
              <a:off x="4229141" y="4379559"/>
              <a:ext cx="100066" cy="10006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C7CFF8AE-DB00-CDA9-A01A-B77B608D8230}"/>
                </a:ext>
              </a:extLst>
            </p:cNvPr>
            <p:cNvSpPr/>
            <p:nvPr/>
          </p:nvSpPr>
          <p:spPr>
            <a:xfrm>
              <a:off x="4409141" y="4366335"/>
              <a:ext cx="1980000" cy="14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>
                <a:spcAft>
                  <a:spcPts val="400"/>
                </a:spcAft>
              </a:pPr>
              <a:r>
                <a:rPr kumimoji="1" lang="ja-JP" altLang="en-US" sz="800" b="1" u="sng">
                  <a:solidFill>
                    <a:schemeClr val="tx2"/>
                  </a:solidFill>
                  <a:latin typeface="+mn-ea"/>
                </a:rPr>
                <a:t>プライバシーポリシー</a:t>
              </a:r>
              <a:r>
                <a:rPr kumimoji="1" lang="ja-JP" altLang="en-US" sz="800" b="1">
                  <a:solidFill>
                    <a:schemeClr val="tx2"/>
                  </a:solidFill>
                  <a:latin typeface="+mn-ea"/>
                </a:rPr>
                <a:t>に同意する</a:t>
              </a:r>
              <a:endParaRPr kumimoji="1" lang="en-US" altLang="ja-JP" sz="800" dirty="0">
                <a:solidFill>
                  <a:schemeClr val="tx2"/>
                </a:solidFill>
                <a:latin typeface="+mn-ea"/>
              </a:endParaRPr>
            </a:p>
          </p:txBody>
        </p:sp>
      </p:grp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E8829722-1CCD-3F9F-AB9F-4006F1B9B2CC}"/>
              </a:ext>
            </a:extLst>
          </p:cNvPr>
          <p:cNvSpPr/>
          <p:nvPr/>
        </p:nvSpPr>
        <p:spPr>
          <a:xfrm>
            <a:off x="4239271" y="4436143"/>
            <a:ext cx="2160000" cy="252000"/>
          </a:xfrm>
          <a:prstGeom prst="roundRect">
            <a:avLst>
              <a:gd name="adj" fmla="val 1303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900" b="1">
                <a:solidFill>
                  <a:schemeClr val="bg1"/>
                </a:solidFill>
                <a:latin typeface="+mn-ea"/>
              </a:rPr>
              <a:t>問い合わせる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05C213B-5783-CFAB-A7A9-042127E09C2D}"/>
              </a:ext>
            </a:extLst>
          </p:cNvPr>
          <p:cNvSpPr/>
          <p:nvPr/>
        </p:nvSpPr>
        <p:spPr>
          <a:xfrm>
            <a:off x="960926" y="4637923"/>
            <a:ext cx="288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お電話からも承っております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C5C26A8-004E-A7C8-8561-089B186ABF08}"/>
              </a:ext>
            </a:extLst>
          </p:cNvPr>
          <p:cNvSpPr/>
          <p:nvPr/>
        </p:nvSpPr>
        <p:spPr>
          <a:xfrm>
            <a:off x="960926" y="4827704"/>
            <a:ext cx="2880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en-US" altLang="ja-JP" sz="1200" b="1" spc="100" dirty="0">
                <a:solidFill>
                  <a:schemeClr val="tx2"/>
                </a:solidFill>
                <a:latin typeface="+mn-ea"/>
              </a:rPr>
              <a:t>0123-456-7890 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00:00-00:00</a:t>
            </a:r>
            <a:endParaRPr kumimoji="1" lang="en-US" altLang="ja-JP" sz="1050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01EF15D7-BFAF-3393-EC22-EB9346BEEFA4}"/>
              </a:ext>
            </a:extLst>
          </p:cNvPr>
          <p:cNvCxnSpPr>
            <a:cxnSpLocks/>
          </p:cNvCxnSpPr>
          <p:nvPr/>
        </p:nvCxnSpPr>
        <p:spPr>
          <a:xfrm>
            <a:off x="413837" y="5215322"/>
            <a:ext cx="6731514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0A05562-6359-CFA4-3467-4C17F603F2F5}"/>
              </a:ext>
            </a:extLst>
          </p:cNvPr>
          <p:cNvSpPr/>
          <p:nvPr/>
        </p:nvSpPr>
        <p:spPr>
          <a:xfrm>
            <a:off x="1677345" y="5311114"/>
            <a:ext cx="359073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noAutofit/>
          </a:bodyPr>
          <a:lstStyle/>
          <a:p>
            <a:r>
              <a:rPr kumimoji="1" lang="ja-JP" altLang="en-US" sz="700" u="sng">
                <a:solidFill>
                  <a:schemeClr val="tx2"/>
                </a:solidFill>
                <a:latin typeface="+mn-ea"/>
              </a:rPr>
              <a:t>利用規約</a:t>
            </a:r>
            <a:endParaRPr kumimoji="1" lang="en-US" altLang="ja-JP" sz="700" u="sng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1FEB798-ED62-B66D-5214-FC733C036E28}"/>
              </a:ext>
            </a:extLst>
          </p:cNvPr>
          <p:cNvSpPr/>
          <p:nvPr/>
        </p:nvSpPr>
        <p:spPr>
          <a:xfrm>
            <a:off x="6505813" y="5311114"/>
            <a:ext cx="476092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noAutofit/>
          </a:bodyPr>
          <a:lstStyle/>
          <a:p>
            <a:pPr algn="r"/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©︎Copyright</a:t>
            </a:r>
          </a:p>
        </p:txBody>
      </p:sp>
      <p:sp>
        <p:nvSpPr>
          <p:cNvPr id="47" name="円/楕円 46">
            <a:extLst>
              <a:ext uri="{FF2B5EF4-FFF2-40B4-BE49-F238E27FC236}">
                <a16:creationId xmlns:a16="http://schemas.microsoft.com/office/drawing/2014/main" id="{F647175F-52ED-5B62-40FE-D8A0E19ED35D}"/>
              </a:ext>
            </a:extLst>
          </p:cNvPr>
          <p:cNvSpPr>
            <a:spLocks noChangeAspect="1"/>
          </p:cNvSpPr>
          <p:nvPr/>
        </p:nvSpPr>
        <p:spPr>
          <a:xfrm>
            <a:off x="3746877" y="1135170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sp>
        <p:nvSpPr>
          <p:cNvPr id="48" name="円/楕円 47">
            <a:extLst>
              <a:ext uri="{FF2B5EF4-FFF2-40B4-BE49-F238E27FC236}">
                <a16:creationId xmlns:a16="http://schemas.microsoft.com/office/drawing/2014/main" id="{597D3688-0F07-1CA1-154A-37A7D236F8F5}"/>
              </a:ext>
            </a:extLst>
          </p:cNvPr>
          <p:cNvSpPr>
            <a:spLocks noChangeAspect="1"/>
          </p:cNvSpPr>
          <p:nvPr/>
        </p:nvSpPr>
        <p:spPr>
          <a:xfrm>
            <a:off x="5157271" y="1563962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ja-JP" altLang="en-US" sz="1000" b="1">
                <a:latin typeface="+mn-ea"/>
              </a:rPr>
              <a:t>２</a:t>
            </a:r>
            <a:endParaRPr kumimoji="1" lang="en-US" altLang="ja-JP" sz="1000" b="1" dirty="0">
              <a:latin typeface="+mn-ea"/>
            </a:endParaRPr>
          </a:p>
        </p:txBody>
      </p:sp>
      <p:sp>
        <p:nvSpPr>
          <p:cNvPr id="49" name="円/楕円 48">
            <a:extLst>
              <a:ext uri="{FF2B5EF4-FFF2-40B4-BE49-F238E27FC236}">
                <a16:creationId xmlns:a16="http://schemas.microsoft.com/office/drawing/2014/main" id="{67B3BBFC-C60E-A3A4-8E9F-6DEEEDC612D4}"/>
              </a:ext>
            </a:extLst>
          </p:cNvPr>
          <p:cNvSpPr>
            <a:spLocks noChangeAspect="1"/>
          </p:cNvSpPr>
          <p:nvPr/>
        </p:nvSpPr>
        <p:spPr>
          <a:xfrm>
            <a:off x="577990" y="1679273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sp>
        <p:nvSpPr>
          <p:cNvPr id="50" name="円/楕円 49">
            <a:extLst>
              <a:ext uri="{FF2B5EF4-FFF2-40B4-BE49-F238E27FC236}">
                <a16:creationId xmlns:a16="http://schemas.microsoft.com/office/drawing/2014/main" id="{1BA903D4-4E2F-AED2-4720-329CB7E9565C}"/>
              </a:ext>
            </a:extLst>
          </p:cNvPr>
          <p:cNvSpPr>
            <a:spLocks noChangeAspect="1"/>
          </p:cNvSpPr>
          <p:nvPr/>
        </p:nvSpPr>
        <p:spPr>
          <a:xfrm>
            <a:off x="577990" y="2689527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FEAB2DC0-8DA8-369C-4E3A-108151A2E7E5}"/>
              </a:ext>
            </a:extLst>
          </p:cNvPr>
          <p:cNvSpPr>
            <a:spLocks noChangeAspect="1"/>
          </p:cNvSpPr>
          <p:nvPr/>
        </p:nvSpPr>
        <p:spPr>
          <a:xfrm>
            <a:off x="577990" y="3806142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5</a:t>
            </a: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2B2CF094-F904-DB2A-3501-18D5E2296D17}"/>
              </a:ext>
            </a:extLst>
          </p:cNvPr>
          <p:cNvSpPr>
            <a:spLocks noChangeAspect="1"/>
          </p:cNvSpPr>
          <p:nvPr/>
        </p:nvSpPr>
        <p:spPr>
          <a:xfrm>
            <a:off x="577990" y="471328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6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E3DF718-E58B-A86C-3041-8E3F02CEC765}"/>
              </a:ext>
            </a:extLst>
          </p:cNvPr>
          <p:cNvSpPr/>
          <p:nvPr/>
        </p:nvSpPr>
        <p:spPr>
          <a:xfrm>
            <a:off x="416556" y="7290748"/>
            <a:ext cx="3240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44000" rIns="144000" bIns="144000" rtlCol="0" anchor="ctr">
            <a:no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リンク元の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の文言と、遷移先のフォームの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タイトルをそろえる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登壇依頼や営業目的用のフォームを別途設ける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4" name="円/楕円 53">
            <a:extLst>
              <a:ext uri="{FF2B5EF4-FFF2-40B4-BE49-F238E27FC236}">
                <a16:creationId xmlns:a16="http://schemas.microsoft.com/office/drawing/2014/main" id="{3DEC77DF-435D-FDC8-BFA1-1002FB180ECF}"/>
              </a:ext>
            </a:extLst>
          </p:cNvPr>
          <p:cNvSpPr>
            <a:spLocks noChangeAspect="1"/>
          </p:cNvSpPr>
          <p:nvPr/>
        </p:nvSpPr>
        <p:spPr>
          <a:xfrm>
            <a:off x="320750" y="718483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C105DB6-B76B-452E-FDAC-7AB1F15CF50D}"/>
              </a:ext>
            </a:extLst>
          </p:cNvPr>
          <p:cNvSpPr/>
          <p:nvPr/>
        </p:nvSpPr>
        <p:spPr>
          <a:xfrm>
            <a:off x="3899984" y="7290748"/>
            <a:ext cx="3240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44000" rIns="144000" bIns="144000" rtlCol="0" anchor="ctr">
            <a:no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問い合わせ例や相談例、資料から得られる情報を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記載して、ユーザーが「フォーム送信後の行動」を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具体的にイメージできるようにする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56" name="円/楕円 55">
            <a:extLst>
              <a:ext uri="{FF2B5EF4-FFF2-40B4-BE49-F238E27FC236}">
                <a16:creationId xmlns:a16="http://schemas.microsoft.com/office/drawing/2014/main" id="{540A68D7-C927-F1E9-12A0-AD3A2A92A99D}"/>
              </a:ext>
            </a:extLst>
          </p:cNvPr>
          <p:cNvSpPr>
            <a:spLocks noChangeAspect="1"/>
          </p:cNvSpPr>
          <p:nvPr/>
        </p:nvSpPr>
        <p:spPr>
          <a:xfrm>
            <a:off x="3804178" y="718483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2EF4EDE4-2043-8D54-ADE0-17516B3C9AE3}"/>
              </a:ext>
            </a:extLst>
          </p:cNvPr>
          <p:cNvSpPr/>
          <p:nvPr/>
        </p:nvSpPr>
        <p:spPr>
          <a:xfrm>
            <a:off x="416556" y="8771205"/>
            <a:ext cx="3240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44000" rIns="144000" bIns="144000" rtlCol="0" anchor="ctr">
            <a:no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提供サービスや資料のイメージ画像を掲載して、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ユーザーが「得られる情報」について具体的に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イメージできるようにする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8" name="円/楕円 57">
            <a:extLst>
              <a:ext uri="{FF2B5EF4-FFF2-40B4-BE49-F238E27FC236}">
                <a16:creationId xmlns:a16="http://schemas.microsoft.com/office/drawing/2014/main" id="{D5A040CE-40E6-72C4-0A75-934CD37ED152}"/>
              </a:ext>
            </a:extLst>
          </p:cNvPr>
          <p:cNvSpPr>
            <a:spLocks noChangeAspect="1"/>
          </p:cNvSpPr>
          <p:nvPr/>
        </p:nvSpPr>
        <p:spPr>
          <a:xfrm>
            <a:off x="320750" y="8665291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5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DFB280D-F927-160D-1225-DDF0586B8F37}"/>
              </a:ext>
            </a:extLst>
          </p:cNvPr>
          <p:cNvSpPr/>
          <p:nvPr/>
        </p:nvSpPr>
        <p:spPr>
          <a:xfrm>
            <a:off x="3899984" y="8771205"/>
            <a:ext cx="3240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44000" rIns="144000" bIns="144000" rtlCol="0" anchor="ctr">
            <a:no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すぐに電話したいユーザーのために電話番号も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記載する。フォームから送信できなかった場合の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代替手段としても使える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0" name="円/楕円 59">
            <a:extLst>
              <a:ext uri="{FF2B5EF4-FFF2-40B4-BE49-F238E27FC236}">
                <a16:creationId xmlns:a16="http://schemas.microsoft.com/office/drawing/2014/main" id="{1F65F98F-D058-7196-4B9E-54113D2A6847}"/>
              </a:ext>
            </a:extLst>
          </p:cNvPr>
          <p:cNvSpPr>
            <a:spLocks noChangeAspect="1"/>
          </p:cNvSpPr>
          <p:nvPr/>
        </p:nvSpPr>
        <p:spPr>
          <a:xfrm>
            <a:off x="3804178" y="8665291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92196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フォーム</a:t>
            </a:r>
            <a:r>
              <a:rPr lang="en-US" altLang="ja-JP" dirty="0"/>
              <a:t>(</a:t>
            </a:r>
            <a:r>
              <a:rPr lang="ja-JP" altLang="en-US"/>
              <a:t>お問い合わせ、資料請求</a:t>
            </a:r>
            <a:r>
              <a:rPr lang="en-US" altLang="ja-JP" dirty="0"/>
              <a:t>) 2/2</a:t>
            </a:r>
            <a:endParaRPr lang="ja-JP" altLang="en-US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BF91D2EE-77BA-2055-500A-4ADB4E31D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0027AC-ED24-17C1-B3A1-8316E45C81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19EA2E4-A863-6BE9-E2C0-DDBD9DA036EC}"/>
              </a:ext>
            </a:extLst>
          </p:cNvPr>
          <p:cNvSpPr/>
          <p:nvPr/>
        </p:nvSpPr>
        <p:spPr>
          <a:xfrm>
            <a:off x="724994" y="1988086"/>
            <a:ext cx="3600000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送信が完了しました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B0DD0DA-EFE3-DAD7-E165-C472B8831988}"/>
              </a:ext>
            </a:extLst>
          </p:cNvPr>
          <p:cNvSpPr/>
          <p:nvPr/>
        </p:nvSpPr>
        <p:spPr>
          <a:xfrm>
            <a:off x="724994" y="2345616"/>
            <a:ext cx="3600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2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弊社のサービスに興味を持って頂きありがとうございます</a:t>
            </a:r>
            <a:endParaRPr kumimoji="1" lang="en-US" altLang="ja-JP" sz="800" dirty="0">
              <a:solidFill>
                <a:schemeClr val="tx2"/>
              </a:solidFill>
            </a:endParaRPr>
          </a:p>
          <a:p>
            <a:pPr algn="ctr">
              <a:spcAft>
                <a:spcPts val="2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担当者で確認した後、</a:t>
            </a:r>
            <a:r>
              <a:rPr kumimoji="1" lang="en-US" altLang="ja-JP" sz="800" dirty="0">
                <a:solidFill>
                  <a:schemeClr val="tx2"/>
                </a:solidFill>
              </a:rPr>
              <a:t>○</a:t>
            </a:r>
            <a:r>
              <a:rPr kumimoji="1" lang="ja-JP" altLang="en-US" sz="800">
                <a:solidFill>
                  <a:schemeClr val="tx2"/>
                </a:solidFill>
              </a:rPr>
              <a:t>営業日以内に返信いたします</a:t>
            </a:r>
            <a:endParaRPr kumimoji="1" lang="en-US" altLang="ja-JP" sz="800" dirty="0">
              <a:solidFill>
                <a:schemeClr val="tx2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FC16000-CFE9-0B43-4217-46807C8AB804}"/>
              </a:ext>
            </a:extLst>
          </p:cNvPr>
          <p:cNvSpPr/>
          <p:nvPr/>
        </p:nvSpPr>
        <p:spPr>
          <a:xfrm>
            <a:off x="412591" y="1135712"/>
            <a:ext cx="3077766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お問い合わせフォームの場合の送信完了画面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1B7BD4C4-D61E-F7D8-F457-AB85895CFA65}"/>
              </a:ext>
            </a:extLst>
          </p:cNvPr>
          <p:cNvSpPr/>
          <p:nvPr/>
        </p:nvSpPr>
        <p:spPr>
          <a:xfrm>
            <a:off x="412591" y="3248644"/>
            <a:ext cx="4212000" cy="1620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2CF8D4A3-48F4-7AAB-C148-F336750C7417}"/>
              </a:ext>
            </a:extLst>
          </p:cNvPr>
          <p:cNvSpPr/>
          <p:nvPr/>
        </p:nvSpPr>
        <p:spPr>
          <a:xfrm>
            <a:off x="412591" y="1414703"/>
            <a:ext cx="4212000" cy="1835163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F1B3259-14B3-4F2F-80FB-E10C9DD8BCE3}"/>
              </a:ext>
            </a:extLst>
          </p:cNvPr>
          <p:cNvSpPr/>
          <p:nvPr/>
        </p:nvSpPr>
        <p:spPr>
          <a:xfrm>
            <a:off x="542724" y="1523666"/>
            <a:ext cx="648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0B24073-4D78-83AF-AE02-95D81453921C}"/>
              </a:ext>
            </a:extLst>
          </p:cNvPr>
          <p:cNvCxnSpPr/>
          <p:nvPr/>
        </p:nvCxnSpPr>
        <p:spPr>
          <a:xfrm>
            <a:off x="412591" y="1842371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7DA6D327-3284-E5FA-B08D-B077092BC979}"/>
              </a:ext>
            </a:extLst>
          </p:cNvPr>
          <p:cNvSpPr/>
          <p:nvPr/>
        </p:nvSpPr>
        <p:spPr>
          <a:xfrm>
            <a:off x="1651867" y="2802473"/>
            <a:ext cx="1726487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</a:rPr>
              <a:t>トップに戻る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00465C98-860B-AF86-151D-012102949681}"/>
              </a:ext>
            </a:extLst>
          </p:cNvPr>
          <p:cNvSpPr/>
          <p:nvPr/>
        </p:nvSpPr>
        <p:spPr>
          <a:xfrm>
            <a:off x="713246" y="4692392"/>
            <a:ext cx="86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プライバシーポリシー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BF3D301C-EF99-75D5-A28E-932DAEB2DA3C}"/>
              </a:ext>
            </a:extLst>
          </p:cNvPr>
          <p:cNvCxnSpPr/>
          <p:nvPr/>
        </p:nvCxnSpPr>
        <p:spPr>
          <a:xfrm>
            <a:off x="412591" y="4621823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F94DF909-B632-F73D-2E56-A9A8B2976C5E}"/>
              </a:ext>
            </a:extLst>
          </p:cNvPr>
          <p:cNvSpPr/>
          <p:nvPr/>
        </p:nvSpPr>
        <p:spPr>
          <a:xfrm>
            <a:off x="1618071" y="4692392"/>
            <a:ext cx="396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利用規約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6B8C2B33-FDF7-31BE-126E-305D8049DC12}"/>
              </a:ext>
            </a:extLst>
          </p:cNvPr>
          <p:cNvSpPr/>
          <p:nvPr/>
        </p:nvSpPr>
        <p:spPr>
          <a:xfrm>
            <a:off x="3825517" y="4692392"/>
            <a:ext cx="50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r">
              <a:spcAft>
                <a:spcPts val="600"/>
              </a:spcAft>
            </a:pPr>
            <a:r>
              <a:rPr kumimoji="1" lang="en-US" altLang="ja-JP" sz="600" dirty="0">
                <a:solidFill>
                  <a:schemeClr val="tx2"/>
                </a:solidFill>
              </a:rPr>
              <a:t>©️Copyright</a:t>
            </a:r>
          </a:p>
        </p:txBody>
      </p:sp>
      <p:sp>
        <p:nvSpPr>
          <p:cNvPr id="71" name="角丸四角形 70">
            <a:extLst>
              <a:ext uri="{FF2B5EF4-FFF2-40B4-BE49-F238E27FC236}">
                <a16:creationId xmlns:a16="http://schemas.microsoft.com/office/drawing/2014/main" id="{A096B1AA-62C3-33BE-853D-2EF527259807}"/>
              </a:ext>
            </a:extLst>
          </p:cNvPr>
          <p:cNvSpPr/>
          <p:nvPr/>
        </p:nvSpPr>
        <p:spPr>
          <a:xfrm>
            <a:off x="713246" y="3605049"/>
            <a:ext cx="1116000" cy="828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688C9C85-F7BC-2ED9-6C9F-B71440B34776}"/>
              </a:ext>
            </a:extLst>
          </p:cNvPr>
          <p:cNvSpPr/>
          <p:nvPr/>
        </p:nvSpPr>
        <p:spPr>
          <a:xfrm>
            <a:off x="821246" y="3988785"/>
            <a:ext cx="9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</p:txBody>
      </p:sp>
      <p:sp>
        <p:nvSpPr>
          <p:cNvPr id="73" name="円/楕円 72">
            <a:extLst>
              <a:ext uri="{FF2B5EF4-FFF2-40B4-BE49-F238E27FC236}">
                <a16:creationId xmlns:a16="http://schemas.microsoft.com/office/drawing/2014/main" id="{C8906577-2EB7-E039-0322-F25E6F9D7DE8}"/>
              </a:ext>
            </a:extLst>
          </p:cNvPr>
          <p:cNvSpPr/>
          <p:nvPr/>
        </p:nvSpPr>
        <p:spPr>
          <a:xfrm>
            <a:off x="1087096" y="3383534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AC290D6F-1D35-8505-49BE-4DCC20E0A518}"/>
              </a:ext>
            </a:extLst>
          </p:cNvPr>
          <p:cNvSpPr/>
          <p:nvPr/>
        </p:nvSpPr>
        <p:spPr>
          <a:xfrm>
            <a:off x="821246" y="3801558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サービス紹介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5" name="フリーフォーム 74">
            <a:extLst>
              <a:ext uri="{FF2B5EF4-FFF2-40B4-BE49-F238E27FC236}">
                <a16:creationId xmlns:a16="http://schemas.microsoft.com/office/drawing/2014/main" id="{A28DE4D9-2793-14D8-16A9-421D6E886A89}"/>
              </a:ext>
            </a:extLst>
          </p:cNvPr>
          <p:cNvSpPr>
            <a:spLocks noChangeAspect="1"/>
          </p:cNvSpPr>
          <p:nvPr/>
        </p:nvSpPr>
        <p:spPr>
          <a:xfrm>
            <a:off x="1182657" y="3504784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76" name="角丸四角形 75">
            <a:extLst>
              <a:ext uri="{FF2B5EF4-FFF2-40B4-BE49-F238E27FC236}">
                <a16:creationId xmlns:a16="http://schemas.microsoft.com/office/drawing/2014/main" id="{15EEB91F-514A-9861-43B8-D1D5D146BAB6}"/>
              </a:ext>
            </a:extLst>
          </p:cNvPr>
          <p:cNvSpPr/>
          <p:nvPr/>
        </p:nvSpPr>
        <p:spPr>
          <a:xfrm>
            <a:off x="3208994" y="3605049"/>
            <a:ext cx="1116000" cy="828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D39377A2-1240-D857-ACB6-81ABBC1429F8}"/>
              </a:ext>
            </a:extLst>
          </p:cNvPr>
          <p:cNvSpPr/>
          <p:nvPr/>
        </p:nvSpPr>
        <p:spPr>
          <a:xfrm>
            <a:off x="3316994" y="3988785"/>
            <a:ext cx="9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</p:txBody>
      </p:sp>
      <p:sp>
        <p:nvSpPr>
          <p:cNvPr id="78" name="円/楕円 77">
            <a:extLst>
              <a:ext uri="{FF2B5EF4-FFF2-40B4-BE49-F238E27FC236}">
                <a16:creationId xmlns:a16="http://schemas.microsoft.com/office/drawing/2014/main" id="{631A550F-5BB2-D92D-BCFE-06AEB8B69F48}"/>
              </a:ext>
            </a:extLst>
          </p:cNvPr>
          <p:cNvSpPr/>
          <p:nvPr/>
        </p:nvSpPr>
        <p:spPr>
          <a:xfrm>
            <a:off x="3582844" y="3383534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705F3188-260D-C826-61E6-6D48B09654BA}"/>
              </a:ext>
            </a:extLst>
          </p:cNvPr>
          <p:cNvSpPr/>
          <p:nvPr/>
        </p:nvSpPr>
        <p:spPr>
          <a:xfrm>
            <a:off x="3316994" y="3801558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セミナー・イベント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0" name="フリーフォーム 79">
            <a:extLst>
              <a:ext uri="{FF2B5EF4-FFF2-40B4-BE49-F238E27FC236}">
                <a16:creationId xmlns:a16="http://schemas.microsoft.com/office/drawing/2014/main" id="{49E292C9-52E1-045D-2879-97EC58646F51}"/>
              </a:ext>
            </a:extLst>
          </p:cNvPr>
          <p:cNvSpPr>
            <a:spLocks noChangeAspect="1"/>
          </p:cNvSpPr>
          <p:nvPr/>
        </p:nvSpPr>
        <p:spPr>
          <a:xfrm>
            <a:off x="3678405" y="3504784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1" name="角丸四角形 80">
            <a:extLst>
              <a:ext uri="{FF2B5EF4-FFF2-40B4-BE49-F238E27FC236}">
                <a16:creationId xmlns:a16="http://schemas.microsoft.com/office/drawing/2014/main" id="{B00E22CF-B14E-2AA3-D807-713BE2A6EF59}"/>
              </a:ext>
            </a:extLst>
          </p:cNvPr>
          <p:cNvSpPr/>
          <p:nvPr/>
        </p:nvSpPr>
        <p:spPr>
          <a:xfrm>
            <a:off x="1964261" y="3605049"/>
            <a:ext cx="1116000" cy="828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AE4F60DA-2A58-9E09-10AC-3A7A23491D1C}"/>
              </a:ext>
            </a:extLst>
          </p:cNvPr>
          <p:cNvSpPr/>
          <p:nvPr/>
        </p:nvSpPr>
        <p:spPr>
          <a:xfrm>
            <a:off x="2072261" y="3988785"/>
            <a:ext cx="9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</p:txBody>
      </p:sp>
      <p:sp>
        <p:nvSpPr>
          <p:cNvPr id="83" name="円/楕円 82">
            <a:extLst>
              <a:ext uri="{FF2B5EF4-FFF2-40B4-BE49-F238E27FC236}">
                <a16:creationId xmlns:a16="http://schemas.microsoft.com/office/drawing/2014/main" id="{DFDB9936-3B60-9286-F1A6-B57B5B341E01}"/>
              </a:ext>
            </a:extLst>
          </p:cNvPr>
          <p:cNvSpPr/>
          <p:nvPr/>
        </p:nvSpPr>
        <p:spPr>
          <a:xfrm>
            <a:off x="2338111" y="3383534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39FB922C-72C9-7B7B-0170-A9AB35D81060}"/>
              </a:ext>
            </a:extLst>
          </p:cNvPr>
          <p:cNvSpPr/>
          <p:nvPr/>
        </p:nvSpPr>
        <p:spPr>
          <a:xfrm>
            <a:off x="2072261" y="3801558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事例紹介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5" name="フリーフォーム 84">
            <a:extLst>
              <a:ext uri="{FF2B5EF4-FFF2-40B4-BE49-F238E27FC236}">
                <a16:creationId xmlns:a16="http://schemas.microsoft.com/office/drawing/2014/main" id="{310ABE23-E3BC-DC21-7449-DFE709645D10}"/>
              </a:ext>
            </a:extLst>
          </p:cNvPr>
          <p:cNvSpPr>
            <a:spLocks noChangeAspect="1"/>
          </p:cNvSpPr>
          <p:nvPr/>
        </p:nvSpPr>
        <p:spPr>
          <a:xfrm>
            <a:off x="2433672" y="3504784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6A29D580-3F6D-99BD-92EA-7BD831C6D6C0}"/>
              </a:ext>
            </a:extLst>
          </p:cNvPr>
          <p:cNvSpPr/>
          <p:nvPr/>
        </p:nvSpPr>
        <p:spPr>
          <a:xfrm>
            <a:off x="4899296" y="1954196"/>
            <a:ext cx="2268000" cy="10660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フォーム送信後の対応内容を記載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する。送信内容の確認のため送信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完了後にはメールが自動送信される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ように設定しておく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8" name="円/楕円 87">
            <a:extLst>
              <a:ext uri="{FF2B5EF4-FFF2-40B4-BE49-F238E27FC236}">
                <a16:creationId xmlns:a16="http://schemas.microsoft.com/office/drawing/2014/main" id="{75B57904-0289-26EA-0C55-AB913D1F8578}"/>
              </a:ext>
            </a:extLst>
          </p:cNvPr>
          <p:cNvSpPr>
            <a:spLocks noChangeAspect="1"/>
          </p:cNvSpPr>
          <p:nvPr/>
        </p:nvSpPr>
        <p:spPr>
          <a:xfrm>
            <a:off x="4486145" y="2361210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3102098A-1120-AE60-2C3F-0AFEC5907207}"/>
              </a:ext>
            </a:extLst>
          </p:cNvPr>
          <p:cNvCxnSpPr>
            <a:cxnSpLocks/>
            <a:stCxn id="86" idx="1"/>
            <a:endCxn id="88" idx="6"/>
          </p:cNvCxnSpPr>
          <p:nvPr/>
        </p:nvCxnSpPr>
        <p:spPr>
          <a:xfrm flipH="1" flipV="1">
            <a:off x="4738145" y="2487210"/>
            <a:ext cx="161151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4EE44C7-516A-F538-256D-94D9E4697191}"/>
              </a:ext>
            </a:extLst>
          </p:cNvPr>
          <p:cNvSpPr/>
          <p:nvPr/>
        </p:nvSpPr>
        <p:spPr>
          <a:xfrm>
            <a:off x="4899296" y="3538529"/>
            <a:ext cx="2268000" cy="8582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コンバージョン後も他のコンテンツ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や資料をリコメンドして接触頻度を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高める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4" name="円/楕円 93">
            <a:extLst>
              <a:ext uri="{FF2B5EF4-FFF2-40B4-BE49-F238E27FC236}">
                <a16:creationId xmlns:a16="http://schemas.microsoft.com/office/drawing/2014/main" id="{B239CECC-6B1A-A330-33DB-F76D2337AA13}"/>
              </a:ext>
            </a:extLst>
          </p:cNvPr>
          <p:cNvSpPr>
            <a:spLocks noChangeAspect="1"/>
          </p:cNvSpPr>
          <p:nvPr/>
        </p:nvSpPr>
        <p:spPr>
          <a:xfrm>
            <a:off x="4486145" y="3841668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965716D8-36B5-2345-9E60-4A67250ED761}"/>
              </a:ext>
            </a:extLst>
          </p:cNvPr>
          <p:cNvCxnSpPr>
            <a:cxnSpLocks/>
            <a:stCxn id="93" idx="1"/>
            <a:endCxn id="94" idx="6"/>
          </p:cNvCxnSpPr>
          <p:nvPr/>
        </p:nvCxnSpPr>
        <p:spPr>
          <a:xfrm flipH="1" flipV="1">
            <a:off x="4738145" y="3967668"/>
            <a:ext cx="161151" cy="2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EFD045A9-C0EE-4A49-07A9-BDF825C5C82E}"/>
              </a:ext>
            </a:extLst>
          </p:cNvPr>
          <p:cNvSpPr/>
          <p:nvPr/>
        </p:nvSpPr>
        <p:spPr>
          <a:xfrm>
            <a:off x="724994" y="6653941"/>
            <a:ext cx="3600000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資料請求を受け付けました</a:t>
            </a: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7D53A543-8F2D-6518-8D6B-5476AF28DB52}"/>
              </a:ext>
            </a:extLst>
          </p:cNvPr>
          <p:cNvSpPr/>
          <p:nvPr/>
        </p:nvSpPr>
        <p:spPr>
          <a:xfrm>
            <a:off x="724994" y="7011471"/>
            <a:ext cx="3600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2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弊社の資料に興味を持って頂きありがとうございます</a:t>
            </a:r>
            <a:endParaRPr kumimoji="1" lang="en-US" altLang="ja-JP" sz="800" dirty="0">
              <a:solidFill>
                <a:schemeClr val="tx2"/>
              </a:solidFill>
            </a:endParaRPr>
          </a:p>
          <a:p>
            <a:pPr algn="ctr">
              <a:spcAft>
                <a:spcPts val="2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ご記入いただいたメールアドレス宛てに資料を送付しました</a:t>
            </a:r>
            <a:endParaRPr kumimoji="1" lang="en-US" altLang="ja-JP" sz="800" dirty="0">
              <a:solidFill>
                <a:schemeClr val="tx2"/>
              </a:solidFill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7665B892-CDE4-88BE-4705-640C3090119D}"/>
              </a:ext>
            </a:extLst>
          </p:cNvPr>
          <p:cNvSpPr/>
          <p:nvPr/>
        </p:nvSpPr>
        <p:spPr>
          <a:xfrm>
            <a:off x="412591" y="5801567"/>
            <a:ext cx="2769989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資料請求フォームの場合の送信完了画面</a:t>
            </a: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DED2E537-C9E8-8536-F0E2-31DB8606F982}"/>
              </a:ext>
            </a:extLst>
          </p:cNvPr>
          <p:cNvSpPr/>
          <p:nvPr/>
        </p:nvSpPr>
        <p:spPr>
          <a:xfrm>
            <a:off x="412591" y="7914499"/>
            <a:ext cx="4212000" cy="1620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72DBD888-5C37-4E40-1EF6-1020CCACFC2D}"/>
              </a:ext>
            </a:extLst>
          </p:cNvPr>
          <p:cNvSpPr/>
          <p:nvPr/>
        </p:nvSpPr>
        <p:spPr>
          <a:xfrm>
            <a:off x="412591" y="6080558"/>
            <a:ext cx="4212000" cy="1835163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FED9DFB5-BA5A-FFAB-0009-A4D60E49731A}"/>
              </a:ext>
            </a:extLst>
          </p:cNvPr>
          <p:cNvSpPr/>
          <p:nvPr/>
        </p:nvSpPr>
        <p:spPr>
          <a:xfrm>
            <a:off x="542724" y="6189521"/>
            <a:ext cx="648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2A1EFB89-9AC8-0F85-817E-A636C0EEEE29}"/>
              </a:ext>
            </a:extLst>
          </p:cNvPr>
          <p:cNvCxnSpPr/>
          <p:nvPr/>
        </p:nvCxnSpPr>
        <p:spPr>
          <a:xfrm>
            <a:off x="412591" y="6508226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A28C5481-CEBB-8AB9-9F1A-D8E97679346C}"/>
              </a:ext>
            </a:extLst>
          </p:cNvPr>
          <p:cNvSpPr/>
          <p:nvPr/>
        </p:nvSpPr>
        <p:spPr>
          <a:xfrm>
            <a:off x="1651867" y="7468328"/>
            <a:ext cx="1726487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</a:rPr>
              <a:t>トップに戻る</a:t>
            </a: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777483DA-F1AD-FBE0-1D05-5E5798050C0D}"/>
              </a:ext>
            </a:extLst>
          </p:cNvPr>
          <p:cNvSpPr/>
          <p:nvPr/>
        </p:nvSpPr>
        <p:spPr>
          <a:xfrm>
            <a:off x="713246" y="9358247"/>
            <a:ext cx="86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プライバシーポリシー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F1657445-54F1-AAAA-3609-334C47E497D7}"/>
              </a:ext>
            </a:extLst>
          </p:cNvPr>
          <p:cNvCxnSpPr/>
          <p:nvPr/>
        </p:nvCxnSpPr>
        <p:spPr>
          <a:xfrm>
            <a:off x="412591" y="9287678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81FEF304-DD5E-557C-CF1E-994E5DCD4F2F}"/>
              </a:ext>
            </a:extLst>
          </p:cNvPr>
          <p:cNvSpPr/>
          <p:nvPr/>
        </p:nvSpPr>
        <p:spPr>
          <a:xfrm>
            <a:off x="1618071" y="9358247"/>
            <a:ext cx="396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利用規約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6D8F8A60-25E3-6689-4C2F-3D4810AE7399}"/>
              </a:ext>
            </a:extLst>
          </p:cNvPr>
          <p:cNvSpPr/>
          <p:nvPr/>
        </p:nvSpPr>
        <p:spPr>
          <a:xfrm>
            <a:off x="3825517" y="9358247"/>
            <a:ext cx="50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r">
              <a:spcAft>
                <a:spcPts val="600"/>
              </a:spcAft>
            </a:pPr>
            <a:r>
              <a:rPr kumimoji="1" lang="en-US" altLang="ja-JP" sz="600" dirty="0">
                <a:solidFill>
                  <a:schemeClr val="tx2"/>
                </a:solidFill>
              </a:rPr>
              <a:t>©️Copyright</a:t>
            </a:r>
          </a:p>
        </p:txBody>
      </p:sp>
      <p:sp>
        <p:nvSpPr>
          <p:cNvPr id="109" name="角丸四角形 108">
            <a:extLst>
              <a:ext uri="{FF2B5EF4-FFF2-40B4-BE49-F238E27FC236}">
                <a16:creationId xmlns:a16="http://schemas.microsoft.com/office/drawing/2014/main" id="{BC7BFA03-C444-3884-678F-A83B77B2FF4A}"/>
              </a:ext>
            </a:extLst>
          </p:cNvPr>
          <p:cNvSpPr/>
          <p:nvPr/>
        </p:nvSpPr>
        <p:spPr>
          <a:xfrm>
            <a:off x="713246" y="8270904"/>
            <a:ext cx="1116000" cy="828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2577B859-5505-C06E-3073-2090E3FF755B}"/>
              </a:ext>
            </a:extLst>
          </p:cNvPr>
          <p:cNvSpPr/>
          <p:nvPr/>
        </p:nvSpPr>
        <p:spPr>
          <a:xfrm>
            <a:off x="821246" y="8654640"/>
            <a:ext cx="9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</p:txBody>
      </p:sp>
      <p:sp>
        <p:nvSpPr>
          <p:cNvPr id="111" name="円/楕円 110">
            <a:extLst>
              <a:ext uri="{FF2B5EF4-FFF2-40B4-BE49-F238E27FC236}">
                <a16:creationId xmlns:a16="http://schemas.microsoft.com/office/drawing/2014/main" id="{D41FB418-F48D-FBB0-B2DB-ACB899F83D8A}"/>
              </a:ext>
            </a:extLst>
          </p:cNvPr>
          <p:cNvSpPr/>
          <p:nvPr/>
        </p:nvSpPr>
        <p:spPr>
          <a:xfrm>
            <a:off x="1087096" y="8049389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AB57D63E-30DE-9915-E96F-11F8EF1393FD}"/>
              </a:ext>
            </a:extLst>
          </p:cNvPr>
          <p:cNvSpPr/>
          <p:nvPr/>
        </p:nvSpPr>
        <p:spPr>
          <a:xfrm>
            <a:off x="821246" y="8467413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サービス紹介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3" name="フリーフォーム 112">
            <a:extLst>
              <a:ext uri="{FF2B5EF4-FFF2-40B4-BE49-F238E27FC236}">
                <a16:creationId xmlns:a16="http://schemas.microsoft.com/office/drawing/2014/main" id="{CB0EFFAA-63AD-A7AE-A794-CF57489EE13C}"/>
              </a:ext>
            </a:extLst>
          </p:cNvPr>
          <p:cNvSpPr>
            <a:spLocks noChangeAspect="1"/>
          </p:cNvSpPr>
          <p:nvPr/>
        </p:nvSpPr>
        <p:spPr>
          <a:xfrm>
            <a:off x="1182657" y="8170639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4" name="角丸四角形 113">
            <a:extLst>
              <a:ext uri="{FF2B5EF4-FFF2-40B4-BE49-F238E27FC236}">
                <a16:creationId xmlns:a16="http://schemas.microsoft.com/office/drawing/2014/main" id="{156AA6DE-B525-1C50-29D7-CB5606E7ABF0}"/>
              </a:ext>
            </a:extLst>
          </p:cNvPr>
          <p:cNvSpPr/>
          <p:nvPr/>
        </p:nvSpPr>
        <p:spPr>
          <a:xfrm>
            <a:off x="3208994" y="8270904"/>
            <a:ext cx="1116000" cy="828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B6E18274-7DDF-C1EA-790C-0D982C2C9441}"/>
              </a:ext>
            </a:extLst>
          </p:cNvPr>
          <p:cNvSpPr/>
          <p:nvPr/>
        </p:nvSpPr>
        <p:spPr>
          <a:xfrm>
            <a:off x="3316994" y="8654640"/>
            <a:ext cx="9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</p:txBody>
      </p:sp>
      <p:sp>
        <p:nvSpPr>
          <p:cNvPr id="116" name="円/楕円 115">
            <a:extLst>
              <a:ext uri="{FF2B5EF4-FFF2-40B4-BE49-F238E27FC236}">
                <a16:creationId xmlns:a16="http://schemas.microsoft.com/office/drawing/2014/main" id="{054AEBEC-48BC-585C-AD3E-5AC69CC123C7}"/>
              </a:ext>
            </a:extLst>
          </p:cNvPr>
          <p:cNvSpPr/>
          <p:nvPr/>
        </p:nvSpPr>
        <p:spPr>
          <a:xfrm>
            <a:off x="3582844" y="8049389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DDC72A5F-3CC1-B20D-12FB-12AACE2893D3}"/>
              </a:ext>
            </a:extLst>
          </p:cNvPr>
          <p:cNvSpPr/>
          <p:nvPr/>
        </p:nvSpPr>
        <p:spPr>
          <a:xfrm>
            <a:off x="3316994" y="8467413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セミナー・イベント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8" name="フリーフォーム 117">
            <a:extLst>
              <a:ext uri="{FF2B5EF4-FFF2-40B4-BE49-F238E27FC236}">
                <a16:creationId xmlns:a16="http://schemas.microsoft.com/office/drawing/2014/main" id="{015B51C7-B66F-B8AF-F563-062F2C62518D}"/>
              </a:ext>
            </a:extLst>
          </p:cNvPr>
          <p:cNvSpPr>
            <a:spLocks noChangeAspect="1"/>
          </p:cNvSpPr>
          <p:nvPr/>
        </p:nvSpPr>
        <p:spPr>
          <a:xfrm>
            <a:off x="3678405" y="8170639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9" name="角丸四角形 118">
            <a:extLst>
              <a:ext uri="{FF2B5EF4-FFF2-40B4-BE49-F238E27FC236}">
                <a16:creationId xmlns:a16="http://schemas.microsoft.com/office/drawing/2014/main" id="{E822BEBD-4647-FCE2-D5B2-A83EDAF5D3A2}"/>
              </a:ext>
            </a:extLst>
          </p:cNvPr>
          <p:cNvSpPr/>
          <p:nvPr/>
        </p:nvSpPr>
        <p:spPr>
          <a:xfrm>
            <a:off x="1964261" y="8270904"/>
            <a:ext cx="1116000" cy="828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95CEB03F-1A09-B7D6-8640-5232D629553C}"/>
              </a:ext>
            </a:extLst>
          </p:cNvPr>
          <p:cNvSpPr/>
          <p:nvPr/>
        </p:nvSpPr>
        <p:spPr>
          <a:xfrm>
            <a:off x="2072261" y="8654640"/>
            <a:ext cx="9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</p:txBody>
      </p:sp>
      <p:sp>
        <p:nvSpPr>
          <p:cNvPr id="121" name="円/楕円 120">
            <a:extLst>
              <a:ext uri="{FF2B5EF4-FFF2-40B4-BE49-F238E27FC236}">
                <a16:creationId xmlns:a16="http://schemas.microsoft.com/office/drawing/2014/main" id="{ADB14194-4D56-1D99-D9CC-2C3B212A0C18}"/>
              </a:ext>
            </a:extLst>
          </p:cNvPr>
          <p:cNvSpPr/>
          <p:nvPr/>
        </p:nvSpPr>
        <p:spPr>
          <a:xfrm>
            <a:off x="2338111" y="8049389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870A2F77-883E-A3B3-2D8B-3D169C471ADD}"/>
              </a:ext>
            </a:extLst>
          </p:cNvPr>
          <p:cNvSpPr/>
          <p:nvPr/>
        </p:nvSpPr>
        <p:spPr>
          <a:xfrm>
            <a:off x="2072261" y="8467413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事例紹介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3" name="フリーフォーム 122">
            <a:extLst>
              <a:ext uri="{FF2B5EF4-FFF2-40B4-BE49-F238E27FC236}">
                <a16:creationId xmlns:a16="http://schemas.microsoft.com/office/drawing/2014/main" id="{2E133799-D0ED-A6B0-A744-0AF30392F81D}"/>
              </a:ext>
            </a:extLst>
          </p:cNvPr>
          <p:cNvSpPr>
            <a:spLocks noChangeAspect="1"/>
          </p:cNvSpPr>
          <p:nvPr/>
        </p:nvSpPr>
        <p:spPr>
          <a:xfrm>
            <a:off x="2433672" y="8170639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0D459453-22A4-CFFD-B25E-7C9A973CF421}"/>
              </a:ext>
            </a:extLst>
          </p:cNvPr>
          <p:cNvSpPr/>
          <p:nvPr/>
        </p:nvSpPr>
        <p:spPr>
          <a:xfrm>
            <a:off x="4899296" y="6723925"/>
            <a:ext cx="2268000" cy="8582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フォーム送信後の対応内容を記載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する。送信完了後にはメールが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自動送信されるように設定しておく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5" name="円/楕円 124">
            <a:extLst>
              <a:ext uri="{FF2B5EF4-FFF2-40B4-BE49-F238E27FC236}">
                <a16:creationId xmlns:a16="http://schemas.microsoft.com/office/drawing/2014/main" id="{A301A212-C302-821E-9269-5382BAAABF7D}"/>
              </a:ext>
            </a:extLst>
          </p:cNvPr>
          <p:cNvSpPr>
            <a:spLocks noChangeAspect="1"/>
          </p:cNvSpPr>
          <p:nvPr/>
        </p:nvSpPr>
        <p:spPr>
          <a:xfrm>
            <a:off x="4486145" y="702706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6268DA76-7566-CC2A-2AEC-7047ED389857}"/>
              </a:ext>
            </a:extLst>
          </p:cNvPr>
          <p:cNvCxnSpPr>
            <a:cxnSpLocks/>
            <a:stCxn id="124" idx="1"/>
            <a:endCxn id="125" idx="6"/>
          </p:cNvCxnSpPr>
          <p:nvPr/>
        </p:nvCxnSpPr>
        <p:spPr>
          <a:xfrm flipH="1" flipV="1">
            <a:off x="4738145" y="7153065"/>
            <a:ext cx="161151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02129C3C-CC34-FFCB-1A27-274A27AEF7F7}"/>
              </a:ext>
            </a:extLst>
          </p:cNvPr>
          <p:cNvSpPr/>
          <p:nvPr/>
        </p:nvSpPr>
        <p:spPr>
          <a:xfrm>
            <a:off x="4899296" y="8204384"/>
            <a:ext cx="2268000" cy="8582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コンバージョン後も他のコンテンツ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や資料をリコメンドして接触頻度を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高める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8" name="円/楕円 127">
            <a:extLst>
              <a:ext uri="{FF2B5EF4-FFF2-40B4-BE49-F238E27FC236}">
                <a16:creationId xmlns:a16="http://schemas.microsoft.com/office/drawing/2014/main" id="{AEDCA9DD-74FE-C3B2-FABA-C1DB4E064833}"/>
              </a:ext>
            </a:extLst>
          </p:cNvPr>
          <p:cNvSpPr>
            <a:spLocks noChangeAspect="1"/>
          </p:cNvSpPr>
          <p:nvPr/>
        </p:nvSpPr>
        <p:spPr>
          <a:xfrm>
            <a:off x="4486145" y="850752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74AEDACD-4A00-4309-6CDB-A7DB0FB1B5F2}"/>
              </a:ext>
            </a:extLst>
          </p:cNvPr>
          <p:cNvCxnSpPr>
            <a:cxnSpLocks/>
            <a:stCxn id="127" idx="1"/>
            <a:endCxn id="128" idx="6"/>
          </p:cNvCxnSpPr>
          <p:nvPr/>
        </p:nvCxnSpPr>
        <p:spPr>
          <a:xfrm flipH="1" flipV="1">
            <a:off x="4738145" y="8633524"/>
            <a:ext cx="161151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>
            <a:extLst>
              <a:ext uri="{FF2B5EF4-FFF2-40B4-BE49-F238E27FC236}">
                <a16:creationId xmlns:a16="http://schemas.microsoft.com/office/drawing/2014/main" id="{6745900C-5595-BC2D-A2D6-C673CD0F8BCF}"/>
              </a:ext>
            </a:extLst>
          </p:cNvPr>
          <p:cNvCxnSpPr>
            <a:cxnSpLocks/>
          </p:cNvCxnSpPr>
          <p:nvPr/>
        </p:nvCxnSpPr>
        <p:spPr>
          <a:xfrm>
            <a:off x="410964" y="5349716"/>
            <a:ext cx="6731514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303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en-US" altLang="ja-JP" dirty="0"/>
              <a:t>CTA</a:t>
            </a:r>
            <a:endParaRPr lang="ja-JP" altLang="en-US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BD8A2D2A-10E0-FD9E-206B-9E5600EFB2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E8C185-D9EF-58FB-CE92-5F1681F6AA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65C4BBF-1E4D-6842-9C63-BD120E141901}"/>
              </a:ext>
            </a:extLst>
          </p:cNvPr>
          <p:cNvSpPr/>
          <p:nvPr/>
        </p:nvSpPr>
        <p:spPr>
          <a:xfrm>
            <a:off x="724533" y="1802545"/>
            <a:ext cx="269304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ホーム</a:t>
            </a:r>
            <a:endParaRPr kumimoji="1" lang="ja-JP" altLang="en-US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905FC98-D42C-4042-B0AE-5E220E7C3B81}"/>
              </a:ext>
            </a:extLst>
          </p:cNvPr>
          <p:cNvSpPr/>
          <p:nvPr/>
        </p:nvSpPr>
        <p:spPr>
          <a:xfrm>
            <a:off x="3190533" y="4988266"/>
            <a:ext cx="144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04AD875-C335-5941-9E4C-43B2B6E5386C}"/>
              </a:ext>
            </a:extLst>
          </p:cNvPr>
          <p:cNvSpPr/>
          <p:nvPr/>
        </p:nvSpPr>
        <p:spPr>
          <a:xfrm>
            <a:off x="1492703" y="8807716"/>
            <a:ext cx="828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ホーム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サービス・機能紹介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価格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87FA29E-3C02-954C-B35E-98DAB65E9EE8}"/>
              </a:ext>
            </a:extLst>
          </p:cNvPr>
          <p:cNvSpPr/>
          <p:nvPr/>
        </p:nvSpPr>
        <p:spPr>
          <a:xfrm>
            <a:off x="2434157" y="8807715"/>
            <a:ext cx="828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事例紹介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会社情報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お役立ち資料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404346C-F8C5-1C49-9BF6-E67F327D68AE}"/>
              </a:ext>
            </a:extLst>
          </p:cNvPr>
          <p:cNvSpPr/>
          <p:nvPr/>
        </p:nvSpPr>
        <p:spPr>
          <a:xfrm>
            <a:off x="418533" y="1051679"/>
            <a:ext cx="4212000" cy="9683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0" rIns="216000" bIns="0" rtlCol="0" anchor="ctr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89FE5FC-BD97-DE48-B9CA-0FAFC6502715}"/>
              </a:ext>
            </a:extLst>
          </p:cNvPr>
          <p:cNvSpPr/>
          <p:nvPr/>
        </p:nvSpPr>
        <p:spPr>
          <a:xfrm>
            <a:off x="418533" y="8628983"/>
            <a:ext cx="4212000" cy="1332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9E1819A4-6821-6F43-9CB4-774D890D11D6}"/>
              </a:ext>
            </a:extLst>
          </p:cNvPr>
          <p:cNvSpPr/>
          <p:nvPr/>
        </p:nvSpPr>
        <p:spPr>
          <a:xfrm>
            <a:off x="418533" y="7064684"/>
            <a:ext cx="4212000" cy="157977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7E92677F-C5DB-BF40-A589-244D1E94AA71}"/>
              </a:ext>
            </a:extLst>
          </p:cNvPr>
          <p:cNvSpPr/>
          <p:nvPr/>
        </p:nvSpPr>
        <p:spPr>
          <a:xfrm>
            <a:off x="418533" y="8215476"/>
            <a:ext cx="4212000" cy="41350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電話でのお問い合わせ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　</a:t>
            </a:r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0123-456-7890 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00:00~00:00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2B1E291A-1665-6E4E-AFF8-32A3A0046D4C}"/>
              </a:ext>
            </a:extLst>
          </p:cNvPr>
          <p:cNvSpPr/>
          <p:nvPr/>
        </p:nvSpPr>
        <p:spPr>
          <a:xfrm>
            <a:off x="418533" y="3352290"/>
            <a:ext cx="4212000" cy="3717745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5DFBD02C-AD36-8145-A519-344F7737EFBE}"/>
              </a:ext>
            </a:extLst>
          </p:cNvPr>
          <p:cNvSpPr/>
          <p:nvPr/>
        </p:nvSpPr>
        <p:spPr>
          <a:xfrm>
            <a:off x="418535" y="6068055"/>
            <a:ext cx="4211998" cy="460171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5" name="角丸四角形 84">
            <a:extLst>
              <a:ext uri="{FF2B5EF4-FFF2-40B4-BE49-F238E27FC236}">
                <a16:creationId xmlns:a16="http://schemas.microsoft.com/office/drawing/2014/main" id="{BD9B6004-E6EC-ED44-8D90-F2611FB7B9E6}"/>
              </a:ext>
            </a:extLst>
          </p:cNvPr>
          <p:cNvSpPr/>
          <p:nvPr/>
        </p:nvSpPr>
        <p:spPr>
          <a:xfrm>
            <a:off x="2711584" y="6189373"/>
            <a:ext cx="1224000" cy="216000"/>
          </a:xfrm>
          <a:prstGeom prst="roundRect">
            <a:avLst>
              <a:gd name="adj" fmla="val 1275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900" b="1">
                <a:solidFill>
                  <a:schemeClr val="bg1"/>
                </a:solidFill>
              </a:rPr>
              <a:t>資料請求する</a:t>
            </a: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0D8F3150-14D5-CA47-B650-9ADA0FE006DF}"/>
              </a:ext>
            </a:extLst>
          </p:cNvPr>
          <p:cNvSpPr/>
          <p:nvPr/>
        </p:nvSpPr>
        <p:spPr>
          <a:xfrm>
            <a:off x="1409359" y="6186395"/>
            <a:ext cx="1188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accent1"/>
                </a:solidFill>
                <a:latin typeface="+mn-ea"/>
              </a:rPr>
              <a:t>下部追従バナー</a:t>
            </a:r>
            <a:endParaRPr kumimoji="1" lang="ja-JP" altLang="en-US" sz="12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A56CC312-2D61-DB46-B23D-FAD8EE1D984E}"/>
              </a:ext>
            </a:extLst>
          </p:cNvPr>
          <p:cNvSpPr/>
          <p:nvPr/>
        </p:nvSpPr>
        <p:spPr>
          <a:xfrm>
            <a:off x="3298533" y="5195492"/>
            <a:ext cx="1224000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accent1"/>
                </a:solidFill>
                <a:latin typeface="+mn-ea"/>
              </a:rPr>
              <a:t>右下追従バナー</a:t>
            </a: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615A97E4-5605-8243-B3FD-986EACB25824}"/>
              </a:ext>
            </a:extLst>
          </p:cNvPr>
          <p:cNvSpPr/>
          <p:nvPr/>
        </p:nvSpPr>
        <p:spPr>
          <a:xfrm>
            <a:off x="724533" y="3586588"/>
            <a:ext cx="3600000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フロントページ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92100595-96C9-FB4E-8ABB-7E25887AA979}"/>
              </a:ext>
            </a:extLst>
          </p:cNvPr>
          <p:cNvSpPr/>
          <p:nvPr/>
        </p:nvSpPr>
        <p:spPr>
          <a:xfrm>
            <a:off x="4899296" y="5164179"/>
            <a:ext cx="2268000" cy="1503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画面の下に、スクロール中に追従する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を設置する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誘導率が変わらない場合もあるので必要に応じて設置する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バナーの配置箇所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(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左右・上下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)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や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サイズ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(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縦横比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)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はページ本文の邪魔にならないようにする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E80EE37F-00AF-CA4A-A1A3-3631DCE24D8B}"/>
              </a:ext>
            </a:extLst>
          </p:cNvPr>
          <p:cNvSpPr/>
          <p:nvPr/>
        </p:nvSpPr>
        <p:spPr>
          <a:xfrm>
            <a:off x="418533" y="2017543"/>
            <a:ext cx="4212000" cy="1329313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9D643E1F-7F7D-6840-974E-C7566DE3552A}"/>
              </a:ext>
            </a:extLst>
          </p:cNvPr>
          <p:cNvSpPr/>
          <p:nvPr/>
        </p:nvSpPr>
        <p:spPr>
          <a:xfrm>
            <a:off x="4899296" y="2048647"/>
            <a:ext cx="2268000" cy="12010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ファーストビューに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、または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入力フォームを設置する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要素は必要最小限にする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中央に揃えるなど視線を遮断する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ように配置する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7E8C469E-02A0-0149-B8FD-0C79BF661C7A}"/>
              </a:ext>
            </a:extLst>
          </p:cNvPr>
          <p:cNvSpPr/>
          <p:nvPr/>
        </p:nvSpPr>
        <p:spPr>
          <a:xfrm>
            <a:off x="607544" y="8814026"/>
            <a:ext cx="684000" cy="180425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36000" rIns="144000" bIns="36000" rtlCol="0" anchor="t">
            <a:spAutoFit/>
          </a:bodyPr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社名ロゴ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E48B90C-7743-21C5-5C6C-7FE14B639DD6}"/>
              </a:ext>
            </a:extLst>
          </p:cNvPr>
          <p:cNvSpPr/>
          <p:nvPr/>
        </p:nvSpPr>
        <p:spPr>
          <a:xfrm>
            <a:off x="1457926" y="7928171"/>
            <a:ext cx="216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</a:rPr>
              <a:t>お問いあわせ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2AFF75-A965-250F-8412-B9FF7C631D3E}"/>
              </a:ext>
            </a:extLst>
          </p:cNvPr>
          <p:cNvSpPr/>
          <p:nvPr/>
        </p:nvSpPr>
        <p:spPr>
          <a:xfrm>
            <a:off x="732047" y="7273554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フロントページ最下部</a:t>
            </a: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E1FE7F19-7313-EAEC-86DE-AD29B1E0D747}"/>
              </a:ext>
            </a:extLst>
          </p:cNvPr>
          <p:cNvSpPr/>
          <p:nvPr/>
        </p:nvSpPr>
        <p:spPr>
          <a:xfrm>
            <a:off x="1678533" y="7568866"/>
            <a:ext cx="1692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資料請求する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C62F64-745F-F594-521B-903E9322BDDF}"/>
              </a:ext>
            </a:extLst>
          </p:cNvPr>
          <p:cNvSpPr/>
          <p:nvPr/>
        </p:nvSpPr>
        <p:spPr>
          <a:xfrm>
            <a:off x="418533" y="7070118"/>
            <a:ext cx="4212000" cy="1558785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F83D37D-00BE-22A2-60E1-1715663F40F8}"/>
              </a:ext>
            </a:extLst>
          </p:cNvPr>
          <p:cNvSpPr/>
          <p:nvPr/>
        </p:nvSpPr>
        <p:spPr>
          <a:xfrm>
            <a:off x="3262533" y="8737514"/>
            <a:ext cx="1368000" cy="93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rnd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498D6A1-63A6-754F-FDB9-CA3F9D7F122F}"/>
              </a:ext>
            </a:extLst>
          </p:cNvPr>
          <p:cNvSpPr/>
          <p:nvPr/>
        </p:nvSpPr>
        <p:spPr>
          <a:xfrm>
            <a:off x="3405425" y="8807715"/>
            <a:ext cx="936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資料請求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お問い合わせ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67DE7EB-4F1D-789A-593E-538F1D821E3E}"/>
              </a:ext>
            </a:extLst>
          </p:cNvPr>
          <p:cNvSpPr/>
          <p:nvPr/>
        </p:nvSpPr>
        <p:spPr>
          <a:xfrm>
            <a:off x="3410207" y="9287743"/>
            <a:ext cx="936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0123-456-7890</a:t>
            </a:r>
            <a:endParaRPr kumimoji="1" lang="ja-JP" altLang="en-US" sz="9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4BB7176-34C7-4581-0D81-257D5F324A1D}"/>
              </a:ext>
            </a:extLst>
          </p:cNvPr>
          <p:cNvSpPr/>
          <p:nvPr/>
        </p:nvSpPr>
        <p:spPr>
          <a:xfrm>
            <a:off x="3407797" y="9471705"/>
            <a:ext cx="936000" cy="769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00:00~00:00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7596D7E-D99A-C0D2-06CE-E170753E05F7}"/>
              </a:ext>
            </a:extLst>
          </p:cNvPr>
          <p:cNvSpPr/>
          <p:nvPr/>
        </p:nvSpPr>
        <p:spPr>
          <a:xfrm>
            <a:off x="617138" y="9763641"/>
            <a:ext cx="86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プライバシーポリシー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F94B73C-8780-D337-A481-FDAB8C97A895}"/>
              </a:ext>
            </a:extLst>
          </p:cNvPr>
          <p:cNvSpPr/>
          <p:nvPr/>
        </p:nvSpPr>
        <p:spPr>
          <a:xfrm>
            <a:off x="1521963" y="9763641"/>
            <a:ext cx="396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利用規約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4D3F899-DD95-F2B3-59F5-11B5DD1AFFA3}"/>
              </a:ext>
            </a:extLst>
          </p:cNvPr>
          <p:cNvSpPr/>
          <p:nvPr/>
        </p:nvSpPr>
        <p:spPr>
          <a:xfrm>
            <a:off x="3982533" y="9763641"/>
            <a:ext cx="50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r">
              <a:spcAft>
                <a:spcPts val="600"/>
              </a:spcAft>
            </a:pPr>
            <a:r>
              <a:rPr kumimoji="1" lang="en-US" altLang="ja-JP" sz="600" dirty="0">
                <a:solidFill>
                  <a:schemeClr val="tx2"/>
                </a:solidFill>
              </a:rPr>
              <a:t>©️Copyright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2AECA14C-E5A1-60BC-F683-32F41F6A2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60" y="6759826"/>
            <a:ext cx="4320000" cy="83076"/>
          </a:xfrm>
          <a:prstGeom prst="rect">
            <a:avLst/>
          </a:prstGeom>
        </p:spPr>
      </p:pic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D985B0CB-11F5-B545-CF2A-4FA18565A9D0}"/>
              </a:ext>
            </a:extLst>
          </p:cNvPr>
          <p:cNvSpPr/>
          <p:nvPr/>
        </p:nvSpPr>
        <p:spPr>
          <a:xfrm>
            <a:off x="3323921" y="5756177"/>
            <a:ext cx="1224000" cy="216000"/>
          </a:xfrm>
          <a:prstGeom prst="roundRect">
            <a:avLst>
              <a:gd name="adj" fmla="val 12755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900" b="1">
                <a:solidFill>
                  <a:schemeClr val="bg1"/>
                </a:solidFill>
              </a:rPr>
              <a:t>資料請求する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10D8E02-1520-63C2-B5D7-2BC5195736CA}"/>
              </a:ext>
            </a:extLst>
          </p:cNvPr>
          <p:cNvSpPr/>
          <p:nvPr/>
        </p:nvSpPr>
        <p:spPr>
          <a:xfrm>
            <a:off x="724533" y="2305333"/>
            <a:ext cx="3600000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ファーストビュー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104C4CA-4925-1339-AB39-2E18E44B3319}"/>
              </a:ext>
            </a:extLst>
          </p:cNvPr>
          <p:cNvSpPr/>
          <p:nvPr/>
        </p:nvSpPr>
        <p:spPr>
          <a:xfrm>
            <a:off x="1457926" y="2972967"/>
            <a:ext cx="216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</a:rPr>
              <a:t>お問いあわせ</a:t>
            </a: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29E96AF3-670C-68E9-073D-B814F71A217C}"/>
              </a:ext>
            </a:extLst>
          </p:cNvPr>
          <p:cNvSpPr/>
          <p:nvPr/>
        </p:nvSpPr>
        <p:spPr>
          <a:xfrm>
            <a:off x="1678533" y="2613662"/>
            <a:ext cx="1692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資料請求する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F309409-7D36-2FA5-1226-87DF23092CAA}"/>
              </a:ext>
            </a:extLst>
          </p:cNvPr>
          <p:cNvSpPr/>
          <p:nvPr/>
        </p:nvSpPr>
        <p:spPr>
          <a:xfrm>
            <a:off x="707135" y="1215085"/>
            <a:ext cx="1008000" cy="28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36000" rIns="144000" bIns="36000" rtlCol="0" anchor="ctr">
            <a:noAutofit/>
          </a:bodyPr>
          <a:lstStyle/>
          <a:p>
            <a:pPr algn="ctr"/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社名ロゴ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89C5C46-D976-9647-64D9-DF572EBC16A3}"/>
              </a:ext>
            </a:extLst>
          </p:cNvPr>
          <p:cNvSpPr/>
          <p:nvPr/>
        </p:nvSpPr>
        <p:spPr>
          <a:xfrm>
            <a:off x="1211135" y="1802545"/>
            <a:ext cx="807913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サービス・機能紹介</a:t>
            </a:r>
            <a:endParaRPr kumimoji="1" lang="ja-JP" altLang="en-US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6A2508D-65DD-3E5E-5B6D-44A64411DBC0}"/>
              </a:ext>
            </a:extLst>
          </p:cNvPr>
          <p:cNvSpPr/>
          <p:nvPr/>
        </p:nvSpPr>
        <p:spPr>
          <a:xfrm>
            <a:off x="2236346" y="1802545"/>
            <a:ext cx="179536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価格</a:t>
            </a:r>
            <a:endParaRPr kumimoji="1" lang="ja-JP" altLang="en-US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0B31A9C-90B3-3215-2962-C34930BC90AF}"/>
              </a:ext>
            </a:extLst>
          </p:cNvPr>
          <p:cNvSpPr/>
          <p:nvPr/>
        </p:nvSpPr>
        <p:spPr>
          <a:xfrm>
            <a:off x="2633180" y="1802545"/>
            <a:ext cx="359073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事例紹介</a:t>
            </a:r>
            <a:endParaRPr kumimoji="1" lang="ja-JP" altLang="en-US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17D5CA71-402E-D44A-E995-6CAA060F77B0}"/>
              </a:ext>
            </a:extLst>
          </p:cNvPr>
          <p:cNvSpPr/>
          <p:nvPr/>
        </p:nvSpPr>
        <p:spPr>
          <a:xfrm>
            <a:off x="3209551" y="1802545"/>
            <a:ext cx="359073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会社情報</a:t>
            </a:r>
            <a:endParaRPr kumimoji="1" lang="ja-JP" altLang="en-US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DAC4011-0214-711E-63F8-43F61F896A5B}"/>
              </a:ext>
            </a:extLst>
          </p:cNvPr>
          <p:cNvSpPr/>
          <p:nvPr/>
        </p:nvSpPr>
        <p:spPr>
          <a:xfrm>
            <a:off x="3785924" y="1802545"/>
            <a:ext cx="538609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お役立ち資料</a:t>
            </a:r>
            <a:endParaRPr kumimoji="1" lang="ja-JP" altLang="en-US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52F2BB0-A246-847B-AA80-EF06764A49D6}"/>
              </a:ext>
            </a:extLst>
          </p:cNvPr>
          <p:cNvSpPr/>
          <p:nvPr/>
        </p:nvSpPr>
        <p:spPr>
          <a:xfrm>
            <a:off x="724533" y="1981460"/>
            <a:ext cx="252000" cy="36000"/>
          </a:xfrm>
          <a:prstGeom prst="rect">
            <a:avLst/>
          </a:prstGeom>
          <a:solidFill>
            <a:schemeClr val="tx2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367CD528-54CC-8F95-F928-0CF37FAC68E6}"/>
              </a:ext>
            </a:extLst>
          </p:cNvPr>
          <p:cNvSpPr/>
          <p:nvPr/>
        </p:nvSpPr>
        <p:spPr>
          <a:xfrm>
            <a:off x="2165898" y="1051679"/>
            <a:ext cx="2464635" cy="589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rnd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E66BEB4-31F6-17BD-B631-5849440F8AA6}"/>
              </a:ext>
            </a:extLst>
          </p:cNvPr>
          <p:cNvSpPr/>
          <p:nvPr/>
        </p:nvSpPr>
        <p:spPr>
          <a:xfrm>
            <a:off x="3298533" y="1051679"/>
            <a:ext cx="504000" cy="432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36000" rtlCol="0" anchor="ctr" anchorCtr="0"/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  <a:latin typeface="+mn-ea"/>
              </a:rPr>
              <a:t>資料請求</a:t>
            </a:r>
            <a:endParaRPr kumimoji="1" lang="en-US" altLang="ja-JP" sz="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07683DF-261D-A77A-D181-5EC2C43306EF}"/>
              </a:ext>
            </a:extLst>
          </p:cNvPr>
          <p:cNvSpPr/>
          <p:nvPr/>
        </p:nvSpPr>
        <p:spPr>
          <a:xfrm>
            <a:off x="2448343" y="1358689"/>
            <a:ext cx="74219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0123-456-7890</a:t>
            </a:r>
            <a:endParaRPr kumimoji="1" lang="ja-JP" altLang="en-US" sz="8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F9772F5-7C9F-F45B-C720-DB54D965F509}"/>
              </a:ext>
            </a:extLst>
          </p:cNvPr>
          <p:cNvSpPr/>
          <p:nvPr/>
        </p:nvSpPr>
        <p:spPr>
          <a:xfrm>
            <a:off x="2591010" y="1209726"/>
            <a:ext cx="599523" cy="923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 algn="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00:00~00:00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0327A92-089E-3A5E-240A-29845693096D}"/>
              </a:ext>
            </a:extLst>
          </p:cNvPr>
          <p:cNvSpPr/>
          <p:nvPr/>
        </p:nvSpPr>
        <p:spPr>
          <a:xfrm>
            <a:off x="3820533" y="1051678"/>
            <a:ext cx="504000" cy="432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36000" rtlCol="0" anchor="ctr" anchorCtr="0"/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  <a:latin typeface="+mn-ea"/>
              </a:rPr>
              <a:t>無料相談</a:t>
            </a:r>
            <a:endParaRPr kumimoji="1" lang="en-US" altLang="ja-JP" sz="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4" name="円/楕円 53">
            <a:extLst>
              <a:ext uri="{FF2B5EF4-FFF2-40B4-BE49-F238E27FC236}">
                <a16:creationId xmlns:a16="http://schemas.microsoft.com/office/drawing/2014/main" id="{D2E90A66-1F2F-28D4-0063-21AADEFF390A}"/>
              </a:ext>
            </a:extLst>
          </p:cNvPr>
          <p:cNvSpPr>
            <a:spLocks noChangeAspect="1"/>
          </p:cNvSpPr>
          <p:nvPr/>
        </p:nvSpPr>
        <p:spPr>
          <a:xfrm>
            <a:off x="4486145" y="121508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C955887A-367F-8055-247C-16EECD420094}"/>
              </a:ext>
            </a:extLst>
          </p:cNvPr>
          <p:cNvCxnSpPr>
            <a:cxnSpLocks/>
            <a:stCxn id="123" idx="1"/>
            <a:endCxn id="54" idx="6"/>
          </p:cNvCxnSpPr>
          <p:nvPr/>
        </p:nvCxnSpPr>
        <p:spPr>
          <a:xfrm flipH="1">
            <a:off x="4738145" y="1341085"/>
            <a:ext cx="161151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円/楕円 61">
            <a:extLst>
              <a:ext uri="{FF2B5EF4-FFF2-40B4-BE49-F238E27FC236}">
                <a16:creationId xmlns:a16="http://schemas.microsoft.com/office/drawing/2014/main" id="{AC04D75A-C20B-9D9A-BDEB-EA78CF614E15}"/>
              </a:ext>
            </a:extLst>
          </p:cNvPr>
          <p:cNvSpPr>
            <a:spLocks noChangeAspect="1"/>
          </p:cNvSpPr>
          <p:nvPr/>
        </p:nvSpPr>
        <p:spPr>
          <a:xfrm>
            <a:off x="4486145" y="2522218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D6F8332E-CDE0-03FA-9B3A-19BF475C077A}"/>
              </a:ext>
            </a:extLst>
          </p:cNvPr>
          <p:cNvCxnSpPr>
            <a:cxnSpLocks/>
            <a:stCxn id="113" idx="1"/>
            <a:endCxn id="62" idx="6"/>
          </p:cNvCxnSpPr>
          <p:nvPr/>
        </p:nvCxnSpPr>
        <p:spPr>
          <a:xfrm flipH="1" flipV="1">
            <a:off x="4738145" y="2648218"/>
            <a:ext cx="161151" cy="967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円/楕円 99">
            <a:extLst>
              <a:ext uri="{FF2B5EF4-FFF2-40B4-BE49-F238E27FC236}">
                <a16:creationId xmlns:a16="http://schemas.microsoft.com/office/drawing/2014/main" id="{13175AC1-A8E3-9972-04F5-F9685BD864A1}"/>
              </a:ext>
            </a:extLst>
          </p:cNvPr>
          <p:cNvSpPr>
            <a:spLocks noChangeAspect="1"/>
          </p:cNvSpPr>
          <p:nvPr/>
        </p:nvSpPr>
        <p:spPr>
          <a:xfrm>
            <a:off x="3809584" y="486222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sp>
        <p:nvSpPr>
          <p:cNvPr id="101" name="円/楕円 100">
            <a:extLst>
              <a:ext uri="{FF2B5EF4-FFF2-40B4-BE49-F238E27FC236}">
                <a16:creationId xmlns:a16="http://schemas.microsoft.com/office/drawing/2014/main" id="{464AC968-6A5F-790E-9912-34D20DD8C6C5}"/>
              </a:ext>
            </a:extLst>
          </p:cNvPr>
          <p:cNvSpPr>
            <a:spLocks noChangeAspect="1"/>
          </p:cNvSpPr>
          <p:nvPr/>
        </p:nvSpPr>
        <p:spPr>
          <a:xfrm>
            <a:off x="1157358" y="6157966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1B578BDB-9490-4F48-7870-8537D6D1B956}"/>
              </a:ext>
            </a:extLst>
          </p:cNvPr>
          <p:cNvCxnSpPr>
            <a:cxnSpLocks/>
          </p:cNvCxnSpPr>
          <p:nvPr/>
        </p:nvCxnSpPr>
        <p:spPr>
          <a:xfrm flipH="1">
            <a:off x="4630533" y="5526710"/>
            <a:ext cx="252000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E67ACA06-6FF1-2E67-1ABF-60EE8590C8DE}"/>
              </a:ext>
            </a:extLst>
          </p:cNvPr>
          <p:cNvCxnSpPr>
            <a:cxnSpLocks/>
          </p:cNvCxnSpPr>
          <p:nvPr/>
        </p:nvCxnSpPr>
        <p:spPr>
          <a:xfrm flipH="1">
            <a:off x="4630533" y="6283966"/>
            <a:ext cx="252000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FFE8FC21-1BD8-5040-C0B1-2BA778FFDCCE}"/>
              </a:ext>
            </a:extLst>
          </p:cNvPr>
          <p:cNvSpPr/>
          <p:nvPr/>
        </p:nvSpPr>
        <p:spPr>
          <a:xfrm>
            <a:off x="4899296" y="6940258"/>
            <a:ext cx="2268000" cy="15495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フロントページのコンテンツの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最後に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を設置する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各コンテンツに合わせて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の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コピーやデザインを変える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フォーム入力画面のようなユーザーの動作を妨げてはいけないページには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を設置しない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6" name="円/楕円 105">
            <a:extLst>
              <a:ext uri="{FF2B5EF4-FFF2-40B4-BE49-F238E27FC236}">
                <a16:creationId xmlns:a16="http://schemas.microsoft.com/office/drawing/2014/main" id="{F27E0DBD-A887-8CE7-E378-BFFCDA1FA017}"/>
              </a:ext>
            </a:extLst>
          </p:cNvPr>
          <p:cNvSpPr>
            <a:spLocks noChangeAspect="1"/>
          </p:cNvSpPr>
          <p:nvPr/>
        </p:nvSpPr>
        <p:spPr>
          <a:xfrm>
            <a:off x="4486145" y="7588042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E158F4F8-076B-14B0-D69A-ABC14966D5BB}"/>
              </a:ext>
            </a:extLst>
          </p:cNvPr>
          <p:cNvCxnSpPr>
            <a:cxnSpLocks/>
            <a:stCxn id="105" idx="1"/>
            <a:endCxn id="106" idx="6"/>
          </p:cNvCxnSpPr>
          <p:nvPr/>
        </p:nvCxnSpPr>
        <p:spPr>
          <a:xfrm flipH="1" flipV="1">
            <a:off x="4738145" y="7714042"/>
            <a:ext cx="161151" cy="96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337FC10B-645C-3384-691B-EB11FA6A42F7}"/>
              </a:ext>
            </a:extLst>
          </p:cNvPr>
          <p:cNvSpPr/>
          <p:nvPr/>
        </p:nvSpPr>
        <p:spPr>
          <a:xfrm>
            <a:off x="4899296" y="8920704"/>
            <a:ext cx="2268000" cy="5778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フッタのグローバルナビゲーションに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を設置する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9" name="円/楕円 118">
            <a:extLst>
              <a:ext uri="{FF2B5EF4-FFF2-40B4-BE49-F238E27FC236}">
                <a16:creationId xmlns:a16="http://schemas.microsoft.com/office/drawing/2014/main" id="{166D18DF-0AC7-7C67-0134-4940A3406484}"/>
              </a:ext>
            </a:extLst>
          </p:cNvPr>
          <p:cNvSpPr>
            <a:spLocks noChangeAspect="1"/>
          </p:cNvSpPr>
          <p:nvPr/>
        </p:nvSpPr>
        <p:spPr>
          <a:xfrm>
            <a:off x="4486145" y="9082649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5</a:t>
            </a:r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6E19B30C-B882-7434-6979-A8B0827B321B}"/>
              </a:ext>
            </a:extLst>
          </p:cNvPr>
          <p:cNvCxnSpPr>
            <a:cxnSpLocks/>
            <a:stCxn id="118" idx="1"/>
            <a:endCxn id="119" idx="6"/>
          </p:cNvCxnSpPr>
          <p:nvPr/>
        </p:nvCxnSpPr>
        <p:spPr>
          <a:xfrm flipH="1" flipV="1">
            <a:off x="4738145" y="9208649"/>
            <a:ext cx="161151" cy="96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475FD536-3BF3-7BF4-42EA-6269AD2C929D}"/>
              </a:ext>
            </a:extLst>
          </p:cNvPr>
          <p:cNvSpPr/>
          <p:nvPr/>
        </p:nvSpPr>
        <p:spPr>
          <a:xfrm>
            <a:off x="4899296" y="1052171"/>
            <a:ext cx="2268000" cy="5778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ヘッダのグローバルナビゲーションに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を設置する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92494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ナビゲーション</a:t>
            </a:r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3B2A3F8F-F105-2D10-BF80-0A41758BA3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6377CC17-3C0B-DBB1-DC12-08F36F1ACC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14019E-52CE-874B-9BB4-81C6EFC112E3}"/>
              </a:ext>
            </a:extLst>
          </p:cNvPr>
          <p:cNvSpPr/>
          <p:nvPr/>
        </p:nvSpPr>
        <p:spPr>
          <a:xfrm>
            <a:off x="409756" y="3532257"/>
            <a:ext cx="6732000" cy="2953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16000" rIns="288000" bIns="216000" rtlCol="0" anchor="t">
            <a:spAutoFit/>
          </a:bodyPr>
          <a:lstStyle/>
          <a:p>
            <a:pPr marL="180000" indent="-180000">
              <a:lnSpc>
                <a:spcPct val="15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メニューは日本語で表記する。内容が想像しにくい英語や専門用語を使わない</a:t>
            </a:r>
            <a:endParaRPr kumimoji="1" lang="en-US" altLang="ja-JP" sz="1000" dirty="0">
              <a:solidFill>
                <a:schemeClr val="tx2"/>
              </a:solidFill>
              <a:latin typeface="+mn-ea"/>
            </a:endParaRPr>
          </a:p>
          <a:p>
            <a:pPr marL="180000" indent="-180000">
              <a:lnSpc>
                <a:spcPct val="15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メニューのページ名称は他のサイト</a:t>
            </a:r>
            <a:r>
              <a:rPr kumimoji="1" lang="ja-JP" altLang="en-US" sz="1000" dirty="0">
                <a:solidFill>
                  <a:schemeClr val="tx2"/>
                </a:solidFill>
                <a:latin typeface="+mn-ea"/>
              </a:rPr>
              <a:t>で使われている一般的な</a:t>
            </a: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表現にする。</a:t>
            </a:r>
            <a:r>
              <a:rPr kumimoji="1" lang="ja-JP" altLang="en-US" sz="1000" dirty="0">
                <a:solidFill>
                  <a:schemeClr val="tx2"/>
                </a:solidFill>
                <a:latin typeface="+mn-ea"/>
              </a:rPr>
              <a:t>オリジナリティ</a:t>
            </a: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を出さない</a:t>
            </a:r>
            <a:endParaRPr kumimoji="1" lang="en-US" altLang="ja-JP" sz="1000" dirty="0">
              <a:solidFill>
                <a:schemeClr val="tx2"/>
              </a:solidFill>
              <a:latin typeface="+mn-ea"/>
            </a:endParaRPr>
          </a:p>
          <a:p>
            <a:pPr marL="180000" indent="-180000">
              <a:lnSpc>
                <a:spcPct val="15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en-US" altLang="ja-JP" sz="10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を設置する。すぐに問い合わせたい人向けに電話番号も記載する</a:t>
            </a:r>
            <a:endParaRPr kumimoji="1" lang="en-US" altLang="ja-JP" sz="1000" dirty="0">
              <a:solidFill>
                <a:schemeClr val="tx2"/>
              </a:solidFill>
              <a:latin typeface="+mn-ea"/>
            </a:endParaRPr>
          </a:p>
          <a:p>
            <a:pPr marL="180000" indent="-180000">
              <a:lnSpc>
                <a:spcPct val="15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メニューの数はできれば７つ以内にとどめる</a:t>
            </a:r>
            <a:endParaRPr kumimoji="1" lang="en-US" altLang="ja-JP" sz="1000" dirty="0">
              <a:solidFill>
                <a:schemeClr val="tx2"/>
              </a:solidFill>
              <a:latin typeface="+mn-ea"/>
            </a:endParaRPr>
          </a:p>
          <a:p>
            <a:pPr marL="180000" indent="-180000">
              <a:lnSpc>
                <a:spcPct val="15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メニューはスクロールした際に追従する仕様にする</a:t>
            </a:r>
            <a:br>
              <a:rPr kumimoji="1" lang="en-US" altLang="ja-JP" sz="1000" dirty="0">
                <a:solidFill>
                  <a:schemeClr val="tx2"/>
                </a:solidFill>
                <a:latin typeface="+mn-ea"/>
              </a:rPr>
            </a:br>
            <a:r>
              <a:rPr kumimoji="1" lang="en-US" altLang="ja-JP" sz="10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追従中は表示を小さくするなど、コンテンツの邪魔にならないよう工夫をする</a:t>
            </a:r>
            <a:endParaRPr kumimoji="1" lang="en-US" altLang="ja-JP" sz="1000" dirty="0">
              <a:solidFill>
                <a:schemeClr val="tx2"/>
              </a:solidFill>
              <a:latin typeface="+mn-ea"/>
            </a:endParaRPr>
          </a:p>
          <a:p>
            <a:pPr marL="180000" indent="-180000">
              <a:lnSpc>
                <a:spcPct val="15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現在表示中のページが分かるよう、カレントを表示する</a:t>
            </a:r>
            <a:br>
              <a:rPr kumimoji="1" lang="en-US" altLang="ja-JP" sz="1000" dirty="0">
                <a:solidFill>
                  <a:schemeClr val="tx2"/>
                </a:solidFill>
                <a:latin typeface="+mn-ea"/>
              </a:rPr>
            </a:br>
            <a:r>
              <a:rPr kumimoji="1" lang="en-US" altLang="ja-JP" sz="10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アンダーバーを表示する、文字の色を変えるなど</a:t>
            </a:r>
            <a:endParaRPr kumimoji="1" lang="en-US" altLang="ja-JP" sz="1000" dirty="0">
              <a:solidFill>
                <a:schemeClr val="tx2"/>
              </a:solidFill>
              <a:latin typeface="+mn-ea"/>
            </a:endParaRPr>
          </a:p>
          <a:p>
            <a:pPr marL="180000" indent="-180000">
              <a:lnSpc>
                <a:spcPct val="15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ページの階層を示したパンくずリストを設置する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5DDA504-02EA-4041-A1A9-B2FF36322A97}"/>
              </a:ext>
            </a:extLst>
          </p:cNvPr>
          <p:cNvSpPr/>
          <p:nvPr/>
        </p:nvSpPr>
        <p:spPr>
          <a:xfrm>
            <a:off x="413837" y="1578795"/>
            <a:ext cx="6732000" cy="936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A2AAA39-138A-9F43-A48F-158E8C03BECD}"/>
              </a:ext>
            </a:extLst>
          </p:cNvPr>
          <p:cNvSpPr/>
          <p:nvPr/>
        </p:nvSpPr>
        <p:spPr>
          <a:xfrm>
            <a:off x="409755" y="1250366"/>
            <a:ext cx="615553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600" b="1">
                <a:solidFill>
                  <a:schemeClr val="tx2"/>
                </a:solidFill>
                <a:latin typeface="+mn-ea"/>
              </a:rPr>
              <a:t>ヘッダ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905FC98-D42C-4042-B0AE-5E220E7C3B81}"/>
              </a:ext>
            </a:extLst>
          </p:cNvPr>
          <p:cNvSpPr/>
          <p:nvPr/>
        </p:nvSpPr>
        <p:spPr>
          <a:xfrm>
            <a:off x="413837" y="7206332"/>
            <a:ext cx="6732000" cy="1548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04AD875-C335-5941-9E4C-43B2B6E5386C}"/>
              </a:ext>
            </a:extLst>
          </p:cNvPr>
          <p:cNvSpPr/>
          <p:nvPr/>
        </p:nvSpPr>
        <p:spPr>
          <a:xfrm>
            <a:off x="2800238" y="7501675"/>
            <a:ext cx="1188000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b="1" spc="100">
                <a:solidFill>
                  <a:schemeClr val="tx2"/>
                </a:solidFill>
                <a:latin typeface="+mn-ea"/>
              </a:rPr>
              <a:t>ホーム</a:t>
            </a:r>
            <a:endParaRPr kumimoji="1" lang="en-US" altLang="ja-JP" sz="900" b="1" spc="1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 b="1" spc="100">
                <a:solidFill>
                  <a:schemeClr val="tx2"/>
                </a:solidFill>
                <a:latin typeface="+mn-ea"/>
              </a:rPr>
              <a:t>サービス・機能紹介</a:t>
            </a:r>
            <a:endParaRPr kumimoji="1" lang="en-US" altLang="ja-JP" sz="900" b="1" spc="1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 b="1" spc="100">
                <a:solidFill>
                  <a:schemeClr val="tx2"/>
                </a:solidFill>
                <a:latin typeface="+mn-ea"/>
              </a:rPr>
              <a:t>価格</a:t>
            </a:r>
            <a:endParaRPr kumimoji="1" lang="en-US" altLang="ja-JP" sz="900" b="1" spc="1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2BF11C2-0FD4-8342-AB43-066B11BB1A12}"/>
              </a:ext>
            </a:extLst>
          </p:cNvPr>
          <p:cNvSpPr/>
          <p:nvPr/>
        </p:nvSpPr>
        <p:spPr>
          <a:xfrm>
            <a:off x="409755" y="6839389"/>
            <a:ext cx="615553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600" b="1">
                <a:solidFill>
                  <a:schemeClr val="tx2"/>
                </a:solidFill>
                <a:latin typeface="+mn-ea"/>
              </a:rPr>
              <a:t>フッタ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F9AAB0A0-0E05-B746-877E-6D8AB5EE472E}"/>
              </a:ext>
            </a:extLst>
          </p:cNvPr>
          <p:cNvSpPr/>
          <p:nvPr/>
        </p:nvSpPr>
        <p:spPr>
          <a:xfrm>
            <a:off x="413837" y="8753813"/>
            <a:ext cx="673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rtlCol="0" anchor="ctr" anchorCtr="0"/>
          <a:lstStyle/>
          <a:p>
            <a:r>
              <a:rPr kumimoji="1" lang="ja-JP" altLang="en-US" sz="700" u="sng">
                <a:solidFill>
                  <a:schemeClr val="tx2"/>
                </a:solidFill>
                <a:latin typeface="+mn-ea"/>
              </a:rPr>
              <a:t>プライバシーポリシー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   </a:t>
            </a:r>
            <a:r>
              <a:rPr kumimoji="1" lang="ja-JP" altLang="en-US" sz="700" u="sng">
                <a:solidFill>
                  <a:schemeClr val="tx2"/>
                </a:solidFill>
                <a:latin typeface="+mn-ea"/>
              </a:rPr>
              <a:t>利用規約</a:t>
            </a:r>
            <a:endParaRPr kumimoji="1" lang="en-US" altLang="ja-JP" sz="700" u="sng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4F817C2-D69D-8E44-A597-8C727324AC0A}"/>
              </a:ext>
            </a:extLst>
          </p:cNvPr>
          <p:cNvSpPr/>
          <p:nvPr/>
        </p:nvSpPr>
        <p:spPr>
          <a:xfrm>
            <a:off x="6537807" y="8840257"/>
            <a:ext cx="434414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 algn="r">
              <a:spcAft>
                <a:spcPts val="600"/>
              </a:spcAft>
            </a:pPr>
            <a:r>
              <a:rPr kumimoji="1" lang="en-US" altLang="ja-JP" sz="700" dirty="0">
                <a:solidFill>
                  <a:schemeClr val="tx2"/>
                </a:solidFill>
              </a:rPr>
              <a:t>©️Copyright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DD9AC0F-8CC0-6648-A721-FD794878CFC7}"/>
              </a:ext>
            </a:extLst>
          </p:cNvPr>
          <p:cNvSpPr/>
          <p:nvPr/>
        </p:nvSpPr>
        <p:spPr>
          <a:xfrm>
            <a:off x="413837" y="2518066"/>
            <a:ext cx="6732000" cy="29388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36000" rIns="540000" bIns="36000" rtlCol="0" anchor="ctr" anchorCtr="0"/>
          <a:lstStyle/>
          <a:p>
            <a:r>
              <a:rPr kumimoji="1" lang="ja-JP" altLang="en-US" sz="800" u="sng">
                <a:solidFill>
                  <a:schemeClr val="tx2"/>
                </a:solidFill>
                <a:latin typeface="+mn-ea"/>
              </a:rPr>
              <a:t>ホーム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　＞　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ja-JP" altLang="en-US" sz="800" u="sng">
                <a:solidFill>
                  <a:schemeClr val="tx2"/>
                </a:solidFill>
                <a:latin typeface="+mn-ea"/>
              </a:rPr>
              <a:t>事例紹介</a:t>
            </a:r>
            <a:endParaRPr kumimoji="1" lang="en-US" altLang="ja-JP" sz="800" u="sng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2" name="右大かっこ 1">
            <a:extLst>
              <a:ext uri="{FF2B5EF4-FFF2-40B4-BE49-F238E27FC236}">
                <a16:creationId xmlns:a16="http://schemas.microsoft.com/office/drawing/2014/main" id="{BA64EEEA-B8CA-1C47-8E1C-23E10430FAE5}"/>
              </a:ext>
            </a:extLst>
          </p:cNvPr>
          <p:cNvSpPr/>
          <p:nvPr/>
        </p:nvSpPr>
        <p:spPr>
          <a:xfrm rot="16200000">
            <a:off x="3125834" y="-125196"/>
            <a:ext cx="239081" cy="4828718"/>
          </a:xfrm>
          <a:prstGeom prst="rightBracket">
            <a:avLst>
              <a:gd name="adj" fmla="val 0"/>
            </a:avLst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右大かっこ 43">
            <a:extLst>
              <a:ext uri="{FF2B5EF4-FFF2-40B4-BE49-F238E27FC236}">
                <a16:creationId xmlns:a16="http://schemas.microsoft.com/office/drawing/2014/main" id="{860CCF95-CA67-FD4F-9ED8-921E0B529BF0}"/>
              </a:ext>
            </a:extLst>
          </p:cNvPr>
          <p:cNvSpPr/>
          <p:nvPr/>
        </p:nvSpPr>
        <p:spPr>
          <a:xfrm rot="16200000">
            <a:off x="5063529" y="-95624"/>
            <a:ext cx="246220" cy="3055038"/>
          </a:xfrm>
          <a:prstGeom prst="rightBracket">
            <a:avLst>
              <a:gd name="adj" fmla="val 0"/>
            </a:avLst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76C88D4-EE09-9043-5936-34526763F9B4}"/>
              </a:ext>
            </a:extLst>
          </p:cNvPr>
          <p:cNvSpPr/>
          <p:nvPr/>
        </p:nvSpPr>
        <p:spPr>
          <a:xfrm>
            <a:off x="973808" y="2291831"/>
            <a:ext cx="346249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ホーム</a:t>
            </a:r>
            <a:endParaRPr kumimoji="1" lang="ja-JP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309C02D-BDCF-F85F-C0CA-603BB15F2673}"/>
              </a:ext>
            </a:extLst>
          </p:cNvPr>
          <p:cNvSpPr/>
          <p:nvPr/>
        </p:nvSpPr>
        <p:spPr>
          <a:xfrm>
            <a:off x="1588258" y="2291831"/>
            <a:ext cx="1038746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サービス・機能紹介</a:t>
            </a:r>
            <a:endParaRPr kumimoji="1" lang="ja-JP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33DFD91-6723-9DB9-9FE8-13F97CAB4508}"/>
              </a:ext>
            </a:extLst>
          </p:cNvPr>
          <p:cNvSpPr/>
          <p:nvPr/>
        </p:nvSpPr>
        <p:spPr>
          <a:xfrm>
            <a:off x="2895205" y="2291831"/>
            <a:ext cx="230832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価格</a:t>
            </a:r>
            <a:endParaRPr kumimoji="1" lang="ja-JP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C97B7AD-686D-1B0F-E977-F890A02B035E}"/>
              </a:ext>
            </a:extLst>
          </p:cNvPr>
          <p:cNvSpPr/>
          <p:nvPr/>
        </p:nvSpPr>
        <p:spPr>
          <a:xfrm>
            <a:off x="3394238" y="2291831"/>
            <a:ext cx="461665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事例紹介</a:t>
            </a:r>
            <a:endParaRPr kumimoji="1" lang="ja-JP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207DE1D-FC69-B345-4F97-ED94C850AAEA}"/>
              </a:ext>
            </a:extLst>
          </p:cNvPr>
          <p:cNvSpPr/>
          <p:nvPr/>
        </p:nvSpPr>
        <p:spPr>
          <a:xfrm>
            <a:off x="4124104" y="2291831"/>
            <a:ext cx="461665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会社情報</a:t>
            </a:r>
            <a:endParaRPr kumimoji="1" lang="ja-JP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1D9B1C1-6DB9-E2F2-0749-158285F632A3}"/>
              </a:ext>
            </a:extLst>
          </p:cNvPr>
          <p:cNvSpPr/>
          <p:nvPr/>
        </p:nvSpPr>
        <p:spPr>
          <a:xfrm>
            <a:off x="4853969" y="2291831"/>
            <a:ext cx="692497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お役立ち資料</a:t>
            </a:r>
            <a:endParaRPr kumimoji="1" lang="ja-JP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21DDE54-5E3C-2A06-4755-D53E11523A4A}"/>
              </a:ext>
            </a:extLst>
          </p:cNvPr>
          <p:cNvSpPr/>
          <p:nvPr/>
        </p:nvSpPr>
        <p:spPr>
          <a:xfrm>
            <a:off x="3394238" y="2482989"/>
            <a:ext cx="432000" cy="36000"/>
          </a:xfrm>
          <a:prstGeom prst="rect">
            <a:avLst/>
          </a:prstGeom>
          <a:solidFill>
            <a:schemeClr val="tx2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3E246E9-2DF6-B4E8-E4D3-343ECDD383D7}"/>
              </a:ext>
            </a:extLst>
          </p:cNvPr>
          <p:cNvSpPr/>
          <p:nvPr/>
        </p:nvSpPr>
        <p:spPr>
          <a:xfrm>
            <a:off x="4957469" y="1589024"/>
            <a:ext cx="864000" cy="432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36000" rtlCol="0" anchor="ctr" anchorCtr="0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資料請求</a:t>
            </a:r>
            <a:endParaRPr kumimoji="1" lang="en-US" altLang="ja-JP" sz="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6A95867-E67B-4FE7-2BFD-07763DE20277}"/>
              </a:ext>
            </a:extLst>
          </p:cNvPr>
          <p:cNvSpPr/>
          <p:nvPr/>
        </p:nvSpPr>
        <p:spPr>
          <a:xfrm>
            <a:off x="3659120" y="1847967"/>
            <a:ext cx="1170192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 algn="r"/>
            <a:r>
              <a:rPr kumimoji="1" lang="en-US" altLang="ja-JP" sz="1100" b="1" spc="100" dirty="0">
                <a:solidFill>
                  <a:schemeClr val="tx2"/>
                </a:solidFill>
                <a:latin typeface="+mn-ea"/>
              </a:rPr>
              <a:t>0123-456-7890</a:t>
            </a:r>
            <a:endParaRPr kumimoji="1" lang="ja-JP" altLang="en-US" sz="1100" b="1" spc="1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C14E19D-4A4A-C4FE-98FD-4B57FC833C79}"/>
              </a:ext>
            </a:extLst>
          </p:cNvPr>
          <p:cNvSpPr/>
          <p:nvPr/>
        </p:nvSpPr>
        <p:spPr>
          <a:xfrm>
            <a:off x="4136814" y="1699004"/>
            <a:ext cx="692498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 algn="r"/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00:00~00:00</a:t>
            </a:r>
            <a:endParaRPr kumimoji="1" lang="ja-JP" altLang="en-US" sz="7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636161C-BA40-B227-C86F-914332600B9E}"/>
              </a:ext>
            </a:extLst>
          </p:cNvPr>
          <p:cNvSpPr/>
          <p:nvPr/>
        </p:nvSpPr>
        <p:spPr>
          <a:xfrm>
            <a:off x="5850158" y="1589023"/>
            <a:ext cx="864000" cy="432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36000" rtlCol="0" anchor="ctr" anchorCtr="0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お問い合わせ</a:t>
            </a:r>
            <a:endParaRPr kumimoji="1" lang="en-US" altLang="ja-JP" sz="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A9F046B-8D56-EE4D-F8AB-72DE228A8CE2}"/>
              </a:ext>
            </a:extLst>
          </p:cNvPr>
          <p:cNvSpPr/>
          <p:nvPr/>
        </p:nvSpPr>
        <p:spPr>
          <a:xfrm>
            <a:off x="973808" y="1728759"/>
            <a:ext cx="1008000" cy="28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36000" rIns="144000" bIns="36000" rtlCol="0" anchor="ctr">
            <a:noAutofit/>
          </a:bodyPr>
          <a:lstStyle/>
          <a:p>
            <a:pPr algn="ctr"/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社名ロゴ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57D1E33-A7B8-F647-5F9A-330A92DFAD3C}"/>
              </a:ext>
            </a:extLst>
          </p:cNvPr>
          <p:cNvSpPr>
            <a:spLocks/>
          </p:cNvSpPr>
          <p:nvPr/>
        </p:nvSpPr>
        <p:spPr>
          <a:xfrm>
            <a:off x="4981689" y="1190374"/>
            <a:ext cx="409902" cy="226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6000" rIns="72000" bIns="36000" rtlCol="0" anchor="ctr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accent6"/>
                </a:solidFill>
                <a:latin typeface="+mn-ea"/>
              </a:rPr>
              <a:t>CTA</a:t>
            </a:r>
            <a:endParaRPr kumimoji="1" lang="ja-JP" altLang="en-US" sz="1000" b="1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F5A502C8-A105-F5C1-5DBE-57A41650A5F0}"/>
              </a:ext>
            </a:extLst>
          </p:cNvPr>
          <p:cNvCxnSpPr>
            <a:cxnSpLocks/>
            <a:stCxn id="66" idx="2"/>
          </p:cNvCxnSpPr>
          <p:nvPr/>
        </p:nvCxnSpPr>
        <p:spPr>
          <a:xfrm>
            <a:off x="2890329" y="1416964"/>
            <a:ext cx="0" cy="720000"/>
          </a:xfrm>
          <a:prstGeom prst="line">
            <a:avLst/>
          </a:prstGeom>
          <a:ln w="12700" cap="rnd">
            <a:solidFill>
              <a:schemeClr val="accent6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C1578D3-054C-0F19-9CDF-CFD4C5EACB27}"/>
              </a:ext>
            </a:extLst>
          </p:cNvPr>
          <p:cNvSpPr>
            <a:spLocks/>
          </p:cNvSpPr>
          <p:nvPr/>
        </p:nvSpPr>
        <p:spPr>
          <a:xfrm>
            <a:off x="2561145" y="1190374"/>
            <a:ext cx="658367" cy="226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6000" rIns="72000" bIns="36000" rtlCol="0" anchor="ctr">
            <a:spAutoFit/>
          </a:bodyPr>
          <a:lstStyle/>
          <a:p>
            <a:pPr algn="ctr"/>
            <a:r>
              <a:rPr kumimoji="1" lang="ja-JP" altLang="en-US" sz="1000" b="1">
                <a:solidFill>
                  <a:schemeClr val="accent6"/>
                </a:solidFill>
                <a:latin typeface="+mn-ea"/>
              </a:rPr>
              <a:t>メニュー</a:t>
            </a:r>
            <a:endParaRPr kumimoji="1" lang="ja-JP" altLang="en-US" sz="1000" b="1" dirty="0">
              <a:solidFill>
                <a:schemeClr val="accent6"/>
              </a:solidFill>
              <a:latin typeface="+mn-ea"/>
            </a:endParaRP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07A8D285-A309-F898-4C7F-14ECF3204981}"/>
              </a:ext>
            </a:extLst>
          </p:cNvPr>
          <p:cNvCxnSpPr>
            <a:cxnSpLocks/>
            <a:endCxn id="70" idx="0"/>
          </p:cNvCxnSpPr>
          <p:nvPr/>
        </p:nvCxnSpPr>
        <p:spPr>
          <a:xfrm>
            <a:off x="3610238" y="2573141"/>
            <a:ext cx="0" cy="474358"/>
          </a:xfrm>
          <a:prstGeom prst="line">
            <a:avLst/>
          </a:prstGeom>
          <a:ln w="12700" cap="rnd">
            <a:solidFill>
              <a:schemeClr val="accent6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A83BDB4A-4DF3-2150-3311-B3AE508890A8}"/>
              </a:ext>
            </a:extLst>
          </p:cNvPr>
          <p:cNvSpPr>
            <a:spLocks/>
          </p:cNvSpPr>
          <p:nvPr/>
        </p:nvSpPr>
        <p:spPr>
          <a:xfrm>
            <a:off x="3281054" y="3047499"/>
            <a:ext cx="658368" cy="226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6000" rIns="72000" bIns="36000" rtlCol="0" anchor="ctr">
            <a:spAutoFit/>
          </a:bodyPr>
          <a:lstStyle/>
          <a:p>
            <a:pPr algn="ctr"/>
            <a:r>
              <a:rPr kumimoji="1" lang="ja-JP" altLang="en-US" sz="1000" b="1">
                <a:solidFill>
                  <a:schemeClr val="accent6"/>
                </a:solidFill>
                <a:latin typeface="+mn-ea"/>
              </a:rPr>
              <a:t>カレント</a:t>
            </a:r>
            <a:endParaRPr kumimoji="1" lang="ja-JP" altLang="en-US" sz="1000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72" name="フリーフォーム 71">
            <a:extLst>
              <a:ext uri="{FF2B5EF4-FFF2-40B4-BE49-F238E27FC236}">
                <a16:creationId xmlns:a16="http://schemas.microsoft.com/office/drawing/2014/main" id="{39124167-F46B-5903-1B33-4C92547D5A72}"/>
              </a:ext>
            </a:extLst>
          </p:cNvPr>
          <p:cNvSpPr/>
          <p:nvPr/>
        </p:nvSpPr>
        <p:spPr>
          <a:xfrm>
            <a:off x="833291" y="2635517"/>
            <a:ext cx="1306283" cy="450973"/>
          </a:xfrm>
          <a:custGeom>
            <a:avLst/>
            <a:gdLst>
              <a:gd name="connsiteX0" fmla="*/ 0 w 1210033"/>
              <a:gd name="connsiteY0" fmla="*/ 0 h 281883"/>
              <a:gd name="connsiteX1" fmla="*/ 0 w 1210033"/>
              <a:gd name="connsiteY1" fmla="*/ 281883 h 281883"/>
              <a:gd name="connsiteX2" fmla="*/ 1210033 w 1210033"/>
              <a:gd name="connsiteY2" fmla="*/ 281883 h 281883"/>
              <a:gd name="connsiteX3" fmla="*/ 1210033 w 1210033"/>
              <a:gd name="connsiteY3" fmla="*/ 6875 h 28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0033" h="281883">
                <a:moveTo>
                  <a:pt x="0" y="0"/>
                </a:moveTo>
                <a:lnTo>
                  <a:pt x="0" y="281883"/>
                </a:lnTo>
                <a:lnTo>
                  <a:pt x="1210033" y="281883"/>
                </a:lnTo>
                <a:lnTo>
                  <a:pt x="1210033" y="6875"/>
                </a:lnTo>
              </a:path>
            </a:pathLst>
          </a:custGeom>
          <a:noFill/>
          <a:ln cap="rnd">
            <a:solidFill>
              <a:schemeClr val="accent6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53C8FDDD-C4EF-F087-5F5B-0946A77E6474}"/>
              </a:ext>
            </a:extLst>
          </p:cNvPr>
          <p:cNvSpPr>
            <a:spLocks/>
          </p:cNvSpPr>
          <p:nvPr/>
        </p:nvSpPr>
        <p:spPr>
          <a:xfrm>
            <a:off x="960554" y="2986558"/>
            <a:ext cx="1043088" cy="226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6000" rIns="72000" bIns="36000" rtlCol="0" anchor="ctr">
            <a:spAutoFit/>
          </a:bodyPr>
          <a:lstStyle/>
          <a:p>
            <a:pPr algn="ctr"/>
            <a:r>
              <a:rPr kumimoji="1" lang="ja-JP" altLang="en-US" sz="1000" b="1">
                <a:solidFill>
                  <a:schemeClr val="accent6"/>
                </a:solidFill>
                <a:latin typeface="+mn-ea"/>
              </a:rPr>
              <a:t>パンくずリスト</a:t>
            </a:r>
            <a:endParaRPr kumimoji="1" lang="ja-JP" altLang="en-US" sz="1000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8355EF74-206C-45C5-554E-FB3EE8934D85}"/>
              </a:ext>
            </a:extLst>
          </p:cNvPr>
          <p:cNvSpPr/>
          <p:nvPr/>
        </p:nvSpPr>
        <p:spPr>
          <a:xfrm>
            <a:off x="973808" y="7531937"/>
            <a:ext cx="1008000" cy="28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36000" rIns="144000" bIns="36000" rtlCol="0" anchor="ctr">
            <a:noAutofit/>
          </a:bodyPr>
          <a:lstStyle/>
          <a:p>
            <a:pPr algn="ctr"/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社名ロゴ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C2874251-2BED-B117-19F1-D9869C7766E0}"/>
              </a:ext>
            </a:extLst>
          </p:cNvPr>
          <p:cNvSpPr/>
          <p:nvPr/>
        </p:nvSpPr>
        <p:spPr>
          <a:xfrm>
            <a:off x="4284668" y="7501675"/>
            <a:ext cx="1044000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b="1" spc="100">
                <a:solidFill>
                  <a:schemeClr val="tx2"/>
                </a:solidFill>
                <a:latin typeface="+mn-ea"/>
              </a:rPr>
              <a:t>事例紹介</a:t>
            </a:r>
            <a:endParaRPr kumimoji="1" lang="en-US" altLang="ja-JP" sz="900" b="1" spc="1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 b="1" spc="100">
                <a:solidFill>
                  <a:schemeClr val="tx2"/>
                </a:solidFill>
                <a:latin typeface="+mn-ea"/>
              </a:rPr>
              <a:t>会社情報</a:t>
            </a:r>
            <a:endParaRPr kumimoji="1" lang="en-US" altLang="ja-JP" sz="900" b="1" spc="1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 b="1" spc="100">
                <a:solidFill>
                  <a:schemeClr val="tx2"/>
                </a:solidFill>
                <a:latin typeface="+mn-ea"/>
              </a:rPr>
              <a:t>お役立ち情報</a:t>
            </a:r>
            <a:endParaRPr kumimoji="1" lang="en-US" altLang="ja-JP" sz="900" b="1" spc="1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05C881F-A23B-BBAE-DC7A-1C4ED9D2A417}"/>
              </a:ext>
            </a:extLst>
          </p:cNvPr>
          <p:cNvSpPr/>
          <p:nvPr/>
        </p:nvSpPr>
        <p:spPr>
          <a:xfrm>
            <a:off x="5487017" y="7501675"/>
            <a:ext cx="122400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資料請求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お問い合わせ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2A3CC63-8CD4-1313-2C39-DF59518609B5}"/>
              </a:ext>
            </a:extLst>
          </p:cNvPr>
          <p:cNvSpPr/>
          <p:nvPr/>
        </p:nvSpPr>
        <p:spPr>
          <a:xfrm>
            <a:off x="5487017" y="8031525"/>
            <a:ext cx="1224000" cy="503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0123-456-7890</a:t>
            </a:r>
          </a:p>
          <a:p>
            <a:pPr>
              <a:lnSpc>
                <a:spcPct val="150000"/>
              </a:lnSpc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00:00-00:00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40F38E00-01D3-6C42-5857-5B49E749B639}"/>
              </a:ext>
            </a:extLst>
          </p:cNvPr>
          <p:cNvSpPr/>
          <p:nvPr/>
        </p:nvSpPr>
        <p:spPr>
          <a:xfrm>
            <a:off x="409756" y="9327046"/>
            <a:ext cx="6732000" cy="5363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44000" rIns="216000" bIns="180000" rtlCol="0" anchor="t">
            <a:spAutoFit/>
          </a:bodyPr>
          <a:lstStyle/>
          <a:p>
            <a:pPr marL="144000" indent="-144000">
              <a:lnSpc>
                <a:spcPct val="15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1000">
                <a:solidFill>
                  <a:schemeClr val="tx2"/>
                </a:solidFill>
                <a:latin typeface="+mn-ea"/>
              </a:rPr>
              <a:t>フッタのメニューはサイトマップとして活用されるので、すべてのページへ遷移できるようにする</a:t>
            </a:r>
            <a:endParaRPr kumimoji="1" lang="en-US" altLang="ja-JP" sz="10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9870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9703-ECDD-CF4F-BAD4-5679558F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セミナー・イベント</a:t>
            </a:r>
            <a:r>
              <a:rPr lang="en-US" altLang="ja-JP" dirty="0"/>
              <a:t>(</a:t>
            </a:r>
            <a:r>
              <a:rPr lang="ja-JP" altLang="en-US"/>
              <a:t>一覧ページ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ABBDE0-8C81-C877-8F46-A7016065F7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D096FC-776A-7D2A-8099-2399076AB0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E84599-7FCE-C644-A68E-061533FE895C}"/>
              </a:ext>
            </a:extLst>
          </p:cNvPr>
          <p:cNvSpPr/>
          <p:nvPr/>
        </p:nvSpPr>
        <p:spPr>
          <a:xfrm>
            <a:off x="414386" y="1051561"/>
            <a:ext cx="4212000" cy="918552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239A3D8-C1F8-B441-A835-8705F12F77C7}"/>
              </a:ext>
            </a:extLst>
          </p:cNvPr>
          <p:cNvSpPr/>
          <p:nvPr/>
        </p:nvSpPr>
        <p:spPr>
          <a:xfrm>
            <a:off x="716304" y="1219467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キャッチコピー</a:t>
            </a: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BAD15783-C115-F44A-B91E-C3DF19F19EE9}"/>
              </a:ext>
            </a:extLst>
          </p:cNvPr>
          <p:cNvSpPr/>
          <p:nvPr/>
        </p:nvSpPr>
        <p:spPr>
          <a:xfrm>
            <a:off x="414919" y="1970231"/>
            <a:ext cx="4212000" cy="6413217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81A115E-213D-DD46-8646-4807538BD8CF}"/>
              </a:ext>
            </a:extLst>
          </p:cNvPr>
          <p:cNvSpPr/>
          <p:nvPr/>
        </p:nvSpPr>
        <p:spPr>
          <a:xfrm>
            <a:off x="716304" y="2176147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開催スケジュール</a:t>
            </a:r>
            <a:endParaRPr kumimoji="1" lang="ja-JP" altLang="en-US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71A7FC36-A6EA-9B49-AE69-B57E270492C3}"/>
              </a:ext>
            </a:extLst>
          </p:cNvPr>
          <p:cNvSpPr/>
          <p:nvPr/>
        </p:nvSpPr>
        <p:spPr>
          <a:xfrm>
            <a:off x="726515" y="1544774"/>
            <a:ext cx="3600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セミナーのコンセプト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14333DF-8C37-0D3B-421E-3E4C93DD5756}"/>
              </a:ext>
            </a:extLst>
          </p:cNvPr>
          <p:cNvSpPr/>
          <p:nvPr/>
        </p:nvSpPr>
        <p:spPr>
          <a:xfrm>
            <a:off x="745246" y="3577768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E2DAEC7-363C-15E8-324F-31B0CBCAE3B7}"/>
              </a:ext>
            </a:extLst>
          </p:cNvPr>
          <p:cNvSpPr/>
          <p:nvPr/>
        </p:nvSpPr>
        <p:spPr>
          <a:xfrm>
            <a:off x="745246" y="3967779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日時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258DF5-AC7C-AE68-C5D5-78B42A067578}"/>
              </a:ext>
            </a:extLst>
          </p:cNvPr>
          <p:cNvSpPr/>
          <p:nvPr/>
        </p:nvSpPr>
        <p:spPr>
          <a:xfrm>
            <a:off x="745246" y="2595204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3BA3E5B-A519-D527-9960-0F38CF2BAF38}"/>
              </a:ext>
            </a:extLst>
          </p:cNvPr>
          <p:cNvSpPr/>
          <p:nvPr/>
        </p:nvSpPr>
        <p:spPr>
          <a:xfrm>
            <a:off x="2002737" y="2595204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0250DD2-73CD-4EBA-70AD-890C25CA65CD}"/>
              </a:ext>
            </a:extLst>
          </p:cNvPr>
          <p:cNvSpPr/>
          <p:nvPr/>
        </p:nvSpPr>
        <p:spPr>
          <a:xfrm>
            <a:off x="3260228" y="2595204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4" name="フリーフォーム 23">
            <a:extLst>
              <a:ext uri="{FF2B5EF4-FFF2-40B4-BE49-F238E27FC236}">
                <a16:creationId xmlns:a16="http://schemas.microsoft.com/office/drawing/2014/main" id="{3DC72E79-7D66-BBA3-4F94-42E2FAF275C2}"/>
              </a:ext>
            </a:extLst>
          </p:cNvPr>
          <p:cNvSpPr/>
          <p:nvPr/>
        </p:nvSpPr>
        <p:spPr>
          <a:xfrm>
            <a:off x="1167972" y="2845177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5" name="フリーフォーム 24">
            <a:extLst>
              <a:ext uri="{FF2B5EF4-FFF2-40B4-BE49-F238E27FC236}">
                <a16:creationId xmlns:a16="http://schemas.microsoft.com/office/drawing/2014/main" id="{24B21800-B901-2464-7CC9-47F42E7381B3}"/>
              </a:ext>
            </a:extLst>
          </p:cNvPr>
          <p:cNvSpPr/>
          <p:nvPr/>
        </p:nvSpPr>
        <p:spPr>
          <a:xfrm>
            <a:off x="2430714" y="2840584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6" name="フリーフォーム 25">
            <a:extLst>
              <a:ext uri="{FF2B5EF4-FFF2-40B4-BE49-F238E27FC236}">
                <a16:creationId xmlns:a16="http://schemas.microsoft.com/office/drawing/2014/main" id="{92791BD7-057F-CA96-6650-C98B942BF47D}"/>
              </a:ext>
            </a:extLst>
          </p:cNvPr>
          <p:cNvSpPr/>
          <p:nvPr/>
        </p:nvSpPr>
        <p:spPr>
          <a:xfrm>
            <a:off x="3684748" y="2847718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2344A0AE-2DF9-90C3-A6F5-103FE3785648}"/>
              </a:ext>
            </a:extLst>
          </p:cNvPr>
          <p:cNvSpPr/>
          <p:nvPr/>
        </p:nvSpPr>
        <p:spPr>
          <a:xfrm>
            <a:off x="745246" y="3339354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A0ADEC7-F03F-9A16-0F8E-D12823FE0A31}"/>
              </a:ext>
            </a:extLst>
          </p:cNvPr>
          <p:cNvSpPr/>
          <p:nvPr/>
        </p:nvSpPr>
        <p:spPr>
          <a:xfrm>
            <a:off x="2001290" y="3577768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C8A558FC-F761-0327-4996-79E5A9A5A8BF}"/>
              </a:ext>
            </a:extLst>
          </p:cNvPr>
          <p:cNvSpPr/>
          <p:nvPr/>
        </p:nvSpPr>
        <p:spPr>
          <a:xfrm>
            <a:off x="2001290" y="3339354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FE3D966-66FA-845F-E469-BB130955C572}"/>
              </a:ext>
            </a:extLst>
          </p:cNvPr>
          <p:cNvSpPr/>
          <p:nvPr/>
        </p:nvSpPr>
        <p:spPr>
          <a:xfrm>
            <a:off x="3257334" y="3577768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F72B3BB1-06B8-181B-6912-C9D1F0811B2F}"/>
              </a:ext>
            </a:extLst>
          </p:cNvPr>
          <p:cNvSpPr/>
          <p:nvPr/>
        </p:nvSpPr>
        <p:spPr>
          <a:xfrm>
            <a:off x="3257334" y="3339354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E09BCC0-9AE0-EFE5-87FE-3312058B3071}"/>
              </a:ext>
            </a:extLst>
          </p:cNvPr>
          <p:cNvSpPr/>
          <p:nvPr/>
        </p:nvSpPr>
        <p:spPr>
          <a:xfrm>
            <a:off x="745246" y="4132784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会場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C8C429A-0C16-0373-3A35-85F0E29B9598}"/>
              </a:ext>
            </a:extLst>
          </p:cNvPr>
          <p:cNvSpPr/>
          <p:nvPr/>
        </p:nvSpPr>
        <p:spPr>
          <a:xfrm>
            <a:off x="1996531" y="3967779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日時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46F24EF-91D0-DBE9-21CE-264B342DB6AE}"/>
              </a:ext>
            </a:extLst>
          </p:cNvPr>
          <p:cNvSpPr/>
          <p:nvPr/>
        </p:nvSpPr>
        <p:spPr>
          <a:xfrm>
            <a:off x="1996531" y="4132784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会場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9AF90EA4-67F8-44E3-DF3E-D0420D98AB93}"/>
              </a:ext>
            </a:extLst>
          </p:cNvPr>
          <p:cNvSpPr/>
          <p:nvPr/>
        </p:nvSpPr>
        <p:spPr>
          <a:xfrm>
            <a:off x="3254690" y="3967779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日時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993D8AD-8BDE-F85E-6A11-103FDCAC95CE}"/>
              </a:ext>
            </a:extLst>
          </p:cNvPr>
          <p:cNvSpPr/>
          <p:nvPr/>
        </p:nvSpPr>
        <p:spPr>
          <a:xfrm>
            <a:off x="3254690" y="4132784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会場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CDC58C1D-FFC9-32CC-1A63-90FDC7367B45}"/>
              </a:ext>
            </a:extLst>
          </p:cNvPr>
          <p:cNvSpPr/>
          <p:nvPr/>
        </p:nvSpPr>
        <p:spPr>
          <a:xfrm>
            <a:off x="745246" y="4343118"/>
            <a:ext cx="1080000" cy="21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詳細を見る</a:t>
            </a: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47997A2E-B874-71A3-3E45-16F5CCBFECD7}"/>
              </a:ext>
            </a:extLst>
          </p:cNvPr>
          <p:cNvSpPr/>
          <p:nvPr/>
        </p:nvSpPr>
        <p:spPr>
          <a:xfrm>
            <a:off x="745246" y="4639946"/>
            <a:ext cx="1080000" cy="216000"/>
          </a:xfrm>
          <a:prstGeom prst="round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申し込む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BD8C1FB9-1644-A52E-A0C6-39FCFA75484C}"/>
              </a:ext>
            </a:extLst>
          </p:cNvPr>
          <p:cNvSpPr/>
          <p:nvPr/>
        </p:nvSpPr>
        <p:spPr>
          <a:xfrm>
            <a:off x="414919" y="8384534"/>
            <a:ext cx="4212000" cy="1141241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9D7AA0D-1A50-DBF3-8745-551FF4CC3FEF}"/>
              </a:ext>
            </a:extLst>
          </p:cNvPr>
          <p:cNvSpPr/>
          <p:nvPr/>
        </p:nvSpPr>
        <p:spPr>
          <a:xfrm>
            <a:off x="1371290" y="9220039"/>
            <a:ext cx="234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</a:rPr>
              <a:t>お問い合わせ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B51D9FA-CEB5-1525-4A3E-F6503534ADEF}"/>
              </a:ext>
            </a:extLst>
          </p:cNvPr>
          <p:cNvSpPr/>
          <p:nvPr/>
        </p:nvSpPr>
        <p:spPr>
          <a:xfrm>
            <a:off x="740125" y="8565422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キャッチコピー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065E6C35-B5B1-3136-0599-9DC93B6C2148}"/>
              </a:ext>
            </a:extLst>
          </p:cNvPr>
          <p:cNvSpPr/>
          <p:nvPr/>
        </p:nvSpPr>
        <p:spPr>
          <a:xfrm>
            <a:off x="414919" y="9526861"/>
            <a:ext cx="4212000" cy="41541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電話でのお問い合わせ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　</a:t>
            </a:r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0123-456-7890 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00:00-00:00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6ECD85D0-B7C8-5E39-73D2-0D4787264660}"/>
              </a:ext>
            </a:extLst>
          </p:cNvPr>
          <p:cNvSpPr/>
          <p:nvPr/>
        </p:nvSpPr>
        <p:spPr>
          <a:xfrm>
            <a:off x="1364334" y="8860734"/>
            <a:ext cx="234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セミナー資料をダウンロードする</a:t>
            </a:r>
          </a:p>
        </p:txBody>
      </p:sp>
      <p:sp>
        <p:nvSpPr>
          <p:cNvPr id="60" name="フリーフォーム 59">
            <a:extLst>
              <a:ext uri="{FF2B5EF4-FFF2-40B4-BE49-F238E27FC236}">
                <a16:creationId xmlns:a16="http://schemas.microsoft.com/office/drawing/2014/main" id="{FBE6E92A-2543-CDAA-2836-F834DE592A53}"/>
              </a:ext>
            </a:extLst>
          </p:cNvPr>
          <p:cNvSpPr/>
          <p:nvPr/>
        </p:nvSpPr>
        <p:spPr>
          <a:xfrm>
            <a:off x="3907620" y="9086469"/>
            <a:ext cx="397714" cy="24243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61" name="角丸四角形 60">
            <a:extLst>
              <a:ext uri="{FF2B5EF4-FFF2-40B4-BE49-F238E27FC236}">
                <a16:creationId xmlns:a16="http://schemas.microsoft.com/office/drawing/2014/main" id="{8FA3FCA7-A99E-68AA-D5F4-C3762D12A1AB}"/>
              </a:ext>
            </a:extLst>
          </p:cNvPr>
          <p:cNvSpPr/>
          <p:nvPr/>
        </p:nvSpPr>
        <p:spPr>
          <a:xfrm>
            <a:off x="1505875" y="7960609"/>
            <a:ext cx="720000" cy="180000"/>
          </a:xfrm>
          <a:prstGeom prst="roundRect">
            <a:avLst>
              <a:gd name="adj" fmla="val 7934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前の</a:t>
            </a:r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10</a:t>
            </a: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件</a:t>
            </a:r>
          </a:p>
        </p:txBody>
      </p:sp>
      <p:sp>
        <p:nvSpPr>
          <p:cNvPr id="62" name="角丸四角形 61">
            <a:extLst>
              <a:ext uri="{FF2B5EF4-FFF2-40B4-BE49-F238E27FC236}">
                <a16:creationId xmlns:a16="http://schemas.microsoft.com/office/drawing/2014/main" id="{71B2355A-BE1D-B609-FB45-03DE5A217FCF}"/>
              </a:ext>
            </a:extLst>
          </p:cNvPr>
          <p:cNvSpPr/>
          <p:nvPr/>
        </p:nvSpPr>
        <p:spPr>
          <a:xfrm>
            <a:off x="2646312" y="7958153"/>
            <a:ext cx="720000" cy="180000"/>
          </a:xfrm>
          <a:prstGeom prst="roundRect">
            <a:avLst>
              <a:gd name="adj" fmla="val 7934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次の</a:t>
            </a:r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10</a:t>
            </a: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件</a:t>
            </a:r>
          </a:p>
        </p:txBody>
      </p:sp>
      <p:sp>
        <p:nvSpPr>
          <p:cNvPr id="63" name="角丸四角形 62">
            <a:extLst>
              <a:ext uri="{FF2B5EF4-FFF2-40B4-BE49-F238E27FC236}">
                <a16:creationId xmlns:a16="http://schemas.microsoft.com/office/drawing/2014/main" id="{856E1DEB-60BB-2DCC-396D-7CC41B140757}"/>
              </a:ext>
            </a:extLst>
          </p:cNvPr>
          <p:cNvSpPr/>
          <p:nvPr/>
        </p:nvSpPr>
        <p:spPr>
          <a:xfrm>
            <a:off x="2358065" y="7986871"/>
            <a:ext cx="151191" cy="120223"/>
          </a:xfrm>
          <a:prstGeom prst="roundRect">
            <a:avLst>
              <a:gd name="adj" fmla="val 1916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2/3</a:t>
            </a:r>
            <a:endParaRPr kumimoji="1" lang="ja-JP" altLang="en-US" sz="700" b="1">
              <a:solidFill>
                <a:schemeClr val="tx2"/>
              </a:solidFill>
              <a:latin typeface="+mj-ea"/>
              <a:ea typeface="+mj-ea"/>
            </a:endParaRPr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A882D8D3-A532-79EB-484C-44E6B3B52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60" y="7655110"/>
            <a:ext cx="4320000" cy="83076"/>
          </a:xfrm>
          <a:prstGeom prst="rect">
            <a:avLst/>
          </a:prstGeom>
        </p:spPr>
      </p:pic>
      <p:sp>
        <p:nvSpPr>
          <p:cNvPr id="65" name="角丸四角形 64">
            <a:extLst>
              <a:ext uri="{FF2B5EF4-FFF2-40B4-BE49-F238E27FC236}">
                <a16:creationId xmlns:a16="http://schemas.microsoft.com/office/drawing/2014/main" id="{FA2A9B73-CBFB-7028-FECB-3C549FEDBDE6}"/>
              </a:ext>
            </a:extLst>
          </p:cNvPr>
          <p:cNvSpPr/>
          <p:nvPr/>
        </p:nvSpPr>
        <p:spPr>
          <a:xfrm>
            <a:off x="1996530" y="4343118"/>
            <a:ext cx="1080000" cy="21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詳細を見る</a:t>
            </a:r>
          </a:p>
        </p:txBody>
      </p:sp>
      <p:sp>
        <p:nvSpPr>
          <p:cNvPr id="66" name="角丸四角形 65">
            <a:extLst>
              <a:ext uri="{FF2B5EF4-FFF2-40B4-BE49-F238E27FC236}">
                <a16:creationId xmlns:a16="http://schemas.microsoft.com/office/drawing/2014/main" id="{FABCF110-FF5C-11B6-3D4F-DFA9E181D506}"/>
              </a:ext>
            </a:extLst>
          </p:cNvPr>
          <p:cNvSpPr/>
          <p:nvPr/>
        </p:nvSpPr>
        <p:spPr>
          <a:xfrm>
            <a:off x="1996530" y="4639946"/>
            <a:ext cx="1080000" cy="216000"/>
          </a:xfrm>
          <a:prstGeom prst="round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申し込む</a:t>
            </a:r>
          </a:p>
        </p:txBody>
      </p:sp>
      <p:sp>
        <p:nvSpPr>
          <p:cNvPr id="68" name="角丸四角形 67">
            <a:extLst>
              <a:ext uri="{FF2B5EF4-FFF2-40B4-BE49-F238E27FC236}">
                <a16:creationId xmlns:a16="http://schemas.microsoft.com/office/drawing/2014/main" id="{18CF248C-C142-98C8-6A26-F3A47399D61F}"/>
              </a:ext>
            </a:extLst>
          </p:cNvPr>
          <p:cNvSpPr/>
          <p:nvPr/>
        </p:nvSpPr>
        <p:spPr>
          <a:xfrm>
            <a:off x="3254689" y="4343118"/>
            <a:ext cx="1080000" cy="21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詳細を見る</a:t>
            </a:r>
          </a:p>
        </p:txBody>
      </p:sp>
      <p:sp>
        <p:nvSpPr>
          <p:cNvPr id="69" name="角丸四角形 68">
            <a:extLst>
              <a:ext uri="{FF2B5EF4-FFF2-40B4-BE49-F238E27FC236}">
                <a16:creationId xmlns:a16="http://schemas.microsoft.com/office/drawing/2014/main" id="{1050838B-6DB2-12BF-5E5C-68A357FEC594}"/>
              </a:ext>
            </a:extLst>
          </p:cNvPr>
          <p:cNvSpPr/>
          <p:nvPr/>
        </p:nvSpPr>
        <p:spPr>
          <a:xfrm>
            <a:off x="3254689" y="4639946"/>
            <a:ext cx="1080000" cy="216000"/>
          </a:xfrm>
          <a:prstGeom prst="round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申し込む</a:t>
            </a: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B6076C14-2298-3424-03EE-9286AFBD5C72}"/>
              </a:ext>
            </a:extLst>
          </p:cNvPr>
          <p:cNvSpPr/>
          <p:nvPr/>
        </p:nvSpPr>
        <p:spPr>
          <a:xfrm>
            <a:off x="745246" y="6155964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0371DBEA-A644-7E75-3F3F-7A21490E71B0}"/>
              </a:ext>
            </a:extLst>
          </p:cNvPr>
          <p:cNvSpPr/>
          <p:nvPr/>
        </p:nvSpPr>
        <p:spPr>
          <a:xfrm>
            <a:off x="745246" y="6545975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日時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BA579828-FE4F-E739-1E01-A2928E3E7C2F}"/>
              </a:ext>
            </a:extLst>
          </p:cNvPr>
          <p:cNvSpPr/>
          <p:nvPr/>
        </p:nvSpPr>
        <p:spPr>
          <a:xfrm>
            <a:off x="745246" y="5173400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4CD02726-AA29-51F3-8D63-B4848E1B812B}"/>
              </a:ext>
            </a:extLst>
          </p:cNvPr>
          <p:cNvSpPr/>
          <p:nvPr/>
        </p:nvSpPr>
        <p:spPr>
          <a:xfrm>
            <a:off x="3260228" y="5173400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1" name="フリーフォーム 110">
            <a:extLst>
              <a:ext uri="{FF2B5EF4-FFF2-40B4-BE49-F238E27FC236}">
                <a16:creationId xmlns:a16="http://schemas.microsoft.com/office/drawing/2014/main" id="{1EBA02BE-FBE9-A72B-8762-FCA899689183}"/>
              </a:ext>
            </a:extLst>
          </p:cNvPr>
          <p:cNvSpPr/>
          <p:nvPr/>
        </p:nvSpPr>
        <p:spPr>
          <a:xfrm>
            <a:off x="1167972" y="5423373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3" name="フリーフォーム 112">
            <a:extLst>
              <a:ext uri="{FF2B5EF4-FFF2-40B4-BE49-F238E27FC236}">
                <a16:creationId xmlns:a16="http://schemas.microsoft.com/office/drawing/2014/main" id="{A6EBB4F9-31FB-61E9-2C17-1442D6395657}"/>
              </a:ext>
            </a:extLst>
          </p:cNvPr>
          <p:cNvSpPr/>
          <p:nvPr/>
        </p:nvSpPr>
        <p:spPr>
          <a:xfrm>
            <a:off x="3684748" y="5425914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4" name="角丸四角形 113">
            <a:extLst>
              <a:ext uri="{FF2B5EF4-FFF2-40B4-BE49-F238E27FC236}">
                <a16:creationId xmlns:a16="http://schemas.microsoft.com/office/drawing/2014/main" id="{972CC9DE-45EC-0A0B-0552-271458B44965}"/>
              </a:ext>
            </a:extLst>
          </p:cNvPr>
          <p:cNvSpPr/>
          <p:nvPr/>
        </p:nvSpPr>
        <p:spPr>
          <a:xfrm>
            <a:off x="745246" y="5917550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D8EE01D5-42F5-5402-048D-28FDCF4D7E25}"/>
              </a:ext>
            </a:extLst>
          </p:cNvPr>
          <p:cNvSpPr/>
          <p:nvPr/>
        </p:nvSpPr>
        <p:spPr>
          <a:xfrm>
            <a:off x="3257334" y="6155964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20" name="角丸四角形 119">
            <a:extLst>
              <a:ext uri="{FF2B5EF4-FFF2-40B4-BE49-F238E27FC236}">
                <a16:creationId xmlns:a16="http://schemas.microsoft.com/office/drawing/2014/main" id="{FC63FF32-3EEA-4901-7780-06216DD8BE32}"/>
              </a:ext>
            </a:extLst>
          </p:cNvPr>
          <p:cNvSpPr/>
          <p:nvPr/>
        </p:nvSpPr>
        <p:spPr>
          <a:xfrm>
            <a:off x="3257334" y="5917550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6E060BDD-FEF8-351F-B83A-FBE8474F497C}"/>
              </a:ext>
            </a:extLst>
          </p:cNvPr>
          <p:cNvSpPr/>
          <p:nvPr/>
        </p:nvSpPr>
        <p:spPr>
          <a:xfrm>
            <a:off x="745246" y="6710980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会場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134" name="角丸四角形 133">
            <a:extLst>
              <a:ext uri="{FF2B5EF4-FFF2-40B4-BE49-F238E27FC236}">
                <a16:creationId xmlns:a16="http://schemas.microsoft.com/office/drawing/2014/main" id="{CDFDA50F-03D5-1B5E-6E81-55A8E3121216}"/>
              </a:ext>
            </a:extLst>
          </p:cNvPr>
          <p:cNvSpPr/>
          <p:nvPr/>
        </p:nvSpPr>
        <p:spPr>
          <a:xfrm>
            <a:off x="745246" y="6921314"/>
            <a:ext cx="1080000" cy="21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詳細を見る</a:t>
            </a:r>
          </a:p>
        </p:txBody>
      </p:sp>
      <p:sp>
        <p:nvSpPr>
          <p:cNvPr id="135" name="角丸四角形 134">
            <a:extLst>
              <a:ext uri="{FF2B5EF4-FFF2-40B4-BE49-F238E27FC236}">
                <a16:creationId xmlns:a16="http://schemas.microsoft.com/office/drawing/2014/main" id="{2260BCE4-99AA-DA30-829D-C5C4CC47DB61}"/>
              </a:ext>
            </a:extLst>
          </p:cNvPr>
          <p:cNvSpPr/>
          <p:nvPr/>
        </p:nvSpPr>
        <p:spPr>
          <a:xfrm>
            <a:off x="745246" y="7218142"/>
            <a:ext cx="1080000" cy="216000"/>
          </a:xfrm>
          <a:prstGeom prst="round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申し込む</a:t>
            </a:r>
          </a:p>
        </p:txBody>
      </p:sp>
      <p:sp>
        <p:nvSpPr>
          <p:cNvPr id="138" name="角丸四角形 137">
            <a:extLst>
              <a:ext uri="{FF2B5EF4-FFF2-40B4-BE49-F238E27FC236}">
                <a16:creationId xmlns:a16="http://schemas.microsoft.com/office/drawing/2014/main" id="{12AEC030-E3AC-CCFA-9295-1336FEB7BCAA}"/>
              </a:ext>
            </a:extLst>
          </p:cNvPr>
          <p:cNvSpPr/>
          <p:nvPr/>
        </p:nvSpPr>
        <p:spPr>
          <a:xfrm>
            <a:off x="3254689" y="6581656"/>
            <a:ext cx="1080000" cy="216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終了しました</a:t>
            </a: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C42FEE10-8956-D368-A173-1D1BAA5C42FF}"/>
              </a:ext>
            </a:extLst>
          </p:cNvPr>
          <p:cNvSpPr/>
          <p:nvPr/>
        </p:nvSpPr>
        <p:spPr>
          <a:xfrm>
            <a:off x="2002737" y="5173400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0" name="フリーフォーム 149">
            <a:extLst>
              <a:ext uri="{FF2B5EF4-FFF2-40B4-BE49-F238E27FC236}">
                <a16:creationId xmlns:a16="http://schemas.microsoft.com/office/drawing/2014/main" id="{856EC3E3-13C6-3F1F-D13F-B17E88BA4B21}"/>
              </a:ext>
            </a:extLst>
          </p:cNvPr>
          <p:cNvSpPr/>
          <p:nvPr/>
        </p:nvSpPr>
        <p:spPr>
          <a:xfrm>
            <a:off x="2430714" y="5418780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6E233548-3C64-902E-A99B-C924181E6C0A}"/>
              </a:ext>
            </a:extLst>
          </p:cNvPr>
          <p:cNvSpPr/>
          <p:nvPr/>
        </p:nvSpPr>
        <p:spPr>
          <a:xfrm>
            <a:off x="2001290" y="6155964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52" name="角丸四角形 151">
            <a:extLst>
              <a:ext uri="{FF2B5EF4-FFF2-40B4-BE49-F238E27FC236}">
                <a16:creationId xmlns:a16="http://schemas.microsoft.com/office/drawing/2014/main" id="{702E81D1-872B-8D8D-100E-07E69CB72FF5}"/>
              </a:ext>
            </a:extLst>
          </p:cNvPr>
          <p:cNvSpPr/>
          <p:nvPr/>
        </p:nvSpPr>
        <p:spPr>
          <a:xfrm>
            <a:off x="2001290" y="5917550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0E12000A-FBF9-2519-9B93-427276E3B780}"/>
              </a:ext>
            </a:extLst>
          </p:cNvPr>
          <p:cNvSpPr/>
          <p:nvPr/>
        </p:nvSpPr>
        <p:spPr>
          <a:xfrm>
            <a:off x="1996531" y="6545975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日時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E4EBA549-38BA-812E-D5E1-AAF40E35E413}"/>
              </a:ext>
            </a:extLst>
          </p:cNvPr>
          <p:cNvSpPr/>
          <p:nvPr/>
        </p:nvSpPr>
        <p:spPr>
          <a:xfrm>
            <a:off x="1996531" y="6710980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会場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155" name="角丸四角形 154">
            <a:extLst>
              <a:ext uri="{FF2B5EF4-FFF2-40B4-BE49-F238E27FC236}">
                <a16:creationId xmlns:a16="http://schemas.microsoft.com/office/drawing/2014/main" id="{D9B04E4E-6CDF-2C86-993F-0E4EC140B2E5}"/>
              </a:ext>
            </a:extLst>
          </p:cNvPr>
          <p:cNvSpPr/>
          <p:nvPr/>
        </p:nvSpPr>
        <p:spPr>
          <a:xfrm>
            <a:off x="1996530" y="6921314"/>
            <a:ext cx="1080000" cy="21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詳細を見る</a:t>
            </a:r>
          </a:p>
        </p:txBody>
      </p:sp>
      <p:sp>
        <p:nvSpPr>
          <p:cNvPr id="156" name="角丸四角形 155">
            <a:extLst>
              <a:ext uri="{FF2B5EF4-FFF2-40B4-BE49-F238E27FC236}">
                <a16:creationId xmlns:a16="http://schemas.microsoft.com/office/drawing/2014/main" id="{390ED3C6-9A69-69FA-C2CF-C98A81E9E400}"/>
              </a:ext>
            </a:extLst>
          </p:cNvPr>
          <p:cNvSpPr/>
          <p:nvPr/>
        </p:nvSpPr>
        <p:spPr>
          <a:xfrm>
            <a:off x="1996530" y="7218142"/>
            <a:ext cx="1080000" cy="216000"/>
          </a:xfrm>
          <a:prstGeom prst="round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申し込む</a:t>
            </a:r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646F0F46-D20A-3A0C-280A-583AF1AE4B4A}"/>
              </a:ext>
            </a:extLst>
          </p:cNvPr>
          <p:cNvSpPr/>
          <p:nvPr/>
        </p:nvSpPr>
        <p:spPr>
          <a:xfrm>
            <a:off x="4899296" y="1836155"/>
            <a:ext cx="2268000" cy="1824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開催スケジュール一覧は開催日が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近い順に並べる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最新のセミナーが一目で分かるようにする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セミナーの日程、概要、対象が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一目でわかるようにする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セミナーの種類が多い場合は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カテゴリを分ける</a:t>
            </a:r>
          </a:p>
        </p:txBody>
      </p:sp>
      <p:sp>
        <p:nvSpPr>
          <p:cNvPr id="158" name="円/楕円 157">
            <a:extLst>
              <a:ext uri="{FF2B5EF4-FFF2-40B4-BE49-F238E27FC236}">
                <a16:creationId xmlns:a16="http://schemas.microsoft.com/office/drawing/2014/main" id="{3633E8B5-1B01-F6DD-74CC-B2900EA935E6}"/>
              </a:ext>
            </a:extLst>
          </p:cNvPr>
          <p:cNvSpPr>
            <a:spLocks noChangeAspect="1"/>
          </p:cNvSpPr>
          <p:nvPr/>
        </p:nvSpPr>
        <p:spPr>
          <a:xfrm>
            <a:off x="4486145" y="2621349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4CBE620B-985B-4A26-A0D1-B21A2D242FF8}"/>
              </a:ext>
            </a:extLst>
          </p:cNvPr>
          <p:cNvCxnSpPr>
            <a:cxnSpLocks/>
            <a:stCxn id="157" idx="1"/>
            <a:endCxn id="158" idx="6"/>
          </p:cNvCxnSpPr>
          <p:nvPr/>
        </p:nvCxnSpPr>
        <p:spPr>
          <a:xfrm flipH="1" flipV="1">
            <a:off x="4738145" y="2747349"/>
            <a:ext cx="161151" cy="968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F745AD65-C210-2961-292B-92059C5142FC}"/>
              </a:ext>
            </a:extLst>
          </p:cNvPr>
          <p:cNvSpPr/>
          <p:nvPr/>
        </p:nvSpPr>
        <p:spPr>
          <a:xfrm>
            <a:off x="4899296" y="6389089"/>
            <a:ext cx="2268000" cy="5778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終了したセミナーは一目で分かる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63" name="円/楕円 162">
            <a:extLst>
              <a:ext uri="{FF2B5EF4-FFF2-40B4-BE49-F238E27FC236}">
                <a16:creationId xmlns:a16="http://schemas.microsoft.com/office/drawing/2014/main" id="{853F8517-2A81-4A25-B44D-6B401532972B}"/>
              </a:ext>
            </a:extLst>
          </p:cNvPr>
          <p:cNvSpPr>
            <a:spLocks noChangeAspect="1"/>
          </p:cNvSpPr>
          <p:nvPr/>
        </p:nvSpPr>
        <p:spPr>
          <a:xfrm>
            <a:off x="4486145" y="655103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cxnSp>
        <p:nvCxnSpPr>
          <p:cNvPr id="164" name="直線コネクタ 163">
            <a:extLst>
              <a:ext uri="{FF2B5EF4-FFF2-40B4-BE49-F238E27FC236}">
                <a16:creationId xmlns:a16="http://schemas.microsoft.com/office/drawing/2014/main" id="{E4B11919-EE54-EE20-4280-4AAB98D88FCE}"/>
              </a:ext>
            </a:extLst>
          </p:cNvPr>
          <p:cNvCxnSpPr>
            <a:cxnSpLocks/>
            <a:stCxn id="162" idx="1"/>
            <a:endCxn id="163" idx="6"/>
          </p:cNvCxnSpPr>
          <p:nvPr/>
        </p:nvCxnSpPr>
        <p:spPr>
          <a:xfrm flipH="1" flipV="1">
            <a:off x="4738145" y="6677035"/>
            <a:ext cx="161151" cy="968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165C5CE6-76A6-BA48-B0CC-D05932788EC2}"/>
              </a:ext>
            </a:extLst>
          </p:cNvPr>
          <p:cNvSpPr/>
          <p:nvPr/>
        </p:nvSpPr>
        <p:spPr>
          <a:xfrm>
            <a:off x="4899296" y="8742230"/>
            <a:ext cx="2268000" cy="5778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セミナーページのストーリーに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合った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67" name="円/楕円 166">
            <a:extLst>
              <a:ext uri="{FF2B5EF4-FFF2-40B4-BE49-F238E27FC236}">
                <a16:creationId xmlns:a16="http://schemas.microsoft.com/office/drawing/2014/main" id="{19BA6083-EA89-7440-B372-D83325474BF0}"/>
              </a:ext>
            </a:extLst>
          </p:cNvPr>
          <p:cNvSpPr>
            <a:spLocks noChangeAspect="1"/>
          </p:cNvSpPr>
          <p:nvPr/>
        </p:nvSpPr>
        <p:spPr>
          <a:xfrm>
            <a:off x="4486145" y="8904176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FA1295B0-9F93-B24F-5EB6-87228D2BD042}"/>
              </a:ext>
            </a:extLst>
          </p:cNvPr>
          <p:cNvCxnSpPr>
            <a:cxnSpLocks/>
            <a:stCxn id="166" idx="1"/>
            <a:endCxn id="167" idx="6"/>
          </p:cNvCxnSpPr>
          <p:nvPr/>
        </p:nvCxnSpPr>
        <p:spPr>
          <a:xfrm flipH="1" flipV="1">
            <a:off x="4738145" y="9030176"/>
            <a:ext cx="161151" cy="968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048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9703-ECDD-CF4F-BAD4-5679558F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セミナー・イベント</a:t>
            </a:r>
            <a:r>
              <a:rPr lang="en-US" altLang="ja-JP" dirty="0"/>
              <a:t>(</a:t>
            </a:r>
            <a:r>
              <a:rPr lang="ja-JP" altLang="en-US"/>
              <a:t>詳細ページ</a:t>
            </a:r>
            <a:r>
              <a:rPr lang="en-US" altLang="ja-JP" dirty="0"/>
              <a:t>) 1/3</a:t>
            </a: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8DB729-FF9C-99A4-F199-DB4C1B5D53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18108C-729C-879D-65D9-351C2A797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37B49-7E83-C440-A69F-5C6D69FB89B8}"/>
              </a:ext>
            </a:extLst>
          </p:cNvPr>
          <p:cNvSpPr/>
          <p:nvPr/>
        </p:nvSpPr>
        <p:spPr>
          <a:xfrm>
            <a:off x="4858508" y="3837257"/>
            <a:ext cx="2268000" cy="13648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冒頭で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概要が理解できる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すぐに申し込めるよう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同一ページ内にフォームを設置できる場合はフォームの位置まで移動する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D8D2C4-9CB0-0B4B-A6D3-3073926FAC74}"/>
              </a:ext>
            </a:extLst>
          </p:cNvPr>
          <p:cNvSpPr/>
          <p:nvPr/>
        </p:nvSpPr>
        <p:spPr>
          <a:xfrm>
            <a:off x="414386" y="1051679"/>
            <a:ext cx="4212000" cy="227282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216000" bIns="36000" rtlCol="0" anchor="ctr" anchorCtr="0"/>
          <a:lstStyle/>
          <a:p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パンくずリスト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E84599-7FCE-C644-A68E-061533FE895C}"/>
              </a:ext>
            </a:extLst>
          </p:cNvPr>
          <p:cNvSpPr/>
          <p:nvPr/>
        </p:nvSpPr>
        <p:spPr>
          <a:xfrm>
            <a:off x="414386" y="1278961"/>
            <a:ext cx="4212000" cy="8676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B409EF65-3F6A-8649-A26B-3C646C1289FF}"/>
              </a:ext>
            </a:extLst>
          </p:cNvPr>
          <p:cNvSpPr/>
          <p:nvPr/>
        </p:nvSpPr>
        <p:spPr>
          <a:xfrm>
            <a:off x="4858508" y="5548145"/>
            <a:ext cx="2268000" cy="369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セミナーの対象者を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明確にする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0" name="角丸四角形 49">
            <a:extLst>
              <a:ext uri="{FF2B5EF4-FFF2-40B4-BE49-F238E27FC236}">
                <a16:creationId xmlns:a16="http://schemas.microsoft.com/office/drawing/2014/main" id="{D02EEEB8-C297-BC49-95EA-C634330B0069}"/>
              </a:ext>
            </a:extLst>
          </p:cNvPr>
          <p:cNvSpPr/>
          <p:nvPr/>
        </p:nvSpPr>
        <p:spPr>
          <a:xfrm>
            <a:off x="923686" y="4388699"/>
            <a:ext cx="2376000" cy="511646"/>
          </a:xfrm>
          <a:prstGeom prst="roundRect">
            <a:avLst>
              <a:gd name="adj" fmla="val 49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72000" rtlCol="0"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日時</a:t>
            </a:r>
            <a:r>
              <a:rPr kumimoji="1" lang="ja-JP" altLang="en-US" sz="700">
                <a:solidFill>
                  <a:schemeClr val="tx2"/>
                </a:solidFill>
                <a:latin typeface="+mj-ea"/>
                <a:ea typeface="+mj-ea"/>
              </a:rPr>
              <a:t>：</a:t>
            </a:r>
            <a:r>
              <a:rPr kumimoji="1" lang="en-US" altLang="ja-JP" sz="700" dirty="0">
                <a:solidFill>
                  <a:schemeClr val="tx2"/>
                </a:solidFill>
                <a:latin typeface="+mj-ea"/>
                <a:ea typeface="+mj-ea"/>
              </a:rPr>
              <a:t>---------------------------------------------------</a:t>
            </a:r>
          </a:p>
          <a:p>
            <a:pPr>
              <a:lnSpc>
                <a:spcPct val="150000"/>
              </a:lnSpc>
            </a:pP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会場</a:t>
            </a:r>
            <a:r>
              <a:rPr kumimoji="1" lang="ja-JP" altLang="en-US" sz="700">
                <a:solidFill>
                  <a:schemeClr val="tx2"/>
                </a:solidFill>
                <a:latin typeface="+mj-ea"/>
                <a:ea typeface="+mj-ea"/>
              </a:rPr>
              <a:t>：</a:t>
            </a:r>
            <a:r>
              <a:rPr kumimoji="1" lang="en-US" altLang="ja-JP" sz="700" dirty="0">
                <a:solidFill>
                  <a:schemeClr val="tx2"/>
                </a:solidFill>
                <a:latin typeface="+mj-ea"/>
                <a:ea typeface="+mj-ea"/>
              </a:rPr>
              <a:t>---------------------------------------------------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231CAB4-A13F-CE44-9865-D6B19F777064}"/>
              </a:ext>
            </a:extLst>
          </p:cNvPr>
          <p:cNvSpPr/>
          <p:nvPr/>
        </p:nvSpPr>
        <p:spPr>
          <a:xfrm>
            <a:off x="923686" y="3733113"/>
            <a:ext cx="2340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セミナーの概要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テーマ・対象者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83BA562B-064E-5241-B5EC-6530273379CE}"/>
              </a:ext>
            </a:extLst>
          </p:cNvPr>
          <p:cNvSpPr/>
          <p:nvPr/>
        </p:nvSpPr>
        <p:spPr>
          <a:xfrm>
            <a:off x="4858508" y="7135398"/>
            <a:ext cx="2268000" cy="993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登壇者の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プロフィールを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掲載する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過去の登壇情報や寄稿実績を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掲載する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6" name="角丸四角形 64">
            <a:extLst>
              <a:ext uri="{FF2B5EF4-FFF2-40B4-BE49-F238E27FC236}">
                <a16:creationId xmlns:a16="http://schemas.microsoft.com/office/drawing/2014/main" id="{44AC3D5E-4C0B-4105-A6D8-AB77016D6428}"/>
              </a:ext>
            </a:extLst>
          </p:cNvPr>
          <p:cNvSpPr/>
          <p:nvPr/>
        </p:nvSpPr>
        <p:spPr>
          <a:xfrm>
            <a:off x="923686" y="5040879"/>
            <a:ext cx="2376000" cy="294486"/>
          </a:xfrm>
          <a:prstGeom prst="roundRect">
            <a:avLst>
              <a:gd name="adj" fmla="val 1640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rIns="216000" bIns="72000" rtlCol="0" anchor="ctr">
            <a:spAutoFit/>
          </a:bodyPr>
          <a:lstStyle/>
          <a:p>
            <a:pPr algn="ctr"/>
            <a:r>
              <a:rPr kumimoji="1" lang="ja-JP" altLang="en-US" sz="800" b="1"/>
              <a:t>セミナーに申し込む</a:t>
            </a:r>
            <a:endParaRPr kumimoji="1" lang="ja-JP" altLang="en-US" sz="800" b="1" dirty="0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8BDB82B-EE3E-B741-95AA-44BDBE6DDD00}"/>
              </a:ext>
            </a:extLst>
          </p:cNvPr>
          <p:cNvSpPr/>
          <p:nvPr/>
        </p:nvSpPr>
        <p:spPr>
          <a:xfrm>
            <a:off x="3604003" y="1815688"/>
            <a:ext cx="900000" cy="5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61F2B85-61B4-B244-B194-29C9EEAB575E}"/>
              </a:ext>
            </a:extLst>
          </p:cNvPr>
          <p:cNvSpPr/>
          <p:nvPr/>
        </p:nvSpPr>
        <p:spPr>
          <a:xfrm>
            <a:off x="3604002" y="2420033"/>
            <a:ext cx="89999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endParaRPr kumimoji="1" lang="ja-JP" altLang="en-US" sz="7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951D251C-8B6F-924B-8C7E-485D027E944A}"/>
              </a:ext>
            </a:extLst>
          </p:cNvPr>
          <p:cNvSpPr/>
          <p:nvPr/>
        </p:nvSpPr>
        <p:spPr>
          <a:xfrm>
            <a:off x="3604003" y="1590325"/>
            <a:ext cx="9000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関連セミナー</a:t>
            </a: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C167DAD2-9358-6344-B8C7-45F94E8AD94D}"/>
              </a:ext>
            </a:extLst>
          </p:cNvPr>
          <p:cNvCxnSpPr>
            <a:cxnSpLocks/>
          </p:cNvCxnSpPr>
          <p:nvPr/>
        </p:nvCxnSpPr>
        <p:spPr>
          <a:xfrm>
            <a:off x="3470807" y="1278961"/>
            <a:ext cx="0" cy="8676000"/>
          </a:xfrm>
          <a:prstGeom prst="line">
            <a:avLst/>
          </a:prstGeom>
          <a:ln w="952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08D7D4B-49CD-004C-BCC3-DF21D4D510F1}"/>
              </a:ext>
            </a:extLst>
          </p:cNvPr>
          <p:cNvSpPr/>
          <p:nvPr/>
        </p:nvSpPr>
        <p:spPr>
          <a:xfrm>
            <a:off x="4858508" y="1169344"/>
            <a:ext cx="2268000" cy="5775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サイドバーに関連セミナーや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関連ブログを掲載する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9CC9769-9E4C-E34E-BF30-452F3920DD72}"/>
              </a:ext>
            </a:extLst>
          </p:cNvPr>
          <p:cNvSpPr/>
          <p:nvPr/>
        </p:nvSpPr>
        <p:spPr>
          <a:xfrm>
            <a:off x="923686" y="1710256"/>
            <a:ext cx="2376000" cy="420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セミナーのタイトル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○○○○○○ 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○○○○○○○○○○○○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5678EB29-79AF-DF43-AE9A-0C6F9D1152B1}"/>
              </a:ext>
            </a:extLst>
          </p:cNvPr>
          <p:cNvSpPr/>
          <p:nvPr/>
        </p:nvSpPr>
        <p:spPr>
          <a:xfrm>
            <a:off x="923686" y="2468644"/>
            <a:ext cx="2376000" cy="1116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105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348C676C-2643-E540-B75B-87551B3C73C6}"/>
              </a:ext>
            </a:extLst>
          </p:cNvPr>
          <p:cNvSpPr/>
          <p:nvPr/>
        </p:nvSpPr>
        <p:spPr>
          <a:xfrm>
            <a:off x="4860460" y="2590487"/>
            <a:ext cx="2268000" cy="785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でシェアされることを考慮し、アイキャッチ画像にコピーを記載することも検討する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2613BCC4-0B8D-59A1-C7E0-CCF88D58E2E1}"/>
              </a:ext>
            </a:extLst>
          </p:cNvPr>
          <p:cNvSpPr>
            <a:spLocks noChangeAspect="1"/>
          </p:cNvSpPr>
          <p:nvPr/>
        </p:nvSpPr>
        <p:spPr>
          <a:xfrm>
            <a:off x="4949461" y="3948626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3</a:t>
            </a: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08C81E7B-C90D-2E86-1DA3-D1F210E8964A}"/>
              </a:ext>
            </a:extLst>
          </p:cNvPr>
          <p:cNvSpPr>
            <a:spLocks noChangeAspect="1"/>
          </p:cNvSpPr>
          <p:nvPr/>
        </p:nvSpPr>
        <p:spPr>
          <a:xfrm>
            <a:off x="4947222" y="5625024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ja-JP" altLang="en-US" sz="900" b="1">
                <a:latin typeface="+mn-ea"/>
              </a:rPr>
              <a:t>４</a:t>
            </a:r>
            <a:endParaRPr kumimoji="1" lang="en-US" altLang="ja-JP" sz="900" b="1" dirty="0">
              <a:latin typeface="+mn-ea"/>
            </a:endParaRP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8421262A-44AA-2757-A717-01A74D18B35D}"/>
              </a:ext>
            </a:extLst>
          </p:cNvPr>
          <p:cNvSpPr>
            <a:spLocks noChangeAspect="1"/>
          </p:cNvSpPr>
          <p:nvPr/>
        </p:nvSpPr>
        <p:spPr>
          <a:xfrm>
            <a:off x="4949461" y="1264132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</a:t>
            </a:r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A11B04F4-7BA3-7701-9A45-FA8FE4399D2B}"/>
              </a:ext>
            </a:extLst>
          </p:cNvPr>
          <p:cNvSpPr>
            <a:spLocks noChangeAspect="1"/>
          </p:cNvSpPr>
          <p:nvPr/>
        </p:nvSpPr>
        <p:spPr>
          <a:xfrm>
            <a:off x="4949461" y="2708033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2</a:t>
            </a:r>
          </a:p>
        </p:txBody>
      </p:sp>
      <p:sp>
        <p:nvSpPr>
          <p:cNvPr id="8" name="フリーフォーム 7">
            <a:extLst>
              <a:ext uri="{FF2B5EF4-FFF2-40B4-BE49-F238E27FC236}">
                <a16:creationId xmlns:a16="http://schemas.microsoft.com/office/drawing/2014/main" id="{D9195BDC-8FCD-DA87-AEDF-E43FF282FA08}"/>
              </a:ext>
            </a:extLst>
          </p:cNvPr>
          <p:cNvSpPr/>
          <p:nvPr/>
        </p:nvSpPr>
        <p:spPr>
          <a:xfrm>
            <a:off x="3936729" y="2007900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16B67B5-2986-B9AC-17DD-935F28977D70}"/>
              </a:ext>
            </a:extLst>
          </p:cNvPr>
          <p:cNvSpPr/>
          <p:nvPr/>
        </p:nvSpPr>
        <p:spPr>
          <a:xfrm>
            <a:off x="3604003" y="2774849"/>
            <a:ext cx="900000" cy="5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18861C6-A32A-11CA-E292-F3686B7A0871}"/>
              </a:ext>
            </a:extLst>
          </p:cNvPr>
          <p:cNvSpPr/>
          <p:nvPr/>
        </p:nvSpPr>
        <p:spPr>
          <a:xfrm>
            <a:off x="3604002" y="3379194"/>
            <a:ext cx="89999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endParaRPr kumimoji="1" lang="ja-JP" altLang="en-US" sz="7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E2A8B6C3-D552-BA7A-D526-3EE2602E1C08}"/>
              </a:ext>
            </a:extLst>
          </p:cNvPr>
          <p:cNvSpPr/>
          <p:nvPr/>
        </p:nvSpPr>
        <p:spPr>
          <a:xfrm>
            <a:off x="3936729" y="296706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1A5C850-1E5A-6595-4C0D-9B85B626B440}"/>
              </a:ext>
            </a:extLst>
          </p:cNvPr>
          <p:cNvSpPr/>
          <p:nvPr/>
        </p:nvSpPr>
        <p:spPr>
          <a:xfrm>
            <a:off x="3604003" y="3734009"/>
            <a:ext cx="900000" cy="5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A906EC8-AC2F-C5E6-9B06-C6033EB20A96}"/>
              </a:ext>
            </a:extLst>
          </p:cNvPr>
          <p:cNvSpPr/>
          <p:nvPr/>
        </p:nvSpPr>
        <p:spPr>
          <a:xfrm>
            <a:off x="3604002" y="4338354"/>
            <a:ext cx="89999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endParaRPr kumimoji="1" lang="ja-JP" altLang="en-US" sz="7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21" name="フリーフォーム 20">
            <a:extLst>
              <a:ext uri="{FF2B5EF4-FFF2-40B4-BE49-F238E27FC236}">
                <a16:creationId xmlns:a16="http://schemas.microsoft.com/office/drawing/2014/main" id="{0FDF2860-B938-75AF-4144-1B7A8957D837}"/>
              </a:ext>
            </a:extLst>
          </p:cNvPr>
          <p:cNvSpPr/>
          <p:nvPr/>
        </p:nvSpPr>
        <p:spPr>
          <a:xfrm>
            <a:off x="3936729" y="392622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8F28841-47A1-0910-A665-72C42D89572F}"/>
              </a:ext>
            </a:extLst>
          </p:cNvPr>
          <p:cNvSpPr/>
          <p:nvPr/>
        </p:nvSpPr>
        <p:spPr>
          <a:xfrm>
            <a:off x="3604003" y="5083229"/>
            <a:ext cx="900000" cy="5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D4FEC32-3771-9BE9-7C15-05DA520B7766}"/>
              </a:ext>
            </a:extLst>
          </p:cNvPr>
          <p:cNvSpPr/>
          <p:nvPr/>
        </p:nvSpPr>
        <p:spPr>
          <a:xfrm>
            <a:off x="3604002" y="5687574"/>
            <a:ext cx="89999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ブログのタイトル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endParaRPr kumimoji="1" lang="ja-JP" altLang="en-US" sz="7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BBBFA41-215F-D2AE-3F7B-B8711F6F69F1}"/>
              </a:ext>
            </a:extLst>
          </p:cNvPr>
          <p:cNvSpPr/>
          <p:nvPr/>
        </p:nvSpPr>
        <p:spPr>
          <a:xfrm>
            <a:off x="3604003" y="4857866"/>
            <a:ext cx="577081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関連ブログ</a:t>
            </a:r>
          </a:p>
        </p:txBody>
      </p:sp>
      <p:sp>
        <p:nvSpPr>
          <p:cNvPr id="25" name="フリーフォーム 24">
            <a:extLst>
              <a:ext uri="{FF2B5EF4-FFF2-40B4-BE49-F238E27FC236}">
                <a16:creationId xmlns:a16="http://schemas.microsoft.com/office/drawing/2014/main" id="{F533215E-6A7F-0A57-21A8-15F5A10ED4DD}"/>
              </a:ext>
            </a:extLst>
          </p:cNvPr>
          <p:cNvSpPr/>
          <p:nvPr/>
        </p:nvSpPr>
        <p:spPr>
          <a:xfrm>
            <a:off x="3936729" y="527544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B775774-EF3F-9B19-FB2B-2C88E9B4F3F3}"/>
              </a:ext>
            </a:extLst>
          </p:cNvPr>
          <p:cNvSpPr/>
          <p:nvPr/>
        </p:nvSpPr>
        <p:spPr>
          <a:xfrm>
            <a:off x="3604003" y="6042390"/>
            <a:ext cx="900000" cy="5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CAAE8C2-3D4E-5B14-E844-7FE0F8760970}"/>
              </a:ext>
            </a:extLst>
          </p:cNvPr>
          <p:cNvSpPr/>
          <p:nvPr/>
        </p:nvSpPr>
        <p:spPr>
          <a:xfrm>
            <a:off x="3604002" y="6646735"/>
            <a:ext cx="89999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ブログのタイトル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endParaRPr kumimoji="1" lang="ja-JP" altLang="en-US" sz="7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704D125B-806B-0624-9A0F-12348035B3E7}"/>
              </a:ext>
            </a:extLst>
          </p:cNvPr>
          <p:cNvSpPr/>
          <p:nvPr/>
        </p:nvSpPr>
        <p:spPr>
          <a:xfrm>
            <a:off x="3936729" y="6234602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79B5327-1A28-A8BE-5E9A-E12BEA92503B}"/>
              </a:ext>
            </a:extLst>
          </p:cNvPr>
          <p:cNvSpPr/>
          <p:nvPr/>
        </p:nvSpPr>
        <p:spPr>
          <a:xfrm>
            <a:off x="3604003" y="7001550"/>
            <a:ext cx="900000" cy="5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C3A83AA-F6E3-9DC8-E7DD-9BB444321DD7}"/>
              </a:ext>
            </a:extLst>
          </p:cNvPr>
          <p:cNvSpPr/>
          <p:nvPr/>
        </p:nvSpPr>
        <p:spPr>
          <a:xfrm>
            <a:off x="3604002" y="7605895"/>
            <a:ext cx="89999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ブログのタイトル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endParaRPr kumimoji="1" lang="ja-JP" altLang="en-US" sz="7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31" name="フリーフォーム 30">
            <a:extLst>
              <a:ext uri="{FF2B5EF4-FFF2-40B4-BE49-F238E27FC236}">
                <a16:creationId xmlns:a16="http://schemas.microsoft.com/office/drawing/2014/main" id="{C5195E67-1D07-79F1-33C3-6F481E548846}"/>
              </a:ext>
            </a:extLst>
          </p:cNvPr>
          <p:cNvSpPr/>
          <p:nvPr/>
        </p:nvSpPr>
        <p:spPr>
          <a:xfrm>
            <a:off x="3936729" y="7193762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2" name="円/楕円 31">
            <a:extLst>
              <a:ext uri="{FF2B5EF4-FFF2-40B4-BE49-F238E27FC236}">
                <a16:creationId xmlns:a16="http://schemas.microsoft.com/office/drawing/2014/main" id="{2E2C3733-09ED-FC04-BA18-2E93D7DA1A97}"/>
              </a:ext>
            </a:extLst>
          </p:cNvPr>
          <p:cNvSpPr>
            <a:spLocks noChangeAspect="1"/>
          </p:cNvSpPr>
          <p:nvPr/>
        </p:nvSpPr>
        <p:spPr>
          <a:xfrm>
            <a:off x="596994" y="2930546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2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D06038C-C6E4-2E76-BFCB-81F63D046287}"/>
              </a:ext>
            </a:extLst>
          </p:cNvPr>
          <p:cNvSpPr/>
          <p:nvPr/>
        </p:nvSpPr>
        <p:spPr>
          <a:xfrm>
            <a:off x="923686" y="5543000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こんな方におすすめ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CDFF440-3DEA-4794-1C20-C3A11E075811}"/>
              </a:ext>
            </a:extLst>
          </p:cNvPr>
          <p:cNvSpPr/>
          <p:nvPr/>
        </p:nvSpPr>
        <p:spPr>
          <a:xfrm>
            <a:off x="2759686" y="2240840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FA2D53E1-F6B0-22DB-7B14-2D67C274D02A}"/>
              </a:ext>
            </a:extLst>
          </p:cNvPr>
          <p:cNvSpPr/>
          <p:nvPr/>
        </p:nvSpPr>
        <p:spPr>
          <a:xfrm>
            <a:off x="923686" y="144534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9FF2304-2A20-145A-3216-15C879D37143}"/>
              </a:ext>
            </a:extLst>
          </p:cNvPr>
          <p:cNvSpPr/>
          <p:nvPr/>
        </p:nvSpPr>
        <p:spPr>
          <a:xfrm>
            <a:off x="2183488" y="2240840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818C9AA-9424-742E-B324-BAB7A5162312}"/>
              </a:ext>
            </a:extLst>
          </p:cNvPr>
          <p:cNvSpPr/>
          <p:nvPr/>
        </p:nvSpPr>
        <p:spPr>
          <a:xfrm>
            <a:off x="1603116" y="2240840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4" name="フリーフォーム 43">
            <a:extLst>
              <a:ext uri="{FF2B5EF4-FFF2-40B4-BE49-F238E27FC236}">
                <a16:creationId xmlns:a16="http://schemas.microsoft.com/office/drawing/2014/main" id="{9A45AA2B-77EF-52EA-AE85-44885CCE65DD}"/>
              </a:ext>
            </a:extLst>
          </p:cNvPr>
          <p:cNvSpPr/>
          <p:nvPr/>
        </p:nvSpPr>
        <p:spPr>
          <a:xfrm>
            <a:off x="1994412" y="2950973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8DBFA5E0-4168-F255-D707-A92CB0439F2A}"/>
              </a:ext>
            </a:extLst>
          </p:cNvPr>
          <p:cNvSpPr/>
          <p:nvPr/>
        </p:nvSpPr>
        <p:spPr>
          <a:xfrm>
            <a:off x="923686" y="5782949"/>
            <a:ext cx="2376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・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○○○○○○○○○○○○○○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を改善したい方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・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○○○○○○○○○○○○○○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にお困りの方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・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○○○○○○○○○○○○○○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に興味がある方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33AC37-C120-3518-808B-342FBCB55DDA}"/>
              </a:ext>
            </a:extLst>
          </p:cNvPr>
          <p:cNvSpPr/>
          <p:nvPr/>
        </p:nvSpPr>
        <p:spPr>
          <a:xfrm>
            <a:off x="923686" y="6337849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タイムライン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06B61983-C622-DA74-E5E5-805165F4A3FD}"/>
              </a:ext>
            </a:extLst>
          </p:cNvPr>
          <p:cNvSpPr/>
          <p:nvPr/>
        </p:nvSpPr>
        <p:spPr>
          <a:xfrm>
            <a:off x="923686" y="6577798"/>
            <a:ext cx="2376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00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：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00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00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：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00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00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：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00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08CFAD16-037A-0FB0-2554-1F017CA4C082}"/>
              </a:ext>
            </a:extLst>
          </p:cNvPr>
          <p:cNvSpPr/>
          <p:nvPr/>
        </p:nvSpPr>
        <p:spPr>
          <a:xfrm>
            <a:off x="926844" y="7402634"/>
            <a:ext cx="720000" cy="72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813F51DD-22B8-3581-7867-BBCBB9B9EF6A}"/>
              </a:ext>
            </a:extLst>
          </p:cNvPr>
          <p:cNvSpPr/>
          <p:nvPr/>
        </p:nvSpPr>
        <p:spPr>
          <a:xfrm>
            <a:off x="1857036" y="7949996"/>
            <a:ext cx="1440000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氏名○○○○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9D25DD72-011F-CD45-0A4F-8E9E778E4DD8}"/>
              </a:ext>
            </a:extLst>
          </p:cNvPr>
          <p:cNvSpPr/>
          <p:nvPr/>
        </p:nvSpPr>
        <p:spPr>
          <a:xfrm>
            <a:off x="1873116" y="7742065"/>
            <a:ext cx="1439998" cy="15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役職○○○○○○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○○○○○○○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5" name="フリーフォーム 74">
            <a:extLst>
              <a:ext uri="{FF2B5EF4-FFF2-40B4-BE49-F238E27FC236}">
                <a16:creationId xmlns:a16="http://schemas.microsoft.com/office/drawing/2014/main" id="{204DCC27-94D2-B090-DBB5-152D632BC37D}"/>
              </a:ext>
            </a:extLst>
          </p:cNvPr>
          <p:cNvSpPr/>
          <p:nvPr/>
        </p:nvSpPr>
        <p:spPr>
          <a:xfrm>
            <a:off x="1169570" y="7688655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06C24F49-7E4F-FD00-2C01-08CD7BD0BE5A}"/>
              </a:ext>
            </a:extLst>
          </p:cNvPr>
          <p:cNvSpPr/>
          <p:nvPr/>
        </p:nvSpPr>
        <p:spPr>
          <a:xfrm>
            <a:off x="1873116" y="7583351"/>
            <a:ext cx="1439998" cy="15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株式会社○○○○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○○○○○○○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AFF5D41B-D211-F6CC-02A5-1114A21E8A33}"/>
              </a:ext>
            </a:extLst>
          </p:cNvPr>
          <p:cNvSpPr/>
          <p:nvPr/>
        </p:nvSpPr>
        <p:spPr>
          <a:xfrm>
            <a:off x="923686" y="8235260"/>
            <a:ext cx="2376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プロフィール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過去の登壇・執筆実績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460EB4BD-215C-00DE-F148-BFA55E0F9472}"/>
              </a:ext>
            </a:extLst>
          </p:cNvPr>
          <p:cNvSpPr/>
          <p:nvPr/>
        </p:nvSpPr>
        <p:spPr>
          <a:xfrm>
            <a:off x="923686" y="7156733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登壇者プロフィール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B4678623-F1E2-A29C-8A62-432C8D4F8AA1}"/>
              </a:ext>
            </a:extLst>
          </p:cNvPr>
          <p:cNvSpPr/>
          <p:nvPr/>
        </p:nvSpPr>
        <p:spPr>
          <a:xfrm>
            <a:off x="926844" y="9061545"/>
            <a:ext cx="720000" cy="72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EA57DC9C-9565-5694-3F7B-7E8D2F00F7CD}"/>
              </a:ext>
            </a:extLst>
          </p:cNvPr>
          <p:cNvSpPr/>
          <p:nvPr/>
        </p:nvSpPr>
        <p:spPr>
          <a:xfrm>
            <a:off x="1857036" y="9608907"/>
            <a:ext cx="1440000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氏名○○○○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DAB36899-AB28-715F-1538-2DAFC861B431}"/>
              </a:ext>
            </a:extLst>
          </p:cNvPr>
          <p:cNvSpPr/>
          <p:nvPr/>
        </p:nvSpPr>
        <p:spPr>
          <a:xfrm>
            <a:off x="1873116" y="9400976"/>
            <a:ext cx="1439998" cy="15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役職○○○○○○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○○○○○○○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6" name="フリーフォーム 95">
            <a:extLst>
              <a:ext uri="{FF2B5EF4-FFF2-40B4-BE49-F238E27FC236}">
                <a16:creationId xmlns:a16="http://schemas.microsoft.com/office/drawing/2014/main" id="{531E5347-86B5-8CE6-D6CC-795896616601}"/>
              </a:ext>
            </a:extLst>
          </p:cNvPr>
          <p:cNvSpPr/>
          <p:nvPr/>
        </p:nvSpPr>
        <p:spPr>
          <a:xfrm>
            <a:off x="1169570" y="9347566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FAEE4616-66FD-4A43-65F6-7B52CEEF0D3C}"/>
              </a:ext>
            </a:extLst>
          </p:cNvPr>
          <p:cNvSpPr/>
          <p:nvPr/>
        </p:nvSpPr>
        <p:spPr>
          <a:xfrm>
            <a:off x="1873116" y="9242262"/>
            <a:ext cx="1439998" cy="15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株式会社○○○○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○○○○○○○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pic>
        <p:nvPicPr>
          <p:cNvPr id="98" name="図 97">
            <a:extLst>
              <a:ext uri="{FF2B5EF4-FFF2-40B4-BE49-F238E27FC236}">
                <a16:creationId xmlns:a16="http://schemas.microsoft.com/office/drawing/2014/main" id="{7ED86B34-EB55-B863-3F16-9CC6ABACE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96" y="9913432"/>
            <a:ext cx="4320000" cy="83076"/>
          </a:xfrm>
          <a:prstGeom prst="rect">
            <a:avLst/>
          </a:prstGeom>
        </p:spPr>
      </p:pic>
      <p:sp>
        <p:nvSpPr>
          <p:cNvPr id="99" name="円/楕円 98">
            <a:extLst>
              <a:ext uri="{FF2B5EF4-FFF2-40B4-BE49-F238E27FC236}">
                <a16:creationId xmlns:a16="http://schemas.microsoft.com/office/drawing/2014/main" id="{87B58572-552A-7559-A0D7-BA2DE042EA7D}"/>
              </a:ext>
            </a:extLst>
          </p:cNvPr>
          <p:cNvSpPr>
            <a:spLocks noChangeAspect="1"/>
          </p:cNvSpPr>
          <p:nvPr/>
        </p:nvSpPr>
        <p:spPr>
          <a:xfrm>
            <a:off x="3935771" y="116524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</a:t>
            </a:r>
          </a:p>
        </p:txBody>
      </p:sp>
      <p:sp>
        <p:nvSpPr>
          <p:cNvPr id="100" name="円/楕円 99">
            <a:extLst>
              <a:ext uri="{FF2B5EF4-FFF2-40B4-BE49-F238E27FC236}">
                <a16:creationId xmlns:a16="http://schemas.microsoft.com/office/drawing/2014/main" id="{CE330B49-EFA8-2F04-2603-66BD2A9CEF3B}"/>
              </a:ext>
            </a:extLst>
          </p:cNvPr>
          <p:cNvSpPr>
            <a:spLocks noChangeAspect="1"/>
          </p:cNvSpPr>
          <p:nvPr/>
        </p:nvSpPr>
        <p:spPr>
          <a:xfrm>
            <a:off x="596994" y="3952470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3</a:t>
            </a:r>
          </a:p>
        </p:txBody>
      </p:sp>
      <p:sp>
        <p:nvSpPr>
          <p:cNvPr id="101" name="円/楕円 100">
            <a:extLst>
              <a:ext uri="{FF2B5EF4-FFF2-40B4-BE49-F238E27FC236}">
                <a16:creationId xmlns:a16="http://schemas.microsoft.com/office/drawing/2014/main" id="{4D2F6AE6-9CB1-F7E6-D630-8AE25F08611E}"/>
              </a:ext>
            </a:extLst>
          </p:cNvPr>
          <p:cNvSpPr>
            <a:spLocks noChangeAspect="1"/>
          </p:cNvSpPr>
          <p:nvPr/>
        </p:nvSpPr>
        <p:spPr>
          <a:xfrm>
            <a:off x="596994" y="553860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4</a:t>
            </a:r>
          </a:p>
        </p:txBody>
      </p:sp>
      <p:sp>
        <p:nvSpPr>
          <p:cNvPr id="102" name="円/楕円 101">
            <a:extLst>
              <a:ext uri="{FF2B5EF4-FFF2-40B4-BE49-F238E27FC236}">
                <a16:creationId xmlns:a16="http://schemas.microsoft.com/office/drawing/2014/main" id="{431B7287-3AB4-1CA1-6298-F2BF8CDA6F9E}"/>
              </a:ext>
            </a:extLst>
          </p:cNvPr>
          <p:cNvSpPr>
            <a:spLocks noChangeAspect="1"/>
          </p:cNvSpPr>
          <p:nvPr/>
        </p:nvSpPr>
        <p:spPr>
          <a:xfrm>
            <a:off x="596994" y="7140864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5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34005740-0C73-ED7D-2E25-3C901B89F509}"/>
              </a:ext>
            </a:extLst>
          </p:cNvPr>
          <p:cNvSpPr/>
          <p:nvPr/>
        </p:nvSpPr>
        <p:spPr>
          <a:xfrm>
            <a:off x="4858509" y="1842099"/>
            <a:ext cx="2268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同一ページにフォームを設置できる場合は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　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ファーストビュー内にフォームを設置するのも有効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4" name="円/楕円 103">
            <a:extLst>
              <a:ext uri="{FF2B5EF4-FFF2-40B4-BE49-F238E27FC236}">
                <a16:creationId xmlns:a16="http://schemas.microsoft.com/office/drawing/2014/main" id="{2B83B455-4C29-5963-CDB4-6768FC2708D4}"/>
              </a:ext>
            </a:extLst>
          </p:cNvPr>
          <p:cNvSpPr>
            <a:spLocks noChangeAspect="1"/>
          </p:cNvSpPr>
          <p:nvPr/>
        </p:nvSpPr>
        <p:spPr>
          <a:xfrm>
            <a:off x="4947222" y="7231953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76811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角丸四角形 66">
            <a:extLst>
              <a:ext uri="{FF2B5EF4-FFF2-40B4-BE49-F238E27FC236}">
                <a16:creationId xmlns:a16="http://schemas.microsoft.com/office/drawing/2014/main" id="{D09A320F-A4D4-7E4A-9FB5-872D81E12506}"/>
              </a:ext>
            </a:extLst>
          </p:cNvPr>
          <p:cNvSpPr/>
          <p:nvPr/>
        </p:nvSpPr>
        <p:spPr>
          <a:xfrm>
            <a:off x="923685" y="3108494"/>
            <a:ext cx="2375989" cy="410400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rIns="216000" bIns="72000" rtlCol="0" anchor="ctr">
            <a:noAutofit/>
          </a:bodyPr>
          <a:lstStyle/>
          <a:p>
            <a:pPr algn="ctr"/>
            <a:endParaRPr kumimoji="1" lang="ja-JP" altLang="en-US" sz="1050" b="1">
              <a:solidFill>
                <a:schemeClr val="tx2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9703-ECDD-CF4F-BAD4-5679558F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セミナー・イベント</a:t>
            </a:r>
            <a:r>
              <a:rPr lang="en-US" altLang="ja-JP" dirty="0"/>
              <a:t>(</a:t>
            </a:r>
            <a:r>
              <a:rPr lang="ja-JP" altLang="en-US"/>
              <a:t>詳細ページ</a:t>
            </a:r>
            <a:r>
              <a:rPr lang="en-US" altLang="ja-JP" dirty="0"/>
              <a:t>) 2/3</a:t>
            </a: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20160BF-E4CC-424E-07A6-CDC3819740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4BA98E-E2CE-0203-C539-466CA65516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37B49-7E83-C440-A69F-5C6D69FB89B8}"/>
              </a:ext>
            </a:extLst>
          </p:cNvPr>
          <p:cNvSpPr/>
          <p:nvPr/>
        </p:nvSpPr>
        <p:spPr>
          <a:xfrm>
            <a:off x="4876421" y="2709292"/>
            <a:ext cx="2268000" cy="21936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詳細ページ内に申し込みフォームを設置する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システムの制約上、同一のページに設置が難しい場合は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を設置する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入力ステップは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1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ページ完結が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ベスト。ステップの数だけ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離脱が増える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入力中にページを離れる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操作が合った場合に、確認の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アラートを表示する</a:t>
            </a:r>
            <a:endParaRPr kumimoji="1" lang="en-US" altLang="ja-JP" sz="10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3C5F320-29B6-4640-AB7E-616C8EC0F9C8}"/>
              </a:ext>
            </a:extLst>
          </p:cNvPr>
          <p:cNvSpPr/>
          <p:nvPr/>
        </p:nvSpPr>
        <p:spPr>
          <a:xfrm>
            <a:off x="1112481" y="4931154"/>
            <a:ext cx="198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セミナー参加の目的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*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必須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F3F635F-7B5C-3947-BD83-A5FC18B69C13}"/>
              </a:ext>
            </a:extLst>
          </p:cNvPr>
          <p:cNvSpPr/>
          <p:nvPr/>
        </p:nvSpPr>
        <p:spPr>
          <a:xfrm>
            <a:off x="1112484" y="5129557"/>
            <a:ext cx="198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○ </a:t>
            </a:r>
            <a:r>
              <a:rPr kumimoji="1" lang="en-US" altLang="ja-JP" sz="800" dirty="0">
                <a:solidFill>
                  <a:schemeClr val="tx2"/>
                </a:solidFill>
              </a:rPr>
              <a:t>●●●●</a:t>
            </a:r>
            <a:r>
              <a:rPr kumimoji="1" lang="ja-JP" altLang="en-US" sz="800">
                <a:solidFill>
                  <a:schemeClr val="tx2"/>
                </a:solidFill>
              </a:rPr>
              <a:t>に課題がある</a:t>
            </a:r>
            <a:endParaRPr kumimoji="1" lang="en-US" altLang="ja-JP" sz="800" dirty="0">
              <a:solidFill>
                <a:schemeClr val="tx2"/>
              </a:solidFill>
            </a:endParaRPr>
          </a:p>
          <a:p>
            <a:pPr>
              <a:spcAft>
                <a:spcPts val="2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○</a:t>
            </a:r>
            <a:r>
              <a:rPr kumimoji="1" lang="en-US" altLang="ja-JP" sz="800" dirty="0">
                <a:solidFill>
                  <a:schemeClr val="tx2"/>
                </a:solidFill>
              </a:rPr>
              <a:t> </a:t>
            </a:r>
            <a:r>
              <a:rPr kumimoji="1" lang="ja-JP" altLang="en-US" sz="800">
                <a:solidFill>
                  <a:schemeClr val="tx2"/>
                </a:solidFill>
              </a:rPr>
              <a:t>▲▲▲▲に興味がある</a:t>
            </a:r>
            <a:endParaRPr kumimoji="1" lang="en-US" altLang="ja-JP" sz="800" dirty="0">
              <a:solidFill>
                <a:schemeClr val="tx2"/>
              </a:solidFill>
            </a:endParaRPr>
          </a:p>
          <a:p>
            <a:pPr>
              <a:spcAft>
                <a:spcPts val="2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○その他</a:t>
            </a:r>
            <a:endParaRPr kumimoji="1" lang="en-US" altLang="ja-JP" sz="800" dirty="0">
              <a:solidFill>
                <a:schemeClr val="tx2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69A5EA93-AF9E-8C42-9661-F23C419F2CA3}"/>
              </a:ext>
            </a:extLst>
          </p:cNvPr>
          <p:cNvSpPr/>
          <p:nvPr/>
        </p:nvSpPr>
        <p:spPr>
          <a:xfrm>
            <a:off x="1105515" y="5663732"/>
            <a:ext cx="198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</a:rPr>
              <a:t>要望、相談があればご記入ください</a:t>
            </a:r>
            <a:endParaRPr kumimoji="1" lang="en-US" altLang="ja-JP" sz="800" b="1" dirty="0">
              <a:solidFill>
                <a:schemeClr val="tx2"/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85DA5CF-CBB0-4E40-9750-05AA794EBE82}"/>
              </a:ext>
            </a:extLst>
          </p:cNvPr>
          <p:cNvSpPr/>
          <p:nvPr/>
        </p:nvSpPr>
        <p:spPr>
          <a:xfrm>
            <a:off x="1104121" y="6567077"/>
            <a:ext cx="198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□</a:t>
            </a:r>
            <a:r>
              <a:rPr kumimoji="1" lang="en-US" altLang="ja-JP" sz="800" dirty="0">
                <a:solidFill>
                  <a:schemeClr val="tx2"/>
                </a:solidFill>
              </a:rPr>
              <a:t> </a:t>
            </a:r>
            <a:r>
              <a:rPr kumimoji="1" lang="ja-JP" altLang="en-US" sz="800" b="1">
                <a:solidFill>
                  <a:schemeClr val="tx2"/>
                </a:solidFill>
              </a:rPr>
              <a:t>プライバシーポリシーに同意する</a:t>
            </a:r>
            <a:endParaRPr kumimoji="1" lang="en-US" altLang="ja-JP" sz="800" b="1" dirty="0">
              <a:solidFill>
                <a:schemeClr val="tx2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1B7CB1C-00D3-7549-AF20-17753C572289}"/>
              </a:ext>
            </a:extLst>
          </p:cNvPr>
          <p:cNvSpPr/>
          <p:nvPr/>
        </p:nvSpPr>
        <p:spPr>
          <a:xfrm>
            <a:off x="1119653" y="3241171"/>
            <a:ext cx="198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会社名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*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必須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84E7AF9-EB29-5D46-95CC-8FF16585E0E8}"/>
              </a:ext>
            </a:extLst>
          </p:cNvPr>
          <p:cNvSpPr/>
          <p:nvPr/>
        </p:nvSpPr>
        <p:spPr>
          <a:xfrm>
            <a:off x="1114844" y="3399652"/>
            <a:ext cx="1980000" cy="1747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bg1">
                    <a:lumMod val="65000"/>
                  </a:schemeClr>
                </a:solidFill>
              </a:rPr>
              <a:t>株式会社サンプル</a:t>
            </a:r>
            <a:endParaRPr kumimoji="1" lang="en-US" altLang="ja-JP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1DF2FBE-62E6-7F42-A6A4-3993C6B4EEC2}"/>
              </a:ext>
            </a:extLst>
          </p:cNvPr>
          <p:cNvSpPr/>
          <p:nvPr/>
        </p:nvSpPr>
        <p:spPr>
          <a:xfrm>
            <a:off x="1117207" y="3654300"/>
            <a:ext cx="198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氏名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 *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必須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8D2113F-DAA2-F84A-B32C-22EB46B87B40}"/>
              </a:ext>
            </a:extLst>
          </p:cNvPr>
          <p:cNvSpPr/>
          <p:nvPr/>
        </p:nvSpPr>
        <p:spPr>
          <a:xfrm>
            <a:off x="1114844" y="3816745"/>
            <a:ext cx="1980000" cy="1747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bg1">
                    <a:lumMod val="65000"/>
                  </a:schemeClr>
                </a:solidFill>
              </a:rPr>
              <a:t>才流</a:t>
            </a:r>
            <a:r>
              <a:rPr kumimoji="1" lang="en-US" altLang="ja-JP" sz="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kumimoji="1" lang="ja-JP" altLang="en-US" sz="600">
                <a:solidFill>
                  <a:schemeClr val="bg1">
                    <a:lumMod val="65000"/>
                  </a:schemeClr>
                </a:solidFill>
              </a:rPr>
              <a:t>太郎</a:t>
            </a:r>
            <a:endParaRPr kumimoji="1" lang="en-US" altLang="ja-JP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72B67F3-73FD-A64C-8100-F0881C9BACF4}"/>
              </a:ext>
            </a:extLst>
          </p:cNvPr>
          <p:cNvSpPr/>
          <p:nvPr/>
        </p:nvSpPr>
        <p:spPr>
          <a:xfrm>
            <a:off x="1114844" y="4077402"/>
            <a:ext cx="198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メールアドレス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 *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必須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 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8C04399-89E2-F440-B4C9-128C9EDDEA13}"/>
              </a:ext>
            </a:extLst>
          </p:cNvPr>
          <p:cNvSpPr/>
          <p:nvPr/>
        </p:nvSpPr>
        <p:spPr>
          <a:xfrm>
            <a:off x="1112481" y="4237700"/>
            <a:ext cx="1980000" cy="1747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600" dirty="0">
                <a:solidFill>
                  <a:schemeClr val="bg1">
                    <a:lumMod val="65000"/>
                  </a:schemeClr>
                </a:solidFill>
              </a:rPr>
              <a:t>sample***@</a:t>
            </a:r>
            <a:r>
              <a:rPr kumimoji="1" lang="en-US" altLang="ja-JP" sz="600" dirty="0" err="1">
                <a:solidFill>
                  <a:schemeClr val="bg1">
                    <a:lumMod val="65000"/>
                  </a:schemeClr>
                </a:solidFill>
              </a:rPr>
              <a:t>sairu.co.jp</a:t>
            </a:r>
            <a:endParaRPr kumimoji="1" lang="en-US" altLang="ja-JP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A9499C20-1E5C-8146-9BF4-001BE37A7296}"/>
              </a:ext>
            </a:extLst>
          </p:cNvPr>
          <p:cNvSpPr/>
          <p:nvPr/>
        </p:nvSpPr>
        <p:spPr>
          <a:xfrm>
            <a:off x="1114844" y="4495056"/>
            <a:ext cx="198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電話番号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 *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必須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033DBDE-151E-FC49-9BB3-4303A9EE5A1E}"/>
              </a:ext>
            </a:extLst>
          </p:cNvPr>
          <p:cNvSpPr/>
          <p:nvPr/>
        </p:nvSpPr>
        <p:spPr>
          <a:xfrm>
            <a:off x="1112481" y="4656712"/>
            <a:ext cx="1980000" cy="1747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600" dirty="0">
                <a:solidFill>
                  <a:schemeClr val="bg1">
                    <a:lumMod val="65000"/>
                  </a:schemeClr>
                </a:solidFill>
              </a:rPr>
              <a:t>000-0000-0000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C82F79F-59CF-DD47-BAE0-F7A6B9F872A6}"/>
              </a:ext>
            </a:extLst>
          </p:cNvPr>
          <p:cNvSpPr/>
          <p:nvPr/>
        </p:nvSpPr>
        <p:spPr>
          <a:xfrm>
            <a:off x="1107687" y="5886556"/>
            <a:ext cx="1980000" cy="5662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bg1">
                    <a:lumMod val="65000"/>
                  </a:schemeClr>
                </a:solidFill>
              </a:rPr>
              <a:t>ご記入ください</a:t>
            </a:r>
            <a:endParaRPr kumimoji="1" lang="en-US" altLang="ja-JP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5" name="角丸四角形 64">
            <a:extLst>
              <a:ext uri="{FF2B5EF4-FFF2-40B4-BE49-F238E27FC236}">
                <a16:creationId xmlns:a16="http://schemas.microsoft.com/office/drawing/2014/main" id="{C7F1AC36-F6B7-ED41-A3AD-B1956C1FC0D4}"/>
              </a:ext>
            </a:extLst>
          </p:cNvPr>
          <p:cNvSpPr/>
          <p:nvPr/>
        </p:nvSpPr>
        <p:spPr>
          <a:xfrm>
            <a:off x="1104121" y="6762019"/>
            <a:ext cx="1980000" cy="288000"/>
          </a:xfrm>
          <a:prstGeom prst="roundRect">
            <a:avLst>
              <a:gd name="adj" fmla="val 1640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36000" rIns="216000" bIns="36000" rtlCol="0" anchor="ctr">
            <a:noAutofit/>
          </a:bodyPr>
          <a:lstStyle/>
          <a:p>
            <a:pPr algn="ctr"/>
            <a:r>
              <a:rPr kumimoji="1" lang="ja-JP" altLang="en-US" sz="800" b="1"/>
              <a:t>セミナーに申し込む</a:t>
            </a:r>
            <a:endParaRPr kumimoji="1" lang="ja-JP" altLang="en-US" sz="700" b="1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527C08B3-3395-433C-9691-1EE64C914316}"/>
              </a:ext>
            </a:extLst>
          </p:cNvPr>
          <p:cNvSpPr/>
          <p:nvPr/>
        </p:nvSpPr>
        <p:spPr>
          <a:xfrm>
            <a:off x="4876421" y="1139849"/>
            <a:ext cx="2268000" cy="9930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どのような話が聞けるのか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イメージできるよう、資料の一部や、セミナーの様子を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撮影した写真を掲載する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A39F0506-2628-C04B-9F51-B8DB40455E5B}"/>
              </a:ext>
            </a:extLst>
          </p:cNvPr>
          <p:cNvSpPr/>
          <p:nvPr/>
        </p:nvSpPr>
        <p:spPr>
          <a:xfrm>
            <a:off x="921339" y="8668912"/>
            <a:ext cx="2375979" cy="97200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80000" rIns="216000" bIns="72000" rtlCol="0" anchor="t" anchorCtr="0">
            <a:normAutofit/>
          </a:bodyPr>
          <a:lstStyle/>
          <a:p>
            <a:pPr algn="ctr">
              <a:spcAft>
                <a:spcPts val="200"/>
              </a:spcAft>
            </a:pPr>
            <a:endParaRPr kumimoji="1" lang="ja-JP" altLang="en-US" sz="900" b="1">
              <a:solidFill>
                <a:schemeClr val="tx2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A50050CE-6626-E240-B593-34A8E23D97B2}"/>
              </a:ext>
            </a:extLst>
          </p:cNvPr>
          <p:cNvSpPr/>
          <p:nvPr/>
        </p:nvSpPr>
        <p:spPr>
          <a:xfrm>
            <a:off x="1111461" y="9171532"/>
            <a:ext cx="1980000" cy="328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 algn="ctr">
              <a:spcAft>
                <a:spcPts val="2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セミナーの詳細についてメールをお送りいたします。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  <a:p>
            <a:pPr algn="ctr">
              <a:spcAft>
                <a:spcPts val="2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ご質問については内容を確認したうえで、担当者より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  <a:p>
            <a:pPr algn="ctr">
              <a:spcAft>
                <a:spcPts val="2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返答いたしますのでしばらくお待ちください。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6EAF423-E993-1D41-89CA-DA0210F47803}"/>
              </a:ext>
            </a:extLst>
          </p:cNvPr>
          <p:cNvSpPr/>
          <p:nvPr/>
        </p:nvSpPr>
        <p:spPr>
          <a:xfrm>
            <a:off x="414386" y="8198912"/>
            <a:ext cx="4211990" cy="1852557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1DFF6018-78B6-444E-B326-ABFB880EF268}"/>
              </a:ext>
            </a:extLst>
          </p:cNvPr>
          <p:cNvCxnSpPr>
            <a:cxnSpLocks/>
          </p:cNvCxnSpPr>
          <p:nvPr/>
        </p:nvCxnSpPr>
        <p:spPr>
          <a:xfrm>
            <a:off x="3464935" y="8198913"/>
            <a:ext cx="0" cy="1852556"/>
          </a:xfrm>
          <a:prstGeom prst="line">
            <a:avLst/>
          </a:prstGeom>
          <a:ln w="952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A2DEC8C-93BF-0A31-DF29-209DBE668635}"/>
              </a:ext>
            </a:extLst>
          </p:cNvPr>
          <p:cNvSpPr/>
          <p:nvPr/>
        </p:nvSpPr>
        <p:spPr>
          <a:xfrm>
            <a:off x="414386" y="1051678"/>
            <a:ext cx="4212000" cy="6588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D41F7D06-53CB-23FD-17E9-683E915760A8}"/>
              </a:ext>
            </a:extLst>
          </p:cNvPr>
          <p:cNvCxnSpPr>
            <a:cxnSpLocks/>
          </p:cNvCxnSpPr>
          <p:nvPr/>
        </p:nvCxnSpPr>
        <p:spPr>
          <a:xfrm>
            <a:off x="3470807" y="1051678"/>
            <a:ext cx="0" cy="6588000"/>
          </a:xfrm>
          <a:prstGeom prst="line">
            <a:avLst/>
          </a:prstGeom>
          <a:ln w="952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5E36BE2-8C56-81CA-C398-D7EC3F2FAADE}"/>
              </a:ext>
            </a:extLst>
          </p:cNvPr>
          <p:cNvSpPr/>
          <p:nvPr/>
        </p:nvSpPr>
        <p:spPr>
          <a:xfrm>
            <a:off x="923686" y="1603593"/>
            <a:ext cx="2376000" cy="1116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105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1" name="フリーフォーム 20">
            <a:extLst>
              <a:ext uri="{FF2B5EF4-FFF2-40B4-BE49-F238E27FC236}">
                <a16:creationId xmlns:a16="http://schemas.microsoft.com/office/drawing/2014/main" id="{4E8C2047-A35F-1AAF-E62D-6BBA832B2D9B}"/>
              </a:ext>
            </a:extLst>
          </p:cNvPr>
          <p:cNvSpPr/>
          <p:nvPr/>
        </p:nvSpPr>
        <p:spPr>
          <a:xfrm>
            <a:off x="1874768" y="2037213"/>
            <a:ext cx="421634" cy="25701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5295A26-3B18-06B5-1CF0-DC1795C74322}"/>
              </a:ext>
            </a:extLst>
          </p:cNvPr>
          <p:cNvSpPr/>
          <p:nvPr/>
        </p:nvSpPr>
        <p:spPr>
          <a:xfrm>
            <a:off x="923686" y="1296100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セミナー資料を一部公開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686CF4B8-2A4C-C5F1-BC42-1737A17FF6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363" y="1010091"/>
            <a:ext cx="4320000" cy="83076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F07FBBD-2071-F6DC-91E3-651993131D29}"/>
              </a:ext>
            </a:extLst>
          </p:cNvPr>
          <p:cNvSpPr/>
          <p:nvPr/>
        </p:nvSpPr>
        <p:spPr>
          <a:xfrm>
            <a:off x="923686" y="2847113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お申し込みフォーム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DC4824C-E64D-F8CA-E0A0-D1633101D685}"/>
              </a:ext>
            </a:extLst>
          </p:cNvPr>
          <p:cNvSpPr/>
          <p:nvPr/>
        </p:nvSpPr>
        <p:spPr>
          <a:xfrm>
            <a:off x="2085585" y="9767384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B59369C-5D36-63C8-B5C1-43491D9C3ECD}"/>
              </a:ext>
            </a:extLst>
          </p:cNvPr>
          <p:cNvSpPr/>
          <p:nvPr/>
        </p:nvSpPr>
        <p:spPr>
          <a:xfrm>
            <a:off x="1509387" y="9767384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FAB04CC-BA06-F5FE-4BE0-199171845F4E}"/>
              </a:ext>
            </a:extLst>
          </p:cNvPr>
          <p:cNvSpPr/>
          <p:nvPr/>
        </p:nvSpPr>
        <p:spPr>
          <a:xfrm>
            <a:off x="929015" y="9767384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ADD37C8-9E16-AD0C-EBC6-A3460CF2E493}"/>
              </a:ext>
            </a:extLst>
          </p:cNvPr>
          <p:cNvSpPr/>
          <p:nvPr/>
        </p:nvSpPr>
        <p:spPr>
          <a:xfrm>
            <a:off x="409755" y="7807329"/>
            <a:ext cx="328295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600" b="1">
                <a:solidFill>
                  <a:schemeClr val="tx2"/>
                </a:solidFill>
                <a:latin typeface="+mn-ea"/>
              </a:rPr>
              <a:t>申し込みフォーム送信完了時の表示</a:t>
            </a:r>
          </a:p>
        </p:txBody>
      </p:sp>
      <p:sp>
        <p:nvSpPr>
          <p:cNvPr id="30" name="円/楕円 29">
            <a:extLst>
              <a:ext uri="{FF2B5EF4-FFF2-40B4-BE49-F238E27FC236}">
                <a16:creationId xmlns:a16="http://schemas.microsoft.com/office/drawing/2014/main" id="{4BFFBE35-1542-ACD5-8503-3FE7AC79563C}"/>
              </a:ext>
            </a:extLst>
          </p:cNvPr>
          <p:cNvSpPr>
            <a:spLocks noChangeAspect="1"/>
          </p:cNvSpPr>
          <p:nvPr/>
        </p:nvSpPr>
        <p:spPr>
          <a:xfrm>
            <a:off x="610140" y="1267590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6</a:t>
            </a:r>
          </a:p>
        </p:txBody>
      </p:sp>
      <p:sp>
        <p:nvSpPr>
          <p:cNvPr id="31" name="円/楕円 30">
            <a:extLst>
              <a:ext uri="{FF2B5EF4-FFF2-40B4-BE49-F238E27FC236}">
                <a16:creationId xmlns:a16="http://schemas.microsoft.com/office/drawing/2014/main" id="{E2904C12-4DD4-94AE-D67B-2876F2E60AC0}"/>
              </a:ext>
            </a:extLst>
          </p:cNvPr>
          <p:cNvSpPr>
            <a:spLocks noChangeAspect="1"/>
          </p:cNvSpPr>
          <p:nvPr/>
        </p:nvSpPr>
        <p:spPr>
          <a:xfrm>
            <a:off x="4978466" y="1267590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6</a:t>
            </a:r>
          </a:p>
        </p:txBody>
      </p:sp>
      <p:sp>
        <p:nvSpPr>
          <p:cNvPr id="32" name="円/楕円 31">
            <a:extLst>
              <a:ext uri="{FF2B5EF4-FFF2-40B4-BE49-F238E27FC236}">
                <a16:creationId xmlns:a16="http://schemas.microsoft.com/office/drawing/2014/main" id="{20FF2850-3034-EFC3-8BB9-A02F2D8DFDDD}"/>
              </a:ext>
            </a:extLst>
          </p:cNvPr>
          <p:cNvSpPr>
            <a:spLocks noChangeAspect="1"/>
          </p:cNvSpPr>
          <p:nvPr/>
        </p:nvSpPr>
        <p:spPr>
          <a:xfrm>
            <a:off x="610140" y="282312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7</a:t>
            </a:r>
          </a:p>
        </p:txBody>
      </p:sp>
      <p:sp>
        <p:nvSpPr>
          <p:cNvPr id="33" name="円/楕円 32">
            <a:extLst>
              <a:ext uri="{FF2B5EF4-FFF2-40B4-BE49-F238E27FC236}">
                <a16:creationId xmlns:a16="http://schemas.microsoft.com/office/drawing/2014/main" id="{B77B61DB-BBA4-ED89-D303-FBC74D4680AE}"/>
              </a:ext>
            </a:extLst>
          </p:cNvPr>
          <p:cNvSpPr>
            <a:spLocks noChangeAspect="1"/>
          </p:cNvSpPr>
          <p:nvPr/>
        </p:nvSpPr>
        <p:spPr>
          <a:xfrm>
            <a:off x="4982444" y="282312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7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77F4A61-FD61-1184-C54E-7A763DCAB296}"/>
              </a:ext>
            </a:extLst>
          </p:cNvPr>
          <p:cNvSpPr/>
          <p:nvPr/>
        </p:nvSpPr>
        <p:spPr>
          <a:xfrm>
            <a:off x="4876421" y="8206279"/>
            <a:ext cx="2268000" cy="993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送信後は申し込みが完了した旨を表示する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申し込み後の流れは自動送信メールでユーザーに伝える</a:t>
            </a:r>
            <a:endParaRPr kumimoji="1" lang="en-US" altLang="ja-JP" sz="10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0FBD1CC7-6C37-219F-D8DD-073DC8A8CCCB}"/>
              </a:ext>
            </a:extLst>
          </p:cNvPr>
          <p:cNvSpPr/>
          <p:nvPr/>
        </p:nvSpPr>
        <p:spPr>
          <a:xfrm>
            <a:off x="1111461" y="8796168"/>
            <a:ext cx="1980000" cy="30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 algn="ctr">
              <a:spcAft>
                <a:spcPts val="2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お申し込みいただき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 algn="ctr">
              <a:spcAft>
                <a:spcPts val="2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ありがとうございました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15F003E-B61F-7C10-0FAA-E481C2D19F4E}"/>
              </a:ext>
            </a:extLst>
          </p:cNvPr>
          <p:cNvSpPr/>
          <p:nvPr/>
        </p:nvSpPr>
        <p:spPr>
          <a:xfrm>
            <a:off x="923686" y="8379789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お申し込みフォーム</a:t>
            </a:r>
          </a:p>
        </p:txBody>
      </p:sp>
      <p:sp>
        <p:nvSpPr>
          <p:cNvPr id="61" name="円/楕円 60">
            <a:extLst>
              <a:ext uri="{FF2B5EF4-FFF2-40B4-BE49-F238E27FC236}">
                <a16:creationId xmlns:a16="http://schemas.microsoft.com/office/drawing/2014/main" id="{E9E39DC5-EA4A-B0F3-22E1-2AD6163709F2}"/>
              </a:ext>
            </a:extLst>
          </p:cNvPr>
          <p:cNvSpPr>
            <a:spLocks noChangeAspect="1"/>
          </p:cNvSpPr>
          <p:nvPr/>
        </p:nvSpPr>
        <p:spPr>
          <a:xfrm>
            <a:off x="610140" y="8355797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8</a:t>
            </a:r>
          </a:p>
        </p:txBody>
      </p:sp>
      <p:sp>
        <p:nvSpPr>
          <p:cNvPr id="69" name="円/楕円 68">
            <a:extLst>
              <a:ext uri="{FF2B5EF4-FFF2-40B4-BE49-F238E27FC236}">
                <a16:creationId xmlns:a16="http://schemas.microsoft.com/office/drawing/2014/main" id="{7209E0B5-67DF-7D70-7A0D-64CCF25E96E7}"/>
              </a:ext>
            </a:extLst>
          </p:cNvPr>
          <p:cNvSpPr>
            <a:spLocks noChangeAspect="1"/>
          </p:cNvSpPr>
          <p:nvPr/>
        </p:nvSpPr>
        <p:spPr>
          <a:xfrm>
            <a:off x="4987699" y="8355797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8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76500578-2240-657E-876C-3303DB2F6BB4}"/>
              </a:ext>
            </a:extLst>
          </p:cNvPr>
          <p:cNvSpPr/>
          <p:nvPr/>
        </p:nvSpPr>
        <p:spPr>
          <a:xfrm>
            <a:off x="2085585" y="7348034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20D053C9-7052-32D7-CCD0-E786403494B2}"/>
              </a:ext>
            </a:extLst>
          </p:cNvPr>
          <p:cNvSpPr/>
          <p:nvPr/>
        </p:nvSpPr>
        <p:spPr>
          <a:xfrm>
            <a:off x="1509387" y="7348034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54C1798-6B62-015B-8EA2-93C6085F7D5D}"/>
              </a:ext>
            </a:extLst>
          </p:cNvPr>
          <p:cNvSpPr/>
          <p:nvPr/>
        </p:nvSpPr>
        <p:spPr>
          <a:xfrm>
            <a:off x="929015" y="7348034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54245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9703-ECDD-CF4F-BAD4-5679558F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セミナー・イベント</a:t>
            </a:r>
            <a:r>
              <a:rPr lang="en-US" altLang="ja-JP" dirty="0"/>
              <a:t>(</a:t>
            </a:r>
            <a:r>
              <a:rPr lang="ja-JP" altLang="en-US"/>
              <a:t>詳細ページ</a:t>
            </a:r>
            <a:r>
              <a:rPr lang="en-US" altLang="ja-JP" dirty="0"/>
              <a:t>) 3/3</a:t>
            </a: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20160BF-E4CC-424E-07A6-CDC3819740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4BA98E-E2CE-0203-C539-466CA65516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527C08B3-3395-433C-9691-1EE64C914316}"/>
              </a:ext>
            </a:extLst>
          </p:cNvPr>
          <p:cNvSpPr/>
          <p:nvPr/>
        </p:nvSpPr>
        <p:spPr>
          <a:xfrm>
            <a:off x="4876421" y="3027819"/>
            <a:ext cx="2268000" cy="785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受付期間が終了している場合はその旨を表示し、フォームをなくす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A2DEC8C-93BF-0A31-DF29-209DBE668635}"/>
              </a:ext>
            </a:extLst>
          </p:cNvPr>
          <p:cNvSpPr/>
          <p:nvPr/>
        </p:nvSpPr>
        <p:spPr>
          <a:xfrm>
            <a:off x="414386" y="1363127"/>
            <a:ext cx="4212000" cy="857914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5E36BE2-8C56-81CA-C398-D7EC3F2FAADE}"/>
              </a:ext>
            </a:extLst>
          </p:cNvPr>
          <p:cNvSpPr/>
          <p:nvPr/>
        </p:nvSpPr>
        <p:spPr>
          <a:xfrm>
            <a:off x="923686" y="1389513"/>
            <a:ext cx="2376000" cy="1116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105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F07FBBD-2071-F6DC-91E3-651993131D29}"/>
              </a:ext>
            </a:extLst>
          </p:cNvPr>
          <p:cNvSpPr/>
          <p:nvPr/>
        </p:nvSpPr>
        <p:spPr>
          <a:xfrm>
            <a:off x="923686" y="2633013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お申し込みフォーム</a:t>
            </a:r>
          </a:p>
        </p:txBody>
      </p:sp>
      <p:sp>
        <p:nvSpPr>
          <p:cNvPr id="32" name="円/楕円 31">
            <a:extLst>
              <a:ext uri="{FF2B5EF4-FFF2-40B4-BE49-F238E27FC236}">
                <a16:creationId xmlns:a16="http://schemas.microsoft.com/office/drawing/2014/main" id="{20FF2850-3034-EFC3-8BB9-A02F2D8DFDDD}"/>
              </a:ext>
            </a:extLst>
          </p:cNvPr>
          <p:cNvSpPr>
            <a:spLocks noChangeAspect="1"/>
          </p:cNvSpPr>
          <p:nvPr/>
        </p:nvSpPr>
        <p:spPr>
          <a:xfrm>
            <a:off x="610140" y="314349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9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2B5AC1D-DA46-6C3F-B9E0-190ABEFD5CB5}"/>
              </a:ext>
            </a:extLst>
          </p:cNvPr>
          <p:cNvSpPr/>
          <p:nvPr/>
        </p:nvSpPr>
        <p:spPr>
          <a:xfrm>
            <a:off x="409755" y="949955"/>
            <a:ext cx="3077766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600" b="1">
                <a:solidFill>
                  <a:schemeClr val="tx2"/>
                </a:solidFill>
                <a:latin typeface="+mn-ea"/>
              </a:rPr>
              <a:t>セミナー・イベント終了後の表示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E0D55432-0731-9F0F-F97B-F1EF0DB12838}"/>
              </a:ext>
            </a:extLst>
          </p:cNvPr>
          <p:cNvSpPr/>
          <p:nvPr/>
        </p:nvSpPr>
        <p:spPr>
          <a:xfrm>
            <a:off x="921339" y="2963491"/>
            <a:ext cx="2375979" cy="57600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80000" rIns="216000" bIns="72000" rtlCol="0" anchor="t" anchorCtr="0">
            <a:normAutofit/>
          </a:bodyPr>
          <a:lstStyle/>
          <a:p>
            <a:pPr algn="ctr">
              <a:spcAft>
                <a:spcPts val="200"/>
              </a:spcAft>
            </a:pPr>
            <a:endParaRPr kumimoji="1" lang="ja-JP" altLang="en-US" sz="900" b="1">
              <a:solidFill>
                <a:schemeClr val="tx2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F6696ECF-405D-C86B-49AA-C6A3B863AD11}"/>
              </a:ext>
            </a:extLst>
          </p:cNvPr>
          <p:cNvSpPr/>
          <p:nvPr/>
        </p:nvSpPr>
        <p:spPr>
          <a:xfrm>
            <a:off x="1119328" y="3095994"/>
            <a:ext cx="1980000" cy="28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セミナーは終了しました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C47BC8C-651E-3F76-A038-E891270DCB42}"/>
              </a:ext>
            </a:extLst>
          </p:cNvPr>
          <p:cNvSpPr/>
          <p:nvPr/>
        </p:nvSpPr>
        <p:spPr>
          <a:xfrm>
            <a:off x="923686" y="3728388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050" b="1" u="sng">
                <a:solidFill>
                  <a:schemeClr val="tx2"/>
                </a:solidFill>
                <a:latin typeface="+mn-ea"/>
              </a:rPr>
              <a:t>セミナーのレポート記事を読む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5F09DB-73C5-7BA2-A65C-92A0CA751E84}"/>
              </a:ext>
            </a:extLst>
          </p:cNvPr>
          <p:cNvSpPr/>
          <p:nvPr/>
        </p:nvSpPr>
        <p:spPr>
          <a:xfrm>
            <a:off x="2085585" y="4097285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D2E9A27-920E-AB0D-2564-253D0039CF8D}"/>
              </a:ext>
            </a:extLst>
          </p:cNvPr>
          <p:cNvSpPr/>
          <p:nvPr/>
        </p:nvSpPr>
        <p:spPr>
          <a:xfrm>
            <a:off x="1509387" y="4097285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42348A5-9664-FD02-9D2C-68F500F1EC3F}"/>
              </a:ext>
            </a:extLst>
          </p:cNvPr>
          <p:cNvSpPr/>
          <p:nvPr/>
        </p:nvSpPr>
        <p:spPr>
          <a:xfrm>
            <a:off x="929015" y="4097285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99A895D-FAF6-6522-C10C-89C831989A6C}"/>
              </a:ext>
            </a:extLst>
          </p:cNvPr>
          <p:cNvCxnSpPr>
            <a:cxnSpLocks/>
          </p:cNvCxnSpPr>
          <p:nvPr/>
        </p:nvCxnSpPr>
        <p:spPr>
          <a:xfrm>
            <a:off x="397672" y="4438650"/>
            <a:ext cx="3073135" cy="0"/>
          </a:xfrm>
          <a:prstGeom prst="line">
            <a:avLst/>
          </a:prstGeom>
          <a:ln w="952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>
            <a:extLst>
              <a:ext uri="{FF2B5EF4-FFF2-40B4-BE49-F238E27FC236}">
                <a16:creationId xmlns:a16="http://schemas.microsoft.com/office/drawing/2014/main" id="{A38E5924-192D-B024-C461-77D3CE6667A6}"/>
              </a:ext>
            </a:extLst>
          </p:cNvPr>
          <p:cNvSpPr>
            <a:spLocks noChangeAspect="1"/>
          </p:cNvSpPr>
          <p:nvPr/>
        </p:nvSpPr>
        <p:spPr>
          <a:xfrm>
            <a:off x="610140" y="3705466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10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BD04D48-E0F5-A069-90DB-CE7859B7CC94}"/>
              </a:ext>
            </a:extLst>
          </p:cNvPr>
          <p:cNvSpPr/>
          <p:nvPr/>
        </p:nvSpPr>
        <p:spPr>
          <a:xfrm>
            <a:off x="923686" y="4642788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開催中のセミナー</a:t>
            </a: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4161B5E5-A1FB-FFF2-FCB1-0B6C1469C504}"/>
              </a:ext>
            </a:extLst>
          </p:cNvPr>
          <p:cNvSpPr/>
          <p:nvPr/>
        </p:nvSpPr>
        <p:spPr>
          <a:xfrm>
            <a:off x="1874768" y="1742023"/>
            <a:ext cx="421634" cy="25701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0C689A1-42A6-4AE8-E7E6-A3BA61FD6A2C}"/>
              </a:ext>
            </a:extLst>
          </p:cNvPr>
          <p:cNvSpPr/>
          <p:nvPr/>
        </p:nvSpPr>
        <p:spPr>
          <a:xfrm>
            <a:off x="929015" y="5970480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19F86BD2-0606-DC5C-F3DA-326F38887374}"/>
              </a:ext>
            </a:extLst>
          </p:cNvPr>
          <p:cNvSpPr/>
          <p:nvPr/>
        </p:nvSpPr>
        <p:spPr>
          <a:xfrm>
            <a:off x="929015" y="6360491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日時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E9DDF65-3B35-B021-E5F7-FF68285BC641}"/>
              </a:ext>
            </a:extLst>
          </p:cNvPr>
          <p:cNvSpPr/>
          <p:nvPr/>
        </p:nvSpPr>
        <p:spPr>
          <a:xfrm>
            <a:off x="929015" y="4987916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6B9FB016-F785-723E-F008-AD791B0C0C5B}"/>
              </a:ext>
            </a:extLst>
          </p:cNvPr>
          <p:cNvSpPr/>
          <p:nvPr/>
        </p:nvSpPr>
        <p:spPr>
          <a:xfrm>
            <a:off x="2217318" y="4987916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4" name="フリーフォーム 53">
            <a:extLst>
              <a:ext uri="{FF2B5EF4-FFF2-40B4-BE49-F238E27FC236}">
                <a16:creationId xmlns:a16="http://schemas.microsoft.com/office/drawing/2014/main" id="{02A68B1F-6930-8656-463C-80630110CDEE}"/>
              </a:ext>
            </a:extLst>
          </p:cNvPr>
          <p:cNvSpPr/>
          <p:nvPr/>
        </p:nvSpPr>
        <p:spPr>
          <a:xfrm>
            <a:off x="1351741" y="5237889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5" name="フリーフォーム 54">
            <a:extLst>
              <a:ext uri="{FF2B5EF4-FFF2-40B4-BE49-F238E27FC236}">
                <a16:creationId xmlns:a16="http://schemas.microsoft.com/office/drawing/2014/main" id="{AA327A3C-A1D3-C686-C785-00759AA0D0D2}"/>
              </a:ext>
            </a:extLst>
          </p:cNvPr>
          <p:cNvSpPr/>
          <p:nvPr/>
        </p:nvSpPr>
        <p:spPr>
          <a:xfrm>
            <a:off x="2645295" y="5233296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7" name="角丸四角形 56">
            <a:extLst>
              <a:ext uri="{FF2B5EF4-FFF2-40B4-BE49-F238E27FC236}">
                <a16:creationId xmlns:a16="http://schemas.microsoft.com/office/drawing/2014/main" id="{A4007AA2-2C9C-ECF3-D117-B37C4178A30F}"/>
              </a:ext>
            </a:extLst>
          </p:cNvPr>
          <p:cNvSpPr/>
          <p:nvPr/>
        </p:nvSpPr>
        <p:spPr>
          <a:xfrm>
            <a:off x="929015" y="5732066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FEC1657-1315-F605-8FE2-DE807804E0C0}"/>
              </a:ext>
            </a:extLst>
          </p:cNvPr>
          <p:cNvSpPr/>
          <p:nvPr/>
        </p:nvSpPr>
        <p:spPr>
          <a:xfrm>
            <a:off x="2215871" y="5970480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セミナーのタイトル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66" name="角丸四角形 65">
            <a:extLst>
              <a:ext uri="{FF2B5EF4-FFF2-40B4-BE49-F238E27FC236}">
                <a16:creationId xmlns:a16="http://schemas.microsoft.com/office/drawing/2014/main" id="{178AA118-F777-9246-3988-2043266C08BD}"/>
              </a:ext>
            </a:extLst>
          </p:cNvPr>
          <p:cNvSpPr/>
          <p:nvPr/>
        </p:nvSpPr>
        <p:spPr>
          <a:xfrm>
            <a:off x="2215871" y="5732066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295257E4-FA43-7C39-4A1D-BD8E7B3B36E5}"/>
              </a:ext>
            </a:extLst>
          </p:cNvPr>
          <p:cNvSpPr/>
          <p:nvPr/>
        </p:nvSpPr>
        <p:spPr>
          <a:xfrm>
            <a:off x="929015" y="6525496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会場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9B1C764C-D832-58F1-78A4-B2B24B24BC2C}"/>
              </a:ext>
            </a:extLst>
          </p:cNvPr>
          <p:cNvSpPr/>
          <p:nvPr/>
        </p:nvSpPr>
        <p:spPr>
          <a:xfrm>
            <a:off x="2211112" y="6360491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日時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E0DFEEDD-E46D-5CA8-48B0-D75A15A5CDC5}"/>
              </a:ext>
            </a:extLst>
          </p:cNvPr>
          <p:cNvSpPr/>
          <p:nvPr/>
        </p:nvSpPr>
        <p:spPr>
          <a:xfrm>
            <a:off x="2211112" y="6525496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会場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----------------------- </a:t>
            </a:r>
          </a:p>
        </p:txBody>
      </p:sp>
      <p:sp>
        <p:nvSpPr>
          <p:cNvPr id="72" name="角丸四角形 71">
            <a:extLst>
              <a:ext uri="{FF2B5EF4-FFF2-40B4-BE49-F238E27FC236}">
                <a16:creationId xmlns:a16="http://schemas.microsoft.com/office/drawing/2014/main" id="{EB3B140E-58F6-6F3E-665F-95543176A079}"/>
              </a:ext>
            </a:extLst>
          </p:cNvPr>
          <p:cNvSpPr/>
          <p:nvPr/>
        </p:nvSpPr>
        <p:spPr>
          <a:xfrm>
            <a:off x="929015" y="6735830"/>
            <a:ext cx="1080000" cy="21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詳細を見る</a:t>
            </a:r>
          </a:p>
        </p:txBody>
      </p:sp>
      <p:sp>
        <p:nvSpPr>
          <p:cNvPr id="73" name="角丸四角形 72">
            <a:extLst>
              <a:ext uri="{FF2B5EF4-FFF2-40B4-BE49-F238E27FC236}">
                <a16:creationId xmlns:a16="http://schemas.microsoft.com/office/drawing/2014/main" id="{D8C687C8-91E4-1D6B-FBFA-BBF5A1BEAAF3}"/>
              </a:ext>
            </a:extLst>
          </p:cNvPr>
          <p:cNvSpPr/>
          <p:nvPr/>
        </p:nvSpPr>
        <p:spPr>
          <a:xfrm>
            <a:off x="929015" y="7032658"/>
            <a:ext cx="1080000" cy="216000"/>
          </a:xfrm>
          <a:prstGeom prst="round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申し込む</a:t>
            </a:r>
          </a:p>
        </p:txBody>
      </p:sp>
      <p:sp>
        <p:nvSpPr>
          <p:cNvPr id="74" name="角丸四角形 73">
            <a:extLst>
              <a:ext uri="{FF2B5EF4-FFF2-40B4-BE49-F238E27FC236}">
                <a16:creationId xmlns:a16="http://schemas.microsoft.com/office/drawing/2014/main" id="{9812211E-A722-18AC-D2BA-6EDD3552A8F3}"/>
              </a:ext>
            </a:extLst>
          </p:cNvPr>
          <p:cNvSpPr/>
          <p:nvPr/>
        </p:nvSpPr>
        <p:spPr>
          <a:xfrm>
            <a:off x="2211111" y="6735830"/>
            <a:ext cx="1080000" cy="21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詳細を見る</a:t>
            </a:r>
          </a:p>
        </p:txBody>
      </p:sp>
      <p:sp>
        <p:nvSpPr>
          <p:cNvPr id="75" name="角丸四角形 74">
            <a:extLst>
              <a:ext uri="{FF2B5EF4-FFF2-40B4-BE49-F238E27FC236}">
                <a16:creationId xmlns:a16="http://schemas.microsoft.com/office/drawing/2014/main" id="{1626CD09-7364-FE54-A2DD-EFD3F3248322}"/>
              </a:ext>
            </a:extLst>
          </p:cNvPr>
          <p:cNvSpPr/>
          <p:nvPr/>
        </p:nvSpPr>
        <p:spPr>
          <a:xfrm>
            <a:off x="2211111" y="7032658"/>
            <a:ext cx="1080000" cy="216000"/>
          </a:xfrm>
          <a:prstGeom prst="round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申し込む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F42C9E33-06C6-8B56-A9AC-6496A1C592E7}"/>
              </a:ext>
            </a:extLst>
          </p:cNvPr>
          <p:cNvSpPr/>
          <p:nvPr/>
        </p:nvSpPr>
        <p:spPr>
          <a:xfrm>
            <a:off x="929015" y="7416791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6C171A8-8898-7538-2539-989A34AD23F6}"/>
              </a:ext>
            </a:extLst>
          </p:cNvPr>
          <p:cNvSpPr/>
          <p:nvPr/>
        </p:nvSpPr>
        <p:spPr>
          <a:xfrm>
            <a:off x="2217318" y="7416791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0" name="フリーフォーム 79">
            <a:extLst>
              <a:ext uri="{FF2B5EF4-FFF2-40B4-BE49-F238E27FC236}">
                <a16:creationId xmlns:a16="http://schemas.microsoft.com/office/drawing/2014/main" id="{4BFBA69A-41FA-3EC5-8ED7-E028F9CFE2F7}"/>
              </a:ext>
            </a:extLst>
          </p:cNvPr>
          <p:cNvSpPr/>
          <p:nvPr/>
        </p:nvSpPr>
        <p:spPr>
          <a:xfrm>
            <a:off x="1351741" y="7666764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D099905B-E992-8374-610B-89AE4070A850}"/>
              </a:ext>
            </a:extLst>
          </p:cNvPr>
          <p:cNvSpPr/>
          <p:nvPr/>
        </p:nvSpPr>
        <p:spPr>
          <a:xfrm>
            <a:off x="2645295" y="766217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98B04A84-D9A4-30AD-5B99-89E9A56267E5}"/>
              </a:ext>
            </a:extLst>
          </p:cNvPr>
          <p:cNvSpPr/>
          <p:nvPr/>
        </p:nvSpPr>
        <p:spPr>
          <a:xfrm>
            <a:off x="407112" y="8385620"/>
            <a:ext cx="3060000" cy="1141241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1493BB14-5143-8AEB-85CC-3D7400F32A7F}"/>
              </a:ext>
            </a:extLst>
          </p:cNvPr>
          <p:cNvSpPr/>
          <p:nvPr/>
        </p:nvSpPr>
        <p:spPr>
          <a:xfrm>
            <a:off x="754450" y="9220039"/>
            <a:ext cx="2376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</a:rPr>
              <a:t>お問い合わせ</a:t>
            </a: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E0AAFE24-49B4-934D-6433-CB75448CDB20}"/>
              </a:ext>
            </a:extLst>
          </p:cNvPr>
          <p:cNvSpPr/>
          <p:nvPr/>
        </p:nvSpPr>
        <p:spPr>
          <a:xfrm>
            <a:off x="756486" y="8540056"/>
            <a:ext cx="2376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キャッチコピー</a:t>
            </a: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42A74519-0A1B-36E7-CC8E-24E32A91D972}"/>
              </a:ext>
            </a:extLst>
          </p:cNvPr>
          <p:cNvSpPr/>
          <p:nvPr/>
        </p:nvSpPr>
        <p:spPr>
          <a:xfrm>
            <a:off x="407112" y="9526861"/>
            <a:ext cx="3060000" cy="41541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0123-456-7890 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00:00-00:00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7" name="角丸四角形 106">
            <a:extLst>
              <a:ext uri="{FF2B5EF4-FFF2-40B4-BE49-F238E27FC236}">
                <a16:creationId xmlns:a16="http://schemas.microsoft.com/office/drawing/2014/main" id="{DD24BD91-BCBB-6371-8909-1BC576B73D3F}"/>
              </a:ext>
            </a:extLst>
          </p:cNvPr>
          <p:cNvSpPr/>
          <p:nvPr/>
        </p:nvSpPr>
        <p:spPr>
          <a:xfrm>
            <a:off x="743056" y="8860734"/>
            <a:ext cx="2376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セミナー資料をダウンロードする</a:t>
            </a:r>
          </a:p>
        </p:txBody>
      </p:sp>
      <p:sp>
        <p:nvSpPr>
          <p:cNvPr id="108" name="フリーフォーム 107">
            <a:extLst>
              <a:ext uri="{FF2B5EF4-FFF2-40B4-BE49-F238E27FC236}">
                <a16:creationId xmlns:a16="http://schemas.microsoft.com/office/drawing/2014/main" id="{D8ABC1BA-057F-6565-0CB3-8FB5FA318790}"/>
              </a:ext>
            </a:extLst>
          </p:cNvPr>
          <p:cNvSpPr/>
          <p:nvPr/>
        </p:nvSpPr>
        <p:spPr>
          <a:xfrm>
            <a:off x="3897488" y="9086469"/>
            <a:ext cx="397714" cy="24243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5" name="円/楕円 114">
            <a:extLst>
              <a:ext uri="{FF2B5EF4-FFF2-40B4-BE49-F238E27FC236}">
                <a16:creationId xmlns:a16="http://schemas.microsoft.com/office/drawing/2014/main" id="{AAD9537D-E5E3-6ADE-212D-46033BCB194E}"/>
              </a:ext>
            </a:extLst>
          </p:cNvPr>
          <p:cNvSpPr>
            <a:spLocks noChangeAspect="1"/>
          </p:cNvSpPr>
          <p:nvPr/>
        </p:nvSpPr>
        <p:spPr>
          <a:xfrm>
            <a:off x="4982115" y="314349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9</a:t>
            </a: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02A8207F-1E99-6234-75F1-F159D3E78CFA}"/>
              </a:ext>
            </a:extLst>
          </p:cNvPr>
          <p:cNvSpPr/>
          <p:nvPr/>
        </p:nvSpPr>
        <p:spPr>
          <a:xfrm>
            <a:off x="4876421" y="3923170"/>
            <a:ext cx="2268000" cy="785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セミナーのレポート記事を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作成している場合はリンクを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8" name="円/楕円 117">
            <a:extLst>
              <a:ext uri="{FF2B5EF4-FFF2-40B4-BE49-F238E27FC236}">
                <a16:creationId xmlns:a16="http://schemas.microsoft.com/office/drawing/2014/main" id="{AEF22614-3206-0FA0-C611-90D406917AD6}"/>
              </a:ext>
            </a:extLst>
          </p:cNvPr>
          <p:cNvSpPr>
            <a:spLocks noChangeAspect="1"/>
          </p:cNvSpPr>
          <p:nvPr/>
        </p:nvSpPr>
        <p:spPr>
          <a:xfrm>
            <a:off x="4982115" y="4031963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10</a:t>
            </a:r>
          </a:p>
        </p:txBody>
      </p:sp>
      <p:sp>
        <p:nvSpPr>
          <p:cNvPr id="119" name="円/楕円 118">
            <a:extLst>
              <a:ext uri="{FF2B5EF4-FFF2-40B4-BE49-F238E27FC236}">
                <a16:creationId xmlns:a16="http://schemas.microsoft.com/office/drawing/2014/main" id="{1F4FDC6B-DA43-D0B1-4780-B22B77AC0CA2}"/>
              </a:ext>
            </a:extLst>
          </p:cNvPr>
          <p:cNvSpPr>
            <a:spLocks noChangeAspect="1"/>
          </p:cNvSpPr>
          <p:nvPr/>
        </p:nvSpPr>
        <p:spPr>
          <a:xfrm>
            <a:off x="610140" y="4619866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11</a:t>
            </a: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D25B00E0-CB54-2152-B264-424F9C7B9D12}"/>
              </a:ext>
            </a:extLst>
          </p:cNvPr>
          <p:cNvSpPr/>
          <p:nvPr/>
        </p:nvSpPr>
        <p:spPr>
          <a:xfrm>
            <a:off x="4876421" y="4817540"/>
            <a:ext cx="2268000" cy="5778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現在申し込みを受け付けているセミナーをリコメンドする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1" name="円/楕円 120">
            <a:extLst>
              <a:ext uri="{FF2B5EF4-FFF2-40B4-BE49-F238E27FC236}">
                <a16:creationId xmlns:a16="http://schemas.microsoft.com/office/drawing/2014/main" id="{C45C8238-C69C-906E-0DAF-33CDE131AE20}"/>
              </a:ext>
            </a:extLst>
          </p:cNvPr>
          <p:cNvSpPr>
            <a:spLocks noChangeAspect="1"/>
          </p:cNvSpPr>
          <p:nvPr/>
        </p:nvSpPr>
        <p:spPr>
          <a:xfrm>
            <a:off x="4982115" y="4926333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10</a:t>
            </a:r>
          </a:p>
        </p:txBody>
      </p:sp>
      <p:cxnSp>
        <p:nvCxnSpPr>
          <p:cNvPr id="123" name="直線コネクタ 122">
            <a:extLst>
              <a:ext uri="{FF2B5EF4-FFF2-40B4-BE49-F238E27FC236}">
                <a16:creationId xmlns:a16="http://schemas.microsoft.com/office/drawing/2014/main" id="{AC5A111D-B00E-3F3A-E70F-6A411A6DA81B}"/>
              </a:ext>
            </a:extLst>
          </p:cNvPr>
          <p:cNvCxnSpPr>
            <a:cxnSpLocks/>
          </p:cNvCxnSpPr>
          <p:nvPr/>
        </p:nvCxnSpPr>
        <p:spPr>
          <a:xfrm>
            <a:off x="3470807" y="1363128"/>
            <a:ext cx="0" cy="8579143"/>
          </a:xfrm>
          <a:prstGeom prst="line">
            <a:avLst/>
          </a:prstGeom>
          <a:ln w="952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4" name="図 123">
            <a:extLst>
              <a:ext uri="{FF2B5EF4-FFF2-40B4-BE49-F238E27FC236}">
                <a16:creationId xmlns:a16="http://schemas.microsoft.com/office/drawing/2014/main" id="{E03CF3F8-2B1F-A28D-BE06-7D417271F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363" y="8036696"/>
            <a:ext cx="4320000" cy="83076"/>
          </a:xfrm>
          <a:prstGeom prst="rect">
            <a:avLst/>
          </a:prstGeom>
        </p:spPr>
      </p:pic>
      <p:sp>
        <p:nvSpPr>
          <p:cNvPr id="125" name="フリーフォーム 124">
            <a:extLst>
              <a:ext uri="{FF2B5EF4-FFF2-40B4-BE49-F238E27FC236}">
                <a16:creationId xmlns:a16="http://schemas.microsoft.com/office/drawing/2014/main" id="{28EC6234-5C83-3F0B-E387-6D06A8E25FC8}"/>
              </a:ext>
            </a:extLst>
          </p:cNvPr>
          <p:cNvSpPr/>
          <p:nvPr/>
        </p:nvSpPr>
        <p:spPr>
          <a:xfrm>
            <a:off x="3022294" y="9211477"/>
            <a:ext cx="307451" cy="18741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26" name="円/楕円 125">
            <a:extLst>
              <a:ext uri="{FF2B5EF4-FFF2-40B4-BE49-F238E27FC236}">
                <a16:creationId xmlns:a16="http://schemas.microsoft.com/office/drawing/2014/main" id="{DA6711C8-2114-B812-C201-6D40264C0D7F}"/>
              </a:ext>
            </a:extLst>
          </p:cNvPr>
          <p:cNvSpPr>
            <a:spLocks noChangeAspect="1"/>
          </p:cNvSpPr>
          <p:nvPr/>
        </p:nvSpPr>
        <p:spPr>
          <a:xfrm>
            <a:off x="3344170" y="8847154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12</a:t>
            </a: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C1A31EFD-E714-7709-2E01-DA27ADD5EDB2}"/>
              </a:ext>
            </a:extLst>
          </p:cNvPr>
          <p:cNvSpPr/>
          <p:nvPr/>
        </p:nvSpPr>
        <p:spPr>
          <a:xfrm>
            <a:off x="4876421" y="8732315"/>
            <a:ext cx="2268000" cy="5778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tIns="72000" rIns="108000" bIns="108000" rtlCol="0" anchor="ctr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セミナーページのストーリーに合った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1" name="円/楕円 130">
            <a:extLst>
              <a:ext uri="{FF2B5EF4-FFF2-40B4-BE49-F238E27FC236}">
                <a16:creationId xmlns:a16="http://schemas.microsoft.com/office/drawing/2014/main" id="{EA5E5FCC-FCF0-EF53-1ABA-6CD2DE2D224F}"/>
              </a:ext>
            </a:extLst>
          </p:cNvPr>
          <p:cNvSpPr>
            <a:spLocks noChangeAspect="1"/>
          </p:cNvSpPr>
          <p:nvPr/>
        </p:nvSpPr>
        <p:spPr>
          <a:xfrm>
            <a:off x="4982470" y="8847154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12</a:t>
            </a:r>
          </a:p>
        </p:txBody>
      </p:sp>
      <p:pic>
        <p:nvPicPr>
          <p:cNvPr id="132" name="図 131">
            <a:extLst>
              <a:ext uri="{FF2B5EF4-FFF2-40B4-BE49-F238E27FC236}">
                <a16:creationId xmlns:a16="http://schemas.microsoft.com/office/drawing/2014/main" id="{D54EE86D-B302-B2FC-7644-FE8720FE7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363" y="1330154"/>
            <a:ext cx="4320000" cy="8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8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3CD0CA0-16B5-34FE-6231-EBE2AA532D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3BB9F8DC-0F51-8638-F850-5F6E28F0F4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</a:t>
            </a:fld>
            <a:endParaRPr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B030354-B300-1048-9AD1-1115510ED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178" y="8883658"/>
            <a:ext cx="1239314" cy="264028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FD35B1A-86AD-69E7-FA38-9AE7C4491E5F}"/>
              </a:ext>
            </a:extLst>
          </p:cNvPr>
          <p:cNvSpPr txBox="1"/>
          <p:nvPr/>
        </p:nvSpPr>
        <p:spPr>
          <a:xfrm>
            <a:off x="719836" y="1418411"/>
            <a:ext cx="612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2400" b="1">
                <a:latin typeface="Yu Gothic" panose="020B0400000000000000" pitchFamily="34" charset="-128"/>
                <a:ea typeface="Yu Gothic" panose="020B0400000000000000" pitchFamily="34" charset="-128"/>
              </a:rPr>
              <a:t>本資料について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274FB13-ABF6-CF6F-305B-7C2DBB6B853B}"/>
              </a:ext>
            </a:extLst>
          </p:cNvPr>
          <p:cNvSpPr txBox="1"/>
          <p:nvPr/>
        </p:nvSpPr>
        <p:spPr>
          <a:xfrm>
            <a:off x="719835" y="2303906"/>
            <a:ext cx="6120000" cy="6084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algn="dist">
              <a:lnSpc>
                <a:spcPct val="200000"/>
              </a:lnSpc>
            </a:pP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株式会社才流では、</a:t>
            </a:r>
            <a: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2019</a:t>
            </a: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年より、</a:t>
            </a:r>
            <a: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Web</a:t>
            </a: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制作会社の株式会社ベイジ、企業のデジタルマーケティングを支援する株式会社</a:t>
            </a:r>
            <a: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WACAL</a:t>
            </a: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と</a:t>
            </a:r>
            <a: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3</a:t>
            </a: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社共同で</a:t>
            </a:r>
            <a: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BtoB</a:t>
            </a:r>
            <a:b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サイトの成果創出パターンをまとめたチェックリストと、それを反映した</a:t>
            </a:r>
            <a:endParaRPr lang="en-US" altLang="ja-JP" sz="1400" dirty="0">
              <a:solidFill>
                <a:schemeClr val="tx2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ワイヤーフレームを公開しています。</a:t>
            </a:r>
            <a:endParaRPr lang="en-US" altLang="ja-JP" sz="1400" dirty="0">
              <a:solidFill>
                <a:schemeClr val="tx2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dist">
              <a:lnSpc>
                <a:spcPct val="200000"/>
              </a:lnSpc>
            </a:pPr>
            <a:b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ワイヤーフレームに沿って、</a:t>
            </a:r>
            <a:r>
              <a:rPr lang="en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Web</a:t>
            </a: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サイトを構築・改善すれば、誰でも</a:t>
            </a:r>
            <a:b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簡単に完成度の高い</a:t>
            </a:r>
            <a:r>
              <a:rPr lang="en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BtoB</a:t>
            </a: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サイトが作れることを目指しています。もちろん</a:t>
            </a:r>
            <a:b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ワイヤーフレームの中に入れるコピーやコンテンツは、各社独自のものに</a:t>
            </a:r>
            <a:b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なりますが、</a:t>
            </a:r>
            <a:r>
              <a:rPr lang="en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BtoB</a:t>
            </a: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サイトには成果を出すための「型」が明確にあります。</a:t>
            </a:r>
            <a:b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b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その「型」を配布することで、企業やマーケターが、顧客やプロダクトへの</a:t>
            </a:r>
            <a:b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理解、市場の創造、社内</a:t>
            </a:r>
            <a:r>
              <a:rPr lang="en-US" altLang="ja-JP" sz="1400" dirty="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社外とのチーム作りなど、より本質的なことに</a:t>
            </a:r>
            <a:endParaRPr lang="en-US" altLang="ja-JP" sz="1400" dirty="0">
              <a:solidFill>
                <a:schemeClr val="tx2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>
                <a:solidFill>
                  <a:schemeClr val="tx2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時間を使えるようになることを期待しています。</a:t>
            </a:r>
            <a:endParaRPr lang="en-US" altLang="ja-JP" sz="1400" dirty="0">
              <a:solidFill>
                <a:schemeClr val="tx2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9709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9703-ECDD-CF4F-BAD4-5679558F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ブログ・コラム</a:t>
            </a:r>
            <a:r>
              <a:rPr lang="en-US" altLang="ja-JP" dirty="0"/>
              <a:t>(</a:t>
            </a:r>
            <a:r>
              <a:rPr lang="ja-JP" altLang="en-US"/>
              <a:t>一覧ページ</a:t>
            </a:r>
            <a:r>
              <a:rPr lang="en-US" altLang="ja-JP" dirty="0"/>
              <a:t>)</a:t>
            </a: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55C40EF-B43A-2C74-409C-3DB2739B3C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122D3A-443D-8495-F48F-9880521EAB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C38947-DCC6-014A-6CAD-CA4B51179E3E}"/>
              </a:ext>
            </a:extLst>
          </p:cNvPr>
          <p:cNvSpPr/>
          <p:nvPr/>
        </p:nvSpPr>
        <p:spPr>
          <a:xfrm>
            <a:off x="414386" y="1051561"/>
            <a:ext cx="4212000" cy="918552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C6AA7AA-2FD4-1806-E811-83D53BFE6FF4}"/>
              </a:ext>
            </a:extLst>
          </p:cNvPr>
          <p:cNvSpPr/>
          <p:nvPr/>
        </p:nvSpPr>
        <p:spPr>
          <a:xfrm>
            <a:off x="716304" y="1219467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ブログ・コラム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390EDDA-C536-34F9-30B3-8CC1B1FA20E4}"/>
              </a:ext>
            </a:extLst>
          </p:cNvPr>
          <p:cNvSpPr/>
          <p:nvPr/>
        </p:nvSpPr>
        <p:spPr>
          <a:xfrm>
            <a:off x="414919" y="5322752"/>
            <a:ext cx="4212000" cy="429202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C469109-214E-1B99-B6FE-8F3561C37675}"/>
              </a:ext>
            </a:extLst>
          </p:cNvPr>
          <p:cNvSpPr/>
          <p:nvPr/>
        </p:nvSpPr>
        <p:spPr>
          <a:xfrm>
            <a:off x="716304" y="3156134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よく読まれている記事</a:t>
            </a:r>
            <a:endParaRPr kumimoji="1" lang="ja-JP" altLang="en-US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8A0C3C8-D4A4-4B70-D7E2-E2C950A0C429}"/>
              </a:ext>
            </a:extLst>
          </p:cNvPr>
          <p:cNvSpPr/>
          <p:nvPr/>
        </p:nvSpPr>
        <p:spPr>
          <a:xfrm>
            <a:off x="726515" y="1544774"/>
            <a:ext cx="3600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ブログのコンセプト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EA4ED08-3D89-F1B3-BE6A-54EEA71C6C0C}"/>
              </a:ext>
            </a:extLst>
          </p:cNvPr>
          <p:cNvSpPr/>
          <p:nvPr/>
        </p:nvSpPr>
        <p:spPr>
          <a:xfrm>
            <a:off x="745246" y="4531121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9AD3D86-7173-1712-FA90-395D87860012}"/>
              </a:ext>
            </a:extLst>
          </p:cNvPr>
          <p:cNvSpPr/>
          <p:nvPr/>
        </p:nvSpPr>
        <p:spPr>
          <a:xfrm>
            <a:off x="745246" y="4921132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CEC28BC-B9F6-24D3-7424-E5A52FF7CD91}"/>
              </a:ext>
            </a:extLst>
          </p:cNvPr>
          <p:cNvSpPr/>
          <p:nvPr/>
        </p:nvSpPr>
        <p:spPr>
          <a:xfrm>
            <a:off x="745246" y="3548557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253E53C-C046-C050-A459-8987783E9077}"/>
              </a:ext>
            </a:extLst>
          </p:cNvPr>
          <p:cNvSpPr/>
          <p:nvPr/>
        </p:nvSpPr>
        <p:spPr>
          <a:xfrm>
            <a:off x="2002737" y="3548557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EF51549-3EC4-0E10-6ECF-83DC73B87F01}"/>
              </a:ext>
            </a:extLst>
          </p:cNvPr>
          <p:cNvSpPr/>
          <p:nvPr/>
        </p:nvSpPr>
        <p:spPr>
          <a:xfrm>
            <a:off x="3260228" y="3548557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C473E661-C528-04ED-6F6B-67A576812246}"/>
              </a:ext>
            </a:extLst>
          </p:cNvPr>
          <p:cNvSpPr/>
          <p:nvPr/>
        </p:nvSpPr>
        <p:spPr>
          <a:xfrm>
            <a:off x="1167972" y="3798530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9" name="フリーフォーム 18">
            <a:extLst>
              <a:ext uri="{FF2B5EF4-FFF2-40B4-BE49-F238E27FC236}">
                <a16:creationId xmlns:a16="http://schemas.microsoft.com/office/drawing/2014/main" id="{E6FBE116-056C-D342-87AE-C8C867197ED2}"/>
              </a:ext>
            </a:extLst>
          </p:cNvPr>
          <p:cNvSpPr/>
          <p:nvPr/>
        </p:nvSpPr>
        <p:spPr>
          <a:xfrm>
            <a:off x="2430714" y="3793937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0" name="フリーフォーム 19">
            <a:extLst>
              <a:ext uri="{FF2B5EF4-FFF2-40B4-BE49-F238E27FC236}">
                <a16:creationId xmlns:a16="http://schemas.microsoft.com/office/drawing/2014/main" id="{9AA3A958-9C70-F04C-17E5-3FD2618A60AA}"/>
              </a:ext>
            </a:extLst>
          </p:cNvPr>
          <p:cNvSpPr/>
          <p:nvPr/>
        </p:nvSpPr>
        <p:spPr>
          <a:xfrm>
            <a:off x="3684748" y="380107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9C8D0A82-B8C7-F44D-FF85-DB61FEB740B1}"/>
              </a:ext>
            </a:extLst>
          </p:cNvPr>
          <p:cNvSpPr/>
          <p:nvPr/>
        </p:nvSpPr>
        <p:spPr>
          <a:xfrm>
            <a:off x="745246" y="4292707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E6415FB-93E2-37A6-D8A8-EB5559A35D96}"/>
              </a:ext>
            </a:extLst>
          </p:cNvPr>
          <p:cNvSpPr/>
          <p:nvPr/>
        </p:nvSpPr>
        <p:spPr>
          <a:xfrm>
            <a:off x="2001290" y="4531121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○○○○○○○</a:t>
            </a: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48952489-640E-6AC6-17A8-970B47AF8407}"/>
              </a:ext>
            </a:extLst>
          </p:cNvPr>
          <p:cNvSpPr/>
          <p:nvPr/>
        </p:nvSpPr>
        <p:spPr>
          <a:xfrm>
            <a:off x="2001290" y="4292707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AAE0F05-B841-4E61-ACE2-DCD6CE21A649}"/>
              </a:ext>
            </a:extLst>
          </p:cNvPr>
          <p:cNvSpPr/>
          <p:nvPr/>
        </p:nvSpPr>
        <p:spPr>
          <a:xfrm>
            <a:off x="3257334" y="4531121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D29DD382-88A1-F4BC-6C1E-58CDDA6CBFBA}"/>
              </a:ext>
            </a:extLst>
          </p:cNvPr>
          <p:cNvSpPr/>
          <p:nvPr/>
        </p:nvSpPr>
        <p:spPr>
          <a:xfrm>
            <a:off x="3257334" y="4292707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515EC06-6C2A-B405-7BFA-1B6FA79F2961}"/>
              </a:ext>
            </a:extLst>
          </p:cNvPr>
          <p:cNvSpPr/>
          <p:nvPr/>
        </p:nvSpPr>
        <p:spPr>
          <a:xfrm>
            <a:off x="1996531" y="4921132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D32AF12-50E4-AC71-55B5-809B056039C8}"/>
              </a:ext>
            </a:extLst>
          </p:cNvPr>
          <p:cNvSpPr/>
          <p:nvPr/>
        </p:nvSpPr>
        <p:spPr>
          <a:xfrm>
            <a:off x="3254690" y="4921132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6F7E4166-1003-898A-83B7-8D594F1CE819}"/>
              </a:ext>
            </a:extLst>
          </p:cNvPr>
          <p:cNvSpPr/>
          <p:nvPr/>
        </p:nvSpPr>
        <p:spPr>
          <a:xfrm>
            <a:off x="1505875" y="9225893"/>
            <a:ext cx="720000" cy="180000"/>
          </a:xfrm>
          <a:prstGeom prst="roundRect">
            <a:avLst>
              <a:gd name="adj" fmla="val 7934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前の</a:t>
            </a:r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10</a:t>
            </a: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件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11D97953-FEDA-72ED-2D8C-48A33635C29B}"/>
              </a:ext>
            </a:extLst>
          </p:cNvPr>
          <p:cNvSpPr/>
          <p:nvPr/>
        </p:nvSpPr>
        <p:spPr>
          <a:xfrm>
            <a:off x="2646312" y="9223437"/>
            <a:ext cx="720000" cy="180000"/>
          </a:xfrm>
          <a:prstGeom prst="roundRect">
            <a:avLst>
              <a:gd name="adj" fmla="val 7934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次の</a:t>
            </a:r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10</a:t>
            </a: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件</a:t>
            </a: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943EBC4E-6BB9-A45E-3248-C4ADF29E3EDD}"/>
              </a:ext>
            </a:extLst>
          </p:cNvPr>
          <p:cNvSpPr/>
          <p:nvPr/>
        </p:nvSpPr>
        <p:spPr>
          <a:xfrm>
            <a:off x="2358065" y="9252155"/>
            <a:ext cx="151191" cy="120223"/>
          </a:xfrm>
          <a:prstGeom prst="roundRect">
            <a:avLst>
              <a:gd name="adj" fmla="val 1916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2/3</a:t>
            </a:r>
            <a:endParaRPr kumimoji="1" lang="ja-JP" altLang="en-US" sz="700" b="1">
              <a:solidFill>
                <a:schemeClr val="tx2"/>
              </a:solidFill>
              <a:latin typeface="+mj-ea"/>
              <a:ea typeface="+mj-ea"/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9301E195-010A-69FB-9D6F-5DDE40887C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60" y="8988638"/>
            <a:ext cx="4320000" cy="83076"/>
          </a:xfrm>
          <a:prstGeom prst="rect">
            <a:avLst/>
          </a:prstGeom>
        </p:spPr>
      </p:pic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8436E1C7-41F2-B318-5330-15AF734D98A8}"/>
              </a:ext>
            </a:extLst>
          </p:cNvPr>
          <p:cNvSpPr/>
          <p:nvPr/>
        </p:nvSpPr>
        <p:spPr>
          <a:xfrm>
            <a:off x="4899296" y="7007066"/>
            <a:ext cx="2268000" cy="5778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記事ごとにアイキャッチ画像を設定する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5" name="円/楕円 104">
            <a:extLst>
              <a:ext uri="{FF2B5EF4-FFF2-40B4-BE49-F238E27FC236}">
                <a16:creationId xmlns:a16="http://schemas.microsoft.com/office/drawing/2014/main" id="{9E02C5D4-E777-BA8B-D633-3A2B1B21FB6A}"/>
              </a:ext>
            </a:extLst>
          </p:cNvPr>
          <p:cNvSpPr>
            <a:spLocks noChangeAspect="1"/>
          </p:cNvSpPr>
          <p:nvPr/>
        </p:nvSpPr>
        <p:spPr>
          <a:xfrm>
            <a:off x="4486145" y="7169012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28A48B8D-DA0F-3704-D376-6E05BC0D0F47}"/>
              </a:ext>
            </a:extLst>
          </p:cNvPr>
          <p:cNvCxnSpPr>
            <a:cxnSpLocks/>
            <a:stCxn id="104" idx="1"/>
            <a:endCxn id="105" idx="6"/>
          </p:cNvCxnSpPr>
          <p:nvPr/>
        </p:nvCxnSpPr>
        <p:spPr>
          <a:xfrm flipH="1" flipV="1">
            <a:off x="4738145" y="7295012"/>
            <a:ext cx="161151" cy="968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B6831C6F-6A21-7D05-FB47-3D34F5E496A1}"/>
              </a:ext>
            </a:extLst>
          </p:cNvPr>
          <p:cNvSpPr/>
          <p:nvPr/>
        </p:nvSpPr>
        <p:spPr>
          <a:xfrm>
            <a:off x="414919" y="9601122"/>
            <a:ext cx="4212000" cy="381785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CTA</a:t>
            </a: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C4CF40E0-625D-B17C-CD34-31E75700635F}"/>
              </a:ext>
            </a:extLst>
          </p:cNvPr>
          <p:cNvSpPr/>
          <p:nvPr/>
        </p:nvSpPr>
        <p:spPr>
          <a:xfrm>
            <a:off x="716304" y="5526364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新着一覧</a:t>
            </a:r>
            <a:endParaRPr kumimoji="1" lang="ja-JP" altLang="en-US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0C93741A-C3C6-5D20-4FED-C19C506B3B81}"/>
              </a:ext>
            </a:extLst>
          </p:cNvPr>
          <p:cNvSpPr/>
          <p:nvPr/>
        </p:nvSpPr>
        <p:spPr>
          <a:xfrm>
            <a:off x="745246" y="6883595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043FFE75-D2F4-D121-F0A7-6D887C968AD5}"/>
              </a:ext>
            </a:extLst>
          </p:cNvPr>
          <p:cNvSpPr/>
          <p:nvPr/>
        </p:nvSpPr>
        <p:spPr>
          <a:xfrm>
            <a:off x="745246" y="7273606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868EC6B1-E6B7-0FB5-7717-B162E096BEBD}"/>
              </a:ext>
            </a:extLst>
          </p:cNvPr>
          <p:cNvSpPr/>
          <p:nvPr/>
        </p:nvSpPr>
        <p:spPr>
          <a:xfrm>
            <a:off x="745246" y="5901031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AEB80C93-3CC6-9E7A-F9AE-7D0CACEE6E5A}"/>
              </a:ext>
            </a:extLst>
          </p:cNvPr>
          <p:cNvSpPr/>
          <p:nvPr/>
        </p:nvSpPr>
        <p:spPr>
          <a:xfrm>
            <a:off x="2002737" y="5901031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A8D55888-4350-3A3D-5401-E93AB185F3A3}"/>
              </a:ext>
            </a:extLst>
          </p:cNvPr>
          <p:cNvSpPr/>
          <p:nvPr/>
        </p:nvSpPr>
        <p:spPr>
          <a:xfrm>
            <a:off x="3260228" y="5901031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2" name="フリーフォーム 121">
            <a:extLst>
              <a:ext uri="{FF2B5EF4-FFF2-40B4-BE49-F238E27FC236}">
                <a16:creationId xmlns:a16="http://schemas.microsoft.com/office/drawing/2014/main" id="{00313021-273F-BA8B-FAFC-167981E0B753}"/>
              </a:ext>
            </a:extLst>
          </p:cNvPr>
          <p:cNvSpPr/>
          <p:nvPr/>
        </p:nvSpPr>
        <p:spPr>
          <a:xfrm>
            <a:off x="1167972" y="6151004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23" name="フリーフォーム 122">
            <a:extLst>
              <a:ext uri="{FF2B5EF4-FFF2-40B4-BE49-F238E27FC236}">
                <a16:creationId xmlns:a16="http://schemas.microsoft.com/office/drawing/2014/main" id="{3DA0914B-8F11-5895-2DA6-23841426CD05}"/>
              </a:ext>
            </a:extLst>
          </p:cNvPr>
          <p:cNvSpPr/>
          <p:nvPr/>
        </p:nvSpPr>
        <p:spPr>
          <a:xfrm>
            <a:off x="2430714" y="614641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24" name="フリーフォーム 123">
            <a:extLst>
              <a:ext uri="{FF2B5EF4-FFF2-40B4-BE49-F238E27FC236}">
                <a16:creationId xmlns:a16="http://schemas.microsoft.com/office/drawing/2014/main" id="{8349006C-9689-7F3E-1731-1280F0AD67CB}"/>
              </a:ext>
            </a:extLst>
          </p:cNvPr>
          <p:cNvSpPr/>
          <p:nvPr/>
        </p:nvSpPr>
        <p:spPr>
          <a:xfrm>
            <a:off x="3684748" y="6153545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25" name="角丸四角形 124">
            <a:extLst>
              <a:ext uri="{FF2B5EF4-FFF2-40B4-BE49-F238E27FC236}">
                <a16:creationId xmlns:a16="http://schemas.microsoft.com/office/drawing/2014/main" id="{80363233-CA11-E993-4CDC-4CC6990287BD}"/>
              </a:ext>
            </a:extLst>
          </p:cNvPr>
          <p:cNvSpPr/>
          <p:nvPr/>
        </p:nvSpPr>
        <p:spPr>
          <a:xfrm>
            <a:off x="745246" y="6645181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284A8EAB-4266-FC83-A984-9E396FA4DB99}"/>
              </a:ext>
            </a:extLst>
          </p:cNvPr>
          <p:cNvSpPr/>
          <p:nvPr/>
        </p:nvSpPr>
        <p:spPr>
          <a:xfrm>
            <a:off x="2001290" y="6883595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○○○○○○○</a:t>
            </a:r>
          </a:p>
        </p:txBody>
      </p:sp>
      <p:sp>
        <p:nvSpPr>
          <p:cNvPr id="127" name="角丸四角形 126">
            <a:extLst>
              <a:ext uri="{FF2B5EF4-FFF2-40B4-BE49-F238E27FC236}">
                <a16:creationId xmlns:a16="http://schemas.microsoft.com/office/drawing/2014/main" id="{257149E8-CD01-2E7C-7107-863CEEC0400F}"/>
              </a:ext>
            </a:extLst>
          </p:cNvPr>
          <p:cNvSpPr/>
          <p:nvPr/>
        </p:nvSpPr>
        <p:spPr>
          <a:xfrm>
            <a:off x="2001290" y="6645181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595D08F6-E5C9-263F-08B4-409D44DFC5F0}"/>
              </a:ext>
            </a:extLst>
          </p:cNvPr>
          <p:cNvSpPr/>
          <p:nvPr/>
        </p:nvSpPr>
        <p:spPr>
          <a:xfrm>
            <a:off x="3257334" y="6883595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29" name="角丸四角形 128">
            <a:extLst>
              <a:ext uri="{FF2B5EF4-FFF2-40B4-BE49-F238E27FC236}">
                <a16:creationId xmlns:a16="http://schemas.microsoft.com/office/drawing/2014/main" id="{6CA642D1-C7BE-FA46-AE02-83A02112E2D1}"/>
              </a:ext>
            </a:extLst>
          </p:cNvPr>
          <p:cNvSpPr/>
          <p:nvPr/>
        </p:nvSpPr>
        <p:spPr>
          <a:xfrm>
            <a:off x="3257334" y="6645181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C1E2974B-813D-78D6-1BD6-5448DCD4553D}"/>
              </a:ext>
            </a:extLst>
          </p:cNvPr>
          <p:cNvSpPr/>
          <p:nvPr/>
        </p:nvSpPr>
        <p:spPr>
          <a:xfrm>
            <a:off x="1996531" y="7273606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9E6E2602-595D-467A-C769-84122937E684}"/>
              </a:ext>
            </a:extLst>
          </p:cNvPr>
          <p:cNvSpPr/>
          <p:nvPr/>
        </p:nvSpPr>
        <p:spPr>
          <a:xfrm>
            <a:off x="3254690" y="7273606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48DF6585-5A9A-475D-1AE8-80C7F9B258F9}"/>
              </a:ext>
            </a:extLst>
          </p:cNvPr>
          <p:cNvSpPr/>
          <p:nvPr/>
        </p:nvSpPr>
        <p:spPr>
          <a:xfrm>
            <a:off x="414919" y="2977339"/>
            <a:ext cx="4212000" cy="2345412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B6EF09EB-C41D-2D34-CC53-29227EEBCA55}"/>
              </a:ext>
            </a:extLst>
          </p:cNvPr>
          <p:cNvSpPr/>
          <p:nvPr/>
        </p:nvSpPr>
        <p:spPr>
          <a:xfrm>
            <a:off x="414386" y="1969339"/>
            <a:ext cx="4212000" cy="1008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6" name="角丸四角形 135">
            <a:extLst>
              <a:ext uri="{FF2B5EF4-FFF2-40B4-BE49-F238E27FC236}">
                <a16:creationId xmlns:a16="http://schemas.microsoft.com/office/drawing/2014/main" id="{7F8F247B-A732-7CA6-ACC0-F6E2D8082E55}"/>
              </a:ext>
            </a:extLst>
          </p:cNvPr>
          <p:cNvSpPr/>
          <p:nvPr/>
        </p:nvSpPr>
        <p:spPr>
          <a:xfrm>
            <a:off x="716304" y="2174600"/>
            <a:ext cx="2412000" cy="252000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キーワード検索</a:t>
            </a:r>
          </a:p>
        </p:txBody>
      </p:sp>
      <p:sp>
        <p:nvSpPr>
          <p:cNvPr id="138" name="角丸四角形 137">
            <a:extLst>
              <a:ext uri="{FF2B5EF4-FFF2-40B4-BE49-F238E27FC236}">
                <a16:creationId xmlns:a16="http://schemas.microsoft.com/office/drawing/2014/main" id="{B50F8324-745E-E199-40D8-B71F6793A6B9}"/>
              </a:ext>
            </a:extLst>
          </p:cNvPr>
          <p:cNvSpPr/>
          <p:nvPr/>
        </p:nvSpPr>
        <p:spPr>
          <a:xfrm>
            <a:off x="3236304" y="2174600"/>
            <a:ext cx="1080000" cy="252000"/>
          </a:xfrm>
          <a:prstGeom prst="round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検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</a:rPr>
              <a:t> </a:t>
            </a:r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索</a:t>
            </a:r>
          </a:p>
        </p:txBody>
      </p:sp>
      <p:sp>
        <p:nvSpPr>
          <p:cNvPr id="139" name="角丸四角形 138">
            <a:extLst>
              <a:ext uri="{FF2B5EF4-FFF2-40B4-BE49-F238E27FC236}">
                <a16:creationId xmlns:a16="http://schemas.microsoft.com/office/drawing/2014/main" id="{419FC889-02A6-C229-E2E5-80678ACA4C43}"/>
              </a:ext>
            </a:extLst>
          </p:cNvPr>
          <p:cNvSpPr/>
          <p:nvPr/>
        </p:nvSpPr>
        <p:spPr>
          <a:xfrm>
            <a:off x="716304" y="2541434"/>
            <a:ext cx="1080000" cy="216000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 b="1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0" name="角丸四角形 139">
            <a:extLst>
              <a:ext uri="{FF2B5EF4-FFF2-40B4-BE49-F238E27FC236}">
                <a16:creationId xmlns:a16="http://schemas.microsoft.com/office/drawing/2014/main" id="{A0063367-0B76-99E2-0DDE-25290C12413C}"/>
              </a:ext>
            </a:extLst>
          </p:cNvPr>
          <p:cNvSpPr/>
          <p:nvPr/>
        </p:nvSpPr>
        <p:spPr>
          <a:xfrm>
            <a:off x="1855840" y="2541434"/>
            <a:ext cx="1080000" cy="216000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 b="1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1" name="角丸四角形 140">
            <a:extLst>
              <a:ext uri="{FF2B5EF4-FFF2-40B4-BE49-F238E27FC236}">
                <a16:creationId xmlns:a16="http://schemas.microsoft.com/office/drawing/2014/main" id="{805D0325-E7D5-F4C8-638C-19D95F3D65CC}"/>
              </a:ext>
            </a:extLst>
          </p:cNvPr>
          <p:cNvSpPr/>
          <p:nvPr/>
        </p:nvSpPr>
        <p:spPr>
          <a:xfrm>
            <a:off x="3012897" y="2541434"/>
            <a:ext cx="1080000" cy="216000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 b="1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E9F7B0C2-7F82-A83D-FB13-3EB1C590DD8B}"/>
              </a:ext>
            </a:extLst>
          </p:cNvPr>
          <p:cNvGrpSpPr/>
          <p:nvPr/>
        </p:nvGrpSpPr>
        <p:grpSpPr>
          <a:xfrm>
            <a:off x="3456193" y="2248514"/>
            <a:ext cx="96704" cy="100224"/>
            <a:chOff x="4861007" y="1315238"/>
            <a:chExt cx="292884" cy="303545"/>
          </a:xfrm>
        </p:grpSpPr>
        <p:sp>
          <p:nvSpPr>
            <p:cNvPr id="142" name="円/楕円 141">
              <a:extLst>
                <a:ext uri="{FF2B5EF4-FFF2-40B4-BE49-F238E27FC236}">
                  <a16:creationId xmlns:a16="http://schemas.microsoft.com/office/drawing/2014/main" id="{0BF50B61-25BA-4F61-D80C-BF8561AB69F4}"/>
                </a:ext>
              </a:extLst>
            </p:cNvPr>
            <p:cNvSpPr/>
            <p:nvPr/>
          </p:nvSpPr>
          <p:spPr>
            <a:xfrm>
              <a:off x="4861007" y="1315238"/>
              <a:ext cx="251296" cy="25129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3BA32B2A-3795-9974-0307-77C3ED1E27F8}"/>
                </a:ext>
              </a:extLst>
            </p:cNvPr>
            <p:cNvCxnSpPr>
              <a:cxnSpLocks/>
              <a:stCxn id="142" idx="5"/>
            </p:cNvCxnSpPr>
            <p:nvPr/>
          </p:nvCxnSpPr>
          <p:spPr>
            <a:xfrm>
              <a:off x="5075502" y="1529733"/>
              <a:ext cx="78389" cy="890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08818ED5-6599-814F-89FF-AB2DD143A3CA}"/>
              </a:ext>
            </a:extLst>
          </p:cNvPr>
          <p:cNvSpPr/>
          <p:nvPr/>
        </p:nvSpPr>
        <p:spPr>
          <a:xfrm>
            <a:off x="4899296" y="2089098"/>
            <a:ext cx="2268000" cy="785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カテゴリごとに記事を分類する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記事数が多い場合はサイト内で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キーワード検索ができるようにする</a:t>
            </a:r>
          </a:p>
        </p:txBody>
      </p:sp>
      <p:sp>
        <p:nvSpPr>
          <p:cNvPr id="148" name="円/楕円 147">
            <a:extLst>
              <a:ext uri="{FF2B5EF4-FFF2-40B4-BE49-F238E27FC236}">
                <a16:creationId xmlns:a16="http://schemas.microsoft.com/office/drawing/2014/main" id="{01DFEE50-9E31-6098-4B07-A758590F5484}"/>
              </a:ext>
            </a:extLst>
          </p:cNvPr>
          <p:cNvSpPr>
            <a:spLocks noChangeAspect="1"/>
          </p:cNvSpPr>
          <p:nvPr/>
        </p:nvSpPr>
        <p:spPr>
          <a:xfrm>
            <a:off x="4486145" y="2354918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cxnSp>
        <p:nvCxnSpPr>
          <p:cNvPr id="149" name="直線コネクタ 148">
            <a:extLst>
              <a:ext uri="{FF2B5EF4-FFF2-40B4-BE49-F238E27FC236}">
                <a16:creationId xmlns:a16="http://schemas.microsoft.com/office/drawing/2014/main" id="{303282E9-43A4-2BB6-45AE-90F77921CD68}"/>
              </a:ext>
            </a:extLst>
          </p:cNvPr>
          <p:cNvCxnSpPr>
            <a:cxnSpLocks/>
            <a:stCxn id="147" idx="1"/>
            <a:endCxn id="148" idx="6"/>
          </p:cNvCxnSpPr>
          <p:nvPr/>
        </p:nvCxnSpPr>
        <p:spPr>
          <a:xfrm flipH="1" flipV="1">
            <a:off x="4738145" y="2480918"/>
            <a:ext cx="161151" cy="96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256AB817-18D9-8425-F6B2-8C3E3BE09720}"/>
              </a:ext>
            </a:extLst>
          </p:cNvPr>
          <p:cNvSpPr/>
          <p:nvPr/>
        </p:nvSpPr>
        <p:spPr>
          <a:xfrm>
            <a:off x="4899296" y="3924118"/>
            <a:ext cx="2268000" cy="5778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記事数が多い場合はサイト内で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閲覧数が多い記事を掲載する</a:t>
            </a:r>
          </a:p>
        </p:txBody>
      </p:sp>
      <p:sp>
        <p:nvSpPr>
          <p:cNvPr id="151" name="円/楕円 150">
            <a:extLst>
              <a:ext uri="{FF2B5EF4-FFF2-40B4-BE49-F238E27FC236}">
                <a16:creationId xmlns:a16="http://schemas.microsoft.com/office/drawing/2014/main" id="{C3DE1DA0-79CC-91FE-A8BB-37909E449686}"/>
              </a:ext>
            </a:extLst>
          </p:cNvPr>
          <p:cNvSpPr>
            <a:spLocks noChangeAspect="1"/>
          </p:cNvSpPr>
          <p:nvPr/>
        </p:nvSpPr>
        <p:spPr>
          <a:xfrm>
            <a:off x="4486145" y="408606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cxnSp>
        <p:nvCxnSpPr>
          <p:cNvPr id="152" name="直線コネクタ 151">
            <a:extLst>
              <a:ext uri="{FF2B5EF4-FFF2-40B4-BE49-F238E27FC236}">
                <a16:creationId xmlns:a16="http://schemas.microsoft.com/office/drawing/2014/main" id="{05894D47-94D4-3584-82ED-70150AFB6879}"/>
              </a:ext>
            </a:extLst>
          </p:cNvPr>
          <p:cNvCxnSpPr>
            <a:cxnSpLocks/>
            <a:stCxn id="150" idx="1"/>
            <a:endCxn id="151" idx="6"/>
          </p:cNvCxnSpPr>
          <p:nvPr/>
        </p:nvCxnSpPr>
        <p:spPr>
          <a:xfrm flipH="1" flipV="1">
            <a:off x="4738145" y="4212064"/>
            <a:ext cx="161151" cy="968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E0A9BEB4-9D79-61F5-011E-959988795645}"/>
              </a:ext>
            </a:extLst>
          </p:cNvPr>
          <p:cNvSpPr/>
          <p:nvPr/>
        </p:nvSpPr>
        <p:spPr>
          <a:xfrm>
            <a:off x="745246" y="8543719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ED9EB0A8-7CC7-7E23-1703-663A6B2BDB58}"/>
              </a:ext>
            </a:extLst>
          </p:cNvPr>
          <p:cNvSpPr/>
          <p:nvPr/>
        </p:nvSpPr>
        <p:spPr>
          <a:xfrm>
            <a:off x="745246" y="7561155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CA728035-315E-8F37-9177-0F7193C01ADF}"/>
              </a:ext>
            </a:extLst>
          </p:cNvPr>
          <p:cNvSpPr/>
          <p:nvPr/>
        </p:nvSpPr>
        <p:spPr>
          <a:xfrm>
            <a:off x="2002737" y="7561155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49F9FF94-12CA-6D2E-B176-9CE3FAAEC29F}"/>
              </a:ext>
            </a:extLst>
          </p:cNvPr>
          <p:cNvSpPr/>
          <p:nvPr/>
        </p:nvSpPr>
        <p:spPr>
          <a:xfrm>
            <a:off x="3260228" y="7561155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8" name="フリーフォーム 157">
            <a:extLst>
              <a:ext uri="{FF2B5EF4-FFF2-40B4-BE49-F238E27FC236}">
                <a16:creationId xmlns:a16="http://schemas.microsoft.com/office/drawing/2014/main" id="{89E86478-1FEC-4684-941E-8C9F57075BCC}"/>
              </a:ext>
            </a:extLst>
          </p:cNvPr>
          <p:cNvSpPr/>
          <p:nvPr/>
        </p:nvSpPr>
        <p:spPr>
          <a:xfrm>
            <a:off x="1167972" y="7811128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59" name="フリーフォーム 158">
            <a:extLst>
              <a:ext uri="{FF2B5EF4-FFF2-40B4-BE49-F238E27FC236}">
                <a16:creationId xmlns:a16="http://schemas.microsoft.com/office/drawing/2014/main" id="{5D21ABAA-E8DC-5605-A65C-28D49F206992}"/>
              </a:ext>
            </a:extLst>
          </p:cNvPr>
          <p:cNvSpPr/>
          <p:nvPr/>
        </p:nvSpPr>
        <p:spPr>
          <a:xfrm>
            <a:off x="2430714" y="7806535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60" name="フリーフォーム 159">
            <a:extLst>
              <a:ext uri="{FF2B5EF4-FFF2-40B4-BE49-F238E27FC236}">
                <a16:creationId xmlns:a16="http://schemas.microsoft.com/office/drawing/2014/main" id="{6C3841F1-E768-5054-C01A-E631ADBF5BF8}"/>
              </a:ext>
            </a:extLst>
          </p:cNvPr>
          <p:cNvSpPr/>
          <p:nvPr/>
        </p:nvSpPr>
        <p:spPr>
          <a:xfrm>
            <a:off x="3684748" y="7813669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61" name="角丸四角形 160">
            <a:extLst>
              <a:ext uri="{FF2B5EF4-FFF2-40B4-BE49-F238E27FC236}">
                <a16:creationId xmlns:a16="http://schemas.microsoft.com/office/drawing/2014/main" id="{B7DC6945-03CC-5D01-F1D4-0DCA2C462A9A}"/>
              </a:ext>
            </a:extLst>
          </p:cNvPr>
          <p:cNvSpPr/>
          <p:nvPr/>
        </p:nvSpPr>
        <p:spPr>
          <a:xfrm>
            <a:off x="745246" y="8305305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64AC7C9D-241C-4CFE-71D8-FCC9828F275A}"/>
              </a:ext>
            </a:extLst>
          </p:cNvPr>
          <p:cNvSpPr/>
          <p:nvPr/>
        </p:nvSpPr>
        <p:spPr>
          <a:xfrm>
            <a:off x="2001290" y="8543719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○○○○○○○</a:t>
            </a:r>
          </a:p>
        </p:txBody>
      </p:sp>
      <p:sp>
        <p:nvSpPr>
          <p:cNvPr id="163" name="角丸四角形 162">
            <a:extLst>
              <a:ext uri="{FF2B5EF4-FFF2-40B4-BE49-F238E27FC236}">
                <a16:creationId xmlns:a16="http://schemas.microsoft.com/office/drawing/2014/main" id="{619532A5-AB7C-8755-22CE-C6BEC7238036}"/>
              </a:ext>
            </a:extLst>
          </p:cNvPr>
          <p:cNvSpPr/>
          <p:nvPr/>
        </p:nvSpPr>
        <p:spPr>
          <a:xfrm>
            <a:off x="2001290" y="8305305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B5A605D0-0EBA-EC47-CC38-E62F0A8DEE6C}"/>
              </a:ext>
            </a:extLst>
          </p:cNvPr>
          <p:cNvSpPr/>
          <p:nvPr/>
        </p:nvSpPr>
        <p:spPr>
          <a:xfrm>
            <a:off x="3257334" y="8543719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65" name="角丸四角形 164">
            <a:extLst>
              <a:ext uri="{FF2B5EF4-FFF2-40B4-BE49-F238E27FC236}">
                <a16:creationId xmlns:a16="http://schemas.microsoft.com/office/drawing/2014/main" id="{5CA1DDFE-253A-AFFD-FD4D-081126A47338}"/>
              </a:ext>
            </a:extLst>
          </p:cNvPr>
          <p:cNvSpPr/>
          <p:nvPr/>
        </p:nvSpPr>
        <p:spPr>
          <a:xfrm>
            <a:off x="3257334" y="8305305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CABC3774-16E2-B2F3-2030-17B3D0DD027A}"/>
              </a:ext>
            </a:extLst>
          </p:cNvPr>
          <p:cNvSpPr/>
          <p:nvPr/>
        </p:nvSpPr>
        <p:spPr>
          <a:xfrm>
            <a:off x="4899296" y="7722843"/>
            <a:ext cx="2268000" cy="5537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記事ごとに設定したアイキャッチ画像は、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で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　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拡散・シェアされた際に、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OGP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（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Open Graph</a:t>
            </a:r>
          </a:p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　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 Protocol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）として表示されるように設定する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236" name="直線コネクタ 235">
            <a:extLst>
              <a:ext uri="{FF2B5EF4-FFF2-40B4-BE49-F238E27FC236}">
                <a16:creationId xmlns:a16="http://schemas.microsoft.com/office/drawing/2014/main" id="{E247EA3F-0EE4-2075-5352-0B6310479BB8}"/>
              </a:ext>
            </a:extLst>
          </p:cNvPr>
          <p:cNvCxnSpPr>
            <a:cxnSpLocks/>
          </p:cNvCxnSpPr>
          <p:nvPr/>
        </p:nvCxnSpPr>
        <p:spPr>
          <a:xfrm flipH="1">
            <a:off x="4661707" y="9804395"/>
            <a:ext cx="218544" cy="253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正方形/長方形 236">
            <a:extLst>
              <a:ext uri="{FF2B5EF4-FFF2-40B4-BE49-F238E27FC236}">
                <a16:creationId xmlns:a16="http://schemas.microsoft.com/office/drawing/2014/main" id="{2A092E3E-A8FD-8CDE-4555-7848D0C6B706}"/>
              </a:ext>
            </a:extLst>
          </p:cNvPr>
          <p:cNvSpPr/>
          <p:nvPr/>
        </p:nvSpPr>
        <p:spPr>
          <a:xfrm>
            <a:off x="4880251" y="9715664"/>
            <a:ext cx="2268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の詳細は本資料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p.13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で解説しています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09767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9703-ECDD-CF4F-BAD4-5679558F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ブログ・コラム</a:t>
            </a:r>
            <a:r>
              <a:rPr lang="en-US" altLang="ja-JP" dirty="0"/>
              <a:t>(</a:t>
            </a:r>
            <a:r>
              <a:rPr lang="ja-JP" altLang="en-US"/>
              <a:t>詳細ページ</a:t>
            </a:r>
            <a:r>
              <a:rPr lang="en-US" altLang="ja-JP" dirty="0"/>
              <a:t>)</a:t>
            </a: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8DB729-FF9C-99A4-F199-DB4C1B5D53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18108C-729C-879D-65D9-351C2A797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D8D2C4-9CB0-0B4B-A6D3-3073926FAC74}"/>
              </a:ext>
            </a:extLst>
          </p:cNvPr>
          <p:cNvSpPr/>
          <p:nvPr/>
        </p:nvSpPr>
        <p:spPr>
          <a:xfrm>
            <a:off x="414386" y="1051679"/>
            <a:ext cx="4212000" cy="227282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216000" bIns="36000" rtlCol="0" anchor="ctr" anchorCtr="0"/>
          <a:lstStyle/>
          <a:p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パンくずリスト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0" name="角丸四角形 49">
            <a:extLst>
              <a:ext uri="{FF2B5EF4-FFF2-40B4-BE49-F238E27FC236}">
                <a16:creationId xmlns:a16="http://schemas.microsoft.com/office/drawing/2014/main" id="{D02EEEB8-C297-BC49-95EA-C634330B0069}"/>
              </a:ext>
            </a:extLst>
          </p:cNvPr>
          <p:cNvSpPr/>
          <p:nvPr/>
        </p:nvSpPr>
        <p:spPr>
          <a:xfrm>
            <a:off x="923686" y="7449308"/>
            <a:ext cx="2376000" cy="648000"/>
          </a:xfrm>
          <a:prstGeom prst="roundRect">
            <a:avLst>
              <a:gd name="adj" fmla="val 4951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72000" rtlCol="0" anchor="t" anchorCtr="0">
            <a:normAutofit/>
          </a:bodyPr>
          <a:lstStyle/>
          <a:p>
            <a:pPr>
              <a:lnSpc>
                <a:spcPct val="150000"/>
              </a:lnSpc>
            </a:pPr>
            <a:endParaRPr kumimoji="1" lang="en-US" altLang="ja-JP" sz="7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231CAB4-A13F-CE44-9865-D6B19F777064}"/>
              </a:ext>
            </a:extLst>
          </p:cNvPr>
          <p:cNvSpPr/>
          <p:nvPr/>
        </p:nvSpPr>
        <p:spPr>
          <a:xfrm>
            <a:off x="923686" y="6061447"/>
            <a:ext cx="234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サービス紹介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8BDB82B-EE3E-B741-95AA-44BDBE6DDD00}"/>
              </a:ext>
            </a:extLst>
          </p:cNvPr>
          <p:cNvSpPr/>
          <p:nvPr/>
        </p:nvSpPr>
        <p:spPr>
          <a:xfrm>
            <a:off x="3604003" y="1417502"/>
            <a:ext cx="900000" cy="1044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/>
          <a:lstStyle/>
          <a:p>
            <a:pPr algn="ctr"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バナー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（</a:t>
            </a: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）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9CC9769-9E4C-E34E-BF30-452F3920DD72}"/>
              </a:ext>
            </a:extLst>
          </p:cNvPr>
          <p:cNvSpPr/>
          <p:nvPr/>
        </p:nvSpPr>
        <p:spPr>
          <a:xfrm>
            <a:off x="923686" y="1710256"/>
            <a:ext cx="2376000" cy="420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○○○○○○○○○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○○○○○○○○○○○○○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5678EB29-79AF-DF43-AE9A-0C6F9D1152B1}"/>
              </a:ext>
            </a:extLst>
          </p:cNvPr>
          <p:cNvSpPr/>
          <p:nvPr/>
        </p:nvSpPr>
        <p:spPr>
          <a:xfrm>
            <a:off x="923686" y="2644987"/>
            <a:ext cx="2376000" cy="1044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105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" name="フリーフォーム 7">
            <a:extLst>
              <a:ext uri="{FF2B5EF4-FFF2-40B4-BE49-F238E27FC236}">
                <a16:creationId xmlns:a16="http://schemas.microsoft.com/office/drawing/2014/main" id="{D9195BDC-8FCD-DA87-AEDF-E43FF282FA08}"/>
              </a:ext>
            </a:extLst>
          </p:cNvPr>
          <p:cNvSpPr/>
          <p:nvPr/>
        </p:nvSpPr>
        <p:spPr>
          <a:xfrm>
            <a:off x="3899027" y="2092969"/>
            <a:ext cx="297259" cy="181197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8F28841-47A1-0910-A665-72C42D89572F}"/>
              </a:ext>
            </a:extLst>
          </p:cNvPr>
          <p:cNvSpPr/>
          <p:nvPr/>
        </p:nvSpPr>
        <p:spPr>
          <a:xfrm>
            <a:off x="3604003" y="3010551"/>
            <a:ext cx="900000" cy="5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D4FEC32-3771-9BE9-7C15-05DA520B7766}"/>
              </a:ext>
            </a:extLst>
          </p:cNvPr>
          <p:cNvSpPr/>
          <p:nvPr/>
        </p:nvSpPr>
        <p:spPr>
          <a:xfrm>
            <a:off x="3604002" y="3614896"/>
            <a:ext cx="89999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700" b="1" u="sng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○○○</a:t>
            </a:r>
            <a:endParaRPr kumimoji="1" lang="en-US" altLang="ja-JP" sz="700" b="1" u="sng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700" b="1" u="sng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u="sng" dirty="0">
                <a:solidFill>
                  <a:schemeClr val="tx2"/>
                </a:solidFill>
                <a:latin typeface="+mn-ea"/>
              </a:rPr>
              <a:t>○</a:t>
            </a:r>
            <a:endParaRPr kumimoji="1" lang="ja-JP" altLang="en-US" sz="700" b="1" u="sng">
              <a:solidFill>
                <a:schemeClr val="tx2"/>
              </a:solidFill>
              <a:latin typeface="+mn-ea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BBBFA41-215F-D2AE-3F7B-B8711F6F69F1}"/>
              </a:ext>
            </a:extLst>
          </p:cNvPr>
          <p:cNvSpPr/>
          <p:nvPr/>
        </p:nvSpPr>
        <p:spPr>
          <a:xfrm>
            <a:off x="3604003" y="2812689"/>
            <a:ext cx="899992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関連記事</a:t>
            </a:r>
          </a:p>
        </p:txBody>
      </p:sp>
      <p:sp>
        <p:nvSpPr>
          <p:cNvPr id="25" name="フリーフォーム 24">
            <a:extLst>
              <a:ext uri="{FF2B5EF4-FFF2-40B4-BE49-F238E27FC236}">
                <a16:creationId xmlns:a16="http://schemas.microsoft.com/office/drawing/2014/main" id="{F533215E-6A7F-0A57-21A8-15F5A10ED4DD}"/>
              </a:ext>
            </a:extLst>
          </p:cNvPr>
          <p:cNvSpPr/>
          <p:nvPr/>
        </p:nvSpPr>
        <p:spPr>
          <a:xfrm>
            <a:off x="3936729" y="3202763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B775774-EF3F-9B19-FB2B-2C88E9B4F3F3}"/>
              </a:ext>
            </a:extLst>
          </p:cNvPr>
          <p:cNvSpPr/>
          <p:nvPr/>
        </p:nvSpPr>
        <p:spPr>
          <a:xfrm>
            <a:off x="3604003" y="3969712"/>
            <a:ext cx="900000" cy="5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CAAE8C2-3D4E-5B14-E844-7FE0F8760970}"/>
              </a:ext>
            </a:extLst>
          </p:cNvPr>
          <p:cNvSpPr/>
          <p:nvPr/>
        </p:nvSpPr>
        <p:spPr>
          <a:xfrm>
            <a:off x="3604002" y="4574057"/>
            <a:ext cx="89999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700" b="1" u="sng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○○○</a:t>
            </a:r>
            <a:endParaRPr kumimoji="1" lang="en-US" altLang="ja-JP" sz="700" b="1" u="sng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700" b="1" u="sng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u="sng" dirty="0">
                <a:solidFill>
                  <a:schemeClr val="tx2"/>
                </a:solidFill>
                <a:latin typeface="+mn-ea"/>
              </a:rPr>
              <a:t>○</a:t>
            </a:r>
            <a:endParaRPr kumimoji="1" lang="ja-JP" altLang="en-US" sz="700" b="1" u="sng">
              <a:solidFill>
                <a:schemeClr val="tx2"/>
              </a:solidFill>
              <a:latin typeface="+mn-ea"/>
            </a:endParaRPr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704D125B-806B-0624-9A0F-12348035B3E7}"/>
              </a:ext>
            </a:extLst>
          </p:cNvPr>
          <p:cNvSpPr/>
          <p:nvPr/>
        </p:nvSpPr>
        <p:spPr>
          <a:xfrm>
            <a:off x="3936729" y="4161924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79B5327-1A28-A8BE-5E9A-E12BEA92503B}"/>
              </a:ext>
            </a:extLst>
          </p:cNvPr>
          <p:cNvSpPr/>
          <p:nvPr/>
        </p:nvSpPr>
        <p:spPr>
          <a:xfrm>
            <a:off x="3604003" y="4928872"/>
            <a:ext cx="900000" cy="54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C3A83AA-F6E3-9DC8-E7DD-9BB444321DD7}"/>
              </a:ext>
            </a:extLst>
          </p:cNvPr>
          <p:cNvSpPr/>
          <p:nvPr/>
        </p:nvSpPr>
        <p:spPr>
          <a:xfrm>
            <a:off x="3604002" y="5533217"/>
            <a:ext cx="89999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700" b="1" u="sng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○○○</a:t>
            </a:r>
            <a:endParaRPr kumimoji="1" lang="en-US" altLang="ja-JP" sz="700" b="1" u="sng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700" b="1" u="sng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○○○</a:t>
            </a:r>
            <a:r>
              <a:rPr kumimoji="1" lang="en-US" altLang="ja-JP" sz="700" b="1" u="sng" dirty="0">
                <a:solidFill>
                  <a:schemeClr val="tx2"/>
                </a:solidFill>
                <a:latin typeface="+mn-ea"/>
              </a:rPr>
              <a:t>○</a:t>
            </a:r>
            <a:endParaRPr kumimoji="1" lang="ja-JP" altLang="en-US" sz="700" b="1" u="sng">
              <a:solidFill>
                <a:schemeClr val="tx2"/>
              </a:solidFill>
              <a:latin typeface="+mn-ea"/>
            </a:endParaRPr>
          </a:p>
        </p:txBody>
      </p:sp>
      <p:sp>
        <p:nvSpPr>
          <p:cNvPr id="31" name="フリーフォーム 30">
            <a:extLst>
              <a:ext uri="{FF2B5EF4-FFF2-40B4-BE49-F238E27FC236}">
                <a16:creationId xmlns:a16="http://schemas.microsoft.com/office/drawing/2014/main" id="{C5195E67-1D07-79F1-33C3-6F481E548846}"/>
              </a:ext>
            </a:extLst>
          </p:cNvPr>
          <p:cNvSpPr/>
          <p:nvPr/>
        </p:nvSpPr>
        <p:spPr>
          <a:xfrm>
            <a:off x="3936729" y="5121084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2" name="円/楕円 31">
            <a:extLst>
              <a:ext uri="{FF2B5EF4-FFF2-40B4-BE49-F238E27FC236}">
                <a16:creationId xmlns:a16="http://schemas.microsoft.com/office/drawing/2014/main" id="{2E2C3733-09ED-FC04-BA18-2E93D7DA1A97}"/>
              </a:ext>
            </a:extLst>
          </p:cNvPr>
          <p:cNvSpPr>
            <a:spLocks noChangeAspect="1"/>
          </p:cNvSpPr>
          <p:nvPr/>
        </p:nvSpPr>
        <p:spPr>
          <a:xfrm>
            <a:off x="596994" y="1788099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3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D06038C-C6E4-2E76-BFCB-81F63D046287}"/>
              </a:ext>
            </a:extLst>
          </p:cNvPr>
          <p:cNvSpPr/>
          <p:nvPr/>
        </p:nvSpPr>
        <p:spPr>
          <a:xfrm>
            <a:off x="923686" y="3775233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目次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CDFF440-3DEA-4794-1C20-C3A11E075811}"/>
              </a:ext>
            </a:extLst>
          </p:cNvPr>
          <p:cNvSpPr/>
          <p:nvPr/>
        </p:nvSpPr>
        <p:spPr>
          <a:xfrm>
            <a:off x="2759686" y="2208182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FA2D53E1-F6B0-22DB-7B14-2D67C274D02A}"/>
              </a:ext>
            </a:extLst>
          </p:cNvPr>
          <p:cNvSpPr/>
          <p:nvPr/>
        </p:nvSpPr>
        <p:spPr>
          <a:xfrm>
            <a:off x="923686" y="144534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9FF2304-2A20-145A-3216-15C879D37143}"/>
              </a:ext>
            </a:extLst>
          </p:cNvPr>
          <p:cNvSpPr/>
          <p:nvPr/>
        </p:nvSpPr>
        <p:spPr>
          <a:xfrm>
            <a:off x="2183488" y="2208182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8DBFA5E0-4168-F255-D707-A92CB0439F2A}"/>
              </a:ext>
            </a:extLst>
          </p:cNvPr>
          <p:cNvSpPr/>
          <p:nvPr/>
        </p:nvSpPr>
        <p:spPr>
          <a:xfrm>
            <a:off x="923686" y="4019043"/>
            <a:ext cx="2376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● 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リスト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</a:t>
            </a:r>
          </a:p>
          <a:p>
            <a:pPr>
              <a:spcAft>
                <a:spcPts val="400"/>
              </a:spcAft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● 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リスト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AFF5D41B-D211-F6CC-02A5-1114A21E8A33}"/>
              </a:ext>
            </a:extLst>
          </p:cNvPr>
          <p:cNvSpPr/>
          <p:nvPr/>
        </p:nvSpPr>
        <p:spPr>
          <a:xfrm>
            <a:off x="1054968" y="7818718"/>
            <a:ext cx="2124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プロフィール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B4678623-F1E2-A29C-8A62-432C8D4F8AA1}"/>
              </a:ext>
            </a:extLst>
          </p:cNvPr>
          <p:cNvSpPr/>
          <p:nvPr/>
        </p:nvSpPr>
        <p:spPr>
          <a:xfrm>
            <a:off x="926843" y="8509190"/>
            <a:ext cx="828000" cy="492294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EA57DC9C-9565-5694-3F7B-7E8D2F00F7CD}"/>
              </a:ext>
            </a:extLst>
          </p:cNvPr>
          <p:cNvSpPr/>
          <p:nvPr/>
        </p:nvSpPr>
        <p:spPr>
          <a:xfrm>
            <a:off x="1873116" y="8916290"/>
            <a:ext cx="1440000" cy="7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○○○○年○○月○○日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DAB36899-AB28-715F-1538-2DAFC861B431}"/>
              </a:ext>
            </a:extLst>
          </p:cNvPr>
          <p:cNvSpPr/>
          <p:nvPr/>
        </p:nvSpPr>
        <p:spPr>
          <a:xfrm>
            <a:off x="1873116" y="8710154"/>
            <a:ext cx="1439998" cy="15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記事タイトル○○○○○○○○○○</a:t>
            </a:r>
            <a:endParaRPr kumimoji="1" lang="en-US" altLang="ja-JP" sz="700" b="1" u="sng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6" name="フリーフォーム 95">
            <a:extLst>
              <a:ext uri="{FF2B5EF4-FFF2-40B4-BE49-F238E27FC236}">
                <a16:creationId xmlns:a16="http://schemas.microsoft.com/office/drawing/2014/main" id="{531E5347-86B5-8CE6-D6CC-795896616601}"/>
              </a:ext>
            </a:extLst>
          </p:cNvPr>
          <p:cNvSpPr/>
          <p:nvPr/>
        </p:nvSpPr>
        <p:spPr>
          <a:xfrm>
            <a:off x="1230028" y="868385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00" name="円/楕円 99">
            <a:extLst>
              <a:ext uri="{FF2B5EF4-FFF2-40B4-BE49-F238E27FC236}">
                <a16:creationId xmlns:a16="http://schemas.microsoft.com/office/drawing/2014/main" id="{CE330B49-EFA8-2F04-2603-66BD2A9CEF3B}"/>
              </a:ext>
            </a:extLst>
          </p:cNvPr>
          <p:cNvSpPr>
            <a:spLocks noChangeAspect="1"/>
          </p:cNvSpPr>
          <p:nvPr/>
        </p:nvSpPr>
        <p:spPr>
          <a:xfrm>
            <a:off x="596994" y="3028936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4</a:t>
            </a:r>
          </a:p>
        </p:txBody>
      </p:sp>
      <p:sp>
        <p:nvSpPr>
          <p:cNvPr id="101" name="円/楕円 100">
            <a:extLst>
              <a:ext uri="{FF2B5EF4-FFF2-40B4-BE49-F238E27FC236}">
                <a16:creationId xmlns:a16="http://schemas.microsoft.com/office/drawing/2014/main" id="{4D2F6AE6-9CB1-F7E6-D630-8AE25F08611E}"/>
              </a:ext>
            </a:extLst>
          </p:cNvPr>
          <p:cNvSpPr>
            <a:spLocks noChangeAspect="1"/>
          </p:cNvSpPr>
          <p:nvPr/>
        </p:nvSpPr>
        <p:spPr>
          <a:xfrm>
            <a:off x="596994" y="373660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5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CEF89F-87E4-5F0E-EA45-181FA6C05981}"/>
              </a:ext>
            </a:extLst>
          </p:cNvPr>
          <p:cNvSpPr/>
          <p:nvPr/>
        </p:nvSpPr>
        <p:spPr>
          <a:xfrm>
            <a:off x="923686" y="4370853"/>
            <a:ext cx="2376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 u="sng">
                <a:solidFill>
                  <a:srgbClr val="0070C0"/>
                </a:solidFill>
                <a:latin typeface="+mn-ea"/>
              </a:rPr>
              <a:t>テキストリンク</a:t>
            </a:r>
            <a:r>
              <a:rPr kumimoji="1" lang="en-US" altLang="ja-JP" sz="700" b="1" u="sng" dirty="0">
                <a:solidFill>
                  <a:srgbClr val="0070C0"/>
                </a:solidFill>
                <a:latin typeface="+mn-ea"/>
              </a:rPr>
              <a:t>(CTA)</a:t>
            </a:r>
            <a:endParaRPr kumimoji="1" lang="en-US" altLang="ja-JP" sz="700" u="sng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C468BB6-DF93-2816-80E4-6423565C9223}"/>
              </a:ext>
            </a:extLst>
          </p:cNvPr>
          <p:cNvSpPr/>
          <p:nvPr/>
        </p:nvSpPr>
        <p:spPr>
          <a:xfrm>
            <a:off x="923686" y="4578663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H</a:t>
            </a:r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２</a:t>
            </a:r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(</a:t>
            </a:r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見出し</a:t>
            </a:r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)</a:t>
            </a:r>
            <a:endParaRPr kumimoji="1" lang="ja-JP" altLang="en-US" sz="11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B9C1DB0-905C-DCEC-6E78-936E105AE991}"/>
              </a:ext>
            </a:extLst>
          </p:cNvPr>
          <p:cNvSpPr/>
          <p:nvPr/>
        </p:nvSpPr>
        <p:spPr>
          <a:xfrm>
            <a:off x="923686" y="4822473"/>
            <a:ext cx="2376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C1E3B5C-E8F4-9D44-C745-9C3DA4DD72CB}"/>
              </a:ext>
            </a:extLst>
          </p:cNvPr>
          <p:cNvSpPr/>
          <p:nvPr/>
        </p:nvSpPr>
        <p:spPr>
          <a:xfrm>
            <a:off x="923686" y="5102283"/>
            <a:ext cx="2376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 u="sng">
                <a:solidFill>
                  <a:srgbClr val="0070C0"/>
                </a:solidFill>
                <a:latin typeface="+mn-ea"/>
              </a:rPr>
              <a:t>テキストリンク</a:t>
            </a:r>
            <a:r>
              <a:rPr kumimoji="1" lang="en-US" altLang="ja-JP" sz="700" b="1" u="sng" dirty="0">
                <a:solidFill>
                  <a:srgbClr val="0070C0"/>
                </a:solidFill>
                <a:latin typeface="+mn-ea"/>
              </a:rPr>
              <a:t>(CTA)</a:t>
            </a:r>
            <a:endParaRPr kumimoji="1" lang="en-US" altLang="ja-JP" sz="700" u="sng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6638C55-B189-F6D6-D555-5A49A78B82BA}"/>
              </a:ext>
            </a:extLst>
          </p:cNvPr>
          <p:cNvSpPr/>
          <p:nvPr/>
        </p:nvSpPr>
        <p:spPr>
          <a:xfrm>
            <a:off x="923686" y="5310093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H</a:t>
            </a:r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２</a:t>
            </a:r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(</a:t>
            </a:r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見出し</a:t>
            </a:r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)</a:t>
            </a:r>
            <a:endParaRPr kumimoji="1" lang="ja-JP" altLang="en-US" sz="11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48F12C22-EDF0-26AF-6E90-23ADCA7B99E1}"/>
              </a:ext>
            </a:extLst>
          </p:cNvPr>
          <p:cNvSpPr/>
          <p:nvPr/>
        </p:nvSpPr>
        <p:spPr>
          <a:xfrm>
            <a:off x="923686" y="5553902"/>
            <a:ext cx="2376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</a:t>
            </a:r>
          </a:p>
        </p:txBody>
      </p:sp>
      <p:sp>
        <p:nvSpPr>
          <p:cNvPr id="55" name="円/楕円 54">
            <a:extLst>
              <a:ext uri="{FF2B5EF4-FFF2-40B4-BE49-F238E27FC236}">
                <a16:creationId xmlns:a16="http://schemas.microsoft.com/office/drawing/2014/main" id="{E1793F61-C630-36FA-2715-15F245772921}"/>
              </a:ext>
            </a:extLst>
          </p:cNvPr>
          <p:cNvSpPr>
            <a:spLocks noChangeAspect="1"/>
          </p:cNvSpPr>
          <p:nvPr/>
        </p:nvSpPr>
        <p:spPr>
          <a:xfrm>
            <a:off x="3935771" y="2524280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2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4830FFF2-9AE0-19E6-C288-46DCB7AB84C2}"/>
              </a:ext>
            </a:extLst>
          </p:cNvPr>
          <p:cNvSpPr/>
          <p:nvPr/>
        </p:nvSpPr>
        <p:spPr>
          <a:xfrm>
            <a:off x="1238412" y="2440390"/>
            <a:ext cx="756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著者名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E01B509E-982B-BF95-0940-21E52BF2E08C}"/>
              </a:ext>
            </a:extLst>
          </p:cNvPr>
          <p:cNvSpPr/>
          <p:nvPr/>
        </p:nvSpPr>
        <p:spPr>
          <a:xfrm>
            <a:off x="2147488" y="2440390"/>
            <a:ext cx="1152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r">
              <a:spcAft>
                <a:spcPts val="400"/>
              </a:spcAft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○○○年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○月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○日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C5090C99-A079-3117-037F-0B5A43727045}"/>
              </a:ext>
            </a:extLst>
          </p:cNvPr>
          <p:cNvGrpSpPr>
            <a:grpSpLocks noChangeAspect="1"/>
          </p:cNvGrpSpPr>
          <p:nvPr/>
        </p:nvGrpSpPr>
        <p:grpSpPr>
          <a:xfrm>
            <a:off x="923685" y="2339506"/>
            <a:ext cx="251248" cy="252000"/>
            <a:chOff x="923685" y="2422958"/>
            <a:chExt cx="287140" cy="288000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62D2FBD2-506C-3180-26C5-6660E3A41A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3685" y="2422958"/>
              <a:ext cx="287140" cy="288000"/>
            </a:xfrm>
            <a:prstGeom prst="ellipse">
              <a:avLst/>
            </a:prstGeom>
            <a:solidFill>
              <a:srgbClr val="E2E6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フリーフォーム 60">
              <a:extLst>
                <a:ext uri="{FF2B5EF4-FFF2-40B4-BE49-F238E27FC236}">
                  <a16:creationId xmlns:a16="http://schemas.microsoft.com/office/drawing/2014/main" id="{22FCFF7F-E604-5A5D-FC23-B1CF2DA4F2A5}"/>
                </a:ext>
              </a:extLst>
            </p:cNvPr>
            <p:cNvSpPr/>
            <p:nvPr/>
          </p:nvSpPr>
          <p:spPr>
            <a:xfrm>
              <a:off x="1001561" y="2522761"/>
              <a:ext cx="138666" cy="84525"/>
            </a:xfrm>
            <a:custGeom>
              <a:avLst/>
              <a:gdLst>
                <a:gd name="connsiteX0" fmla="*/ 556967 w 1511344"/>
                <a:gd name="connsiteY0" fmla="*/ 23854 h 921258"/>
                <a:gd name="connsiteX1" fmla="*/ 692631 w 1511344"/>
                <a:gd name="connsiteY1" fmla="*/ 159518 h 921258"/>
                <a:gd name="connsiteX2" fmla="*/ 556967 w 1511344"/>
                <a:gd name="connsiteY2" fmla="*/ 295182 h 921258"/>
                <a:gd name="connsiteX3" fmla="*/ 421303 w 1511344"/>
                <a:gd name="connsiteY3" fmla="*/ 159518 h 921258"/>
                <a:gd name="connsiteX4" fmla="*/ 556967 w 1511344"/>
                <a:gd name="connsiteY4" fmla="*/ 23854 h 921258"/>
                <a:gd name="connsiteX5" fmla="*/ 977015 w 1511344"/>
                <a:gd name="connsiteY5" fmla="*/ 0 h 921258"/>
                <a:gd name="connsiteX6" fmla="*/ 1511344 w 1511344"/>
                <a:gd name="connsiteY6" fmla="*/ 921258 h 921258"/>
                <a:gd name="connsiteX7" fmla="*/ 442685 w 1511344"/>
                <a:gd name="connsiteY7" fmla="*/ 921258 h 921258"/>
                <a:gd name="connsiteX8" fmla="*/ 442686 w 1511344"/>
                <a:gd name="connsiteY8" fmla="*/ 921257 h 921258"/>
                <a:gd name="connsiteX9" fmla="*/ 0 w 1511344"/>
                <a:gd name="connsiteY9" fmla="*/ 921257 h 921258"/>
                <a:gd name="connsiteX10" fmla="*/ 346315 w 1511344"/>
                <a:gd name="connsiteY10" fmla="*/ 324162 h 921258"/>
                <a:gd name="connsiteX11" fmla="*/ 567658 w 1511344"/>
                <a:gd name="connsiteY11" fmla="*/ 705788 h 921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11344" h="921258">
                  <a:moveTo>
                    <a:pt x="556967" y="23854"/>
                  </a:moveTo>
                  <a:cubicBezTo>
                    <a:pt x="631892" y="23854"/>
                    <a:pt x="692631" y="84593"/>
                    <a:pt x="692631" y="159518"/>
                  </a:cubicBezTo>
                  <a:cubicBezTo>
                    <a:pt x="692631" y="234443"/>
                    <a:pt x="631892" y="295182"/>
                    <a:pt x="556967" y="295182"/>
                  </a:cubicBezTo>
                  <a:cubicBezTo>
                    <a:pt x="482042" y="295182"/>
                    <a:pt x="421303" y="234443"/>
                    <a:pt x="421303" y="159518"/>
                  </a:cubicBezTo>
                  <a:cubicBezTo>
                    <a:pt x="421303" y="84593"/>
                    <a:pt x="482042" y="23854"/>
                    <a:pt x="556967" y="23854"/>
                  </a:cubicBezTo>
                  <a:close/>
                  <a:moveTo>
                    <a:pt x="977015" y="0"/>
                  </a:moveTo>
                  <a:lnTo>
                    <a:pt x="1511344" y="921258"/>
                  </a:lnTo>
                  <a:lnTo>
                    <a:pt x="442685" y="921258"/>
                  </a:lnTo>
                  <a:lnTo>
                    <a:pt x="442686" y="921257"/>
                  </a:lnTo>
                  <a:lnTo>
                    <a:pt x="0" y="921257"/>
                  </a:lnTo>
                  <a:lnTo>
                    <a:pt x="346315" y="324162"/>
                  </a:lnTo>
                  <a:lnTo>
                    <a:pt x="567658" y="7057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</p:grp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4EC4C8C-EBA3-5944-CD75-4E1CB4CA0CED}"/>
              </a:ext>
            </a:extLst>
          </p:cNvPr>
          <p:cNvSpPr/>
          <p:nvPr/>
        </p:nvSpPr>
        <p:spPr>
          <a:xfrm>
            <a:off x="923686" y="6350010"/>
            <a:ext cx="2376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 u="sng">
                <a:solidFill>
                  <a:srgbClr val="0070C0"/>
                </a:solidFill>
                <a:latin typeface="+mn-ea"/>
              </a:rPr>
              <a:t>テキストリンク</a:t>
            </a:r>
            <a:r>
              <a:rPr kumimoji="1" lang="en-US" altLang="ja-JP" sz="700" b="1" u="sng" dirty="0">
                <a:solidFill>
                  <a:srgbClr val="0070C0"/>
                </a:solidFill>
                <a:latin typeface="+mn-ea"/>
              </a:rPr>
              <a:t>(CTA)</a:t>
            </a:r>
            <a:endParaRPr kumimoji="1" lang="en-US" altLang="ja-JP" sz="700" u="sng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AA0C3D4-A742-7A63-0333-7E4B960D7DBC}"/>
              </a:ext>
            </a:extLst>
          </p:cNvPr>
          <p:cNvSpPr/>
          <p:nvPr/>
        </p:nvSpPr>
        <p:spPr>
          <a:xfrm>
            <a:off x="1377909" y="7606643"/>
            <a:ext cx="180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著者名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　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/ 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役職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○○○○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B94C126F-A956-F910-1FBB-A546BAF850B8}"/>
              </a:ext>
            </a:extLst>
          </p:cNvPr>
          <p:cNvGrpSpPr>
            <a:grpSpLocks noChangeAspect="1"/>
          </p:cNvGrpSpPr>
          <p:nvPr/>
        </p:nvGrpSpPr>
        <p:grpSpPr>
          <a:xfrm>
            <a:off x="1058520" y="7563453"/>
            <a:ext cx="189714" cy="190281"/>
            <a:chOff x="923685" y="2422958"/>
            <a:chExt cx="287140" cy="288000"/>
          </a:xfrm>
        </p:grpSpPr>
        <p:sp>
          <p:nvSpPr>
            <p:cNvPr id="70" name="円/楕円 69">
              <a:extLst>
                <a:ext uri="{FF2B5EF4-FFF2-40B4-BE49-F238E27FC236}">
                  <a16:creationId xmlns:a16="http://schemas.microsoft.com/office/drawing/2014/main" id="{B5392A2C-5754-3D34-0724-99586B2B2B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3685" y="2422958"/>
              <a:ext cx="287140" cy="288000"/>
            </a:xfrm>
            <a:prstGeom prst="ellipse">
              <a:avLst/>
            </a:prstGeom>
            <a:solidFill>
              <a:srgbClr val="E2E6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フリーフォーム 70">
              <a:extLst>
                <a:ext uri="{FF2B5EF4-FFF2-40B4-BE49-F238E27FC236}">
                  <a16:creationId xmlns:a16="http://schemas.microsoft.com/office/drawing/2014/main" id="{E9AF69CE-AA76-6362-C5F6-C27BF3DB9FA8}"/>
                </a:ext>
              </a:extLst>
            </p:cNvPr>
            <p:cNvSpPr/>
            <p:nvPr/>
          </p:nvSpPr>
          <p:spPr>
            <a:xfrm>
              <a:off x="1001561" y="2522761"/>
              <a:ext cx="138666" cy="84525"/>
            </a:xfrm>
            <a:custGeom>
              <a:avLst/>
              <a:gdLst>
                <a:gd name="connsiteX0" fmla="*/ 556967 w 1511344"/>
                <a:gd name="connsiteY0" fmla="*/ 23854 h 921258"/>
                <a:gd name="connsiteX1" fmla="*/ 692631 w 1511344"/>
                <a:gd name="connsiteY1" fmla="*/ 159518 h 921258"/>
                <a:gd name="connsiteX2" fmla="*/ 556967 w 1511344"/>
                <a:gd name="connsiteY2" fmla="*/ 295182 h 921258"/>
                <a:gd name="connsiteX3" fmla="*/ 421303 w 1511344"/>
                <a:gd name="connsiteY3" fmla="*/ 159518 h 921258"/>
                <a:gd name="connsiteX4" fmla="*/ 556967 w 1511344"/>
                <a:gd name="connsiteY4" fmla="*/ 23854 h 921258"/>
                <a:gd name="connsiteX5" fmla="*/ 977015 w 1511344"/>
                <a:gd name="connsiteY5" fmla="*/ 0 h 921258"/>
                <a:gd name="connsiteX6" fmla="*/ 1511344 w 1511344"/>
                <a:gd name="connsiteY6" fmla="*/ 921258 h 921258"/>
                <a:gd name="connsiteX7" fmla="*/ 442685 w 1511344"/>
                <a:gd name="connsiteY7" fmla="*/ 921258 h 921258"/>
                <a:gd name="connsiteX8" fmla="*/ 442686 w 1511344"/>
                <a:gd name="connsiteY8" fmla="*/ 921257 h 921258"/>
                <a:gd name="connsiteX9" fmla="*/ 0 w 1511344"/>
                <a:gd name="connsiteY9" fmla="*/ 921257 h 921258"/>
                <a:gd name="connsiteX10" fmla="*/ 346315 w 1511344"/>
                <a:gd name="connsiteY10" fmla="*/ 324162 h 921258"/>
                <a:gd name="connsiteX11" fmla="*/ 567658 w 1511344"/>
                <a:gd name="connsiteY11" fmla="*/ 705788 h 921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11344" h="921258">
                  <a:moveTo>
                    <a:pt x="556967" y="23854"/>
                  </a:moveTo>
                  <a:cubicBezTo>
                    <a:pt x="631892" y="23854"/>
                    <a:pt x="692631" y="84593"/>
                    <a:pt x="692631" y="159518"/>
                  </a:cubicBezTo>
                  <a:cubicBezTo>
                    <a:pt x="692631" y="234443"/>
                    <a:pt x="631892" y="295182"/>
                    <a:pt x="556967" y="295182"/>
                  </a:cubicBezTo>
                  <a:cubicBezTo>
                    <a:pt x="482042" y="295182"/>
                    <a:pt x="421303" y="234443"/>
                    <a:pt x="421303" y="159518"/>
                  </a:cubicBezTo>
                  <a:cubicBezTo>
                    <a:pt x="421303" y="84593"/>
                    <a:pt x="482042" y="23854"/>
                    <a:pt x="556967" y="23854"/>
                  </a:cubicBezTo>
                  <a:close/>
                  <a:moveTo>
                    <a:pt x="977015" y="0"/>
                  </a:moveTo>
                  <a:lnTo>
                    <a:pt x="1511344" y="921258"/>
                  </a:lnTo>
                  <a:lnTo>
                    <a:pt x="442685" y="921258"/>
                  </a:lnTo>
                  <a:lnTo>
                    <a:pt x="442686" y="921257"/>
                  </a:lnTo>
                  <a:lnTo>
                    <a:pt x="0" y="921257"/>
                  </a:lnTo>
                  <a:lnTo>
                    <a:pt x="346315" y="324162"/>
                  </a:lnTo>
                  <a:lnTo>
                    <a:pt x="567658" y="7057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</p:grp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002AE305-35D7-87CE-3F13-5AD2CFFF2ED2}"/>
              </a:ext>
            </a:extLst>
          </p:cNvPr>
          <p:cNvSpPr/>
          <p:nvPr/>
        </p:nvSpPr>
        <p:spPr>
          <a:xfrm>
            <a:off x="1058519" y="7399385"/>
            <a:ext cx="708636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この記事の著者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9E87BA3-D874-8563-1FA8-E81A34589F82}"/>
              </a:ext>
            </a:extLst>
          </p:cNvPr>
          <p:cNvSpPr/>
          <p:nvPr/>
        </p:nvSpPr>
        <p:spPr>
          <a:xfrm>
            <a:off x="1494771" y="7057454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1638E333-EA37-E401-A5DD-C3B50B421A55}"/>
              </a:ext>
            </a:extLst>
          </p:cNvPr>
          <p:cNvSpPr/>
          <p:nvPr/>
        </p:nvSpPr>
        <p:spPr>
          <a:xfrm>
            <a:off x="918573" y="7057454"/>
            <a:ext cx="540000" cy="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ボタン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38AF7A6A-2939-F5B0-78B5-D5FC0F74D822}"/>
              </a:ext>
            </a:extLst>
          </p:cNvPr>
          <p:cNvSpPr/>
          <p:nvPr/>
        </p:nvSpPr>
        <p:spPr>
          <a:xfrm>
            <a:off x="923684" y="6560773"/>
            <a:ext cx="2339987" cy="396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バナー（</a:t>
            </a: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）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3" name="フリーフォーム 82">
            <a:extLst>
              <a:ext uri="{FF2B5EF4-FFF2-40B4-BE49-F238E27FC236}">
                <a16:creationId xmlns:a16="http://schemas.microsoft.com/office/drawing/2014/main" id="{00496973-E71E-AFC7-2A97-FB95547AA828}"/>
              </a:ext>
            </a:extLst>
          </p:cNvPr>
          <p:cNvSpPr>
            <a:spLocks noChangeAspect="1"/>
          </p:cNvSpPr>
          <p:nvPr/>
        </p:nvSpPr>
        <p:spPr>
          <a:xfrm>
            <a:off x="2895222" y="6693151"/>
            <a:ext cx="236236" cy="144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D51255B1-3DEB-A403-43D9-ECFDE931783D}"/>
              </a:ext>
            </a:extLst>
          </p:cNvPr>
          <p:cNvCxnSpPr/>
          <p:nvPr/>
        </p:nvCxnSpPr>
        <p:spPr>
          <a:xfrm>
            <a:off x="404735" y="7294034"/>
            <a:ext cx="3066072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3C582C6D-0EF3-105C-D499-D7E0588BCE3C}"/>
              </a:ext>
            </a:extLst>
          </p:cNvPr>
          <p:cNvSpPr/>
          <p:nvPr/>
        </p:nvSpPr>
        <p:spPr>
          <a:xfrm>
            <a:off x="923686" y="8235088"/>
            <a:ext cx="2376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関連記事</a:t>
            </a:r>
          </a:p>
        </p:txBody>
      </p:sp>
      <p:sp>
        <p:nvSpPr>
          <p:cNvPr id="87" name="角丸四角形 86">
            <a:extLst>
              <a:ext uri="{FF2B5EF4-FFF2-40B4-BE49-F238E27FC236}">
                <a16:creationId xmlns:a16="http://schemas.microsoft.com/office/drawing/2014/main" id="{D47BD621-0FE3-5172-7C96-07ED37A4F801}"/>
              </a:ext>
            </a:extLst>
          </p:cNvPr>
          <p:cNvSpPr/>
          <p:nvPr/>
        </p:nvSpPr>
        <p:spPr>
          <a:xfrm>
            <a:off x="1873116" y="851497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4870738C-4979-49C4-296C-2D6064A1D13A}"/>
              </a:ext>
            </a:extLst>
          </p:cNvPr>
          <p:cNvSpPr/>
          <p:nvPr/>
        </p:nvSpPr>
        <p:spPr>
          <a:xfrm>
            <a:off x="926843" y="9057830"/>
            <a:ext cx="828000" cy="492294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EAABA257-48FD-79B7-E93F-659C74A27AD0}"/>
              </a:ext>
            </a:extLst>
          </p:cNvPr>
          <p:cNvSpPr/>
          <p:nvPr/>
        </p:nvSpPr>
        <p:spPr>
          <a:xfrm>
            <a:off x="1873116" y="9464930"/>
            <a:ext cx="1440000" cy="7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○○○○年○○月○○日</a:t>
            </a:r>
            <a:endParaRPr kumimoji="1" lang="en-US" altLang="ja-JP" sz="6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2D8B77F0-249B-685C-AAC6-FFB3E0AD4437}"/>
              </a:ext>
            </a:extLst>
          </p:cNvPr>
          <p:cNvSpPr/>
          <p:nvPr/>
        </p:nvSpPr>
        <p:spPr>
          <a:xfrm>
            <a:off x="1873116" y="9258794"/>
            <a:ext cx="1439998" cy="15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記事タイトル○○○○○○○○○○</a:t>
            </a:r>
            <a:endParaRPr kumimoji="1" lang="en-US" altLang="ja-JP" sz="700" b="1" u="sng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4" name="フリーフォーム 93">
            <a:extLst>
              <a:ext uri="{FF2B5EF4-FFF2-40B4-BE49-F238E27FC236}">
                <a16:creationId xmlns:a16="http://schemas.microsoft.com/office/drawing/2014/main" id="{C914C404-D48B-BCE8-C37F-16BECC519416}"/>
              </a:ext>
            </a:extLst>
          </p:cNvPr>
          <p:cNvSpPr/>
          <p:nvPr/>
        </p:nvSpPr>
        <p:spPr>
          <a:xfrm>
            <a:off x="1230028" y="923249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05" name="角丸四角形 104">
            <a:extLst>
              <a:ext uri="{FF2B5EF4-FFF2-40B4-BE49-F238E27FC236}">
                <a16:creationId xmlns:a16="http://schemas.microsoft.com/office/drawing/2014/main" id="{FF41ABF0-16A7-AAA6-56B0-2401EBBA5E51}"/>
              </a:ext>
            </a:extLst>
          </p:cNvPr>
          <p:cNvSpPr/>
          <p:nvPr/>
        </p:nvSpPr>
        <p:spPr>
          <a:xfrm>
            <a:off x="1873116" y="906361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7" name="フリーフォーム 106">
            <a:extLst>
              <a:ext uri="{FF2B5EF4-FFF2-40B4-BE49-F238E27FC236}">
                <a16:creationId xmlns:a16="http://schemas.microsoft.com/office/drawing/2014/main" id="{37420474-2830-3FA2-BC9B-62A1FAC4F981}"/>
              </a:ext>
            </a:extLst>
          </p:cNvPr>
          <p:cNvSpPr/>
          <p:nvPr/>
        </p:nvSpPr>
        <p:spPr>
          <a:xfrm>
            <a:off x="1874768" y="3024472"/>
            <a:ext cx="421634" cy="25701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484C3825-6650-B370-A01C-B2995AA5AE29}"/>
              </a:ext>
            </a:extLst>
          </p:cNvPr>
          <p:cNvSpPr/>
          <p:nvPr/>
        </p:nvSpPr>
        <p:spPr>
          <a:xfrm>
            <a:off x="926843" y="9611159"/>
            <a:ext cx="828000" cy="379802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9" name="フリーフォーム 108">
            <a:extLst>
              <a:ext uri="{FF2B5EF4-FFF2-40B4-BE49-F238E27FC236}">
                <a16:creationId xmlns:a16="http://schemas.microsoft.com/office/drawing/2014/main" id="{0793FE48-F792-1AE3-94DA-CEE033239FEB}"/>
              </a:ext>
            </a:extLst>
          </p:cNvPr>
          <p:cNvSpPr/>
          <p:nvPr/>
        </p:nvSpPr>
        <p:spPr>
          <a:xfrm>
            <a:off x="1230028" y="9785820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5DFF8D3D-86F2-32B3-EF19-66811A68EB95}"/>
              </a:ext>
            </a:extLst>
          </p:cNvPr>
          <p:cNvSpPr/>
          <p:nvPr/>
        </p:nvSpPr>
        <p:spPr>
          <a:xfrm>
            <a:off x="1873116" y="9812123"/>
            <a:ext cx="1439998" cy="15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kumimoji="1" lang="ja-JP" altLang="en-US" sz="700" b="1" u="sng">
                <a:solidFill>
                  <a:schemeClr val="tx2"/>
                </a:solidFill>
                <a:latin typeface="+mn-ea"/>
              </a:rPr>
              <a:t>記事タイトル○○○○○○○○○○</a:t>
            </a:r>
            <a:endParaRPr kumimoji="1" lang="en-US" altLang="ja-JP" sz="700" b="1" u="sng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1" name="角丸四角形 110">
            <a:extLst>
              <a:ext uri="{FF2B5EF4-FFF2-40B4-BE49-F238E27FC236}">
                <a16:creationId xmlns:a16="http://schemas.microsoft.com/office/drawing/2014/main" id="{8586982B-3674-256E-4B71-7C1D7E6FFBCC}"/>
              </a:ext>
            </a:extLst>
          </p:cNvPr>
          <p:cNvSpPr/>
          <p:nvPr/>
        </p:nvSpPr>
        <p:spPr>
          <a:xfrm>
            <a:off x="1873116" y="9616940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FB01BFB8-4484-01BA-134B-2B23150F492C}"/>
              </a:ext>
            </a:extLst>
          </p:cNvPr>
          <p:cNvSpPr/>
          <p:nvPr/>
        </p:nvSpPr>
        <p:spPr>
          <a:xfrm>
            <a:off x="414386" y="1278961"/>
            <a:ext cx="4212000" cy="8712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DA63ECD2-0DCE-9125-4B3C-24C991966ACD}"/>
              </a:ext>
            </a:extLst>
          </p:cNvPr>
          <p:cNvCxnSpPr>
            <a:cxnSpLocks/>
          </p:cNvCxnSpPr>
          <p:nvPr/>
        </p:nvCxnSpPr>
        <p:spPr>
          <a:xfrm>
            <a:off x="3470807" y="1278961"/>
            <a:ext cx="0" cy="8712000"/>
          </a:xfrm>
          <a:prstGeom prst="line">
            <a:avLst/>
          </a:prstGeom>
          <a:ln w="952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図 113">
            <a:extLst>
              <a:ext uri="{FF2B5EF4-FFF2-40B4-BE49-F238E27FC236}">
                <a16:creationId xmlns:a16="http://schemas.microsoft.com/office/drawing/2014/main" id="{DD7C0204-9E69-61C9-4346-B70538AF2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63" y="5859537"/>
            <a:ext cx="4320000" cy="83076"/>
          </a:xfrm>
          <a:prstGeom prst="rect">
            <a:avLst/>
          </a:prstGeom>
        </p:spPr>
      </p:pic>
      <p:sp>
        <p:nvSpPr>
          <p:cNvPr id="115" name="円/楕円 114">
            <a:extLst>
              <a:ext uri="{FF2B5EF4-FFF2-40B4-BE49-F238E27FC236}">
                <a16:creationId xmlns:a16="http://schemas.microsoft.com/office/drawing/2014/main" id="{64163D16-ED31-5770-4AC4-CEB586EDC3A7}"/>
              </a:ext>
            </a:extLst>
          </p:cNvPr>
          <p:cNvSpPr>
            <a:spLocks noChangeAspect="1"/>
          </p:cNvSpPr>
          <p:nvPr/>
        </p:nvSpPr>
        <p:spPr>
          <a:xfrm>
            <a:off x="3935771" y="116524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</a:t>
            </a: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3E381389-AC4B-1BC8-37ED-2A6B07A1A252}"/>
              </a:ext>
            </a:extLst>
          </p:cNvPr>
          <p:cNvSpPr/>
          <p:nvPr/>
        </p:nvSpPr>
        <p:spPr>
          <a:xfrm>
            <a:off x="4858508" y="3207195"/>
            <a:ext cx="2268000" cy="1087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72000" rIns="108000" bIns="108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記事タイトルは興味をもってもらえるようなものにする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カテゴリ分けする場合は記事の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冒頭に記載し、カテゴリ別記事一覧ページへ遷移できるようにする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7F0257F4-ECEA-F77B-CE70-F0895E3D33BE}"/>
              </a:ext>
            </a:extLst>
          </p:cNvPr>
          <p:cNvSpPr/>
          <p:nvPr/>
        </p:nvSpPr>
        <p:spPr>
          <a:xfrm>
            <a:off x="4858508" y="1052998"/>
            <a:ext cx="2268000" cy="10438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72000" rIns="108000" bIns="108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ファーストビューにバナーを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設置し、お役立ち資料や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セミナーへ誘導する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※ 1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カラムの場合は各カテゴリのテーマに合った追従バナーを設置するのも有効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63D8072E-924D-17B0-6E1F-A32DEB1945A2}"/>
              </a:ext>
            </a:extLst>
          </p:cNvPr>
          <p:cNvSpPr/>
          <p:nvPr/>
        </p:nvSpPr>
        <p:spPr>
          <a:xfrm>
            <a:off x="4858508" y="5238327"/>
            <a:ext cx="2268000" cy="1826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72000" rIns="72000" bIns="108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見出しは飛ばし読みでも内容が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理解できるようなデザインにする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文字サイズは読みやすい大きさに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する。テキストリンクの色は青色が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有効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記事のタイトル直下、もしくは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目次の前か後に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を設置する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記事の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2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つ目の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H2(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見出し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)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の直前に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を設置する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0" name="円/楕円 119">
            <a:extLst>
              <a:ext uri="{FF2B5EF4-FFF2-40B4-BE49-F238E27FC236}">
                <a16:creationId xmlns:a16="http://schemas.microsoft.com/office/drawing/2014/main" id="{C8F0A74B-1CCE-3AC8-672C-4F72192EB457}"/>
              </a:ext>
            </a:extLst>
          </p:cNvPr>
          <p:cNvSpPr>
            <a:spLocks noChangeAspect="1"/>
          </p:cNvSpPr>
          <p:nvPr/>
        </p:nvSpPr>
        <p:spPr>
          <a:xfrm>
            <a:off x="4943955" y="116524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1</a:t>
            </a: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31136404-9260-6172-DECA-408E78FCE6DA}"/>
              </a:ext>
            </a:extLst>
          </p:cNvPr>
          <p:cNvSpPr/>
          <p:nvPr/>
        </p:nvSpPr>
        <p:spPr>
          <a:xfrm>
            <a:off x="4858508" y="2207848"/>
            <a:ext cx="2268000" cy="8822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72000" rIns="108000" bIns="108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サイドバーに関連記事を掲載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する。記事が長い場合は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スクロールにさせる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※ 1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カラムの場合は本文の最下部に設置する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2" name="円/楕円 121">
            <a:extLst>
              <a:ext uri="{FF2B5EF4-FFF2-40B4-BE49-F238E27FC236}">
                <a16:creationId xmlns:a16="http://schemas.microsoft.com/office/drawing/2014/main" id="{86947C98-EAE9-C2D2-9F77-A89DB3CA018C}"/>
              </a:ext>
            </a:extLst>
          </p:cNvPr>
          <p:cNvSpPr>
            <a:spLocks noChangeAspect="1"/>
          </p:cNvSpPr>
          <p:nvPr/>
        </p:nvSpPr>
        <p:spPr>
          <a:xfrm>
            <a:off x="4943956" y="2324924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2</a:t>
            </a:r>
          </a:p>
        </p:txBody>
      </p:sp>
      <p:sp>
        <p:nvSpPr>
          <p:cNvPr id="123" name="円/楕円 122">
            <a:extLst>
              <a:ext uri="{FF2B5EF4-FFF2-40B4-BE49-F238E27FC236}">
                <a16:creationId xmlns:a16="http://schemas.microsoft.com/office/drawing/2014/main" id="{A4646C9C-FDB7-AAF0-0C13-97A10467EB45}"/>
              </a:ext>
            </a:extLst>
          </p:cNvPr>
          <p:cNvSpPr>
            <a:spLocks noChangeAspect="1"/>
          </p:cNvSpPr>
          <p:nvPr/>
        </p:nvSpPr>
        <p:spPr>
          <a:xfrm>
            <a:off x="4943956" y="3314557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3</a:t>
            </a: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9C535021-E46C-F1BD-2E49-F379AD9CE698}"/>
              </a:ext>
            </a:extLst>
          </p:cNvPr>
          <p:cNvSpPr/>
          <p:nvPr/>
        </p:nvSpPr>
        <p:spPr>
          <a:xfrm>
            <a:off x="4858508" y="4409376"/>
            <a:ext cx="2268000" cy="7185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72000" rIns="108000" bIns="108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SNS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でシェアすることを前提に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アイキャッチ画像を記事ごとに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設定する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5" name="円/楕円 124">
            <a:extLst>
              <a:ext uri="{FF2B5EF4-FFF2-40B4-BE49-F238E27FC236}">
                <a16:creationId xmlns:a16="http://schemas.microsoft.com/office/drawing/2014/main" id="{3D938705-3BA9-3E14-543C-67FA7FA55513}"/>
              </a:ext>
            </a:extLst>
          </p:cNvPr>
          <p:cNvSpPr>
            <a:spLocks noChangeAspect="1"/>
          </p:cNvSpPr>
          <p:nvPr/>
        </p:nvSpPr>
        <p:spPr>
          <a:xfrm>
            <a:off x="4943956" y="4519819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4</a:t>
            </a:r>
          </a:p>
        </p:txBody>
      </p:sp>
      <p:sp>
        <p:nvSpPr>
          <p:cNvPr id="126" name="円/楕円 125">
            <a:extLst>
              <a:ext uri="{FF2B5EF4-FFF2-40B4-BE49-F238E27FC236}">
                <a16:creationId xmlns:a16="http://schemas.microsoft.com/office/drawing/2014/main" id="{D2323696-6421-24A4-A186-B41605E663ED}"/>
              </a:ext>
            </a:extLst>
          </p:cNvPr>
          <p:cNvSpPr>
            <a:spLocks noChangeAspect="1"/>
          </p:cNvSpPr>
          <p:nvPr/>
        </p:nvSpPr>
        <p:spPr>
          <a:xfrm>
            <a:off x="4943956" y="5352635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5</a:t>
            </a: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2C5F936D-E172-C7CB-3309-2C9581F8CE43}"/>
              </a:ext>
            </a:extLst>
          </p:cNvPr>
          <p:cNvSpPr/>
          <p:nvPr/>
        </p:nvSpPr>
        <p:spPr>
          <a:xfrm>
            <a:off x="4858508" y="7176795"/>
            <a:ext cx="2268000" cy="5338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72000" rIns="108000" bIns="108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記事の最後に商品・サービス紹介を文脈に合わせて記載する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8" name="円/楕円 127">
            <a:extLst>
              <a:ext uri="{FF2B5EF4-FFF2-40B4-BE49-F238E27FC236}">
                <a16:creationId xmlns:a16="http://schemas.microsoft.com/office/drawing/2014/main" id="{85C706CE-B583-B7D5-6AB9-005766A6CD21}"/>
              </a:ext>
            </a:extLst>
          </p:cNvPr>
          <p:cNvSpPr>
            <a:spLocks noChangeAspect="1"/>
          </p:cNvSpPr>
          <p:nvPr/>
        </p:nvSpPr>
        <p:spPr>
          <a:xfrm>
            <a:off x="4943956" y="7291103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6</a:t>
            </a: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0C41972B-FABC-09EA-3015-A5C0514E4964}"/>
              </a:ext>
            </a:extLst>
          </p:cNvPr>
          <p:cNvSpPr/>
          <p:nvPr/>
        </p:nvSpPr>
        <p:spPr>
          <a:xfrm>
            <a:off x="4858508" y="7823909"/>
            <a:ext cx="2268000" cy="7185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72000" rIns="108000" bIns="108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バナーを各見出しや、記事の最後に設置する。お役立ち資料や、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メルマガ登録へ誘導する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1" name="円/楕円 130">
            <a:extLst>
              <a:ext uri="{FF2B5EF4-FFF2-40B4-BE49-F238E27FC236}">
                <a16:creationId xmlns:a16="http://schemas.microsoft.com/office/drawing/2014/main" id="{C113712E-3BCA-F6BA-E6D8-23F8FD3DBA1D}"/>
              </a:ext>
            </a:extLst>
          </p:cNvPr>
          <p:cNvSpPr>
            <a:spLocks noChangeAspect="1"/>
          </p:cNvSpPr>
          <p:nvPr/>
        </p:nvSpPr>
        <p:spPr>
          <a:xfrm>
            <a:off x="4943956" y="792437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7</a:t>
            </a: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D2E1636A-F9C1-377D-6DE4-E8C668160BD6}"/>
              </a:ext>
            </a:extLst>
          </p:cNvPr>
          <p:cNvSpPr/>
          <p:nvPr/>
        </p:nvSpPr>
        <p:spPr>
          <a:xfrm>
            <a:off x="4858508" y="8658592"/>
            <a:ext cx="2268000" cy="3491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72000" rIns="108000" bIns="108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誰が記事を書いているのか掲載する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3" name="円/楕円 132">
            <a:extLst>
              <a:ext uri="{FF2B5EF4-FFF2-40B4-BE49-F238E27FC236}">
                <a16:creationId xmlns:a16="http://schemas.microsoft.com/office/drawing/2014/main" id="{29A622AB-CF0F-97E4-8AD5-CDAE56E9F96D}"/>
              </a:ext>
            </a:extLst>
          </p:cNvPr>
          <p:cNvSpPr>
            <a:spLocks noChangeAspect="1"/>
          </p:cNvSpPr>
          <p:nvPr/>
        </p:nvSpPr>
        <p:spPr>
          <a:xfrm>
            <a:off x="4943956" y="8716183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8</a:t>
            </a: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EF49259E-DFBC-C8EA-4270-A916DAB1B3E8}"/>
              </a:ext>
            </a:extLst>
          </p:cNvPr>
          <p:cNvSpPr/>
          <p:nvPr/>
        </p:nvSpPr>
        <p:spPr>
          <a:xfrm>
            <a:off x="4858508" y="9118137"/>
            <a:ext cx="2268000" cy="5338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72000" rIns="108000" bIns="108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誘導したい記事があれば、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3〜4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件</a:t>
            </a:r>
            <a:br>
              <a:rPr kumimoji="1" lang="en-US" altLang="ja-JP" sz="8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表示する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5" name="円/楕円 134">
            <a:extLst>
              <a:ext uri="{FF2B5EF4-FFF2-40B4-BE49-F238E27FC236}">
                <a16:creationId xmlns:a16="http://schemas.microsoft.com/office/drawing/2014/main" id="{BF2D4954-0EA1-2C69-3187-64F59D124A4F}"/>
              </a:ext>
            </a:extLst>
          </p:cNvPr>
          <p:cNvSpPr>
            <a:spLocks noChangeAspect="1"/>
          </p:cNvSpPr>
          <p:nvPr/>
        </p:nvSpPr>
        <p:spPr>
          <a:xfrm>
            <a:off x="4943956" y="9232445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9</a:t>
            </a:r>
          </a:p>
        </p:txBody>
      </p:sp>
      <p:sp>
        <p:nvSpPr>
          <p:cNvPr id="136" name="円/楕円 135">
            <a:extLst>
              <a:ext uri="{FF2B5EF4-FFF2-40B4-BE49-F238E27FC236}">
                <a16:creationId xmlns:a16="http://schemas.microsoft.com/office/drawing/2014/main" id="{9C09DF7A-DA76-A3FC-DA85-57DFD59B96DA}"/>
              </a:ext>
            </a:extLst>
          </p:cNvPr>
          <p:cNvSpPr>
            <a:spLocks noChangeAspect="1"/>
          </p:cNvSpPr>
          <p:nvPr/>
        </p:nvSpPr>
        <p:spPr>
          <a:xfrm>
            <a:off x="596994" y="6057770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6</a:t>
            </a:r>
          </a:p>
        </p:txBody>
      </p:sp>
      <p:sp>
        <p:nvSpPr>
          <p:cNvPr id="137" name="円/楕円 136">
            <a:extLst>
              <a:ext uri="{FF2B5EF4-FFF2-40B4-BE49-F238E27FC236}">
                <a16:creationId xmlns:a16="http://schemas.microsoft.com/office/drawing/2014/main" id="{2D2DD064-CA1A-B947-C001-4A783288E4AF}"/>
              </a:ext>
            </a:extLst>
          </p:cNvPr>
          <p:cNvSpPr>
            <a:spLocks noChangeAspect="1"/>
          </p:cNvSpPr>
          <p:nvPr/>
        </p:nvSpPr>
        <p:spPr>
          <a:xfrm>
            <a:off x="596994" y="6657992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7</a:t>
            </a:r>
          </a:p>
        </p:txBody>
      </p:sp>
      <p:sp>
        <p:nvSpPr>
          <p:cNvPr id="138" name="円/楕円 137">
            <a:extLst>
              <a:ext uri="{FF2B5EF4-FFF2-40B4-BE49-F238E27FC236}">
                <a16:creationId xmlns:a16="http://schemas.microsoft.com/office/drawing/2014/main" id="{6DB5ACB5-1CD5-42AC-3AD6-2D1B41CCDAFE}"/>
              </a:ext>
            </a:extLst>
          </p:cNvPr>
          <p:cNvSpPr>
            <a:spLocks noChangeAspect="1"/>
          </p:cNvSpPr>
          <p:nvPr/>
        </p:nvSpPr>
        <p:spPr>
          <a:xfrm>
            <a:off x="596994" y="7656798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8</a:t>
            </a:r>
          </a:p>
        </p:txBody>
      </p:sp>
      <p:sp>
        <p:nvSpPr>
          <p:cNvPr id="139" name="円/楕円 138">
            <a:extLst>
              <a:ext uri="{FF2B5EF4-FFF2-40B4-BE49-F238E27FC236}">
                <a16:creationId xmlns:a16="http://schemas.microsoft.com/office/drawing/2014/main" id="{4D4965A2-9129-3A91-7E59-8ADC8C179D87}"/>
              </a:ext>
            </a:extLst>
          </p:cNvPr>
          <p:cNvSpPr>
            <a:spLocks noChangeAspect="1"/>
          </p:cNvSpPr>
          <p:nvPr/>
        </p:nvSpPr>
        <p:spPr>
          <a:xfrm>
            <a:off x="596994" y="8214817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900" b="1" dirty="0">
                <a:latin typeface="+mn-ea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17361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フリーフォーム 76">
            <a:extLst>
              <a:ext uri="{FF2B5EF4-FFF2-40B4-BE49-F238E27FC236}">
                <a16:creationId xmlns:a16="http://schemas.microsoft.com/office/drawing/2014/main" id="{F5141657-1104-5149-24C4-AE84D8500C90}"/>
              </a:ext>
            </a:extLst>
          </p:cNvPr>
          <p:cNvSpPr/>
          <p:nvPr/>
        </p:nvSpPr>
        <p:spPr>
          <a:xfrm>
            <a:off x="716304" y="1905487"/>
            <a:ext cx="3600000" cy="2596459"/>
          </a:xfrm>
          <a:custGeom>
            <a:avLst/>
            <a:gdLst>
              <a:gd name="connsiteX0" fmla="*/ 39543 w 3600000"/>
              <a:gd name="connsiteY0" fmla="*/ 0 h 2596459"/>
              <a:gd name="connsiteX1" fmla="*/ 1364457 w 3600000"/>
              <a:gd name="connsiteY1" fmla="*/ 0 h 2596459"/>
              <a:gd name="connsiteX2" fmla="*/ 1404000 w 3600000"/>
              <a:gd name="connsiteY2" fmla="*/ 39543 h 2596459"/>
              <a:gd name="connsiteX3" fmla="*/ 1404000 w 3600000"/>
              <a:gd name="connsiteY3" fmla="*/ 400459 h 2596459"/>
              <a:gd name="connsiteX4" fmla="*/ 3552039 w 3600000"/>
              <a:gd name="connsiteY4" fmla="*/ 400459 h 2596459"/>
              <a:gd name="connsiteX5" fmla="*/ 3600000 w 3600000"/>
              <a:gd name="connsiteY5" fmla="*/ 448420 h 2596459"/>
              <a:gd name="connsiteX6" fmla="*/ 3600000 w 3600000"/>
              <a:gd name="connsiteY6" fmla="*/ 2548498 h 2596459"/>
              <a:gd name="connsiteX7" fmla="*/ 3552039 w 3600000"/>
              <a:gd name="connsiteY7" fmla="*/ 2596459 h 2596459"/>
              <a:gd name="connsiteX8" fmla="*/ 47961 w 3600000"/>
              <a:gd name="connsiteY8" fmla="*/ 2596459 h 2596459"/>
              <a:gd name="connsiteX9" fmla="*/ 0 w 3600000"/>
              <a:gd name="connsiteY9" fmla="*/ 2548498 h 2596459"/>
              <a:gd name="connsiteX10" fmla="*/ 0 w 3600000"/>
              <a:gd name="connsiteY10" fmla="*/ 448420 h 2596459"/>
              <a:gd name="connsiteX11" fmla="*/ 4303 w 3600000"/>
              <a:gd name="connsiteY11" fmla="*/ 438032 h 2596459"/>
              <a:gd name="connsiteX12" fmla="*/ 0 w 3600000"/>
              <a:gd name="connsiteY12" fmla="*/ 427643 h 2596459"/>
              <a:gd name="connsiteX13" fmla="*/ 0 w 3600000"/>
              <a:gd name="connsiteY13" fmla="*/ 39543 h 2596459"/>
              <a:gd name="connsiteX14" fmla="*/ 39543 w 3600000"/>
              <a:gd name="connsiteY14" fmla="*/ 0 h 2596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00000" h="2596459">
                <a:moveTo>
                  <a:pt x="39543" y="0"/>
                </a:moveTo>
                <a:lnTo>
                  <a:pt x="1364457" y="0"/>
                </a:lnTo>
                <a:cubicBezTo>
                  <a:pt x="1386296" y="0"/>
                  <a:pt x="1404000" y="17704"/>
                  <a:pt x="1404000" y="39543"/>
                </a:cubicBezTo>
                <a:lnTo>
                  <a:pt x="1404000" y="400459"/>
                </a:lnTo>
                <a:lnTo>
                  <a:pt x="3552039" y="400459"/>
                </a:lnTo>
                <a:cubicBezTo>
                  <a:pt x="3578527" y="400459"/>
                  <a:pt x="3600000" y="421932"/>
                  <a:pt x="3600000" y="448420"/>
                </a:cubicBezTo>
                <a:lnTo>
                  <a:pt x="3600000" y="2548498"/>
                </a:lnTo>
                <a:cubicBezTo>
                  <a:pt x="3600000" y="2574986"/>
                  <a:pt x="3578527" y="2596459"/>
                  <a:pt x="3552039" y="2596459"/>
                </a:cubicBezTo>
                <a:lnTo>
                  <a:pt x="47961" y="2596459"/>
                </a:lnTo>
                <a:cubicBezTo>
                  <a:pt x="21473" y="2596459"/>
                  <a:pt x="0" y="2574986"/>
                  <a:pt x="0" y="2548498"/>
                </a:cubicBezTo>
                <a:lnTo>
                  <a:pt x="0" y="448420"/>
                </a:lnTo>
                <a:lnTo>
                  <a:pt x="4303" y="438032"/>
                </a:lnTo>
                <a:lnTo>
                  <a:pt x="0" y="427643"/>
                </a:lnTo>
                <a:lnTo>
                  <a:pt x="0" y="39543"/>
                </a:lnTo>
                <a:cubicBezTo>
                  <a:pt x="0" y="17704"/>
                  <a:pt x="17704" y="0"/>
                  <a:pt x="3954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noAutofit/>
          </a:bodyPr>
          <a:lstStyle/>
          <a:p>
            <a:pPr algn="ctr"/>
            <a:endParaRPr kumimoji="1" lang="ja-JP" altLang="en-US" sz="8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9703-ECDD-CF4F-BAD4-5679558F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ブログ・コラム</a:t>
            </a:r>
            <a:r>
              <a:rPr lang="en-US" altLang="ja-JP" dirty="0"/>
              <a:t>(</a:t>
            </a:r>
            <a:r>
              <a:rPr lang="ja-JP" altLang="en-US"/>
              <a:t>カテゴリごとの記事一覧ページ</a:t>
            </a:r>
            <a:r>
              <a:rPr lang="en-US" altLang="ja-JP" dirty="0"/>
              <a:t>)</a:t>
            </a: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55C40EF-B43A-2C74-409C-3DB2739B3C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122D3A-443D-8495-F48F-9880521EAB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C38947-DCC6-014A-6CAD-CA4B51179E3E}"/>
              </a:ext>
            </a:extLst>
          </p:cNvPr>
          <p:cNvSpPr/>
          <p:nvPr/>
        </p:nvSpPr>
        <p:spPr>
          <a:xfrm>
            <a:off x="414386" y="1278959"/>
            <a:ext cx="4212000" cy="3456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390EDDA-C536-34F9-30B3-8CC1B1FA20E4}"/>
              </a:ext>
            </a:extLst>
          </p:cNvPr>
          <p:cNvSpPr/>
          <p:nvPr/>
        </p:nvSpPr>
        <p:spPr>
          <a:xfrm>
            <a:off x="414919" y="4740079"/>
            <a:ext cx="4212000" cy="4874693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6F7E4166-1003-898A-83B7-8D594F1CE819}"/>
              </a:ext>
            </a:extLst>
          </p:cNvPr>
          <p:cNvSpPr/>
          <p:nvPr/>
        </p:nvSpPr>
        <p:spPr>
          <a:xfrm>
            <a:off x="1505875" y="9225893"/>
            <a:ext cx="720000" cy="180000"/>
          </a:xfrm>
          <a:prstGeom prst="roundRect">
            <a:avLst>
              <a:gd name="adj" fmla="val 7934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前の</a:t>
            </a:r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10</a:t>
            </a: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件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11D97953-FEDA-72ED-2D8C-48A33635C29B}"/>
              </a:ext>
            </a:extLst>
          </p:cNvPr>
          <p:cNvSpPr/>
          <p:nvPr/>
        </p:nvSpPr>
        <p:spPr>
          <a:xfrm>
            <a:off x="2646312" y="9223437"/>
            <a:ext cx="720000" cy="180000"/>
          </a:xfrm>
          <a:prstGeom prst="roundRect">
            <a:avLst>
              <a:gd name="adj" fmla="val 7934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次の</a:t>
            </a:r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10</a:t>
            </a: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件</a:t>
            </a: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943EBC4E-6BB9-A45E-3248-C4ADF29E3EDD}"/>
              </a:ext>
            </a:extLst>
          </p:cNvPr>
          <p:cNvSpPr/>
          <p:nvPr/>
        </p:nvSpPr>
        <p:spPr>
          <a:xfrm>
            <a:off x="2358065" y="9252155"/>
            <a:ext cx="151191" cy="120223"/>
          </a:xfrm>
          <a:prstGeom prst="roundRect">
            <a:avLst>
              <a:gd name="adj" fmla="val 1916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2/3</a:t>
            </a:r>
            <a:endParaRPr kumimoji="1" lang="ja-JP" altLang="en-US" sz="700" b="1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8436E1C7-41F2-B318-5330-15AF734D98A8}"/>
              </a:ext>
            </a:extLst>
          </p:cNvPr>
          <p:cNvSpPr/>
          <p:nvPr/>
        </p:nvSpPr>
        <p:spPr>
          <a:xfrm>
            <a:off x="4899296" y="4770021"/>
            <a:ext cx="2268000" cy="5778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ユーザーがカテゴリで絞り込みを行った記事のみ一覧で表示させる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5" name="円/楕円 104">
            <a:extLst>
              <a:ext uri="{FF2B5EF4-FFF2-40B4-BE49-F238E27FC236}">
                <a16:creationId xmlns:a16="http://schemas.microsoft.com/office/drawing/2014/main" id="{9E02C5D4-E777-BA8B-D633-3A2B1B21FB6A}"/>
              </a:ext>
            </a:extLst>
          </p:cNvPr>
          <p:cNvSpPr>
            <a:spLocks noChangeAspect="1"/>
          </p:cNvSpPr>
          <p:nvPr/>
        </p:nvSpPr>
        <p:spPr>
          <a:xfrm>
            <a:off x="4486145" y="4931967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28A48B8D-DA0F-3704-D376-6E05BC0D0F47}"/>
              </a:ext>
            </a:extLst>
          </p:cNvPr>
          <p:cNvCxnSpPr>
            <a:cxnSpLocks/>
            <a:stCxn id="104" idx="1"/>
            <a:endCxn id="105" idx="6"/>
          </p:cNvCxnSpPr>
          <p:nvPr/>
        </p:nvCxnSpPr>
        <p:spPr>
          <a:xfrm flipH="1" flipV="1">
            <a:off x="4738145" y="5057967"/>
            <a:ext cx="161151" cy="968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B6831C6F-6A21-7D05-FB47-3D34F5E496A1}"/>
              </a:ext>
            </a:extLst>
          </p:cNvPr>
          <p:cNvSpPr/>
          <p:nvPr/>
        </p:nvSpPr>
        <p:spPr>
          <a:xfrm>
            <a:off x="414919" y="9601122"/>
            <a:ext cx="4212000" cy="381785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CTA</a:t>
            </a: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C4CF40E0-625D-B17C-CD34-31E75700635F}"/>
              </a:ext>
            </a:extLst>
          </p:cNvPr>
          <p:cNvSpPr/>
          <p:nvPr/>
        </p:nvSpPr>
        <p:spPr>
          <a:xfrm>
            <a:off x="716304" y="4968171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○○記事一覧</a:t>
            </a:r>
            <a:endParaRPr kumimoji="1" lang="ja-JP" altLang="en-US" sz="12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0C93741A-C3C6-5D20-4FED-C19C506B3B81}"/>
              </a:ext>
            </a:extLst>
          </p:cNvPr>
          <p:cNvSpPr/>
          <p:nvPr/>
        </p:nvSpPr>
        <p:spPr>
          <a:xfrm>
            <a:off x="745246" y="6325402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043FFE75-D2F4-D121-F0A7-6D887C968AD5}"/>
              </a:ext>
            </a:extLst>
          </p:cNvPr>
          <p:cNvSpPr/>
          <p:nvPr/>
        </p:nvSpPr>
        <p:spPr>
          <a:xfrm>
            <a:off x="745246" y="6715413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868EC6B1-E6B7-0FB5-7717-B162E096BEBD}"/>
              </a:ext>
            </a:extLst>
          </p:cNvPr>
          <p:cNvSpPr/>
          <p:nvPr/>
        </p:nvSpPr>
        <p:spPr>
          <a:xfrm>
            <a:off x="745246" y="5342838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AEB80C93-3CC6-9E7A-F9AE-7D0CACEE6E5A}"/>
              </a:ext>
            </a:extLst>
          </p:cNvPr>
          <p:cNvSpPr/>
          <p:nvPr/>
        </p:nvSpPr>
        <p:spPr>
          <a:xfrm>
            <a:off x="2002737" y="5342838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A8D55888-4350-3A3D-5401-E93AB185F3A3}"/>
              </a:ext>
            </a:extLst>
          </p:cNvPr>
          <p:cNvSpPr/>
          <p:nvPr/>
        </p:nvSpPr>
        <p:spPr>
          <a:xfrm>
            <a:off x="3260228" y="5342838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2" name="フリーフォーム 121">
            <a:extLst>
              <a:ext uri="{FF2B5EF4-FFF2-40B4-BE49-F238E27FC236}">
                <a16:creationId xmlns:a16="http://schemas.microsoft.com/office/drawing/2014/main" id="{00313021-273F-BA8B-FAFC-167981E0B753}"/>
              </a:ext>
            </a:extLst>
          </p:cNvPr>
          <p:cNvSpPr/>
          <p:nvPr/>
        </p:nvSpPr>
        <p:spPr>
          <a:xfrm>
            <a:off x="1167972" y="559281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23" name="フリーフォーム 122">
            <a:extLst>
              <a:ext uri="{FF2B5EF4-FFF2-40B4-BE49-F238E27FC236}">
                <a16:creationId xmlns:a16="http://schemas.microsoft.com/office/drawing/2014/main" id="{3DA0914B-8F11-5895-2DA6-23841426CD05}"/>
              </a:ext>
            </a:extLst>
          </p:cNvPr>
          <p:cNvSpPr/>
          <p:nvPr/>
        </p:nvSpPr>
        <p:spPr>
          <a:xfrm>
            <a:off x="2430714" y="5588218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24" name="フリーフォーム 123">
            <a:extLst>
              <a:ext uri="{FF2B5EF4-FFF2-40B4-BE49-F238E27FC236}">
                <a16:creationId xmlns:a16="http://schemas.microsoft.com/office/drawing/2014/main" id="{8349006C-9689-7F3E-1731-1280F0AD67CB}"/>
              </a:ext>
            </a:extLst>
          </p:cNvPr>
          <p:cNvSpPr/>
          <p:nvPr/>
        </p:nvSpPr>
        <p:spPr>
          <a:xfrm>
            <a:off x="3684748" y="5595352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25" name="角丸四角形 124">
            <a:extLst>
              <a:ext uri="{FF2B5EF4-FFF2-40B4-BE49-F238E27FC236}">
                <a16:creationId xmlns:a16="http://schemas.microsoft.com/office/drawing/2014/main" id="{80363233-CA11-E993-4CDC-4CC6990287BD}"/>
              </a:ext>
            </a:extLst>
          </p:cNvPr>
          <p:cNvSpPr/>
          <p:nvPr/>
        </p:nvSpPr>
        <p:spPr>
          <a:xfrm>
            <a:off x="745246" y="6086988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284A8EAB-4266-FC83-A984-9E396FA4DB99}"/>
              </a:ext>
            </a:extLst>
          </p:cNvPr>
          <p:cNvSpPr/>
          <p:nvPr/>
        </p:nvSpPr>
        <p:spPr>
          <a:xfrm>
            <a:off x="2001290" y="6325402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○○○○○○○</a:t>
            </a:r>
          </a:p>
        </p:txBody>
      </p:sp>
      <p:sp>
        <p:nvSpPr>
          <p:cNvPr id="127" name="角丸四角形 126">
            <a:extLst>
              <a:ext uri="{FF2B5EF4-FFF2-40B4-BE49-F238E27FC236}">
                <a16:creationId xmlns:a16="http://schemas.microsoft.com/office/drawing/2014/main" id="{257149E8-CD01-2E7C-7107-863CEEC0400F}"/>
              </a:ext>
            </a:extLst>
          </p:cNvPr>
          <p:cNvSpPr/>
          <p:nvPr/>
        </p:nvSpPr>
        <p:spPr>
          <a:xfrm>
            <a:off x="2001290" y="6086988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595D08F6-E5C9-263F-08B4-409D44DFC5F0}"/>
              </a:ext>
            </a:extLst>
          </p:cNvPr>
          <p:cNvSpPr/>
          <p:nvPr/>
        </p:nvSpPr>
        <p:spPr>
          <a:xfrm>
            <a:off x="3257334" y="6325402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129" name="角丸四角形 128">
            <a:extLst>
              <a:ext uri="{FF2B5EF4-FFF2-40B4-BE49-F238E27FC236}">
                <a16:creationId xmlns:a16="http://schemas.microsoft.com/office/drawing/2014/main" id="{6CA642D1-C7BE-FA46-AE02-83A02112E2D1}"/>
              </a:ext>
            </a:extLst>
          </p:cNvPr>
          <p:cNvSpPr/>
          <p:nvPr/>
        </p:nvSpPr>
        <p:spPr>
          <a:xfrm>
            <a:off x="3257334" y="6086988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C1E2974B-813D-78D6-1BD6-5448DCD4553D}"/>
              </a:ext>
            </a:extLst>
          </p:cNvPr>
          <p:cNvSpPr/>
          <p:nvPr/>
        </p:nvSpPr>
        <p:spPr>
          <a:xfrm>
            <a:off x="1996531" y="6715413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9E6E2602-595D-467A-C769-84122937E684}"/>
              </a:ext>
            </a:extLst>
          </p:cNvPr>
          <p:cNvSpPr/>
          <p:nvPr/>
        </p:nvSpPr>
        <p:spPr>
          <a:xfrm>
            <a:off x="3254690" y="6715413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6" name="角丸四角形 135">
            <a:extLst>
              <a:ext uri="{FF2B5EF4-FFF2-40B4-BE49-F238E27FC236}">
                <a16:creationId xmlns:a16="http://schemas.microsoft.com/office/drawing/2014/main" id="{7F8F247B-A732-7CA6-ACC0-F6E2D8082E55}"/>
              </a:ext>
            </a:extLst>
          </p:cNvPr>
          <p:cNvSpPr/>
          <p:nvPr/>
        </p:nvSpPr>
        <p:spPr>
          <a:xfrm>
            <a:off x="716304" y="1512169"/>
            <a:ext cx="2412000" cy="252000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キーワード検索</a:t>
            </a:r>
          </a:p>
        </p:txBody>
      </p:sp>
      <p:sp>
        <p:nvSpPr>
          <p:cNvPr id="138" name="角丸四角形 137">
            <a:extLst>
              <a:ext uri="{FF2B5EF4-FFF2-40B4-BE49-F238E27FC236}">
                <a16:creationId xmlns:a16="http://schemas.microsoft.com/office/drawing/2014/main" id="{B50F8324-745E-E199-40D8-B71F6793A6B9}"/>
              </a:ext>
            </a:extLst>
          </p:cNvPr>
          <p:cNvSpPr/>
          <p:nvPr/>
        </p:nvSpPr>
        <p:spPr>
          <a:xfrm>
            <a:off x="3236304" y="1512169"/>
            <a:ext cx="1080000" cy="252000"/>
          </a:xfrm>
          <a:prstGeom prst="round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検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</a:rPr>
              <a:t> </a:t>
            </a:r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索</a:t>
            </a:r>
          </a:p>
        </p:txBody>
      </p: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E9F7B0C2-7F82-A83D-FB13-3EB1C590DD8B}"/>
              </a:ext>
            </a:extLst>
          </p:cNvPr>
          <p:cNvGrpSpPr/>
          <p:nvPr/>
        </p:nvGrpSpPr>
        <p:grpSpPr>
          <a:xfrm>
            <a:off x="3456193" y="1586083"/>
            <a:ext cx="96704" cy="100224"/>
            <a:chOff x="4861007" y="1315238"/>
            <a:chExt cx="292884" cy="303545"/>
          </a:xfrm>
        </p:grpSpPr>
        <p:sp>
          <p:nvSpPr>
            <p:cNvPr id="142" name="円/楕円 141">
              <a:extLst>
                <a:ext uri="{FF2B5EF4-FFF2-40B4-BE49-F238E27FC236}">
                  <a16:creationId xmlns:a16="http://schemas.microsoft.com/office/drawing/2014/main" id="{0BF50B61-25BA-4F61-D80C-BF8561AB69F4}"/>
                </a:ext>
              </a:extLst>
            </p:cNvPr>
            <p:cNvSpPr/>
            <p:nvPr/>
          </p:nvSpPr>
          <p:spPr>
            <a:xfrm>
              <a:off x="4861007" y="1315238"/>
              <a:ext cx="251296" cy="25129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3BA32B2A-3795-9974-0307-77C3ED1E27F8}"/>
                </a:ext>
              </a:extLst>
            </p:cNvPr>
            <p:cNvCxnSpPr>
              <a:cxnSpLocks/>
              <a:stCxn id="142" idx="5"/>
            </p:cNvCxnSpPr>
            <p:nvPr/>
          </p:nvCxnSpPr>
          <p:spPr>
            <a:xfrm>
              <a:off x="5075502" y="1529733"/>
              <a:ext cx="78389" cy="890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08818ED5-6599-814F-89FF-AB2DD143A3CA}"/>
              </a:ext>
            </a:extLst>
          </p:cNvPr>
          <p:cNvSpPr/>
          <p:nvPr/>
        </p:nvSpPr>
        <p:spPr>
          <a:xfrm>
            <a:off x="4899296" y="1717462"/>
            <a:ext cx="2268000" cy="785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カテゴリごとに記事を分類する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記事数が多い場合はサイト内で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キーワード検索ができるようにする</a:t>
            </a:r>
          </a:p>
        </p:txBody>
      </p:sp>
      <p:sp>
        <p:nvSpPr>
          <p:cNvPr id="148" name="円/楕円 147">
            <a:extLst>
              <a:ext uri="{FF2B5EF4-FFF2-40B4-BE49-F238E27FC236}">
                <a16:creationId xmlns:a16="http://schemas.microsoft.com/office/drawing/2014/main" id="{01DFEE50-9E31-6098-4B07-A758590F5484}"/>
              </a:ext>
            </a:extLst>
          </p:cNvPr>
          <p:cNvSpPr>
            <a:spLocks noChangeAspect="1"/>
          </p:cNvSpPr>
          <p:nvPr/>
        </p:nvSpPr>
        <p:spPr>
          <a:xfrm>
            <a:off x="4486145" y="1983282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cxnSp>
        <p:nvCxnSpPr>
          <p:cNvPr id="149" name="直線コネクタ 148">
            <a:extLst>
              <a:ext uri="{FF2B5EF4-FFF2-40B4-BE49-F238E27FC236}">
                <a16:creationId xmlns:a16="http://schemas.microsoft.com/office/drawing/2014/main" id="{303282E9-43A4-2BB6-45AE-90F77921CD68}"/>
              </a:ext>
            </a:extLst>
          </p:cNvPr>
          <p:cNvCxnSpPr>
            <a:cxnSpLocks/>
            <a:stCxn id="147" idx="1"/>
            <a:endCxn id="148" idx="6"/>
          </p:cNvCxnSpPr>
          <p:nvPr/>
        </p:nvCxnSpPr>
        <p:spPr>
          <a:xfrm flipH="1" flipV="1">
            <a:off x="4738145" y="2109282"/>
            <a:ext cx="161151" cy="96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256AB817-18D9-8425-F6B2-8C3E3BE09720}"/>
              </a:ext>
            </a:extLst>
          </p:cNvPr>
          <p:cNvSpPr/>
          <p:nvPr/>
        </p:nvSpPr>
        <p:spPr>
          <a:xfrm>
            <a:off x="4899296" y="2796262"/>
            <a:ext cx="2268000" cy="12010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72000" rIns="144000" bIns="108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記事数が多い場合、またはカテゴリの種類が多い場合は、主要な検索キーワードごとに仕分けをする。ユーザーが関心のある記事へ到達しやすくなる</a:t>
            </a:r>
          </a:p>
        </p:txBody>
      </p:sp>
      <p:sp>
        <p:nvSpPr>
          <p:cNvPr id="151" name="円/楕円 150">
            <a:extLst>
              <a:ext uri="{FF2B5EF4-FFF2-40B4-BE49-F238E27FC236}">
                <a16:creationId xmlns:a16="http://schemas.microsoft.com/office/drawing/2014/main" id="{C3DE1DA0-79CC-91FE-A8BB-37909E449686}"/>
              </a:ext>
            </a:extLst>
          </p:cNvPr>
          <p:cNvSpPr>
            <a:spLocks noChangeAspect="1"/>
          </p:cNvSpPr>
          <p:nvPr/>
        </p:nvSpPr>
        <p:spPr>
          <a:xfrm>
            <a:off x="4486145" y="3269831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cxnSp>
        <p:nvCxnSpPr>
          <p:cNvPr id="152" name="直線コネクタ 151">
            <a:extLst>
              <a:ext uri="{FF2B5EF4-FFF2-40B4-BE49-F238E27FC236}">
                <a16:creationId xmlns:a16="http://schemas.microsoft.com/office/drawing/2014/main" id="{05894D47-94D4-3584-82ED-70150AFB6879}"/>
              </a:ext>
            </a:extLst>
          </p:cNvPr>
          <p:cNvCxnSpPr>
            <a:cxnSpLocks/>
            <a:stCxn id="150" idx="1"/>
            <a:endCxn id="151" idx="6"/>
          </p:cNvCxnSpPr>
          <p:nvPr/>
        </p:nvCxnSpPr>
        <p:spPr>
          <a:xfrm flipH="1" flipV="1">
            <a:off x="4738145" y="3395831"/>
            <a:ext cx="161151" cy="96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9CA8F38-9C04-262C-CAE0-2AF049992864}"/>
              </a:ext>
            </a:extLst>
          </p:cNvPr>
          <p:cNvSpPr/>
          <p:nvPr/>
        </p:nvSpPr>
        <p:spPr>
          <a:xfrm>
            <a:off x="414386" y="1051679"/>
            <a:ext cx="4212000" cy="227282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216000" bIns="36000" rtlCol="0" anchor="ctr" anchorCtr="0"/>
          <a:lstStyle/>
          <a:p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パンくずリスト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1D78DF1C-8431-582E-0088-A34FEF0D29A2}"/>
              </a:ext>
            </a:extLst>
          </p:cNvPr>
          <p:cNvGrpSpPr/>
          <p:nvPr/>
        </p:nvGrpSpPr>
        <p:grpSpPr>
          <a:xfrm>
            <a:off x="880573" y="2455202"/>
            <a:ext cx="3284793" cy="1834536"/>
            <a:chOff x="880573" y="2721917"/>
            <a:chExt cx="3284793" cy="1834536"/>
          </a:xfrm>
        </p:grpSpPr>
        <p:sp>
          <p:nvSpPr>
            <p:cNvPr id="31" name="角丸四角形 30">
              <a:extLst>
                <a:ext uri="{FF2B5EF4-FFF2-40B4-BE49-F238E27FC236}">
                  <a16:creationId xmlns:a16="http://schemas.microsoft.com/office/drawing/2014/main" id="{8F018DD5-392D-D669-C50C-4BCC895031DF}"/>
                </a:ext>
              </a:extLst>
            </p:cNvPr>
            <p:cNvSpPr/>
            <p:nvPr/>
          </p:nvSpPr>
          <p:spPr>
            <a:xfrm>
              <a:off x="880573" y="2721917"/>
              <a:ext cx="1080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子カテゴリ</a:t>
              </a:r>
              <a:r>
                <a:rPr kumimoji="1" lang="en-US" altLang="ja-JP" sz="600" dirty="0">
                  <a:solidFill>
                    <a:schemeClr val="tx2"/>
                  </a:solidFill>
                  <a:latin typeface="+mn-ea"/>
                </a:rPr>
                <a:t>---------------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32" name="角丸四角形 31">
              <a:extLst>
                <a:ext uri="{FF2B5EF4-FFF2-40B4-BE49-F238E27FC236}">
                  <a16:creationId xmlns:a16="http://schemas.microsoft.com/office/drawing/2014/main" id="{51A877F2-E5DC-4BAD-2699-D8C285425D58}"/>
                </a:ext>
              </a:extLst>
            </p:cNvPr>
            <p:cNvSpPr/>
            <p:nvPr/>
          </p:nvSpPr>
          <p:spPr>
            <a:xfrm>
              <a:off x="2298449" y="2721917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34" name="角丸四角形 33">
              <a:extLst>
                <a:ext uri="{FF2B5EF4-FFF2-40B4-BE49-F238E27FC236}">
                  <a16:creationId xmlns:a16="http://schemas.microsoft.com/office/drawing/2014/main" id="{BB5CA7E6-4084-D315-CD98-C768A222DD2A}"/>
                </a:ext>
              </a:extLst>
            </p:cNvPr>
            <p:cNvSpPr/>
            <p:nvPr/>
          </p:nvSpPr>
          <p:spPr>
            <a:xfrm>
              <a:off x="2943907" y="2721917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35" name="角丸四角形 34">
              <a:extLst>
                <a:ext uri="{FF2B5EF4-FFF2-40B4-BE49-F238E27FC236}">
                  <a16:creationId xmlns:a16="http://schemas.microsoft.com/office/drawing/2014/main" id="{84A983C8-FB73-A9CF-0625-C9B4ED128189}"/>
                </a:ext>
              </a:extLst>
            </p:cNvPr>
            <p:cNvSpPr/>
            <p:nvPr/>
          </p:nvSpPr>
          <p:spPr>
            <a:xfrm>
              <a:off x="3589366" y="2721917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36" name="フリーフォーム 35">
              <a:extLst>
                <a:ext uri="{FF2B5EF4-FFF2-40B4-BE49-F238E27FC236}">
                  <a16:creationId xmlns:a16="http://schemas.microsoft.com/office/drawing/2014/main" id="{3F10F892-9E1E-0499-F44C-0A8A503562EB}"/>
                </a:ext>
              </a:extLst>
            </p:cNvPr>
            <p:cNvSpPr/>
            <p:nvPr/>
          </p:nvSpPr>
          <p:spPr>
            <a:xfrm>
              <a:off x="2085724" y="2762180"/>
              <a:ext cx="72000" cy="144000"/>
            </a:xfrm>
            <a:custGeom>
              <a:avLst/>
              <a:gdLst>
                <a:gd name="connsiteX0" fmla="*/ 0 w 102687"/>
                <a:gd name="connsiteY0" fmla="*/ 0 h 205373"/>
                <a:gd name="connsiteX1" fmla="*/ 102687 w 102687"/>
                <a:gd name="connsiteY1" fmla="*/ 102687 h 205373"/>
                <a:gd name="connsiteX2" fmla="*/ 1 w 102687"/>
                <a:gd name="connsiteY2" fmla="*/ 205373 h 20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687" h="205373">
                  <a:moveTo>
                    <a:pt x="0" y="0"/>
                  </a:moveTo>
                  <a:lnTo>
                    <a:pt x="102687" y="102687"/>
                  </a:lnTo>
                  <a:lnTo>
                    <a:pt x="1" y="205373"/>
                  </a:lnTo>
                </a:path>
              </a:pathLst>
            </a:cu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角丸四角形 36">
              <a:extLst>
                <a:ext uri="{FF2B5EF4-FFF2-40B4-BE49-F238E27FC236}">
                  <a16:creationId xmlns:a16="http://schemas.microsoft.com/office/drawing/2014/main" id="{6D8C50E9-E4DE-A42C-9F07-2DEF84E435B4}"/>
                </a:ext>
              </a:extLst>
            </p:cNvPr>
            <p:cNvSpPr/>
            <p:nvPr/>
          </p:nvSpPr>
          <p:spPr>
            <a:xfrm>
              <a:off x="880573" y="3049536"/>
              <a:ext cx="1080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子カテゴリ</a:t>
              </a:r>
              <a:r>
                <a:rPr kumimoji="1" lang="en-US" altLang="ja-JP" sz="600" dirty="0">
                  <a:solidFill>
                    <a:schemeClr val="tx2"/>
                  </a:solidFill>
                  <a:latin typeface="+mn-ea"/>
                </a:rPr>
                <a:t>---------------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38" name="角丸四角形 37">
              <a:extLst>
                <a:ext uri="{FF2B5EF4-FFF2-40B4-BE49-F238E27FC236}">
                  <a16:creationId xmlns:a16="http://schemas.microsoft.com/office/drawing/2014/main" id="{79306C43-8B8D-DD8B-4325-42DAAE023708}"/>
                </a:ext>
              </a:extLst>
            </p:cNvPr>
            <p:cNvSpPr/>
            <p:nvPr/>
          </p:nvSpPr>
          <p:spPr>
            <a:xfrm>
              <a:off x="2298449" y="3049536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39" name="角丸四角形 38">
              <a:extLst>
                <a:ext uri="{FF2B5EF4-FFF2-40B4-BE49-F238E27FC236}">
                  <a16:creationId xmlns:a16="http://schemas.microsoft.com/office/drawing/2014/main" id="{493A0FC2-481F-D0C9-8863-4E56B5A225EF}"/>
                </a:ext>
              </a:extLst>
            </p:cNvPr>
            <p:cNvSpPr/>
            <p:nvPr/>
          </p:nvSpPr>
          <p:spPr>
            <a:xfrm>
              <a:off x="2943907" y="3049536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44" name="角丸四角形 43">
              <a:extLst>
                <a:ext uri="{FF2B5EF4-FFF2-40B4-BE49-F238E27FC236}">
                  <a16:creationId xmlns:a16="http://schemas.microsoft.com/office/drawing/2014/main" id="{4A6692C4-F471-767E-6790-DD52B7F051E7}"/>
                </a:ext>
              </a:extLst>
            </p:cNvPr>
            <p:cNvSpPr/>
            <p:nvPr/>
          </p:nvSpPr>
          <p:spPr>
            <a:xfrm>
              <a:off x="3589366" y="3049536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45" name="フリーフォーム 44">
              <a:extLst>
                <a:ext uri="{FF2B5EF4-FFF2-40B4-BE49-F238E27FC236}">
                  <a16:creationId xmlns:a16="http://schemas.microsoft.com/office/drawing/2014/main" id="{BE89210E-B2DF-1B9D-D944-D3A560D02C0F}"/>
                </a:ext>
              </a:extLst>
            </p:cNvPr>
            <p:cNvSpPr/>
            <p:nvPr/>
          </p:nvSpPr>
          <p:spPr>
            <a:xfrm>
              <a:off x="2085724" y="3089799"/>
              <a:ext cx="72000" cy="144000"/>
            </a:xfrm>
            <a:custGeom>
              <a:avLst/>
              <a:gdLst>
                <a:gd name="connsiteX0" fmla="*/ 0 w 102687"/>
                <a:gd name="connsiteY0" fmla="*/ 0 h 205373"/>
                <a:gd name="connsiteX1" fmla="*/ 102687 w 102687"/>
                <a:gd name="connsiteY1" fmla="*/ 102687 h 205373"/>
                <a:gd name="connsiteX2" fmla="*/ 1 w 102687"/>
                <a:gd name="connsiteY2" fmla="*/ 205373 h 20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687" h="205373">
                  <a:moveTo>
                    <a:pt x="0" y="0"/>
                  </a:moveTo>
                  <a:lnTo>
                    <a:pt x="102687" y="102687"/>
                  </a:lnTo>
                  <a:lnTo>
                    <a:pt x="1" y="205373"/>
                  </a:lnTo>
                </a:path>
              </a:pathLst>
            </a:cu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角丸四角形 45">
              <a:extLst>
                <a:ext uri="{FF2B5EF4-FFF2-40B4-BE49-F238E27FC236}">
                  <a16:creationId xmlns:a16="http://schemas.microsoft.com/office/drawing/2014/main" id="{12596388-8FE4-81EE-073B-444AAF85DB1A}"/>
                </a:ext>
              </a:extLst>
            </p:cNvPr>
            <p:cNvSpPr/>
            <p:nvPr/>
          </p:nvSpPr>
          <p:spPr>
            <a:xfrm>
              <a:off x="880573" y="3372265"/>
              <a:ext cx="1080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子カテゴリ</a:t>
              </a:r>
              <a:r>
                <a:rPr kumimoji="1" lang="en-US" altLang="ja-JP" sz="600" dirty="0">
                  <a:solidFill>
                    <a:schemeClr val="tx2"/>
                  </a:solidFill>
                  <a:latin typeface="+mn-ea"/>
                </a:rPr>
                <a:t>---------------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47" name="角丸四角形 46">
              <a:extLst>
                <a:ext uri="{FF2B5EF4-FFF2-40B4-BE49-F238E27FC236}">
                  <a16:creationId xmlns:a16="http://schemas.microsoft.com/office/drawing/2014/main" id="{D6F1E027-6CB8-BC4D-325B-D57FEB691E2A}"/>
                </a:ext>
              </a:extLst>
            </p:cNvPr>
            <p:cNvSpPr/>
            <p:nvPr/>
          </p:nvSpPr>
          <p:spPr>
            <a:xfrm>
              <a:off x="2298449" y="3372265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48" name="角丸四角形 47">
              <a:extLst>
                <a:ext uri="{FF2B5EF4-FFF2-40B4-BE49-F238E27FC236}">
                  <a16:creationId xmlns:a16="http://schemas.microsoft.com/office/drawing/2014/main" id="{D029D0A6-8BF3-B386-32F7-24B18D7F2C10}"/>
                </a:ext>
              </a:extLst>
            </p:cNvPr>
            <p:cNvSpPr/>
            <p:nvPr/>
          </p:nvSpPr>
          <p:spPr>
            <a:xfrm>
              <a:off x="2943907" y="3372265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49" name="角丸四角形 48">
              <a:extLst>
                <a:ext uri="{FF2B5EF4-FFF2-40B4-BE49-F238E27FC236}">
                  <a16:creationId xmlns:a16="http://schemas.microsoft.com/office/drawing/2014/main" id="{AE3E9CBC-69D9-827E-4D4E-2E5C0EB57853}"/>
                </a:ext>
              </a:extLst>
            </p:cNvPr>
            <p:cNvSpPr/>
            <p:nvPr/>
          </p:nvSpPr>
          <p:spPr>
            <a:xfrm>
              <a:off x="3589366" y="3372265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50" name="フリーフォーム 49">
              <a:extLst>
                <a:ext uri="{FF2B5EF4-FFF2-40B4-BE49-F238E27FC236}">
                  <a16:creationId xmlns:a16="http://schemas.microsoft.com/office/drawing/2014/main" id="{D3147C43-7F4A-2C06-FEAD-8107262156EA}"/>
                </a:ext>
              </a:extLst>
            </p:cNvPr>
            <p:cNvSpPr/>
            <p:nvPr/>
          </p:nvSpPr>
          <p:spPr>
            <a:xfrm>
              <a:off x="2085724" y="3412528"/>
              <a:ext cx="72000" cy="144000"/>
            </a:xfrm>
            <a:custGeom>
              <a:avLst/>
              <a:gdLst>
                <a:gd name="connsiteX0" fmla="*/ 0 w 102687"/>
                <a:gd name="connsiteY0" fmla="*/ 0 h 205373"/>
                <a:gd name="connsiteX1" fmla="*/ 102687 w 102687"/>
                <a:gd name="connsiteY1" fmla="*/ 102687 h 205373"/>
                <a:gd name="connsiteX2" fmla="*/ 1 w 102687"/>
                <a:gd name="connsiteY2" fmla="*/ 205373 h 20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687" h="205373">
                  <a:moveTo>
                    <a:pt x="0" y="0"/>
                  </a:moveTo>
                  <a:lnTo>
                    <a:pt x="102687" y="102687"/>
                  </a:lnTo>
                  <a:lnTo>
                    <a:pt x="1" y="205373"/>
                  </a:lnTo>
                </a:path>
              </a:pathLst>
            </a:cu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角丸四角形 55">
              <a:extLst>
                <a:ext uri="{FF2B5EF4-FFF2-40B4-BE49-F238E27FC236}">
                  <a16:creationId xmlns:a16="http://schemas.microsoft.com/office/drawing/2014/main" id="{08892611-65DB-C53D-A612-A24CD95C046F}"/>
                </a:ext>
              </a:extLst>
            </p:cNvPr>
            <p:cNvSpPr/>
            <p:nvPr/>
          </p:nvSpPr>
          <p:spPr>
            <a:xfrm>
              <a:off x="880573" y="3690105"/>
              <a:ext cx="1080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子カテゴリ</a:t>
              </a:r>
              <a:r>
                <a:rPr kumimoji="1" lang="en-US" altLang="ja-JP" sz="600" dirty="0">
                  <a:solidFill>
                    <a:schemeClr val="tx2"/>
                  </a:solidFill>
                  <a:latin typeface="+mn-ea"/>
                </a:rPr>
                <a:t>---------------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57" name="角丸四角形 56">
              <a:extLst>
                <a:ext uri="{FF2B5EF4-FFF2-40B4-BE49-F238E27FC236}">
                  <a16:creationId xmlns:a16="http://schemas.microsoft.com/office/drawing/2014/main" id="{46CBF7A2-BBB0-97E8-A95B-116C742BFA17}"/>
                </a:ext>
              </a:extLst>
            </p:cNvPr>
            <p:cNvSpPr/>
            <p:nvPr/>
          </p:nvSpPr>
          <p:spPr>
            <a:xfrm>
              <a:off x="2298449" y="3690105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58" name="角丸四角形 57">
              <a:extLst>
                <a:ext uri="{FF2B5EF4-FFF2-40B4-BE49-F238E27FC236}">
                  <a16:creationId xmlns:a16="http://schemas.microsoft.com/office/drawing/2014/main" id="{D882BFFE-B572-ADBB-3EC5-65A051E343E3}"/>
                </a:ext>
              </a:extLst>
            </p:cNvPr>
            <p:cNvSpPr/>
            <p:nvPr/>
          </p:nvSpPr>
          <p:spPr>
            <a:xfrm>
              <a:off x="2943907" y="3690105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59" name="角丸四角形 58">
              <a:extLst>
                <a:ext uri="{FF2B5EF4-FFF2-40B4-BE49-F238E27FC236}">
                  <a16:creationId xmlns:a16="http://schemas.microsoft.com/office/drawing/2014/main" id="{99B635F2-70F9-3A76-F6DA-B0F55849056B}"/>
                </a:ext>
              </a:extLst>
            </p:cNvPr>
            <p:cNvSpPr/>
            <p:nvPr/>
          </p:nvSpPr>
          <p:spPr>
            <a:xfrm>
              <a:off x="3589366" y="3690105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60" name="フリーフォーム 59">
              <a:extLst>
                <a:ext uri="{FF2B5EF4-FFF2-40B4-BE49-F238E27FC236}">
                  <a16:creationId xmlns:a16="http://schemas.microsoft.com/office/drawing/2014/main" id="{BE3671A8-122A-02E1-4731-C37AC4FA3C52}"/>
                </a:ext>
              </a:extLst>
            </p:cNvPr>
            <p:cNvSpPr/>
            <p:nvPr/>
          </p:nvSpPr>
          <p:spPr>
            <a:xfrm>
              <a:off x="2085724" y="3730368"/>
              <a:ext cx="72000" cy="144000"/>
            </a:xfrm>
            <a:custGeom>
              <a:avLst/>
              <a:gdLst>
                <a:gd name="connsiteX0" fmla="*/ 0 w 102687"/>
                <a:gd name="connsiteY0" fmla="*/ 0 h 205373"/>
                <a:gd name="connsiteX1" fmla="*/ 102687 w 102687"/>
                <a:gd name="connsiteY1" fmla="*/ 102687 h 205373"/>
                <a:gd name="connsiteX2" fmla="*/ 1 w 102687"/>
                <a:gd name="connsiteY2" fmla="*/ 205373 h 20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687" h="205373">
                  <a:moveTo>
                    <a:pt x="0" y="0"/>
                  </a:moveTo>
                  <a:lnTo>
                    <a:pt x="102687" y="102687"/>
                  </a:lnTo>
                  <a:lnTo>
                    <a:pt x="1" y="205373"/>
                  </a:lnTo>
                </a:path>
              </a:pathLst>
            </a:cu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角丸四角形 60">
              <a:extLst>
                <a:ext uri="{FF2B5EF4-FFF2-40B4-BE49-F238E27FC236}">
                  <a16:creationId xmlns:a16="http://schemas.microsoft.com/office/drawing/2014/main" id="{887D12A1-0A1C-6FA0-D9E6-02727B68842F}"/>
                </a:ext>
              </a:extLst>
            </p:cNvPr>
            <p:cNvSpPr/>
            <p:nvPr/>
          </p:nvSpPr>
          <p:spPr>
            <a:xfrm>
              <a:off x="880573" y="4017724"/>
              <a:ext cx="1080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子カテゴリ</a:t>
              </a:r>
              <a:r>
                <a:rPr kumimoji="1" lang="en-US" altLang="ja-JP" sz="600" dirty="0">
                  <a:solidFill>
                    <a:schemeClr val="tx2"/>
                  </a:solidFill>
                  <a:latin typeface="+mn-ea"/>
                </a:rPr>
                <a:t>---------------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62" name="角丸四角形 61">
              <a:extLst>
                <a:ext uri="{FF2B5EF4-FFF2-40B4-BE49-F238E27FC236}">
                  <a16:creationId xmlns:a16="http://schemas.microsoft.com/office/drawing/2014/main" id="{5F4C4974-B15B-647C-599B-FB529EF0F36B}"/>
                </a:ext>
              </a:extLst>
            </p:cNvPr>
            <p:cNvSpPr/>
            <p:nvPr/>
          </p:nvSpPr>
          <p:spPr>
            <a:xfrm>
              <a:off x="2298449" y="4017724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63" name="角丸四角形 62">
              <a:extLst>
                <a:ext uri="{FF2B5EF4-FFF2-40B4-BE49-F238E27FC236}">
                  <a16:creationId xmlns:a16="http://schemas.microsoft.com/office/drawing/2014/main" id="{413D77D1-5B4C-DF45-0C2A-CCD10A9FE494}"/>
                </a:ext>
              </a:extLst>
            </p:cNvPr>
            <p:cNvSpPr/>
            <p:nvPr/>
          </p:nvSpPr>
          <p:spPr>
            <a:xfrm>
              <a:off x="2943907" y="4017724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64" name="角丸四角形 63">
              <a:extLst>
                <a:ext uri="{FF2B5EF4-FFF2-40B4-BE49-F238E27FC236}">
                  <a16:creationId xmlns:a16="http://schemas.microsoft.com/office/drawing/2014/main" id="{801A1205-F9EA-1379-7AF0-36357C4E0F5E}"/>
                </a:ext>
              </a:extLst>
            </p:cNvPr>
            <p:cNvSpPr/>
            <p:nvPr/>
          </p:nvSpPr>
          <p:spPr>
            <a:xfrm>
              <a:off x="3589366" y="4017724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65" name="フリーフォーム 64">
              <a:extLst>
                <a:ext uri="{FF2B5EF4-FFF2-40B4-BE49-F238E27FC236}">
                  <a16:creationId xmlns:a16="http://schemas.microsoft.com/office/drawing/2014/main" id="{D47E0C7A-FCA8-7D45-CBBF-4212C96A8F95}"/>
                </a:ext>
              </a:extLst>
            </p:cNvPr>
            <p:cNvSpPr/>
            <p:nvPr/>
          </p:nvSpPr>
          <p:spPr>
            <a:xfrm>
              <a:off x="2085724" y="4057987"/>
              <a:ext cx="72000" cy="144000"/>
            </a:xfrm>
            <a:custGeom>
              <a:avLst/>
              <a:gdLst>
                <a:gd name="connsiteX0" fmla="*/ 0 w 102687"/>
                <a:gd name="connsiteY0" fmla="*/ 0 h 205373"/>
                <a:gd name="connsiteX1" fmla="*/ 102687 w 102687"/>
                <a:gd name="connsiteY1" fmla="*/ 102687 h 205373"/>
                <a:gd name="connsiteX2" fmla="*/ 1 w 102687"/>
                <a:gd name="connsiteY2" fmla="*/ 205373 h 20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687" h="205373">
                  <a:moveTo>
                    <a:pt x="0" y="0"/>
                  </a:moveTo>
                  <a:lnTo>
                    <a:pt x="102687" y="102687"/>
                  </a:lnTo>
                  <a:lnTo>
                    <a:pt x="1" y="205373"/>
                  </a:lnTo>
                </a:path>
              </a:pathLst>
            </a:cu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角丸四角形 65">
              <a:extLst>
                <a:ext uri="{FF2B5EF4-FFF2-40B4-BE49-F238E27FC236}">
                  <a16:creationId xmlns:a16="http://schemas.microsoft.com/office/drawing/2014/main" id="{02E51E90-79C0-35E1-5967-7FB1780C01AB}"/>
                </a:ext>
              </a:extLst>
            </p:cNvPr>
            <p:cNvSpPr/>
            <p:nvPr/>
          </p:nvSpPr>
          <p:spPr>
            <a:xfrm>
              <a:off x="880573" y="4340453"/>
              <a:ext cx="1080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子カテゴリ</a:t>
              </a:r>
              <a:r>
                <a:rPr kumimoji="1" lang="en-US" altLang="ja-JP" sz="600" dirty="0">
                  <a:solidFill>
                    <a:schemeClr val="tx2"/>
                  </a:solidFill>
                  <a:latin typeface="+mn-ea"/>
                </a:rPr>
                <a:t>---------------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67" name="角丸四角形 66">
              <a:extLst>
                <a:ext uri="{FF2B5EF4-FFF2-40B4-BE49-F238E27FC236}">
                  <a16:creationId xmlns:a16="http://schemas.microsoft.com/office/drawing/2014/main" id="{278754F9-E1D2-CCEE-06F2-61A51B61E580}"/>
                </a:ext>
              </a:extLst>
            </p:cNvPr>
            <p:cNvSpPr/>
            <p:nvPr/>
          </p:nvSpPr>
          <p:spPr>
            <a:xfrm>
              <a:off x="2298449" y="4340453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68" name="角丸四角形 67">
              <a:extLst>
                <a:ext uri="{FF2B5EF4-FFF2-40B4-BE49-F238E27FC236}">
                  <a16:creationId xmlns:a16="http://schemas.microsoft.com/office/drawing/2014/main" id="{ECB3B2CB-9296-480A-B3A1-1981C90F7F61}"/>
                </a:ext>
              </a:extLst>
            </p:cNvPr>
            <p:cNvSpPr/>
            <p:nvPr/>
          </p:nvSpPr>
          <p:spPr>
            <a:xfrm>
              <a:off x="2943907" y="4340453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69" name="角丸四角形 68">
              <a:extLst>
                <a:ext uri="{FF2B5EF4-FFF2-40B4-BE49-F238E27FC236}">
                  <a16:creationId xmlns:a16="http://schemas.microsoft.com/office/drawing/2014/main" id="{7DA07AB0-1CB0-2A66-AE3B-A5454609B3D2}"/>
                </a:ext>
              </a:extLst>
            </p:cNvPr>
            <p:cNvSpPr/>
            <p:nvPr/>
          </p:nvSpPr>
          <p:spPr>
            <a:xfrm>
              <a:off x="3589366" y="4340453"/>
              <a:ext cx="576000" cy="216000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600" b="1">
                  <a:solidFill>
                    <a:schemeClr val="tx2"/>
                  </a:solidFill>
                  <a:latin typeface="+mn-ea"/>
                </a:rPr>
                <a:t>孫カテゴリ</a:t>
              </a:r>
              <a:endParaRPr kumimoji="1" lang="ja-JP" altLang="en-US" sz="600">
                <a:solidFill>
                  <a:schemeClr val="tx2"/>
                </a:solidFill>
                <a:latin typeface="+mn-ea"/>
              </a:endParaRPr>
            </a:p>
          </p:txBody>
        </p:sp>
        <p:sp>
          <p:nvSpPr>
            <p:cNvPr id="70" name="フリーフォーム 69">
              <a:extLst>
                <a:ext uri="{FF2B5EF4-FFF2-40B4-BE49-F238E27FC236}">
                  <a16:creationId xmlns:a16="http://schemas.microsoft.com/office/drawing/2014/main" id="{54D7EBF6-7BB5-06D0-7EDD-370E58748E83}"/>
                </a:ext>
              </a:extLst>
            </p:cNvPr>
            <p:cNvSpPr/>
            <p:nvPr/>
          </p:nvSpPr>
          <p:spPr>
            <a:xfrm>
              <a:off x="2085724" y="4380716"/>
              <a:ext cx="72000" cy="144000"/>
            </a:xfrm>
            <a:custGeom>
              <a:avLst/>
              <a:gdLst>
                <a:gd name="connsiteX0" fmla="*/ 0 w 102687"/>
                <a:gd name="connsiteY0" fmla="*/ 0 h 205373"/>
                <a:gd name="connsiteX1" fmla="*/ 102687 w 102687"/>
                <a:gd name="connsiteY1" fmla="*/ 102687 h 205373"/>
                <a:gd name="connsiteX2" fmla="*/ 1 w 102687"/>
                <a:gd name="connsiteY2" fmla="*/ 205373 h 20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687" h="205373">
                  <a:moveTo>
                    <a:pt x="0" y="0"/>
                  </a:moveTo>
                  <a:lnTo>
                    <a:pt x="102687" y="102687"/>
                  </a:lnTo>
                  <a:lnTo>
                    <a:pt x="1" y="205373"/>
                  </a:lnTo>
                </a:path>
              </a:pathLst>
            </a:cu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3" name="角丸四角形 72">
            <a:extLst>
              <a:ext uri="{FF2B5EF4-FFF2-40B4-BE49-F238E27FC236}">
                <a16:creationId xmlns:a16="http://schemas.microsoft.com/office/drawing/2014/main" id="{61EA8E75-708E-E7CC-BC69-0CF52EDF1568}"/>
              </a:ext>
            </a:extLst>
          </p:cNvPr>
          <p:cNvSpPr/>
          <p:nvPr/>
        </p:nvSpPr>
        <p:spPr>
          <a:xfrm>
            <a:off x="880573" y="1994071"/>
            <a:ext cx="1079999" cy="252000"/>
          </a:xfrm>
          <a:prstGeom prst="round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  <a:latin typeface="+mn-ea"/>
              </a:rPr>
              <a:t>親カテゴリ</a:t>
            </a:r>
            <a:r>
              <a:rPr kumimoji="1" lang="en-US" altLang="ja-JP" sz="800" b="1" dirty="0">
                <a:solidFill>
                  <a:schemeClr val="bg1"/>
                </a:solidFill>
                <a:latin typeface="+mn-ea"/>
              </a:rPr>
              <a:t>----</a:t>
            </a:r>
            <a:endParaRPr kumimoji="1" lang="ja-JP" altLang="en-US" sz="8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75" name="角丸四角形 74">
            <a:extLst>
              <a:ext uri="{FF2B5EF4-FFF2-40B4-BE49-F238E27FC236}">
                <a16:creationId xmlns:a16="http://schemas.microsoft.com/office/drawing/2014/main" id="{AF8ECE6C-2031-E508-9BF2-C2546B2B43F8}"/>
              </a:ext>
            </a:extLst>
          </p:cNvPr>
          <p:cNvSpPr/>
          <p:nvPr/>
        </p:nvSpPr>
        <p:spPr>
          <a:xfrm>
            <a:off x="2225875" y="1989753"/>
            <a:ext cx="936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親カテゴリ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----</a:t>
            </a:r>
            <a:endParaRPr kumimoji="1" lang="ja-JP" altLang="en-US" sz="8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76" name="角丸四角形 75">
            <a:extLst>
              <a:ext uri="{FF2B5EF4-FFF2-40B4-BE49-F238E27FC236}">
                <a16:creationId xmlns:a16="http://schemas.microsoft.com/office/drawing/2014/main" id="{46052AA7-F509-4E26-52EC-0FA44C60DCA4}"/>
              </a:ext>
            </a:extLst>
          </p:cNvPr>
          <p:cNvSpPr/>
          <p:nvPr/>
        </p:nvSpPr>
        <p:spPr>
          <a:xfrm>
            <a:off x="3229366" y="1984679"/>
            <a:ext cx="936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親カテゴリ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----</a:t>
            </a:r>
            <a:endParaRPr kumimoji="1" lang="ja-JP" altLang="en-US" sz="800" b="1">
              <a:solidFill>
                <a:schemeClr val="tx2"/>
              </a:solidFill>
              <a:latin typeface="+mn-ea"/>
            </a:endParaRPr>
          </a:p>
        </p:txBody>
      </p:sp>
      <p:pic>
        <p:nvPicPr>
          <p:cNvPr id="78" name="図 77">
            <a:extLst>
              <a:ext uri="{FF2B5EF4-FFF2-40B4-BE49-F238E27FC236}">
                <a16:creationId xmlns:a16="http://schemas.microsoft.com/office/drawing/2014/main" id="{083A2596-3B85-0C6E-25EA-E03EC1BD6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813" y="4697008"/>
            <a:ext cx="4320000" cy="83076"/>
          </a:xfrm>
          <a:prstGeom prst="rect">
            <a:avLst/>
          </a:prstGeom>
        </p:spPr>
      </p:pic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2E56DD8A-5CF8-4C12-2A65-98944D2C6ECC}"/>
              </a:ext>
            </a:extLst>
          </p:cNvPr>
          <p:cNvSpPr/>
          <p:nvPr/>
        </p:nvSpPr>
        <p:spPr>
          <a:xfrm>
            <a:off x="745246" y="7978168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417393D8-440A-BC3A-91F5-2DEFF685F9C7}"/>
              </a:ext>
            </a:extLst>
          </p:cNvPr>
          <p:cNvSpPr/>
          <p:nvPr/>
        </p:nvSpPr>
        <p:spPr>
          <a:xfrm>
            <a:off x="745246" y="8368179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911AC0C1-9ACF-6056-768B-266192D1AB0F}"/>
              </a:ext>
            </a:extLst>
          </p:cNvPr>
          <p:cNvSpPr/>
          <p:nvPr/>
        </p:nvSpPr>
        <p:spPr>
          <a:xfrm>
            <a:off x="745246" y="6995604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7BBEA1ED-1BB9-5ACC-A755-633372B28BF9}"/>
              </a:ext>
            </a:extLst>
          </p:cNvPr>
          <p:cNvSpPr/>
          <p:nvPr/>
        </p:nvSpPr>
        <p:spPr>
          <a:xfrm>
            <a:off x="2002737" y="6995604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170214DE-7DE0-D87B-8CC2-CA20004F1378}"/>
              </a:ext>
            </a:extLst>
          </p:cNvPr>
          <p:cNvSpPr/>
          <p:nvPr/>
        </p:nvSpPr>
        <p:spPr>
          <a:xfrm>
            <a:off x="3260228" y="6995604"/>
            <a:ext cx="1080000" cy="648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4" name="フリーフォーム 83">
            <a:extLst>
              <a:ext uri="{FF2B5EF4-FFF2-40B4-BE49-F238E27FC236}">
                <a16:creationId xmlns:a16="http://schemas.microsoft.com/office/drawing/2014/main" id="{1613DF76-97EB-DB6C-5315-DA1387FC1444}"/>
              </a:ext>
            </a:extLst>
          </p:cNvPr>
          <p:cNvSpPr/>
          <p:nvPr/>
        </p:nvSpPr>
        <p:spPr>
          <a:xfrm>
            <a:off x="1167972" y="7245577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5" name="フリーフォーム 84">
            <a:extLst>
              <a:ext uri="{FF2B5EF4-FFF2-40B4-BE49-F238E27FC236}">
                <a16:creationId xmlns:a16="http://schemas.microsoft.com/office/drawing/2014/main" id="{6DDD03DA-A502-B305-BDD2-1AF2151A8CD7}"/>
              </a:ext>
            </a:extLst>
          </p:cNvPr>
          <p:cNvSpPr/>
          <p:nvPr/>
        </p:nvSpPr>
        <p:spPr>
          <a:xfrm>
            <a:off x="2430714" y="7240984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6" name="フリーフォーム 85">
            <a:extLst>
              <a:ext uri="{FF2B5EF4-FFF2-40B4-BE49-F238E27FC236}">
                <a16:creationId xmlns:a16="http://schemas.microsoft.com/office/drawing/2014/main" id="{4EE45A3F-4872-A537-295B-C15F64C201EC}"/>
              </a:ext>
            </a:extLst>
          </p:cNvPr>
          <p:cNvSpPr/>
          <p:nvPr/>
        </p:nvSpPr>
        <p:spPr>
          <a:xfrm>
            <a:off x="3684748" y="7248118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7" name="角丸四角形 86">
            <a:extLst>
              <a:ext uri="{FF2B5EF4-FFF2-40B4-BE49-F238E27FC236}">
                <a16:creationId xmlns:a16="http://schemas.microsoft.com/office/drawing/2014/main" id="{682118E2-DD64-04EC-E8F5-12BB278D85AA}"/>
              </a:ext>
            </a:extLst>
          </p:cNvPr>
          <p:cNvSpPr/>
          <p:nvPr/>
        </p:nvSpPr>
        <p:spPr>
          <a:xfrm>
            <a:off x="745246" y="7739754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5EB09142-4B37-4FD3-095C-69620FBE2CFE}"/>
              </a:ext>
            </a:extLst>
          </p:cNvPr>
          <p:cNvSpPr/>
          <p:nvPr/>
        </p:nvSpPr>
        <p:spPr>
          <a:xfrm>
            <a:off x="2001290" y="7978168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○○○○○○○</a:t>
            </a:r>
          </a:p>
        </p:txBody>
      </p:sp>
      <p:sp>
        <p:nvSpPr>
          <p:cNvPr id="89" name="角丸四角形 88">
            <a:extLst>
              <a:ext uri="{FF2B5EF4-FFF2-40B4-BE49-F238E27FC236}">
                <a16:creationId xmlns:a16="http://schemas.microsoft.com/office/drawing/2014/main" id="{8AB7DB83-64BD-B39A-B1FD-C0AD98549FC3}"/>
              </a:ext>
            </a:extLst>
          </p:cNvPr>
          <p:cNvSpPr/>
          <p:nvPr/>
        </p:nvSpPr>
        <p:spPr>
          <a:xfrm>
            <a:off x="2001290" y="7739754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4A7849FA-132D-483E-A404-EA1AB14D8CF5}"/>
              </a:ext>
            </a:extLst>
          </p:cNvPr>
          <p:cNvSpPr/>
          <p:nvPr/>
        </p:nvSpPr>
        <p:spPr>
          <a:xfrm>
            <a:off x="3257334" y="7978168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記事タイトル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</a:t>
            </a: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○○○○○</a:t>
            </a:r>
            <a:r>
              <a:rPr kumimoji="1" lang="ja-JP" altLang="en-US" sz="800" b="1" u="sng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u="sng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91" name="角丸四角形 90">
            <a:extLst>
              <a:ext uri="{FF2B5EF4-FFF2-40B4-BE49-F238E27FC236}">
                <a16:creationId xmlns:a16="http://schemas.microsoft.com/office/drawing/2014/main" id="{B0DA94B9-B8DF-156F-3DA9-1206FFDD5B90}"/>
              </a:ext>
            </a:extLst>
          </p:cNvPr>
          <p:cNvSpPr/>
          <p:nvPr/>
        </p:nvSpPr>
        <p:spPr>
          <a:xfrm>
            <a:off x="3257334" y="7739754"/>
            <a:ext cx="1080000" cy="161559"/>
          </a:xfrm>
          <a:prstGeom prst="round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カテゴリ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88AC61FD-15B6-93B8-7584-276990462B2F}"/>
              </a:ext>
            </a:extLst>
          </p:cNvPr>
          <p:cNvSpPr/>
          <p:nvPr/>
        </p:nvSpPr>
        <p:spPr>
          <a:xfrm>
            <a:off x="1996531" y="8368179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71CCDEBB-2112-DD0C-D989-494A65882DFA}"/>
              </a:ext>
            </a:extLst>
          </p:cNvPr>
          <p:cNvSpPr/>
          <p:nvPr/>
        </p:nvSpPr>
        <p:spPr>
          <a:xfrm>
            <a:off x="3254690" y="8368179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○○○年○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月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日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1739B067-C569-9FBB-B402-79EB0B8198F9}"/>
              </a:ext>
            </a:extLst>
          </p:cNvPr>
          <p:cNvSpPr/>
          <p:nvPr/>
        </p:nvSpPr>
        <p:spPr>
          <a:xfrm>
            <a:off x="745246" y="8653259"/>
            <a:ext cx="1080000" cy="35205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D7FE5465-2510-B95E-2D89-C562525E1C59}"/>
              </a:ext>
            </a:extLst>
          </p:cNvPr>
          <p:cNvSpPr/>
          <p:nvPr/>
        </p:nvSpPr>
        <p:spPr>
          <a:xfrm>
            <a:off x="2002737" y="8653259"/>
            <a:ext cx="1080000" cy="35205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B92E4B43-F85E-C369-EE8A-D13ABC895ABF}"/>
              </a:ext>
            </a:extLst>
          </p:cNvPr>
          <p:cNvSpPr/>
          <p:nvPr/>
        </p:nvSpPr>
        <p:spPr>
          <a:xfrm>
            <a:off x="3260228" y="8653259"/>
            <a:ext cx="1080000" cy="35205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pic>
        <p:nvPicPr>
          <p:cNvPr id="97" name="図 96">
            <a:extLst>
              <a:ext uri="{FF2B5EF4-FFF2-40B4-BE49-F238E27FC236}">
                <a16:creationId xmlns:a16="http://schemas.microsoft.com/office/drawing/2014/main" id="{905E2438-DB32-9413-62E7-A23C2706D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813" y="8988638"/>
            <a:ext cx="4320000" cy="83076"/>
          </a:xfrm>
          <a:prstGeom prst="rect">
            <a:avLst/>
          </a:prstGeom>
        </p:spPr>
      </p:pic>
      <p:sp>
        <p:nvSpPr>
          <p:cNvPr id="100" name="角丸四角形 99">
            <a:extLst>
              <a:ext uri="{FF2B5EF4-FFF2-40B4-BE49-F238E27FC236}">
                <a16:creationId xmlns:a16="http://schemas.microsoft.com/office/drawing/2014/main" id="{1342B61A-8A1E-DCEB-AE17-0FF8B6688CB7}"/>
              </a:ext>
            </a:extLst>
          </p:cNvPr>
          <p:cNvSpPr/>
          <p:nvPr/>
        </p:nvSpPr>
        <p:spPr>
          <a:xfrm>
            <a:off x="4899296" y="6161535"/>
            <a:ext cx="2227212" cy="1561588"/>
          </a:xfrm>
          <a:prstGeom prst="roundRect">
            <a:avLst>
              <a:gd name="adj" fmla="val 3406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l"/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記事数が</a:t>
            </a: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50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件を超えるまでは</a:t>
            </a:r>
            <a:br>
              <a:rPr kumimoji="1" lang="en-US" altLang="ja-JP" sz="900" b="1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カテゴリごとの記事一覧ページは</a:t>
            </a:r>
            <a:br>
              <a:rPr kumimoji="1" lang="en-US" altLang="ja-JP" sz="900" b="1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設置しない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l"/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記事数が</a:t>
            </a: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50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件以上である場合は</a:t>
            </a:r>
            <a:br>
              <a:rPr kumimoji="1" lang="en-US" altLang="ja-JP" sz="900" b="1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カテゴリごとの記事一覧ページを</a:t>
            </a:r>
            <a:br>
              <a:rPr kumimoji="1" lang="en-US" altLang="ja-JP" sz="900" b="1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作る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38F46121-A3CF-D005-559C-578B56960F8A}"/>
              </a:ext>
            </a:extLst>
          </p:cNvPr>
          <p:cNvSpPr txBox="1"/>
          <p:nvPr/>
        </p:nvSpPr>
        <p:spPr>
          <a:xfrm>
            <a:off x="5759343" y="6092285"/>
            <a:ext cx="507117" cy="13849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 anchor="ctr">
            <a:spAutoFit/>
          </a:bodyPr>
          <a:lstStyle/>
          <a:p>
            <a:pPr algn="ctr"/>
            <a:r>
              <a:rPr kumimoji="1" lang="en-US" altLang="ja-JP" sz="900" b="1" spc="100" dirty="0">
                <a:solidFill>
                  <a:schemeClr val="accent6"/>
                </a:solidFill>
              </a:rPr>
              <a:t>POINT</a:t>
            </a:r>
            <a:endParaRPr kumimoji="1" lang="ja-JP" altLang="en-US" sz="900" b="1" spc="100">
              <a:solidFill>
                <a:schemeClr val="accent6"/>
              </a:solidFill>
            </a:endParaRP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B21E0CC7-FDA2-F160-BF38-F3BF1ADAACCB}"/>
              </a:ext>
            </a:extLst>
          </p:cNvPr>
          <p:cNvCxnSpPr>
            <a:cxnSpLocks/>
          </p:cNvCxnSpPr>
          <p:nvPr/>
        </p:nvCxnSpPr>
        <p:spPr>
          <a:xfrm flipH="1">
            <a:off x="4661707" y="9804395"/>
            <a:ext cx="218544" cy="253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FC99D09F-A09C-E46C-F2F0-A81F8CF09A73}"/>
              </a:ext>
            </a:extLst>
          </p:cNvPr>
          <p:cNvSpPr/>
          <p:nvPr/>
        </p:nvSpPr>
        <p:spPr>
          <a:xfrm>
            <a:off x="4880251" y="9715664"/>
            <a:ext cx="2268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の詳細は本資料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p.13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で解説しています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621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 dirty="0"/>
              <a:t>特長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0B09A496-23E9-5630-42A9-4885B641AD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611F6F-EA79-A6AE-8C38-B2674E487A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14019E-52CE-874B-9BB4-81C6EFC112E3}"/>
              </a:ext>
            </a:extLst>
          </p:cNvPr>
          <p:cNvSpPr/>
          <p:nvPr/>
        </p:nvSpPr>
        <p:spPr>
          <a:xfrm>
            <a:off x="4893063" y="5335650"/>
            <a:ext cx="2267999" cy="2031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108000" rtlCol="0" anchor="t">
            <a:spAutoFit/>
          </a:bodyPr>
          <a:lstStyle/>
          <a:p>
            <a:pPr marL="108000" indent="-108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他社との違いを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中心に、独自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の強みを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紹介する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08000" indent="-108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「なぜ・どのように得するのか」をユーザーの視点で記載する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08000" indent="-108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流し読みでも伝わるように見出しは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20〜40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文字程度にまとめる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08000" indent="-108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意味を持たない画像は使わない。具体的なイメージがわかる図や写真を使用する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13EB97C2-83B1-8D40-A3D7-E2D91F01622A}"/>
              </a:ext>
            </a:extLst>
          </p:cNvPr>
          <p:cNvSpPr/>
          <p:nvPr/>
        </p:nvSpPr>
        <p:spPr>
          <a:xfrm>
            <a:off x="414386" y="4302690"/>
            <a:ext cx="4212000" cy="505276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576000" rtlCol="0" anchor="ctr"/>
          <a:lstStyle/>
          <a:p>
            <a:pPr algn="ctr"/>
            <a:endParaRPr kumimoji="1" lang="en-US" altLang="ja-JP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CD6816D-C81B-FE45-B2CF-8801B0C5032B}"/>
              </a:ext>
            </a:extLst>
          </p:cNvPr>
          <p:cNvSpPr/>
          <p:nvPr/>
        </p:nvSpPr>
        <p:spPr>
          <a:xfrm>
            <a:off x="4893063" y="3256279"/>
            <a:ext cx="2267999" cy="785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108000" rtlCol="0" anchor="t">
            <a:spAutoFit/>
          </a:bodyPr>
          <a:lstStyle/>
          <a:p>
            <a:pPr marL="108000" indent="-108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なぜ求められているのか（どんな課題を解決できるか）という前提は端折らず説明する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84E338A-F478-074B-A3E6-B7B19AFB7C5D}"/>
              </a:ext>
            </a:extLst>
          </p:cNvPr>
          <p:cNvSpPr/>
          <p:nvPr/>
        </p:nvSpPr>
        <p:spPr>
          <a:xfrm>
            <a:off x="4893063" y="8287649"/>
            <a:ext cx="2267999" cy="5775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108000" rtlCol="0" anchor="t">
            <a:spAutoFit/>
          </a:bodyPr>
          <a:lstStyle/>
          <a:p>
            <a:pPr marL="108000" indent="-108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サイト内を回遊してもらうための導線をつくる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4C01B21-D04B-EB4E-BB9C-AFC13D96ECEC}"/>
              </a:ext>
            </a:extLst>
          </p:cNvPr>
          <p:cNvSpPr/>
          <p:nvPr/>
        </p:nvSpPr>
        <p:spPr>
          <a:xfrm>
            <a:off x="4893063" y="1795566"/>
            <a:ext cx="2267999" cy="5775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108000" rtlCol="0" anchor="t">
            <a:spAutoFit/>
          </a:bodyPr>
          <a:lstStyle/>
          <a:p>
            <a:pPr marL="108000" indent="-108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「資料請求」など早く情報を集めたいユーザー向けに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を設置する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058C958-1593-3559-54D4-43BDCE0F3541}"/>
              </a:ext>
            </a:extLst>
          </p:cNvPr>
          <p:cNvSpPr/>
          <p:nvPr/>
        </p:nvSpPr>
        <p:spPr>
          <a:xfrm>
            <a:off x="414386" y="1066569"/>
            <a:ext cx="4212000" cy="1933077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>
            <a:noAutofit/>
          </a:bodyPr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C34C17-7B37-08B1-02ED-624A12341CAA}"/>
              </a:ext>
            </a:extLst>
          </p:cNvPr>
          <p:cNvSpPr/>
          <p:nvPr/>
        </p:nvSpPr>
        <p:spPr>
          <a:xfrm>
            <a:off x="1434457" y="2410433"/>
            <a:ext cx="2160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  <a:latin typeface="+mn-ea"/>
              </a:rPr>
              <a:t>お問い合わせ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F0F3F46-08FA-468F-1BDB-F0A015EDF630}"/>
              </a:ext>
            </a:extLst>
          </p:cNvPr>
          <p:cNvSpPr/>
          <p:nvPr/>
        </p:nvSpPr>
        <p:spPr>
          <a:xfrm>
            <a:off x="720386" y="1612501"/>
            <a:ext cx="3600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1600" b="1">
                <a:solidFill>
                  <a:schemeClr val="tx2"/>
                </a:solidFill>
                <a:latin typeface="+mn-ea"/>
              </a:rPr>
              <a:t>キャッチコピー</a:t>
            </a:r>
            <a:endParaRPr kumimoji="1" lang="ja-JP" altLang="en-US" sz="16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C5FA8F-944F-F238-41B0-2FDD92B982BD}"/>
              </a:ext>
            </a:extLst>
          </p:cNvPr>
          <p:cNvSpPr/>
          <p:nvPr/>
        </p:nvSpPr>
        <p:spPr>
          <a:xfrm>
            <a:off x="414386" y="2999646"/>
            <a:ext cx="4212000" cy="130304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576000" rtlCol="0" anchor="ctr">
            <a:noAutofit/>
          </a:bodyPr>
          <a:lstStyle/>
          <a:p>
            <a:pPr algn="ctr"/>
            <a:endParaRPr kumimoji="1" lang="en-US" altLang="ja-JP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4C1F39E-220B-3AD7-C2ED-A6E56E899154}"/>
              </a:ext>
            </a:extLst>
          </p:cNvPr>
          <p:cNvSpPr/>
          <p:nvPr/>
        </p:nvSpPr>
        <p:spPr>
          <a:xfrm>
            <a:off x="714457" y="3222650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こんな課題ありませんか？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E0E2F92-42EE-1185-31E9-FA0F23448D59}"/>
              </a:ext>
            </a:extLst>
          </p:cNvPr>
          <p:cNvSpPr/>
          <p:nvPr/>
        </p:nvSpPr>
        <p:spPr>
          <a:xfrm>
            <a:off x="714857" y="3654525"/>
            <a:ext cx="108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よくある課題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</a:t>
            </a:r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E3C62AE9-7127-F86C-6164-CEDEA092B694}"/>
              </a:ext>
            </a:extLst>
          </p:cNvPr>
          <p:cNvSpPr/>
          <p:nvPr/>
        </p:nvSpPr>
        <p:spPr>
          <a:xfrm>
            <a:off x="1434457" y="2020201"/>
            <a:ext cx="216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資料請求する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EFC3469-2465-F984-A554-FF582F5F58F6}"/>
              </a:ext>
            </a:extLst>
          </p:cNvPr>
          <p:cNvSpPr/>
          <p:nvPr/>
        </p:nvSpPr>
        <p:spPr>
          <a:xfrm>
            <a:off x="1974457" y="3654525"/>
            <a:ext cx="108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よくある課題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155F836-2AB1-EF97-14F4-069026561697}"/>
              </a:ext>
            </a:extLst>
          </p:cNvPr>
          <p:cNvSpPr/>
          <p:nvPr/>
        </p:nvSpPr>
        <p:spPr>
          <a:xfrm>
            <a:off x="3233396" y="3654525"/>
            <a:ext cx="108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よくある課題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</a:t>
            </a: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E8169D51-F6D2-4804-E102-D9D2CD2BEEF4}"/>
              </a:ext>
            </a:extLst>
          </p:cNvPr>
          <p:cNvSpPr/>
          <p:nvPr/>
        </p:nvSpPr>
        <p:spPr>
          <a:xfrm>
            <a:off x="3915681" y="2511546"/>
            <a:ext cx="397714" cy="24243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4E3FF0A-F215-698E-A6B2-86577A501521}"/>
              </a:ext>
            </a:extLst>
          </p:cNvPr>
          <p:cNvSpPr/>
          <p:nvPr/>
        </p:nvSpPr>
        <p:spPr>
          <a:xfrm>
            <a:off x="714457" y="4523348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特長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4CD0A10-00EF-AE83-8B99-B34B1695FAE9}"/>
              </a:ext>
            </a:extLst>
          </p:cNvPr>
          <p:cNvSpPr/>
          <p:nvPr/>
        </p:nvSpPr>
        <p:spPr>
          <a:xfrm>
            <a:off x="3305396" y="4980645"/>
            <a:ext cx="1008000" cy="655403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Autofit/>
          </a:bodyPr>
          <a:lstStyle/>
          <a:p>
            <a:pPr algn="ctr"/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F5A81B6-DCA0-61ED-4BA6-FE6F54F381AA}"/>
              </a:ext>
            </a:extLst>
          </p:cNvPr>
          <p:cNvSpPr/>
          <p:nvPr/>
        </p:nvSpPr>
        <p:spPr>
          <a:xfrm>
            <a:off x="713396" y="5389827"/>
            <a:ext cx="2448441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65FC5F4-883E-93F7-5A4B-25219176CF50}"/>
              </a:ext>
            </a:extLst>
          </p:cNvPr>
          <p:cNvSpPr/>
          <p:nvPr/>
        </p:nvSpPr>
        <p:spPr>
          <a:xfrm>
            <a:off x="713395" y="4980645"/>
            <a:ext cx="2448441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特長１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○○会社も導入する万全のセキュリティ対策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71C468F-7D52-6340-446A-F12150475F32}"/>
              </a:ext>
            </a:extLst>
          </p:cNvPr>
          <p:cNvSpPr/>
          <p:nvPr/>
        </p:nvSpPr>
        <p:spPr>
          <a:xfrm>
            <a:off x="714596" y="5957538"/>
            <a:ext cx="1008000" cy="697848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Autofit/>
          </a:bodyPr>
          <a:lstStyle/>
          <a:p>
            <a:pPr algn="ctr"/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2309FBD-AC30-9DA2-4F07-C873FC07760A}"/>
              </a:ext>
            </a:extLst>
          </p:cNvPr>
          <p:cNvSpPr/>
          <p:nvPr/>
        </p:nvSpPr>
        <p:spPr>
          <a:xfrm>
            <a:off x="1864955" y="6372565"/>
            <a:ext cx="2448441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8F79BA2-B0C5-7FCB-35D3-A1B6F6B96CA7}"/>
              </a:ext>
            </a:extLst>
          </p:cNvPr>
          <p:cNvSpPr/>
          <p:nvPr/>
        </p:nvSpPr>
        <p:spPr>
          <a:xfrm>
            <a:off x="1864954" y="5963383"/>
            <a:ext cx="2448441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特長２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○○○○○の連携数○○業界</a:t>
            </a: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No.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１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5B6BCF4-581D-1E96-623A-E088FA404C35}"/>
              </a:ext>
            </a:extLst>
          </p:cNvPr>
          <p:cNvSpPr/>
          <p:nvPr/>
        </p:nvSpPr>
        <p:spPr>
          <a:xfrm>
            <a:off x="3305396" y="6940103"/>
            <a:ext cx="1008000" cy="655403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Autofit/>
          </a:bodyPr>
          <a:lstStyle/>
          <a:p>
            <a:pPr algn="ctr"/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22BD4FB-B743-55D8-13F6-A93F719BC043}"/>
              </a:ext>
            </a:extLst>
          </p:cNvPr>
          <p:cNvSpPr/>
          <p:nvPr/>
        </p:nvSpPr>
        <p:spPr>
          <a:xfrm>
            <a:off x="713396" y="7349285"/>
            <a:ext cx="2448441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6B8B87B-95C2-1E46-3781-E1AA9B80F6CC}"/>
              </a:ext>
            </a:extLst>
          </p:cNvPr>
          <p:cNvSpPr/>
          <p:nvPr/>
        </p:nvSpPr>
        <p:spPr>
          <a:xfrm>
            <a:off x="713395" y="6940103"/>
            <a:ext cx="2448441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特長３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○○サポートが充実。最短で○○○○が可能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7" name="フリーフォーム 26">
            <a:extLst>
              <a:ext uri="{FF2B5EF4-FFF2-40B4-BE49-F238E27FC236}">
                <a16:creationId xmlns:a16="http://schemas.microsoft.com/office/drawing/2014/main" id="{31CF2182-9E8A-5399-085E-CD0A51277D9F}"/>
              </a:ext>
            </a:extLst>
          </p:cNvPr>
          <p:cNvSpPr/>
          <p:nvPr/>
        </p:nvSpPr>
        <p:spPr>
          <a:xfrm>
            <a:off x="1073236" y="6217856"/>
            <a:ext cx="290719" cy="17721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BFB8BFE1-F304-02D5-79B4-A4C3785FAC38}"/>
              </a:ext>
            </a:extLst>
          </p:cNvPr>
          <p:cNvSpPr/>
          <p:nvPr/>
        </p:nvSpPr>
        <p:spPr>
          <a:xfrm>
            <a:off x="3664036" y="5219740"/>
            <a:ext cx="290719" cy="17721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9" name="フリーフォーム 28">
            <a:extLst>
              <a:ext uri="{FF2B5EF4-FFF2-40B4-BE49-F238E27FC236}">
                <a16:creationId xmlns:a16="http://schemas.microsoft.com/office/drawing/2014/main" id="{587A3D83-38F8-5761-A081-17D5EB981D40}"/>
              </a:ext>
            </a:extLst>
          </p:cNvPr>
          <p:cNvSpPr/>
          <p:nvPr/>
        </p:nvSpPr>
        <p:spPr>
          <a:xfrm>
            <a:off x="3664035" y="7179198"/>
            <a:ext cx="290719" cy="17721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F79466E5-D06A-6069-4022-88285E896A0D}"/>
              </a:ext>
            </a:extLst>
          </p:cNvPr>
          <p:cNvSpPr/>
          <p:nvPr/>
        </p:nvSpPr>
        <p:spPr>
          <a:xfrm>
            <a:off x="713395" y="8112850"/>
            <a:ext cx="1116000" cy="972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3BFBECF-9A99-7ABD-E6DA-D8FCA35C7B6C}"/>
              </a:ext>
            </a:extLst>
          </p:cNvPr>
          <p:cNvSpPr/>
          <p:nvPr/>
        </p:nvSpPr>
        <p:spPr>
          <a:xfrm>
            <a:off x="821395" y="8496586"/>
            <a:ext cx="900000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</a:t>
            </a:r>
          </a:p>
        </p:txBody>
      </p:sp>
      <p:sp>
        <p:nvSpPr>
          <p:cNvPr id="33" name="円/楕円 32">
            <a:extLst>
              <a:ext uri="{FF2B5EF4-FFF2-40B4-BE49-F238E27FC236}">
                <a16:creationId xmlns:a16="http://schemas.microsoft.com/office/drawing/2014/main" id="{CFC2FBDA-5E04-90B3-5AEF-E0151B969228}"/>
              </a:ext>
            </a:extLst>
          </p:cNvPr>
          <p:cNvSpPr/>
          <p:nvPr/>
        </p:nvSpPr>
        <p:spPr>
          <a:xfrm>
            <a:off x="1087245" y="7891335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C07B18C-5B90-EAA8-00CD-79F339CBA05D}"/>
              </a:ext>
            </a:extLst>
          </p:cNvPr>
          <p:cNvSpPr/>
          <p:nvPr/>
        </p:nvSpPr>
        <p:spPr>
          <a:xfrm>
            <a:off x="821395" y="8309359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サービス紹介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8" name="フリーフォーム 37">
            <a:extLst>
              <a:ext uri="{FF2B5EF4-FFF2-40B4-BE49-F238E27FC236}">
                <a16:creationId xmlns:a16="http://schemas.microsoft.com/office/drawing/2014/main" id="{B7CF4231-5C35-0AAD-A7A4-82B69D08DDF9}"/>
              </a:ext>
            </a:extLst>
          </p:cNvPr>
          <p:cNvSpPr>
            <a:spLocks noChangeAspect="1"/>
          </p:cNvSpPr>
          <p:nvPr/>
        </p:nvSpPr>
        <p:spPr>
          <a:xfrm>
            <a:off x="1182657" y="8012585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54CEAE8E-84A7-FE02-A55E-C11DFFC6636C}"/>
              </a:ext>
            </a:extLst>
          </p:cNvPr>
          <p:cNvSpPr/>
          <p:nvPr/>
        </p:nvSpPr>
        <p:spPr>
          <a:xfrm>
            <a:off x="3208994" y="8112850"/>
            <a:ext cx="1116000" cy="972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56DB4F9-D3E1-8F49-87A9-C2CD998CB21F}"/>
              </a:ext>
            </a:extLst>
          </p:cNvPr>
          <p:cNvSpPr/>
          <p:nvPr/>
        </p:nvSpPr>
        <p:spPr>
          <a:xfrm>
            <a:off x="3316994" y="8496586"/>
            <a:ext cx="900000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</a:t>
            </a:r>
          </a:p>
        </p:txBody>
      </p:sp>
      <p:sp>
        <p:nvSpPr>
          <p:cNvPr id="59" name="円/楕円 58">
            <a:extLst>
              <a:ext uri="{FF2B5EF4-FFF2-40B4-BE49-F238E27FC236}">
                <a16:creationId xmlns:a16="http://schemas.microsoft.com/office/drawing/2014/main" id="{B405F597-045D-D4DF-F6E1-8DF6221EE3DE}"/>
              </a:ext>
            </a:extLst>
          </p:cNvPr>
          <p:cNvSpPr/>
          <p:nvPr/>
        </p:nvSpPr>
        <p:spPr>
          <a:xfrm>
            <a:off x="3582844" y="7891335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9836914-4CCB-209C-CF3E-63442B26781C}"/>
              </a:ext>
            </a:extLst>
          </p:cNvPr>
          <p:cNvSpPr/>
          <p:nvPr/>
        </p:nvSpPr>
        <p:spPr>
          <a:xfrm>
            <a:off x="3316994" y="8309359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セミナー・イベント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3" name="フリーフォーム 62">
            <a:extLst>
              <a:ext uri="{FF2B5EF4-FFF2-40B4-BE49-F238E27FC236}">
                <a16:creationId xmlns:a16="http://schemas.microsoft.com/office/drawing/2014/main" id="{6CF754FC-63C2-A644-18CA-7C39B5817640}"/>
              </a:ext>
            </a:extLst>
          </p:cNvPr>
          <p:cNvSpPr>
            <a:spLocks noChangeAspect="1"/>
          </p:cNvSpPr>
          <p:nvPr/>
        </p:nvSpPr>
        <p:spPr>
          <a:xfrm>
            <a:off x="3678405" y="8012585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65" name="角丸四角形 64">
            <a:extLst>
              <a:ext uri="{FF2B5EF4-FFF2-40B4-BE49-F238E27FC236}">
                <a16:creationId xmlns:a16="http://schemas.microsoft.com/office/drawing/2014/main" id="{21F8E3CD-EB54-7954-92FC-A5A1957F35B8}"/>
              </a:ext>
            </a:extLst>
          </p:cNvPr>
          <p:cNvSpPr/>
          <p:nvPr/>
        </p:nvSpPr>
        <p:spPr>
          <a:xfrm>
            <a:off x="1964261" y="8112850"/>
            <a:ext cx="1116000" cy="972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4B7872F-FC71-944F-35C4-DB9C191DC173}"/>
              </a:ext>
            </a:extLst>
          </p:cNvPr>
          <p:cNvSpPr/>
          <p:nvPr/>
        </p:nvSpPr>
        <p:spPr>
          <a:xfrm>
            <a:off x="2072261" y="8496586"/>
            <a:ext cx="900000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</a:t>
            </a:r>
          </a:p>
        </p:txBody>
      </p:sp>
      <p:sp>
        <p:nvSpPr>
          <p:cNvPr id="67" name="円/楕円 66">
            <a:extLst>
              <a:ext uri="{FF2B5EF4-FFF2-40B4-BE49-F238E27FC236}">
                <a16:creationId xmlns:a16="http://schemas.microsoft.com/office/drawing/2014/main" id="{ABFFAE42-F939-6E3A-CE9B-36CAC7AB2013}"/>
              </a:ext>
            </a:extLst>
          </p:cNvPr>
          <p:cNvSpPr/>
          <p:nvPr/>
        </p:nvSpPr>
        <p:spPr>
          <a:xfrm>
            <a:off x="2338111" y="7891335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9D5F937A-9935-5F4D-8D91-34266F8BF1A2}"/>
              </a:ext>
            </a:extLst>
          </p:cNvPr>
          <p:cNvSpPr/>
          <p:nvPr/>
        </p:nvSpPr>
        <p:spPr>
          <a:xfrm>
            <a:off x="2072261" y="8309359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事例紹介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9" name="フリーフォーム 68">
            <a:extLst>
              <a:ext uri="{FF2B5EF4-FFF2-40B4-BE49-F238E27FC236}">
                <a16:creationId xmlns:a16="http://schemas.microsoft.com/office/drawing/2014/main" id="{F8F9E16A-D190-4DEF-7FC0-B2002E406F66}"/>
              </a:ext>
            </a:extLst>
          </p:cNvPr>
          <p:cNvSpPr>
            <a:spLocks noChangeAspect="1"/>
          </p:cNvSpPr>
          <p:nvPr/>
        </p:nvSpPr>
        <p:spPr>
          <a:xfrm>
            <a:off x="2433672" y="8012585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5FE07653-96F5-1D89-75F0-131552D2AE16}"/>
              </a:ext>
            </a:extLst>
          </p:cNvPr>
          <p:cNvSpPr/>
          <p:nvPr/>
        </p:nvSpPr>
        <p:spPr>
          <a:xfrm>
            <a:off x="414386" y="9353768"/>
            <a:ext cx="4212000" cy="381785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CTA</a:t>
            </a:r>
          </a:p>
        </p:txBody>
      </p:sp>
      <p:sp>
        <p:nvSpPr>
          <p:cNvPr id="74" name="円/楕円 73">
            <a:extLst>
              <a:ext uri="{FF2B5EF4-FFF2-40B4-BE49-F238E27FC236}">
                <a16:creationId xmlns:a16="http://schemas.microsoft.com/office/drawing/2014/main" id="{0BED2093-7FE1-100D-E423-385C116AEA85}"/>
              </a:ext>
            </a:extLst>
          </p:cNvPr>
          <p:cNvSpPr>
            <a:spLocks noChangeAspect="1"/>
          </p:cNvSpPr>
          <p:nvPr/>
        </p:nvSpPr>
        <p:spPr>
          <a:xfrm>
            <a:off x="4506971" y="1958320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8AC12822-B30D-FACE-C7E4-783821EDB4E0}"/>
              </a:ext>
            </a:extLst>
          </p:cNvPr>
          <p:cNvCxnSpPr>
            <a:cxnSpLocks/>
            <a:stCxn id="52" idx="1"/>
            <a:endCxn id="74" idx="6"/>
          </p:cNvCxnSpPr>
          <p:nvPr/>
        </p:nvCxnSpPr>
        <p:spPr>
          <a:xfrm flipH="1">
            <a:off x="4758971" y="2084320"/>
            <a:ext cx="134092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円/楕円 94">
            <a:extLst>
              <a:ext uri="{FF2B5EF4-FFF2-40B4-BE49-F238E27FC236}">
                <a16:creationId xmlns:a16="http://schemas.microsoft.com/office/drawing/2014/main" id="{C8882CDD-9DF1-449F-6F54-3D7C98BAC6C1}"/>
              </a:ext>
            </a:extLst>
          </p:cNvPr>
          <p:cNvSpPr>
            <a:spLocks noChangeAspect="1"/>
          </p:cNvSpPr>
          <p:nvPr/>
        </p:nvSpPr>
        <p:spPr>
          <a:xfrm>
            <a:off x="4506971" y="3523068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DE061F35-7D8B-A91D-3551-24905DC8ABD7}"/>
              </a:ext>
            </a:extLst>
          </p:cNvPr>
          <p:cNvCxnSpPr>
            <a:cxnSpLocks/>
            <a:stCxn id="35" idx="1"/>
            <a:endCxn id="95" idx="6"/>
          </p:cNvCxnSpPr>
          <p:nvPr/>
        </p:nvCxnSpPr>
        <p:spPr>
          <a:xfrm flipH="1">
            <a:off x="4758971" y="3649068"/>
            <a:ext cx="134092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円/楕円 101">
            <a:extLst>
              <a:ext uri="{FF2B5EF4-FFF2-40B4-BE49-F238E27FC236}">
                <a16:creationId xmlns:a16="http://schemas.microsoft.com/office/drawing/2014/main" id="{08BE0901-DE4B-3B3D-9A95-50EE45D7CAE4}"/>
              </a:ext>
            </a:extLst>
          </p:cNvPr>
          <p:cNvSpPr>
            <a:spLocks noChangeAspect="1"/>
          </p:cNvSpPr>
          <p:nvPr/>
        </p:nvSpPr>
        <p:spPr>
          <a:xfrm>
            <a:off x="4506971" y="6225526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sp>
        <p:nvSpPr>
          <p:cNvPr id="103" name="円/楕円 102">
            <a:extLst>
              <a:ext uri="{FF2B5EF4-FFF2-40B4-BE49-F238E27FC236}">
                <a16:creationId xmlns:a16="http://schemas.microsoft.com/office/drawing/2014/main" id="{2C45C1CB-7B8E-7C0E-38B9-36C475B199C0}"/>
              </a:ext>
            </a:extLst>
          </p:cNvPr>
          <p:cNvSpPr>
            <a:spLocks noChangeAspect="1"/>
          </p:cNvSpPr>
          <p:nvPr/>
        </p:nvSpPr>
        <p:spPr>
          <a:xfrm>
            <a:off x="4506971" y="8450403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57E1E596-92B5-AEC7-DF41-3549CE8D1F72}"/>
              </a:ext>
            </a:extLst>
          </p:cNvPr>
          <p:cNvCxnSpPr>
            <a:cxnSpLocks/>
            <a:stCxn id="6" idx="1"/>
            <a:endCxn id="102" idx="6"/>
          </p:cNvCxnSpPr>
          <p:nvPr/>
        </p:nvCxnSpPr>
        <p:spPr>
          <a:xfrm flipH="1">
            <a:off x="4758971" y="6351526"/>
            <a:ext cx="134092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66EFF111-BFEA-8E3F-D246-2DF6CAC0FDF0}"/>
              </a:ext>
            </a:extLst>
          </p:cNvPr>
          <p:cNvCxnSpPr>
            <a:cxnSpLocks/>
            <a:stCxn id="55" idx="1"/>
            <a:endCxn id="103" idx="6"/>
          </p:cNvCxnSpPr>
          <p:nvPr/>
        </p:nvCxnSpPr>
        <p:spPr>
          <a:xfrm flipH="1">
            <a:off x="4758971" y="8576403"/>
            <a:ext cx="134092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0215D201-3A39-AAE9-947C-91D39EE040EA}"/>
              </a:ext>
            </a:extLst>
          </p:cNvPr>
          <p:cNvCxnSpPr>
            <a:cxnSpLocks/>
          </p:cNvCxnSpPr>
          <p:nvPr/>
        </p:nvCxnSpPr>
        <p:spPr>
          <a:xfrm flipH="1">
            <a:off x="4661707" y="9546194"/>
            <a:ext cx="218544" cy="253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55B40702-EAEB-5B8B-41B3-8F7AE84E6BD0}"/>
              </a:ext>
            </a:extLst>
          </p:cNvPr>
          <p:cNvSpPr/>
          <p:nvPr/>
        </p:nvSpPr>
        <p:spPr>
          <a:xfrm>
            <a:off x="4880251" y="9457463"/>
            <a:ext cx="2268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の詳細は本資料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p.13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で解説しています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58030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CD5B23-D2D8-FF4E-895E-0D5C04CB9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en-US" altLang="ja-JP" dirty="0"/>
              <a:t>BtoB</a:t>
            </a:r>
            <a:r>
              <a:rPr lang="ja-JP" altLang="en-US"/>
              <a:t>サイト全体におけるチェックポイント</a:t>
            </a:r>
          </a:p>
        </p:txBody>
      </p:sp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ACB1C9CA-0A56-2D06-D588-7B5BB5928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2C5E5080-838D-ADE1-2139-23996BE88C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DEEE33C6-9300-71F5-10F1-1F85E2BAD438}"/>
              </a:ext>
            </a:extLst>
          </p:cNvPr>
          <p:cNvSpPr/>
          <p:nvPr/>
        </p:nvSpPr>
        <p:spPr>
          <a:xfrm>
            <a:off x="414386" y="1093304"/>
            <a:ext cx="6732000" cy="8820000"/>
          </a:xfrm>
          <a:prstGeom prst="roundRect">
            <a:avLst>
              <a:gd name="adj" fmla="val 1172"/>
            </a:avLst>
          </a:prstGeom>
          <a:noFill/>
          <a:ln w="317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2BAECD8F-D945-7013-A3E5-CD209D6BCD03}"/>
              </a:ext>
            </a:extLst>
          </p:cNvPr>
          <p:cNvCxnSpPr/>
          <p:nvPr/>
        </p:nvCxnSpPr>
        <p:spPr>
          <a:xfrm>
            <a:off x="899837" y="2089796"/>
            <a:ext cx="5760000" cy="0"/>
          </a:xfrm>
          <a:prstGeom prst="line">
            <a:avLst/>
          </a:prstGeom>
          <a:ln w="95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2401661E-602B-E209-79D8-8695F85C7B73}"/>
              </a:ext>
            </a:extLst>
          </p:cNvPr>
          <p:cNvCxnSpPr/>
          <p:nvPr/>
        </p:nvCxnSpPr>
        <p:spPr>
          <a:xfrm>
            <a:off x="899837" y="3066934"/>
            <a:ext cx="5760000" cy="0"/>
          </a:xfrm>
          <a:prstGeom prst="line">
            <a:avLst/>
          </a:prstGeom>
          <a:ln w="95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9547FA5-A77E-6872-0A93-D0A674D5D6DF}"/>
              </a:ext>
            </a:extLst>
          </p:cNvPr>
          <p:cNvCxnSpPr/>
          <p:nvPr/>
        </p:nvCxnSpPr>
        <p:spPr>
          <a:xfrm>
            <a:off x="899837" y="4044072"/>
            <a:ext cx="5760000" cy="0"/>
          </a:xfrm>
          <a:prstGeom prst="line">
            <a:avLst/>
          </a:prstGeom>
          <a:ln w="95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54B716B-6D3E-A30E-A76E-C8F3C209B343}"/>
              </a:ext>
            </a:extLst>
          </p:cNvPr>
          <p:cNvCxnSpPr/>
          <p:nvPr/>
        </p:nvCxnSpPr>
        <p:spPr>
          <a:xfrm>
            <a:off x="899837" y="5021210"/>
            <a:ext cx="5760000" cy="0"/>
          </a:xfrm>
          <a:prstGeom prst="line">
            <a:avLst/>
          </a:prstGeom>
          <a:ln w="95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B042348-7EB0-CDAD-36DF-48EABE95614D}"/>
              </a:ext>
            </a:extLst>
          </p:cNvPr>
          <p:cNvCxnSpPr/>
          <p:nvPr/>
        </p:nvCxnSpPr>
        <p:spPr>
          <a:xfrm>
            <a:off x="899837" y="5998348"/>
            <a:ext cx="5760000" cy="0"/>
          </a:xfrm>
          <a:prstGeom prst="line">
            <a:avLst/>
          </a:prstGeom>
          <a:ln w="95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BDC2B24-4331-FDED-FFF2-E6501241E46A}"/>
              </a:ext>
            </a:extLst>
          </p:cNvPr>
          <p:cNvCxnSpPr/>
          <p:nvPr/>
        </p:nvCxnSpPr>
        <p:spPr>
          <a:xfrm>
            <a:off x="899837" y="6975486"/>
            <a:ext cx="5760000" cy="0"/>
          </a:xfrm>
          <a:prstGeom prst="line">
            <a:avLst/>
          </a:prstGeom>
          <a:ln w="95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10B3B12-0314-B0A5-3C35-7A864C8830E5}"/>
              </a:ext>
            </a:extLst>
          </p:cNvPr>
          <p:cNvCxnSpPr/>
          <p:nvPr/>
        </p:nvCxnSpPr>
        <p:spPr>
          <a:xfrm>
            <a:off x="899837" y="7952624"/>
            <a:ext cx="5760000" cy="0"/>
          </a:xfrm>
          <a:prstGeom prst="line">
            <a:avLst/>
          </a:prstGeom>
          <a:ln w="95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8B4EC31E-FD7E-C923-D2F9-221BE255FBA2}"/>
              </a:ext>
            </a:extLst>
          </p:cNvPr>
          <p:cNvCxnSpPr/>
          <p:nvPr/>
        </p:nvCxnSpPr>
        <p:spPr>
          <a:xfrm>
            <a:off x="899837" y="8929761"/>
            <a:ext cx="5760000" cy="0"/>
          </a:xfrm>
          <a:prstGeom prst="line">
            <a:avLst/>
          </a:prstGeom>
          <a:ln w="95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99E2AF3-883E-AE3F-FD0B-54DA73B7CDA1}"/>
              </a:ext>
            </a:extLst>
          </p:cNvPr>
          <p:cNvSpPr txBox="1"/>
          <p:nvPr/>
        </p:nvSpPr>
        <p:spPr>
          <a:xfrm>
            <a:off x="1484447" y="1341490"/>
            <a:ext cx="5148000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文字サイズは</a:t>
            </a:r>
            <a:r>
              <a:rPr lang="en-US" altLang="ja-JP" sz="1200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</a:t>
            </a: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では</a:t>
            </a:r>
            <a:r>
              <a:rPr lang="en-US" altLang="ja-JP" sz="1200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17px</a:t>
            </a: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以上を採用し、小さく読みにくい文字は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使っていない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37B41BE-E0D4-21D6-F7E9-49B14BAAD914}"/>
              </a:ext>
            </a:extLst>
          </p:cNvPr>
          <p:cNvSpPr txBox="1"/>
          <p:nvPr/>
        </p:nvSpPr>
        <p:spPr>
          <a:xfrm>
            <a:off x="1484447" y="2313451"/>
            <a:ext cx="5148000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リンクやボタンなどはできるだけ明確でわか裏やすく、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誤解されないデザインにしている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9F5F34F-6F14-7063-143E-949372C3C24F}"/>
              </a:ext>
            </a:extLst>
          </p:cNvPr>
          <p:cNvSpPr txBox="1"/>
          <p:nvPr/>
        </p:nvSpPr>
        <p:spPr>
          <a:xfrm>
            <a:off x="1484447" y="3285412"/>
            <a:ext cx="5148000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「ソリューション」「価値提案」などの曖昧で抽象的な言葉を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使っていない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F23C95B-161B-DC5A-EA8D-B16293BA7AB2}"/>
              </a:ext>
            </a:extLst>
          </p:cNvPr>
          <p:cNvSpPr txBox="1"/>
          <p:nvPr/>
        </p:nvSpPr>
        <p:spPr>
          <a:xfrm>
            <a:off x="1484447" y="4257373"/>
            <a:ext cx="5148000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言葉の演出や表現に凝らず、「どう言うか」ではなく「何を言うか」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を重視している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EE1C381-4B2D-C51A-7A5B-B623E17933E6}"/>
              </a:ext>
            </a:extLst>
          </p:cNvPr>
          <p:cNvSpPr txBox="1"/>
          <p:nvPr/>
        </p:nvSpPr>
        <p:spPr>
          <a:xfrm>
            <a:off x="1484447" y="5229334"/>
            <a:ext cx="5148000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見出しでは装飾目的の英語ではなく、日本語を優先している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24DB84E-DF79-7BF1-CB16-9CFD44FEB965}"/>
              </a:ext>
            </a:extLst>
          </p:cNvPr>
          <p:cNvSpPr txBox="1"/>
          <p:nvPr/>
        </p:nvSpPr>
        <p:spPr>
          <a:xfrm>
            <a:off x="1484447" y="6201295"/>
            <a:ext cx="5148000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意味のないアイコンや画像よりも、意味のある見出しが目立っている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DB2E6A9-668A-4B13-CD9F-81F8A9545CFB}"/>
              </a:ext>
            </a:extLst>
          </p:cNvPr>
          <p:cNvSpPr txBox="1"/>
          <p:nvPr/>
        </p:nvSpPr>
        <p:spPr>
          <a:xfrm>
            <a:off x="1484447" y="7173256"/>
            <a:ext cx="5148000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競合と区別がつかない没個性のビジュアルになっていない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en-US" altLang="ja-JP" sz="1100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11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ただし過剰な個性は扶養</a:t>
            </a:r>
            <a:endParaRPr lang="en-US" altLang="ja-JP" sz="11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321EC8A-3E94-6FC0-5B88-DCB490605FF9}"/>
              </a:ext>
            </a:extLst>
          </p:cNvPr>
          <p:cNvSpPr txBox="1"/>
          <p:nvPr/>
        </p:nvSpPr>
        <p:spPr>
          <a:xfrm>
            <a:off x="1484447" y="8145217"/>
            <a:ext cx="5148000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シームレス遷移やアニメーションなどの</a:t>
            </a:r>
            <a:r>
              <a:rPr lang="en-US" altLang="ja-JP" sz="1200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UI</a:t>
            </a: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の演出に凝っていない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en-US" altLang="ja-JP" sz="1100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11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これらの演出はマイナスになることはあっても、プラスになることはない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A72B8B2-1E86-89BD-DEEB-F7D2983C25E1}"/>
              </a:ext>
            </a:extLst>
          </p:cNvPr>
          <p:cNvSpPr txBox="1"/>
          <p:nvPr/>
        </p:nvSpPr>
        <p:spPr>
          <a:xfrm>
            <a:off x="1484447" y="9117177"/>
            <a:ext cx="5148000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（ページ数が</a:t>
            </a:r>
            <a:r>
              <a:rPr lang="en-US" altLang="ja-JP" sz="1200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</a:t>
            </a: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を超えるサイトの場合）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サイト内検索を設置している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775AC06-89D6-4DBA-C424-65161E3C4AD9}"/>
              </a:ext>
            </a:extLst>
          </p:cNvPr>
          <p:cNvSpPr>
            <a:spLocks noChangeAspect="1"/>
          </p:cNvSpPr>
          <p:nvPr/>
        </p:nvSpPr>
        <p:spPr>
          <a:xfrm>
            <a:off x="970508" y="1503490"/>
            <a:ext cx="252000" cy="252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542E3B9-AA22-24EB-68D6-7703F430EC87}"/>
              </a:ext>
            </a:extLst>
          </p:cNvPr>
          <p:cNvSpPr>
            <a:spLocks noChangeAspect="1"/>
          </p:cNvSpPr>
          <p:nvPr/>
        </p:nvSpPr>
        <p:spPr>
          <a:xfrm>
            <a:off x="954065" y="2474675"/>
            <a:ext cx="252000" cy="252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F8E8A8B-FE3E-FFA0-0753-21FE0D35063A}"/>
              </a:ext>
            </a:extLst>
          </p:cNvPr>
          <p:cNvSpPr>
            <a:spLocks noChangeAspect="1"/>
          </p:cNvSpPr>
          <p:nvPr/>
        </p:nvSpPr>
        <p:spPr>
          <a:xfrm>
            <a:off x="954065" y="3445860"/>
            <a:ext cx="252000" cy="252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251E685-2BBD-81A9-BF68-5511CC32B9E3}"/>
              </a:ext>
            </a:extLst>
          </p:cNvPr>
          <p:cNvSpPr>
            <a:spLocks noChangeAspect="1"/>
          </p:cNvSpPr>
          <p:nvPr/>
        </p:nvSpPr>
        <p:spPr>
          <a:xfrm>
            <a:off x="954065" y="4417045"/>
            <a:ext cx="252000" cy="252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E2D1F12-0B3A-D499-A452-FA2E15B7A350}"/>
              </a:ext>
            </a:extLst>
          </p:cNvPr>
          <p:cNvSpPr>
            <a:spLocks noChangeAspect="1"/>
          </p:cNvSpPr>
          <p:nvPr/>
        </p:nvSpPr>
        <p:spPr>
          <a:xfrm>
            <a:off x="954065" y="5388230"/>
            <a:ext cx="252000" cy="252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8510EF9B-2EA8-FAD9-D461-3AE122F89062}"/>
              </a:ext>
            </a:extLst>
          </p:cNvPr>
          <p:cNvSpPr>
            <a:spLocks noChangeAspect="1"/>
          </p:cNvSpPr>
          <p:nvPr/>
        </p:nvSpPr>
        <p:spPr>
          <a:xfrm>
            <a:off x="954065" y="6359415"/>
            <a:ext cx="252000" cy="252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E7033D81-3E62-B677-24FE-1A5094EED086}"/>
              </a:ext>
            </a:extLst>
          </p:cNvPr>
          <p:cNvSpPr>
            <a:spLocks noChangeAspect="1"/>
          </p:cNvSpPr>
          <p:nvPr/>
        </p:nvSpPr>
        <p:spPr>
          <a:xfrm>
            <a:off x="954065" y="7330600"/>
            <a:ext cx="252000" cy="252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21CFA40-782F-72AE-3EEC-222502EF58F5}"/>
              </a:ext>
            </a:extLst>
          </p:cNvPr>
          <p:cNvSpPr>
            <a:spLocks noChangeAspect="1"/>
          </p:cNvSpPr>
          <p:nvPr/>
        </p:nvSpPr>
        <p:spPr>
          <a:xfrm>
            <a:off x="954065" y="8301785"/>
            <a:ext cx="252000" cy="252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6587183-76BA-0267-B0A5-22ADE6D2FD00}"/>
              </a:ext>
            </a:extLst>
          </p:cNvPr>
          <p:cNvSpPr>
            <a:spLocks noChangeAspect="1"/>
          </p:cNvSpPr>
          <p:nvPr/>
        </p:nvSpPr>
        <p:spPr>
          <a:xfrm>
            <a:off x="970508" y="9272967"/>
            <a:ext cx="252000" cy="252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696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937C601F-1824-69F9-5456-1BAB4B43F0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" altLang="ja-JP" dirty="0"/>
              <a:t>BtoB</a:t>
            </a:r>
            <a:r>
              <a:rPr kumimoji="1"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67407A-9841-80F2-EB79-E911192DCF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AF3A46-BB46-C846-A957-87752CFF5CED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3BA5E09B-90CD-0CC6-AE6D-DFA285B301E6}"/>
              </a:ext>
            </a:extLst>
          </p:cNvPr>
          <p:cNvSpPr/>
          <p:nvPr/>
        </p:nvSpPr>
        <p:spPr>
          <a:xfrm>
            <a:off x="430508" y="556591"/>
            <a:ext cx="6696000" cy="612000"/>
          </a:xfrm>
          <a:prstGeom prst="roundRect">
            <a:avLst>
              <a:gd name="adj" fmla="val 10171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pc="100" dirty="0">
                <a:latin typeface="+mn-ea"/>
              </a:rPr>
              <a:t>BtoB</a:t>
            </a:r>
            <a:r>
              <a:rPr kumimoji="1" lang="ja-JP" altLang="en-US" sz="1600" b="1" spc="100">
                <a:latin typeface="+mn-ea"/>
              </a:rPr>
              <a:t>サイト改善でお困りの場合は才流にご相談ください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07420A-A1C6-0884-067A-E98118F303BF}"/>
              </a:ext>
            </a:extLst>
          </p:cNvPr>
          <p:cNvSpPr txBox="1"/>
          <p:nvPr/>
        </p:nvSpPr>
        <p:spPr>
          <a:xfrm>
            <a:off x="430508" y="1331843"/>
            <a:ext cx="6711971" cy="897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200" dirty="0">
                <a:latin typeface="+mn-ea"/>
              </a:rPr>
              <a:t>BtoB</a:t>
            </a:r>
            <a:r>
              <a:rPr kumimoji="1" lang="ja-JP" altLang="en-US" sz="1200">
                <a:latin typeface="+mn-ea"/>
              </a:rPr>
              <a:t>マーケティングの専門家が、</a:t>
            </a:r>
            <a:r>
              <a:rPr kumimoji="1" lang="en-US" altLang="ja-JP" sz="1200" dirty="0">
                <a:latin typeface="+mn-ea"/>
              </a:rPr>
              <a:t>BtoB</a:t>
            </a:r>
            <a:r>
              <a:rPr kumimoji="1" lang="ja-JP" altLang="en-US" sz="1200">
                <a:latin typeface="+mn-ea"/>
              </a:rPr>
              <a:t>サイトのリニューアル・改善をサポートします。</a:t>
            </a:r>
            <a:br>
              <a:rPr kumimoji="1" lang="en-US" altLang="ja-JP" sz="1200" dirty="0">
                <a:latin typeface="+mn-ea"/>
              </a:rPr>
            </a:br>
            <a:r>
              <a:rPr kumimoji="1" lang="ja-JP" altLang="en-US" sz="1200">
                <a:latin typeface="+mn-ea"/>
              </a:rPr>
              <a:t>自社・顧客・競合の調査と分析、ペルソナ設計やカスタマージャーニーの検討を行ったうえで、</a:t>
            </a:r>
            <a:br>
              <a:rPr kumimoji="1" lang="en-US" altLang="ja-JP" sz="1200" dirty="0">
                <a:latin typeface="+mn-ea"/>
              </a:rPr>
            </a:br>
            <a:r>
              <a:rPr kumimoji="1" lang="ja-JP" altLang="en-US" sz="1200">
                <a:latin typeface="+mn-ea"/>
              </a:rPr>
              <a:t>コミュニケーション設計やサイトの構成要素案を作成します。</a:t>
            </a:r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7C9AC5F3-D00C-EA26-A8F3-CD01F47E9D50}"/>
              </a:ext>
            </a:extLst>
          </p:cNvPr>
          <p:cNvSpPr>
            <a:spLocks noChangeAspect="1"/>
          </p:cNvSpPr>
          <p:nvPr/>
        </p:nvSpPr>
        <p:spPr>
          <a:xfrm>
            <a:off x="2968508" y="2539327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8A0A8F24-FF8D-AB03-A5CF-D8FD60404E1D}"/>
              </a:ext>
            </a:extLst>
          </p:cNvPr>
          <p:cNvSpPr>
            <a:spLocks noChangeAspect="1"/>
          </p:cNvSpPr>
          <p:nvPr/>
        </p:nvSpPr>
        <p:spPr>
          <a:xfrm>
            <a:off x="690203" y="5138447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2"/>
                </a:solidFill>
              </a:rPr>
              <a:t>貴社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6FEC9892-4D08-55CB-B5CA-33F9C86FDF6A}"/>
              </a:ext>
            </a:extLst>
          </p:cNvPr>
          <p:cNvSpPr>
            <a:spLocks noChangeAspect="1"/>
          </p:cNvSpPr>
          <p:nvPr/>
        </p:nvSpPr>
        <p:spPr>
          <a:xfrm>
            <a:off x="5255198" y="5138447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2"/>
                </a:solidFill>
              </a:rPr>
              <a:t>制作会社</a:t>
            </a: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2D738582-8C77-3BFE-31AD-DCD6177C6208}"/>
              </a:ext>
            </a:extLst>
          </p:cNvPr>
          <p:cNvSpPr/>
          <p:nvPr/>
        </p:nvSpPr>
        <p:spPr>
          <a:xfrm>
            <a:off x="394508" y="7170575"/>
            <a:ext cx="6732000" cy="2772000"/>
          </a:xfrm>
          <a:prstGeom prst="roundRect">
            <a:avLst>
              <a:gd name="adj" fmla="val 2727"/>
            </a:avLst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CEEEAC9-C906-7FA1-560B-17DEA9DEDF21}"/>
              </a:ext>
            </a:extLst>
          </p:cNvPr>
          <p:cNvSpPr txBox="1"/>
          <p:nvPr/>
        </p:nvSpPr>
        <p:spPr>
          <a:xfrm>
            <a:off x="1809951" y="7626586"/>
            <a:ext cx="5040000" cy="792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800"/>
              </a:spcAft>
              <a:buClr>
                <a:schemeClr val="tx2"/>
              </a:buClr>
            </a:pPr>
            <a:r>
              <a:rPr lang="en-US" altLang="ja-JP" sz="1200" b="1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BtoB</a:t>
            </a:r>
            <a:r>
              <a:rPr lang="ja-JP" altLang="en-US" sz="1200" b="1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サイト改善について相談したい場合</a:t>
            </a:r>
            <a:endParaRPr lang="en-US" altLang="ja-JP" sz="1200" b="1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800"/>
              </a:spcAft>
              <a:buClr>
                <a:schemeClr val="tx2"/>
              </a:buClr>
            </a:pPr>
            <a:r>
              <a:rPr lang="en-US" altLang="ja-JP" sz="1200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2"/>
              </a:rPr>
              <a:t>https://sairu.co.jp/contact/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8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（ご相談・お問い合わせフォーム）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342FD1-8380-000B-16F1-4175A09FC159}"/>
              </a:ext>
            </a:extLst>
          </p:cNvPr>
          <p:cNvSpPr txBox="1"/>
          <p:nvPr/>
        </p:nvSpPr>
        <p:spPr>
          <a:xfrm>
            <a:off x="1809951" y="8818970"/>
            <a:ext cx="5040000" cy="792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800"/>
              </a:spcAft>
              <a:buClr>
                <a:schemeClr val="tx2"/>
              </a:buClr>
            </a:pPr>
            <a:r>
              <a:rPr lang="ja-JP" altLang="en-US" sz="1200" b="1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まずはサービスについての資料をご覧になりたい場合</a:t>
            </a:r>
            <a:endParaRPr lang="en-US" altLang="ja-JP" sz="1200" b="1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800"/>
              </a:spcAft>
              <a:buClr>
                <a:schemeClr val="tx2"/>
              </a:buClr>
            </a:pPr>
            <a:r>
              <a:rPr lang="en-US" altLang="ja-JP" sz="1200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3"/>
              </a:rPr>
              <a:t>https://sairu.co.jp/service/</a:t>
            </a:r>
            <a:r>
              <a:rPr lang="en-US" altLang="ja-JP" sz="1200" kern="0" spc="50" dirty="0" err="1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3"/>
              </a:rPr>
              <a:t>btob</a:t>
            </a:r>
            <a:r>
              <a:rPr lang="en-US" altLang="ja-JP" sz="1200" kern="0" spc="50" dirty="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3"/>
              </a:rPr>
              <a:t>-marketing/website-renovate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Aft>
                <a:spcPts val="800"/>
              </a:spcAft>
              <a:buClr>
                <a:schemeClr val="tx2"/>
              </a:buClr>
            </a:pPr>
            <a:r>
              <a:rPr lang="ja-JP" altLang="en-US" sz="1200" kern="0" spc="50">
                <a:solidFill>
                  <a:schemeClr val="tx2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（サービスサイトリニューアル・改善コンサルティング）</a:t>
            </a:r>
            <a:endParaRPr lang="en-US" altLang="ja-JP" sz="1200" kern="0" spc="50" dirty="0">
              <a:solidFill>
                <a:schemeClr val="tx2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7FBE474-3897-EECF-B5B9-A001B92DAF0E}"/>
              </a:ext>
            </a:extLst>
          </p:cNvPr>
          <p:cNvCxnSpPr/>
          <p:nvPr/>
        </p:nvCxnSpPr>
        <p:spPr>
          <a:xfrm>
            <a:off x="726493" y="8606712"/>
            <a:ext cx="6120000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>
            <a:extLst>
              <a:ext uri="{FF2B5EF4-FFF2-40B4-BE49-F238E27FC236}">
                <a16:creationId xmlns:a16="http://schemas.microsoft.com/office/drawing/2014/main" id="{DC7E7557-0932-BD59-2EC3-D92CCD6EDD3E}"/>
              </a:ext>
            </a:extLst>
          </p:cNvPr>
          <p:cNvSpPr>
            <a:spLocks noChangeAspect="1"/>
          </p:cNvSpPr>
          <p:nvPr/>
        </p:nvSpPr>
        <p:spPr>
          <a:xfrm>
            <a:off x="853724" y="7662586"/>
            <a:ext cx="720000" cy="72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>
            <a:extLst>
              <a:ext uri="{FF2B5EF4-FFF2-40B4-BE49-F238E27FC236}">
                <a16:creationId xmlns:a16="http://schemas.microsoft.com/office/drawing/2014/main" id="{9F0CCC58-A7ED-75FC-049C-515A528064C6}"/>
              </a:ext>
            </a:extLst>
          </p:cNvPr>
          <p:cNvSpPr>
            <a:spLocks noChangeAspect="1"/>
          </p:cNvSpPr>
          <p:nvPr/>
        </p:nvSpPr>
        <p:spPr>
          <a:xfrm>
            <a:off x="853724" y="8854970"/>
            <a:ext cx="720000" cy="72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0990B17-CC30-575C-5112-FF91AFBF0BA3}"/>
              </a:ext>
            </a:extLst>
          </p:cNvPr>
          <p:cNvSpPr txBox="1"/>
          <p:nvPr/>
        </p:nvSpPr>
        <p:spPr>
          <a:xfrm>
            <a:off x="2925854" y="7026501"/>
            <a:ext cx="1721278" cy="288147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kumimoji="1" lang="ja-JP" altLang="en-US" sz="1400" b="1">
                <a:solidFill>
                  <a:schemeClr val="tx2"/>
                </a:solidFill>
              </a:rPr>
              <a:t>お問い合わせ先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FFD954AE-D8E5-7743-E82A-7DEAC54620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4047" y="3255889"/>
            <a:ext cx="844891" cy="180000"/>
          </a:xfrm>
          <a:prstGeom prst="rect">
            <a:avLst/>
          </a:prstGeom>
        </p:spPr>
      </p:pic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2AFBEB70-020D-CF9B-EFE4-90708442FFED}"/>
              </a:ext>
            </a:extLst>
          </p:cNvPr>
          <p:cNvCxnSpPr>
            <a:cxnSpLocks/>
          </p:cNvCxnSpPr>
          <p:nvPr/>
        </p:nvCxnSpPr>
        <p:spPr>
          <a:xfrm>
            <a:off x="4441824" y="4040704"/>
            <a:ext cx="972000" cy="108000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916F7D43-4BAB-54D0-03A4-BD8FC64913DF}"/>
              </a:ext>
            </a:extLst>
          </p:cNvPr>
          <p:cNvCxnSpPr>
            <a:cxnSpLocks/>
          </p:cNvCxnSpPr>
          <p:nvPr/>
        </p:nvCxnSpPr>
        <p:spPr>
          <a:xfrm flipH="1">
            <a:off x="2085280" y="4040390"/>
            <a:ext cx="972000" cy="108000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BF3206B7-49C7-AD31-5DD9-D52DE592D99D}"/>
              </a:ext>
            </a:extLst>
          </p:cNvPr>
          <p:cNvCxnSpPr>
            <a:cxnSpLocks/>
          </p:cNvCxnSpPr>
          <p:nvPr/>
        </p:nvCxnSpPr>
        <p:spPr>
          <a:xfrm flipH="1">
            <a:off x="2631334" y="5724330"/>
            <a:ext cx="2340000" cy="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60F363E4-EB73-DF3E-E67A-A5D16DA37540}"/>
              </a:ext>
            </a:extLst>
          </p:cNvPr>
          <p:cNvCxnSpPr>
            <a:cxnSpLocks/>
          </p:cNvCxnSpPr>
          <p:nvPr/>
        </p:nvCxnSpPr>
        <p:spPr>
          <a:xfrm flipH="1">
            <a:off x="2631334" y="6181531"/>
            <a:ext cx="2340000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AE45675-B22A-1EA2-3F71-30BC3E3AFD39}"/>
              </a:ext>
            </a:extLst>
          </p:cNvPr>
          <p:cNvSpPr txBox="1"/>
          <p:nvPr/>
        </p:nvSpPr>
        <p:spPr>
          <a:xfrm>
            <a:off x="2118736" y="4403178"/>
            <a:ext cx="756000" cy="257369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</a:rPr>
              <a:t>サポート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BEB0-FF84-A08F-40BB-8B3C737ED45E}"/>
              </a:ext>
            </a:extLst>
          </p:cNvPr>
          <p:cNvSpPr txBox="1"/>
          <p:nvPr/>
        </p:nvSpPr>
        <p:spPr>
          <a:xfrm>
            <a:off x="4626790" y="4398704"/>
            <a:ext cx="756000" cy="257369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</a:rPr>
              <a:t>サポート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DE72817-E3FD-8DF6-7BCE-D47EB8465A56}"/>
              </a:ext>
            </a:extLst>
          </p:cNvPr>
          <p:cNvSpPr txBox="1"/>
          <p:nvPr/>
        </p:nvSpPr>
        <p:spPr>
          <a:xfrm>
            <a:off x="3400508" y="5606035"/>
            <a:ext cx="756000" cy="257369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</a:rPr>
              <a:t>ご発注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9F09448-D326-8BDF-BE1A-7BF8CF68A660}"/>
              </a:ext>
            </a:extLst>
          </p:cNvPr>
          <p:cNvSpPr txBox="1"/>
          <p:nvPr/>
        </p:nvSpPr>
        <p:spPr>
          <a:xfrm>
            <a:off x="3089275" y="6086482"/>
            <a:ext cx="1368000" cy="257369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kumimoji="1" lang="en-US" altLang="ja-JP" sz="1200" b="1" dirty="0">
                <a:solidFill>
                  <a:schemeClr val="tx2"/>
                </a:solidFill>
              </a:rPr>
              <a:t>BtoB</a:t>
            </a:r>
            <a:r>
              <a:rPr kumimoji="1" lang="ja-JP" altLang="en-US" sz="1200" b="1">
                <a:solidFill>
                  <a:schemeClr val="tx2"/>
                </a:solidFill>
              </a:rPr>
              <a:t>サイト納品</a:t>
            </a:r>
          </a:p>
        </p:txBody>
      </p:sp>
      <p:sp>
        <p:nvSpPr>
          <p:cNvPr id="50" name="フリーフォーム 49">
            <a:extLst>
              <a:ext uri="{FF2B5EF4-FFF2-40B4-BE49-F238E27FC236}">
                <a16:creationId xmlns:a16="http://schemas.microsoft.com/office/drawing/2014/main" id="{158219F4-DFC3-7D43-D25C-DF36E166ED7F}"/>
              </a:ext>
            </a:extLst>
          </p:cNvPr>
          <p:cNvSpPr/>
          <p:nvPr/>
        </p:nvSpPr>
        <p:spPr>
          <a:xfrm>
            <a:off x="430508" y="3152370"/>
            <a:ext cx="2158430" cy="1088274"/>
          </a:xfrm>
          <a:custGeom>
            <a:avLst/>
            <a:gdLst>
              <a:gd name="connsiteX0" fmla="*/ 0 w 2158430"/>
              <a:gd name="connsiteY0" fmla="*/ 0 h 1088274"/>
              <a:gd name="connsiteX1" fmla="*/ 2158430 w 2158430"/>
              <a:gd name="connsiteY1" fmla="*/ 0 h 1088274"/>
              <a:gd name="connsiteX2" fmla="*/ 2158430 w 2158430"/>
              <a:gd name="connsiteY2" fmla="*/ 900000 h 1088274"/>
              <a:gd name="connsiteX3" fmla="*/ 1746260 w 2158430"/>
              <a:gd name="connsiteY3" fmla="*/ 900000 h 1088274"/>
              <a:gd name="connsiteX4" fmla="*/ 1807172 w 2158430"/>
              <a:gd name="connsiteY4" fmla="*/ 1088274 h 1088274"/>
              <a:gd name="connsiteX5" fmla="*/ 1502611 w 2158430"/>
              <a:gd name="connsiteY5" fmla="*/ 900000 h 1088274"/>
              <a:gd name="connsiteX6" fmla="*/ 0 w 2158430"/>
              <a:gd name="connsiteY6" fmla="*/ 900000 h 1088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58430" h="1088274">
                <a:moveTo>
                  <a:pt x="0" y="0"/>
                </a:moveTo>
                <a:lnTo>
                  <a:pt x="2158430" y="0"/>
                </a:lnTo>
                <a:lnTo>
                  <a:pt x="2158430" y="900000"/>
                </a:lnTo>
                <a:lnTo>
                  <a:pt x="1746260" y="900000"/>
                </a:lnTo>
                <a:lnTo>
                  <a:pt x="1807172" y="1088274"/>
                </a:lnTo>
                <a:lnTo>
                  <a:pt x="1502611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08000" rIns="180000" bIns="144000" rtlCol="0" anchor="ctr">
            <a:no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endParaRPr kumimoji="1" lang="ja-JP" altLang="en-US" sz="9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2" name="フリーフォーム 51">
            <a:extLst>
              <a:ext uri="{FF2B5EF4-FFF2-40B4-BE49-F238E27FC236}">
                <a16:creationId xmlns:a16="http://schemas.microsoft.com/office/drawing/2014/main" id="{5B48417D-4A7F-DC0E-EC32-77D4BEE61EAD}"/>
              </a:ext>
            </a:extLst>
          </p:cNvPr>
          <p:cNvSpPr/>
          <p:nvPr/>
        </p:nvSpPr>
        <p:spPr>
          <a:xfrm>
            <a:off x="4968078" y="3152370"/>
            <a:ext cx="2158430" cy="1088274"/>
          </a:xfrm>
          <a:custGeom>
            <a:avLst/>
            <a:gdLst>
              <a:gd name="connsiteX0" fmla="*/ 0 w 2158430"/>
              <a:gd name="connsiteY0" fmla="*/ 0 h 1088274"/>
              <a:gd name="connsiteX1" fmla="*/ 2158430 w 2158430"/>
              <a:gd name="connsiteY1" fmla="*/ 0 h 1088274"/>
              <a:gd name="connsiteX2" fmla="*/ 2158430 w 2158430"/>
              <a:gd name="connsiteY2" fmla="*/ 900000 h 1088274"/>
              <a:gd name="connsiteX3" fmla="*/ 503418 w 2158430"/>
              <a:gd name="connsiteY3" fmla="*/ 900000 h 1088274"/>
              <a:gd name="connsiteX4" fmla="*/ 198858 w 2158430"/>
              <a:gd name="connsiteY4" fmla="*/ 1088274 h 1088274"/>
              <a:gd name="connsiteX5" fmla="*/ 259770 w 2158430"/>
              <a:gd name="connsiteY5" fmla="*/ 900000 h 1088274"/>
              <a:gd name="connsiteX6" fmla="*/ 0 w 2158430"/>
              <a:gd name="connsiteY6" fmla="*/ 900000 h 1088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58430" h="1088274">
                <a:moveTo>
                  <a:pt x="0" y="0"/>
                </a:moveTo>
                <a:lnTo>
                  <a:pt x="2158430" y="0"/>
                </a:lnTo>
                <a:lnTo>
                  <a:pt x="2158430" y="900000"/>
                </a:lnTo>
                <a:lnTo>
                  <a:pt x="503418" y="900000"/>
                </a:lnTo>
                <a:lnTo>
                  <a:pt x="198858" y="1088274"/>
                </a:lnTo>
                <a:lnTo>
                  <a:pt x="25977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08000" rIns="180000" bIns="144000" rtlCol="0" anchor="ctr">
            <a:no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endParaRPr kumimoji="1" lang="ja-JP" altLang="en-US" sz="9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3EE4344-7B4C-6CE0-7D7D-0871C247A760}"/>
              </a:ext>
            </a:extLst>
          </p:cNvPr>
          <p:cNvSpPr txBox="1"/>
          <p:nvPr/>
        </p:nvSpPr>
        <p:spPr>
          <a:xfrm>
            <a:off x="609723" y="3278370"/>
            <a:ext cx="1800000" cy="64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marL="144000" indent="-144000"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ユーザーインタビューの実施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コミュニケーション設計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サイト構成要素案の作成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E12900-92B2-7206-0F92-8BF4776200EC}"/>
              </a:ext>
            </a:extLst>
          </p:cNvPr>
          <p:cNvSpPr txBox="1"/>
          <p:nvPr/>
        </p:nvSpPr>
        <p:spPr>
          <a:xfrm>
            <a:off x="5111198" y="3278370"/>
            <a:ext cx="1908000" cy="64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サイト構成要素案の共有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コミュニケーション設計の共有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デザインレビュー</a:t>
            </a:r>
          </a:p>
        </p:txBody>
      </p:sp>
      <p:pic>
        <p:nvPicPr>
          <p:cNvPr id="55" name="グラフィックス 54" descr="封筒を開く 枠線">
            <a:extLst>
              <a:ext uri="{FF2B5EF4-FFF2-40B4-BE49-F238E27FC236}">
                <a16:creationId xmlns:a16="http://schemas.microsoft.com/office/drawing/2014/main" id="{FD41A55B-02B1-217C-703A-9E1ADCC5A8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51724" y="7860586"/>
            <a:ext cx="324000" cy="324000"/>
          </a:xfrm>
          <a:prstGeom prst="rect">
            <a:avLst/>
          </a:prstGeom>
        </p:spPr>
      </p:pic>
      <p:pic>
        <p:nvPicPr>
          <p:cNvPr id="57" name="グラフィックス 56" descr="ドキュメント 枠線">
            <a:extLst>
              <a:ext uri="{FF2B5EF4-FFF2-40B4-BE49-F238E27FC236}">
                <a16:creationId xmlns:a16="http://schemas.microsoft.com/office/drawing/2014/main" id="{FFB261F6-20FF-C92D-9937-1BB252B4C6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1724" y="9052970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865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>
            <a:extLst>
              <a:ext uri="{FF2B5EF4-FFF2-40B4-BE49-F238E27FC236}">
                <a16:creationId xmlns:a16="http://schemas.microsoft.com/office/drawing/2014/main" id="{3EC0E011-3B13-2447-82CC-B5C07843C9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8193" y="2101562"/>
            <a:ext cx="1503287" cy="320266"/>
          </a:xfrm>
          <a:prstGeom prst="rect">
            <a:avLst/>
          </a:prstGeom>
        </p:spPr>
      </p:pic>
      <p:sp>
        <p:nvSpPr>
          <p:cNvPr id="39" name="Title 1">
            <a:extLst>
              <a:ext uri="{FF2B5EF4-FFF2-40B4-BE49-F238E27FC236}">
                <a16:creationId xmlns:a16="http://schemas.microsoft.com/office/drawing/2014/main" id="{6CBDCDBF-F317-B245-B9FB-BD7E8593EE03}"/>
              </a:ext>
            </a:extLst>
          </p:cNvPr>
          <p:cNvSpPr txBox="1">
            <a:spLocks/>
          </p:cNvSpPr>
          <p:nvPr/>
        </p:nvSpPr>
        <p:spPr>
          <a:xfrm>
            <a:off x="410395" y="2895839"/>
            <a:ext cx="6738882" cy="934478"/>
          </a:xfrm>
          <a:prstGeom prst="rect">
            <a:avLst/>
          </a:prstGeom>
        </p:spPr>
        <p:txBody>
          <a:bodyPr wrap="square" lIns="36000" tIns="36000" rIns="36000" bIns="36000" anchor="t" anchorCtr="0">
            <a:spAutoFit/>
          </a:bodyPr>
          <a:lstStyle>
            <a:lvl1pPr algn="l" defTabSz="755934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kumimoji="1" sz="2400" b="1" kern="1200">
                <a:solidFill>
                  <a:schemeClr val="tx2"/>
                </a:solidFill>
                <a:latin typeface="+mn-ea"/>
                <a:ea typeface="+mn-ea"/>
                <a:cs typeface="+mj-cs"/>
              </a:defRPr>
            </a:lvl1pPr>
          </a:lstStyle>
          <a:p>
            <a:pPr algn="ctr"/>
            <a:r>
              <a:rPr lang="en-US" altLang="ja-JP" sz="1200" b="0" dirty="0"/>
              <a:t>BtoB</a:t>
            </a:r>
            <a:r>
              <a:rPr lang="ja-JP" altLang="en-US" sz="1200" b="0"/>
              <a:t>マーケティングや法人営業・新規事業のコンサルティングサービスを提供しています。</a:t>
            </a:r>
            <a:endParaRPr lang="en-US" altLang="ja-JP" sz="1200" b="0" dirty="0"/>
          </a:p>
          <a:p>
            <a:pPr algn="ctr"/>
            <a:r>
              <a:rPr lang="ja-JP" altLang="en-US" sz="1200" b="0"/>
              <a:t>「才能を流通させる」をミッションに一人一人の才能が発揮される仕組みをつくり、</a:t>
            </a:r>
            <a:endParaRPr lang="en-US" altLang="ja-JP" sz="1200" b="0" dirty="0"/>
          </a:p>
          <a:p>
            <a:pPr algn="ctr"/>
            <a:r>
              <a:rPr lang="ja-JP" altLang="en-US" sz="1200" b="0"/>
              <a:t>社会の発展へ繋げることを目指しています。</a:t>
            </a:r>
            <a:endParaRPr lang="en-US" altLang="ja-JP" sz="1200" b="0" dirty="0"/>
          </a:p>
        </p:txBody>
      </p:sp>
      <p:graphicFrame>
        <p:nvGraphicFramePr>
          <p:cNvPr id="51" name="表 50">
            <a:extLst>
              <a:ext uri="{FF2B5EF4-FFF2-40B4-BE49-F238E27FC236}">
                <a16:creationId xmlns:a16="http://schemas.microsoft.com/office/drawing/2014/main" id="{55039B45-C593-FB42-B8E3-27D589E97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505403"/>
              </p:ext>
            </p:extLst>
          </p:nvPr>
        </p:nvGraphicFramePr>
        <p:xfrm>
          <a:off x="719836" y="4421922"/>
          <a:ext cx="6120000" cy="4105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2164">
                  <a:extLst>
                    <a:ext uri="{9D8B030D-6E8A-4147-A177-3AD203B41FA5}">
                      <a16:colId xmlns:a16="http://schemas.microsoft.com/office/drawing/2014/main" val="1502414923"/>
                    </a:ext>
                  </a:extLst>
                </a:gridCol>
                <a:gridCol w="4807836">
                  <a:extLst>
                    <a:ext uri="{9D8B030D-6E8A-4147-A177-3AD203B41FA5}">
                      <a16:colId xmlns:a16="http://schemas.microsoft.com/office/drawing/2014/main" val="1317600966"/>
                    </a:ext>
                  </a:extLst>
                </a:gridCol>
              </a:tblGrid>
              <a:tr h="692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solidFill>
                            <a:schemeClr val="tx2"/>
                          </a:solidFill>
                        </a:rPr>
                        <a:t>商号</a:t>
                      </a:r>
                      <a:endParaRPr kumimoji="1" lang="ja-JP" altLang="en-US" sz="1200" b="1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株式会社才流</a:t>
                      </a:r>
                      <a:endParaRPr kumimoji="1" lang="ja-JP" altLang="en-US" sz="1200" b="0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713017"/>
                  </a:ext>
                </a:extLst>
              </a:tr>
              <a:tr h="692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solidFill>
                            <a:schemeClr val="tx2"/>
                          </a:solidFill>
                        </a:rPr>
                        <a:t>代表</a:t>
                      </a:r>
                      <a:endParaRPr kumimoji="1" lang="ja-JP" altLang="en-US" sz="1200" b="1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代表取締役社長　栗原</a:t>
                      </a:r>
                      <a:r>
                        <a:rPr kumimoji="1" lang="en-US" altLang="ja-JP" sz="1200" b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康太</a:t>
                      </a:r>
                      <a:endParaRPr kumimoji="1" lang="ja-JP" altLang="en-US" sz="1200" b="0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772639"/>
                  </a:ext>
                </a:extLst>
              </a:tr>
              <a:tr h="692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solidFill>
                            <a:schemeClr val="tx2"/>
                          </a:solidFill>
                        </a:rPr>
                        <a:t>設立</a:t>
                      </a:r>
                      <a:endParaRPr kumimoji="1" lang="ja-JP" altLang="en-US" sz="1200" b="1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2"/>
                          </a:solidFill>
                        </a:rPr>
                        <a:t>2016</a:t>
                      </a:r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2"/>
                          </a:solidFill>
                        </a:rPr>
                        <a:t>7</a:t>
                      </a:r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2"/>
                          </a:solidFill>
                        </a:rPr>
                        <a:t>8</a:t>
                      </a:r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日</a:t>
                      </a:r>
                      <a:endParaRPr kumimoji="1" lang="ja-JP" altLang="en-US" sz="1200" b="0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438441"/>
                  </a:ext>
                </a:extLst>
              </a:tr>
              <a:tr h="692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solidFill>
                            <a:schemeClr val="tx2"/>
                          </a:solidFill>
                        </a:rPr>
                        <a:t>事業内容</a:t>
                      </a:r>
                      <a:endParaRPr kumimoji="1" lang="ja-JP" altLang="en-US" sz="1200" b="1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コンサルティング、研修</a:t>
                      </a:r>
                      <a:endParaRPr kumimoji="1" lang="ja-JP" altLang="en-US" sz="1200" b="0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226581"/>
                  </a:ext>
                </a:extLst>
              </a:tr>
              <a:tr h="666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2"/>
                          </a:solidFill>
                        </a:rPr>
                        <a:t>E-mail</a:t>
                      </a:r>
                      <a:endParaRPr kumimoji="1" lang="ja-JP" altLang="en-US" sz="1200" b="1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altLang="ja-JP" sz="1200" b="0" dirty="0">
                          <a:solidFill>
                            <a:schemeClr val="accent6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info@sairu.co.jp</a:t>
                      </a:r>
                      <a:endParaRPr lang="en-US" altLang="ja-JP" sz="1200" b="0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82252"/>
                  </a:ext>
                </a:extLst>
              </a:tr>
              <a:tr h="666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2"/>
                          </a:solidFill>
                        </a:rPr>
                        <a:t>Web</a:t>
                      </a:r>
                      <a:r>
                        <a:rPr kumimoji="1" lang="ja-JP" altLang="en-US" sz="1200" b="1">
                          <a:solidFill>
                            <a:schemeClr val="tx2"/>
                          </a:solidFill>
                        </a:rPr>
                        <a:t>サイト</a:t>
                      </a:r>
                      <a:endParaRPr kumimoji="1" lang="ja-JP" altLang="en-US" sz="1200" b="1" i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altLang="ja-JP" sz="1200" b="0" dirty="0">
                          <a:solidFill>
                            <a:schemeClr val="accent6"/>
                          </a:solidFill>
                          <a:hlinkClick r:id="rId5"/>
                        </a:rPr>
                        <a:t>https://sairu.co.jp/</a:t>
                      </a:r>
                      <a:endParaRPr lang="en-US" altLang="ja-JP" sz="1200" b="0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221241"/>
                  </a:ext>
                </a:extLst>
              </a:tr>
            </a:tbl>
          </a:graphicData>
        </a:graphic>
      </p:graphicFrame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C158459C-8E19-6AEC-E99F-DF86E7C1C4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D89F287-B971-0A8A-586D-15CB2AF59E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AF3A46-BB46-C846-A957-87752CFF5CED}" type="slidenum">
              <a:rPr lang="ja-JP" altLang="en-US" smtClean="0"/>
              <a:pPr/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417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ホーム</a:t>
            </a:r>
            <a:r>
              <a:rPr lang="en-US" altLang="ja-JP" dirty="0"/>
              <a:t> 1/2</a:t>
            </a:r>
            <a:endParaRPr lang="ja-JP" altLang="en-US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407D2039-691A-38EC-DCF2-DFC65B4908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26AED9-25C4-FEE2-7D2C-88B9CC723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14019E-52CE-874B-9BB4-81C6EFC112E3}"/>
              </a:ext>
            </a:extLst>
          </p:cNvPr>
          <p:cNvSpPr/>
          <p:nvPr/>
        </p:nvSpPr>
        <p:spPr>
          <a:xfrm>
            <a:off x="4881087" y="1190798"/>
            <a:ext cx="2267999" cy="1725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企業や商品・サービスを端的に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表現したコピーが最初に目に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入るようにする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英文や抽象的・専門的な用語を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使わない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メインビジュアルは競合他社に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似せず、特徴的なものにする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8D0F8C-B513-3148-9F72-1D71004B09A8}"/>
              </a:ext>
            </a:extLst>
          </p:cNvPr>
          <p:cNvSpPr/>
          <p:nvPr/>
        </p:nvSpPr>
        <p:spPr>
          <a:xfrm>
            <a:off x="4881088" y="3321957"/>
            <a:ext cx="2268000" cy="6502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営業提案時によく出る顧客の課題を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5DDA504-02EA-4041-A1A9-B2FF36322A97}"/>
              </a:ext>
            </a:extLst>
          </p:cNvPr>
          <p:cNvSpPr/>
          <p:nvPr/>
        </p:nvSpPr>
        <p:spPr>
          <a:xfrm>
            <a:off x="414386" y="1066569"/>
            <a:ext cx="4212000" cy="1933077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>
            <a:noAutofit/>
          </a:bodyPr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3BA2689-0CC0-E147-B574-24698882112B}"/>
              </a:ext>
            </a:extLst>
          </p:cNvPr>
          <p:cNvSpPr/>
          <p:nvPr/>
        </p:nvSpPr>
        <p:spPr>
          <a:xfrm>
            <a:off x="1440386" y="2410433"/>
            <a:ext cx="2160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  <a:latin typeface="+mn-ea"/>
              </a:rPr>
              <a:t>お問い合わせ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5616B7A-E9FD-714F-87B0-85E2E864EF9B}"/>
              </a:ext>
            </a:extLst>
          </p:cNvPr>
          <p:cNvSpPr/>
          <p:nvPr/>
        </p:nvSpPr>
        <p:spPr>
          <a:xfrm>
            <a:off x="720386" y="1612501"/>
            <a:ext cx="3600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1600" b="1">
                <a:solidFill>
                  <a:schemeClr val="tx2"/>
                </a:solidFill>
                <a:latin typeface="+mn-ea"/>
              </a:rPr>
              <a:t>キャッチコピー</a:t>
            </a:r>
            <a:endParaRPr kumimoji="1" lang="ja-JP" altLang="en-US" sz="16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33EA194-BE8E-0D40-AE60-670EE38E3479}"/>
              </a:ext>
            </a:extLst>
          </p:cNvPr>
          <p:cNvSpPr/>
          <p:nvPr/>
        </p:nvSpPr>
        <p:spPr>
          <a:xfrm>
            <a:off x="414386" y="2999646"/>
            <a:ext cx="4212000" cy="130304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576000" rtlCol="0" anchor="ctr">
            <a:noAutofit/>
          </a:bodyPr>
          <a:lstStyle/>
          <a:p>
            <a:pPr algn="ctr"/>
            <a:endParaRPr kumimoji="1" lang="en-US" altLang="ja-JP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F432C87-81F3-D54E-AA31-6AF4EEFD30ED}"/>
              </a:ext>
            </a:extLst>
          </p:cNvPr>
          <p:cNvSpPr/>
          <p:nvPr/>
        </p:nvSpPr>
        <p:spPr>
          <a:xfrm>
            <a:off x="720386" y="3222650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こんな課題ありませんか？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3F47884-CAF9-624E-A644-3BA04B9977B5}"/>
              </a:ext>
            </a:extLst>
          </p:cNvPr>
          <p:cNvSpPr/>
          <p:nvPr/>
        </p:nvSpPr>
        <p:spPr>
          <a:xfrm>
            <a:off x="720386" y="3654525"/>
            <a:ext cx="108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よくある課題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7412E13-4B37-5344-99CB-3069E6D8EF96}"/>
              </a:ext>
            </a:extLst>
          </p:cNvPr>
          <p:cNvSpPr/>
          <p:nvPr/>
        </p:nvSpPr>
        <p:spPr>
          <a:xfrm>
            <a:off x="720386" y="4504693"/>
            <a:ext cx="3600000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このサービスは</a:t>
            </a:r>
            <a:endParaRPr kumimoji="1" lang="en-US" altLang="ja-JP" sz="1200" b="1" dirty="0">
              <a:solidFill>
                <a:schemeClr val="tx2"/>
              </a:solidFill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○○○○に最適なサービスです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5E6E9AD-8DBA-0F43-A8B8-BC0DBE3508B5}"/>
              </a:ext>
            </a:extLst>
          </p:cNvPr>
          <p:cNvSpPr/>
          <p:nvPr/>
        </p:nvSpPr>
        <p:spPr>
          <a:xfrm>
            <a:off x="713396" y="5086392"/>
            <a:ext cx="3600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----------------------------------------------------------------------------------------------------------------------------------------------------------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4A737BB8-ADD4-EA44-872A-604BC2AA445F}"/>
              </a:ext>
            </a:extLst>
          </p:cNvPr>
          <p:cNvSpPr/>
          <p:nvPr/>
        </p:nvSpPr>
        <p:spPr>
          <a:xfrm>
            <a:off x="414386" y="4300399"/>
            <a:ext cx="4212000" cy="1274036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576000" rtlCol="0" anchor="ctr">
            <a:noAutofit/>
          </a:bodyPr>
          <a:lstStyle/>
          <a:p>
            <a:pPr algn="ctr"/>
            <a:endParaRPr kumimoji="1" lang="en-US" altLang="ja-JP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F4401D5-6D15-E54A-9423-54EEC39DF13E}"/>
              </a:ext>
            </a:extLst>
          </p:cNvPr>
          <p:cNvSpPr/>
          <p:nvPr/>
        </p:nvSpPr>
        <p:spPr>
          <a:xfrm>
            <a:off x="3305396" y="6166297"/>
            <a:ext cx="1008000" cy="655403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Autofit/>
          </a:bodyPr>
          <a:lstStyle/>
          <a:p>
            <a:pPr algn="ctr"/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BD31ED7-E698-7840-90B3-76BA1AB4A896}"/>
              </a:ext>
            </a:extLst>
          </p:cNvPr>
          <p:cNvSpPr/>
          <p:nvPr/>
        </p:nvSpPr>
        <p:spPr>
          <a:xfrm>
            <a:off x="720386" y="5775482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特長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EB0B58F-BCBE-AE44-87A5-EEAE672755F1}"/>
              </a:ext>
            </a:extLst>
          </p:cNvPr>
          <p:cNvSpPr/>
          <p:nvPr/>
        </p:nvSpPr>
        <p:spPr>
          <a:xfrm>
            <a:off x="414386" y="5574436"/>
            <a:ext cx="4212000" cy="330053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576000" rtlCol="0" anchor="ctr">
            <a:noAutofit/>
          </a:bodyPr>
          <a:lstStyle/>
          <a:p>
            <a:pPr algn="ctr"/>
            <a:endParaRPr kumimoji="1" lang="en-US" altLang="ja-JP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9BCAD26-3C9C-1E4C-848B-4DC361F416D0}"/>
              </a:ext>
            </a:extLst>
          </p:cNvPr>
          <p:cNvSpPr/>
          <p:nvPr/>
        </p:nvSpPr>
        <p:spPr>
          <a:xfrm>
            <a:off x="713395" y="6575479"/>
            <a:ext cx="2448441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01CE3FB-5B00-3F48-9F4B-E05DF4B95C4F}"/>
              </a:ext>
            </a:extLst>
          </p:cNvPr>
          <p:cNvSpPr/>
          <p:nvPr/>
        </p:nvSpPr>
        <p:spPr>
          <a:xfrm>
            <a:off x="414386" y="8874969"/>
            <a:ext cx="4212000" cy="1080000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>
            <a:noAutofit/>
          </a:bodyPr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B831ACA-8248-9546-AA9C-DD29197DE918}"/>
              </a:ext>
            </a:extLst>
          </p:cNvPr>
          <p:cNvSpPr/>
          <p:nvPr/>
        </p:nvSpPr>
        <p:spPr>
          <a:xfrm>
            <a:off x="720386" y="9134310"/>
            <a:ext cx="3600000" cy="1615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サービスを詳しく知りたい方はこちら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FEE6247-54E8-9844-9CCB-A338245607DE}"/>
              </a:ext>
            </a:extLst>
          </p:cNvPr>
          <p:cNvSpPr/>
          <p:nvPr/>
        </p:nvSpPr>
        <p:spPr>
          <a:xfrm>
            <a:off x="4881088" y="4065055"/>
            <a:ext cx="2268000" cy="16889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初見のユーザー向けに、どんな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商品・サービスなのかを端的に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説明する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上記の「よくある課題」に対応した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内容にする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商材が複数ある場合は商材の一覧を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399DD772-51A3-9A47-A08C-1A9087B3E1C2}"/>
              </a:ext>
            </a:extLst>
          </p:cNvPr>
          <p:cNvSpPr/>
          <p:nvPr/>
        </p:nvSpPr>
        <p:spPr>
          <a:xfrm>
            <a:off x="4881088" y="6590191"/>
            <a:ext cx="2268000" cy="12737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機能紹介だけ羅列しない。企業、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商品・サービスの強み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・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メリットを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訴求する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流し読みでもわかるように文章は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簡潔にまとめ、適度に図を配置する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EECB6988-6A50-EE40-B10D-4228C5C24622}"/>
              </a:ext>
            </a:extLst>
          </p:cNvPr>
          <p:cNvSpPr/>
          <p:nvPr/>
        </p:nvSpPr>
        <p:spPr>
          <a:xfrm>
            <a:off x="4881088" y="9088139"/>
            <a:ext cx="2268000" cy="6502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コンテンツの途中に、文脈に沿った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を設置する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8" name="角丸四角形 67">
            <a:extLst>
              <a:ext uri="{FF2B5EF4-FFF2-40B4-BE49-F238E27FC236}">
                <a16:creationId xmlns:a16="http://schemas.microsoft.com/office/drawing/2014/main" id="{A86F29C2-D3D2-0946-BFC8-EA3CAB4F3F4E}"/>
              </a:ext>
            </a:extLst>
          </p:cNvPr>
          <p:cNvSpPr/>
          <p:nvPr/>
        </p:nvSpPr>
        <p:spPr>
          <a:xfrm>
            <a:off x="1440386" y="2020201"/>
            <a:ext cx="216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資料請求する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E2308723-F5DC-0C49-95F7-DE13AFAF4E6B}"/>
              </a:ext>
            </a:extLst>
          </p:cNvPr>
          <p:cNvSpPr/>
          <p:nvPr/>
        </p:nvSpPr>
        <p:spPr>
          <a:xfrm>
            <a:off x="1980386" y="3654525"/>
            <a:ext cx="108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よくある課題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D388A6D4-F607-4846-8BFC-61BA6A91EFF2}"/>
              </a:ext>
            </a:extLst>
          </p:cNvPr>
          <p:cNvSpPr/>
          <p:nvPr/>
        </p:nvSpPr>
        <p:spPr>
          <a:xfrm>
            <a:off x="3240386" y="3654525"/>
            <a:ext cx="108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よくある課題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88FBDE3-C7BF-B141-B6AD-2C6F6F421BA1}"/>
              </a:ext>
            </a:extLst>
          </p:cNvPr>
          <p:cNvSpPr/>
          <p:nvPr/>
        </p:nvSpPr>
        <p:spPr>
          <a:xfrm>
            <a:off x="713395" y="6166297"/>
            <a:ext cx="2448441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特長１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○○会社も導入する万全のセキュリティ対策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1D19CE8B-CF16-A693-49B4-36CF68C0B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60" y="9913432"/>
            <a:ext cx="4320000" cy="83076"/>
          </a:xfrm>
          <a:prstGeom prst="rect">
            <a:avLst/>
          </a:prstGeom>
        </p:spPr>
      </p:pic>
      <p:sp>
        <p:nvSpPr>
          <p:cNvPr id="32" name="円/楕円 31">
            <a:extLst>
              <a:ext uri="{FF2B5EF4-FFF2-40B4-BE49-F238E27FC236}">
                <a16:creationId xmlns:a16="http://schemas.microsoft.com/office/drawing/2014/main" id="{6D8CC540-8EB0-A0CB-3F4B-9416B43BC4AF}"/>
              </a:ext>
            </a:extLst>
          </p:cNvPr>
          <p:cNvSpPr>
            <a:spLocks noChangeAspect="1"/>
          </p:cNvSpPr>
          <p:nvPr/>
        </p:nvSpPr>
        <p:spPr>
          <a:xfrm>
            <a:off x="4509854" y="1927452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sp>
        <p:nvSpPr>
          <p:cNvPr id="34" name="円/楕円 33">
            <a:extLst>
              <a:ext uri="{FF2B5EF4-FFF2-40B4-BE49-F238E27FC236}">
                <a16:creationId xmlns:a16="http://schemas.microsoft.com/office/drawing/2014/main" id="{CB0DC2FB-5BF4-3C03-9955-23D0B112FAC5}"/>
              </a:ext>
            </a:extLst>
          </p:cNvPr>
          <p:cNvSpPr>
            <a:spLocks noChangeAspect="1"/>
          </p:cNvSpPr>
          <p:nvPr/>
        </p:nvSpPr>
        <p:spPr>
          <a:xfrm>
            <a:off x="4509854" y="3521062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C1E4DE52-8A46-B669-B615-39C0F269E06B}"/>
              </a:ext>
            </a:extLst>
          </p:cNvPr>
          <p:cNvSpPr>
            <a:spLocks noChangeAspect="1"/>
          </p:cNvSpPr>
          <p:nvPr/>
        </p:nvSpPr>
        <p:spPr>
          <a:xfrm>
            <a:off x="4509854" y="4783533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sp>
        <p:nvSpPr>
          <p:cNvPr id="36" name="円/楕円 35">
            <a:extLst>
              <a:ext uri="{FF2B5EF4-FFF2-40B4-BE49-F238E27FC236}">
                <a16:creationId xmlns:a16="http://schemas.microsoft.com/office/drawing/2014/main" id="{D1774881-1463-B600-B429-C72AC437F5EB}"/>
              </a:ext>
            </a:extLst>
          </p:cNvPr>
          <p:cNvSpPr>
            <a:spLocks noChangeAspect="1"/>
          </p:cNvSpPr>
          <p:nvPr/>
        </p:nvSpPr>
        <p:spPr>
          <a:xfrm>
            <a:off x="4509854" y="7101081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sp>
        <p:nvSpPr>
          <p:cNvPr id="37" name="円/楕円 36">
            <a:extLst>
              <a:ext uri="{FF2B5EF4-FFF2-40B4-BE49-F238E27FC236}">
                <a16:creationId xmlns:a16="http://schemas.microsoft.com/office/drawing/2014/main" id="{138E4F6B-89D7-D17C-B0C3-B64E66506BD7}"/>
              </a:ext>
            </a:extLst>
          </p:cNvPr>
          <p:cNvSpPr>
            <a:spLocks noChangeAspect="1"/>
          </p:cNvSpPr>
          <p:nvPr/>
        </p:nvSpPr>
        <p:spPr>
          <a:xfrm>
            <a:off x="4509854" y="9287244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5</a:t>
            </a: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E2D032A6-8C38-F53F-3DAC-3B49A28732B3}"/>
              </a:ext>
            </a:extLst>
          </p:cNvPr>
          <p:cNvCxnSpPr>
            <a:cxnSpLocks/>
            <a:stCxn id="6" idx="1"/>
            <a:endCxn id="32" idx="6"/>
          </p:cNvCxnSpPr>
          <p:nvPr/>
        </p:nvCxnSpPr>
        <p:spPr>
          <a:xfrm flipH="1">
            <a:off x="4761854" y="2053452"/>
            <a:ext cx="119233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51139295-1092-8F50-C2F8-54541C0AE257}"/>
              </a:ext>
            </a:extLst>
          </p:cNvPr>
          <p:cNvCxnSpPr>
            <a:cxnSpLocks/>
            <a:stCxn id="8" idx="1"/>
            <a:endCxn id="34" idx="6"/>
          </p:cNvCxnSpPr>
          <p:nvPr/>
        </p:nvCxnSpPr>
        <p:spPr>
          <a:xfrm flipH="1">
            <a:off x="4761854" y="3647062"/>
            <a:ext cx="119234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F39F9C20-5031-96A9-C749-136450CD1453}"/>
              </a:ext>
            </a:extLst>
          </p:cNvPr>
          <p:cNvCxnSpPr>
            <a:cxnSpLocks/>
            <a:stCxn id="49" idx="1"/>
            <a:endCxn id="35" idx="6"/>
          </p:cNvCxnSpPr>
          <p:nvPr/>
        </p:nvCxnSpPr>
        <p:spPr>
          <a:xfrm flipH="1">
            <a:off x="4761854" y="4909533"/>
            <a:ext cx="119234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0B7D9795-4B3A-295F-81D4-BFC28C0BE6C8}"/>
              </a:ext>
            </a:extLst>
          </p:cNvPr>
          <p:cNvCxnSpPr>
            <a:cxnSpLocks/>
            <a:stCxn id="52" idx="1"/>
            <a:endCxn id="36" idx="6"/>
          </p:cNvCxnSpPr>
          <p:nvPr/>
        </p:nvCxnSpPr>
        <p:spPr>
          <a:xfrm flipH="1">
            <a:off x="4761854" y="7227081"/>
            <a:ext cx="119234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DF95F38B-DD54-151E-830C-C44DAF24139D}"/>
              </a:ext>
            </a:extLst>
          </p:cNvPr>
          <p:cNvCxnSpPr>
            <a:cxnSpLocks/>
            <a:stCxn id="55" idx="1"/>
            <a:endCxn id="37" idx="6"/>
          </p:cNvCxnSpPr>
          <p:nvPr/>
        </p:nvCxnSpPr>
        <p:spPr>
          <a:xfrm flipH="1">
            <a:off x="4761854" y="9413244"/>
            <a:ext cx="119234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F639B692-78DF-71E8-ECD6-A62FB069767A}"/>
              </a:ext>
            </a:extLst>
          </p:cNvPr>
          <p:cNvSpPr/>
          <p:nvPr/>
        </p:nvSpPr>
        <p:spPr>
          <a:xfrm>
            <a:off x="713395" y="7045110"/>
            <a:ext cx="1008000" cy="697848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Autofit/>
          </a:bodyPr>
          <a:lstStyle/>
          <a:p>
            <a:pPr algn="ctr"/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B1BF726F-F0A0-B917-3C65-E0CA0F7E7F15}"/>
              </a:ext>
            </a:extLst>
          </p:cNvPr>
          <p:cNvSpPr/>
          <p:nvPr/>
        </p:nvSpPr>
        <p:spPr>
          <a:xfrm>
            <a:off x="1864955" y="7460137"/>
            <a:ext cx="2448441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81FED12A-A387-3406-19B4-2E1750AE8B45}"/>
              </a:ext>
            </a:extLst>
          </p:cNvPr>
          <p:cNvSpPr/>
          <p:nvPr/>
        </p:nvSpPr>
        <p:spPr>
          <a:xfrm>
            <a:off x="1864954" y="7050955"/>
            <a:ext cx="2448441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特長２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○○○○○の連携数○○業界</a:t>
            </a: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No.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１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8F222AF3-A8AF-6A3A-ACD4-D1BA986E1A05}"/>
              </a:ext>
            </a:extLst>
          </p:cNvPr>
          <p:cNvSpPr/>
          <p:nvPr/>
        </p:nvSpPr>
        <p:spPr>
          <a:xfrm>
            <a:off x="3305396" y="7937040"/>
            <a:ext cx="1008000" cy="655403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Autofit/>
          </a:bodyPr>
          <a:lstStyle/>
          <a:p>
            <a:pPr algn="ctr"/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5AF1C62B-916C-F29B-705A-AD9C518006AE}"/>
              </a:ext>
            </a:extLst>
          </p:cNvPr>
          <p:cNvSpPr/>
          <p:nvPr/>
        </p:nvSpPr>
        <p:spPr>
          <a:xfrm>
            <a:off x="713395" y="8346222"/>
            <a:ext cx="2448441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558E6D45-AC55-F671-1C18-B50567F018D3}"/>
              </a:ext>
            </a:extLst>
          </p:cNvPr>
          <p:cNvSpPr/>
          <p:nvPr/>
        </p:nvSpPr>
        <p:spPr>
          <a:xfrm>
            <a:off x="713395" y="7937040"/>
            <a:ext cx="2448441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特長３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○○サポートが充実。最短で○○○○が可能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0" name="角丸四角形 89">
            <a:extLst>
              <a:ext uri="{FF2B5EF4-FFF2-40B4-BE49-F238E27FC236}">
                <a16:creationId xmlns:a16="http://schemas.microsoft.com/office/drawing/2014/main" id="{3EDBB108-7329-5064-FA88-730A4525C0B8}"/>
              </a:ext>
            </a:extLst>
          </p:cNvPr>
          <p:cNvSpPr/>
          <p:nvPr/>
        </p:nvSpPr>
        <p:spPr>
          <a:xfrm>
            <a:off x="1440386" y="9454341"/>
            <a:ext cx="216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資料請求する</a:t>
            </a:r>
          </a:p>
        </p:txBody>
      </p:sp>
      <p:sp>
        <p:nvSpPr>
          <p:cNvPr id="94" name="フリーフォーム 93">
            <a:extLst>
              <a:ext uri="{FF2B5EF4-FFF2-40B4-BE49-F238E27FC236}">
                <a16:creationId xmlns:a16="http://schemas.microsoft.com/office/drawing/2014/main" id="{3C7F919D-0D12-5830-8CC5-530F7F17F0FE}"/>
              </a:ext>
            </a:extLst>
          </p:cNvPr>
          <p:cNvSpPr/>
          <p:nvPr/>
        </p:nvSpPr>
        <p:spPr>
          <a:xfrm>
            <a:off x="1073236" y="7305428"/>
            <a:ext cx="290719" cy="17721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95" name="フリーフォーム 94">
            <a:extLst>
              <a:ext uri="{FF2B5EF4-FFF2-40B4-BE49-F238E27FC236}">
                <a16:creationId xmlns:a16="http://schemas.microsoft.com/office/drawing/2014/main" id="{E39F1269-A58B-90F8-56D0-AE38F7C82784}"/>
              </a:ext>
            </a:extLst>
          </p:cNvPr>
          <p:cNvSpPr/>
          <p:nvPr/>
        </p:nvSpPr>
        <p:spPr>
          <a:xfrm>
            <a:off x="3664036" y="6405392"/>
            <a:ext cx="290719" cy="17721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96" name="フリーフォーム 95">
            <a:extLst>
              <a:ext uri="{FF2B5EF4-FFF2-40B4-BE49-F238E27FC236}">
                <a16:creationId xmlns:a16="http://schemas.microsoft.com/office/drawing/2014/main" id="{A8AC4CC9-F997-528C-EEE6-92CB68288473}"/>
              </a:ext>
            </a:extLst>
          </p:cNvPr>
          <p:cNvSpPr/>
          <p:nvPr/>
        </p:nvSpPr>
        <p:spPr>
          <a:xfrm>
            <a:off x="3664035" y="8176135"/>
            <a:ext cx="290719" cy="17721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6" name="フリーフォーム 25">
            <a:extLst>
              <a:ext uri="{FF2B5EF4-FFF2-40B4-BE49-F238E27FC236}">
                <a16:creationId xmlns:a16="http://schemas.microsoft.com/office/drawing/2014/main" id="{281DF218-8370-9A8F-D775-50BA3051C18F}"/>
              </a:ext>
            </a:extLst>
          </p:cNvPr>
          <p:cNvSpPr/>
          <p:nvPr/>
        </p:nvSpPr>
        <p:spPr>
          <a:xfrm>
            <a:off x="3915681" y="2511546"/>
            <a:ext cx="397714" cy="24243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2580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ホーム</a:t>
            </a:r>
            <a:r>
              <a:rPr lang="en-US" altLang="ja-JP" dirty="0"/>
              <a:t> 2/2</a:t>
            </a:r>
            <a:endParaRPr lang="ja-JP" altLang="en-US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83995DB8-CC91-D36D-377D-24656BA5D0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ACB999-1298-DE85-8380-4432DF9A09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14019E-52CE-874B-9BB4-81C6EFC112E3}"/>
              </a:ext>
            </a:extLst>
          </p:cNvPr>
          <p:cNvSpPr/>
          <p:nvPr/>
        </p:nvSpPr>
        <p:spPr>
          <a:xfrm>
            <a:off x="4880251" y="2027887"/>
            <a:ext cx="2268000" cy="11023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80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事例タイトルは一目で改善内容や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効果がわかるようにする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/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業界・規模・課題感など、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顧客の検討軸を提示する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5DDA504-02EA-4041-A1A9-B2FF36322A97}"/>
              </a:ext>
            </a:extLst>
          </p:cNvPr>
          <p:cNvSpPr/>
          <p:nvPr/>
        </p:nvSpPr>
        <p:spPr>
          <a:xfrm>
            <a:off x="414386" y="1051679"/>
            <a:ext cx="4212000" cy="2988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F432C87-81F3-D54E-AA31-6AF4EEFD30ED}"/>
              </a:ext>
            </a:extLst>
          </p:cNvPr>
          <p:cNvSpPr/>
          <p:nvPr/>
        </p:nvSpPr>
        <p:spPr>
          <a:xfrm>
            <a:off x="720386" y="1277476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事例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F3C241D-4B9B-A246-ADB3-BC16B8E6424E}"/>
              </a:ext>
            </a:extLst>
          </p:cNvPr>
          <p:cNvSpPr/>
          <p:nvPr/>
        </p:nvSpPr>
        <p:spPr>
          <a:xfrm>
            <a:off x="718487" y="2996555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売上が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120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％向上。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2F568474-6BC4-6244-856C-B3EAA9595607}"/>
              </a:ext>
            </a:extLst>
          </p:cNvPr>
          <p:cNvSpPr/>
          <p:nvPr/>
        </p:nvSpPr>
        <p:spPr>
          <a:xfrm>
            <a:off x="718487" y="1625272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企業ロゴ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0BD46102-C5FD-4642-8EA5-11520529A736}"/>
              </a:ext>
            </a:extLst>
          </p:cNvPr>
          <p:cNvSpPr/>
          <p:nvPr/>
        </p:nvSpPr>
        <p:spPr>
          <a:xfrm>
            <a:off x="414386" y="4043548"/>
            <a:ext cx="4212000" cy="273577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C49AD5BB-6C22-364C-AF4A-92D816870C02}"/>
              </a:ext>
            </a:extLst>
          </p:cNvPr>
          <p:cNvSpPr/>
          <p:nvPr/>
        </p:nvSpPr>
        <p:spPr>
          <a:xfrm>
            <a:off x="720386" y="4211693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ご利用の流れ</a:t>
            </a:r>
          </a:p>
        </p:txBody>
      </p:sp>
      <p:sp>
        <p:nvSpPr>
          <p:cNvPr id="68" name="三角形 67">
            <a:extLst>
              <a:ext uri="{FF2B5EF4-FFF2-40B4-BE49-F238E27FC236}">
                <a16:creationId xmlns:a16="http://schemas.microsoft.com/office/drawing/2014/main" id="{DC7E8FA4-6282-E644-B56F-44C6D76E6161}"/>
              </a:ext>
            </a:extLst>
          </p:cNvPr>
          <p:cNvSpPr/>
          <p:nvPr/>
        </p:nvSpPr>
        <p:spPr>
          <a:xfrm rot="10800000">
            <a:off x="2417052" y="4846315"/>
            <a:ext cx="144000" cy="72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ADDF46AC-7CBF-7C4A-81B2-938F9B2EFFD0}"/>
              </a:ext>
            </a:extLst>
          </p:cNvPr>
          <p:cNvSpPr/>
          <p:nvPr/>
        </p:nvSpPr>
        <p:spPr>
          <a:xfrm>
            <a:off x="2592386" y="7656315"/>
            <a:ext cx="1728000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お知らせのタイトル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5B5CC58B-0DDB-AF42-8EDA-30C42261846B}"/>
              </a:ext>
            </a:extLst>
          </p:cNvPr>
          <p:cNvSpPr/>
          <p:nvPr/>
        </p:nvSpPr>
        <p:spPr>
          <a:xfrm>
            <a:off x="2592386" y="7037452"/>
            <a:ext cx="1728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r>
              <a:rPr kumimoji="1" lang="ja-JP" altLang="en-US" sz="1100" b="1" dirty="0">
                <a:solidFill>
                  <a:schemeClr val="tx2"/>
                </a:solidFill>
                <a:latin typeface="+mn-ea"/>
              </a:rPr>
              <a:t>お知らせ</a:t>
            </a: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DA8CAFAC-87B1-534D-BF96-3E8F2D3E71CE}"/>
              </a:ext>
            </a:extLst>
          </p:cNvPr>
          <p:cNvSpPr/>
          <p:nvPr/>
        </p:nvSpPr>
        <p:spPr>
          <a:xfrm>
            <a:off x="2592386" y="7478786"/>
            <a:ext cx="1728000" cy="1080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>
              <a:buSzPct val="120000"/>
            </a:pPr>
            <a:r>
              <a:rPr kumimoji="1" lang="ja-JP" altLang="en-US" sz="500">
                <a:solidFill>
                  <a:schemeClr val="tx2"/>
                </a:solidFill>
                <a:latin typeface="+mn-ea"/>
              </a:rPr>
              <a:t>日付</a:t>
            </a:r>
            <a:r>
              <a:rPr kumimoji="1" lang="en-US" altLang="ja-JP" sz="500" dirty="0">
                <a:solidFill>
                  <a:schemeClr val="tx2"/>
                </a:solidFill>
                <a:latin typeface="+mn-ea"/>
              </a:rPr>
              <a:t>0000/00/00</a:t>
            </a: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1F5EAAE0-1146-694B-9F76-487F0B6A66DA}"/>
              </a:ext>
            </a:extLst>
          </p:cNvPr>
          <p:cNvSpPr/>
          <p:nvPr/>
        </p:nvSpPr>
        <p:spPr>
          <a:xfrm>
            <a:off x="4880251" y="4979317"/>
            <a:ext cx="2268000" cy="8582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80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商品・サービスの導入までに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必要な期間や、利用開始までに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やるべきことを説明する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B4FEE5A9-48F5-6A43-85EF-DE4443383FE8}"/>
              </a:ext>
            </a:extLst>
          </p:cNvPr>
          <p:cNvSpPr/>
          <p:nvPr/>
        </p:nvSpPr>
        <p:spPr>
          <a:xfrm>
            <a:off x="4880251" y="7418391"/>
            <a:ext cx="2268000" cy="11023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80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ホームにおいて、更新情報は多くのユーザーが必要としない情報なので、ファーストビューに優先的に置かない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6F6498BB-6E6B-4541-B244-F7CAF1CF66AF}"/>
              </a:ext>
            </a:extLst>
          </p:cNvPr>
          <p:cNvSpPr/>
          <p:nvPr/>
        </p:nvSpPr>
        <p:spPr>
          <a:xfrm>
            <a:off x="414386" y="6779323"/>
            <a:ext cx="4212000" cy="284070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09222D7A-E9B5-584B-8A8E-4603990C4363}"/>
              </a:ext>
            </a:extLst>
          </p:cNvPr>
          <p:cNvSpPr/>
          <p:nvPr/>
        </p:nvSpPr>
        <p:spPr>
          <a:xfrm>
            <a:off x="718487" y="1920165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3A216D46-BAC2-EE4D-9652-AA9B1EE121AF}"/>
              </a:ext>
            </a:extLst>
          </p:cNvPr>
          <p:cNvSpPr/>
          <p:nvPr/>
        </p:nvSpPr>
        <p:spPr>
          <a:xfrm>
            <a:off x="1992480" y="1914936"/>
            <a:ext cx="1079466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1A7B7744-E537-2148-8092-5E1B48292382}"/>
              </a:ext>
            </a:extLst>
          </p:cNvPr>
          <p:cNvSpPr/>
          <p:nvPr/>
        </p:nvSpPr>
        <p:spPr>
          <a:xfrm>
            <a:off x="3245842" y="1909468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46098789-D163-5A44-A0EF-8AE6DBDEDC06}"/>
              </a:ext>
            </a:extLst>
          </p:cNvPr>
          <p:cNvSpPr/>
          <p:nvPr/>
        </p:nvSpPr>
        <p:spPr>
          <a:xfrm>
            <a:off x="718487" y="7031584"/>
            <a:ext cx="1728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ブログ</a:t>
            </a:r>
            <a:endParaRPr kumimoji="1" lang="ja-JP" altLang="en-US" sz="11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96437D4A-211C-674F-B01E-E5F3FA738DDA}"/>
              </a:ext>
            </a:extLst>
          </p:cNvPr>
          <p:cNvSpPr/>
          <p:nvPr/>
        </p:nvSpPr>
        <p:spPr>
          <a:xfrm>
            <a:off x="718487" y="7469100"/>
            <a:ext cx="540000" cy="36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IMG</a:t>
            </a: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FEA36D0A-6E3B-034F-8F96-97B3B1DF44E5}"/>
              </a:ext>
            </a:extLst>
          </p:cNvPr>
          <p:cNvSpPr/>
          <p:nvPr/>
        </p:nvSpPr>
        <p:spPr>
          <a:xfrm>
            <a:off x="722567" y="7835266"/>
            <a:ext cx="540000" cy="14400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ja-JP" altLang="en-US" sz="500" b="1">
                <a:solidFill>
                  <a:schemeClr val="bg1"/>
                </a:solidFill>
                <a:latin typeface="+mn-ea"/>
              </a:rPr>
              <a:t>カテゴリ名</a:t>
            </a:r>
            <a:endParaRPr kumimoji="1" lang="en-US" altLang="ja-JP" sz="5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5928964D-758E-8D43-BFE6-8A2D0372D26F}"/>
              </a:ext>
            </a:extLst>
          </p:cNvPr>
          <p:cNvSpPr/>
          <p:nvPr/>
        </p:nvSpPr>
        <p:spPr>
          <a:xfrm>
            <a:off x="1366488" y="7471186"/>
            <a:ext cx="1080000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記事のタイトル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buSzPct val="120000"/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</a:t>
            </a: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66EF9D72-DE6E-0F46-B0D0-F6D82413C8BC}"/>
              </a:ext>
            </a:extLst>
          </p:cNvPr>
          <p:cNvSpPr/>
          <p:nvPr/>
        </p:nvSpPr>
        <p:spPr>
          <a:xfrm>
            <a:off x="1366488" y="7871129"/>
            <a:ext cx="1080000" cy="1080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>
              <a:buSzPct val="120000"/>
            </a:pPr>
            <a:r>
              <a:rPr kumimoji="1" lang="ja-JP" altLang="en-US" sz="500">
                <a:solidFill>
                  <a:schemeClr val="tx2"/>
                </a:solidFill>
                <a:latin typeface="+mn-ea"/>
              </a:rPr>
              <a:t>日付</a:t>
            </a:r>
            <a:r>
              <a:rPr kumimoji="1" lang="en-US" altLang="ja-JP" sz="500" dirty="0">
                <a:solidFill>
                  <a:schemeClr val="tx2"/>
                </a:solidFill>
                <a:latin typeface="+mn-ea"/>
              </a:rPr>
              <a:t>0000/00/00</a:t>
            </a: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96B0799-4ACD-7B4A-8E09-4EFA9A858373}"/>
              </a:ext>
            </a:extLst>
          </p:cNvPr>
          <p:cNvSpPr/>
          <p:nvPr/>
        </p:nvSpPr>
        <p:spPr>
          <a:xfrm>
            <a:off x="414386" y="9614772"/>
            <a:ext cx="4212000" cy="381785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CTA</a:t>
            </a:r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0ED795CB-08A3-B315-2FDF-0C98C9A5A3AA}"/>
              </a:ext>
            </a:extLst>
          </p:cNvPr>
          <p:cNvSpPr>
            <a:spLocks noChangeAspect="1"/>
          </p:cNvSpPr>
          <p:nvPr/>
        </p:nvSpPr>
        <p:spPr>
          <a:xfrm>
            <a:off x="4498271" y="2453077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6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B391C2B2-4951-2B6F-B144-D5BB05D30DDB}"/>
              </a:ext>
            </a:extLst>
          </p:cNvPr>
          <p:cNvSpPr>
            <a:spLocks noChangeAspect="1"/>
          </p:cNvSpPr>
          <p:nvPr/>
        </p:nvSpPr>
        <p:spPr>
          <a:xfrm>
            <a:off x="4498271" y="5282457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7</a:t>
            </a:r>
          </a:p>
        </p:txBody>
      </p:sp>
      <p:sp>
        <p:nvSpPr>
          <p:cNvPr id="10" name="円/楕円 54">
            <a:extLst>
              <a:ext uri="{FF2B5EF4-FFF2-40B4-BE49-F238E27FC236}">
                <a16:creationId xmlns:a16="http://schemas.microsoft.com/office/drawing/2014/main" id="{E2C6A2C5-D076-3547-294C-E127F4F31210}"/>
              </a:ext>
            </a:extLst>
          </p:cNvPr>
          <p:cNvSpPr>
            <a:spLocks noChangeAspect="1"/>
          </p:cNvSpPr>
          <p:nvPr/>
        </p:nvSpPr>
        <p:spPr>
          <a:xfrm>
            <a:off x="4498271" y="7843581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8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4BB2C99-72C6-4D30-2249-290C322634DF}"/>
              </a:ext>
            </a:extLst>
          </p:cNvPr>
          <p:cNvCxnSpPr>
            <a:cxnSpLocks/>
            <a:stCxn id="6" idx="1"/>
            <a:endCxn id="8" idx="6"/>
          </p:cNvCxnSpPr>
          <p:nvPr/>
        </p:nvCxnSpPr>
        <p:spPr>
          <a:xfrm flipH="1" flipV="1">
            <a:off x="4750271" y="2579077"/>
            <a:ext cx="129980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4DEE4ECB-9F5C-361D-6C16-ADEC6DC8A1DA}"/>
              </a:ext>
            </a:extLst>
          </p:cNvPr>
          <p:cNvCxnSpPr>
            <a:cxnSpLocks/>
            <a:stCxn id="109" idx="1"/>
            <a:endCxn id="9" idx="6"/>
          </p:cNvCxnSpPr>
          <p:nvPr/>
        </p:nvCxnSpPr>
        <p:spPr>
          <a:xfrm flipH="1" flipV="1">
            <a:off x="4750271" y="5408457"/>
            <a:ext cx="129980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1E4B85C4-A12D-F128-76E2-0A0BFC89166B}"/>
              </a:ext>
            </a:extLst>
          </p:cNvPr>
          <p:cNvCxnSpPr>
            <a:cxnSpLocks/>
            <a:stCxn id="112" idx="1"/>
            <a:endCxn id="10" idx="6"/>
          </p:cNvCxnSpPr>
          <p:nvPr/>
        </p:nvCxnSpPr>
        <p:spPr>
          <a:xfrm flipH="1" flipV="1">
            <a:off x="4750271" y="7969581"/>
            <a:ext cx="129980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>
            <a:extLst>
              <a:ext uri="{FF2B5EF4-FFF2-40B4-BE49-F238E27FC236}">
                <a16:creationId xmlns:a16="http://schemas.microsoft.com/office/drawing/2014/main" id="{D264E164-0285-6832-EA75-7C4F0C990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71" y="1012723"/>
            <a:ext cx="4320000" cy="83076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ACC45C1-D588-C883-0068-33A3BBDC2ABF}"/>
              </a:ext>
            </a:extLst>
          </p:cNvPr>
          <p:cNvSpPr/>
          <p:nvPr/>
        </p:nvSpPr>
        <p:spPr>
          <a:xfrm>
            <a:off x="1991946" y="1625272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企業ロゴ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7144B14-B0DA-A99C-4E33-C5656D6F195F}"/>
              </a:ext>
            </a:extLst>
          </p:cNvPr>
          <p:cNvSpPr/>
          <p:nvPr/>
        </p:nvSpPr>
        <p:spPr>
          <a:xfrm>
            <a:off x="3245842" y="1625272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企業ロゴ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80F90CB-2B48-0DB0-4F4B-F6D031EAB47C}"/>
              </a:ext>
            </a:extLst>
          </p:cNvPr>
          <p:cNvSpPr/>
          <p:nvPr/>
        </p:nvSpPr>
        <p:spPr>
          <a:xfrm>
            <a:off x="718487" y="2108598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18E26F3-0A90-91AB-EAAB-4B6FBA2FD551}"/>
              </a:ext>
            </a:extLst>
          </p:cNvPr>
          <p:cNvSpPr/>
          <p:nvPr/>
        </p:nvSpPr>
        <p:spPr>
          <a:xfrm>
            <a:off x="1991946" y="2108598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B8C750B-444C-26C3-B239-B7FD92BCFFC3}"/>
              </a:ext>
            </a:extLst>
          </p:cNvPr>
          <p:cNvSpPr/>
          <p:nvPr/>
        </p:nvSpPr>
        <p:spPr>
          <a:xfrm>
            <a:off x="3245842" y="2108598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2" name="フリーフォーム 21">
            <a:extLst>
              <a:ext uri="{FF2B5EF4-FFF2-40B4-BE49-F238E27FC236}">
                <a16:creationId xmlns:a16="http://schemas.microsoft.com/office/drawing/2014/main" id="{FA4AE27D-1168-DA90-67B9-E1D0ABCF67C1}"/>
              </a:ext>
            </a:extLst>
          </p:cNvPr>
          <p:cNvSpPr/>
          <p:nvPr/>
        </p:nvSpPr>
        <p:spPr>
          <a:xfrm>
            <a:off x="1141213" y="2325762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3" name="フリーフォーム 22">
            <a:extLst>
              <a:ext uri="{FF2B5EF4-FFF2-40B4-BE49-F238E27FC236}">
                <a16:creationId xmlns:a16="http://schemas.microsoft.com/office/drawing/2014/main" id="{F4365E1D-C106-C07F-A249-F6B143E2A48B}"/>
              </a:ext>
            </a:extLst>
          </p:cNvPr>
          <p:cNvSpPr/>
          <p:nvPr/>
        </p:nvSpPr>
        <p:spPr>
          <a:xfrm>
            <a:off x="2419923" y="2325762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4" name="フリーフォーム 23">
            <a:extLst>
              <a:ext uri="{FF2B5EF4-FFF2-40B4-BE49-F238E27FC236}">
                <a16:creationId xmlns:a16="http://schemas.microsoft.com/office/drawing/2014/main" id="{F619493A-F15A-543C-E3F3-299798022AF5}"/>
              </a:ext>
            </a:extLst>
          </p:cNvPr>
          <p:cNvSpPr/>
          <p:nvPr/>
        </p:nvSpPr>
        <p:spPr>
          <a:xfrm>
            <a:off x="3670362" y="2325762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1E05F37B-FBAD-083B-19E7-5CF99B639D23}"/>
              </a:ext>
            </a:extLst>
          </p:cNvPr>
          <p:cNvSpPr/>
          <p:nvPr/>
        </p:nvSpPr>
        <p:spPr>
          <a:xfrm>
            <a:off x="718487" y="275814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097008A0-B7B3-50AF-6578-91C8C82AD7B3}"/>
              </a:ext>
            </a:extLst>
          </p:cNvPr>
          <p:cNvSpPr/>
          <p:nvPr/>
        </p:nvSpPr>
        <p:spPr>
          <a:xfrm>
            <a:off x="718487" y="3381138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従業員数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B34FB5EF-888F-F552-79A8-97285A2806EA}"/>
              </a:ext>
            </a:extLst>
          </p:cNvPr>
          <p:cNvSpPr/>
          <p:nvPr/>
        </p:nvSpPr>
        <p:spPr>
          <a:xfrm>
            <a:off x="718487" y="3597178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922EF2D-CC38-B2A7-F532-FFDD520CD29F}"/>
              </a:ext>
            </a:extLst>
          </p:cNvPr>
          <p:cNvSpPr/>
          <p:nvPr/>
        </p:nvSpPr>
        <p:spPr>
          <a:xfrm>
            <a:off x="1990499" y="2996555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コストを半分に削減。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</a:t>
            </a:r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B9AE2546-7429-BC7C-CEBF-4AA0805E1D2B}"/>
              </a:ext>
            </a:extLst>
          </p:cNvPr>
          <p:cNvSpPr/>
          <p:nvPr/>
        </p:nvSpPr>
        <p:spPr>
          <a:xfrm>
            <a:off x="1990499" y="275814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8DF4F288-55AD-4FA5-6D34-B7C204D8B813}"/>
              </a:ext>
            </a:extLst>
          </p:cNvPr>
          <p:cNvSpPr/>
          <p:nvPr/>
        </p:nvSpPr>
        <p:spPr>
          <a:xfrm>
            <a:off x="1990499" y="3381138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従業員数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EAF3F202-ED74-A51F-AAB1-C4B5EC6ED794}"/>
              </a:ext>
            </a:extLst>
          </p:cNvPr>
          <p:cNvSpPr/>
          <p:nvPr/>
        </p:nvSpPr>
        <p:spPr>
          <a:xfrm>
            <a:off x="1990499" y="3597178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71EC3E7-4BD1-8574-A33B-AE774155C940}"/>
              </a:ext>
            </a:extLst>
          </p:cNvPr>
          <p:cNvSpPr/>
          <p:nvPr/>
        </p:nvSpPr>
        <p:spPr>
          <a:xfrm>
            <a:off x="3242948" y="2996555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利用者数が２倍に。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</a:t>
            </a:r>
          </a:p>
        </p:txBody>
      </p:sp>
      <p:sp>
        <p:nvSpPr>
          <p:cNvPr id="39" name="角丸四角形 38">
            <a:extLst>
              <a:ext uri="{FF2B5EF4-FFF2-40B4-BE49-F238E27FC236}">
                <a16:creationId xmlns:a16="http://schemas.microsoft.com/office/drawing/2014/main" id="{AB9B4293-573E-17D2-710B-AD37B6C508D4}"/>
              </a:ext>
            </a:extLst>
          </p:cNvPr>
          <p:cNvSpPr/>
          <p:nvPr/>
        </p:nvSpPr>
        <p:spPr>
          <a:xfrm>
            <a:off x="3242948" y="2758141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429AC8E1-CF07-A8A5-E526-0F03B5FFA0DB}"/>
              </a:ext>
            </a:extLst>
          </p:cNvPr>
          <p:cNvSpPr/>
          <p:nvPr/>
        </p:nvSpPr>
        <p:spPr>
          <a:xfrm>
            <a:off x="3242948" y="3381138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従業員数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C285BBB4-D700-0EE0-4C8A-581D525D3FDC}"/>
              </a:ext>
            </a:extLst>
          </p:cNvPr>
          <p:cNvSpPr/>
          <p:nvPr/>
        </p:nvSpPr>
        <p:spPr>
          <a:xfrm>
            <a:off x="3242948" y="3597178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BFF2CEAC-C057-8688-0C82-4DE34CB32A54}"/>
              </a:ext>
            </a:extLst>
          </p:cNvPr>
          <p:cNvSpPr/>
          <p:nvPr/>
        </p:nvSpPr>
        <p:spPr>
          <a:xfrm>
            <a:off x="720386" y="4533723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①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お問い合わせ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7C067F7-90EA-2B95-5BAA-35A9D624CDC0}"/>
              </a:ext>
            </a:extLst>
          </p:cNvPr>
          <p:cNvSpPr/>
          <p:nvPr/>
        </p:nvSpPr>
        <p:spPr>
          <a:xfrm>
            <a:off x="1679963" y="4606095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sp>
        <p:nvSpPr>
          <p:cNvPr id="44" name="三角形 43">
            <a:extLst>
              <a:ext uri="{FF2B5EF4-FFF2-40B4-BE49-F238E27FC236}">
                <a16:creationId xmlns:a16="http://schemas.microsoft.com/office/drawing/2014/main" id="{131A5915-B0F2-D2B0-8737-54057D2C3FA5}"/>
              </a:ext>
            </a:extLst>
          </p:cNvPr>
          <p:cNvSpPr/>
          <p:nvPr/>
        </p:nvSpPr>
        <p:spPr>
          <a:xfrm rot="10800000">
            <a:off x="2417052" y="5298491"/>
            <a:ext cx="144000" cy="72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73BFE24F-8172-AB33-EE2C-FFF74D3DEB9B}"/>
              </a:ext>
            </a:extLst>
          </p:cNvPr>
          <p:cNvSpPr/>
          <p:nvPr/>
        </p:nvSpPr>
        <p:spPr>
          <a:xfrm>
            <a:off x="720386" y="4985899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②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ヒアリング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F6343F9-EE6A-B3B4-D6E3-07416C510853}"/>
              </a:ext>
            </a:extLst>
          </p:cNvPr>
          <p:cNvSpPr/>
          <p:nvPr/>
        </p:nvSpPr>
        <p:spPr>
          <a:xfrm>
            <a:off x="1679963" y="5058271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sp>
        <p:nvSpPr>
          <p:cNvPr id="47" name="三角形 46">
            <a:extLst>
              <a:ext uri="{FF2B5EF4-FFF2-40B4-BE49-F238E27FC236}">
                <a16:creationId xmlns:a16="http://schemas.microsoft.com/office/drawing/2014/main" id="{ED7262B5-5548-690D-05AA-929C2F22E25F}"/>
              </a:ext>
            </a:extLst>
          </p:cNvPr>
          <p:cNvSpPr/>
          <p:nvPr/>
        </p:nvSpPr>
        <p:spPr>
          <a:xfrm rot="10800000">
            <a:off x="2417052" y="5745643"/>
            <a:ext cx="144000" cy="72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2551F1C0-EE61-B820-F69C-CA30B8EFDA58}"/>
              </a:ext>
            </a:extLst>
          </p:cNvPr>
          <p:cNvSpPr/>
          <p:nvPr/>
        </p:nvSpPr>
        <p:spPr>
          <a:xfrm>
            <a:off x="720386" y="5433051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③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打ち合わせ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D245F656-BD8D-5551-25BE-282EC223039B}"/>
              </a:ext>
            </a:extLst>
          </p:cNvPr>
          <p:cNvSpPr/>
          <p:nvPr/>
        </p:nvSpPr>
        <p:spPr>
          <a:xfrm>
            <a:off x="1679963" y="5505423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sp>
        <p:nvSpPr>
          <p:cNvPr id="55" name="三角形 54">
            <a:extLst>
              <a:ext uri="{FF2B5EF4-FFF2-40B4-BE49-F238E27FC236}">
                <a16:creationId xmlns:a16="http://schemas.microsoft.com/office/drawing/2014/main" id="{B1349924-6FCF-678D-7C07-0DE6360053F8}"/>
              </a:ext>
            </a:extLst>
          </p:cNvPr>
          <p:cNvSpPr/>
          <p:nvPr/>
        </p:nvSpPr>
        <p:spPr>
          <a:xfrm rot="10800000">
            <a:off x="2417052" y="6197819"/>
            <a:ext cx="144000" cy="72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D122B8E4-B3E6-165E-BE15-23BF87D5EB86}"/>
              </a:ext>
            </a:extLst>
          </p:cNvPr>
          <p:cNvSpPr/>
          <p:nvPr/>
        </p:nvSpPr>
        <p:spPr>
          <a:xfrm>
            <a:off x="720386" y="5885227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④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ご契約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3D93402-3199-C5A7-4F98-89F90B217C40}"/>
              </a:ext>
            </a:extLst>
          </p:cNvPr>
          <p:cNvSpPr/>
          <p:nvPr/>
        </p:nvSpPr>
        <p:spPr>
          <a:xfrm>
            <a:off x="1679963" y="5957599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A5792774-473F-5975-0261-19719B633AD2}"/>
              </a:ext>
            </a:extLst>
          </p:cNvPr>
          <p:cNvSpPr/>
          <p:nvPr/>
        </p:nvSpPr>
        <p:spPr>
          <a:xfrm>
            <a:off x="720386" y="6337402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⑤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利用開始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2A3921B1-A955-2ADB-F1E1-F23612F8D1E5}"/>
              </a:ext>
            </a:extLst>
          </p:cNvPr>
          <p:cNvSpPr/>
          <p:nvPr/>
        </p:nvSpPr>
        <p:spPr>
          <a:xfrm>
            <a:off x="1679963" y="6409774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74845B7B-28CD-860E-D59B-0DBE63D8584B}"/>
              </a:ext>
            </a:extLst>
          </p:cNvPr>
          <p:cNvSpPr/>
          <p:nvPr/>
        </p:nvSpPr>
        <p:spPr>
          <a:xfrm>
            <a:off x="718487" y="8153439"/>
            <a:ext cx="540000" cy="36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IMG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2CE5AF8F-0D2E-9DE6-D5E9-21523D691ABF}"/>
              </a:ext>
            </a:extLst>
          </p:cNvPr>
          <p:cNvSpPr/>
          <p:nvPr/>
        </p:nvSpPr>
        <p:spPr>
          <a:xfrm>
            <a:off x="722567" y="8519605"/>
            <a:ext cx="540000" cy="14400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ja-JP" altLang="en-US" sz="500" b="1">
                <a:solidFill>
                  <a:schemeClr val="bg1"/>
                </a:solidFill>
                <a:latin typeface="+mn-ea"/>
              </a:rPr>
              <a:t>カテゴリ名</a:t>
            </a:r>
            <a:endParaRPr kumimoji="1" lang="en-US" altLang="ja-JP" sz="5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10A8A406-E698-045A-EB39-1F76B89A8635}"/>
              </a:ext>
            </a:extLst>
          </p:cNvPr>
          <p:cNvSpPr/>
          <p:nvPr/>
        </p:nvSpPr>
        <p:spPr>
          <a:xfrm>
            <a:off x="1366488" y="8155525"/>
            <a:ext cx="1080000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記事のタイトル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buSzPct val="120000"/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550F4F78-D7B6-CA93-A0F7-872CBA97A319}"/>
              </a:ext>
            </a:extLst>
          </p:cNvPr>
          <p:cNvSpPr/>
          <p:nvPr/>
        </p:nvSpPr>
        <p:spPr>
          <a:xfrm>
            <a:off x="1366488" y="8555468"/>
            <a:ext cx="1080000" cy="1080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>
              <a:buSzPct val="120000"/>
            </a:pPr>
            <a:r>
              <a:rPr kumimoji="1" lang="ja-JP" altLang="en-US" sz="500">
                <a:solidFill>
                  <a:schemeClr val="tx2"/>
                </a:solidFill>
                <a:latin typeface="+mn-ea"/>
              </a:rPr>
              <a:t>日付</a:t>
            </a:r>
            <a:r>
              <a:rPr kumimoji="1" lang="en-US" altLang="ja-JP" sz="500" dirty="0">
                <a:solidFill>
                  <a:schemeClr val="tx2"/>
                </a:solidFill>
                <a:latin typeface="+mn-ea"/>
              </a:rPr>
              <a:t>0000/00/00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93D68ECE-0B24-5226-E153-F9D7C5181D6D}"/>
              </a:ext>
            </a:extLst>
          </p:cNvPr>
          <p:cNvSpPr/>
          <p:nvPr/>
        </p:nvSpPr>
        <p:spPr>
          <a:xfrm>
            <a:off x="2592386" y="8330606"/>
            <a:ext cx="1728000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お知らせのタイトル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A4F537DD-E6C4-76B4-697A-78E5A7B05D94}"/>
              </a:ext>
            </a:extLst>
          </p:cNvPr>
          <p:cNvSpPr/>
          <p:nvPr/>
        </p:nvSpPr>
        <p:spPr>
          <a:xfrm>
            <a:off x="2592386" y="8153077"/>
            <a:ext cx="1728000" cy="1080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>
              <a:buSzPct val="120000"/>
            </a:pPr>
            <a:r>
              <a:rPr kumimoji="1" lang="ja-JP" altLang="en-US" sz="500">
                <a:solidFill>
                  <a:schemeClr val="tx2"/>
                </a:solidFill>
                <a:latin typeface="+mn-ea"/>
              </a:rPr>
              <a:t>日付</a:t>
            </a:r>
            <a:r>
              <a:rPr kumimoji="1" lang="en-US" altLang="ja-JP" sz="500" dirty="0">
                <a:solidFill>
                  <a:schemeClr val="tx2"/>
                </a:solidFill>
                <a:latin typeface="+mn-ea"/>
              </a:rPr>
              <a:t>0000/00/00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436A9347-D965-D84E-F2C1-5B19A7FD4B48}"/>
              </a:ext>
            </a:extLst>
          </p:cNvPr>
          <p:cNvSpPr/>
          <p:nvPr/>
        </p:nvSpPr>
        <p:spPr>
          <a:xfrm>
            <a:off x="718487" y="8831703"/>
            <a:ext cx="540000" cy="36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IMG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7FFC823F-2BC8-38D6-EC2D-37F5CA7043A9}"/>
              </a:ext>
            </a:extLst>
          </p:cNvPr>
          <p:cNvSpPr/>
          <p:nvPr/>
        </p:nvSpPr>
        <p:spPr>
          <a:xfrm>
            <a:off x="722567" y="9197869"/>
            <a:ext cx="540000" cy="14400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buSzPct val="120000"/>
            </a:pPr>
            <a:r>
              <a:rPr kumimoji="1" lang="ja-JP" altLang="en-US" sz="500" b="1">
                <a:solidFill>
                  <a:schemeClr val="bg1"/>
                </a:solidFill>
                <a:latin typeface="+mn-ea"/>
              </a:rPr>
              <a:t>カテゴリ名</a:t>
            </a:r>
            <a:endParaRPr kumimoji="1" lang="en-US" altLang="ja-JP" sz="5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96A79E68-36C7-19F1-C3D1-9C6C4B6A220E}"/>
              </a:ext>
            </a:extLst>
          </p:cNvPr>
          <p:cNvSpPr/>
          <p:nvPr/>
        </p:nvSpPr>
        <p:spPr>
          <a:xfrm>
            <a:off x="1366488" y="8833789"/>
            <a:ext cx="1080000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記事のタイトル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buSzPct val="120000"/>
            </a:pP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42BFFF40-B39A-665B-F69B-A73E763E8208}"/>
              </a:ext>
            </a:extLst>
          </p:cNvPr>
          <p:cNvSpPr/>
          <p:nvPr/>
        </p:nvSpPr>
        <p:spPr>
          <a:xfrm>
            <a:off x="1366488" y="9233732"/>
            <a:ext cx="1080000" cy="1080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>
              <a:buSzPct val="120000"/>
            </a:pPr>
            <a:r>
              <a:rPr kumimoji="1" lang="ja-JP" altLang="en-US" sz="500">
                <a:solidFill>
                  <a:schemeClr val="tx2"/>
                </a:solidFill>
                <a:latin typeface="+mn-ea"/>
              </a:rPr>
              <a:t>日付</a:t>
            </a:r>
            <a:r>
              <a:rPr kumimoji="1" lang="en-US" altLang="ja-JP" sz="500" dirty="0">
                <a:solidFill>
                  <a:schemeClr val="tx2"/>
                </a:solidFill>
                <a:latin typeface="+mn-ea"/>
              </a:rPr>
              <a:t>0000/00/00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F4F26ED5-1581-DBF9-C7FE-5056C1E4856E}"/>
              </a:ext>
            </a:extLst>
          </p:cNvPr>
          <p:cNvSpPr/>
          <p:nvPr/>
        </p:nvSpPr>
        <p:spPr>
          <a:xfrm>
            <a:off x="2592386" y="9008870"/>
            <a:ext cx="1728000" cy="323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お知らせのタイトル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3C1E18FC-3CB5-6DF9-7038-EDE26BE6445D}"/>
              </a:ext>
            </a:extLst>
          </p:cNvPr>
          <p:cNvSpPr/>
          <p:nvPr/>
        </p:nvSpPr>
        <p:spPr>
          <a:xfrm>
            <a:off x="2592386" y="8831341"/>
            <a:ext cx="1728000" cy="1080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>
              <a:buSzPct val="120000"/>
            </a:pPr>
            <a:r>
              <a:rPr kumimoji="1" lang="ja-JP" altLang="en-US" sz="500">
                <a:solidFill>
                  <a:schemeClr val="tx2"/>
                </a:solidFill>
                <a:latin typeface="+mn-ea"/>
              </a:rPr>
              <a:t>日付</a:t>
            </a:r>
            <a:r>
              <a:rPr kumimoji="1" lang="en-US" altLang="ja-JP" sz="500" dirty="0">
                <a:solidFill>
                  <a:schemeClr val="tx2"/>
                </a:solidFill>
                <a:latin typeface="+mn-ea"/>
              </a:rPr>
              <a:t>0000/00/00</a:t>
            </a:r>
          </a:p>
        </p:txBody>
      </p: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0C84068-B77D-E5E8-F574-D8245A5217BD}"/>
              </a:ext>
            </a:extLst>
          </p:cNvPr>
          <p:cNvCxnSpPr>
            <a:cxnSpLocks/>
          </p:cNvCxnSpPr>
          <p:nvPr/>
        </p:nvCxnSpPr>
        <p:spPr>
          <a:xfrm>
            <a:off x="718487" y="7259934"/>
            <a:ext cx="1728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FCBAF7BD-BED6-0921-18B7-787DAA398B30}"/>
              </a:ext>
            </a:extLst>
          </p:cNvPr>
          <p:cNvCxnSpPr>
            <a:cxnSpLocks/>
          </p:cNvCxnSpPr>
          <p:nvPr/>
        </p:nvCxnSpPr>
        <p:spPr>
          <a:xfrm>
            <a:off x="2592386" y="7263742"/>
            <a:ext cx="1728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角丸四角形 109">
            <a:extLst>
              <a:ext uri="{FF2B5EF4-FFF2-40B4-BE49-F238E27FC236}">
                <a16:creationId xmlns:a16="http://schemas.microsoft.com/office/drawing/2014/main" id="{0A7CB5EC-C812-3AB9-C930-78024F9CA88B}"/>
              </a:ext>
            </a:extLst>
          </p:cNvPr>
          <p:cNvSpPr/>
          <p:nvPr/>
        </p:nvSpPr>
        <p:spPr>
          <a:xfrm>
            <a:off x="4880251" y="8743817"/>
            <a:ext cx="2268000" cy="644425"/>
          </a:xfrm>
          <a:prstGeom prst="roundRect">
            <a:avLst>
              <a:gd name="adj" fmla="val 4972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72000" rtlCol="0" anchor="ctr"/>
          <a:lstStyle/>
          <a:p>
            <a:pPr algn="ctr">
              <a:spcAft>
                <a:spcPts val="400"/>
              </a:spcAft>
            </a:pP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ホームの文字量は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3,000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文字以上にする</a:t>
            </a: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21350A19-BF0D-2855-4BDC-F7550109375D}"/>
              </a:ext>
            </a:extLst>
          </p:cNvPr>
          <p:cNvSpPr txBox="1"/>
          <p:nvPr/>
        </p:nvSpPr>
        <p:spPr>
          <a:xfrm>
            <a:off x="5770862" y="8682545"/>
            <a:ext cx="507117" cy="13849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 anchor="ctr">
            <a:spAutoFit/>
          </a:bodyPr>
          <a:lstStyle/>
          <a:p>
            <a:pPr algn="ctr"/>
            <a:r>
              <a:rPr kumimoji="1" lang="en-US" altLang="ja-JP" sz="900" b="1" spc="100" dirty="0">
                <a:solidFill>
                  <a:schemeClr val="accent6"/>
                </a:solidFill>
              </a:rPr>
              <a:t>POINT</a:t>
            </a:r>
            <a:endParaRPr kumimoji="1" lang="ja-JP" altLang="en-US" sz="900" b="1" spc="100">
              <a:solidFill>
                <a:schemeClr val="accent6"/>
              </a:solidFill>
            </a:endParaRPr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B4415C91-6E8D-787A-B146-023DAD27575C}"/>
              </a:ext>
            </a:extLst>
          </p:cNvPr>
          <p:cNvCxnSpPr>
            <a:cxnSpLocks/>
          </p:cNvCxnSpPr>
          <p:nvPr/>
        </p:nvCxnSpPr>
        <p:spPr>
          <a:xfrm flipH="1">
            <a:off x="4661707" y="9804395"/>
            <a:ext cx="218544" cy="253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7A94EA1E-BDB5-57A7-AC90-18A0EA899AB0}"/>
              </a:ext>
            </a:extLst>
          </p:cNvPr>
          <p:cNvSpPr/>
          <p:nvPr/>
        </p:nvSpPr>
        <p:spPr>
          <a:xfrm>
            <a:off x="4880251" y="9715664"/>
            <a:ext cx="2268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の詳細は本資料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p.13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で解説しています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65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サービス・機能紹介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5E992061-BF5D-04DE-87F9-24EA83A95C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E1C6B1F-B514-3D2C-1E77-2B5A4053C0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14019E-52CE-874B-9BB4-81C6EFC112E3}"/>
              </a:ext>
            </a:extLst>
          </p:cNvPr>
          <p:cNvSpPr/>
          <p:nvPr/>
        </p:nvSpPr>
        <p:spPr>
          <a:xfrm>
            <a:off x="4882301" y="1089549"/>
            <a:ext cx="2268000" cy="21411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冒頭で商品・サービスや機能に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ついておおむね把握できるように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商品・サービスの特長・他社との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違いがわかるようにする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「１分でわかる動画」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「資料をダウンロード」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のようにユーザーが楽に理解できるコンテンツを入れる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5DDA504-02EA-4041-A1A9-B2FF36322A97}"/>
              </a:ext>
            </a:extLst>
          </p:cNvPr>
          <p:cNvSpPr/>
          <p:nvPr/>
        </p:nvSpPr>
        <p:spPr>
          <a:xfrm>
            <a:off x="414386" y="1051677"/>
            <a:ext cx="4212000" cy="2268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F432C87-81F3-D54E-AA31-6AF4EEFD30ED}"/>
              </a:ext>
            </a:extLst>
          </p:cNvPr>
          <p:cNvSpPr/>
          <p:nvPr/>
        </p:nvSpPr>
        <p:spPr>
          <a:xfrm>
            <a:off x="731832" y="1250686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キャッチコピー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C350F561-F4F8-4042-AE91-74737A5712D3}"/>
              </a:ext>
            </a:extLst>
          </p:cNvPr>
          <p:cNvSpPr/>
          <p:nvPr/>
        </p:nvSpPr>
        <p:spPr>
          <a:xfrm>
            <a:off x="731832" y="1526887"/>
            <a:ext cx="36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/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サービスの概要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----------------------------------------------------------------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998DD21C-ABE3-6844-815F-D0374E17E97B}"/>
              </a:ext>
            </a:extLst>
          </p:cNvPr>
          <p:cNvSpPr/>
          <p:nvPr/>
        </p:nvSpPr>
        <p:spPr>
          <a:xfrm>
            <a:off x="3257699" y="3931705"/>
            <a:ext cx="1044276" cy="672751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50A5E431-9EF2-914A-BAB9-C59188BE3D2F}"/>
              </a:ext>
            </a:extLst>
          </p:cNvPr>
          <p:cNvSpPr/>
          <p:nvPr/>
        </p:nvSpPr>
        <p:spPr>
          <a:xfrm>
            <a:off x="724466" y="4195066"/>
            <a:ext cx="234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○○○○</a:t>
            </a: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○○○○○○を改善できる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A5F08C10-BCC9-2F45-B52A-2A9B2CC7E303}"/>
              </a:ext>
            </a:extLst>
          </p:cNvPr>
          <p:cNvSpPr/>
          <p:nvPr/>
        </p:nvSpPr>
        <p:spPr>
          <a:xfrm>
            <a:off x="724467" y="4418028"/>
            <a:ext cx="2339999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</a:t>
            </a:r>
            <a:endParaRPr kumimoji="1" lang="en-US" altLang="ja-JP" sz="6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E05069CC-57B1-CE49-AA2F-76C9F756FF54}"/>
              </a:ext>
            </a:extLst>
          </p:cNvPr>
          <p:cNvSpPr/>
          <p:nvPr/>
        </p:nvSpPr>
        <p:spPr>
          <a:xfrm>
            <a:off x="414386" y="3319677"/>
            <a:ext cx="4212000" cy="3421757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06FA6891-6292-5446-81D3-E6314168E2A7}"/>
              </a:ext>
            </a:extLst>
          </p:cNvPr>
          <p:cNvSpPr/>
          <p:nvPr/>
        </p:nvSpPr>
        <p:spPr>
          <a:xfrm>
            <a:off x="734596" y="3539340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提供サービス</a:t>
            </a: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4F9B7B4B-4856-4C4F-B6CF-DE7335476210}"/>
              </a:ext>
            </a:extLst>
          </p:cNvPr>
          <p:cNvSpPr/>
          <p:nvPr/>
        </p:nvSpPr>
        <p:spPr>
          <a:xfrm>
            <a:off x="414386" y="6741436"/>
            <a:ext cx="4212000" cy="287333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5736ED7-041C-A443-90C2-96DD4CBB1EF3}"/>
              </a:ext>
            </a:extLst>
          </p:cNvPr>
          <p:cNvSpPr/>
          <p:nvPr/>
        </p:nvSpPr>
        <p:spPr>
          <a:xfrm>
            <a:off x="4882301" y="3991919"/>
            <a:ext cx="2268000" cy="19333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商品・サービスのメリットを紹介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する。機能・サービス名だけを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羅列しない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流し読みでもわかるように文章は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簡潔にまとめ、適度に図を配置する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意味を持たない画像は使わない。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商品・サービスの具体的なイメージ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がわかる図や写真を使用する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834A0D53-9BD0-CB46-B089-299203A066E7}"/>
              </a:ext>
            </a:extLst>
          </p:cNvPr>
          <p:cNvSpPr/>
          <p:nvPr/>
        </p:nvSpPr>
        <p:spPr>
          <a:xfrm>
            <a:off x="1631832" y="1789886"/>
            <a:ext cx="1800000" cy="90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１分でわかる動画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  <a:p>
            <a:pPr algn="ctr"/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 algn="ctr"/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 algn="ctr"/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2D5A3F4A-968D-4546-B1A9-5E14863E2599}"/>
              </a:ext>
            </a:extLst>
          </p:cNvPr>
          <p:cNvSpPr/>
          <p:nvPr/>
        </p:nvSpPr>
        <p:spPr>
          <a:xfrm>
            <a:off x="4882301" y="7825677"/>
            <a:ext cx="2268000" cy="894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導入までに必要な期間や、スタート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までに何をする必要があるのかを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説明する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3C7D3DD8-156D-63BE-4513-ADB9CC4471B6}"/>
              </a:ext>
            </a:extLst>
          </p:cNvPr>
          <p:cNvSpPr>
            <a:spLocks noChangeAspect="1"/>
          </p:cNvSpPr>
          <p:nvPr/>
        </p:nvSpPr>
        <p:spPr>
          <a:xfrm>
            <a:off x="4502559" y="2034112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C5688206-DC01-0A8C-C5CD-8D093B38449B}"/>
              </a:ext>
            </a:extLst>
          </p:cNvPr>
          <p:cNvSpPr>
            <a:spLocks noChangeAspect="1"/>
          </p:cNvSpPr>
          <p:nvPr/>
        </p:nvSpPr>
        <p:spPr>
          <a:xfrm>
            <a:off x="4495025" y="4832608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0AAAF347-BF30-D288-3ED8-BBDDB760C55A}"/>
              </a:ext>
            </a:extLst>
          </p:cNvPr>
          <p:cNvSpPr>
            <a:spLocks noChangeAspect="1"/>
          </p:cNvSpPr>
          <p:nvPr/>
        </p:nvSpPr>
        <p:spPr>
          <a:xfrm>
            <a:off x="4502559" y="8146993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5D09F95-A82E-ED1F-4159-C3F679EA479D}"/>
              </a:ext>
            </a:extLst>
          </p:cNvPr>
          <p:cNvCxnSpPr>
            <a:cxnSpLocks/>
            <a:stCxn id="6" idx="1"/>
            <a:endCxn id="8" idx="6"/>
          </p:cNvCxnSpPr>
          <p:nvPr/>
        </p:nvCxnSpPr>
        <p:spPr>
          <a:xfrm flipH="1" flipV="1">
            <a:off x="4754559" y="2160112"/>
            <a:ext cx="127742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67448279-42FF-EEA0-46BB-9899023E49EE}"/>
              </a:ext>
            </a:extLst>
          </p:cNvPr>
          <p:cNvCxnSpPr>
            <a:cxnSpLocks/>
            <a:stCxn id="56" idx="1"/>
            <a:endCxn id="10" idx="6"/>
          </p:cNvCxnSpPr>
          <p:nvPr/>
        </p:nvCxnSpPr>
        <p:spPr>
          <a:xfrm flipH="1">
            <a:off x="4747025" y="4958608"/>
            <a:ext cx="135276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318ADD3-0290-4307-0FF1-A3940DF63DF6}"/>
              </a:ext>
            </a:extLst>
          </p:cNvPr>
          <p:cNvCxnSpPr>
            <a:cxnSpLocks/>
            <a:stCxn id="84" idx="1"/>
            <a:endCxn id="11" idx="6"/>
          </p:cNvCxnSpPr>
          <p:nvPr/>
        </p:nvCxnSpPr>
        <p:spPr>
          <a:xfrm flipH="1">
            <a:off x="4754559" y="8272993"/>
            <a:ext cx="127742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54FBAC1C-B5C9-FD31-6F0F-ADE2787AB56D}"/>
              </a:ext>
            </a:extLst>
          </p:cNvPr>
          <p:cNvSpPr/>
          <p:nvPr/>
        </p:nvSpPr>
        <p:spPr>
          <a:xfrm>
            <a:off x="1451832" y="2828055"/>
            <a:ext cx="216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資料をダウンロードする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659D93D4-58B5-C1B9-D30D-DE06968760BD}"/>
              </a:ext>
            </a:extLst>
          </p:cNvPr>
          <p:cNvGrpSpPr/>
          <p:nvPr/>
        </p:nvGrpSpPr>
        <p:grpSpPr>
          <a:xfrm>
            <a:off x="2387832" y="2228862"/>
            <a:ext cx="288000" cy="288000"/>
            <a:chOff x="2410469" y="2186926"/>
            <a:chExt cx="288000" cy="288000"/>
          </a:xfrm>
        </p:grpSpPr>
        <p:sp>
          <p:nvSpPr>
            <p:cNvPr id="13" name="円/楕円 12">
              <a:extLst>
                <a:ext uri="{FF2B5EF4-FFF2-40B4-BE49-F238E27FC236}">
                  <a16:creationId xmlns:a16="http://schemas.microsoft.com/office/drawing/2014/main" id="{5184A184-ACC7-9D60-DC4F-48DEB4EEC9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10469" y="2186926"/>
              <a:ext cx="288000" cy="28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三角形 14">
              <a:extLst>
                <a:ext uri="{FF2B5EF4-FFF2-40B4-BE49-F238E27FC236}">
                  <a16:creationId xmlns:a16="http://schemas.microsoft.com/office/drawing/2014/main" id="{883F45A9-B057-9B0F-B99A-7392C91C37CA}"/>
                </a:ext>
              </a:extLst>
            </p:cNvPr>
            <p:cNvSpPr/>
            <p:nvPr/>
          </p:nvSpPr>
          <p:spPr>
            <a:xfrm rot="5400000">
              <a:off x="2519811" y="2285243"/>
              <a:ext cx="108792" cy="81594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</p:grpSp>
      <p:sp>
        <p:nvSpPr>
          <p:cNvPr id="19" name="フリーフォーム 18">
            <a:extLst>
              <a:ext uri="{FF2B5EF4-FFF2-40B4-BE49-F238E27FC236}">
                <a16:creationId xmlns:a16="http://schemas.microsoft.com/office/drawing/2014/main" id="{C1CC9FBB-DFAB-2D05-0422-8DF18412A412}"/>
              </a:ext>
            </a:extLst>
          </p:cNvPr>
          <p:cNvSpPr/>
          <p:nvPr/>
        </p:nvSpPr>
        <p:spPr>
          <a:xfrm>
            <a:off x="3662563" y="4199888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975694FB-86D4-4FB5-C400-2E5938B008E6}"/>
              </a:ext>
            </a:extLst>
          </p:cNvPr>
          <p:cNvSpPr/>
          <p:nvPr/>
        </p:nvSpPr>
        <p:spPr>
          <a:xfrm>
            <a:off x="724467" y="3929109"/>
            <a:ext cx="1080000" cy="18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サービス名●●●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E5D7DE2-E24F-58C1-3ED2-D7221BDF6744}"/>
              </a:ext>
            </a:extLst>
          </p:cNvPr>
          <p:cNvSpPr/>
          <p:nvPr/>
        </p:nvSpPr>
        <p:spPr>
          <a:xfrm>
            <a:off x="3257699" y="4837230"/>
            <a:ext cx="1044276" cy="672751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8049DB6-61B9-61D7-283F-898FDFD4C06C}"/>
              </a:ext>
            </a:extLst>
          </p:cNvPr>
          <p:cNvSpPr/>
          <p:nvPr/>
        </p:nvSpPr>
        <p:spPr>
          <a:xfrm>
            <a:off x="724466" y="5100591"/>
            <a:ext cx="234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○○○○</a:t>
            </a: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○○○○○○を最適化できる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1628F0F-3400-AB33-F792-EA025370FE50}"/>
              </a:ext>
            </a:extLst>
          </p:cNvPr>
          <p:cNvSpPr/>
          <p:nvPr/>
        </p:nvSpPr>
        <p:spPr>
          <a:xfrm>
            <a:off x="724467" y="5323553"/>
            <a:ext cx="2339999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</a:t>
            </a:r>
            <a:endParaRPr kumimoji="1" lang="en-US" altLang="ja-JP" sz="6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69DD26E9-E404-A32A-69B2-5A66B6775C8B}"/>
              </a:ext>
            </a:extLst>
          </p:cNvPr>
          <p:cNvSpPr/>
          <p:nvPr/>
        </p:nvSpPr>
        <p:spPr>
          <a:xfrm>
            <a:off x="3662563" y="5105413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125729CD-92DD-62C6-2D60-CACC2A8A642B}"/>
              </a:ext>
            </a:extLst>
          </p:cNvPr>
          <p:cNvSpPr/>
          <p:nvPr/>
        </p:nvSpPr>
        <p:spPr>
          <a:xfrm>
            <a:off x="724467" y="4834634"/>
            <a:ext cx="1080000" cy="18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サービス名▲▲▲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04C0480-0CE0-BE8C-E0AA-5CE1FA67BA19}"/>
              </a:ext>
            </a:extLst>
          </p:cNvPr>
          <p:cNvSpPr/>
          <p:nvPr/>
        </p:nvSpPr>
        <p:spPr>
          <a:xfrm>
            <a:off x="3257699" y="5737652"/>
            <a:ext cx="1044276" cy="672751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81CBFAF-BE74-9BA8-C067-F32D3DB402A3}"/>
              </a:ext>
            </a:extLst>
          </p:cNvPr>
          <p:cNvSpPr/>
          <p:nvPr/>
        </p:nvSpPr>
        <p:spPr>
          <a:xfrm>
            <a:off x="724466" y="6001013"/>
            <a:ext cx="234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○○○○</a:t>
            </a:r>
            <a:r>
              <a:rPr kumimoji="1" lang="en-US" altLang="ja-JP" sz="9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900" b="1">
                <a:solidFill>
                  <a:schemeClr val="tx2"/>
                </a:solidFill>
                <a:latin typeface="+mn-ea"/>
              </a:rPr>
              <a:t>○○○○○○を自動化できる</a:t>
            </a:r>
            <a:endParaRPr kumimoji="1" lang="en-US" altLang="ja-JP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8C08368-D4F4-6C3B-2FF6-17D0A191D2F6}"/>
              </a:ext>
            </a:extLst>
          </p:cNvPr>
          <p:cNvSpPr/>
          <p:nvPr/>
        </p:nvSpPr>
        <p:spPr>
          <a:xfrm>
            <a:off x="724467" y="6223975"/>
            <a:ext cx="2339999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--------------------------------------------------------------------------------------------------------------------------------</a:t>
            </a:r>
            <a:endParaRPr kumimoji="1" lang="en-US" altLang="ja-JP" sz="6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3" name="フリーフォーム 32">
            <a:extLst>
              <a:ext uri="{FF2B5EF4-FFF2-40B4-BE49-F238E27FC236}">
                <a16:creationId xmlns:a16="http://schemas.microsoft.com/office/drawing/2014/main" id="{7946B665-6F5C-13FF-5EA5-15BEC90C52C2}"/>
              </a:ext>
            </a:extLst>
          </p:cNvPr>
          <p:cNvSpPr/>
          <p:nvPr/>
        </p:nvSpPr>
        <p:spPr>
          <a:xfrm>
            <a:off x="3662563" y="6005835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AAE1CD5E-259E-A39B-A1E9-E638A126047C}"/>
              </a:ext>
            </a:extLst>
          </p:cNvPr>
          <p:cNvSpPr/>
          <p:nvPr/>
        </p:nvSpPr>
        <p:spPr>
          <a:xfrm>
            <a:off x="724467" y="5735056"/>
            <a:ext cx="1080000" cy="18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サービス名■■■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7E4A074-6D4E-9E25-E24B-295075E5F718}"/>
              </a:ext>
            </a:extLst>
          </p:cNvPr>
          <p:cNvSpPr/>
          <p:nvPr/>
        </p:nvSpPr>
        <p:spPr>
          <a:xfrm>
            <a:off x="414386" y="9614772"/>
            <a:ext cx="4212000" cy="381785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CTA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A34E69E-12ED-E6B4-BD0E-DDA1874B196E}"/>
              </a:ext>
            </a:extLst>
          </p:cNvPr>
          <p:cNvSpPr/>
          <p:nvPr/>
        </p:nvSpPr>
        <p:spPr>
          <a:xfrm>
            <a:off x="734596" y="6940079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ご利用の流れ</a:t>
            </a:r>
          </a:p>
        </p:txBody>
      </p:sp>
      <p:sp>
        <p:nvSpPr>
          <p:cNvPr id="39" name="三角形 38">
            <a:extLst>
              <a:ext uri="{FF2B5EF4-FFF2-40B4-BE49-F238E27FC236}">
                <a16:creationId xmlns:a16="http://schemas.microsoft.com/office/drawing/2014/main" id="{AF32EEE5-0ECF-1B67-CF88-E3D5B23CB562}"/>
              </a:ext>
            </a:extLst>
          </p:cNvPr>
          <p:cNvSpPr/>
          <p:nvPr/>
        </p:nvSpPr>
        <p:spPr>
          <a:xfrm rot="10800000">
            <a:off x="2445470" y="7606892"/>
            <a:ext cx="144000" cy="72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7895E059-0508-32C9-9654-00EB405CDB90}"/>
              </a:ext>
            </a:extLst>
          </p:cNvPr>
          <p:cNvSpPr/>
          <p:nvPr/>
        </p:nvSpPr>
        <p:spPr>
          <a:xfrm>
            <a:off x="748804" y="7294300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①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お問い合わせ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3D492F3-AE80-96C3-4866-7764AE8EAF44}"/>
              </a:ext>
            </a:extLst>
          </p:cNvPr>
          <p:cNvSpPr/>
          <p:nvPr/>
        </p:nvSpPr>
        <p:spPr>
          <a:xfrm>
            <a:off x="1708381" y="7366672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sp>
        <p:nvSpPr>
          <p:cNvPr id="42" name="三角形 41">
            <a:extLst>
              <a:ext uri="{FF2B5EF4-FFF2-40B4-BE49-F238E27FC236}">
                <a16:creationId xmlns:a16="http://schemas.microsoft.com/office/drawing/2014/main" id="{5DEAC407-1678-5D08-5183-86713F7CA367}"/>
              </a:ext>
            </a:extLst>
          </p:cNvPr>
          <p:cNvSpPr/>
          <p:nvPr/>
        </p:nvSpPr>
        <p:spPr>
          <a:xfrm rot="10800000">
            <a:off x="2445470" y="8059068"/>
            <a:ext cx="144000" cy="72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3" name="角丸四角形 42">
            <a:extLst>
              <a:ext uri="{FF2B5EF4-FFF2-40B4-BE49-F238E27FC236}">
                <a16:creationId xmlns:a16="http://schemas.microsoft.com/office/drawing/2014/main" id="{E2D0DA39-7B0E-C432-CECD-3593BAC1810E}"/>
              </a:ext>
            </a:extLst>
          </p:cNvPr>
          <p:cNvSpPr/>
          <p:nvPr/>
        </p:nvSpPr>
        <p:spPr>
          <a:xfrm>
            <a:off x="748804" y="7746476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②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ヒアリング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CDEB4F33-47DE-86AF-5A9C-CF568DB15DDB}"/>
              </a:ext>
            </a:extLst>
          </p:cNvPr>
          <p:cNvSpPr/>
          <p:nvPr/>
        </p:nvSpPr>
        <p:spPr>
          <a:xfrm>
            <a:off x="1708381" y="7818848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sp>
        <p:nvSpPr>
          <p:cNvPr id="45" name="三角形 44">
            <a:extLst>
              <a:ext uri="{FF2B5EF4-FFF2-40B4-BE49-F238E27FC236}">
                <a16:creationId xmlns:a16="http://schemas.microsoft.com/office/drawing/2014/main" id="{5C46386F-C3A1-F04B-9FDB-4006EDE53560}"/>
              </a:ext>
            </a:extLst>
          </p:cNvPr>
          <p:cNvSpPr/>
          <p:nvPr/>
        </p:nvSpPr>
        <p:spPr>
          <a:xfrm rot="10800000">
            <a:off x="2445470" y="8506220"/>
            <a:ext cx="144000" cy="72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E2BF9830-1A28-6844-75A2-8558FCC67D5F}"/>
              </a:ext>
            </a:extLst>
          </p:cNvPr>
          <p:cNvSpPr/>
          <p:nvPr/>
        </p:nvSpPr>
        <p:spPr>
          <a:xfrm>
            <a:off x="748804" y="8193628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③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打ち合わせ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FDE374A6-9946-7B40-21F1-762E55CBEC1D}"/>
              </a:ext>
            </a:extLst>
          </p:cNvPr>
          <p:cNvSpPr/>
          <p:nvPr/>
        </p:nvSpPr>
        <p:spPr>
          <a:xfrm>
            <a:off x="1708381" y="8266000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sp>
        <p:nvSpPr>
          <p:cNvPr id="48" name="三角形 47">
            <a:extLst>
              <a:ext uri="{FF2B5EF4-FFF2-40B4-BE49-F238E27FC236}">
                <a16:creationId xmlns:a16="http://schemas.microsoft.com/office/drawing/2014/main" id="{42A6598E-6BA5-BC7B-28BE-7C6B3B92C776}"/>
              </a:ext>
            </a:extLst>
          </p:cNvPr>
          <p:cNvSpPr/>
          <p:nvPr/>
        </p:nvSpPr>
        <p:spPr>
          <a:xfrm rot="10800000">
            <a:off x="2445470" y="8958396"/>
            <a:ext cx="144000" cy="72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2CF9A0AC-FD8C-378F-890B-7AF52336227D}"/>
              </a:ext>
            </a:extLst>
          </p:cNvPr>
          <p:cNvSpPr/>
          <p:nvPr/>
        </p:nvSpPr>
        <p:spPr>
          <a:xfrm>
            <a:off x="748804" y="8645804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④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ご契約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8EA571C7-1EE3-5EE7-31E4-FFACA5EA1EB2}"/>
              </a:ext>
            </a:extLst>
          </p:cNvPr>
          <p:cNvSpPr/>
          <p:nvPr/>
        </p:nvSpPr>
        <p:spPr>
          <a:xfrm>
            <a:off x="1708381" y="8718176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sp>
        <p:nvSpPr>
          <p:cNvPr id="51" name="角丸四角形 50">
            <a:extLst>
              <a:ext uri="{FF2B5EF4-FFF2-40B4-BE49-F238E27FC236}">
                <a16:creationId xmlns:a16="http://schemas.microsoft.com/office/drawing/2014/main" id="{94CDEFF7-67EC-41B5-3428-A0036C921CFC}"/>
              </a:ext>
            </a:extLst>
          </p:cNvPr>
          <p:cNvSpPr/>
          <p:nvPr/>
        </p:nvSpPr>
        <p:spPr>
          <a:xfrm>
            <a:off x="748804" y="9097979"/>
            <a:ext cx="3600000" cy="24850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⑤ 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利用開始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36DFCDC-F2C6-DB1F-C2FE-CE5599C5EDC7}"/>
              </a:ext>
            </a:extLst>
          </p:cNvPr>
          <p:cNvSpPr/>
          <p:nvPr/>
        </p:nvSpPr>
        <p:spPr>
          <a:xfrm>
            <a:off x="1708381" y="9170351"/>
            <a:ext cx="25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</a:t>
            </a: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1193BB29-763D-7AAB-18FE-89E15FA8C662}"/>
              </a:ext>
            </a:extLst>
          </p:cNvPr>
          <p:cNvCxnSpPr>
            <a:cxnSpLocks/>
          </p:cNvCxnSpPr>
          <p:nvPr/>
        </p:nvCxnSpPr>
        <p:spPr>
          <a:xfrm flipH="1">
            <a:off x="4661707" y="9804395"/>
            <a:ext cx="218544" cy="253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EE60EAE-9D4F-99BE-2A8C-C2E49E4F9D96}"/>
              </a:ext>
            </a:extLst>
          </p:cNvPr>
          <p:cNvSpPr/>
          <p:nvPr/>
        </p:nvSpPr>
        <p:spPr>
          <a:xfrm>
            <a:off x="4880251" y="9715664"/>
            <a:ext cx="2268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の詳細は本資料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p.13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で解説しています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683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価格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D94CF44F-B958-76A7-4E6D-B16D562DA8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F7B655-DE2E-221E-AA51-8CE1DB166C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E05069CC-57B1-CE49-AA2F-76C9F756FF54}"/>
              </a:ext>
            </a:extLst>
          </p:cNvPr>
          <p:cNvSpPr/>
          <p:nvPr/>
        </p:nvSpPr>
        <p:spPr>
          <a:xfrm>
            <a:off x="414386" y="2098526"/>
            <a:ext cx="4212000" cy="3231259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06FA6891-6292-5446-81D3-E6314168E2A7}"/>
              </a:ext>
            </a:extLst>
          </p:cNvPr>
          <p:cNvSpPr/>
          <p:nvPr/>
        </p:nvSpPr>
        <p:spPr>
          <a:xfrm>
            <a:off x="721983" y="2277453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料金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8ED8BA4-48C6-6043-B061-2A69B74A04B5}"/>
              </a:ext>
            </a:extLst>
          </p:cNvPr>
          <p:cNvSpPr/>
          <p:nvPr/>
        </p:nvSpPr>
        <p:spPr>
          <a:xfrm>
            <a:off x="414386" y="8411641"/>
            <a:ext cx="4212000" cy="1141241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521CBD8-16D4-0A43-8E85-A4169642D00E}"/>
              </a:ext>
            </a:extLst>
          </p:cNvPr>
          <p:cNvSpPr/>
          <p:nvPr/>
        </p:nvSpPr>
        <p:spPr>
          <a:xfrm>
            <a:off x="1441983" y="9247146"/>
            <a:ext cx="216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</a:rPr>
              <a:t>見積もりを依頼する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E112278-33EC-EC46-A658-84D9BDE8629E}"/>
              </a:ext>
            </a:extLst>
          </p:cNvPr>
          <p:cNvSpPr/>
          <p:nvPr/>
        </p:nvSpPr>
        <p:spPr>
          <a:xfrm>
            <a:off x="721983" y="8592529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キャッチコピー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057C802-1E70-594F-8F22-6383F94CFF20}"/>
              </a:ext>
            </a:extLst>
          </p:cNvPr>
          <p:cNvSpPr/>
          <p:nvPr/>
        </p:nvSpPr>
        <p:spPr>
          <a:xfrm>
            <a:off x="414386" y="9553968"/>
            <a:ext cx="4212000" cy="41541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電話でのお問い合わせ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　</a:t>
            </a:r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0123-456-7890 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00:00-00:00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A4EDDC8-DD23-CA40-8112-B841F470D816}"/>
              </a:ext>
            </a:extLst>
          </p:cNvPr>
          <p:cNvSpPr/>
          <p:nvPr/>
        </p:nvSpPr>
        <p:spPr>
          <a:xfrm>
            <a:off x="4874479" y="5695382"/>
            <a:ext cx="2268000" cy="6865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サポート体制やオプション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機能を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紹介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5736ED7-041C-A443-90C2-96DD4CBB1EF3}"/>
              </a:ext>
            </a:extLst>
          </p:cNvPr>
          <p:cNvSpPr/>
          <p:nvPr/>
        </p:nvSpPr>
        <p:spPr>
          <a:xfrm>
            <a:off x="4874479" y="2680516"/>
            <a:ext cx="2268000" cy="19333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各種サービス・プランの違いや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組み合わせを比較できるようにする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一番売りたいプランを目立たせる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オーダーメイド型で価格が曖昧な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場合は、目安となる事例を記載する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コンバージョンを増やしたい場合は、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金額を非表示にし、料金の問い合わせに誘導する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78297051-7917-7A44-9091-3890AA7DA57A}"/>
              </a:ext>
            </a:extLst>
          </p:cNvPr>
          <p:cNvSpPr/>
          <p:nvPr/>
        </p:nvSpPr>
        <p:spPr>
          <a:xfrm>
            <a:off x="414386" y="5330872"/>
            <a:ext cx="4212000" cy="1375594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0FDCF5C1-8E42-DA4C-935D-CD8B69C3112F}"/>
              </a:ext>
            </a:extLst>
          </p:cNvPr>
          <p:cNvSpPr/>
          <p:nvPr/>
        </p:nvSpPr>
        <p:spPr>
          <a:xfrm>
            <a:off x="721983" y="5550068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各種サポートの詳細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24C01CD8-FDAB-441C-A99B-11DDB7B10A4E}"/>
              </a:ext>
            </a:extLst>
          </p:cNvPr>
          <p:cNvSpPr/>
          <p:nvPr/>
        </p:nvSpPr>
        <p:spPr>
          <a:xfrm>
            <a:off x="4874095" y="8615094"/>
            <a:ext cx="2268000" cy="6865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料金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ページの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ストーリーに合った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B1CA0474-69D0-3447-8041-6C5BF7C1ABE5}"/>
              </a:ext>
            </a:extLst>
          </p:cNvPr>
          <p:cNvSpPr/>
          <p:nvPr/>
        </p:nvSpPr>
        <p:spPr>
          <a:xfrm>
            <a:off x="414386" y="6706465"/>
            <a:ext cx="4212000" cy="1705175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78C72FD5-72C5-A647-9F41-0DAA0981343E}"/>
              </a:ext>
            </a:extLst>
          </p:cNvPr>
          <p:cNvSpPr/>
          <p:nvPr/>
        </p:nvSpPr>
        <p:spPr>
          <a:xfrm>
            <a:off x="721983" y="6925527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よくある質問</a:t>
            </a: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D3F4E9A8-C679-1F43-93F0-386BC6F304EF}"/>
              </a:ext>
            </a:extLst>
          </p:cNvPr>
          <p:cNvSpPr/>
          <p:nvPr/>
        </p:nvSpPr>
        <p:spPr>
          <a:xfrm>
            <a:off x="4874479" y="7255339"/>
            <a:ext cx="2268000" cy="6865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価格に関するよくある質問を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10280743-BF19-5043-A75E-4BAB51F1207F}"/>
              </a:ext>
            </a:extLst>
          </p:cNvPr>
          <p:cNvSpPr/>
          <p:nvPr/>
        </p:nvSpPr>
        <p:spPr>
          <a:xfrm>
            <a:off x="414386" y="1051679"/>
            <a:ext cx="4212000" cy="1044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5F763BAD-2955-2C4E-89F2-512E1ABF7F2A}"/>
              </a:ext>
            </a:extLst>
          </p:cNvPr>
          <p:cNvSpPr/>
          <p:nvPr/>
        </p:nvSpPr>
        <p:spPr>
          <a:xfrm>
            <a:off x="721983" y="1249819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料金体系</a:t>
            </a:r>
          </a:p>
        </p:txBody>
      </p:sp>
      <p:sp>
        <p:nvSpPr>
          <p:cNvPr id="98" name="十字形 97">
            <a:extLst>
              <a:ext uri="{FF2B5EF4-FFF2-40B4-BE49-F238E27FC236}">
                <a16:creationId xmlns:a16="http://schemas.microsoft.com/office/drawing/2014/main" id="{64FB0FCA-724C-9D4F-BB49-263934018E49}"/>
              </a:ext>
            </a:extLst>
          </p:cNvPr>
          <p:cNvSpPr/>
          <p:nvPr/>
        </p:nvSpPr>
        <p:spPr>
          <a:xfrm>
            <a:off x="2438666" y="1624576"/>
            <a:ext cx="153916" cy="154237"/>
          </a:xfrm>
          <a:prstGeom prst="plus">
            <a:avLst>
              <a:gd name="adj" fmla="val 4551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05B12D7C-B6D9-EC49-BF2C-BBA19FE66A2C}"/>
              </a:ext>
            </a:extLst>
          </p:cNvPr>
          <p:cNvSpPr/>
          <p:nvPr/>
        </p:nvSpPr>
        <p:spPr>
          <a:xfrm>
            <a:off x="4874479" y="1232086"/>
            <a:ext cx="2268000" cy="6865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料金体系は注釈扱いにせず明確に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記載する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AC1A14EE-7441-7494-FC4B-3FE254DEF08B}"/>
              </a:ext>
            </a:extLst>
          </p:cNvPr>
          <p:cNvSpPr>
            <a:spLocks noChangeAspect="1"/>
          </p:cNvSpPr>
          <p:nvPr/>
        </p:nvSpPr>
        <p:spPr>
          <a:xfrm>
            <a:off x="4500825" y="5912663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B8ADDC84-A236-8750-58F0-E93BF3787EC2}"/>
              </a:ext>
            </a:extLst>
          </p:cNvPr>
          <p:cNvSpPr>
            <a:spLocks noChangeAspect="1"/>
          </p:cNvSpPr>
          <p:nvPr/>
        </p:nvSpPr>
        <p:spPr>
          <a:xfrm>
            <a:off x="4500825" y="352120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sp>
        <p:nvSpPr>
          <p:cNvPr id="13" name="円/楕円 54">
            <a:extLst>
              <a:ext uri="{FF2B5EF4-FFF2-40B4-BE49-F238E27FC236}">
                <a16:creationId xmlns:a16="http://schemas.microsoft.com/office/drawing/2014/main" id="{0F6F02B9-AD9C-F08C-2189-EB08213A22CF}"/>
              </a:ext>
            </a:extLst>
          </p:cNvPr>
          <p:cNvSpPr>
            <a:spLocks noChangeAspect="1"/>
          </p:cNvSpPr>
          <p:nvPr/>
        </p:nvSpPr>
        <p:spPr>
          <a:xfrm>
            <a:off x="4500825" y="883237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5</a:t>
            </a: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4052FB67-A8C4-0490-251C-09BB2F557BFB}"/>
              </a:ext>
            </a:extLst>
          </p:cNvPr>
          <p:cNvSpPr>
            <a:spLocks noChangeAspect="1"/>
          </p:cNvSpPr>
          <p:nvPr/>
        </p:nvSpPr>
        <p:spPr>
          <a:xfrm>
            <a:off x="4500825" y="7472620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4EA00878-ECBA-E6FD-DF94-76991504DE07}"/>
              </a:ext>
            </a:extLst>
          </p:cNvPr>
          <p:cNvSpPr>
            <a:spLocks noChangeAspect="1"/>
          </p:cNvSpPr>
          <p:nvPr/>
        </p:nvSpPr>
        <p:spPr>
          <a:xfrm>
            <a:off x="4500825" y="1449012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A8BAB9F-C4F0-D092-2263-08FBE4E712B8}"/>
              </a:ext>
            </a:extLst>
          </p:cNvPr>
          <p:cNvCxnSpPr>
            <a:cxnSpLocks/>
            <a:stCxn id="114" idx="1"/>
            <a:endCxn id="15" idx="6"/>
          </p:cNvCxnSpPr>
          <p:nvPr/>
        </p:nvCxnSpPr>
        <p:spPr>
          <a:xfrm flipH="1" flipV="1">
            <a:off x="4752825" y="1575012"/>
            <a:ext cx="121654" cy="355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E4414C21-EF1B-E9A7-1BBE-BE7802EFEB7C}"/>
              </a:ext>
            </a:extLst>
          </p:cNvPr>
          <p:cNvCxnSpPr>
            <a:cxnSpLocks/>
            <a:stCxn id="56" idx="1"/>
            <a:endCxn id="12" idx="6"/>
          </p:cNvCxnSpPr>
          <p:nvPr/>
        </p:nvCxnSpPr>
        <p:spPr>
          <a:xfrm flipH="1">
            <a:off x="4752825" y="3647205"/>
            <a:ext cx="121654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11ED3CF2-1309-BB4C-710F-00F5FF0763FE}"/>
              </a:ext>
            </a:extLst>
          </p:cNvPr>
          <p:cNvCxnSpPr>
            <a:cxnSpLocks/>
            <a:stCxn id="54" idx="1"/>
            <a:endCxn id="11" idx="6"/>
          </p:cNvCxnSpPr>
          <p:nvPr/>
        </p:nvCxnSpPr>
        <p:spPr>
          <a:xfrm flipH="1">
            <a:off x="4752825" y="6038663"/>
            <a:ext cx="121654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720B9E8A-7C33-6B9F-7CCE-41FAE6C6E126}"/>
              </a:ext>
            </a:extLst>
          </p:cNvPr>
          <p:cNvCxnSpPr>
            <a:cxnSpLocks/>
            <a:stCxn id="109" idx="1"/>
            <a:endCxn id="14" idx="6"/>
          </p:cNvCxnSpPr>
          <p:nvPr/>
        </p:nvCxnSpPr>
        <p:spPr>
          <a:xfrm flipH="1">
            <a:off x="4752825" y="7598620"/>
            <a:ext cx="121654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D70638B5-8D49-4B86-5902-255F5B5081F7}"/>
              </a:ext>
            </a:extLst>
          </p:cNvPr>
          <p:cNvCxnSpPr>
            <a:cxnSpLocks/>
            <a:stCxn id="52" idx="1"/>
            <a:endCxn id="13" idx="6"/>
          </p:cNvCxnSpPr>
          <p:nvPr/>
        </p:nvCxnSpPr>
        <p:spPr>
          <a:xfrm flipH="1">
            <a:off x="4752825" y="8958375"/>
            <a:ext cx="121270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46B0DC0-DD1F-5EFC-0B01-AB17F3D00C20}"/>
              </a:ext>
            </a:extLst>
          </p:cNvPr>
          <p:cNvSpPr/>
          <p:nvPr/>
        </p:nvSpPr>
        <p:spPr>
          <a:xfrm>
            <a:off x="729245" y="1575715"/>
            <a:ext cx="1620000" cy="252000"/>
          </a:xfrm>
          <a:prstGeom prst="roundRect">
            <a:avLst>
              <a:gd name="adj" fmla="val 7596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基本料金（月額）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523536AC-35C1-3888-334F-485FF31AF378}"/>
              </a:ext>
            </a:extLst>
          </p:cNvPr>
          <p:cNvSpPr/>
          <p:nvPr/>
        </p:nvSpPr>
        <p:spPr>
          <a:xfrm>
            <a:off x="2693829" y="1575715"/>
            <a:ext cx="1620000" cy="252000"/>
          </a:xfrm>
          <a:prstGeom prst="roundRect">
            <a:avLst>
              <a:gd name="adj" fmla="val 7596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制作費用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*</a:t>
            </a: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別途お見積もり</a:t>
            </a:r>
            <a:endParaRPr kumimoji="1" lang="ja-JP" altLang="en-US" sz="8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6018F4B2-227A-ED52-F63C-73171E91190A}"/>
              </a:ext>
            </a:extLst>
          </p:cNvPr>
          <p:cNvSpPr/>
          <p:nvPr/>
        </p:nvSpPr>
        <p:spPr>
          <a:xfrm>
            <a:off x="723579" y="2686622"/>
            <a:ext cx="1080000" cy="1944000"/>
          </a:xfrm>
          <a:prstGeom prst="roundRect">
            <a:avLst>
              <a:gd name="adj" fmla="val 1623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9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19" name="片側の 2 つの角を丸めた四角形 18">
            <a:extLst>
              <a:ext uri="{FF2B5EF4-FFF2-40B4-BE49-F238E27FC236}">
                <a16:creationId xmlns:a16="http://schemas.microsoft.com/office/drawing/2014/main" id="{10CC326D-118C-DD6A-97EF-FAAB236C4008}"/>
              </a:ext>
            </a:extLst>
          </p:cNvPr>
          <p:cNvSpPr/>
          <p:nvPr/>
        </p:nvSpPr>
        <p:spPr>
          <a:xfrm>
            <a:off x="727025" y="2690346"/>
            <a:ext cx="1080000" cy="215478"/>
          </a:xfrm>
          <a:prstGeom prst="round2SameRect">
            <a:avLst>
              <a:gd name="adj1" fmla="val 7827"/>
              <a:gd name="adj2" fmla="val 0"/>
            </a:avLst>
          </a:prstGeom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/>
              <a:t>ライト</a:t>
            </a:r>
            <a:endParaRPr kumimoji="1" lang="ja-JP" altLang="en-US" sz="900" b="1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E164C04-1C38-2FE1-BBFE-4D99F03926A9}"/>
              </a:ext>
            </a:extLst>
          </p:cNvPr>
          <p:cNvSpPr txBox="1"/>
          <p:nvPr/>
        </p:nvSpPr>
        <p:spPr>
          <a:xfrm>
            <a:off x="826182" y="3015675"/>
            <a:ext cx="900000" cy="252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spcAft>
                <a:spcPts val="200"/>
              </a:spcAft>
            </a:pPr>
            <a:r>
              <a:rPr kumimoji="1" lang="en-US" altLang="ja-JP" sz="700" b="1" dirty="0"/>
              <a:t>○</a:t>
            </a:r>
            <a:r>
              <a:rPr kumimoji="1" lang="ja-JP" altLang="en-US" sz="700" b="1"/>
              <a:t>○○という方に</a:t>
            </a:r>
            <a:endParaRPr kumimoji="1" lang="en-US" altLang="ja-JP" sz="700" b="1" dirty="0"/>
          </a:p>
          <a:p>
            <a:pPr algn="ctr">
              <a:spcAft>
                <a:spcPts val="200"/>
              </a:spcAft>
            </a:pPr>
            <a:r>
              <a:rPr kumimoji="1" lang="ja-JP" altLang="en-US" sz="700" b="1"/>
              <a:t>おすすめです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F533819-FB1B-9582-112E-76AB4564ACA4}"/>
              </a:ext>
            </a:extLst>
          </p:cNvPr>
          <p:cNvSpPr txBox="1"/>
          <p:nvPr/>
        </p:nvSpPr>
        <p:spPr>
          <a:xfrm>
            <a:off x="826182" y="3306051"/>
            <a:ext cx="900000" cy="216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900" b="1" dirty="0"/>
              <a:t>1,500</a:t>
            </a:r>
            <a:r>
              <a:rPr kumimoji="1" lang="ja-JP" altLang="en-US" sz="900" b="1"/>
              <a:t>円</a:t>
            </a:r>
            <a:r>
              <a:rPr kumimoji="1" lang="en-US" altLang="ja-JP" sz="900" b="1" dirty="0"/>
              <a:t>/</a:t>
            </a:r>
            <a:r>
              <a:rPr kumimoji="1" lang="ja-JP" altLang="en-US" sz="900" b="1"/>
              <a:t>月</a:t>
            </a: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337B5351-ECAB-EB74-7680-BD8D354664AF}"/>
              </a:ext>
            </a:extLst>
          </p:cNvPr>
          <p:cNvSpPr/>
          <p:nvPr/>
        </p:nvSpPr>
        <p:spPr>
          <a:xfrm>
            <a:off x="826182" y="3578900"/>
            <a:ext cx="900000" cy="1800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無料でお試し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E730356-A2AF-9245-6973-6D10598F68D7}"/>
              </a:ext>
            </a:extLst>
          </p:cNvPr>
          <p:cNvSpPr txBox="1"/>
          <p:nvPr/>
        </p:nvSpPr>
        <p:spPr>
          <a:xfrm>
            <a:off x="826182" y="3878385"/>
            <a:ext cx="900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/>
              <a:t>サポート内容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386684E-15D7-6C9D-A183-4AD18536306A}"/>
              </a:ext>
            </a:extLst>
          </p:cNvPr>
          <p:cNvSpPr txBox="1"/>
          <p:nvPr/>
        </p:nvSpPr>
        <p:spPr>
          <a:xfrm>
            <a:off x="1004219" y="4066980"/>
            <a:ext cx="720000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700" b="1" dirty="0"/>
              <a:t>-----------------</a:t>
            </a:r>
            <a:endParaRPr kumimoji="1" lang="ja-JP" altLang="en-US" sz="700" b="1"/>
          </a:p>
        </p:txBody>
      </p:sp>
      <p:sp>
        <p:nvSpPr>
          <p:cNvPr id="27" name="フリーフォーム 26">
            <a:extLst>
              <a:ext uri="{FF2B5EF4-FFF2-40B4-BE49-F238E27FC236}">
                <a16:creationId xmlns:a16="http://schemas.microsoft.com/office/drawing/2014/main" id="{71574FA5-6F60-8F94-EC38-873290637917}"/>
              </a:ext>
            </a:extLst>
          </p:cNvPr>
          <p:cNvSpPr/>
          <p:nvPr/>
        </p:nvSpPr>
        <p:spPr>
          <a:xfrm>
            <a:off x="852891" y="4093328"/>
            <a:ext cx="78616" cy="62351"/>
          </a:xfrm>
          <a:custGeom>
            <a:avLst/>
            <a:gdLst>
              <a:gd name="connsiteX0" fmla="*/ 0 w 92075"/>
              <a:gd name="connsiteY0" fmla="*/ 25400 h 73025"/>
              <a:gd name="connsiteX1" fmla="*/ 34925 w 92075"/>
              <a:gd name="connsiteY1" fmla="*/ 73025 h 73025"/>
              <a:gd name="connsiteX2" fmla="*/ 92075 w 92075"/>
              <a:gd name="connsiteY2" fmla="*/ 0 h 7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73025">
                <a:moveTo>
                  <a:pt x="0" y="25400"/>
                </a:moveTo>
                <a:lnTo>
                  <a:pt x="34925" y="73025"/>
                </a:lnTo>
                <a:lnTo>
                  <a:pt x="92075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2BD0421-4F20-2CE1-965E-4230B510EC6A}"/>
              </a:ext>
            </a:extLst>
          </p:cNvPr>
          <p:cNvSpPr txBox="1"/>
          <p:nvPr/>
        </p:nvSpPr>
        <p:spPr>
          <a:xfrm>
            <a:off x="1004219" y="4177265"/>
            <a:ext cx="720000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700" b="1" dirty="0"/>
              <a:t>-----------------</a:t>
            </a:r>
            <a:endParaRPr kumimoji="1" lang="ja-JP" altLang="en-US" sz="700" b="1"/>
          </a:p>
        </p:txBody>
      </p:sp>
      <p:sp>
        <p:nvSpPr>
          <p:cNvPr id="29" name="フリーフォーム 28">
            <a:extLst>
              <a:ext uri="{FF2B5EF4-FFF2-40B4-BE49-F238E27FC236}">
                <a16:creationId xmlns:a16="http://schemas.microsoft.com/office/drawing/2014/main" id="{0A3EAD64-7933-A079-FB39-CEFD97CC3B40}"/>
              </a:ext>
            </a:extLst>
          </p:cNvPr>
          <p:cNvSpPr/>
          <p:nvPr/>
        </p:nvSpPr>
        <p:spPr>
          <a:xfrm>
            <a:off x="852891" y="4203613"/>
            <a:ext cx="78616" cy="62351"/>
          </a:xfrm>
          <a:custGeom>
            <a:avLst/>
            <a:gdLst>
              <a:gd name="connsiteX0" fmla="*/ 0 w 92075"/>
              <a:gd name="connsiteY0" fmla="*/ 25400 h 73025"/>
              <a:gd name="connsiteX1" fmla="*/ 34925 w 92075"/>
              <a:gd name="connsiteY1" fmla="*/ 73025 h 73025"/>
              <a:gd name="connsiteX2" fmla="*/ 92075 w 92075"/>
              <a:gd name="connsiteY2" fmla="*/ 0 h 7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73025">
                <a:moveTo>
                  <a:pt x="0" y="25400"/>
                </a:moveTo>
                <a:lnTo>
                  <a:pt x="34925" y="73025"/>
                </a:lnTo>
                <a:lnTo>
                  <a:pt x="92075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12BAC8A3-0B32-410F-6903-1A9B320315AC}"/>
              </a:ext>
            </a:extLst>
          </p:cNvPr>
          <p:cNvSpPr/>
          <p:nvPr/>
        </p:nvSpPr>
        <p:spPr>
          <a:xfrm>
            <a:off x="723579" y="4733699"/>
            <a:ext cx="1080000" cy="360000"/>
          </a:xfrm>
          <a:prstGeom prst="roundRect">
            <a:avLst>
              <a:gd name="adj" fmla="val 6623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 b="1">
                <a:solidFill>
                  <a:schemeClr val="bg1"/>
                </a:solidFill>
                <a:latin typeface="+mn-ea"/>
              </a:rPr>
              <a:t>ライトプラン</a:t>
            </a:r>
            <a:endParaRPr kumimoji="1" lang="en-US" altLang="ja-JP" sz="7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ja-JP" altLang="en-US" sz="700" b="1">
                <a:solidFill>
                  <a:schemeClr val="bg1"/>
                </a:solidFill>
                <a:latin typeface="+mn-ea"/>
              </a:rPr>
              <a:t>お申し込み</a:t>
            </a:r>
          </a:p>
        </p:txBody>
      </p:sp>
      <p:sp>
        <p:nvSpPr>
          <p:cNvPr id="115" name="角丸四角形 114">
            <a:extLst>
              <a:ext uri="{FF2B5EF4-FFF2-40B4-BE49-F238E27FC236}">
                <a16:creationId xmlns:a16="http://schemas.microsoft.com/office/drawing/2014/main" id="{A087DD77-4C54-7CA3-760D-A63D52EFA0FD}"/>
              </a:ext>
            </a:extLst>
          </p:cNvPr>
          <p:cNvSpPr/>
          <p:nvPr/>
        </p:nvSpPr>
        <p:spPr>
          <a:xfrm>
            <a:off x="3240134" y="2686622"/>
            <a:ext cx="1080000" cy="1944000"/>
          </a:xfrm>
          <a:prstGeom prst="roundRect">
            <a:avLst>
              <a:gd name="adj" fmla="val 1623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9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6" name="片側の 2 つの角を丸めた四角形 115">
            <a:extLst>
              <a:ext uri="{FF2B5EF4-FFF2-40B4-BE49-F238E27FC236}">
                <a16:creationId xmlns:a16="http://schemas.microsoft.com/office/drawing/2014/main" id="{447A7165-1D89-6286-3F16-D5D31BE4926E}"/>
              </a:ext>
            </a:extLst>
          </p:cNvPr>
          <p:cNvSpPr/>
          <p:nvPr/>
        </p:nvSpPr>
        <p:spPr>
          <a:xfrm>
            <a:off x="3243580" y="2690346"/>
            <a:ext cx="1080000" cy="215478"/>
          </a:xfrm>
          <a:prstGeom prst="round2SameRect">
            <a:avLst>
              <a:gd name="adj1" fmla="val 7827"/>
              <a:gd name="adj2" fmla="val 0"/>
            </a:avLst>
          </a:prstGeom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/>
              <a:t>プロ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1FB5B539-5A51-FA2C-477E-9C163923BD77}"/>
              </a:ext>
            </a:extLst>
          </p:cNvPr>
          <p:cNvSpPr txBox="1"/>
          <p:nvPr/>
        </p:nvSpPr>
        <p:spPr>
          <a:xfrm>
            <a:off x="3342737" y="3015675"/>
            <a:ext cx="900000" cy="252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spcAft>
                <a:spcPts val="200"/>
              </a:spcAft>
            </a:pPr>
            <a:r>
              <a:rPr kumimoji="1" lang="en-US" altLang="ja-JP" sz="700" b="1" dirty="0"/>
              <a:t>○</a:t>
            </a:r>
            <a:r>
              <a:rPr kumimoji="1" lang="ja-JP" altLang="en-US" sz="700" b="1"/>
              <a:t>○○という方に</a:t>
            </a:r>
            <a:endParaRPr kumimoji="1" lang="en-US" altLang="ja-JP" sz="700" b="1" dirty="0"/>
          </a:p>
          <a:p>
            <a:pPr algn="ctr">
              <a:spcAft>
                <a:spcPts val="200"/>
              </a:spcAft>
            </a:pPr>
            <a:r>
              <a:rPr kumimoji="1" lang="ja-JP" altLang="en-US" sz="700" b="1"/>
              <a:t>おすすめです</a:t>
            </a: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C0511A98-1D2B-7A75-9DB2-7F887CD6A8B5}"/>
              </a:ext>
            </a:extLst>
          </p:cNvPr>
          <p:cNvSpPr txBox="1"/>
          <p:nvPr/>
        </p:nvSpPr>
        <p:spPr>
          <a:xfrm>
            <a:off x="3342737" y="3306051"/>
            <a:ext cx="900000" cy="216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900" b="1" dirty="0"/>
              <a:t>5,000</a:t>
            </a:r>
            <a:r>
              <a:rPr kumimoji="1" lang="ja-JP" altLang="en-US" sz="900" b="1"/>
              <a:t>円</a:t>
            </a:r>
            <a:r>
              <a:rPr kumimoji="1" lang="en-US" altLang="ja-JP" sz="900" b="1" dirty="0"/>
              <a:t>/</a:t>
            </a:r>
            <a:r>
              <a:rPr kumimoji="1" lang="ja-JP" altLang="en-US" sz="900" b="1"/>
              <a:t>月</a:t>
            </a:r>
          </a:p>
        </p:txBody>
      </p:sp>
      <p:sp>
        <p:nvSpPr>
          <p:cNvPr id="119" name="角丸四角形 118">
            <a:extLst>
              <a:ext uri="{FF2B5EF4-FFF2-40B4-BE49-F238E27FC236}">
                <a16:creationId xmlns:a16="http://schemas.microsoft.com/office/drawing/2014/main" id="{51A04CA1-4436-FB60-54CB-D470266F57C5}"/>
              </a:ext>
            </a:extLst>
          </p:cNvPr>
          <p:cNvSpPr/>
          <p:nvPr/>
        </p:nvSpPr>
        <p:spPr>
          <a:xfrm>
            <a:off x="3342737" y="3578900"/>
            <a:ext cx="900000" cy="1800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無料でお試し</a:t>
            </a: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38D20D22-436C-4969-2F71-90A14C689F55}"/>
              </a:ext>
            </a:extLst>
          </p:cNvPr>
          <p:cNvSpPr txBox="1"/>
          <p:nvPr/>
        </p:nvSpPr>
        <p:spPr>
          <a:xfrm>
            <a:off x="3342737" y="3878385"/>
            <a:ext cx="900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/>
              <a:t>サポート内容</a:t>
            </a: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981C8776-DD9C-5CA4-315A-5EAA4CE41945}"/>
              </a:ext>
            </a:extLst>
          </p:cNvPr>
          <p:cNvSpPr txBox="1"/>
          <p:nvPr/>
        </p:nvSpPr>
        <p:spPr>
          <a:xfrm>
            <a:off x="3520774" y="4066980"/>
            <a:ext cx="720000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700" b="1" dirty="0"/>
              <a:t>-----------------</a:t>
            </a:r>
            <a:endParaRPr kumimoji="1" lang="ja-JP" altLang="en-US" sz="700" b="1"/>
          </a:p>
        </p:txBody>
      </p:sp>
      <p:sp>
        <p:nvSpPr>
          <p:cNvPr id="122" name="フリーフォーム 121">
            <a:extLst>
              <a:ext uri="{FF2B5EF4-FFF2-40B4-BE49-F238E27FC236}">
                <a16:creationId xmlns:a16="http://schemas.microsoft.com/office/drawing/2014/main" id="{D6A3FB3A-F3DD-E1FD-C5A3-93700A319EDA}"/>
              </a:ext>
            </a:extLst>
          </p:cNvPr>
          <p:cNvSpPr/>
          <p:nvPr/>
        </p:nvSpPr>
        <p:spPr>
          <a:xfrm>
            <a:off x="3369446" y="4093328"/>
            <a:ext cx="78616" cy="62351"/>
          </a:xfrm>
          <a:custGeom>
            <a:avLst/>
            <a:gdLst>
              <a:gd name="connsiteX0" fmla="*/ 0 w 92075"/>
              <a:gd name="connsiteY0" fmla="*/ 25400 h 73025"/>
              <a:gd name="connsiteX1" fmla="*/ 34925 w 92075"/>
              <a:gd name="connsiteY1" fmla="*/ 73025 h 73025"/>
              <a:gd name="connsiteX2" fmla="*/ 92075 w 92075"/>
              <a:gd name="connsiteY2" fmla="*/ 0 h 7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73025">
                <a:moveTo>
                  <a:pt x="0" y="25400"/>
                </a:moveTo>
                <a:lnTo>
                  <a:pt x="34925" y="73025"/>
                </a:lnTo>
                <a:lnTo>
                  <a:pt x="92075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93481DAD-9B60-ECB1-31FD-A5E06904C772}"/>
              </a:ext>
            </a:extLst>
          </p:cNvPr>
          <p:cNvSpPr txBox="1"/>
          <p:nvPr/>
        </p:nvSpPr>
        <p:spPr>
          <a:xfrm>
            <a:off x="3520774" y="4177265"/>
            <a:ext cx="720000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700" b="1" dirty="0"/>
              <a:t>-----------------</a:t>
            </a:r>
            <a:endParaRPr kumimoji="1" lang="ja-JP" altLang="en-US" sz="700" b="1"/>
          </a:p>
        </p:txBody>
      </p:sp>
      <p:sp>
        <p:nvSpPr>
          <p:cNvPr id="124" name="フリーフォーム 123">
            <a:extLst>
              <a:ext uri="{FF2B5EF4-FFF2-40B4-BE49-F238E27FC236}">
                <a16:creationId xmlns:a16="http://schemas.microsoft.com/office/drawing/2014/main" id="{9D4AF4F1-553C-1949-AF00-E0301C71E961}"/>
              </a:ext>
            </a:extLst>
          </p:cNvPr>
          <p:cNvSpPr/>
          <p:nvPr/>
        </p:nvSpPr>
        <p:spPr>
          <a:xfrm>
            <a:off x="3369446" y="4203613"/>
            <a:ext cx="78616" cy="62351"/>
          </a:xfrm>
          <a:custGeom>
            <a:avLst/>
            <a:gdLst>
              <a:gd name="connsiteX0" fmla="*/ 0 w 92075"/>
              <a:gd name="connsiteY0" fmla="*/ 25400 h 73025"/>
              <a:gd name="connsiteX1" fmla="*/ 34925 w 92075"/>
              <a:gd name="connsiteY1" fmla="*/ 73025 h 73025"/>
              <a:gd name="connsiteX2" fmla="*/ 92075 w 92075"/>
              <a:gd name="connsiteY2" fmla="*/ 0 h 7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73025">
                <a:moveTo>
                  <a:pt x="0" y="25400"/>
                </a:moveTo>
                <a:lnTo>
                  <a:pt x="34925" y="73025"/>
                </a:lnTo>
                <a:lnTo>
                  <a:pt x="92075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A82BF2C1-4B70-D817-03D9-EF90FEFC0C21}"/>
              </a:ext>
            </a:extLst>
          </p:cNvPr>
          <p:cNvSpPr txBox="1"/>
          <p:nvPr/>
        </p:nvSpPr>
        <p:spPr>
          <a:xfrm>
            <a:off x="3520774" y="4292149"/>
            <a:ext cx="720000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700" b="1" dirty="0"/>
              <a:t>-----------------</a:t>
            </a:r>
            <a:endParaRPr kumimoji="1" lang="ja-JP" altLang="en-US" sz="700" b="1"/>
          </a:p>
        </p:txBody>
      </p:sp>
      <p:sp>
        <p:nvSpPr>
          <p:cNvPr id="126" name="フリーフォーム 125">
            <a:extLst>
              <a:ext uri="{FF2B5EF4-FFF2-40B4-BE49-F238E27FC236}">
                <a16:creationId xmlns:a16="http://schemas.microsoft.com/office/drawing/2014/main" id="{90B89FF8-84D3-E7C2-020B-D8812968626E}"/>
              </a:ext>
            </a:extLst>
          </p:cNvPr>
          <p:cNvSpPr/>
          <p:nvPr/>
        </p:nvSpPr>
        <p:spPr>
          <a:xfrm>
            <a:off x="3369446" y="4318497"/>
            <a:ext cx="78616" cy="62351"/>
          </a:xfrm>
          <a:custGeom>
            <a:avLst/>
            <a:gdLst>
              <a:gd name="connsiteX0" fmla="*/ 0 w 92075"/>
              <a:gd name="connsiteY0" fmla="*/ 25400 h 73025"/>
              <a:gd name="connsiteX1" fmla="*/ 34925 w 92075"/>
              <a:gd name="connsiteY1" fmla="*/ 73025 h 73025"/>
              <a:gd name="connsiteX2" fmla="*/ 92075 w 92075"/>
              <a:gd name="connsiteY2" fmla="*/ 0 h 7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73025">
                <a:moveTo>
                  <a:pt x="0" y="25400"/>
                </a:moveTo>
                <a:lnTo>
                  <a:pt x="34925" y="73025"/>
                </a:lnTo>
                <a:lnTo>
                  <a:pt x="92075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71E52E2E-AEF9-EEB0-51B4-9EE0B11D63C3}"/>
              </a:ext>
            </a:extLst>
          </p:cNvPr>
          <p:cNvSpPr txBox="1"/>
          <p:nvPr/>
        </p:nvSpPr>
        <p:spPr>
          <a:xfrm>
            <a:off x="3520774" y="4412121"/>
            <a:ext cx="720000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700" b="1" dirty="0"/>
              <a:t>-----------------</a:t>
            </a:r>
            <a:endParaRPr kumimoji="1" lang="ja-JP" altLang="en-US" sz="700" b="1"/>
          </a:p>
        </p:txBody>
      </p:sp>
      <p:sp>
        <p:nvSpPr>
          <p:cNvPr id="128" name="フリーフォーム 127">
            <a:extLst>
              <a:ext uri="{FF2B5EF4-FFF2-40B4-BE49-F238E27FC236}">
                <a16:creationId xmlns:a16="http://schemas.microsoft.com/office/drawing/2014/main" id="{E99880E6-6ACE-914E-A607-2E1C3BF14B61}"/>
              </a:ext>
            </a:extLst>
          </p:cNvPr>
          <p:cNvSpPr/>
          <p:nvPr/>
        </p:nvSpPr>
        <p:spPr>
          <a:xfrm>
            <a:off x="3369446" y="4438469"/>
            <a:ext cx="78616" cy="62351"/>
          </a:xfrm>
          <a:custGeom>
            <a:avLst/>
            <a:gdLst>
              <a:gd name="connsiteX0" fmla="*/ 0 w 92075"/>
              <a:gd name="connsiteY0" fmla="*/ 25400 h 73025"/>
              <a:gd name="connsiteX1" fmla="*/ 34925 w 92075"/>
              <a:gd name="connsiteY1" fmla="*/ 73025 h 73025"/>
              <a:gd name="connsiteX2" fmla="*/ 92075 w 92075"/>
              <a:gd name="connsiteY2" fmla="*/ 0 h 7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73025">
                <a:moveTo>
                  <a:pt x="0" y="25400"/>
                </a:moveTo>
                <a:lnTo>
                  <a:pt x="34925" y="73025"/>
                </a:lnTo>
                <a:lnTo>
                  <a:pt x="92075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角丸四角形 128">
            <a:extLst>
              <a:ext uri="{FF2B5EF4-FFF2-40B4-BE49-F238E27FC236}">
                <a16:creationId xmlns:a16="http://schemas.microsoft.com/office/drawing/2014/main" id="{DD343BFA-D56D-7A41-2CFD-A9F5E1F52CDF}"/>
              </a:ext>
            </a:extLst>
          </p:cNvPr>
          <p:cNvSpPr/>
          <p:nvPr/>
        </p:nvSpPr>
        <p:spPr>
          <a:xfrm>
            <a:off x="3240134" y="4733699"/>
            <a:ext cx="1080000" cy="360000"/>
          </a:xfrm>
          <a:prstGeom prst="roundRect">
            <a:avLst>
              <a:gd name="adj" fmla="val 6623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 b="1">
                <a:solidFill>
                  <a:schemeClr val="bg1"/>
                </a:solidFill>
                <a:latin typeface="+mn-ea"/>
              </a:rPr>
              <a:t>プロプラン</a:t>
            </a:r>
            <a:endParaRPr kumimoji="1" lang="en-US" altLang="ja-JP" sz="7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ja-JP" altLang="en-US" sz="700" b="1">
                <a:solidFill>
                  <a:schemeClr val="bg1"/>
                </a:solidFill>
                <a:latin typeface="+mn-ea"/>
              </a:rPr>
              <a:t>お申し込み</a:t>
            </a:r>
          </a:p>
        </p:txBody>
      </p:sp>
      <p:sp>
        <p:nvSpPr>
          <p:cNvPr id="130" name="角丸四角形 129">
            <a:extLst>
              <a:ext uri="{FF2B5EF4-FFF2-40B4-BE49-F238E27FC236}">
                <a16:creationId xmlns:a16="http://schemas.microsoft.com/office/drawing/2014/main" id="{7EB1AEB6-05DB-7656-05C1-2ED43B8B748C}"/>
              </a:ext>
            </a:extLst>
          </p:cNvPr>
          <p:cNvSpPr/>
          <p:nvPr/>
        </p:nvSpPr>
        <p:spPr>
          <a:xfrm>
            <a:off x="1983479" y="2609405"/>
            <a:ext cx="1080000" cy="2021217"/>
          </a:xfrm>
          <a:prstGeom prst="roundRect">
            <a:avLst>
              <a:gd name="adj" fmla="val 2799"/>
            </a:avLst>
          </a:prstGeom>
          <a:solidFill>
            <a:schemeClr val="bg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9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1" name="片側の 2 つの角を丸めた四角形 130">
            <a:extLst>
              <a:ext uri="{FF2B5EF4-FFF2-40B4-BE49-F238E27FC236}">
                <a16:creationId xmlns:a16="http://schemas.microsoft.com/office/drawing/2014/main" id="{83ACF24C-7494-DA0A-4E5F-3A5D45F1C6AC}"/>
              </a:ext>
            </a:extLst>
          </p:cNvPr>
          <p:cNvSpPr/>
          <p:nvPr/>
        </p:nvSpPr>
        <p:spPr>
          <a:xfrm>
            <a:off x="1986925" y="2609405"/>
            <a:ext cx="1080000" cy="296419"/>
          </a:xfrm>
          <a:prstGeom prst="round2SameRect">
            <a:avLst>
              <a:gd name="adj1" fmla="val 7670"/>
              <a:gd name="adj2" fmla="val 0"/>
            </a:avLst>
          </a:prstGeom>
          <a:solidFill>
            <a:schemeClr val="accent6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00" b="1"/>
              <a:t>おすすめ</a:t>
            </a:r>
            <a:endParaRPr kumimoji="1" lang="en-US" altLang="ja-JP" sz="500" b="1" dirty="0"/>
          </a:p>
          <a:p>
            <a:pPr algn="ctr"/>
            <a:r>
              <a:rPr kumimoji="1" lang="ja-JP" altLang="en-US" sz="800" b="1"/>
              <a:t>スタンダード</a:t>
            </a: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A628946D-801B-3DBA-FAAA-2F4469276E15}"/>
              </a:ext>
            </a:extLst>
          </p:cNvPr>
          <p:cNvSpPr txBox="1"/>
          <p:nvPr/>
        </p:nvSpPr>
        <p:spPr>
          <a:xfrm>
            <a:off x="2086082" y="3015675"/>
            <a:ext cx="900000" cy="252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spcAft>
                <a:spcPts val="200"/>
              </a:spcAft>
            </a:pPr>
            <a:r>
              <a:rPr kumimoji="1" lang="en-US" altLang="ja-JP" sz="700" b="1" dirty="0"/>
              <a:t>○</a:t>
            </a:r>
            <a:r>
              <a:rPr kumimoji="1" lang="ja-JP" altLang="en-US" sz="700" b="1"/>
              <a:t>○○という方に</a:t>
            </a:r>
            <a:endParaRPr kumimoji="1" lang="en-US" altLang="ja-JP" sz="700" b="1" dirty="0"/>
          </a:p>
          <a:p>
            <a:pPr algn="ctr">
              <a:spcAft>
                <a:spcPts val="200"/>
              </a:spcAft>
            </a:pPr>
            <a:r>
              <a:rPr kumimoji="1" lang="ja-JP" altLang="en-US" sz="700" b="1"/>
              <a:t>おすすめです</a:t>
            </a: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F57C4BC3-D984-445F-C385-29D8F8EF603E}"/>
              </a:ext>
            </a:extLst>
          </p:cNvPr>
          <p:cNvSpPr txBox="1"/>
          <p:nvPr/>
        </p:nvSpPr>
        <p:spPr>
          <a:xfrm>
            <a:off x="2086082" y="3306051"/>
            <a:ext cx="900000" cy="216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900" b="1" dirty="0">
                <a:solidFill>
                  <a:schemeClr val="accent6"/>
                </a:solidFill>
              </a:rPr>
              <a:t>3,500</a:t>
            </a:r>
            <a:r>
              <a:rPr kumimoji="1" lang="ja-JP" altLang="en-US" sz="900" b="1">
                <a:solidFill>
                  <a:schemeClr val="accent6"/>
                </a:solidFill>
              </a:rPr>
              <a:t>円</a:t>
            </a:r>
            <a:r>
              <a:rPr kumimoji="1" lang="en-US" altLang="ja-JP" sz="900" b="1" dirty="0">
                <a:solidFill>
                  <a:schemeClr val="accent6"/>
                </a:solidFill>
              </a:rPr>
              <a:t>/</a:t>
            </a:r>
            <a:r>
              <a:rPr kumimoji="1" lang="ja-JP" altLang="en-US" sz="900" b="1">
                <a:solidFill>
                  <a:schemeClr val="accent6"/>
                </a:solidFill>
              </a:rPr>
              <a:t>月</a:t>
            </a:r>
          </a:p>
        </p:txBody>
      </p:sp>
      <p:sp>
        <p:nvSpPr>
          <p:cNvPr id="134" name="角丸四角形 133">
            <a:extLst>
              <a:ext uri="{FF2B5EF4-FFF2-40B4-BE49-F238E27FC236}">
                <a16:creationId xmlns:a16="http://schemas.microsoft.com/office/drawing/2014/main" id="{BDC20482-DE44-244F-7DE7-02A6C8EAE94C}"/>
              </a:ext>
            </a:extLst>
          </p:cNvPr>
          <p:cNvSpPr/>
          <p:nvPr/>
        </p:nvSpPr>
        <p:spPr>
          <a:xfrm>
            <a:off x="2086082" y="3578900"/>
            <a:ext cx="900000" cy="1800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無料でお試し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40E71A1B-C740-1F56-D260-0D0C07B3712C}"/>
              </a:ext>
            </a:extLst>
          </p:cNvPr>
          <p:cNvSpPr txBox="1"/>
          <p:nvPr/>
        </p:nvSpPr>
        <p:spPr>
          <a:xfrm>
            <a:off x="2086082" y="3878385"/>
            <a:ext cx="900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/>
              <a:t>サポート内容</a:t>
            </a:r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8AB119DE-FF8B-69D6-BDA2-43071AB0FA6A}"/>
              </a:ext>
            </a:extLst>
          </p:cNvPr>
          <p:cNvSpPr txBox="1"/>
          <p:nvPr/>
        </p:nvSpPr>
        <p:spPr>
          <a:xfrm>
            <a:off x="2264119" y="4066980"/>
            <a:ext cx="720000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700" b="1" dirty="0"/>
              <a:t>-----------------</a:t>
            </a:r>
            <a:endParaRPr kumimoji="1" lang="ja-JP" altLang="en-US" sz="700" b="1"/>
          </a:p>
        </p:txBody>
      </p:sp>
      <p:sp>
        <p:nvSpPr>
          <p:cNvPr id="137" name="フリーフォーム 136">
            <a:extLst>
              <a:ext uri="{FF2B5EF4-FFF2-40B4-BE49-F238E27FC236}">
                <a16:creationId xmlns:a16="http://schemas.microsoft.com/office/drawing/2014/main" id="{DE578C52-FA6F-7DAA-6C36-70937133C4B3}"/>
              </a:ext>
            </a:extLst>
          </p:cNvPr>
          <p:cNvSpPr/>
          <p:nvPr/>
        </p:nvSpPr>
        <p:spPr>
          <a:xfrm>
            <a:off x="2112791" y="4093328"/>
            <a:ext cx="78616" cy="62351"/>
          </a:xfrm>
          <a:custGeom>
            <a:avLst/>
            <a:gdLst>
              <a:gd name="connsiteX0" fmla="*/ 0 w 92075"/>
              <a:gd name="connsiteY0" fmla="*/ 25400 h 73025"/>
              <a:gd name="connsiteX1" fmla="*/ 34925 w 92075"/>
              <a:gd name="connsiteY1" fmla="*/ 73025 h 73025"/>
              <a:gd name="connsiteX2" fmla="*/ 92075 w 92075"/>
              <a:gd name="connsiteY2" fmla="*/ 0 h 7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73025">
                <a:moveTo>
                  <a:pt x="0" y="25400"/>
                </a:moveTo>
                <a:lnTo>
                  <a:pt x="34925" y="73025"/>
                </a:lnTo>
                <a:lnTo>
                  <a:pt x="92075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96930BD0-97E3-FAD9-6654-E655172C36F8}"/>
              </a:ext>
            </a:extLst>
          </p:cNvPr>
          <p:cNvSpPr txBox="1"/>
          <p:nvPr/>
        </p:nvSpPr>
        <p:spPr>
          <a:xfrm>
            <a:off x="2264119" y="4177265"/>
            <a:ext cx="720000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700" b="1" dirty="0"/>
              <a:t>-----------------</a:t>
            </a:r>
            <a:endParaRPr kumimoji="1" lang="ja-JP" altLang="en-US" sz="700" b="1"/>
          </a:p>
        </p:txBody>
      </p:sp>
      <p:sp>
        <p:nvSpPr>
          <p:cNvPr id="139" name="フリーフォーム 138">
            <a:extLst>
              <a:ext uri="{FF2B5EF4-FFF2-40B4-BE49-F238E27FC236}">
                <a16:creationId xmlns:a16="http://schemas.microsoft.com/office/drawing/2014/main" id="{4404E422-B0AE-3D07-0D90-0DF82321A94C}"/>
              </a:ext>
            </a:extLst>
          </p:cNvPr>
          <p:cNvSpPr/>
          <p:nvPr/>
        </p:nvSpPr>
        <p:spPr>
          <a:xfrm>
            <a:off x="2112791" y="4203613"/>
            <a:ext cx="78616" cy="62351"/>
          </a:xfrm>
          <a:custGeom>
            <a:avLst/>
            <a:gdLst>
              <a:gd name="connsiteX0" fmla="*/ 0 w 92075"/>
              <a:gd name="connsiteY0" fmla="*/ 25400 h 73025"/>
              <a:gd name="connsiteX1" fmla="*/ 34925 w 92075"/>
              <a:gd name="connsiteY1" fmla="*/ 73025 h 73025"/>
              <a:gd name="connsiteX2" fmla="*/ 92075 w 92075"/>
              <a:gd name="connsiteY2" fmla="*/ 0 h 7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73025">
                <a:moveTo>
                  <a:pt x="0" y="25400"/>
                </a:moveTo>
                <a:lnTo>
                  <a:pt x="34925" y="73025"/>
                </a:lnTo>
                <a:lnTo>
                  <a:pt x="92075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E6F248C6-C9A8-4CF7-0656-F73469CA09E5}"/>
              </a:ext>
            </a:extLst>
          </p:cNvPr>
          <p:cNvSpPr txBox="1"/>
          <p:nvPr/>
        </p:nvSpPr>
        <p:spPr>
          <a:xfrm>
            <a:off x="2264119" y="4292149"/>
            <a:ext cx="720000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kumimoji="1" lang="en-US" altLang="ja-JP" sz="700" b="1" dirty="0"/>
              <a:t>-----------------</a:t>
            </a:r>
            <a:endParaRPr kumimoji="1" lang="ja-JP" altLang="en-US" sz="700" b="1"/>
          </a:p>
        </p:txBody>
      </p:sp>
      <p:sp>
        <p:nvSpPr>
          <p:cNvPr id="141" name="フリーフォーム 140">
            <a:extLst>
              <a:ext uri="{FF2B5EF4-FFF2-40B4-BE49-F238E27FC236}">
                <a16:creationId xmlns:a16="http://schemas.microsoft.com/office/drawing/2014/main" id="{4E536CB4-BE37-D222-D052-C4B0521DCEC4}"/>
              </a:ext>
            </a:extLst>
          </p:cNvPr>
          <p:cNvSpPr/>
          <p:nvPr/>
        </p:nvSpPr>
        <p:spPr>
          <a:xfrm>
            <a:off x="2112791" y="4318497"/>
            <a:ext cx="78616" cy="62351"/>
          </a:xfrm>
          <a:custGeom>
            <a:avLst/>
            <a:gdLst>
              <a:gd name="connsiteX0" fmla="*/ 0 w 92075"/>
              <a:gd name="connsiteY0" fmla="*/ 25400 h 73025"/>
              <a:gd name="connsiteX1" fmla="*/ 34925 w 92075"/>
              <a:gd name="connsiteY1" fmla="*/ 73025 h 73025"/>
              <a:gd name="connsiteX2" fmla="*/ 92075 w 92075"/>
              <a:gd name="connsiteY2" fmla="*/ 0 h 7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73025">
                <a:moveTo>
                  <a:pt x="0" y="25400"/>
                </a:moveTo>
                <a:lnTo>
                  <a:pt x="34925" y="73025"/>
                </a:lnTo>
                <a:lnTo>
                  <a:pt x="92075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角丸四角形 143">
            <a:extLst>
              <a:ext uri="{FF2B5EF4-FFF2-40B4-BE49-F238E27FC236}">
                <a16:creationId xmlns:a16="http://schemas.microsoft.com/office/drawing/2014/main" id="{9756DE97-0274-1B56-320F-8B6B509432BE}"/>
              </a:ext>
            </a:extLst>
          </p:cNvPr>
          <p:cNvSpPr/>
          <p:nvPr/>
        </p:nvSpPr>
        <p:spPr>
          <a:xfrm>
            <a:off x="1983479" y="4733699"/>
            <a:ext cx="1080000" cy="360000"/>
          </a:xfrm>
          <a:prstGeom prst="roundRect">
            <a:avLst>
              <a:gd name="adj" fmla="val 6623"/>
            </a:avLst>
          </a:prstGeom>
          <a:solidFill>
            <a:schemeClr val="accent6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 b="1">
                <a:solidFill>
                  <a:schemeClr val="bg1"/>
                </a:solidFill>
                <a:latin typeface="+mn-ea"/>
              </a:rPr>
              <a:t>スタンダードプラン</a:t>
            </a:r>
            <a:endParaRPr kumimoji="1" lang="en-US" altLang="ja-JP" sz="7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ja-JP" altLang="en-US" sz="700" b="1">
                <a:solidFill>
                  <a:schemeClr val="bg1"/>
                </a:solidFill>
                <a:latin typeface="+mn-ea"/>
              </a:rPr>
              <a:t>お申し込み</a:t>
            </a: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98932805-068B-658F-B420-335DA9680F54}"/>
              </a:ext>
            </a:extLst>
          </p:cNvPr>
          <p:cNvSpPr txBox="1"/>
          <p:nvPr/>
        </p:nvSpPr>
        <p:spPr>
          <a:xfrm>
            <a:off x="723579" y="5930515"/>
            <a:ext cx="82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800" b="1"/>
              <a:t>サポート●●●</a:t>
            </a: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607AEF4B-2804-7F81-3DE6-4DF62E32A753}"/>
              </a:ext>
            </a:extLst>
          </p:cNvPr>
          <p:cNvSpPr txBox="1"/>
          <p:nvPr/>
        </p:nvSpPr>
        <p:spPr>
          <a:xfrm>
            <a:off x="723579" y="6152765"/>
            <a:ext cx="828000" cy="360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700" b="1" dirty="0"/>
              <a:t>--------------------------------------------------------</a:t>
            </a:r>
            <a:endParaRPr kumimoji="1" lang="ja-JP" altLang="en-US" sz="700" b="1"/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53F098A4-C2EF-A67B-70E4-5A8F35522AB9}"/>
              </a:ext>
            </a:extLst>
          </p:cNvPr>
          <p:cNvSpPr txBox="1"/>
          <p:nvPr/>
        </p:nvSpPr>
        <p:spPr>
          <a:xfrm>
            <a:off x="1644329" y="5930515"/>
            <a:ext cx="82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800" b="1"/>
              <a:t>サポート▲▲▲</a:t>
            </a: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103215C5-7272-7AD3-E963-59216952656E}"/>
              </a:ext>
            </a:extLst>
          </p:cNvPr>
          <p:cNvSpPr txBox="1"/>
          <p:nvPr/>
        </p:nvSpPr>
        <p:spPr>
          <a:xfrm>
            <a:off x="1644329" y="6152765"/>
            <a:ext cx="828000" cy="360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700" b="1" dirty="0"/>
              <a:t>--------------------------------------------------------</a:t>
            </a:r>
            <a:endParaRPr kumimoji="1" lang="ja-JP" altLang="en-US" sz="700" b="1"/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910415D1-AA80-EB3F-76D9-8DDF380F29DE}"/>
              </a:ext>
            </a:extLst>
          </p:cNvPr>
          <p:cNvSpPr txBox="1"/>
          <p:nvPr/>
        </p:nvSpPr>
        <p:spPr>
          <a:xfrm>
            <a:off x="2565079" y="5930515"/>
            <a:ext cx="82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800" b="1"/>
              <a:t>サポート■■■</a:t>
            </a: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69743662-970B-B01C-B2E4-43A455B6021E}"/>
              </a:ext>
            </a:extLst>
          </p:cNvPr>
          <p:cNvSpPr txBox="1"/>
          <p:nvPr/>
        </p:nvSpPr>
        <p:spPr>
          <a:xfrm>
            <a:off x="2565079" y="6152765"/>
            <a:ext cx="828000" cy="360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700" b="1" dirty="0"/>
              <a:t>--------------------------------------------------------</a:t>
            </a:r>
            <a:endParaRPr kumimoji="1" lang="ja-JP" altLang="en-US" sz="700" b="1"/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D89CABB2-A56C-38A6-68AA-96BE5CCE43F2}"/>
              </a:ext>
            </a:extLst>
          </p:cNvPr>
          <p:cNvSpPr txBox="1"/>
          <p:nvPr/>
        </p:nvSpPr>
        <p:spPr>
          <a:xfrm>
            <a:off x="3485829" y="5930515"/>
            <a:ext cx="82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800" b="1"/>
              <a:t>サポート◆◆◆</a:t>
            </a: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786E7CAB-8D57-0AC5-6EFB-DD6F2072689A}"/>
              </a:ext>
            </a:extLst>
          </p:cNvPr>
          <p:cNvSpPr txBox="1"/>
          <p:nvPr/>
        </p:nvSpPr>
        <p:spPr>
          <a:xfrm>
            <a:off x="3485829" y="6152765"/>
            <a:ext cx="828000" cy="3600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700" b="1" dirty="0"/>
              <a:t>--------------------------------------------------------</a:t>
            </a:r>
            <a:endParaRPr kumimoji="1" lang="ja-JP" altLang="en-US" sz="700" b="1"/>
          </a:p>
        </p:txBody>
      </p:sp>
      <p:sp>
        <p:nvSpPr>
          <p:cNvPr id="154" name="角丸四角形 153">
            <a:extLst>
              <a:ext uri="{FF2B5EF4-FFF2-40B4-BE49-F238E27FC236}">
                <a16:creationId xmlns:a16="http://schemas.microsoft.com/office/drawing/2014/main" id="{E58E2774-9266-8764-464D-89593042AA3C}"/>
              </a:ext>
            </a:extLst>
          </p:cNvPr>
          <p:cNvSpPr/>
          <p:nvPr/>
        </p:nvSpPr>
        <p:spPr>
          <a:xfrm>
            <a:off x="723579" y="7261991"/>
            <a:ext cx="3600000" cy="504000"/>
          </a:xfrm>
          <a:prstGeom prst="roundRect">
            <a:avLst>
              <a:gd name="adj" fmla="val 4546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700" b="1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D63AB9D7-8FA9-4757-E7AC-B00571F5796E}"/>
              </a:ext>
            </a:extLst>
          </p:cNvPr>
          <p:cNvSpPr txBox="1"/>
          <p:nvPr/>
        </p:nvSpPr>
        <p:spPr>
          <a:xfrm>
            <a:off x="862182" y="7360098"/>
            <a:ext cx="3132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700" b="1" dirty="0"/>
              <a:t>Q. </a:t>
            </a:r>
            <a:r>
              <a:rPr kumimoji="1" lang="ja-JP" altLang="en-US" sz="700" b="1"/>
              <a:t>質問　</a:t>
            </a:r>
            <a:r>
              <a:rPr kumimoji="1" lang="en-US" altLang="ja-JP" sz="700" b="1" dirty="0"/>
              <a:t>-----------------------------------------------------------------------</a:t>
            </a:r>
            <a:endParaRPr kumimoji="1" lang="ja-JP" altLang="en-US" sz="700" b="1"/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1B446B09-28C8-CD77-22F9-2A9545B4C143}"/>
              </a:ext>
            </a:extLst>
          </p:cNvPr>
          <p:cNvSpPr txBox="1"/>
          <p:nvPr/>
        </p:nvSpPr>
        <p:spPr>
          <a:xfrm>
            <a:off x="862182" y="7533518"/>
            <a:ext cx="3132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700" b="1" dirty="0"/>
              <a:t>A. </a:t>
            </a:r>
            <a:r>
              <a:rPr kumimoji="1" lang="ja-JP" altLang="en-US" sz="700" b="1"/>
              <a:t>回答　</a:t>
            </a:r>
            <a:r>
              <a:rPr kumimoji="1" lang="en-US" altLang="ja-JP" sz="700" b="1" dirty="0"/>
              <a:t>-----------------------------------------------------------------------</a:t>
            </a:r>
            <a:endParaRPr kumimoji="1" lang="ja-JP" altLang="en-US" sz="700" b="1"/>
          </a:p>
        </p:txBody>
      </p:sp>
      <p:cxnSp>
        <p:nvCxnSpPr>
          <p:cNvPr id="157" name="直線コネクタ 156">
            <a:extLst>
              <a:ext uri="{FF2B5EF4-FFF2-40B4-BE49-F238E27FC236}">
                <a16:creationId xmlns:a16="http://schemas.microsoft.com/office/drawing/2014/main" id="{9A5A30E6-BDDA-CAF7-149A-218C1944FCFC}"/>
              </a:ext>
            </a:extLst>
          </p:cNvPr>
          <p:cNvCxnSpPr>
            <a:cxnSpLocks/>
          </p:cNvCxnSpPr>
          <p:nvPr/>
        </p:nvCxnSpPr>
        <p:spPr>
          <a:xfrm>
            <a:off x="4093008" y="7421887"/>
            <a:ext cx="108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角丸四角形 157">
            <a:extLst>
              <a:ext uri="{FF2B5EF4-FFF2-40B4-BE49-F238E27FC236}">
                <a16:creationId xmlns:a16="http://schemas.microsoft.com/office/drawing/2014/main" id="{68A50AF1-74D7-94C0-D6A4-88F04AFDECD0}"/>
              </a:ext>
            </a:extLst>
          </p:cNvPr>
          <p:cNvSpPr/>
          <p:nvPr/>
        </p:nvSpPr>
        <p:spPr>
          <a:xfrm>
            <a:off x="723579" y="7866336"/>
            <a:ext cx="3600000" cy="324000"/>
          </a:xfrm>
          <a:prstGeom prst="roundRect">
            <a:avLst>
              <a:gd name="adj" fmla="val 7836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700" b="1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286122AC-FC0E-EC19-AA34-2AE03B078019}"/>
              </a:ext>
            </a:extLst>
          </p:cNvPr>
          <p:cNvGrpSpPr/>
          <p:nvPr/>
        </p:nvGrpSpPr>
        <p:grpSpPr>
          <a:xfrm>
            <a:off x="4093008" y="7977487"/>
            <a:ext cx="108000" cy="108000"/>
            <a:chOff x="4115310" y="7857563"/>
            <a:chExt cx="108000" cy="108000"/>
          </a:xfrm>
        </p:grpSpPr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29C77B88-6091-AD9C-F33C-11B13CDAC78E}"/>
                </a:ext>
              </a:extLst>
            </p:cNvPr>
            <p:cNvCxnSpPr>
              <a:cxnSpLocks/>
            </p:cNvCxnSpPr>
            <p:nvPr/>
          </p:nvCxnSpPr>
          <p:spPr>
            <a:xfrm>
              <a:off x="4115310" y="7911563"/>
              <a:ext cx="108000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F2530F9F-EEF1-5DF7-A1C1-432A39074671}"/>
                </a:ext>
              </a:extLst>
            </p:cNvPr>
            <p:cNvCxnSpPr>
              <a:cxnSpLocks/>
            </p:cNvCxnSpPr>
            <p:nvPr/>
          </p:nvCxnSpPr>
          <p:spPr>
            <a:xfrm>
              <a:off x="4169310" y="7857563"/>
              <a:ext cx="0" cy="10800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EC27E0E3-5CD1-DBA8-3D18-9FCCAE8D2149}"/>
              </a:ext>
            </a:extLst>
          </p:cNvPr>
          <p:cNvSpPr txBox="1"/>
          <p:nvPr/>
        </p:nvSpPr>
        <p:spPr>
          <a:xfrm>
            <a:off x="862182" y="7960173"/>
            <a:ext cx="3132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700" b="1" dirty="0"/>
              <a:t>Q. </a:t>
            </a:r>
            <a:r>
              <a:rPr kumimoji="1" lang="ja-JP" altLang="en-US" sz="700" b="1"/>
              <a:t>質問　</a:t>
            </a:r>
            <a:r>
              <a:rPr kumimoji="1" lang="en-US" altLang="ja-JP" sz="700" b="1" dirty="0"/>
              <a:t>-----------------------------------------------------------------------</a:t>
            </a:r>
            <a:endParaRPr kumimoji="1" lang="ja-JP" altLang="en-US" sz="700" b="1"/>
          </a:p>
        </p:txBody>
      </p:sp>
      <p:sp>
        <p:nvSpPr>
          <p:cNvPr id="166" name="角丸四角形 165">
            <a:extLst>
              <a:ext uri="{FF2B5EF4-FFF2-40B4-BE49-F238E27FC236}">
                <a16:creationId xmlns:a16="http://schemas.microsoft.com/office/drawing/2014/main" id="{AD593ED1-801B-174C-9735-0D0E0E649F2E}"/>
              </a:ext>
            </a:extLst>
          </p:cNvPr>
          <p:cNvSpPr/>
          <p:nvPr/>
        </p:nvSpPr>
        <p:spPr>
          <a:xfrm>
            <a:off x="1441983" y="8887841"/>
            <a:ext cx="216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料金表をダウンロードする</a:t>
            </a:r>
          </a:p>
        </p:txBody>
      </p:sp>
      <p:sp>
        <p:nvSpPr>
          <p:cNvPr id="167" name="フリーフォーム 166">
            <a:extLst>
              <a:ext uri="{FF2B5EF4-FFF2-40B4-BE49-F238E27FC236}">
                <a16:creationId xmlns:a16="http://schemas.microsoft.com/office/drawing/2014/main" id="{1020D395-C40B-22A7-2ED9-DE55F401286A}"/>
              </a:ext>
            </a:extLst>
          </p:cNvPr>
          <p:cNvSpPr/>
          <p:nvPr/>
        </p:nvSpPr>
        <p:spPr>
          <a:xfrm>
            <a:off x="3916115" y="9113576"/>
            <a:ext cx="397714" cy="24243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83462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591" y="361034"/>
            <a:ext cx="6732000" cy="380480"/>
          </a:xfrm>
        </p:spPr>
        <p:txBody>
          <a:bodyPr/>
          <a:lstStyle/>
          <a:p>
            <a:r>
              <a:rPr lang="ja-JP" altLang="en-US"/>
              <a:t>資料ダウンロード</a:t>
            </a:r>
            <a:r>
              <a:rPr lang="en-US" altLang="ja-JP" dirty="0"/>
              <a:t>(</a:t>
            </a:r>
            <a:r>
              <a:rPr lang="ja-JP" altLang="en-US"/>
              <a:t>一覧ページ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70098FB6-45FA-9460-1C7E-9BCEE8C1F9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541408-8680-03B0-556A-991AC1156B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13EB97C2-83B1-8D40-A3D7-E2D91F01622A}"/>
              </a:ext>
            </a:extLst>
          </p:cNvPr>
          <p:cNvSpPr/>
          <p:nvPr/>
        </p:nvSpPr>
        <p:spPr>
          <a:xfrm>
            <a:off x="412591" y="2159300"/>
            <a:ext cx="4212000" cy="5680169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576000" rtlCol="0" anchor="ctr"/>
          <a:lstStyle/>
          <a:p>
            <a:pPr algn="ctr"/>
            <a:endParaRPr kumimoji="1" lang="en-US" altLang="ja-JP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4EEE407-4916-1840-AF71-F35F0CCB2E0B}"/>
              </a:ext>
            </a:extLst>
          </p:cNvPr>
          <p:cNvSpPr/>
          <p:nvPr/>
        </p:nvSpPr>
        <p:spPr>
          <a:xfrm>
            <a:off x="412591" y="1043301"/>
            <a:ext cx="4212000" cy="1116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576000" rtlCol="0" anchor="ctr"/>
          <a:lstStyle/>
          <a:p>
            <a:pPr algn="ctr"/>
            <a:endParaRPr kumimoji="1" lang="en-US" altLang="ja-JP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51195897-C081-2940-BDFA-5414C18109B9}"/>
              </a:ext>
            </a:extLst>
          </p:cNvPr>
          <p:cNvSpPr/>
          <p:nvPr/>
        </p:nvSpPr>
        <p:spPr>
          <a:xfrm>
            <a:off x="718591" y="1269221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お役立ち資料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471A6532-8D2B-DC4A-A393-F7AE6D922FC1}"/>
              </a:ext>
            </a:extLst>
          </p:cNvPr>
          <p:cNvSpPr/>
          <p:nvPr/>
        </p:nvSpPr>
        <p:spPr>
          <a:xfrm>
            <a:off x="718590" y="2563391"/>
            <a:ext cx="2160000" cy="153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すべての資料（○点セット）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7C300B54-7CB8-6349-909A-7FC1BB1164EB}"/>
              </a:ext>
            </a:extLst>
          </p:cNvPr>
          <p:cNvSpPr/>
          <p:nvPr/>
        </p:nvSpPr>
        <p:spPr>
          <a:xfrm>
            <a:off x="718590" y="2823254"/>
            <a:ext cx="216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</a:t>
            </a:r>
            <a:endParaRPr kumimoji="1" lang="en-US" altLang="ja-JP" sz="6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49FE88B-BE21-5C41-8459-4B6102663F98}"/>
              </a:ext>
            </a:extLst>
          </p:cNvPr>
          <p:cNvSpPr/>
          <p:nvPr/>
        </p:nvSpPr>
        <p:spPr>
          <a:xfrm>
            <a:off x="718591" y="1603134"/>
            <a:ext cx="360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〇〇を向上するための手法やノウハウなど、</a:t>
            </a:r>
            <a:endParaRPr kumimoji="1" lang="en-US" altLang="ja-JP" sz="800" dirty="0">
              <a:solidFill>
                <a:schemeClr val="tx2"/>
              </a:solidFill>
            </a:endParaRPr>
          </a:p>
          <a:p>
            <a:pPr algn="ctr">
              <a:spcAft>
                <a:spcPts val="4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最新の情報をダウンロードできます。</a:t>
            </a:r>
            <a:endParaRPr kumimoji="1" lang="en-US" altLang="ja-JP" sz="800" dirty="0">
              <a:solidFill>
                <a:schemeClr val="tx2"/>
              </a:solidFill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F1B34922-B09F-C34F-B0DD-B17A2343C331}"/>
              </a:ext>
            </a:extLst>
          </p:cNvPr>
          <p:cNvSpPr/>
          <p:nvPr/>
        </p:nvSpPr>
        <p:spPr>
          <a:xfrm>
            <a:off x="718590" y="3097530"/>
            <a:ext cx="1728000" cy="252000"/>
          </a:xfrm>
          <a:prstGeom prst="roundRect">
            <a:avLst>
              <a:gd name="adj" fmla="val 1640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rIns="216000" bIns="72000" rtlCol="0" anchor="ctr">
            <a:noAutofit/>
          </a:bodyPr>
          <a:lstStyle/>
          <a:p>
            <a:pPr algn="ctr"/>
            <a:r>
              <a:rPr kumimoji="1" lang="ja-JP" altLang="en-US" sz="700" b="1"/>
              <a:t>資料を一括でダウンロードする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B2C03E8-C557-274F-BA2D-762D936D1CF5}"/>
              </a:ext>
            </a:extLst>
          </p:cNvPr>
          <p:cNvSpPr/>
          <p:nvPr/>
        </p:nvSpPr>
        <p:spPr>
          <a:xfrm>
            <a:off x="4891362" y="1241868"/>
            <a:ext cx="2268000" cy="6505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「お役立ち資料」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のようなユーザー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がメリット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を感じられる名称に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05054231-6509-AE48-A3D7-1DC587711AFA}"/>
              </a:ext>
            </a:extLst>
          </p:cNvPr>
          <p:cNvSpPr/>
          <p:nvPr/>
        </p:nvSpPr>
        <p:spPr>
          <a:xfrm>
            <a:off x="4891362" y="2368025"/>
            <a:ext cx="2268000" cy="10660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（資料の掲載数が多い場合）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資料が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5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つ以上ある場合は一括で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資料がダウンロードできるように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25958FBD-CC76-F348-705D-603454F6C01A}"/>
              </a:ext>
            </a:extLst>
          </p:cNvPr>
          <p:cNvSpPr>
            <a:spLocks noChangeAspect="1"/>
          </p:cNvSpPr>
          <p:nvPr/>
        </p:nvSpPr>
        <p:spPr>
          <a:xfrm>
            <a:off x="4497643" y="144113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0C6E6182-E6DF-AEDC-28F1-F2982F201F94}"/>
              </a:ext>
            </a:extLst>
          </p:cNvPr>
          <p:cNvSpPr>
            <a:spLocks noChangeAspect="1"/>
          </p:cNvSpPr>
          <p:nvPr/>
        </p:nvSpPr>
        <p:spPr>
          <a:xfrm>
            <a:off x="4497643" y="277184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6B1D5CB-CECA-640E-F4C6-E8E3F4ECCB7A}"/>
              </a:ext>
            </a:extLst>
          </p:cNvPr>
          <p:cNvCxnSpPr>
            <a:cxnSpLocks/>
            <a:stCxn id="67" idx="1"/>
            <a:endCxn id="7" idx="6"/>
          </p:cNvCxnSpPr>
          <p:nvPr/>
        </p:nvCxnSpPr>
        <p:spPr>
          <a:xfrm flipH="1">
            <a:off x="4749643" y="1567134"/>
            <a:ext cx="141719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45062C2-B616-99FD-1B9D-8B2345B0E9C2}"/>
              </a:ext>
            </a:extLst>
          </p:cNvPr>
          <p:cNvCxnSpPr>
            <a:cxnSpLocks/>
            <a:stCxn id="70" idx="1"/>
            <a:endCxn id="8" idx="6"/>
          </p:cNvCxnSpPr>
          <p:nvPr/>
        </p:nvCxnSpPr>
        <p:spPr>
          <a:xfrm flipH="1" flipV="1">
            <a:off x="4749643" y="2897844"/>
            <a:ext cx="141719" cy="3196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C3C3894-0681-5D1E-D00C-F438C430596A}"/>
              </a:ext>
            </a:extLst>
          </p:cNvPr>
          <p:cNvSpPr/>
          <p:nvPr/>
        </p:nvSpPr>
        <p:spPr>
          <a:xfrm>
            <a:off x="412591" y="7836543"/>
            <a:ext cx="4212000" cy="381785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en-US" altLang="ja-JP" sz="1200" b="1" dirty="0">
                <a:solidFill>
                  <a:schemeClr val="tx2"/>
                </a:solidFill>
                <a:latin typeface="+mn-ea"/>
              </a:rPr>
              <a:t>CTA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3BD85AB-39B5-E2BD-091E-B16117312279}"/>
              </a:ext>
            </a:extLst>
          </p:cNvPr>
          <p:cNvSpPr/>
          <p:nvPr/>
        </p:nvSpPr>
        <p:spPr>
          <a:xfrm>
            <a:off x="3486678" y="2562538"/>
            <a:ext cx="828000" cy="504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8305EC2-1A08-99E6-D591-FD36104A5C96}"/>
              </a:ext>
            </a:extLst>
          </p:cNvPr>
          <p:cNvSpPr/>
          <p:nvPr/>
        </p:nvSpPr>
        <p:spPr>
          <a:xfrm>
            <a:off x="3342678" y="2656869"/>
            <a:ext cx="828000" cy="504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0ED3E91-BB60-7E81-F30B-ACBFF30C5B54}"/>
              </a:ext>
            </a:extLst>
          </p:cNvPr>
          <p:cNvSpPr/>
          <p:nvPr/>
        </p:nvSpPr>
        <p:spPr>
          <a:xfrm>
            <a:off x="3198678" y="2751200"/>
            <a:ext cx="828000" cy="504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F9EA5FD-E1D6-9EBD-DFF1-A7E74A22EF47}"/>
              </a:ext>
            </a:extLst>
          </p:cNvPr>
          <p:cNvSpPr/>
          <p:nvPr/>
        </p:nvSpPr>
        <p:spPr>
          <a:xfrm>
            <a:off x="3054678" y="2845530"/>
            <a:ext cx="828000" cy="504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598B80EC-A961-CB3E-E706-51EE64444EB6}"/>
              </a:ext>
            </a:extLst>
          </p:cNvPr>
          <p:cNvSpPr/>
          <p:nvPr/>
        </p:nvSpPr>
        <p:spPr>
          <a:xfrm>
            <a:off x="3351404" y="3026044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E7815898-1BE8-970C-2B3A-55AB9C2AEBE3}"/>
              </a:ext>
            </a:extLst>
          </p:cNvPr>
          <p:cNvCxnSpPr/>
          <p:nvPr/>
        </p:nvCxnSpPr>
        <p:spPr>
          <a:xfrm>
            <a:off x="412591" y="3685450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14EDF92-7573-2911-8C22-4348D719140A}"/>
              </a:ext>
            </a:extLst>
          </p:cNvPr>
          <p:cNvSpPr/>
          <p:nvPr/>
        </p:nvSpPr>
        <p:spPr>
          <a:xfrm>
            <a:off x="718590" y="4010730"/>
            <a:ext cx="2160000" cy="153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資料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1 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タイトル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934F41A-E9AF-7D19-9734-F32F5AC7408C}"/>
              </a:ext>
            </a:extLst>
          </p:cNvPr>
          <p:cNvSpPr/>
          <p:nvPr/>
        </p:nvSpPr>
        <p:spPr>
          <a:xfrm>
            <a:off x="718590" y="4247983"/>
            <a:ext cx="216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</a:t>
            </a:r>
            <a:endParaRPr kumimoji="1" lang="en-US" altLang="ja-JP" sz="6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65C4DF38-6684-BC2F-5B0B-1C5079B1F4F4}"/>
              </a:ext>
            </a:extLst>
          </p:cNvPr>
          <p:cNvSpPr/>
          <p:nvPr/>
        </p:nvSpPr>
        <p:spPr>
          <a:xfrm>
            <a:off x="718590" y="4537406"/>
            <a:ext cx="1728000" cy="252000"/>
          </a:xfrm>
          <a:prstGeom prst="roundRect">
            <a:avLst>
              <a:gd name="adj" fmla="val 1640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rIns="216000" bIns="72000" rtlCol="0" anchor="ctr">
            <a:noAutofit/>
          </a:bodyPr>
          <a:lstStyle/>
          <a:p>
            <a:pPr algn="ctr"/>
            <a:r>
              <a:rPr kumimoji="1" lang="ja-JP" altLang="en-US" sz="700" b="1"/>
              <a:t>資料をダウンロードする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5E4314A-88DA-701D-4B4B-F25F6C8AB49F}"/>
              </a:ext>
            </a:extLst>
          </p:cNvPr>
          <p:cNvSpPr/>
          <p:nvPr/>
        </p:nvSpPr>
        <p:spPr>
          <a:xfrm>
            <a:off x="3418229" y="4012530"/>
            <a:ext cx="900000" cy="576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C10B68F-1CED-0685-539A-B755C5D515CC}"/>
              </a:ext>
            </a:extLst>
          </p:cNvPr>
          <p:cNvSpPr/>
          <p:nvPr/>
        </p:nvSpPr>
        <p:spPr>
          <a:xfrm>
            <a:off x="3054678" y="4208858"/>
            <a:ext cx="900000" cy="576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6" name="フリーフォーム 25">
            <a:extLst>
              <a:ext uri="{FF2B5EF4-FFF2-40B4-BE49-F238E27FC236}">
                <a16:creationId xmlns:a16="http://schemas.microsoft.com/office/drawing/2014/main" id="{034B2147-0ED8-A009-D9CD-BC454B211411}"/>
              </a:ext>
            </a:extLst>
          </p:cNvPr>
          <p:cNvSpPr/>
          <p:nvPr/>
        </p:nvSpPr>
        <p:spPr>
          <a:xfrm>
            <a:off x="3387404" y="4429594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6C41FC9-173D-75A0-E405-97065C5DC586}"/>
              </a:ext>
            </a:extLst>
          </p:cNvPr>
          <p:cNvSpPr/>
          <p:nvPr/>
        </p:nvSpPr>
        <p:spPr>
          <a:xfrm>
            <a:off x="718590" y="5234537"/>
            <a:ext cx="2160000" cy="153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資料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1 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タイトル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6945267-E6A5-4B6C-AA62-EC3737B6638C}"/>
              </a:ext>
            </a:extLst>
          </p:cNvPr>
          <p:cNvSpPr/>
          <p:nvPr/>
        </p:nvSpPr>
        <p:spPr>
          <a:xfrm>
            <a:off x="718590" y="5471790"/>
            <a:ext cx="216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</a:t>
            </a:r>
            <a:endParaRPr kumimoji="1" lang="en-US" altLang="ja-JP" sz="6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F5E2F204-0B3D-71C8-A7B9-533D22A3B98F}"/>
              </a:ext>
            </a:extLst>
          </p:cNvPr>
          <p:cNvSpPr/>
          <p:nvPr/>
        </p:nvSpPr>
        <p:spPr>
          <a:xfrm>
            <a:off x="718590" y="5761213"/>
            <a:ext cx="1728000" cy="252000"/>
          </a:xfrm>
          <a:prstGeom prst="roundRect">
            <a:avLst>
              <a:gd name="adj" fmla="val 1640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rIns="216000" bIns="72000" rtlCol="0" anchor="ctr">
            <a:noAutofit/>
          </a:bodyPr>
          <a:lstStyle/>
          <a:p>
            <a:pPr algn="ctr"/>
            <a:r>
              <a:rPr kumimoji="1" lang="ja-JP" altLang="en-US" sz="700" b="1"/>
              <a:t>資料をダウンロードする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200E857-BC30-8B84-B52F-BCA167E66459}"/>
              </a:ext>
            </a:extLst>
          </p:cNvPr>
          <p:cNvSpPr/>
          <p:nvPr/>
        </p:nvSpPr>
        <p:spPr>
          <a:xfrm>
            <a:off x="3418229" y="5236337"/>
            <a:ext cx="900000" cy="576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542CFA5-5345-0391-BA7B-94DD493857ED}"/>
              </a:ext>
            </a:extLst>
          </p:cNvPr>
          <p:cNvSpPr/>
          <p:nvPr/>
        </p:nvSpPr>
        <p:spPr>
          <a:xfrm>
            <a:off x="3054678" y="5432665"/>
            <a:ext cx="900000" cy="576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3" name="フリーフォーム 32">
            <a:extLst>
              <a:ext uri="{FF2B5EF4-FFF2-40B4-BE49-F238E27FC236}">
                <a16:creationId xmlns:a16="http://schemas.microsoft.com/office/drawing/2014/main" id="{BC53FC0D-1153-545E-9B77-67A34D7B3FCC}"/>
              </a:ext>
            </a:extLst>
          </p:cNvPr>
          <p:cNvSpPr/>
          <p:nvPr/>
        </p:nvSpPr>
        <p:spPr>
          <a:xfrm>
            <a:off x="3387404" y="5653401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E3734CE0-F850-F394-8A3E-C3222448E1CF}"/>
              </a:ext>
            </a:extLst>
          </p:cNvPr>
          <p:cNvSpPr/>
          <p:nvPr/>
        </p:nvSpPr>
        <p:spPr>
          <a:xfrm>
            <a:off x="718590" y="6458344"/>
            <a:ext cx="2160000" cy="153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資料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1 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タイトル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1000" b="1" dirty="0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ja-JP" altLang="en-US" sz="1000" b="1">
                <a:solidFill>
                  <a:schemeClr val="tx2"/>
                </a:solidFill>
                <a:latin typeface="+mn-ea"/>
              </a:rPr>
              <a:t>○○</a:t>
            </a:r>
            <a:endParaRPr kumimoji="1" lang="en-US" altLang="ja-JP" sz="10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1A9DC31-AE0F-5C6A-C186-F62061C5CE8A}"/>
              </a:ext>
            </a:extLst>
          </p:cNvPr>
          <p:cNvSpPr/>
          <p:nvPr/>
        </p:nvSpPr>
        <p:spPr>
          <a:xfrm>
            <a:off x="718590" y="6695597"/>
            <a:ext cx="216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----------------------------------------------------------------------------------------------------------------------------</a:t>
            </a:r>
            <a:endParaRPr kumimoji="1" lang="en-US" altLang="ja-JP" sz="6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663888A2-FC8C-6720-5BAD-B239CB8B4AC4}"/>
              </a:ext>
            </a:extLst>
          </p:cNvPr>
          <p:cNvSpPr/>
          <p:nvPr/>
        </p:nvSpPr>
        <p:spPr>
          <a:xfrm>
            <a:off x="718590" y="6985020"/>
            <a:ext cx="1728000" cy="252000"/>
          </a:xfrm>
          <a:prstGeom prst="roundRect">
            <a:avLst>
              <a:gd name="adj" fmla="val 1640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rIns="216000" bIns="72000" rtlCol="0" anchor="ctr">
            <a:noAutofit/>
          </a:bodyPr>
          <a:lstStyle/>
          <a:p>
            <a:pPr algn="ctr"/>
            <a:r>
              <a:rPr kumimoji="1" lang="ja-JP" altLang="en-US" sz="700" b="1"/>
              <a:t>資料をダウンロードする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E476565-9BDA-122E-05F2-E87889C04ECB}"/>
              </a:ext>
            </a:extLst>
          </p:cNvPr>
          <p:cNvSpPr/>
          <p:nvPr/>
        </p:nvSpPr>
        <p:spPr>
          <a:xfrm>
            <a:off x="3418229" y="6460144"/>
            <a:ext cx="900000" cy="576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13F646B-6010-01DB-46AE-5E9F672B4CAA}"/>
              </a:ext>
            </a:extLst>
          </p:cNvPr>
          <p:cNvSpPr/>
          <p:nvPr/>
        </p:nvSpPr>
        <p:spPr>
          <a:xfrm>
            <a:off x="3054678" y="6656472"/>
            <a:ext cx="900000" cy="576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0BA82840-1B7B-F366-C2E0-9091CF63A859}"/>
              </a:ext>
            </a:extLst>
          </p:cNvPr>
          <p:cNvSpPr/>
          <p:nvPr/>
        </p:nvSpPr>
        <p:spPr>
          <a:xfrm>
            <a:off x="3387404" y="6877208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E5309929-973F-F942-2E24-F6C220CB6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086" y="7497074"/>
            <a:ext cx="4320000" cy="83076"/>
          </a:xfrm>
          <a:prstGeom prst="rect">
            <a:avLst/>
          </a:prstGeom>
        </p:spPr>
      </p:pic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3E807F1-731C-D139-5CF2-3EA009BD2CBE}"/>
              </a:ext>
            </a:extLst>
          </p:cNvPr>
          <p:cNvSpPr/>
          <p:nvPr/>
        </p:nvSpPr>
        <p:spPr>
          <a:xfrm>
            <a:off x="4891362" y="5251257"/>
            <a:ext cx="2268000" cy="6505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どんな人に役立つのか、どんなことがわかる資料なのか説明する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5" name="円/楕円 54">
            <a:extLst>
              <a:ext uri="{FF2B5EF4-FFF2-40B4-BE49-F238E27FC236}">
                <a16:creationId xmlns:a16="http://schemas.microsoft.com/office/drawing/2014/main" id="{7A29C75C-54F2-173B-4FAA-CA33BD438F0C}"/>
              </a:ext>
            </a:extLst>
          </p:cNvPr>
          <p:cNvSpPr>
            <a:spLocks noChangeAspect="1"/>
          </p:cNvSpPr>
          <p:nvPr/>
        </p:nvSpPr>
        <p:spPr>
          <a:xfrm>
            <a:off x="4497643" y="5450523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77C55FD2-091B-B5E8-12B6-5664EDBD2739}"/>
              </a:ext>
            </a:extLst>
          </p:cNvPr>
          <p:cNvCxnSpPr>
            <a:cxnSpLocks/>
            <a:stCxn id="54" idx="1"/>
            <a:endCxn id="55" idx="6"/>
          </p:cNvCxnSpPr>
          <p:nvPr/>
        </p:nvCxnSpPr>
        <p:spPr>
          <a:xfrm flipH="1">
            <a:off x="4749643" y="5576523"/>
            <a:ext cx="141719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3B846A8D-4455-505A-D776-01CEB6770C8F}"/>
              </a:ext>
            </a:extLst>
          </p:cNvPr>
          <p:cNvCxnSpPr>
            <a:cxnSpLocks/>
          </p:cNvCxnSpPr>
          <p:nvPr/>
        </p:nvCxnSpPr>
        <p:spPr>
          <a:xfrm flipH="1">
            <a:off x="4661707" y="8039811"/>
            <a:ext cx="218544" cy="253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218F696-E3F0-4F8F-6A4E-658CF7DDA8C0}"/>
              </a:ext>
            </a:extLst>
          </p:cNvPr>
          <p:cNvSpPr/>
          <p:nvPr/>
        </p:nvSpPr>
        <p:spPr>
          <a:xfrm>
            <a:off x="4880251" y="7951080"/>
            <a:ext cx="2268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の詳細は本資料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p.13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で解説しています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737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2A7DC7D-6E98-4746-BF2A-7238105B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資料ダウンロード</a:t>
            </a:r>
            <a:r>
              <a:rPr lang="en-US" altLang="ja-JP" dirty="0"/>
              <a:t>(</a:t>
            </a:r>
            <a:r>
              <a:rPr lang="ja-JP" altLang="en-US"/>
              <a:t>フォーム</a:t>
            </a:r>
            <a:r>
              <a:rPr lang="en-US" altLang="ja-JP" dirty="0"/>
              <a:t>)</a:t>
            </a:r>
            <a:endParaRPr lang="ja-JP" altLang="en-US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F9DBFEE0-38D4-D9A2-983C-704E57D40D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DDF29F-68D4-26E1-BD41-43F98E7BFC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14019E-52CE-874B-9BB4-81C6EFC112E3}"/>
              </a:ext>
            </a:extLst>
          </p:cNvPr>
          <p:cNvSpPr/>
          <p:nvPr/>
        </p:nvSpPr>
        <p:spPr>
          <a:xfrm>
            <a:off x="4806805" y="1064932"/>
            <a:ext cx="2340000" cy="6505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96000" tIns="108000" rIns="108000" bIns="144000" rtlCol="0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どのような人に役立つか、どんな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ことが分かる資料なのか説明する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F432C87-81F3-D54E-AA31-6AF4EEFD30ED}"/>
              </a:ext>
            </a:extLst>
          </p:cNvPr>
          <p:cNvSpPr/>
          <p:nvPr/>
        </p:nvSpPr>
        <p:spPr>
          <a:xfrm>
            <a:off x="1434354" y="1182654"/>
            <a:ext cx="2160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資料ダウンロード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3EB33BC-68A6-8C43-9355-BEE8ADD7246F}"/>
              </a:ext>
            </a:extLst>
          </p:cNvPr>
          <p:cNvSpPr/>
          <p:nvPr/>
        </p:nvSpPr>
        <p:spPr>
          <a:xfrm>
            <a:off x="412591" y="1051440"/>
            <a:ext cx="4212000" cy="5040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9BDE6BC-71B2-7944-B772-DCE9AA7DED56}"/>
              </a:ext>
            </a:extLst>
          </p:cNvPr>
          <p:cNvSpPr/>
          <p:nvPr/>
        </p:nvSpPr>
        <p:spPr>
          <a:xfrm>
            <a:off x="720726" y="1699846"/>
            <a:ext cx="162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資料タイトル○○○○○</a:t>
            </a:r>
            <a:endParaRPr kumimoji="1" lang="en-US" altLang="ja-JP" sz="1100" b="1" dirty="0">
              <a:solidFill>
                <a:schemeClr val="tx2"/>
              </a:solidFill>
              <a:latin typeface="+mn-ea"/>
            </a:endParaRPr>
          </a:p>
          <a:p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○○○○</a:t>
            </a:r>
            <a:r>
              <a:rPr kumimoji="1" lang="ja-JP" altLang="en-US" sz="1100" b="1">
                <a:solidFill>
                  <a:schemeClr val="tx2"/>
                </a:solidFill>
                <a:latin typeface="+mn-ea"/>
              </a:rPr>
              <a:t>○○○○○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CA7F759-BEE1-734C-BB2B-F1563FC74DFA}"/>
              </a:ext>
            </a:extLst>
          </p:cNvPr>
          <p:cNvSpPr/>
          <p:nvPr/>
        </p:nvSpPr>
        <p:spPr>
          <a:xfrm>
            <a:off x="701718" y="2149981"/>
            <a:ext cx="162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説明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------------------------------------------------------------------------------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53A0B3E5-8CA3-634B-9F32-75D90DA7E7BD}"/>
              </a:ext>
            </a:extLst>
          </p:cNvPr>
          <p:cNvSpPr/>
          <p:nvPr/>
        </p:nvSpPr>
        <p:spPr>
          <a:xfrm>
            <a:off x="2530978" y="1705688"/>
            <a:ext cx="180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会社名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*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必須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7BC56E3-8967-5248-9049-019B47D33272}"/>
              </a:ext>
            </a:extLst>
          </p:cNvPr>
          <p:cNvSpPr/>
          <p:nvPr/>
        </p:nvSpPr>
        <p:spPr>
          <a:xfrm>
            <a:off x="2530978" y="1896398"/>
            <a:ext cx="1800000" cy="1747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bg1">
                    <a:lumMod val="65000"/>
                  </a:schemeClr>
                </a:solidFill>
              </a:rPr>
              <a:t>株式会社サンプル</a:t>
            </a:r>
            <a:endParaRPr kumimoji="1" lang="en-US" altLang="ja-JP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D8AF9A6-2F22-704B-B087-8887DF570AF2}"/>
              </a:ext>
            </a:extLst>
          </p:cNvPr>
          <p:cNvSpPr/>
          <p:nvPr/>
        </p:nvSpPr>
        <p:spPr>
          <a:xfrm>
            <a:off x="1129257" y="3453816"/>
            <a:ext cx="1188000" cy="720000"/>
          </a:xfrm>
          <a:prstGeom prst="rect">
            <a:avLst/>
          </a:prstGeom>
          <a:solidFill>
            <a:srgbClr val="E2E6E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0D2EE63-CBBA-064F-980D-01255C0A503C}"/>
              </a:ext>
            </a:extLst>
          </p:cNvPr>
          <p:cNvSpPr/>
          <p:nvPr/>
        </p:nvSpPr>
        <p:spPr>
          <a:xfrm>
            <a:off x="697309" y="3739108"/>
            <a:ext cx="1188000" cy="720000"/>
          </a:xfrm>
          <a:prstGeom prst="rect">
            <a:avLst/>
          </a:prstGeom>
          <a:solidFill>
            <a:srgbClr val="E2E6E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F6959B24-05E7-4847-9C75-E1D0DCCF5C71}"/>
              </a:ext>
            </a:extLst>
          </p:cNvPr>
          <p:cNvSpPr/>
          <p:nvPr/>
        </p:nvSpPr>
        <p:spPr>
          <a:xfrm>
            <a:off x="2530978" y="2138726"/>
            <a:ext cx="180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氏名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*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必須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755BB35-C892-DC4C-8ACA-8F384E5F2F95}"/>
              </a:ext>
            </a:extLst>
          </p:cNvPr>
          <p:cNvSpPr/>
          <p:nvPr/>
        </p:nvSpPr>
        <p:spPr>
          <a:xfrm>
            <a:off x="2530978" y="2329436"/>
            <a:ext cx="1800000" cy="1747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bg1">
                    <a:lumMod val="65000"/>
                  </a:schemeClr>
                </a:solidFill>
              </a:rPr>
              <a:t>才流</a:t>
            </a:r>
            <a:r>
              <a:rPr kumimoji="1" lang="en-US" altLang="ja-JP" sz="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kumimoji="1" lang="ja-JP" altLang="en-US" sz="600">
                <a:solidFill>
                  <a:schemeClr val="bg1">
                    <a:lumMod val="65000"/>
                  </a:schemeClr>
                </a:solidFill>
              </a:rPr>
              <a:t>太郎</a:t>
            </a:r>
            <a:endParaRPr kumimoji="1" lang="en-US" altLang="ja-JP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8A1EAB20-E76F-DF4E-9E6D-74B7B489505C}"/>
              </a:ext>
            </a:extLst>
          </p:cNvPr>
          <p:cNvSpPr/>
          <p:nvPr/>
        </p:nvSpPr>
        <p:spPr>
          <a:xfrm>
            <a:off x="2530978" y="2571764"/>
            <a:ext cx="180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メールアドレス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*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必須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646BA5F-AFC1-8348-8F00-731220AB168F}"/>
              </a:ext>
            </a:extLst>
          </p:cNvPr>
          <p:cNvSpPr/>
          <p:nvPr/>
        </p:nvSpPr>
        <p:spPr>
          <a:xfrm>
            <a:off x="2530978" y="2762474"/>
            <a:ext cx="1800000" cy="1747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600" dirty="0">
                <a:solidFill>
                  <a:schemeClr val="bg1">
                    <a:lumMod val="65000"/>
                  </a:schemeClr>
                </a:solidFill>
              </a:rPr>
              <a:t>Sample***@mail.com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9C49418-1120-0C4C-97F7-7593138865CB}"/>
              </a:ext>
            </a:extLst>
          </p:cNvPr>
          <p:cNvSpPr/>
          <p:nvPr/>
        </p:nvSpPr>
        <p:spPr>
          <a:xfrm>
            <a:off x="2530978" y="3004802"/>
            <a:ext cx="180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電話番号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*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必須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8F507F4-CC14-D448-8AA2-FF02A00D6FBF}"/>
              </a:ext>
            </a:extLst>
          </p:cNvPr>
          <p:cNvSpPr/>
          <p:nvPr/>
        </p:nvSpPr>
        <p:spPr>
          <a:xfrm>
            <a:off x="2530978" y="3195509"/>
            <a:ext cx="1800000" cy="1747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600" dirty="0">
                <a:solidFill>
                  <a:schemeClr val="bg1">
                    <a:lumMod val="65000"/>
                  </a:schemeClr>
                </a:solidFill>
              </a:rPr>
              <a:t>0123-456-7890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5F7EA32-40D4-F44E-BC2A-EE018D59FA94}"/>
              </a:ext>
            </a:extLst>
          </p:cNvPr>
          <p:cNvSpPr/>
          <p:nvPr/>
        </p:nvSpPr>
        <p:spPr>
          <a:xfrm>
            <a:off x="2530978" y="3520818"/>
            <a:ext cx="180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資料請求の目的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 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*</a:t>
            </a:r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必須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9BE3859-5071-F249-B1FA-0B5E111E30A7}"/>
              </a:ext>
            </a:extLst>
          </p:cNvPr>
          <p:cNvSpPr/>
          <p:nvPr/>
        </p:nvSpPr>
        <p:spPr>
          <a:xfrm>
            <a:off x="2530978" y="3724622"/>
            <a:ext cx="1800000" cy="2667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</a:rPr>
              <a:t>○ </a:t>
            </a:r>
            <a:r>
              <a:rPr kumimoji="1" lang="en-US" altLang="ja-JP" sz="700" dirty="0">
                <a:solidFill>
                  <a:schemeClr val="tx2"/>
                </a:solidFill>
              </a:rPr>
              <a:t> ●</a:t>
            </a:r>
            <a:r>
              <a:rPr kumimoji="1" lang="ja-JP" altLang="en-US" sz="700">
                <a:solidFill>
                  <a:schemeClr val="tx2"/>
                </a:solidFill>
              </a:rPr>
              <a:t>●●●に課題がある</a:t>
            </a:r>
            <a:endParaRPr kumimoji="1" lang="en-US" altLang="ja-JP" sz="700" dirty="0">
              <a:solidFill>
                <a:schemeClr val="tx2"/>
              </a:solidFill>
            </a:endParaRPr>
          </a:p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</a:rPr>
              <a:t>○</a:t>
            </a:r>
            <a:r>
              <a:rPr kumimoji="1" lang="en-US" altLang="ja-JP" sz="700" dirty="0">
                <a:solidFill>
                  <a:schemeClr val="tx2"/>
                </a:solidFill>
              </a:rPr>
              <a:t>  </a:t>
            </a:r>
            <a:r>
              <a:rPr kumimoji="1" lang="ja-JP" altLang="en-US" sz="700">
                <a:solidFill>
                  <a:schemeClr val="tx2"/>
                </a:solidFill>
              </a:rPr>
              <a:t>▲▲▲▲に興味がある</a:t>
            </a:r>
            <a:endParaRPr kumimoji="1" lang="en-US" altLang="ja-JP" sz="700" dirty="0">
              <a:solidFill>
                <a:schemeClr val="tx2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CCFB7C2-F8F0-1640-A5B1-521BD5EE3349}"/>
              </a:ext>
            </a:extLst>
          </p:cNvPr>
          <p:cNvSpPr/>
          <p:nvPr/>
        </p:nvSpPr>
        <p:spPr>
          <a:xfrm>
            <a:off x="2530978" y="4148776"/>
            <a:ext cx="1800000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</a:rPr>
              <a:t>要望、相談があればご記入ください</a:t>
            </a:r>
            <a:endParaRPr kumimoji="1" lang="en-US" altLang="ja-JP" sz="800" b="1" dirty="0">
              <a:solidFill>
                <a:schemeClr val="tx2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AC1706-3A8E-474F-B3A7-9F7A147600B4}"/>
              </a:ext>
            </a:extLst>
          </p:cNvPr>
          <p:cNvSpPr/>
          <p:nvPr/>
        </p:nvSpPr>
        <p:spPr>
          <a:xfrm>
            <a:off x="2530978" y="4344196"/>
            <a:ext cx="1800000" cy="72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>
                <a:solidFill>
                  <a:schemeClr val="bg1">
                    <a:lumMod val="65000"/>
                  </a:schemeClr>
                </a:solidFill>
              </a:rPr>
              <a:t>ご記入ください</a:t>
            </a:r>
            <a:endParaRPr kumimoji="1" lang="en-US" altLang="ja-JP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2D68944D-4A5E-3C48-A89E-207CC4693F9F}"/>
              </a:ext>
            </a:extLst>
          </p:cNvPr>
          <p:cNvSpPr/>
          <p:nvPr/>
        </p:nvSpPr>
        <p:spPr>
          <a:xfrm>
            <a:off x="957527" y="2586610"/>
            <a:ext cx="1296000" cy="61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こんな方におすすめです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・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●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●●●に課題がある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・▲▲▲▲に興味がある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・■■■■を学びたい</a:t>
            </a:r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64D70FC-1270-8345-A99F-D3C016E758DA}"/>
              </a:ext>
            </a:extLst>
          </p:cNvPr>
          <p:cNvSpPr/>
          <p:nvPr/>
        </p:nvSpPr>
        <p:spPr>
          <a:xfrm>
            <a:off x="697309" y="4928716"/>
            <a:ext cx="1619947" cy="123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r>
              <a:rPr kumimoji="1" lang="ja-JP" altLang="en-US" sz="700">
                <a:solidFill>
                  <a:schemeClr val="tx2"/>
                </a:solidFill>
              </a:rPr>
              <a:t>お電話からも承っております</a:t>
            </a:r>
            <a:endParaRPr kumimoji="1" lang="en-US" altLang="ja-JP" sz="700" dirty="0">
              <a:solidFill>
                <a:schemeClr val="tx2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6DA8A07-199D-CA4E-A516-91EE758539CD}"/>
              </a:ext>
            </a:extLst>
          </p:cNvPr>
          <p:cNvSpPr/>
          <p:nvPr/>
        </p:nvSpPr>
        <p:spPr>
          <a:xfrm>
            <a:off x="2530978" y="5149988"/>
            <a:ext cx="1800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800" b="1">
                <a:solidFill>
                  <a:schemeClr val="tx2"/>
                </a:solidFill>
              </a:rPr>
              <a:t>□</a:t>
            </a:r>
            <a:r>
              <a:rPr kumimoji="1" lang="en-US" altLang="ja-JP" sz="800" b="1" dirty="0">
                <a:solidFill>
                  <a:schemeClr val="tx2"/>
                </a:solidFill>
              </a:rPr>
              <a:t> </a:t>
            </a:r>
            <a:r>
              <a:rPr kumimoji="1" lang="ja-JP" altLang="en-US" sz="800" b="1" u="sng">
                <a:solidFill>
                  <a:schemeClr val="tx2"/>
                </a:solidFill>
              </a:rPr>
              <a:t>プライバシーポリシー</a:t>
            </a:r>
            <a:r>
              <a:rPr kumimoji="1" lang="ja-JP" altLang="en-US" sz="800" b="1">
                <a:solidFill>
                  <a:schemeClr val="tx2"/>
                </a:solidFill>
              </a:rPr>
              <a:t>に同意する</a:t>
            </a:r>
            <a:endParaRPr kumimoji="1" lang="en-US" altLang="ja-JP" sz="800" b="1" dirty="0">
              <a:solidFill>
                <a:schemeClr val="tx2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18915EA-E4D6-3640-B05E-CE658898B35D}"/>
              </a:ext>
            </a:extLst>
          </p:cNvPr>
          <p:cNvSpPr/>
          <p:nvPr/>
        </p:nvSpPr>
        <p:spPr>
          <a:xfrm>
            <a:off x="713246" y="5906242"/>
            <a:ext cx="86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プライバシーポリシー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F96D6ED7-C98B-504E-890A-84EA11683637}"/>
              </a:ext>
            </a:extLst>
          </p:cNvPr>
          <p:cNvSpPr/>
          <p:nvPr/>
        </p:nvSpPr>
        <p:spPr>
          <a:xfrm>
            <a:off x="701253" y="5313920"/>
            <a:ext cx="16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 00:00〜00:00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82168084-BFC9-5E47-A6B9-F9B46F412326}"/>
              </a:ext>
            </a:extLst>
          </p:cNvPr>
          <p:cNvSpPr>
            <a:spLocks/>
          </p:cNvSpPr>
          <p:nvPr/>
        </p:nvSpPr>
        <p:spPr>
          <a:xfrm>
            <a:off x="697256" y="5110874"/>
            <a:ext cx="162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n-ea"/>
              </a:rPr>
              <a:t>0123-456-7890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4" name="円/楕円 63">
            <a:extLst>
              <a:ext uri="{FF2B5EF4-FFF2-40B4-BE49-F238E27FC236}">
                <a16:creationId xmlns:a16="http://schemas.microsoft.com/office/drawing/2014/main" id="{D7473E3C-0017-B34B-809F-D737A253D426}"/>
              </a:ext>
            </a:extLst>
          </p:cNvPr>
          <p:cNvSpPr>
            <a:spLocks noChangeAspect="1"/>
          </p:cNvSpPr>
          <p:nvPr/>
        </p:nvSpPr>
        <p:spPr>
          <a:xfrm>
            <a:off x="605246" y="3630989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sp>
        <p:nvSpPr>
          <p:cNvPr id="66" name="円/楕円 65">
            <a:extLst>
              <a:ext uri="{FF2B5EF4-FFF2-40B4-BE49-F238E27FC236}">
                <a16:creationId xmlns:a16="http://schemas.microsoft.com/office/drawing/2014/main" id="{4F1AA1DA-7A5F-0F4F-9200-D0AFE6DD1529}"/>
              </a:ext>
            </a:extLst>
          </p:cNvPr>
          <p:cNvSpPr>
            <a:spLocks noChangeAspect="1"/>
          </p:cNvSpPr>
          <p:nvPr/>
        </p:nvSpPr>
        <p:spPr>
          <a:xfrm>
            <a:off x="3318404" y="1622172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81D3A21A-4593-ED4A-9F8F-EB765F214D9B}"/>
              </a:ext>
            </a:extLst>
          </p:cNvPr>
          <p:cNvSpPr/>
          <p:nvPr/>
        </p:nvSpPr>
        <p:spPr>
          <a:xfrm>
            <a:off x="724994" y="7141994"/>
            <a:ext cx="3600000" cy="1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送信が完了しました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629CFB10-F5D7-E44A-8E22-9D18D0CC5537}"/>
              </a:ext>
            </a:extLst>
          </p:cNvPr>
          <p:cNvSpPr/>
          <p:nvPr/>
        </p:nvSpPr>
        <p:spPr>
          <a:xfrm>
            <a:off x="724994" y="7412781"/>
            <a:ext cx="3600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2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弊社の資料に興味を持って頂きありがとうございます</a:t>
            </a:r>
            <a:endParaRPr kumimoji="1" lang="en-US" altLang="ja-JP" sz="800" dirty="0">
              <a:solidFill>
                <a:schemeClr val="tx2"/>
              </a:solidFill>
            </a:endParaRPr>
          </a:p>
          <a:p>
            <a:pPr algn="ctr">
              <a:spcAft>
                <a:spcPts val="200"/>
              </a:spcAft>
            </a:pPr>
            <a:r>
              <a:rPr kumimoji="1" lang="ja-JP" altLang="en-US" sz="800">
                <a:solidFill>
                  <a:schemeClr val="tx2"/>
                </a:solidFill>
              </a:rPr>
              <a:t>資料は下記のボタン、またはメールよりダウンロードください</a:t>
            </a:r>
            <a:endParaRPr kumimoji="1" lang="en-US" altLang="ja-JP" sz="800" dirty="0">
              <a:solidFill>
                <a:schemeClr val="tx2"/>
              </a:solidFill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9930A7FE-4216-FE42-8DA9-92D35E13E55C}"/>
              </a:ext>
            </a:extLst>
          </p:cNvPr>
          <p:cNvSpPr/>
          <p:nvPr/>
        </p:nvSpPr>
        <p:spPr>
          <a:xfrm>
            <a:off x="412591" y="6289620"/>
            <a:ext cx="1524456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spAutoFit/>
          </a:bodyPr>
          <a:lstStyle/>
          <a:p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フォーム送信完了画面</a:t>
            </a:r>
          </a:p>
        </p:txBody>
      </p:sp>
      <p:sp>
        <p:nvSpPr>
          <p:cNvPr id="100" name="角丸四角形 99">
            <a:extLst>
              <a:ext uri="{FF2B5EF4-FFF2-40B4-BE49-F238E27FC236}">
                <a16:creationId xmlns:a16="http://schemas.microsoft.com/office/drawing/2014/main" id="{F25D9F4D-E9BB-4C4F-8469-2B3FD861811F}"/>
              </a:ext>
            </a:extLst>
          </p:cNvPr>
          <p:cNvSpPr/>
          <p:nvPr/>
        </p:nvSpPr>
        <p:spPr>
          <a:xfrm>
            <a:off x="2529517" y="5424767"/>
            <a:ext cx="1800000" cy="252000"/>
          </a:xfrm>
          <a:prstGeom prst="roundRect">
            <a:avLst>
              <a:gd name="adj" fmla="val 72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rIns="216000" bIns="72000" rtlCol="0" anchor="ctr">
            <a:spAutoFit/>
          </a:bodyPr>
          <a:lstStyle/>
          <a:p>
            <a:pPr algn="ctr"/>
            <a:r>
              <a:rPr kumimoji="1" lang="ja-JP" altLang="en-US" sz="800" b="1">
                <a:solidFill>
                  <a:schemeClr val="bg1"/>
                </a:solidFill>
              </a:rPr>
              <a:t>送信する</a:t>
            </a: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F5F63CEB-B04E-A24A-A706-D8255DE59F34}"/>
              </a:ext>
            </a:extLst>
          </p:cNvPr>
          <p:cNvSpPr/>
          <p:nvPr/>
        </p:nvSpPr>
        <p:spPr>
          <a:xfrm>
            <a:off x="412591" y="8402552"/>
            <a:ext cx="4212000" cy="1620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F8BCCB6B-EB93-184F-43A1-81209CA380E9}"/>
              </a:ext>
            </a:extLst>
          </p:cNvPr>
          <p:cNvSpPr>
            <a:spLocks noChangeAspect="1"/>
          </p:cNvSpPr>
          <p:nvPr/>
        </p:nvSpPr>
        <p:spPr>
          <a:xfrm>
            <a:off x="4902527" y="1179154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C2B479-4A34-AD9C-B468-D8D1EB399D3E}"/>
              </a:ext>
            </a:extLst>
          </p:cNvPr>
          <p:cNvSpPr/>
          <p:nvPr/>
        </p:nvSpPr>
        <p:spPr>
          <a:xfrm>
            <a:off x="542724" y="1160402"/>
            <a:ext cx="648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CA06ADA0-52A3-EC93-D01A-DB9FC24B96ED}"/>
              </a:ext>
            </a:extLst>
          </p:cNvPr>
          <p:cNvCxnSpPr/>
          <p:nvPr/>
        </p:nvCxnSpPr>
        <p:spPr>
          <a:xfrm>
            <a:off x="412591" y="1479107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3787901F-8ED3-C172-E979-FD10831FC3EB}"/>
              </a:ext>
            </a:extLst>
          </p:cNvPr>
          <p:cNvSpPr/>
          <p:nvPr/>
        </p:nvSpPr>
        <p:spPr>
          <a:xfrm>
            <a:off x="697784" y="2485369"/>
            <a:ext cx="1620000" cy="792000"/>
          </a:xfrm>
          <a:prstGeom prst="roundRect">
            <a:avLst>
              <a:gd name="adj" fmla="val 3689"/>
            </a:avLst>
          </a:prstGeom>
          <a:noFill/>
          <a:ln w="12700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>
            <a:extLst>
              <a:ext uri="{FF2B5EF4-FFF2-40B4-BE49-F238E27FC236}">
                <a16:creationId xmlns:a16="http://schemas.microsoft.com/office/drawing/2014/main" id="{1902CD10-F2B3-EA02-E4D0-81E9B3435053}"/>
              </a:ext>
            </a:extLst>
          </p:cNvPr>
          <p:cNvSpPr/>
          <p:nvPr/>
        </p:nvSpPr>
        <p:spPr>
          <a:xfrm>
            <a:off x="1179394" y="4039633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DBF7E2D6-0092-0D84-14E8-00FE6DA8734A}"/>
              </a:ext>
            </a:extLst>
          </p:cNvPr>
          <p:cNvSpPr>
            <a:spLocks noChangeAspect="1"/>
          </p:cNvSpPr>
          <p:nvPr/>
        </p:nvSpPr>
        <p:spPr>
          <a:xfrm>
            <a:off x="605246" y="2790546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1</a:t>
            </a: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64EDDCC3-8D30-FF08-E8F6-D41443CB8A60}"/>
              </a:ext>
            </a:extLst>
          </p:cNvPr>
          <p:cNvSpPr>
            <a:spLocks noChangeAspect="1"/>
          </p:cNvSpPr>
          <p:nvPr/>
        </p:nvSpPr>
        <p:spPr>
          <a:xfrm>
            <a:off x="605246" y="4635271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505E36B8-7E67-DE5B-CA79-F518323CDEA9}"/>
              </a:ext>
            </a:extLst>
          </p:cNvPr>
          <p:cNvSpPr>
            <a:spLocks noChangeAspect="1"/>
          </p:cNvSpPr>
          <p:nvPr/>
        </p:nvSpPr>
        <p:spPr>
          <a:xfrm>
            <a:off x="3671837" y="3740539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5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6D01C02-41A6-383A-E586-C5582C1922C8}"/>
              </a:ext>
            </a:extLst>
          </p:cNvPr>
          <p:cNvSpPr/>
          <p:nvPr/>
        </p:nvSpPr>
        <p:spPr>
          <a:xfrm>
            <a:off x="4806805" y="1840305"/>
            <a:ext cx="2340000" cy="442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96000" tIns="108000" rIns="108000" bIns="144000" rtlCol="0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資料のイメージ画像を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1~2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枚入れる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2" name="円/楕円 21">
            <a:extLst>
              <a:ext uri="{FF2B5EF4-FFF2-40B4-BE49-F238E27FC236}">
                <a16:creationId xmlns:a16="http://schemas.microsoft.com/office/drawing/2014/main" id="{A9F745DE-41FA-C913-C148-AF1CD8828B0B}"/>
              </a:ext>
            </a:extLst>
          </p:cNvPr>
          <p:cNvSpPr>
            <a:spLocks noChangeAspect="1"/>
          </p:cNvSpPr>
          <p:nvPr/>
        </p:nvSpPr>
        <p:spPr>
          <a:xfrm>
            <a:off x="4902527" y="1950775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2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7DCAB51-FB2E-604B-2041-D9B3F343E46A}"/>
              </a:ext>
            </a:extLst>
          </p:cNvPr>
          <p:cNvSpPr/>
          <p:nvPr/>
        </p:nvSpPr>
        <p:spPr>
          <a:xfrm>
            <a:off x="4806805" y="2393557"/>
            <a:ext cx="2340000" cy="6505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96000" tIns="108000" rIns="108000" bIns="144000" rtlCol="0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業界によって紙で欲しい場合は、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郵送可の旨、電話番号の記載をする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4" name="円/楕円 23">
            <a:extLst>
              <a:ext uri="{FF2B5EF4-FFF2-40B4-BE49-F238E27FC236}">
                <a16:creationId xmlns:a16="http://schemas.microsoft.com/office/drawing/2014/main" id="{8E0C6A40-216B-79CC-D708-099CD103DB25}"/>
              </a:ext>
            </a:extLst>
          </p:cNvPr>
          <p:cNvSpPr>
            <a:spLocks noChangeAspect="1"/>
          </p:cNvSpPr>
          <p:nvPr/>
        </p:nvSpPr>
        <p:spPr>
          <a:xfrm>
            <a:off x="4902527" y="2506022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3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82DF74F-5464-3B44-520E-75E38AE1C582}"/>
              </a:ext>
            </a:extLst>
          </p:cNvPr>
          <p:cNvSpPr/>
          <p:nvPr/>
        </p:nvSpPr>
        <p:spPr>
          <a:xfrm>
            <a:off x="4806805" y="3168574"/>
            <a:ext cx="2340000" cy="8582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96000" tIns="108000" rIns="108000" bIns="144000" rtlCol="0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資料が複数の場合は、入力した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情報が他のフォームでも自動入力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されるように設定する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6" name="円/楕円 25">
            <a:extLst>
              <a:ext uri="{FF2B5EF4-FFF2-40B4-BE49-F238E27FC236}">
                <a16:creationId xmlns:a16="http://schemas.microsoft.com/office/drawing/2014/main" id="{7F184318-5BD9-C0F3-88ED-9736A9F92EB6}"/>
              </a:ext>
            </a:extLst>
          </p:cNvPr>
          <p:cNvSpPr>
            <a:spLocks noChangeAspect="1"/>
          </p:cNvSpPr>
          <p:nvPr/>
        </p:nvSpPr>
        <p:spPr>
          <a:xfrm>
            <a:off x="4902527" y="3285362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4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3BE2FEC-57E8-CA6A-92C1-6B1FFB13BA77}"/>
              </a:ext>
            </a:extLst>
          </p:cNvPr>
          <p:cNvSpPr/>
          <p:nvPr/>
        </p:nvSpPr>
        <p:spPr>
          <a:xfrm>
            <a:off x="4806805" y="4138777"/>
            <a:ext cx="2340000" cy="8582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96000" tIns="108000" rIns="108000" bIns="144000" rtlCol="0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リードの質を見極めるため、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どんな課題を抱えているかの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選択肢・入力欄を用意する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8" name="円/楕円 27">
            <a:extLst>
              <a:ext uri="{FF2B5EF4-FFF2-40B4-BE49-F238E27FC236}">
                <a16:creationId xmlns:a16="http://schemas.microsoft.com/office/drawing/2014/main" id="{358E3F7E-8695-1F4A-D426-5F905B604FBD}"/>
              </a:ext>
            </a:extLst>
          </p:cNvPr>
          <p:cNvSpPr>
            <a:spLocks noChangeAspect="1"/>
          </p:cNvSpPr>
          <p:nvPr/>
        </p:nvSpPr>
        <p:spPr>
          <a:xfrm>
            <a:off x="4902527" y="4269476"/>
            <a:ext cx="216000" cy="2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5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6BB81CB-E0FC-3449-72D8-30AB26ACB760}"/>
              </a:ext>
            </a:extLst>
          </p:cNvPr>
          <p:cNvSpPr/>
          <p:nvPr/>
        </p:nvSpPr>
        <p:spPr>
          <a:xfrm>
            <a:off x="4806805" y="5127733"/>
            <a:ext cx="2340000" cy="6505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08000" rIns="144000" bIns="144000" rtlCol="0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ブラウザを閉じる操作があった場合、離脱確認のアラートを表示する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C1B318F3-841A-EE97-E856-4270564C4318}"/>
              </a:ext>
            </a:extLst>
          </p:cNvPr>
          <p:cNvCxnSpPr/>
          <p:nvPr/>
        </p:nvCxnSpPr>
        <p:spPr>
          <a:xfrm>
            <a:off x="412591" y="5835673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631986B-89CB-870D-87F7-2606BAD86BA2}"/>
              </a:ext>
            </a:extLst>
          </p:cNvPr>
          <p:cNvSpPr/>
          <p:nvPr/>
        </p:nvSpPr>
        <p:spPr>
          <a:xfrm>
            <a:off x="1618071" y="5906242"/>
            <a:ext cx="396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利用規約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B7AD907A-A17D-B32A-E85D-3A23C43B18C5}"/>
              </a:ext>
            </a:extLst>
          </p:cNvPr>
          <p:cNvSpPr/>
          <p:nvPr/>
        </p:nvSpPr>
        <p:spPr>
          <a:xfrm>
            <a:off x="3825517" y="5906242"/>
            <a:ext cx="50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r">
              <a:spcAft>
                <a:spcPts val="600"/>
              </a:spcAft>
            </a:pPr>
            <a:r>
              <a:rPr kumimoji="1" lang="en-US" altLang="ja-JP" sz="600" dirty="0">
                <a:solidFill>
                  <a:schemeClr val="tx2"/>
                </a:solidFill>
              </a:rPr>
              <a:t>©️Copyright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BF1BF12-A1D3-8B9E-0244-6CE37A53371B}"/>
              </a:ext>
            </a:extLst>
          </p:cNvPr>
          <p:cNvSpPr/>
          <p:nvPr/>
        </p:nvSpPr>
        <p:spPr>
          <a:xfrm>
            <a:off x="1434354" y="6699826"/>
            <a:ext cx="2160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資料ダウンロード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73CE3ECB-DE99-EA32-4A9B-9E2E8798D219}"/>
              </a:ext>
            </a:extLst>
          </p:cNvPr>
          <p:cNvSpPr/>
          <p:nvPr/>
        </p:nvSpPr>
        <p:spPr>
          <a:xfrm>
            <a:off x="412591" y="6568611"/>
            <a:ext cx="4212000" cy="1835163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33ABCC47-D0E9-57B7-1F20-A47452A02745}"/>
              </a:ext>
            </a:extLst>
          </p:cNvPr>
          <p:cNvSpPr/>
          <p:nvPr/>
        </p:nvSpPr>
        <p:spPr>
          <a:xfrm>
            <a:off x="542724" y="6677574"/>
            <a:ext cx="648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B0B09E8C-918C-1E68-3150-AC0C1D0C8EC2}"/>
              </a:ext>
            </a:extLst>
          </p:cNvPr>
          <p:cNvCxnSpPr/>
          <p:nvPr/>
        </p:nvCxnSpPr>
        <p:spPr>
          <a:xfrm>
            <a:off x="412591" y="6996279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角丸四角形 80">
            <a:extLst>
              <a:ext uri="{FF2B5EF4-FFF2-40B4-BE49-F238E27FC236}">
                <a16:creationId xmlns:a16="http://schemas.microsoft.com/office/drawing/2014/main" id="{B358BB42-29D1-6124-63AC-73BB0AF64223}"/>
              </a:ext>
            </a:extLst>
          </p:cNvPr>
          <p:cNvSpPr/>
          <p:nvPr/>
        </p:nvSpPr>
        <p:spPr>
          <a:xfrm>
            <a:off x="1650354" y="7802291"/>
            <a:ext cx="1728000" cy="252000"/>
          </a:xfrm>
          <a:prstGeom prst="roundRect">
            <a:avLst>
              <a:gd name="adj" fmla="val 1640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rIns="216000" bIns="72000" rtlCol="0" anchor="ctr">
            <a:noAutofit/>
          </a:bodyPr>
          <a:lstStyle/>
          <a:p>
            <a:pPr algn="ctr"/>
            <a:r>
              <a:rPr kumimoji="1" lang="ja-JP" altLang="en-US" sz="700" b="1"/>
              <a:t>資料をダウンロードする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7AB74B40-544D-912E-79AD-D768F2F3203C}"/>
              </a:ext>
            </a:extLst>
          </p:cNvPr>
          <p:cNvSpPr/>
          <p:nvPr/>
        </p:nvSpPr>
        <p:spPr>
          <a:xfrm>
            <a:off x="1651867" y="8130265"/>
            <a:ext cx="1726487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</a:rPr>
              <a:t>トップに戻る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04EBD19D-0341-CD20-F30C-D165D43FE7E2}"/>
              </a:ext>
            </a:extLst>
          </p:cNvPr>
          <p:cNvSpPr/>
          <p:nvPr/>
        </p:nvSpPr>
        <p:spPr>
          <a:xfrm>
            <a:off x="713246" y="9846300"/>
            <a:ext cx="86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プライバシーポリシー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3ED33A1F-FF7F-CF54-F28B-648E521343BC}"/>
              </a:ext>
            </a:extLst>
          </p:cNvPr>
          <p:cNvCxnSpPr/>
          <p:nvPr/>
        </p:nvCxnSpPr>
        <p:spPr>
          <a:xfrm>
            <a:off x="412591" y="9775731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B59DA681-5F53-35ED-FED5-DDBEF10F757D}"/>
              </a:ext>
            </a:extLst>
          </p:cNvPr>
          <p:cNvSpPr/>
          <p:nvPr/>
        </p:nvSpPr>
        <p:spPr>
          <a:xfrm>
            <a:off x="1618071" y="9846300"/>
            <a:ext cx="396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600" u="sng">
                <a:solidFill>
                  <a:schemeClr val="tx2"/>
                </a:solidFill>
              </a:rPr>
              <a:t>利用規約</a:t>
            </a:r>
            <a:endParaRPr kumimoji="1" lang="en-US" altLang="ja-JP" sz="600" u="sng" dirty="0">
              <a:solidFill>
                <a:schemeClr val="tx2"/>
              </a:solidFill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4BED4D47-D26A-F0D9-9231-A253F99A1646}"/>
              </a:ext>
            </a:extLst>
          </p:cNvPr>
          <p:cNvSpPr/>
          <p:nvPr/>
        </p:nvSpPr>
        <p:spPr>
          <a:xfrm>
            <a:off x="3825517" y="9846300"/>
            <a:ext cx="504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r">
              <a:spcAft>
                <a:spcPts val="600"/>
              </a:spcAft>
            </a:pPr>
            <a:r>
              <a:rPr kumimoji="1" lang="en-US" altLang="ja-JP" sz="600" dirty="0">
                <a:solidFill>
                  <a:schemeClr val="tx2"/>
                </a:solidFill>
              </a:rPr>
              <a:t>©️Copyright</a:t>
            </a:r>
          </a:p>
        </p:txBody>
      </p:sp>
      <p:sp>
        <p:nvSpPr>
          <p:cNvPr id="134" name="角丸四角形 133">
            <a:extLst>
              <a:ext uri="{FF2B5EF4-FFF2-40B4-BE49-F238E27FC236}">
                <a16:creationId xmlns:a16="http://schemas.microsoft.com/office/drawing/2014/main" id="{6890B3B5-02C0-FE8C-13AB-E4524EA8C528}"/>
              </a:ext>
            </a:extLst>
          </p:cNvPr>
          <p:cNvSpPr/>
          <p:nvPr/>
        </p:nvSpPr>
        <p:spPr>
          <a:xfrm>
            <a:off x="713246" y="8758957"/>
            <a:ext cx="1116000" cy="828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9A1BE1C5-B8E1-28E7-7DBE-297ED8B43648}"/>
              </a:ext>
            </a:extLst>
          </p:cNvPr>
          <p:cNvSpPr/>
          <p:nvPr/>
        </p:nvSpPr>
        <p:spPr>
          <a:xfrm>
            <a:off x="821246" y="9142693"/>
            <a:ext cx="9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</p:txBody>
      </p:sp>
      <p:sp>
        <p:nvSpPr>
          <p:cNvPr id="136" name="円/楕円 135">
            <a:extLst>
              <a:ext uri="{FF2B5EF4-FFF2-40B4-BE49-F238E27FC236}">
                <a16:creationId xmlns:a16="http://schemas.microsoft.com/office/drawing/2014/main" id="{FF62EC8A-AC66-3A45-DDA2-B718D6F683D0}"/>
              </a:ext>
            </a:extLst>
          </p:cNvPr>
          <p:cNvSpPr/>
          <p:nvPr/>
        </p:nvSpPr>
        <p:spPr>
          <a:xfrm>
            <a:off x="1087096" y="8537442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19466A0D-DA57-782C-68C5-2D6577DB6C0B}"/>
              </a:ext>
            </a:extLst>
          </p:cNvPr>
          <p:cNvSpPr/>
          <p:nvPr/>
        </p:nvSpPr>
        <p:spPr>
          <a:xfrm>
            <a:off x="821246" y="8955466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サービス紹介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8" name="フリーフォーム 137">
            <a:extLst>
              <a:ext uri="{FF2B5EF4-FFF2-40B4-BE49-F238E27FC236}">
                <a16:creationId xmlns:a16="http://schemas.microsoft.com/office/drawing/2014/main" id="{A0744274-2E3F-DA0E-22BC-888C0333928E}"/>
              </a:ext>
            </a:extLst>
          </p:cNvPr>
          <p:cNvSpPr>
            <a:spLocks noChangeAspect="1"/>
          </p:cNvSpPr>
          <p:nvPr/>
        </p:nvSpPr>
        <p:spPr>
          <a:xfrm>
            <a:off x="1182657" y="8658692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39" name="角丸四角形 138">
            <a:extLst>
              <a:ext uri="{FF2B5EF4-FFF2-40B4-BE49-F238E27FC236}">
                <a16:creationId xmlns:a16="http://schemas.microsoft.com/office/drawing/2014/main" id="{C173EC06-6563-AA17-D9E8-CC5B68A4825A}"/>
              </a:ext>
            </a:extLst>
          </p:cNvPr>
          <p:cNvSpPr/>
          <p:nvPr/>
        </p:nvSpPr>
        <p:spPr>
          <a:xfrm>
            <a:off x="3208994" y="8758957"/>
            <a:ext cx="1116000" cy="828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6706C9BF-2BE9-CE06-B642-10E2F02CFA4B}"/>
              </a:ext>
            </a:extLst>
          </p:cNvPr>
          <p:cNvSpPr/>
          <p:nvPr/>
        </p:nvSpPr>
        <p:spPr>
          <a:xfrm>
            <a:off x="3316994" y="9142693"/>
            <a:ext cx="9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</p:txBody>
      </p:sp>
      <p:sp>
        <p:nvSpPr>
          <p:cNvPr id="141" name="円/楕円 140">
            <a:extLst>
              <a:ext uri="{FF2B5EF4-FFF2-40B4-BE49-F238E27FC236}">
                <a16:creationId xmlns:a16="http://schemas.microsoft.com/office/drawing/2014/main" id="{92DE623E-D9C8-0466-2344-255E454D826A}"/>
              </a:ext>
            </a:extLst>
          </p:cNvPr>
          <p:cNvSpPr/>
          <p:nvPr/>
        </p:nvSpPr>
        <p:spPr>
          <a:xfrm>
            <a:off x="3582844" y="8537442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E8E40E21-D8E0-109A-16A1-67D63C9BC40C}"/>
              </a:ext>
            </a:extLst>
          </p:cNvPr>
          <p:cNvSpPr/>
          <p:nvPr/>
        </p:nvSpPr>
        <p:spPr>
          <a:xfrm>
            <a:off x="3316994" y="8955466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セミナー・イベント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3" name="フリーフォーム 142">
            <a:extLst>
              <a:ext uri="{FF2B5EF4-FFF2-40B4-BE49-F238E27FC236}">
                <a16:creationId xmlns:a16="http://schemas.microsoft.com/office/drawing/2014/main" id="{95CCC3B3-8510-C7AA-06C4-C75345943D96}"/>
              </a:ext>
            </a:extLst>
          </p:cNvPr>
          <p:cNvSpPr>
            <a:spLocks noChangeAspect="1"/>
          </p:cNvSpPr>
          <p:nvPr/>
        </p:nvSpPr>
        <p:spPr>
          <a:xfrm>
            <a:off x="3678405" y="8658692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44" name="角丸四角形 143">
            <a:extLst>
              <a:ext uri="{FF2B5EF4-FFF2-40B4-BE49-F238E27FC236}">
                <a16:creationId xmlns:a16="http://schemas.microsoft.com/office/drawing/2014/main" id="{83F2F54D-A8E5-16F2-7FCB-7D13039806D0}"/>
              </a:ext>
            </a:extLst>
          </p:cNvPr>
          <p:cNvSpPr/>
          <p:nvPr/>
        </p:nvSpPr>
        <p:spPr>
          <a:xfrm>
            <a:off x="1964261" y="8758957"/>
            <a:ext cx="1116000" cy="828000"/>
          </a:xfrm>
          <a:prstGeom prst="roundRect">
            <a:avLst>
              <a:gd name="adj" fmla="val 36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92C508A1-355B-2696-7457-BE9E22221390}"/>
              </a:ext>
            </a:extLst>
          </p:cNvPr>
          <p:cNvSpPr/>
          <p:nvPr/>
        </p:nvSpPr>
        <p:spPr>
          <a:xfrm>
            <a:off x="2072261" y="9142693"/>
            <a:ext cx="90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>
              <a:buSzPct val="120000"/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------------------------------------------------------------</a:t>
            </a:r>
          </a:p>
        </p:txBody>
      </p:sp>
      <p:sp>
        <p:nvSpPr>
          <p:cNvPr id="146" name="円/楕円 145">
            <a:extLst>
              <a:ext uri="{FF2B5EF4-FFF2-40B4-BE49-F238E27FC236}">
                <a16:creationId xmlns:a16="http://schemas.microsoft.com/office/drawing/2014/main" id="{E6437415-F66F-2A1A-F350-198619FD8AC4}"/>
              </a:ext>
            </a:extLst>
          </p:cNvPr>
          <p:cNvSpPr/>
          <p:nvPr/>
        </p:nvSpPr>
        <p:spPr>
          <a:xfrm>
            <a:off x="2338111" y="8537442"/>
            <a:ext cx="368300" cy="368300"/>
          </a:xfrm>
          <a:prstGeom prst="ellipse">
            <a:avLst/>
          </a:prstGeom>
          <a:solidFill>
            <a:srgbClr val="E2E6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kumimoji="1" lang="en-US" altLang="ja-JP" sz="7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AA956D45-0D0A-2B2C-8C25-9A6572A44337}"/>
              </a:ext>
            </a:extLst>
          </p:cNvPr>
          <p:cNvSpPr/>
          <p:nvPr/>
        </p:nvSpPr>
        <p:spPr>
          <a:xfrm>
            <a:off x="2072261" y="8955466"/>
            <a:ext cx="90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事例紹介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48" name="フリーフォーム 147">
            <a:extLst>
              <a:ext uri="{FF2B5EF4-FFF2-40B4-BE49-F238E27FC236}">
                <a16:creationId xmlns:a16="http://schemas.microsoft.com/office/drawing/2014/main" id="{8847B051-DBC9-DB70-C8F7-0DC264883006}"/>
              </a:ext>
            </a:extLst>
          </p:cNvPr>
          <p:cNvSpPr>
            <a:spLocks noChangeAspect="1"/>
          </p:cNvSpPr>
          <p:nvPr/>
        </p:nvSpPr>
        <p:spPr>
          <a:xfrm>
            <a:off x="2433672" y="8658692"/>
            <a:ext cx="177177" cy="108000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18FF5D73-B149-3C5D-C89C-BA0243463BBF}"/>
              </a:ext>
            </a:extLst>
          </p:cNvPr>
          <p:cNvSpPr/>
          <p:nvPr/>
        </p:nvSpPr>
        <p:spPr>
          <a:xfrm>
            <a:off x="4876283" y="7193803"/>
            <a:ext cx="2268000" cy="894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ダウンロードボタンを設置する。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自動送信メールからもダウンロードできるように設定する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B109F30D-4E06-E801-0CF0-CED2129959B7}"/>
              </a:ext>
            </a:extLst>
          </p:cNvPr>
          <p:cNvSpPr/>
          <p:nvPr/>
        </p:nvSpPr>
        <p:spPr>
          <a:xfrm>
            <a:off x="4876283" y="8638239"/>
            <a:ext cx="2268000" cy="894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コンバージョン後も他のコンテンツや資料をリコメンドして接触頻度を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高める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53" name="円/楕円 152">
            <a:extLst>
              <a:ext uri="{FF2B5EF4-FFF2-40B4-BE49-F238E27FC236}">
                <a16:creationId xmlns:a16="http://schemas.microsoft.com/office/drawing/2014/main" id="{402BDF0C-C5B5-683B-C4F2-5315D55056B8}"/>
              </a:ext>
            </a:extLst>
          </p:cNvPr>
          <p:cNvSpPr>
            <a:spLocks noChangeAspect="1"/>
          </p:cNvSpPr>
          <p:nvPr/>
        </p:nvSpPr>
        <p:spPr>
          <a:xfrm>
            <a:off x="4486145" y="7515118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6</a:t>
            </a:r>
          </a:p>
        </p:txBody>
      </p:sp>
      <p:sp>
        <p:nvSpPr>
          <p:cNvPr id="154" name="円/楕円 153">
            <a:extLst>
              <a:ext uri="{FF2B5EF4-FFF2-40B4-BE49-F238E27FC236}">
                <a16:creationId xmlns:a16="http://schemas.microsoft.com/office/drawing/2014/main" id="{2DEE7E23-F589-6DE0-6387-55F22A46D889}"/>
              </a:ext>
            </a:extLst>
          </p:cNvPr>
          <p:cNvSpPr>
            <a:spLocks noChangeAspect="1"/>
          </p:cNvSpPr>
          <p:nvPr/>
        </p:nvSpPr>
        <p:spPr>
          <a:xfrm>
            <a:off x="4490039" y="895955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latin typeface="+mn-ea"/>
              </a:rPr>
              <a:t>7</a:t>
            </a:r>
          </a:p>
        </p:txBody>
      </p:sp>
      <p:cxnSp>
        <p:nvCxnSpPr>
          <p:cNvPr id="155" name="直線コネクタ 154">
            <a:extLst>
              <a:ext uri="{FF2B5EF4-FFF2-40B4-BE49-F238E27FC236}">
                <a16:creationId xmlns:a16="http://schemas.microsoft.com/office/drawing/2014/main" id="{C99347F4-2028-7871-1F62-3DC433580AE7}"/>
              </a:ext>
            </a:extLst>
          </p:cNvPr>
          <p:cNvCxnSpPr>
            <a:cxnSpLocks/>
            <a:stCxn id="151" idx="1"/>
            <a:endCxn id="153" idx="6"/>
          </p:cNvCxnSpPr>
          <p:nvPr/>
        </p:nvCxnSpPr>
        <p:spPr>
          <a:xfrm flipH="1" flipV="1">
            <a:off x="4738145" y="7641118"/>
            <a:ext cx="138138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8A690BF4-CA76-F24A-6F92-FDDF5C0A6D26}"/>
              </a:ext>
            </a:extLst>
          </p:cNvPr>
          <p:cNvCxnSpPr>
            <a:cxnSpLocks/>
            <a:stCxn id="152" idx="1"/>
            <a:endCxn id="154" idx="6"/>
          </p:cNvCxnSpPr>
          <p:nvPr/>
        </p:nvCxnSpPr>
        <p:spPr>
          <a:xfrm flipH="1" flipV="1">
            <a:off x="4742039" y="9085554"/>
            <a:ext cx="134244" cy="1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921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9703-ECDD-CF4F-BAD4-5679558F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86" y="361034"/>
            <a:ext cx="6732000" cy="380480"/>
          </a:xfrm>
        </p:spPr>
        <p:txBody>
          <a:bodyPr/>
          <a:lstStyle/>
          <a:p>
            <a:r>
              <a:rPr lang="ja-JP" altLang="en-US"/>
              <a:t>事例紹介</a:t>
            </a:r>
            <a:r>
              <a:rPr lang="en-US" altLang="ja-JP" dirty="0"/>
              <a:t>(</a:t>
            </a:r>
            <a:r>
              <a:rPr lang="ja-JP" altLang="en-US"/>
              <a:t>一覧ページ</a:t>
            </a:r>
            <a:r>
              <a:rPr lang="en-US" altLang="ja-JP" dirty="0"/>
              <a:t>)</a:t>
            </a: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4A07A9-D3FD-DFDA-C0FA-609878A6DC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3808" y="10409770"/>
            <a:ext cx="2552700" cy="180000"/>
          </a:xfrm>
        </p:spPr>
        <p:txBody>
          <a:bodyPr/>
          <a:lstStyle/>
          <a:p>
            <a:r>
              <a:rPr lang="en" altLang="ja-JP" dirty="0"/>
              <a:t>BtoB</a:t>
            </a:r>
            <a:r>
              <a:rPr lang="ja-JP" altLang="en-US"/>
              <a:t>サイトのワイヤーフレーム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150E050-0E64-846F-ACD5-A35AC3370A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42479" y="10409770"/>
            <a:ext cx="288000" cy="180000"/>
          </a:xfrm>
        </p:spPr>
        <p:txBody>
          <a:bodyPr/>
          <a:lstStyle/>
          <a:p>
            <a:fld id="{BDAF3A46-BB46-C846-A957-87752CFF5CED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37B49-7E83-C440-A69F-5C6D69FB89B8}"/>
              </a:ext>
            </a:extLst>
          </p:cNvPr>
          <p:cNvSpPr/>
          <p:nvPr/>
        </p:nvSpPr>
        <p:spPr>
          <a:xfrm>
            <a:off x="4883576" y="1425540"/>
            <a:ext cx="2268000" cy="894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事例ページのストーリーに合った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CTA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を設置する。「事例集」のようなダウンロードコンテンツが有効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E84599-7FCE-C644-A68E-061533FE895C}"/>
              </a:ext>
            </a:extLst>
          </p:cNvPr>
          <p:cNvSpPr/>
          <p:nvPr/>
        </p:nvSpPr>
        <p:spPr>
          <a:xfrm>
            <a:off x="413287" y="1051680"/>
            <a:ext cx="4212000" cy="1586018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239A3D8-C1F8-B441-A835-8705F12F77C7}"/>
              </a:ext>
            </a:extLst>
          </p:cNvPr>
          <p:cNvSpPr/>
          <p:nvPr/>
        </p:nvSpPr>
        <p:spPr>
          <a:xfrm>
            <a:off x="719287" y="1275378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事例紹介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01ECC-5272-B848-AE5C-3A39C3A54529}"/>
              </a:ext>
            </a:extLst>
          </p:cNvPr>
          <p:cNvSpPr/>
          <p:nvPr/>
        </p:nvSpPr>
        <p:spPr>
          <a:xfrm>
            <a:off x="719287" y="1588648"/>
            <a:ext cx="360000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>
            <a:noAutofit/>
          </a:bodyPr>
          <a:lstStyle/>
          <a:p>
            <a:r>
              <a:rPr kumimoji="1" lang="ja-JP" altLang="en-US" sz="800">
                <a:solidFill>
                  <a:schemeClr val="tx2"/>
                </a:solidFill>
              </a:rPr>
              <a:t>事例紹介ページの概要</a:t>
            </a:r>
            <a:r>
              <a:rPr kumimoji="1" lang="en-US" altLang="ja-JP" sz="800" dirty="0">
                <a:solidFill>
                  <a:schemeClr val="tx2"/>
                </a:solidFill>
              </a:rPr>
              <a:t>------------------------------------------------------------------------------------------------------------------------------------------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C027B603-FD29-8447-889F-2CD930187789}"/>
              </a:ext>
            </a:extLst>
          </p:cNvPr>
          <p:cNvSpPr/>
          <p:nvPr/>
        </p:nvSpPr>
        <p:spPr>
          <a:xfrm>
            <a:off x="413287" y="2637698"/>
            <a:ext cx="4212000" cy="547200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2DD3EAB-AE1E-7747-BD30-B424030AD9B3}"/>
              </a:ext>
            </a:extLst>
          </p:cNvPr>
          <p:cNvSpPr/>
          <p:nvPr/>
        </p:nvSpPr>
        <p:spPr>
          <a:xfrm>
            <a:off x="719287" y="2836038"/>
            <a:ext cx="36000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2"/>
                </a:solidFill>
                <a:latin typeface="+mn-ea"/>
              </a:rPr>
              <a:t>事例一覧</a:t>
            </a:r>
          </a:p>
        </p:txBody>
      </p:sp>
      <p:sp>
        <p:nvSpPr>
          <p:cNvPr id="101" name="角丸四角形 100">
            <a:extLst>
              <a:ext uri="{FF2B5EF4-FFF2-40B4-BE49-F238E27FC236}">
                <a16:creationId xmlns:a16="http://schemas.microsoft.com/office/drawing/2014/main" id="{235278F7-267F-C748-878C-4D23F00D0BFF}"/>
              </a:ext>
            </a:extLst>
          </p:cNvPr>
          <p:cNvSpPr/>
          <p:nvPr/>
        </p:nvSpPr>
        <p:spPr>
          <a:xfrm>
            <a:off x="1505875" y="7699514"/>
            <a:ext cx="720000" cy="180000"/>
          </a:xfrm>
          <a:prstGeom prst="roundRect">
            <a:avLst>
              <a:gd name="adj" fmla="val 7934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前の</a:t>
            </a:r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10</a:t>
            </a: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件</a:t>
            </a:r>
          </a:p>
        </p:txBody>
      </p:sp>
      <p:sp>
        <p:nvSpPr>
          <p:cNvPr id="102" name="角丸四角形 101">
            <a:extLst>
              <a:ext uri="{FF2B5EF4-FFF2-40B4-BE49-F238E27FC236}">
                <a16:creationId xmlns:a16="http://schemas.microsoft.com/office/drawing/2014/main" id="{977FFB54-7B15-F744-8844-313CBF779F40}"/>
              </a:ext>
            </a:extLst>
          </p:cNvPr>
          <p:cNvSpPr/>
          <p:nvPr/>
        </p:nvSpPr>
        <p:spPr>
          <a:xfrm>
            <a:off x="2646312" y="7697058"/>
            <a:ext cx="720000" cy="180000"/>
          </a:xfrm>
          <a:prstGeom prst="roundRect">
            <a:avLst>
              <a:gd name="adj" fmla="val 7934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次の</a:t>
            </a:r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10</a:t>
            </a:r>
            <a:r>
              <a:rPr kumimoji="1" lang="ja-JP" altLang="en-US" sz="700" b="1">
                <a:solidFill>
                  <a:schemeClr val="tx2"/>
                </a:solidFill>
                <a:latin typeface="+mj-ea"/>
                <a:ea typeface="+mj-ea"/>
              </a:rPr>
              <a:t>件</a:t>
            </a:r>
          </a:p>
        </p:txBody>
      </p:sp>
      <p:sp>
        <p:nvSpPr>
          <p:cNvPr id="103" name="角丸四角形 102">
            <a:extLst>
              <a:ext uri="{FF2B5EF4-FFF2-40B4-BE49-F238E27FC236}">
                <a16:creationId xmlns:a16="http://schemas.microsoft.com/office/drawing/2014/main" id="{643B1D07-2D66-4A4E-98C6-9705AF1B427A}"/>
              </a:ext>
            </a:extLst>
          </p:cNvPr>
          <p:cNvSpPr/>
          <p:nvPr/>
        </p:nvSpPr>
        <p:spPr>
          <a:xfrm>
            <a:off x="2358065" y="7725776"/>
            <a:ext cx="151191" cy="120223"/>
          </a:xfrm>
          <a:prstGeom prst="roundRect">
            <a:avLst>
              <a:gd name="adj" fmla="val 1916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en-US" altLang="ja-JP" sz="700" b="1" dirty="0">
                <a:solidFill>
                  <a:schemeClr val="tx2"/>
                </a:solidFill>
                <a:latin typeface="+mj-ea"/>
                <a:ea typeface="+mj-ea"/>
              </a:rPr>
              <a:t>2/3</a:t>
            </a:r>
            <a:endParaRPr kumimoji="1" lang="ja-JP" altLang="en-US" sz="700" b="1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A3303FE9-88DC-8B4E-83E1-FBE2E1454439}"/>
              </a:ext>
            </a:extLst>
          </p:cNvPr>
          <p:cNvSpPr/>
          <p:nvPr/>
        </p:nvSpPr>
        <p:spPr>
          <a:xfrm>
            <a:off x="4883576" y="4455137"/>
            <a:ext cx="2268000" cy="19333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事例タイトルは一目で改善内容や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効果がわかるようにする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/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業界・規模・課題感など、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顧客の検討軸を提示する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事例写真は良質なものを使用する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事例は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10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件以上掲載する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lang="ja-JP" altLang="en-US" sz="900" kern="0">
                <a:solidFill>
                  <a:schemeClr val="tx2"/>
                </a:solidFill>
                <a:latin typeface="+mn-ea"/>
              </a:rPr>
              <a:t>信頼に繋がる実績と、自分ごと化</a:t>
            </a:r>
            <a:br>
              <a:rPr lang="en-US" altLang="ja-JP" sz="900" kern="0" dirty="0">
                <a:solidFill>
                  <a:schemeClr val="tx2"/>
                </a:solidFill>
                <a:latin typeface="+mn-ea"/>
              </a:rPr>
            </a:br>
            <a:r>
              <a:rPr lang="ja-JP" altLang="en-US" sz="900" kern="0">
                <a:solidFill>
                  <a:schemeClr val="tx2"/>
                </a:solidFill>
                <a:latin typeface="+mn-ea"/>
              </a:rPr>
              <a:t>できる身近な実績の両方を揃える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304B2EA4-E4AF-ABCC-3F68-F877662D6F38}"/>
              </a:ext>
            </a:extLst>
          </p:cNvPr>
          <p:cNvSpPr>
            <a:spLocks noChangeAspect="1"/>
          </p:cNvSpPr>
          <p:nvPr/>
        </p:nvSpPr>
        <p:spPr>
          <a:xfrm>
            <a:off x="4503964" y="1746856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+mn-ea"/>
              </a:rPr>
              <a:t>1</a:t>
            </a:r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C9CCFB7A-102A-BAB0-F925-F59E3931B4AD}"/>
              </a:ext>
            </a:extLst>
          </p:cNvPr>
          <p:cNvSpPr>
            <a:spLocks noChangeAspect="1"/>
          </p:cNvSpPr>
          <p:nvPr/>
        </p:nvSpPr>
        <p:spPr>
          <a:xfrm>
            <a:off x="4503964" y="5297705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３</a:t>
            </a:r>
            <a:endParaRPr kumimoji="1"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4C7E5F2-905C-9F8F-FB66-E2BB7990161F}"/>
              </a:ext>
            </a:extLst>
          </p:cNvPr>
          <p:cNvCxnSpPr>
            <a:cxnSpLocks/>
            <a:stCxn id="7" idx="1"/>
            <a:endCxn id="5" idx="6"/>
          </p:cNvCxnSpPr>
          <p:nvPr/>
        </p:nvCxnSpPr>
        <p:spPr>
          <a:xfrm flipH="1">
            <a:off x="4755964" y="1872856"/>
            <a:ext cx="127612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40D56398-B2B5-3EEB-A6CC-9722624CB858}"/>
              </a:ext>
            </a:extLst>
          </p:cNvPr>
          <p:cNvCxnSpPr>
            <a:cxnSpLocks/>
            <a:stCxn id="140" idx="1"/>
            <a:endCxn id="6" idx="6"/>
          </p:cNvCxnSpPr>
          <p:nvPr/>
        </p:nvCxnSpPr>
        <p:spPr>
          <a:xfrm flipH="1">
            <a:off x="4755964" y="5421826"/>
            <a:ext cx="127612" cy="1879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5C5A14D4-A057-110D-0970-88276BEB596E}"/>
              </a:ext>
            </a:extLst>
          </p:cNvPr>
          <p:cNvSpPr/>
          <p:nvPr/>
        </p:nvSpPr>
        <p:spPr>
          <a:xfrm>
            <a:off x="1439287" y="1971914"/>
            <a:ext cx="216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事例集をダウンロードする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BE65CD3-FB4C-0D57-9F52-97A02AD7B012}"/>
              </a:ext>
            </a:extLst>
          </p:cNvPr>
          <p:cNvSpPr/>
          <p:nvPr/>
        </p:nvSpPr>
        <p:spPr>
          <a:xfrm>
            <a:off x="1439287" y="2284477"/>
            <a:ext cx="216000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  <a:latin typeface="+mn-ea"/>
              </a:rPr>
              <a:t>お問い合わせ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8C9B4A0-E65E-CE13-0F02-2D7DB188807F}"/>
              </a:ext>
            </a:extLst>
          </p:cNvPr>
          <p:cNvGrpSpPr/>
          <p:nvPr/>
        </p:nvGrpSpPr>
        <p:grpSpPr>
          <a:xfrm>
            <a:off x="716964" y="3224305"/>
            <a:ext cx="3600000" cy="180000"/>
            <a:chOff x="698979" y="3114392"/>
            <a:chExt cx="3600000" cy="180000"/>
          </a:xfrm>
        </p:grpSpPr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7616D9C3-A9B3-7A57-9EC3-CFC00CC7F0ED}"/>
                </a:ext>
              </a:extLst>
            </p:cNvPr>
            <p:cNvSpPr/>
            <p:nvPr/>
          </p:nvSpPr>
          <p:spPr>
            <a:xfrm>
              <a:off x="698979" y="3114392"/>
              <a:ext cx="756000" cy="180000"/>
            </a:xfrm>
            <a:prstGeom prst="roundRect">
              <a:avLst>
                <a:gd name="adj" fmla="val 5209"/>
              </a:avLst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kumimoji="1" lang="ja-JP" altLang="en-US" sz="700" b="1">
                  <a:solidFill>
                    <a:schemeClr val="tx2"/>
                  </a:solidFill>
                  <a:latin typeface="+mn-ea"/>
                </a:rPr>
                <a:t>サービス</a:t>
              </a:r>
            </a:p>
          </p:txBody>
        </p:sp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7FFCC6C7-2969-C0BB-D562-5DD80ED64967}"/>
                </a:ext>
              </a:extLst>
            </p:cNvPr>
            <p:cNvSpPr/>
            <p:nvPr/>
          </p:nvSpPr>
          <p:spPr>
            <a:xfrm>
              <a:off x="1675608" y="3114392"/>
              <a:ext cx="756000" cy="180000"/>
            </a:xfrm>
            <a:prstGeom prst="roundRect">
              <a:avLst>
                <a:gd name="adj" fmla="val 9028"/>
              </a:avLst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kumimoji="1" lang="ja-JP" altLang="en-US" sz="700" b="1">
                  <a:solidFill>
                    <a:schemeClr val="tx2"/>
                  </a:solidFill>
                  <a:latin typeface="+mn-ea"/>
                </a:rPr>
                <a:t>従業員数</a:t>
              </a:r>
            </a:p>
          </p:txBody>
        </p:sp>
        <p:sp>
          <p:nvSpPr>
            <p:cNvPr id="18" name="角丸四角形 17">
              <a:extLst>
                <a:ext uri="{FF2B5EF4-FFF2-40B4-BE49-F238E27FC236}">
                  <a16:creationId xmlns:a16="http://schemas.microsoft.com/office/drawing/2014/main" id="{9544024D-8038-EE3F-BC46-25EDC83B195E}"/>
                </a:ext>
              </a:extLst>
            </p:cNvPr>
            <p:cNvSpPr/>
            <p:nvPr/>
          </p:nvSpPr>
          <p:spPr>
            <a:xfrm>
              <a:off x="2652237" y="3114392"/>
              <a:ext cx="756000" cy="180000"/>
            </a:xfrm>
            <a:prstGeom prst="roundRect">
              <a:avLst>
                <a:gd name="adj" fmla="val 9028"/>
              </a:avLst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kumimoji="1" lang="ja-JP" altLang="en-US" sz="700" b="1">
                  <a:solidFill>
                    <a:schemeClr val="tx2"/>
                  </a:solidFill>
                  <a:latin typeface="+mn-ea"/>
                </a:rPr>
                <a:t>業種</a:t>
              </a:r>
            </a:p>
          </p:txBody>
        </p:sp>
        <p:sp>
          <p:nvSpPr>
            <p:cNvPr id="19" name="角丸四角形 18">
              <a:extLst>
                <a:ext uri="{FF2B5EF4-FFF2-40B4-BE49-F238E27FC236}">
                  <a16:creationId xmlns:a16="http://schemas.microsoft.com/office/drawing/2014/main" id="{C56BA851-074D-9487-5FB3-3C7184FAF338}"/>
                </a:ext>
              </a:extLst>
            </p:cNvPr>
            <p:cNvSpPr/>
            <p:nvPr/>
          </p:nvSpPr>
          <p:spPr>
            <a:xfrm>
              <a:off x="3470979" y="3114392"/>
              <a:ext cx="828000" cy="180000"/>
            </a:xfrm>
            <a:prstGeom prst="roundRect">
              <a:avLst>
                <a:gd name="adj" fmla="val 9028"/>
              </a:avLst>
            </a:prstGeom>
            <a:solidFill>
              <a:schemeClr val="tx2"/>
            </a:solidFill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700" b="1">
                  <a:solidFill>
                    <a:schemeClr val="bg1"/>
                  </a:solidFill>
                  <a:latin typeface="+mn-ea"/>
                </a:rPr>
                <a:t>絞り込む</a:t>
              </a:r>
            </a:p>
          </p:txBody>
        </p:sp>
        <p:sp>
          <p:nvSpPr>
            <p:cNvPr id="20" name="フリーフォーム 19">
              <a:extLst>
                <a:ext uri="{FF2B5EF4-FFF2-40B4-BE49-F238E27FC236}">
                  <a16:creationId xmlns:a16="http://schemas.microsoft.com/office/drawing/2014/main" id="{8856EB35-213B-0921-2742-877E5D6CD4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37625" y="3193515"/>
              <a:ext cx="61884" cy="36000"/>
            </a:xfrm>
            <a:custGeom>
              <a:avLst/>
              <a:gdLst>
                <a:gd name="connsiteX0" fmla="*/ 0 w 202818"/>
                <a:gd name="connsiteY0" fmla="*/ 3438 h 103128"/>
                <a:gd name="connsiteX1" fmla="*/ 99690 w 202818"/>
                <a:gd name="connsiteY1" fmla="*/ 103128 h 103128"/>
                <a:gd name="connsiteX2" fmla="*/ 202818 w 202818"/>
                <a:gd name="connsiteY2" fmla="*/ 0 h 103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818" h="103128">
                  <a:moveTo>
                    <a:pt x="0" y="3438"/>
                  </a:moveTo>
                  <a:lnTo>
                    <a:pt x="99690" y="103128"/>
                  </a:lnTo>
                  <a:lnTo>
                    <a:pt x="202818" y="0"/>
                  </a:lnTo>
                </a:path>
              </a:pathLst>
            </a:cu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リーフォーム 22">
              <a:extLst>
                <a:ext uri="{FF2B5EF4-FFF2-40B4-BE49-F238E27FC236}">
                  <a16:creationId xmlns:a16="http://schemas.microsoft.com/office/drawing/2014/main" id="{B3B23616-629A-4457-C7F9-D9556D23E45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17646" y="3193515"/>
              <a:ext cx="61884" cy="36000"/>
            </a:xfrm>
            <a:custGeom>
              <a:avLst/>
              <a:gdLst>
                <a:gd name="connsiteX0" fmla="*/ 0 w 202818"/>
                <a:gd name="connsiteY0" fmla="*/ 3438 h 103128"/>
                <a:gd name="connsiteX1" fmla="*/ 99690 w 202818"/>
                <a:gd name="connsiteY1" fmla="*/ 103128 h 103128"/>
                <a:gd name="connsiteX2" fmla="*/ 202818 w 202818"/>
                <a:gd name="connsiteY2" fmla="*/ 0 h 103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818" h="103128">
                  <a:moveTo>
                    <a:pt x="0" y="3438"/>
                  </a:moveTo>
                  <a:lnTo>
                    <a:pt x="99690" y="103128"/>
                  </a:lnTo>
                  <a:lnTo>
                    <a:pt x="202818" y="0"/>
                  </a:lnTo>
                </a:path>
              </a:pathLst>
            </a:cu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フリーフォーム 23">
              <a:extLst>
                <a:ext uri="{FF2B5EF4-FFF2-40B4-BE49-F238E27FC236}">
                  <a16:creationId xmlns:a16="http://schemas.microsoft.com/office/drawing/2014/main" id="{7CA61638-A62C-EBC7-F490-55F58E68E5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610" y="3193515"/>
              <a:ext cx="61884" cy="36000"/>
            </a:xfrm>
            <a:custGeom>
              <a:avLst/>
              <a:gdLst>
                <a:gd name="connsiteX0" fmla="*/ 0 w 202818"/>
                <a:gd name="connsiteY0" fmla="*/ 3438 h 103128"/>
                <a:gd name="connsiteX1" fmla="*/ 99690 w 202818"/>
                <a:gd name="connsiteY1" fmla="*/ 103128 h 103128"/>
                <a:gd name="connsiteX2" fmla="*/ 202818 w 202818"/>
                <a:gd name="connsiteY2" fmla="*/ 0 h 103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818" h="103128">
                  <a:moveTo>
                    <a:pt x="0" y="3438"/>
                  </a:moveTo>
                  <a:lnTo>
                    <a:pt x="99690" y="103128"/>
                  </a:lnTo>
                  <a:lnTo>
                    <a:pt x="202818" y="0"/>
                  </a:lnTo>
                </a:path>
              </a:pathLst>
            </a:cu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CFF372F-46FB-83F8-031A-2048C2038129}"/>
                </a:ext>
              </a:extLst>
            </p:cNvPr>
            <p:cNvGrpSpPr>
              <a:grpSpLocks noChangeAspect="1"/>
            </p:cNvGrpSpPr>
            <p:nvPr/>
          </p:nvGrpSpPr>
          <p:grpSpPr>
            <a:xfrm rot="2700000">
              <a:off x="1513870" y="3155599"/>
              <a:ext cx="108000" cy="108000"/>
              <a:chOff x="4115310" y="7857563"/>
              <a:chExt cx="108000" cy="108000"/>
            </a:xfrm>
          </p:grpSpPr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A00B7822-4755-18B8-B490-18BA6CE819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15310" y="7911563"/>
                <a:ext cx="1080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276646B7-F3E2-D614-25D9-B9C7BF4DCE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69310" y="7857563"/>
                <a:ext cx="0" cy="10800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AA7C3388-5484-CC81-3868-1DC52757639D}"/>
                </a:ext>
              </a:extLst>
            </p:cNvPr>
            <p:cNvGrpSpPr>
              <a:grpSpLocks noChangeAspect="1"/>
            </p:cNvGrpSpPr>
            <p:nvPr/>
          </p:nvGrpSpPr>
          <p:grpSpPr>
            <a:xfrm rot="2700000">
              <a:off x="2486710" y="3155598"/>
              <a:ext cx="108000" cy="108000"/>
              <a:chOff x="4115310" y="7857563"/>
              <a:chExt cx="108000" cy="108000"/>
            </a:xfrm>
          </p:grpSpPr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65E538E9-5392-0D7D-A103-CE2E11D61B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15310" y="7911563"/>
                <a:ext cx="1080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8A768D54-01BA-E1EE-53B5-AE7E0DF60D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69310" y="7857563"/>
                <a:ext cx="0" cy="10800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901E1A9F-9CA5-E80B-57F4-B42691704111}"/>
              </a:ext>
            </a:extLst>
          </p:cNvPr>
          <p:cNvCxnSpPr>
            <a:cxnSpLocks/>
          </p:cNvCxnSpPr>
          <p:nvPr/>
        </p:nvCxnSpPr>
        <p:spPr>
          <a:xfrm>
            <a:off x="410964" y="3592514"/>
            <a:ext cx="4212000" cy="0"/>
          </a:xfrm>
          <a:prstGeom prst="line">
            <a:avLst/>
          </a:prstGeom>
          <a:ln w="12700" cap="rnd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CF8E1BB-BAA9-BCA2-F1A6-1F90EAA38A77}"/>
              </a:ext>
            </a:extLst>
          </p:cNvPr>
          <p:cNvSpPr/>
          <p:nvPr/>
        </p:nvSpPr>
        <p:spPr>
          <a:xfrm>
            <a:off x="724855" y="5179712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売上が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120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％向上。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B49D6B0-82E4-4E6A-F61E-4A68D35F854F}"/>
              </a:ext>
            </a:extLst>
          </p:cNvPr>
          <p:cNvSpPr/>
          <p:nvPr/>
        </p:nvSpPr>
        <p:spPr>
          <a:xfrm>
            <a:off x="724855" y="3808429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企業ロゴ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BA2C216-F854-DCB7-AFD4-F53BDF2386B5}"/>
              </a:ext>
            </a:extLst>
          </p:cNvPr>
          <p:cNvSpPr/>
          <p:nvPr/>
        </p:nvSpPr>
        <p:spPr>
          <a:xfrm>
            <a:off x="724855" y="4103322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93740CC-EEA5-21FE-E83E-67E5742C786B}"/>
              </a:ext>
            </a:extLst>
          </p:cNvPr>
          <p:cNvSpPr/>
          <p:nvPr/>
        </p:nvSpPr>
        <p:spPr>
          <a:xfrm>
            <a:off x="1982880" y="4098093"/>
            <a:ext cx="1079466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F3FD88B-4579-1E02-32A4-1E64EA305C2B}"/>
              </a:ext>
            </a:extLst>
          </p:cNvPr>
          <p:cNvSpPr/>
          <p:nvPr/>
        </p:nvSpPr>
        <p:spPr>
          <a:xfrm>
            <a:off x="3239837" y="4092625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C96B630-5997-0D11-2FC6-58AEB6146566}"/>
              </a:ext>
            </a:extLst>
          </p:cNvPr>
          <p:cNvSpPr/>
          <p:nvPr/>
        </p:nvSpPr>
        <p:spPr>
          <a:xfrm>
            <a:off x="1982346" y="3808429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企業ロゴ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D8DE7F1A-A5D1-418B-1C32-430A8A419411}"/>
              </a:ext>
            </a:extLst>
          </p:cNvPr>
          <p:cNvSpPr/>
          <p:nvPr/>
        </p:nvSpPr>
        <p:spPr>
          <a:xfrm>
            <a:off x="3239837" y="3808429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企業ロゴ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0BF445F-D34D-0D1A-6B96-989E883AD90E}"/>
              </a:ext>
            </a:extLst>
          </p:cNvPr>
          <p:cNvSpPr/>
          <p:nvPr/>
        </p:nvSpPr>
        <p:spPr>
          <a:xfrm>
            <a:off x="724855" y="4291755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5461AB4-E0C7-4394-B459-7070B365387C}"/>
              </a:ext>
            </a:extLst>
          </p:cNvPr>
          <p:cNvSpPr/>
          <p:nvPr/>
        </p:nvSpPr>
        <p:spPr>
          <a:xfrm>
            <a:off x="1982346" y="4291755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C66F7DB-15A8-2020-4EEE-9CACD0744A13}"/>
              </a:ext>
            </a:extLst>
          </p:cNvPr>
          <p:cNvSpPr/>
          <p:nvPr/>
        </p:nvSpPr>
        <p:spPr>
          <a:xfrm>
            <a:off x="3239837" y="4291755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4" name="フリーフォーム 43">
            <a:extLst>
              <a:ext uri="{FF2B5EF4-FFF2-40B4-BE49-F238E27FC236}">
                <a16:creationId xmlns:a16="http://schemas.microsoft.com/office/drawing/2014/main" id="{8805D9EF-43CF-7FAD-960D-D7E6ED40F604}"/>
              </a:ext>
            </a:extLst>
          </p:cNvPr>
          <p:cNvSpPr/>
          <p:nvPr/>
        </p:nvSpPr>
        <p:spPr>
          <a:xfrm>
            <a:off x="1147581" y="4508919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5" name="フリーフォーム 44">
            <a:extLst>
              <a:ext uri="{FF2B5EF4-FFF2-40B4-BE49-F238E27FC236}">
                <a16:creationId xmlns:a16="http://schemas.microsoft.com/office/drawing/2014/main" id="{F78C72DF-3A7C-395E-8C6A-987C45E11FF4}"/>
              </a:ext>
            </a:extLst>
          </p:cNvPr>
          <p:cNvSpPr/>
          <p:nvPr/>
        </p:nvSpPr>
        <p:spPr>
          <a:xfrm>
            <a:off x="2410323" y="4508919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AB8B367D-A432-1A01-BCE0-1F21669EC195}"/>
              </a:ext>
            </a:extLst>
          </p:cNvPr>
          <p:cNvSpPr/>
          <p:nvPr/>
        </p:nvSpPr>
        <p:spPr>
          <a:xfrm>
            <a:off x="3664357" y="4508919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60C482E1-DE24-EC1E-3C7A-D0BCDE8F1A34}"/>
              </a:ext>
            </a:extLst>
          </p:cNvPr>
          <p:cNvSpPr/>
          <p:nvPr/>
        </p:nvSpPr>
        <p:spPr>
          <a:xfrm>
            <a:off x="724855" y="4941298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90738A8F-B64E-34F3-69B9-DED825C5ED41}"/>
              </a:ext>
            </a:extLst>
          </p:cNvPr>
          <p:cNvSpPr/>
          <p:nvPr/>
        </p:nvSpPr>
        <p:spPr>
          <a:xfrm>
            <a:off x="724855" y="5564295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従業員数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BBB80713-8D00-5869-DA7A-065C2C1CD1BD}"/>
              </a:ext>
            </a:extLst>
          </p:cNvPr>
          <p:cNvSpPr/>
          <p:nvPr/>
        </p:nvSpPr>
        <p:spPr>
          <a:xfrm>
            <a:off x="724855" y="5780335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35B7FFBC-DA81-0F4F-D237-0CD90CC9C69F}"/>
              </a:ext>
            </a:extLst>
          </p:cNvPr>
          <p:cNvSpPr/>
          <p:nvPr/>
        </p:nvSpPr>
        <p:spPr>
          <a:xfrm>
            <a:off x="1980899" y="5179712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コストを半分に削減。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</a:t>
            </a:r>
          </a:p>
        </p:txBody>
      </p:sp>
      <p:sp>
        <p:nvSpPr>
          <p:cNvPr id="51" name="角丸四角形 50">
            <a:extLst>
              <a:ext uri="{FF2B5EF4-FFF2-40B4-BE49-F238E27FC236}">
                <a16:creationId xmlns:a16="http://schemas.microsoft.com/office/drawing/2014/main" id="{3D877DBF-DBF3-42BA-53B3-233D86ED0E98}"/>
              </a:ext>
            </a:extLst>
          </p:cNvPr>
          <p:cNvSpPr/>
          <p:nvPr/>
        </p:nvSpPr>
        <p:spPr>
          <a:xfrm>
            <a:off x="1980899" y="4941298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9DEE59D3-310A-E5A9-5CF1-E9AB023A2CA0}"/>
              </a:ext>
            </a:extLst>
          </p:cNvPr>
          <p:cNvSpPr/>
          <p:nvPr/>
        </p:nvSpPr>
        <p:spPr>
          <a:xfrm>
            <a:off x="1980899" y="5564295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従業員数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7" name="角丸四角形 56">
            <a:extLst>
              <a:ext uri="{FF2B5EF4-FFF2-40B4-BE49-F238E27FC236}">
                <a16:creationId xmlns:a16="http://schemas.microsoft.com/office/drawing/2014/main" id="{1DEFC856-1A56-2021-3B5B-A44D6E846708}"/>
              </a:ext>
            </a:extLst>
          </p:cNvPr>
          <p:cNvSpPr/>
          <p:nvPr/>
        </p:nvSpPr>
        <p:spPr>
          <a:xfrm>
            <a:off x="1980899" y="5780335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78C3DA8-E832-B05C-1101-8C3C6F2B36F9}"/>
              </a:ext>
            </a:extLst>
          </p:cNvPr>
          <p:cNvSpPr/>
          <p:nvPr/>
        </p:nvSpPr>
        <p:spPr>
          <a:xfrm>
            <a:off x="3236943" y="5179712"/>
            <a:ext cx="1080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400"/>
              </a:spcAft>
              <a:buSzPct val="120000"/>
            </a:pP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利用者数が２倍に。</a:t>
            </a:r>
            <a:endParaRPr kumimoji="1" lang="en-US" altLang="ja-JP" sz="800" b="1" dirty="0">
              <a:solidFill>
                <a:schemeClr val="tx2"/>
              </a:solidFill>
              <a:latin typeface="+mn-ea"/>
            </a:endParaRPr>
          </a:p>
          <a:p>
            <a:pPr>
              <a:spcAft>
                <a:spcPts val="400"/>
              </a:spcAft>
              <a:buSzPct val="120000"/>
            </a:pP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○○○○○○</a:t>
            </a:r>
            <a:r>
              <a:rPr kumimoji="1" lang="ja-JP" altLang="en-US" sz="800" b="1">
                <a:solidFill>
                  <a:schemeClr val="tx2"/>
                </a:solidFill>
                <a:latin typeface="+mn-ea"/>
              </a:rPr>
              <a:t>○○</a:t>
            </a:r>
            <a:r>
              <a:rPr kumimoji="1" lang="en-US" altLang="ja-JP" sz="800" b="1" dirty="0">
                <a:solidFill>
                  <a:schemeClr val="tx2"/>
                </a:solidFill>
                <a:latin typeface="+mn-ea"/>
              </a:rPr>
              <a:t>○○</a:t>
            </a:r>
          </a:p>
        </p:txBody>
      </p:sp>
      <p:sp>
        <p:nvSpPr>
          <p:cNvPr id="60" name="角丸四角形 59">
            <a:extLst>
              <a:ext uri="{FF2B5EF4-FFF2-40B4-BE49-F238E27FC236}">
                <a16:creationId xmlns:a16="http://schemas.microsoft.com/office/drawing/2014/main" id="{BD115CF3-724A-C7D4-BBFE-FD06406BD4CE}"/>
              </a:ext>
            </a:extLst>
          </p:cNvPr>
          <p:cNvSpPr/>
          <p:nvPr/>
        </p:nvSpPr>
        <p:spPr>
          <a:xfrm>
            <a:off x="3236943" y="4941298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サービス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1" name="角丸四角形 60">
            <a:extLst>
              <a:ext uri="{FF2B5EF4-FFF2-40B4-BE49-F238E27FC236}">
                <a16:creationId xmlns:a16="http://schemas.microsoft.com/office/drawing/2014/main" id="{AE437816-6DDC-A561-2908-C5C1E4EA6B6A}"/>
              </a:ext>
            </a:extLst>
          </p:cNvPr>
          <p:cNvSpPr/>
          <p:nvPr/>
        </p:nvSpPr>
        <p:spPr>
          <a:xfrm>
            <a:off x="3236943" y="5564295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従業員数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2" name="角丸四角形 61">
            <a:extLst>
              <a:ext uri="{FF2B5EF4-FFF2-40B4-BE49-F238E27FC236}">
                <a16:creationId xmlns:a16="http://schemas.microsoft.com/office/drawing/2014/main" id="{652B5CB0-E160-6472-34D1-F37041DE642B}"/>
              </a:ext>
            </a:extLst>
          </p:cNvPr>
          <p:cNvSpPr/>
          <p:nvPr/>
        </p:nvSpPr>
        <p:spPr>
          <a:xfrm>
            <a:off x="3236943" y="5780335"/>
            <a:ext cx="1080000" cy="161559"/>
          </a:xfrm>
          <a:prstGeom prst="roundRect">
            <a:avLst/>
          </a:prstGeom>
          <a:noFill/>
          <a:ln w="9525">
            <a:solidFill>
              <a:srgbClr val="E2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6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600" dirty="0">
                <a:solidFill>
                  <a:schemeClr val="tx2"/>
                </a:solidFill>
                <a:latin typeface="+mn-ea"/>
              </a:rPr>
              <a:t>-----------------------</a:t>
            </a:r>
            <a:endParaRPr kumimoji="1" lang="ja-JP" altLang="en-US" sz="60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A8782386-6E0D-D8FD-E6FD-5F99290E6C1E}"/>
              </a:ext>
            </a:extLst>
          </p:cNvPr>
          <p:cNvSpPr/>
          <p:nvPr/>
        </p:nvSpPr>
        <p:spPr>
          <a:xfrm>
            <a:off x="724855" y="6348109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企業ロゴ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CE68282B-5375-82CA-D60E-DE0E5102DDE8}"/>
              </a:ext>
            </a:extLst>
          </p:cNvPr>
          <p:cNvSpPr/>
          <p:nvPr/>
        </p:nvSpPr>
        <p:spPr>
          <a:xfrm>
            <a:off x="724855" y="6643002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16E8C580-1783-2415-072E-C40BDB6DE013}"/>
              </a:ext>
            </a:extLst>
          </p:cNvPr>
          <p:cNvSpPr/>
          <p:nvPr/>
        </p:nvSpPr>
        <p:spPr>
          <a:xfrm>
            <a:off x="1982880" y="6637773"/>
            <a:ext cx="1079466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F9102B5B-F21F-2606-C5C2-FE9A1873049D}"/>
              </a:ext>
            </a:extLst>
          </p:cNvPr>
          <p:cNvSpPr/>
          <p:nvPr/>
        </p:nvSpPr>
        <p:spPr>
          <a:xfrm>
            <a:off x="3239837" y="6632305"/>
            <a:ext cx="10800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社名</a:t>
            </a:r>
            <a:r>
              <a:rPr kumimoji="1" lang="en-US" altLang="ja-JP" sz="700" b="1" dirty="0">
                <a:solidFill>
                  <a:schemeClr val="tx2"/>
                </a:solidFill>
                <a:latin typeface="+mn-ea"/>
              </a:rPr>
              <a:t>---------------------- 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7F8593C9-FA6E-D9D3-2B8B-C24ABB3BF084}"/>
              </a:ext>
            </a:extLst>
          </p:cNvPr>
          <p:cNvSpPr/>
          <p:nvPr/>
        </p:nvSpPr>
        <p:spPr>
          <a:xfrm>
            <a:off x="1982346" y="6348109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企業ロゴ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C581D7DF-D5C0-4E78-DA80-34374894A15D}"/>
              </a:ext>
            </a:extLst>
          </p:cNvPr>
          <p:cNvSpPr/>
          <p:nvPr/>
        </p:nvSpPr>
        <p:spPr>
          <a:xfrm>
            <a:off x="3239837" y="6348109"/>
            <a:ext cx="1080000" cy="21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r>
              <a:rPr kumimoji="1" lang="ja-JP" altLang="en-US" sz="700" b="1">
                <a:solidFill>
                  <a:schemeClr val="tx2"/>
                </a:solidFill>
                <a:latin typeface="+mn-ea"/>
              </a:rPr>
              <a:t>企業ロゴ</a:t>
            </a:r>
            <a:endParaRPr kumimoji="1" lang="en-US" altLang="ja-JP" sz="7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5074B74-2E4D-770B-21EC-A08FCEE7698A}"/>
              </a:ext>
            </a:extLst>
          </p:cNvPr>
          <p:cNvSpPr/>
          <p:nvPr/>
        </p:nvSpPr>
        <p:spPr>
          <a:xfrm>
            <a:off x="724855" y="6831435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FB8DFE45-E799-6A3F-400F-643CE0A26844}"/>
              </a:ext>
            </a:extLst>
          </p:cNvPr>
          <p:cNvSpPr/>
          <p:nvPr/>
        </p:nvSpPr>
        <p:spPr>
          <a:xfrm>
            <a:off x="1982346" y="6831435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3EEAFA1B-63EE-64CC-80AB-F97AE8303366}"/>
              </a:ext>
            </a:extLst>
          </p:cNvPr>
          <p:cNvSpPr/>
          <p:nvPr/>
        </p:nvSpPr>
        <p:spPr>
          <a:xfrm>
            <a:off x="3239837" y="6831435"/>
            <a:ext cx="1080000" cy="576000"/>
          </a:xfrm>
          <a:prstGeom prst="rect">
            <a:avLst/>
          </a:prstGeom>
          <a:solidFill>
            <a:srgbClr val="E2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>
              <a:buSzPct val="120000"/>
            </a:pP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9" name="フリーフォーム 88">
            <a:extLst>
              <a:ext uri="{FF2B5EF4-FFF2-40B4-BE49-F238E27FC236}">
                <a16:creationId xmlns:a16="http://schemas.microsoft.com/office/drawing/2014/main" id="{01FCD7D3-B75A-FCD3-24A5-F774437ECE09}"/>
              </a:ext>
            </a:extLst>
          </p:cNvPr>
          <p:cNvSpPr/>
          <p:nvPr/>
        </p:nvSpPr>
        <p:spPr>
          <a:xfrm>
            <a:off x="1147581" y="7048599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90" name="フリーフォーム 89">
            <a:extLst>
              <a:ext uri="{FF2B5EF4-FFF2-40B4-BE49-F238E27FC236}">
                <a16:creationId xmlns:a16="http://schemas.microsoft.com/office/drawing/2014/main" id="{4E5F843E-C6B3-67F9-9B40-5CFA4823B044}"/>
              </a:ext>
            </a:extLst>
          </p:cNvPr>
          <p:cNvSpPr/>
          <p:nvPr/>
        </p:nvSpPr>
        <p:spPr>
          <a:xfrm>
            <a:off x="2410323" y="7048599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91" name="フリーフォーム 90">
            <a:extLst>
              <a:ext uri="{FF2B5EF4-FFF2-40B4-BE49-F238E27FC236}">
                <a16:creationId xmlns:a16="http://schemas.microsoft.com/office/drawing/2014/main" id="{75D7B92C-7FD1-DE0C-3DF3-087FCE790EFE}"/>
              </a:ext>
            </a:extLst>
          </p:cNvPr>
          <p:cNvSpPr/>
          <p:nvPr/>
        </p:nvSpPr>
        <p:spPr>
          <a:xfrm>
            <a:off x="3664357" y="7048599"/>
            <a:ext cx="234548" cy="14297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pic>
        <p:nvPicPr>
          <p:cNvPr id="92" name="図 91">
            <a:extLst>
              <a:ext uri="{FF2B5EF4-FFF2-40B4-BE49-F238E27FC236}">
                <a16:creationId xmlns:a16="http://schemas.microsoft.com/office/drawing/2014/main" id="{107AC888-C351-171E-7C84-4B3011A83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511" y="7375080"/>
            <a:ext cx="4320000" cy="83076"/>
          </a:xfrm>
          <a:prstGeom prst="rect">
            <a:avLst/>
          </a:prstGeom>
        </p:spPr>
      </p:pic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F76B3B00-5159-FF2D-67F5-3165ACB6C391}"/>
              </a:ext>
            </a:extLst>
          </p:cNvPr>
          <p:cNvSpPr/>
          <p:nvPr/>
        </p:nvSpPr>
        <p:spPr>
          <a:xfrm>
            <a:off x="410964" y="8106111"/>
            <a:ext cx="4212000" cy="1141241"/>
          </a:xfrm>
          <a:prstGeom prst="rect">
            <a:avLst/>
          </a:prstGeom>
          <a:solidFill>
            <a:srgbClr val="E2E6E6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71C6B1AA-2034-2BD6-2821-715D700E9F5E}"/>
              </a:ext>
            </a:extLst>
          </p:cNvPr>
          <p:cNvSpPr/>
          <p:nvPr/>
        </p:nvSpPr>
        <p:spPr>
          <a:xfrm>
            <a:off x="1429008" y="8941616"/>
            <a:ext cx="2160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800" u="sng">
                <a:solidFill>
                  <a:schemeClr val="tx2"/>
                </a:solidFill>
              </a:rPr>
              <a:t>お問い合わせ</a:t>
            </a: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96D3D381-C7E2-DA38-802F-ED368990B518}"/>
              </a:ext>
            </a:extLst>
          </p:cNvPr>
          <p:cNvSpPr/>
          <p:nvPr/>
        </p:nvSpPr>
        <p:spPr>
          <a:xfrm>
            <a:off x="716964" y="8286999"/>
            <a:ext cx="3600000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tx2"/>
                </a:solidFill>
                <a:latin typeface="+mn-ea"/>
              </a:rPr>
              <a:t>キャッチコピー</a:t>
            </a: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579D75FF-3F8D-7514-8390-6F4384684611}"/>
              </a:ext>
            </a:extLst>
          </p:cNvPr>
          <p:cNvSpPr/>
          <p:nvPr/>
        </p:nvSpPr>
        <p:spPr>
          <a:xfrm>
            <a:off x="410964" y="9242819"/>
            <a:ext cx="4212000" cy="41541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 anchorCtr="0"/>
          <a:lstStyle/>
          <a:p>
            <a:pPr algn="ctr"/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電話でのお問い合わせ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　</a:t>
            </a:r>
            <a:r>
              <a:rPr kumimoji="1" lang="en-US" altLang="ja-JP" sz="1100" b="1" dirty="0">
                <a:solidFill>
                  <a:schemeClr val="tx2"/>
                </a:solidFill>
                <a:latin typeface="+mn-ea"/>
              </a:rPr>
              <a:t>0123-456-7890  </a:t>
            </a:r>
            <a:r>
              <a:rPr kumimoji="1" lang="ja-JP" altLang="en-US" sz="700">
                <a:solidFill>
                  <a:schemeClr val="tx2"/>
                </a:solidFill>
                <a:latin typeface="+mn-ea"/>
              </a:rPr>
              <a:t>平日</a:t>
            </a:r>
            <a:r>
              <a:rPr kumimoji="1" lang="en-US" altLang="ja-JP" sz="700" dirty="0">
                <a:solidFill>
                  <a:schemeClr val="tx2"/>
                </a:solidFill>
                <a:latin typeface="+mn-ea"/>
              </a:rPr>
              <a:t>00:00-00:00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9" name="角丸四角形 108">
            <a:extLst>
              <a:ext uri="{FF2B5EF4-FFF2-40B4-BE49-F238E27FC236}">
                <a16:creationId xmlns:a16="http://schemas.microsoft.com/office/drawing/2014/main" id="{1C890B2A-1B4A-4925-CB1D-59817EE53711}"/>
              </a:ext>
            </a:extLst>
          </p:cNvPr>
          <p:cNvSpPr/>
          <p:nvPr/>
        </p:nvSpPr>
        <p:spPr>
          <a:xfrm>
            <a:off x="1436863" y="8582311"/>
            <a:ext cx="2160000" cy="252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kumimoji="1" lang="ja-JP" altLang="en-US" sz="1000" b="1">
                <a:solidFill>
                  <a:schemeClr val="bg1"/>
                </a:solidFill>
                <a:latin typeface="+mn-ea"/>
              </a:rPr>
              <a:t>事例集をダウンロードする</a:t>
            </a:r>
          </a:p>
        </p:txBody>
      </p:sp>
      <p:sp>
        <p:nvSpPr>
          <p:cNvPr id="110" name="フリーフォーム 109">
            <a:extLst>
              <a:ext uri="{FF2B5EF4-FFF2-40B4-BE49-F238E27FC236}">
                <a16:creationId xmlns:a16="http://schemas.microsoft.com/office/drawing/2014/main" id="{786674F7-C421-0560-722E-DC2AFC087BFF}"/>
              </a:ext>
            </a:extLst>
          </p:cNvPr>
          <p:cNvSpPr/>
          <p:nvPr/>
        </p:nvSpPr>
        <p:spPr>
          <a:xfrm>
            <a:off x="3909499" y="8808046"/>
            <a:ext cx="397714" cy="242431"/>
          </a:xfrm>
          <a:custGeom>
            <a:avLst/>
            <a:gdLst>
              <a:gd name="connsiteX0" fmla="*/ 556967 w 1511344"/>
              <a:gd name="connsiteY0" fmla="*/ 23854 h 921258"/>
              <a:gd name="connsiteX1" fmla="*/ 692631 w 1511344"/>
              <a:gd name="connsiteY1" fmla="*/ 159518 h 921258"/>
              <a:gd name="connsiteX2" fmla="*/ 556967 w 1511344"/>
              <a:gd name="connsiteY2" fmla="*/ 295182 h 921258"/>
              <a:gd name="connsiteX3" fmla="*/ 421303 w 1511344"/>
              <a:gd name="connsiteY3" fmla="*/ 159518 h 921258"/>
              <a:gd name="connsiteX4" fmla="*/ 556967 w 1511344"/>
              <a:gd name="connsiteY4" fmla="*/ 23854 h 921258"/>
              <a:gd name="connsiteX5" fmla="*/ 977015 w 1511344"/>
              <a:gd name="connsiteY5" fmla="*/ 0 h 921258"/>
              <a:gd name="connsiteX6" fmla="*/ 1511344 w 1511344"/>
              <a:gd name="connsiteY6" fmla="*/ 921258 h 921258"/>
              <a:gd name="connsiteX7" fmla="*/ 442685 w 1511344"/>
              <a:gd name="connsiteY7" fmla="*/ 921258 h 921258"/>
              <a:gd name="connsiteX8" fmla="*/ 442686 w 1511344"/>
              <a:gd name="connsiteY8" fmla="*/ 921257 h 921258"/>
              <a:gd name="connsiteX9" fmla="*/ 0 w 1511344"/>
              <a:gd name="connsiteY9" fmla="*/ 921257 h 921258"/>
              <a:gd name="connsiteX10" fmla="*/ 346315 w 1511344"/>
              <a:gd name="connsiteY10" fmla="*/ 324162 h 921258"/>
              <a:gd name="connsiteX11" fmla="*/ 567658 w 1511344"/>
              <a:gd name="connsiteY11" fmla="*/ 705788 h 9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1344" h="921258">
                <a:moveTo>
                  <a:pt x="556967" y="23854"/>
                </a:moveTo>
                <a:cubicBezTo>
                  <a:pt x="631892" y="23854"/>
                  <a:pt x="692631" y="84593"/>
                  <a:pt x="692631" y="159518"/>
                </a:cubicBezTo>
                <a:cubicBezTo>
                  <a:pt x="692631" y="234443"/>
                  <a:pt x="631892" y="295182"/>
                  <a:pt x="556967" y="295182"/>
                </a:cubicBezTo>
                <a:cubicBezTo>
                  <a:pt x="482042" y="295182"/>
                  <a:pt x="421303" y="234443"/>
                  <a:pt x="421303" y="159518"/>
                </a:cubicBezTo>
                <a:cubicBezTo>
                  <a:pt x="421303" y="84593"/>
                  <a:pt x="482042" y="23854"/>
                  <a:pt x="556967" y="23854"/>
                </a:cubicBezTo>
                <a:close/>
                <a:moveTo>
                  <a:pt x="977015" y="0"/>
                </a:moveTo>
                <a:lnTo>
                  <a:pt x="1511344" y="921258"/>
                </a:lnTo>
                <a:lnTo>
                  <a:pt x="442685" y="921258"/>
                </a:lnTo>
                <a:lnTo>
                  <a:pt x="442686" y="921257"/>
                </a:lnTo>
                <a:lnTo>
                  <a:pt x="0" y="921257"/>
                </a:lnTo>
                <a:lnTo>
                  <a:pt x="346315" y="324162"/>
                </a:lnTo>
                <a:lnTo>
                  <a:pt x="567658" y="705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8E032CBF-2B30-E2A6-26BB-0A841BA048FA}"/>
              </a:ext>
            </a:extLst>
          </p:cNvPr>
          <p:cNvSpPr/>
          <p:nvPr/>
        </p:nvSpPr>
        <p:spPr>
          <a:xfrm>
            <a:off x="4883576" y="2570563"/>
            <a:ext cx="2268000" cy="11023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spAutoFit/>
          </a:bodyPr>
          <a:lstStyle/>
          <a:p>
            <a:pPr marL="144000" indent="-144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業種</a:t>
            </a:r>
            <a:r>
              <a:rPr kumimoji="1" lang="en-US" altLang="ja-JP" sz="900" dirty="0">
                <a:solidFill>
                  <a:schemeClr val="tx2"/>
                </a:solidFill>
                <a:latin typeface="+mn-ea"/>
              </a:rPr>
              <a:t>/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業界・規模・課題感など、</a:t>
            </a:r>
            <a:br>
              <a:rPr kumimoji="1" lang="en-US" altLang="ja-JP" sz="900" dirty="0">
                <a:solidFill>
                  <a:schemeClr val="tx2"/>
                </a:solidFill>
                <a:latin typeface="+mn-ea"/>
              </a:rPr>
            </a:b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顧客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の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検討軸で事例を探せる</a:t>
            </a:r>
            <a:r>
              <a:rPr kumimoji="1" lang="ja-JP" altLang="en-US" sz="900" dirty="0">
                <a:solidFill>
                  <a:schemeClr val="tx2"/>
                </a:solidFill>
                <a:latin typeface="+mn-ea"/>
              </a:rPr>
              <a:t>よう</a:t>
            </a:r>
            <a:r>
              <a:rPr kumimoji="1" lang="ja-JP" altLang="en-US" sz="900">
                <a:solidFill>
                  <a:schemeClr val="tx2"/>
                </a:solidFill>
                <a:latin typeface="+mn-ea"/>
              </a:rPr>
              <a:t>にする</a:t>
            </a:r>
            <a:endParaRPr kumimoji="1" lang="en-US" altLang="ja-JP" sz="9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※ 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事例が</a:t>
            </a:r>
            <a:r>
              <a:rPr kumimoji="1" lang="en-US" altLang="ja-JP" sz="800" dirty="0">
                <a:solidFill>
                  <a:schemeClr val="tx2"/>
                </a:solidFill>
                <a:latin typeface="+mn-ea"/>
              </a:rPr>
              <a:t>20</a:t>
            </a:r>
            <a:r>
              <a:rPr kumimoji="1" lang="ja-JP" altLang="en-US" sz="800">
                <a:solidFill>
                  <a:schemeClr val="tx2"/>
                </a:solidFill>
                <a:latin typeface="+mn-ea"/>
              </a:rPr>
              <a:t>件以上ある場合のみ</a:t>
            </a:r>
            <a:endParaRPr kumimoji="1" lang="en-US" altLang="ja-JP" sz="8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3" name="円/楕円 112">
            <a:extLst>
              <a:ext uri="{FF2B5EF4-FFF2-40B4-BE49-F238E27FC236}">
                <a16:creationId xmlns:a16="http://schemas.microsoft.com/office/drawing/2014/main" id="{0E14861F-0BB9-8C69-4330-D04A243B5F76}"/>
              </a:ext>
            </a:extLst>
          </p:cNvPr>
          <p:cNvSpPr>
            <a:spLocks noChangeAspect="1"/>
          </p:cNvSpPr>
          <p:nvPr/>
        </p:nvSpPr>
        <p:spPr>
          <a:xfrm>
            <a:off x="4503964" y="2995754"/>
            <a:ext cx="252000" cy="2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latin typeface="+mn-ea"/>
              </a:rPr>
              <a:t>2</a:t>
            </a:r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1BB755C4-4FE1-9252-475F-02D7330603C9}"/>
              </a:ext>
            </a:extLst>
          </p:cNvPr>
          <p:cNvCxnSpPr>
            <a:cxnSpLocks/>
            <a:stCxn id="112" idx="1"/>
            <a:endCxn id="113" idx="6"/>
          </p:cNvCxnSpPr>
          <p:nvPr/>
        </p:nvCxnSpPr>
        <p:spPr>
          <a:xfrm flipH="1">
            <a:off x="4755964" y="3121754"/>
            <a:ext cx="127612" cy="0"/>
          </a:xfrm>
          <a:prstGeom prst="line">
            <a:avLst/>
          </a:prstGeom>
          <a:ln w="12700" cap="rnd"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43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SAIRU2023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27015</TotalTime>
  <Words>6166</Words>
  <Application>Microsoft Macintosh PowerPoint</Application>
  <PresentationFormat>ユーザー設定</PresentationFormat>
  <Paragraphs>1249</Paragraphs>
  <Slides>26</Slides>
  <Notes>23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2" baseType="lpstr">
      <vt:lpstr>Yu Gothic</vt:lpstr>
      <vt:lpstr>Yu Gothic</vt:lpstr>
      <vt:lpstr>游ゴシック Medium</vt:lpstr>
      <vt:lpstr>Arial</vt:lpstr>
      <vt:lpstr>Wingdings</vt:lpstr>
      <vt:lpstr>Office テーマ</vt:lpstr>
      <vt:lpstr>BtoBサイトのワイヤーフレーム</vt:lpstr>
      <vt:lpstr>PowerPoint プレゼンテーション</vt:lpstr>
      <vt:lpstr>ホーム 1/2</vt:lpstr>
      <vt:lpstr>ホーム 2/2</vt:lpstr>
      <vt:lpstr>サービス・機能紹介</vt:lpstr>
      <vt:lpstr>価格</vt:lpstr>
      <vt:lpstr>資料ダウンロード(一覧ページ)</vt:lpstr>
      <vt:lpstr>資料ダウンロード(フォーム)</vt:lpstr>
      <vt:lpstr>事例紹介(一覧ページ)</vt:lpstr>
      <vt:lpstr>事例紹介(詳細ページ)</vt:lpstr>
      <vt:lpstr>会社情報</vt:lpstr>
      <vt:lpstr>フォーム(お問い合わせ、資料請求) 1/2</vt:lpstr>
      <vt:lpstr>フォーム(お問い合わせ、資料請求) 2/2</vt:lpstr>
      <vt:lpstr>CTA</vt:lpstr>
      <vt:lpstr>ナビゲーション</vt:lpstr>
      <vt:lpstr>セミナー・イベント(一覧ページ)</vt:lpstr>
      <vt:lpstr>セミナー・イベント(詳細ページ) 1/3</vt:lpstr>
      <vt:lpstr>セミナー・イベント(詳細ページ) 2/3</vt:lpstr>
      <vt:lpstr>セミナー・イベント(詳細ページ) 3/3</vt:lpstr>
      <vt:lpstr>ブログ・コラム(一覧ページ)</vt:lpstr>
      <vt:lpstr>ブログ・コラム(詳細ページ)</vt:lpstr>
      <vt:lpstr>ブログ・コラム(カテゴリごとの記事一覧ページ)</vt:lpstr>
      <vt:lpstr>特長</vt:lpstr>
      <vt:lpstr>BtoBサイト全体におけるチェックポイント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BtoBサイトのワイヤーフレーム</dc:title>
  <dc:subject/>
  <dc:creator>SAIRU</dc:creator>
  <cp:keywords/>
  <dc:description/>
  <cp:lastModifiedBy>SAIRU</cp:lastModifiedBy>
  <cp:revision>393</cp:revision>
  <cp:lastPrinted>2019-08-29T08:19:21Z</cp:lastPrinted>
  <dcterms:created xsi:type="dcterms:W3CDTF">2019-06-07T07:04:48Z</dcterms:created>
  <dcterms:modified xsi:type="dcterms:W3CDTF">2024-02-19T08:09:20Z</dcterms:modified>
  <cp:category/>
</cp:coreProperties>
</file>